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32"/>
  </p:notesMasterIdLst>
  <p:handoutMasterIdLst>
    <p:handoutMasterId r:id="rId33"/>
  </p:handoutMasterIdLst>
  <p:sldIdLst>
    <p:sldId id="1294" r:id="rId2"/>
    <p:sldId id="1400" r:id="rId3"/>
    <p:sldId id="1415" r:id="rId4"/>
    <p:sldId id="1420" r:id="rId5"/>
    <p:sldId id="1416" r:id="rId6"/>
    <p:sldId id="1417" r:id="rId7"/>
    <p:sldId id="1418" r:id="rId8"/>
    <p:sldId id="1419" r:id="rId9"/>
    <p:sldId id="1421" r:id="rId10"/>
    <p:sldId id="1422" r:id="rId11"/>
    <p:sldId id="1423" r:id="rId12"/>
    <p:sldId id="1424" r:id="rId13"/>
    <p:sldId id="1425" r:id="rId14"/>
    <p:sldId id="1369" r:id="rId15"/>
    <p:sldId id="1373" r:id="rId16"/>
    <p:sldId id="1426" r:id="rId17"/>
    <p:sldId id="1383" r:id="rId18"/>
    <p:sldId id="1391" r:id="rId19"/>
    <p:sldId id="1385" r:id="rId20"/>
    <p:sldId id="1386" r:id="rId21"/>
    <p:sldId id="1429" r:id="rId22"/>
    <p:sldId id="1439" r:id="rId23"/>
    <p:sldId id="1440" r:id="rId24"/>
    <p:sldId id="1431" r:id="rId25"/>
    <p:sldId id="1432" r:id="rId26"/>
    <p:sldId id="1433" r:id="rId27"/>
    <p:sldId id="1435" r:id="rId28"/>
    <p:sldId id="1436" r:id="rId29"/>
    <p:sldId id="1437" r:id="rId30"/>
    <p:sldId id="1438" r:id="rId31"/>
  </p:sldIdLst>
  <p:sldSz cx="9144000" cy="6858000" type="screen4x3"/>
  <p:notesSz cx="7315200" cy="9601200"/>
  <p:defaultTextStyle>
    <a:defPPr>
      <a:defRPr lang="en-US"/>
    </a:defPPr>
    <a:lvl1pPr algn="l" rtl="0" fontAlgn="base">
      <a:lnSpc>
        <a:spcPct val="90000"/>
      </a:lnSpc>
      <a:spcBef>
        <a:spcPct val="25000"/>
      </a:spcBef>
      <a:spcAft>
        <a:spcPct val="0"/>
      </a:spcAft>
      <a:buClr>
        <a:schemeClr val="bg1"/>
      </a:buClr>
      <a:buSzPct val="100000"/>
      <a:buFont typeface="Wingdings" pitchFamily="-96" charset="2"/>
      <a:buChar char="•"/>
      <a:defRPr kern="1200">
        <a:solidFill>
          <a:schemeClr val="tx1"/>
        </a:solidFill>
        <a:latin typeface="Verdana" pitchFamily="-96" charset="0"/>
        <a:ea typeface="+mn-ea"/>
        <a:cs typeface="+mn-cs"/>
      </a:defRPr>
    </a:lvl1pPr>
    <a:lvl2pPr marL="457200" algn="l" rtl="0" fontAlgn="base">
      <a:lnSpc>
        <a:spcPct val="90000"/>
      </a:lnSpc>
      <a:spcBef>
        <a:spcPct val="25000"/>
      </a:spcBef>
      <a:spcAft>
        <a:spcPct val="0"/>
      </a:spcAft>
      <a:buClr>
        <a:schemeClr val="bg1"/>
      </a:buClr>
      <a:buSzPct val="100000"/>
      <a:buFont typeface="Wingdings" pitchFamily="-96" charset="2"/>
      <a:buChar char="•"/>
      <a:defRPr kern="1200">
        <a:solidFill>
          <a:schemeClr val="tx1"/>
        </a:solidFill>
        <a:latin typeface="Verdana" pitchFamily="-96" charset="0"/>
        <a:ea typeface="+mn-ea"/>
        <a:cs typeface="+mn-cs"/>
      </a:defRPr>
    </a:lvl2pPr>
    <a:lvl3pPr marL="914400" algn="l" rtl="0" fontAlgn="base">
      <a:lnSpc>
        <a:spcPct val="90000"/>
      </a:lnSpc>
      <a:spcBef>
        <a:spcPct val="25000"/>
      </a:spcBef>
      <a:spcAft>
        <a:spcPct val="0"/>
      </a:spcAft>
      <a:buClr>
        <a:schemeClr val="bg1"/>
      </a:buClr>
      <a:buSzPct val="100000"/>
      <a:buFont typeface="Wingdings" pitchFamily="-96" charset="2"/>
      <a:buChar char="•"/>
      <a:defRPr kern="1200">
        <a:solidFill>
          <a:schemeClr val="tx1"/>
        </a:solidFill>
        <a:latin typeface="Verdana" pitchFamily="-96" charset="0"/>
        <a:ea typeface="+mn-ea"/>
        <a:cs typeface="+mn-cs"/>
      </a:defRPr>
    </a:lvl3pPr>
    <a:lvl4pPr marL="1371600" algn="l" rtl="0" fontAlgn="base">
      <a:lnSpc>
        <a:spcPct val="90000"/>
      </a:lnSpc>
      <a:spcBef>
        <a:spcPct val="25000"/>
      </a:spcBef>
      <a:spcAft>
        <a:spcPct val="0"/>
      </a:spcAft>
      <a:buClr>
        <a:schemeClr val="bg1"/>
      </a:buClr>
      <a:buSzPct val="100000"/>
      <a:buFont typeface="Wingdings" pitchFamily="-96" charset="2"/>
      <a:buChar char="•"/>
      <a:defRPr kern="1200">
        <a:solidFill>
          <a:schemeClr val="tx1"/>
        </a:solidFill>
        <a:latin typeface="Verdana" pitchFamily="-96" charset="0"/>
        <a:ea typeface="+mn-ea"/>
        <a:cs typeface="+mn-cs"/>
      </a:defRPr>
    </a:lvl4pPr>
    <a:lvl5pPr marL="1828800" algn="l" rtl="0" fontAlgn="base">
      <a:lnSpc>
        <a:spcPct val="90000"/>
      </a:lnSpc>
      <a:spcBef>
        <a:spcPct val="25000"/>
      </a:spcBef>
      <a:spcAft>
        <a:spcPct val="0"/>
      </a:spcAft>
      <a:buClr>
        <a:schemeClr val="bg1"/>
      </a:buClr>
      <a:buSzPct val="100000"/>
      <a:buFont typeface="Wingdings" pitchFamily="-96" charset="2"/>
      <a:buChar char="•"/>
      <a:defRPr kern="1200">
        <a:solidFill>
          <a:schemeClr val="tx1"/>
        </a:solidFill>
        <a:latin typeface="Verdana" pitchFamily="-96" charset="0"/>
        <a:ea typeface="+mn-ea"/>
        <a:cs typeface="+mn-cs"/>
      </a:defRPr>
    </a:lvl5pPr>
    <a:lvl6pPr marL="2286000" algn="l" defTabSz="914400" rtl="0" eaLnBrk="1" latinLnBrk="0" hangingPunct="1">
      <a:defRPr kern="1200">
        <a:solidFill>
          <a:schemeClr val="tx1"/>
        </a:solidFill>
        <a:latin typeface="Verdana" pitchFamily="-96" charset="0"/>
        <a:ea typeface="+mn-ea"/>
        <a:cs typeface="+mn-cs"/>
      </a:defRPr>
    </a:lvl6pPr>
    <a:lvl7pPr marL="2743200" algn="l" defTabSz="914400" rtl="0" eaLnBrk="1" latinLnBrk="0" hangingPunct="1">
      <a:defRPr kern="1200">
        <a:solidFill>
          <a:schemeClr val="tx1"/>
        </a:solidFill>
        <a:latin typeface="Verdana" pitchFamily="-96" charset="0"/>
        <a:ea typeface="+mn-ea"/>
        <a:cs typeface="+mn-cs"/>
      </a:defRPr>
    </a:lvl7pPr>
    <a:lvl8pPr marL="3200400" algn="l" defTabSz="914400" rtl="0" eaLnBrk="1" latinLnBrk="0" hangingPunct="1">
      <a:defRPr kern="1200">
        <a:solidFill>
          <a:schemeClr val="tx1"/>
        </a:solidFill>
        <a:latin typeface="Verdana" pitchFamily="-96" charset="0"/>
        <a:ea typeface="+mn-ea"/>
        <a:cs typeface="+mn-cs"/>
      </a:defRPr>
    </a:lvl8pPr>
    <a:lvl9pPr marL="3657600" algn="l" defTabSz="914400" rtl="0" eaLnBrk="1" latinLnBrk="0" hangingPunct="1">
      <a:defRPr kern="1200">
        <a:solidFill>
          <a:schemeClr val="tx1"/>
        </a:solidFill>
        <a:latin typeface="Verdana" pitchFamily="-9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F6FD71"/>
    <a:srgbClr val="FF0000"/>
    <a:srgbClr val="FF3333"/>
    <a:srgbClr val="FD7E71"/>
    <a:srgbClr val="CC3300"/>
    <a:srgbClr val="000000"/>
    <a:srgbClr val="DFBD2D"/>
    <a:srgbClr val="F4E7B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6405" autoAdjust="0"/>
    <p:restoredTop sz="97117" autoAdjust="0"/>
  </p:normalViewPr>
  <p:slideViewPr>
    <p:cSldViewPr snapToGrid="0">
      <p:cViewPr varScale="1">
        <p:scale>
          <a:sx n="71" d="100"/>
          <a:sy n="71" d="100"/>
        </p:scale>
        <p:origin x="-1320" y="-96"/>
      </p:cViewPr>
      <p:guideLst>
        <p:guide orient="horz" pos="2448"/>
        <p:guide pos="1968"/>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4470"/>
    </p:cViewPr>
  </p:sorterViewPr>
  <p:notesViewPr>
    <p:cSldViewPr snapToGrid="0">
      <p:cViewPr>
        <p:scale>
          <a:sx n="75" d="100"/>
          <a:sy n="75" d="100"/>
        </p:scale>
        <p:origin x="-1404" y="732"/>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6050"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29" tIns="48311" rIns="96629" bIns="48311" numCol="1" anchor="t" anchorCtr="0" compatLnSpc="1">
            <a:prstTxWarp prst="textNoShape">
              <a:avLst/>
            </a:prstTxWarp>
          </a:bodyPr>
          <a:lstStyle>
            <a:lvl1pPr defTabSz="965200">
              <a:lnSpc>
                <a:spcPct val="100000"/>
              </a:lnSpc>
              <a:spcBef>
                <a:spcPct val="20000"/>
              </a:spcBef>
              <a:buClrTx/>
              <a:buSzTx/>
              <a:buFontTx/>
              <a:buNone/>
              <a:defRPr sz="1400">
                <a:latin typeface="Tahoma" pitchFamily="34" charset="0"/>
              </a:defRPr>
            </a:lvl1pPr>
          </a:lstStyle>
          <a:p>
            <a:pPr>
              <a:defRPr/>
            </a:pPr>
            <a:endParaRPr lang="en-US"/>
          </a:p>
        </p:txBody>
      </p:sp>
      <p:sp>
        <p:nvSpPr>
          <p:cNvPr id="386051" name="Rectangle 3"/>
          <p:cNvSpPr>
            <a:spLocks noGrp="1" noChangeArrowheads="1"/>
          </p:cNvSpPr>
          <p:nvPr>
            <p:ph type="dt" sz="quarter" idx="1"/>
          </p:nvPr>
        </p:nvSpPr>
        <p:spPr bwMode="auto">
          <a:xfrm>
            <a:off x="4144963" y="0"/>
            <a:ext cx="3170237" cy="481013"/>
          </a:xfrm>
          <a:prstGeom prst="rect">
            <a:avLst/>
          </a:prstGeom>
          <a:noFill/>
          <a:ln w="9525">
            <a:noFill/>
            <a:miter lim="800000"/>
            <a:headEnd/>
            <a:tailEnd/>
          </a:ln>
          <a:effectLst/>
        </p:spPr>
        <p:txBody>
          <a:bodyPr vert="horz" wrap="square" lIns="96629" tIns="48311" rIns="96629" bIns="48311" numCol="1" anchor="t" anchorCtr="0" compatLnSpc="1">
            <a:prstTxWarp prst="textNoShape">
              <a:avLst/>
            </a:prstTxWarp>
          </a:bodyPr>
          <a:lstStyle>
            <a:lvl1pPr algn="r" defTabSz="965200">
              <a:lnSpc>
                <a:spcPct val="100000"/>
              </a:lnSpc>
              <a:spcBef>
                <a:spcPct val="20000"/>
              </a:spcBef>
              <a:buClrTx/>
              <a:buSzTx/>
              <a:buFontTx/>
              <a:buNone/>
              <a:defRPr sz="1400">
                <a:latin typeface="Tahoma" pitchFamily="34" charset="0"/>
              </a:defRPr>
            </a:lvl1pPr>
          </a:lstStyle>
          <a:p>
            <a:pPr>
              <a:defRPr/>
            </a:pPr>
            <a:endParaRPr lang="en-US"/>
          </a:p>
        </p:txBody>
      </p:sp>
      <p:sp>
        <p:nvSpPr>
          <p:cNvPr id="386052" name="Rectangle 4"/>
          <p:cNvSpPr>
            <a:spLocks noGrp="1" noChangeArrowheads="1"/>
          </p:cNvSpPr>
          <p:nvPr>
            <p:ph type="ftr" sz="quarter" idx="2"/>
          </p:nvPr>
        </p:nvSpPr>
        <p:spPr bwMode="auto">
          <a:xfrm>
            <a:off x="0" y="9120188"/>
            <a:ext cx="3170238" cy="481012"/>
          </a:xfrm>
          <a:prstGeom prst="rect">
            <a:avLst/>
          </a:prstGeom>
          <a:noFill/>
          <a:ln w="9525">
            <a:noFill/>
            <a:miter lim="800000"/>
            <a:headEnd/>
            <a:tailEnd/>
          </a:ln>
          <a:effectLst/>
        </p:spPr>
        <p:txBody>
          <a:bodyPr vert="horz" wrap="square" lIns="96629" tIns="48311" rIns="96629" bIns="48311" numCol="1" anchor="b" anchorCtr="0" compatLnSpc="1">
            <a:prstTxWarp prst="textNoShape">
              <a:avLst/>
            </a:prstTxWarp>
          </a:bodyPr>
          <a:lstStyle>
            <a:lvl1pPr defTabSz="965200">
              <a:lnSpc>
                <a:spcPct val="100000"/>
              </a:lnSpc>
              <a:spcBef>
                <a:spcPct val="20000"/>
              </a:spcBef>
              <a:buClrTx/>
              <a:buSzTx/>
              <a:buFontTx/>
              <a:buNone/>
              <a:defRPr sz="1400">
                <a:latin typeface="Tahoma" pitchFamily="34" charset="0"/>
              </a:defRPr>
            </a:lvl1pPr>
          </a:lstStyle>
          <a:p>
            <a:pPr>
              <a:defRPr/>
            </a:pPr>
            <a:endParaRPr lang="en-US"/>
          </a:p>
        </p:txBody>
      </p:sp>
      <p:sp>
        <p:nvSpPr>
          <p:cNvPr id="386053"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6629" tIns="48311" rIns="96629" bIns="48311" numCol="1" anchor="b" anchorCtr="0" compatLnSpc="1">
            <a:prstTxWarp prst="textNoShape">
              <a:avLst/>
            </a:prstTxWarp>
          </a:bodyPr>
          <a:lstStyle>
            <a:lvl1pPr algn="r" defTabSz="965200">
              <a:lnSpc>
                <a:spcPct val="100000"/>
              </a:lnSpc>
              <a:spcBef>
                <a:spcPct val="20000"/>
              </a:spcBef>
              <a:buClrTx/>
              <a:buSzTx/>
              <a:buFontTx/>
              <a:buNone/>
              <a:defRPr sz="1400">
                <a:latin typeface="Tahoma" pitchFamily="34" charset="0"/>
              </a:defRPr>
            </a:lvl1pPr>
          </a:lstStyle>
          <a:p>
            <a:pPr>
              <a:defRPr/>
            </a:pPr>
            <a:fld id="{91984038-42CD-4A98-A832-26DE0D9C4D83}"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5582" name="Rectangle 14"/>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629" tIns="48311" rIns="96629" bIns="48311" numCol="1" anchor="t" anchorCtr="0" compatLnSpc="1">
            <a:prstTxWarp prst="textNoShape">
              <a:avLst/>
            </a:prstTxWarp>
          </a:bodyPr>
          <a:lstStyle>
            <a:lvl1pPr defTabSz="965200" eaLnBrk="0" hangingPunct="0">
              <a:lnSpc>
                <a:spcPct val="100000"/>
              </a:lnSpc>
              <a:spcBef>
                <a:spcPct val="20000"/>
              </a:spcBef>
              <a:buClrTx/>
              <a:buSzTx/>
              <a:buFontTx/>
              <a:buNone/>
              <a:defRPr sz="1400">
                <a:latin typeface="Tahoma" pitchFamily="34" charset="0"/>
              </a:defRPr>
            </a:lvl1pPr>
          </a:lstStyle>
          <a:p>
            <a:pPr>
              <a:defRPr/>
            </a:pPr>
            <a:endParaRPr lang="en-US"/>
          </a:p>
        </p:txBody>
      </p:sp>
      <p:sp>
        <p:nvSpPr>
          <p:cNvPr id="33795" name="Rectangle 15"/>
          <p:cNvSpPr>
            <a:spLocks noGrp="1" noRot="1" noChangeAspect="1" noChangeArrowheads="1" noTextEdit="1"/>
          </p:cNvSpPr>
          <p:nvPr>
            <p:ph type="sldImg" idx="2"/>
          </p:nvPr>
        </p:nvSpPr>
        <p:spPr bwMode="auto">
          <a:xfrm>
            <a:off x="1257300" y="719138"/>
            <a:ext cx="4800600" cy="3600450"/>
          </a:xfrm>
          <a:prstGeom prst="rect">
            <a:avLst/>
          </a:prstGeom>
          <a:noFill/>
          <a:ln w="9525">
            <a:solidFill>
              <a:srgbClr val="000000"/>
            </a:solidFill>
            <a:miter lim="800000"/>
            <a:headEnd/>
            <a:tailEnd/>
          </a:ln>
        </p:spPr>
      </p:sp>
      <p:sp>
        <p:nvSpPr>
          <p:cNvPr id="365584" name="Rectangle 16"/>
          <p:cNvSpPr>
            <a:spLocks noGrp="1" noChangeArrowheads="1"/>
          </p:cNvSpPr>
          <p:nvPr>
            <p:ph type="body" sz="quarter" idx="3"/>
          </p:nvPr>
        </p:nvSpPr>
        <p:spPr bwMode="auto">
          <a:xfrm>
            <a:off x="974725" y="4560888"/>
            <a:ext cx="5365750" cy="4321175"/>
          </a:xfrm>
          <a:prstGeom prst="rect">
            <a:avLst/>
          </a:prstGeom>
          <a:noFill/>
          <a:ln w="9525">
            <a:noFill/>
            <a:miter lim="800000"/>
            <a:headEnd/>
            <a:tailEnd/>
          </a:ln>
          <a:effectLst/>
        </p:spPr>
        <p:txBody>
          <a:bodyPr vert="horz" wrap="square" lIns="96629" tIns="48311" rIns="96629" bIns="4831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65585" name="Rectangle 17"/>
          <p:cNvSpPr>
            <a:spLocks noGrp="1" noChangeArrowheads="1"/>
          </p:cNvSpPr>
          <p:nvPr>
            <p:ph type="dt" idx="1"/>
          </p:nvPr>
        </p:nvSpPr>
        <p:spPr bwMode="auto">
          <a:xfrm>
            <a:off x="4144963" y="0"/>
            <a:ext cx="3170237" cy="481013"/>
          </a:xfrm>
          <a:prstGeom prst="rect">
            <a:avLst/>
          </a:prstGeom>
          <a:noFill/>
          <a:ln w="9525">
            <a:noFill/>
            <a:miter lim="800000"/>
            <a:headEnd/>
            <a:tailEnd/>
          </a:ln>
          <a:effectLst/>
        </p:spPr>
        <p:txBody>
          <a:bodyPr vert="horz" wrap="square" lIns="96629" tIns="48311" rIns="96629" bIns="48311" numCol="1" anchor="t" anchorCtr="0" compatLnSpc="1">
            <a:prstTxWarp prst="textNoShape">
              <a:avLst/>
            </a:prstTxWarp>
          </a:bodyPr>
          <a:lstStyle>
            <a:lvl1pPr algn="r" defTabSz="965200" eaLnBrk="0" hangingPunct="0">
              <a:lnSpc>
                <a:spcPct val="100000"/>
              </a:lnSpc>
              <a:spcBef>
                <a:spcPct val="20000"/>
              </a:spcBef>
              <a:buClrTx/>
              <a:buSzTx/>
              <a:buFontTx/>
              <a:buNone/>
              <a:defRPr sz="1400">
                <a:latin typeface="Tahoma" pitchFamily="34" charset="0"/>
              </a:defRPr>
            </a:lvl1pPr>
          </a:lstStyle>
          <a:p>
            <a:pPr>
              <a:defRPr/>
            </a:pPr>
            <a:endParaRPr lang="en-US"/>
          </a:p>
        </p:txBody>
      </p:sp>
      <p:sp>
        <p:nvSpPr>
          <p:cNvPr id="365586" name="Rectangle 18"/>
          <p:cNvSpPr>
            <a:spLocks noGrp="1" noChangeArrowheads="1"/>
          </p:cNvSpPr>
          <p:nvPr>
            <p:ph type="ftr" sz="quarter" idx="4"/>
          </p:nvPr>
        </p:nvSpPr>
        <p:spPr bwMode="auto">
          <a:xfrm>
            <a:off x="0" y="9120188"/>
            <a:ext cx="3170238" cy="481012"/>
          </a:xfrm>
          <a:prstGeom prst="rect">
            <a:avLst/>
          </a:prstGeom>
          <a:noFill/>
          <a:ln w="9525">
            <a:noFill/>
            <a:miter lim="800000"/>
            <a:headEnd/>
            <a:tailEnd/>
          </a:ln>
          <a:effectLst/>
        </p:spPr>
        <p:txBody>
          <a:bodyPr vert="horz" wrap="square" lIns="96629" tIns="48311" rIns="96629" bIns="48311" numCol="1" anchor="b" anchorCtr="0" compatLnSpc="1">
            <a:prstTxWarp prst="textNoShape">
              <a:avLst/>
            </a:prstTxWarp>
          </a:bodyPr>
          <a:lstStyle>
            <a:lvl1pPr defTabSz="965200" eaLnBrk="0" hangingPunct="0">
              <a:lnSpc>
                <a:spcPct val="100000"/>
              </a:lnSpc>
              <a:spcBef>
                <a:spcPct val="20000"/>
              </a:spcBef>
              <a:buClrTx/>
              <a:buSzTx/>
              <a:buFontTx/>
              <a:buNone/>
              <a:defRPr sz="1400">
                <a:latin typeface="Tahoma" pitchFamily="34" charset="0"/>
              </a:defRPr>
            </a:lvl1pPr>
          </a:lstStyle>
          <a:p>
            <a:pPr>
              <a:defRPr/>
            </a:pPr>
            <a:endParaRPr lang="en-US"/>
          </a:p>
        </p:txBody>
      </p:sp>
      <p:sp>
        <p:nvSpPr>
          <p:cNvPr id="365587" name="Rectangle 19"/>
          <p:cNvSpPr>
            <a:spLocks noGrp="1" noChangeArrowheads="1"/>
          </p:cNvSpPr>
          <p:nvPr>
            <p:ph type="sldNum" sz="quarter" idx="5"/>
          </p:nvPr>
        </p:nvSpPr>
        <p:spPr bwMode="auto">
          <a:xfrm>
            <a:off x="4144963" y="9120188"/>
            <a:ext cx="3170237" cy="481012"/>
          </a:xfrm>
          <a:prstGeom prst="rect">
            <a:avLst/>
          </a:prstGeom>
          <a:noFill/>
          <a:ln w="9525">
            <a:noFill/>
            <a:miter lim="800000"/>
            <a:headEnd/>
            <a:tailEnd/>
          </a:ln>
          <a:effectLst/>
        </p:spPr>
        <p:txBody>
          <a:bodyPr vert="horz" wrap="square" lIns="96629" tIns="48311" rIns="96629" bIns="48311" numCol="1" anchor="b" anchorCtr="0" compatLnSpc="1">
            <a:prstTxWarp prst="textNoShape">
              <a:avLst/>
            </a:prstTxWarp>
          </a:bodyPr>
          <a:lstStyle>
            <a:lvl1pPr algn="r" defTabSz="965200" eaLnBrk="0" hangingPunct="0">
              <a:lnSpc>
                <a:spcPct val="100000"/>
              </a:lnSpc>
              <a:spcBef>
                <a:spcPct val="20000"/>
              </a:spcBef>
              <a:buClrTx/>
              <a:buSzTx/>
              <a:buFontTx/>
              <a:buNone/>
              <a:defRPr sz="1400">
                <a:latin typeface="Tahoma" pitchFamily="34" charset="0"/>
              </a:defRPr>
            </a:lvl1pPr>
          </a:lstStyle>
          <a:p>
            <a:pPr>
              <a:defRPr/>
            </a:pPr>
            <a:fld id="{CA229022-8FD0-43E8-8E34-182FE4932C0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9"/>
          <p:cNvSpPr>
            <a:spLocks noGrp="1" noChangeArrowheads="1"/>
          </p:cNvSpPr>
          <p:nvPr>
            <p:ph type="sldNum" sz="quarter" idx="5"/>
          </p:nvPr>
        </p:nvSpPr>
        <p:spPr>
          <a:noFill/>
        </p:spPr>
        <p:txBody>
          <a:bodyPr/>
          <a:lstStyle/>
          <a:p>
            <a:fld id="{624B3A98-B40F-4C6F-BF65-DE720D5714A6}" type="slidenum">
              <a:rPr lang="en-US" smtClean="0">
                <a:latin typeface="Tahoma" pitchFamily="-96" charset="0"/>
              </a:rPr>
              <a:pPr/>
              <a:t>1</a:t>
            </a:fld>
            <a:endParaRPr lang="en-US" smtClean="0">
              <a:latin typeface="Tahoma" pitchFamily="-96" charset="0"/>
            </a:endParaRPr>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9"/>
          <p:cNvSpPr>
            <a:spLocks noGrp="1" noChangeArrowheads="1"/>
          </p:cNvSpPr>
          <p:nvPr>
            <p:ph type="sldNum" sz="quarter" idx="5"/>
          </p:nvPr>
        </p:nvSpPr>
        <p:spPr>
          <a:noFill/>
        </p:spPr>
        <p:txBody>
          <a:bodyPr/>
          <a:lstStyle/>
          <a:p>
            <a:fld id="{85730573-9BC6-400D-8652-6F75EC05CB9B}" type="slidenum">
              <a:rPr lang="en-US" smtClean="0">
                <a:latin typeface="Tahoma" pitchFamily="-96" charset="0"/>
              </a:rPr>
              <a:pPr/>
              <a:t>10</a:t>
            </a:fld>
            <a:endParaRPr lang="en-US" smtClean="0">
              <a:latin typeface="Tahoma" pitchFamily="-96"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9"/>
          <p:cNvSpPr>
            <a:spLocks noGrp="1" noChangeArrowheads="1"/>
          </p:cNvSpPr>
          <p:nvPr>
            <p:ph type="sldNum" sz="quarter" idx="5"/>
          </p:nvPr>
        </p:nvSpPr>
        <p:spPr>
          <a:noFill/>
        </p:spPr>
        <p:txBody>
          <a:bodyPr/>
          <a:lstStyle/>
          <a:p>
            <a:fld id="{D1DB2F50-7117-4C8F-BBE6-37C1B652DB60}" type="slidenum">
              <a:rPr lang="en-US" smtClean="0">
                <a:latin typeface="Tahoma" pitchFamily="-96" charset="0"/>
              </a:rPr>
              <a:pPr/>
              <a:t>11</a:t>
            </a:fld>
            <a:endParaRPr lang="en-US" smtClean="0">
              <a:latin typeface="Tahoma" pitchFamily="-96" charset="0"/>
            </a:endParaRPr>
          </a:p>
        </p:txBody>
      </p:sp>
      <p:sp>
        <p:nvSpPr>
          <p:cNvPr id="45059" name="Rectangle 2"/>
          <p:cNvSpPr>
            <a:spLocks noChangeArrowheads="1"/>
          </p:cNvSpPr>
          <p:nvPr/>
        </p:nvSpPr>
        <p:spPr bwMode="auto">
          <a:xfrm>
            <a:off x="4143375" y="-1588"/>
            <a:ext cx="3171825" cy="481013"/>
          </a:xfrm>
          <a:prstGeom prst="rect">
            <a:avLst/>
          </a:prstGeom>
          <a:noFill/>
          <a:ln w="12700">
            <a:noFill/>
            <a:miter lim="800000"/>
            <a:headEnd/>
            <a:tailEnd/>
          </a:ln>
        </p:spPr>
        <p:txBody>
          <a:bodyPr wrap="none" lIns="94851" tIns="47425" rIns="94851" bIns="47425" anchor="ctr"/>
          <a:lstStyle/>
          <a:p>
            <a:endParaRPr lang="en-US"/>
          </a:p>
        </p:txBody>
      </p:sp>
      <p:sp>
        <p:nvSpPr>
          <p:cNvPr id="45060" name="Rectangle 3"/>
          <p:cNvSpPr>
            <a:spLocks noChangeArrowheads="1"/>
          </p:cNvSpPr>
          <p:nvPr/>
        </p:nvSpPr>
        <p:spPr bwMode="auto">
          <a:xfrm>
            <a:off x="4143375" y="9118600"/>
            <a:ext cx="3171825" cy="482600"/>
          </a:xfrm>
          <a:prstGeom prst="rect">
            <a:avLst/>
          </a:prstGeom>
          <a:noFill/>
          <a:ln w="12700">
            <a:noFill/>
            <a:miter lim="800000"/>
            <a:headEnd/>
            <a:tailEnd/>
          </a:ln>
        </p:spPr>
        <p:txBody>
          <a:bodyPr lIns="20084" tIns="0" rIns="20084" bIns="0" anchor="b"/>
          <a:lstStyle/>
          <a:p>
            <a:pPr algn="r" defTabSz="957263" eaLnBrk="0" hangingPunct="0">
              <a:lnSpc>
                <a:spcPct val="100000"/>
              </a:lnSpc>
              <a:spcBef>
                <a:spcPct val="0"/>
              </a:spcBef>
              <a:buClrTx/>
              <a:buSzTx/>
              <a:buFont typeface="Wingdings" pitchFamily="-96" charset="2"/>
              <a:buNone/>
            </a:pPr>
            <a:r>
              <a:rPr lang="en-US" sz="1000" i="1">
                <a:latin typeface="Times New Roman" pitchFamily="-96" charset="0"/>
              </a:rPr>
              <a:t>6</a:t>
            </a:r>
          </a:p>
        </p:txBody>
      </p:sp>
      <p:sp>
        <p:nvSpPr>
          <p:cNvPr id="45061" name="Rectangle 4"/>
          <p:cNvSpPr>
            <a:spLocks noChangeArrowheads="1"/>
          </p:cNvSpPr>
          <p:nvPr/>
        </p:nvSpPr>
        <p:spPr bwMode="auto">
          <a:xfrm>
            <a:off x="-1588" y="9118600"/>
            <a:ext cx="3170238" cy="482600"/>
          </a:xfrm>
          <a:prstGeom prst="rect">
            <a:avLst/>
          </a:prstGeom>
          <a:noFill/>
          <a:ln w="12700">
            <a:noFill/>
            <a:miter lim="800000"/>
            <a:headEnd/>
            <a:tailEnd/>
          </a:ln>
        </p:spPr>
        <p:txBody>
          <a:bodyPr wrap="none" lIns="94851" tIns="47425" rIns="94851" bIns="47425" anchor="ctr"/>
          <a:lstStyle/>
          <a:p>
            <a:endParaRPr lang="en-US"/>
          </a:p>
        </p:txBody>
      </p:sp>
      <p:sp>
        <p:nvSpPr>
          <p:cNvPr id="45062" name="Rectangle 5"/>
          <p:cNvSpPr>
            <a:spLocks noChangeArrowheads="1"/>
          </p:cNvSpPr>
          <p:nvPr/>
        </p:nvSpPr>
        <p:spPr bwMode="auto">
          <a:xfrm>
            <a:off x="-1588" y="-1588"/>
            <a:ext cx="3170238" cy="481013"/>
          </a:xfrm>
          <a:prstGeom prst="rect">
            <a:avLst/>
          </a:prstGeom>
          <a:noFill/>
          <a:ln w="12700">
            <a:noFill/>
            <a:miter lim="800000"/>
            <a:headEnd/>
            <a:tailEnd/>
          </a:ln>
        </p:spPr>
        <p:txBody>
          <a:bodyPr wrap="none" lIns="94851" tIns="47425" rIns="94851" bIns="47425" anchor="ctr"/>
          <a:lstStyle/>
          <a:p>
            <a:endParaRPr lang="en-US"/>
          </a:p>
        </p:txBody>
      </p:sp>
      <p:sp>
        <p:nvSpPr>
          <p:cNvPr id="45063" name="Rectangle 6"/>
          <p:cNvSpPr>
            <a:spLocks noChangeArrowheads="1"/>
          </p:cNvSpPr>
          <p:nvPr/>
        </p:nvSpPr>
        <p:spPr bwMode="auto">
          <a:xfrm>
            <a:off x="4141788" y="-1588"/>
            <a:ext cx="3173412" cy="479426"/>
          </a:xfrm>
          <a:prstGeom prst="rect">
            <a:avLst/>
          </a:prstGeom>
          <a:noFill/>
          <a:ln w="12700">
            <a:noFill/>
            <a:miter lim="800000"/>
            <a:headEnd/>
            <a:tailEnd/>
          </a:ln>
        </p:spPr>
        <p:txBody>
          <a:bodyPr wrap="none" lIns="94851" tIns="47425" rIns="94851" bIns="47425" anchor="ctr"/>
          <a:lstStyle/>
          <a:p>
            <a:endParaRPr lang="en-US"/>
          </a:p>
        </p:txBody>
      </p:sp>
      <p:sp>
        <p:nvSpPr>
          <p:cNvPr id="45064" name="Rectangle 7"/>
          <p:cNvSpPr>
            <a:spLocks noChangeArrowheads="1"/>
          </p:cNvSpPr>
          <p:nvPr/>
        </p:nvSpPr>
        <p:spPr bwMode="auto">
          <a:xfrm>
            <a:off x="4141788" y="9117013"/>
            <a:ext cx="3173412" cy="484187"/>
          </a:xfrm>
          <a:prstGeom prst="rect">
            <a:avLst/>
          </a:prstGeom>
          <a:noFill/>
          <a:ln w="12700">
            <a:noFill/>
            <a:miter lim="800000"/>
            <a:headEnd/>
            <a:tailEnd/>
          </a:ln>
        </p:spPr>
        <p:txBody>
          <a:bodyPr lIns="20084" tIns="0" rIns="20084" bIns="0" anchor="b"/>
          <a:lstStyle/>
          <a:p>
            <a:pPr algn="r" defTabSz="95091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5065" name="Rectangle 8"/>
          <p:cNvSpPr>
            <a:spLocks noChangeArrowheads="1"/>
          </p:cNvSpPr>
          <p:nvPr/>
        </p:nvSpPr>
        <p:spPr bwMode="auto">
          <a:xfrm>
            <a:off x="-1588" y="9117013"/>
            <a:ext cx="3163888" cy="484187"/>
          </a:xfrm>
          <a:prstGeom prst="rect">
            <a:avLst/>
          </a:prstGeom>
          <a:noFill/>
          <a:ln w="12700">
            <a:noFill/>
            <a:miter lim="800000"/>
            <a:headEnd/>
            <a:tailEnd/>
          </a:ln>
        </p:spPr>
        <p:txBody>
          <a:bodyPr wrap="none" lIns="94851" tIns="47425" rIns="94851" bIns="47425" anchor="ctr"/>
          <a:lstStyle/>
          <a:p>
            <a:endParaRPr lang="en-US"/>
          </a:p>
        </p:txBody>
      </p:sp>
      <p:sp>
        <p:nvSpPr>
          <p:cNvPr id="45066" name="Rectangle 9"/>
          <p:cNvSpPr>
            <a:spLocks noChangeArrowheads="1"/>
          </p:cNvSpPr>
          <p:nvPr/>
        </p:nvSpPr>
        <p:spPr bwMode="auto">
          <a:xfrm>
            <a:off x="-1588" y="-1588"/>
            <a:ext cx="3163888" cy="479426"/>
          </a:xfrm>
          <a:prstGeom prst="rect">
            <a:avLst/>
          </a:prstGeom>
          <a:noFill/>
          <a:ln w="12700">
            <a:noFill/>
            <a:miter lim="800000"/>
            <a:headEnd/>
            <a:tailEnd/>
          </a:ln>
        </p:spPr>
        <p:txBody>
          <a:bodyPr wrap="none" lIns="94851" tIns="47425" rIns="94851" bIns="47425" anchor="ctr"/>
          <a:lstStyle/>
          <a:p>
            <a:endParaRPr lang="en-US"/>
          </a:p>
        </p:txBody>
      </p:sp>
      <p:sp>
        <p:nvSpPr>
          <p:cNvPr id="45067" name="Rectangle 10"/>
          <p:cNvSpPr>
            <a:spLocks noChangeArrowheads="1"/>
          </p:cNvSpPr>
          <p:nvPr/>
        </p:nvSpPr>
        <p:spPr bwMode="auto">
          <a:xfrm>
            <a:off x="4140200" y="-1588"/>
            <a:ext cx="3175000" cy="474663"/>
          </a:xfrm>
          <a:prstGeom prst="rect">
            <a:avLst/>
          </a:prstGeom>
          <a:noFill/>
          <a:ln w="12700">
            <a:noFill/>
            <a:miter lim="800000"/>
            <a:headEnd/>
            <a:tailEnd/>
          </a:ln>
        </p:spPr>
        <p:txBody>
          <a:bodyPr wrap="none" lIns="94851" tIns="47425" rIns="94851" bIns="47425" anchor="ctr"/>
          <a:lstStyle/>
          <a:p>
            <a:endParaRPr lang="en-US"/>
          </a:p>
        </p:txBody>
      </p:sp>
      <p:sp>
        <p:nvSpPr>
          <p:cNvPr id="45068" name="Rectangle 11"/>
          <p:cNvSpPr>
            <a:spLocks noChangeArrowheads="1"/>
          </p:cNvSpPr>
          <p:nvPr/>
        </p:nvSpPr>
        <p:spPr bwMode="auto">
          <a:xfrm>
            <a:off x="4140200" y="9115425"/>
            <a:ext cx="3175000" cy="485775"/>
          </a:xfrm>
          <a:prstGeom prst="rect">
            <a:avLst/>
          </a:prstGeom>
          <a:noFill/>
          <a:ln w="12700">
            <a:noFill/>
            <a:miter lim="800000"/>
            <a:headEnd/>
            <a:tailEnd/>
          </a:ln>
        </p:spPr>
        <p:txBody>
          <a:bodyPr lIns="20084" tIns="0" rIns="20084" bIns="0" anchor="b"/>
          <a:lstStyle/>
          <a:p>
            <a:pPr algn="r" defTabSz="94456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5069" name="Rectangle 12"/>
          <p:cNvSpPr>
            <a:spLocks noChangeArrowheads="1"/>
          </p:cNvSpPr>
          <p:nvPr/>
        </p:nvSpPr>
        <p:spPr bwMode="auto">
          <a:xfrm>
            <a:off x="-1588" y="9115425"/>
            <a:ext cx="3163888" cy="485775"/>
          </a:xfrm>
          <a:prstGeom prst="rect">
            <a:avLst/>
          </a:prstGeom>
          <a:noFill/>
          <a:ln w="12700">
            <a:noFill/>
            <a:miter lim="800000"/>
            <a:headEnd/>
            <a:tailEnd/>
          </a:ln>
        </p:spPr>
        <p:txBody>
          <a:bodyPr wrap="none" lIns="94851" tIns="47425" rIns="94851" bIns="47425" anchor="ctr"/>
          <a:lstStyle/>
          <a:p>
            <a:endParaRPr lang="en-US"/>
          </a:p>
        </p:txBody>
      </p:sp>
      <p:sp>
        <p:nvSpPr>
          <p:cNvPr id="45070" name="Rectangle 13"/>
          <p:cNvSpPr>
            <a:spLocks noChangeArrowheads="1"/>
          </p:cNvSpPr>
          <p:nvPr/>
        </p:nvSpPr>
        <p:spPr bwMode="auto">
          <a:xfrm>
            <a:off x="-1588" y="-1588"/>
            <a:ext cx="3163888" cy="474663"/>
          </a:xfrm>
          <a:prstGeom prst="rect">
            <a:avLst/>
          </a:prstGeom>
          <a:noFill/>
          <a:ln w="12700">
            <a:noFill/>
            <a:miter lim="800000"/>
            <a:headEnd/>
            <a:tailEnd/>
          </a:ln>
        </p:spPr>
        <p:txBody>
          <a:bodyPr wrap="none" lIns="94851" tIns="47425" rIns="94851" bIns="47425" anchor="ctr"/>
          <a:lstStyle/>
          <a:p>
            <a:endParaRPr lang="en-US"/>
          </a:p>
        </p:txBody>
      </p:sp>
      <p:sp>
        <p:nvSpPr>
          <p:cNvPr id="45071" name="Rectangle 14"/>
          <p:cNvSpPr>
            <a:spLocks noChangeArrowheads="1"/>
          </p:cNvSpPr>
          <p:nvPr/>
        </p:nvSpPr>
        <p:spPr bwMode="auto">
          <a:xfrm>
            <a:off x="4140200" y="-1588"/>
            <a:ext cx="3175000" cy="473076"/>
          </a:xfrm>
          <a:prstGeom prst="rect">
            <a:avLst/>
          </a:prstGeom>
          <a:noFill/>
          <a:ln w="12700">
            <a:noFill/>
            <a:miter lim="800000"/>
            <a:headEnd/>
            <a:tailEnd/>
          </a:ln>
        </p:spPr>
        <p:txBody>
          <a:bodyPr wrap="none" lIns="94851" tIns="47425" rIns="94851" bIns="47425" anchor="ctr"/>
          <a:lstStyle/>
          <a:p>
            <a:endParaRPr lang="en-US"/>
          </a:p>
        </p:txBody>
      </p:sp>
      <p:sp>
        <p:nvSpPr>
          <p:cNvPr id="45072" name="Rectangle 15"/>
          <p:cNvSpPr>
            <a:spLocks noChangeArrowheads="1"/>
          </p:cNvSpPr>
          <p:nvPr/>
        </p:nvSpPr>
        <p:spPr bwMode="auto">
          <a:xfrm>
            <a:off x="4140200" y="9113838"/>
            <a:ext cx="3175000" cy="487362"/>
          </a:xfrm>
          <a:prstGeom prst="rect">
            <a:avLst/>
          </a:prstGeom>
          <a:noFill/>
          <a:ln w="12700">
            <a:noFill/>
            <a:miter lim="800000"/>
            <a:headEnd/>
            <a:tailEnd/>
          </a:ln>
        </p:spPr>
        <p:txBody>
          <a:bodyPr lIns="20084" tIns="0" rIns="20084" bIns="0" anchor="b"/>
          <a:lstStyle/>
          <a:p>
            <a:pPr algn="r" defTabSz="936625"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5073" name="Rectangle 16"/>
          <p:cNvSpPr>
            <a:spLocks noChangeArrowheads="1"/>
          </p:cNvSpPr>
          <p:nvPr/>
        </p:nvSpPr>
        <p:spPr bwMode="auto">
          <a:xfrm>
            <a:off x="-1588" y="9113838"/>
            <a:ext cx="3162301" cy="487362"/>
          </a:xfrm>
          <a:prstGeom prst="rect">
            <a:avLst/>
          </a:prstGeom>
          <a:noFill/>
          <a:ln w="12700">
            <a:noFill/>
            <a:miter lim="800000"/>
            <a:headEnd/>
            <a:tailEnd/>
          </a:ln>
        </p:spPr>
        <p:txBody>
          <a:bodyPr wrap="none" lIns="94851" tIns="47425" rIns="94851" bIns="47425" anchor="ctr"/>
          <a:lstStyle/>
          <a:p>
            <a:endParaRPr lang="en-US"/>
          </a:p>
        </p:txBody>
      </p:sp>
      <p:sp>
        <p:nvSpPr>
          <p:cNvPr id="45074" name="Rectangle 17"/>
          <p:cNvSpPr>
            <a:spLocks noChangeArrowheads="1"/>
          </p:cNvSpPr>
          <p:nvPr/>
        </p:nvSpPr>
        <p:spPr bwMode="auto">
          <a:xfrm>
            <a:off x="-1588" y="-1588"/>
            <a:ext cx="3162301" cy="473076"/>
          </a:xfrm>
          <a:prstGeom prst="rect">
            <a:avLst/>
          </a:prstGeom>
          <a:noFill/>
          <a:ln w="12700">
            <a:noFill/>
            <a:miter lim="800000"/>
            <a:headEnd/>
            <a:tailEnd/>
          </a:ln>
        </p:spPr>
        <p:txBody>
          <a:bodyPr wrap="none" lIns="94851" tIns="47425" rIns="94851" bIns="47425" anchor="ctr"/>
          <a:lstStyle/>
          <a:p>
            <a:endParaRPr lang="en-US"/>
          </a:p>
        </p:txBody>
      </p:sp>
      <p:sp>
        <p:nvSpPr>
          <p:cNvPr id="45075" name="Rectangle 18"/>
          <p:cNvSpPr>
            <a:spLocks noGrp="1" noRot="1" noChangeAspect="1" noChangeArrowheads="1" noTextEdit="1"/>
          </p:cNvSpPr>
          <p:nvPr>
            <p:ph type="sldImg"/>
          </p:nvPr>
        </p:nvSpPr>
        <p:spPr>
          <a:xfrm>
            <a:off x="1270000" y="728663"/>
            <a:ext cx="4776788" cy="3582987"/>
          </a:xfrm>
          <a:ln w="12700" cap="flat">
            <a:solidFill>
              <a:schemeClr val="tx1"/>
            </a:solidFill>
          </a:ln>
        </p:spPr>
      </p:sp>
      <p:sp>
        <p:nvSpPr>
          <p:cNvPr id="45076" name="Rectangle 19"/>
          <p:cNvSpPr>
            <a:spLocks noGrp="1" noChangeArrowheads="1"/>
          </p:cNvSpPr>
          <p:nvPr>
            <p:ph type="body" idx="1"/>
          </p:nvPr>
        </p:nvSpPr>
        <p:spPr>
          <a:xfrm>
            <a:off x="976313" y="4559300"/>
            <a:ext cx="5362575" cy="4322763"/>
          </a:xfrm>
          <a:noFill/>
          <a:ln/>
        </p:spPr>
        <p:txBody>
          <a:bodyPr lIns="95396" tIns="46861" rIns="95396" bIns="46861"/>
          <a:lstStyle/>
          <a:p>
            <a:r>
              <a:rPr lang="en-US" smtClean="0">
                <a:latin typeface="Times New Roman" pitchFamily="-96" charset="0"/>
              </a:rPr>
              <a:t>This first rule describe what happens in the fetch of this pipeline.</a:t>
            </a:r>
          </a:p>
          <a:p>
            <a:endParaRPr lang="en-US" smtClean="0">
              <a:latin typeface="Times New Roman" pitchFamily="-96" charset="0"/>
            </a:endParaRPr>
          </a:p>
          <a:p>
            <a:r>
              <a:rPr lang="en-US" smtClean="0">
                <a:latin typeface="Times New Roman" pitchFamily="-96" charset="0"/>
              </a:rPr>
              <a:t>This rules says that given any processor term, we can always rewrite it to a new term wehre, and we enqueue the current instruction into bf.</a:t>
            </a:r>
          </a:p>
          <a:p>
            <a:r>
              <a:rPr lang="en-US" smtClean="0">
                <a:latin typeface="Times New Roman" pitchFamily="-96" charset="0"/>
              </a:rPr>
              <a:t>And at the same time the pc field is incremende by one</a:t>
            </a:r>
          </a:p>
          <a:p>
            <a:r>
              <a:rPr lang="en-US" smtClean="0">
                <a:latin typeface="Times New Roman" pitchFamily="-96" charset="0"/>
              </a:rPr>
              <a:t>It may look like this rule can fire forever, but because bf is bounded, when a rule enqueue into bf, there is an implied predicate that say bf must not be full.</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9"/>
          <p:cNvSpPr>
            <a:spLocks noGrp="1" noChangeArrowheads="1"/>
          </p:cNvSpPr>
          <p:nvPr>
            <p:ph type="sldNum" sz="quarter" idx="5"/>
          </p:nvPr>
        </p:nvSpPr>
        <p:spPr>
          <a:noFill/>
        </p:spPr>
        <p:txBody>
          <a:bodyPr/>
          <a:lstStyle/>
          <a:p>
            <a:fld id="{B068FFD6-66D7-4AC0-BF72-B5AEFA423D4C}" type="slidenum">
              <a:rPr lang="en-US" smtClean="0">
                <a:latin typeface="Tahoma" pitchFamily="-96" charset="0"/>
              </a:rPr>
              <a:pPr/>
              <a:t>12</a:t>
            </a:fld>
            <a:endParaRPr lang="en-US" smtClean="0">
              <a:latin typeface="Tahoma" pitchFamily="-96"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9"/>
          <p:cNvSpPr>
            <a:spLocks noGrp="1" noChangeArrowheads="1"/>
          </p:cNvSpPr>
          <p:nvPr>
            <p:ph type="sldNum" sz="quarter" idx="5"/>
          </p:nvPr>
        </p:nvSpPr>
        <p:spPr>
          <a:noFill/>
        </p:spPr>
        <p:txBody>
          <a:bodyPr/>
          <a:lstStyle/>
          <a:p>
            <a:fld id="{33EA52E1-B776-4B32-B0DB-340CBE0A36B5}" type="slidenum">
              <a:rPr lang="en-US" smtClean="0">
                <a:latin typeface="Tahoma" pitchFamily="-96" charset="0"/>
              </a:rPr>
              <a:pPr/>
              <a:t>13</a:t>
            </a:fld>
            <a:endParaRPr lang="en-US" smtClean="0">
              <a:latin typeface="Tahoma" pitchFamily="-96"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9"/>
          <p:cNvSpPr>
            <a:spLocks noGrp="1" noChangeArrowheads="1"/>
          </p:cNvSpPr>
          <p:nvPr>
            <p:ph type="sldNum" sz="quarter" idx="5"/>
          </p:nvPr>
        </p:nvSpPr>
        <p:spPr>
          <a:noFill/>
        </p:spPr>
        <p:txBody>
          <a:bodyPr/>
          <a:lstStyle/>
          <a:p>
            <a:fld id="{881E39A2-F992-4DBD-9739-F4A266755051}" type="slidenum">
              <a:rPr lang="en-US" smtClean="0">
                <a:latin typeface="Tahoma" pitchFamily="-96" charset="0"/>
              </a:rPr>
              <a:pPr/>
              <a:t>14</a:t>
            </a:fld>
            <a:endParaRPr lang="en-US" smtClean="0">
              <a:latin typeface="Tahoma" pitchFamily="-96" charset="0"/>
            </a:endParaRPr>
          </a:p>
        </p:txBody>
      </p:sp>
      <p:sp>
        <p:nvSpPr>
          <p:cNvPr id="48131" name="Rectangle 2"/>
          <p:cNvSpPr>
            <a:spLocks noGrp="1" noRot="1" noChangeAspect="1" noChangeArrowheads="1" noTextEdit="1"/>
          </p:cNvSpPr>
          <p:nvPr>
            <p:ph type="sldImg"/>
          </p:nvPr>
        </p:nvSpPr>
        <p:spPr>
          <a:xfrm>
            <a:off x="1258888" y="720725"/>
            <a:ext cx="4799012" cy="3598863"/>
          </a:xfrm>
          <a:ln/>
        </p:spPr>
      </p:sp>
      <p:sp>
        <p:nvSpPr>
          <p:cNvPr id="48132" name="Rectangle 3"/>
          <p:cNvSpPr>
            <a:spLocks noGrp="1" noChangeArrowheads="1"/>
          </p:cNvSpPr>
          <p:nvPr>
            <p:ph type="body" idx="1"/>
          </p:nvPr>
        </p:nvSpPr>
        <p:spPr>
          <a:xfrm>
            <a:off x="974725" y="4560888"/>
            <a:ext cx="5365750" cy="4319587"/>
          </a:xfrm>
          <a:noFill/>
          <a:ln/>
        </p:spPr>
        <p:txBody>
          <a:bodyPr/>
          <a:lstStyle/>
          <a:p>
            <a:endParaRPr lang="en-US" smtClean="0">
              <a:latin typeface="Times New Roman" pitchFamily="-96"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9"/>
          <p:cNvSpPr>
            <a:spLocks noGrp="1" noChangeArrowheads="1"/>
          </p:cNvSpPr>
          <p:nvPr>
            <p:ph type="sldNum" sz="quarter" idx="5"/>
          </p:nvPr>
        </p:nvSpPr>
        <p:spPr>
          <a:noFill/>
        </p:spPr>
        <p:txBody>
          <a:bodyPr/>
          <a:lstStyle/>
          <a:p>
            <a:fld id="{A0954D60-5CE1-4424-8382-01F23FF00CA1}" type="slidenum">
              <a:rPr lang="en-US" smtClean="0">
                <a:latin typeface="Tahoma" pitchFamily="-96" charset="0"/>
              </a:rPr>
              <a:pPr/>
              <a:t>15</a:t>
            </a:fld>
            <a:endParaRPr lang="en-US" smtClean="0">
              <a:latin typeface="Tahoma" pitchFamily="-96" charset="0"/>
            </a:endParaRPr>
          </a:p>
        </p:txBody>
      </p:sp>
      <p:sp>
        <p:nvSpPr>
          <p:cNvPr id="49155" name="Rectangle 2"/>
          <p:cNvSpPr>
            <a:spLocks noGrp="1" noRot="1" noChangeAspect="1" noChangeArrowheads="1" noTextEdit="1"/>
          </p:cNvSpPr>
          <p:nvPr>
            <p:ph type="sldImg"/>
          </p:nvPr>
        </p:nvSpPr>
        <p:spPr>
          <a:xfrm>
            <a:off x="1258888" y="720725"/>
            <a:ext cx="4799012" cy="3598863"/>
          </a:xfrm>
          <a:ln/>
        </p:spPr>
      </p:sp>
      <p:sp>
        <p:nvSpPr>
          <p:cNvPr id="49156" name="Rectangle 3"/>
          <p:cNvSpPr>
            <a:spLocks noGrp="1" noChangeArrowheads="1"/>
          </p:cNvSpPr>
          <p:nvPr>
            <p:ph type="body" idx="1"/>
          </p:nvPr>
        </p:nvSpPr>
        <p:spPr>
          <a:xfrm>
            <a:off x="974725" y="4560888"/>
            <a:ext cx="5365750" cy="4319587"/>
          </a:xfrm>
          <a:noFill/>
          <a:ln/>
        </p:spPr>
        <p:txBody>
          <a:bodyPr/>
          <a:lstStyle/>
          <a:p>
            <a:endParaRPr lang="en-US" smtClean="0">
              <a:latin typeface="Times New Roman" pitchFamily="-96"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9"/>
          <p:cNvSpPr>
            <a:spLocks noGrp="1" noChangeArrowheads="1"/>
          </p:cNvSpPr>
          <p:nvPr>
            <p:ph type="sldNum" sz="quarter" idx="5"/>
          </p:nvPr>
        </p:nvSpPr>
        <p:spPr>
          <a:noFill/>
        </p:spPr>
        <p:txBody>
          <a:bodyPr/>
          <a:lstStyle/>
          <a:p>
            <a:fld id="{717D9B16-B90D-4A2E-B0AD-C5739E04BE2A}" type="slidenum">
              <a:rPr lang="en-US" smtClean="0">
                <a:latin typeface="Tahoma" pitchFamily="-96" charset="0"/>
              </a:rPr>
              <a:pPr/>
              <a:t>16</a:t>
            </a:fld>
            <a:endParaRPr lang="en-US" smtClean="0">
              <a:latin typeface="Tahoma" pitchFamily="-96" charset="0"/>
            </a:endParaRPr>
          </a:p>
        </p:txBody>
      </p:sp>
      <p:sp>
        <p:nvSpPr>
          <p:cNvPr id="51203" name="Rectangle 2"/>
          <p:cNvSpPr>
            <a:spLocks noGrp="1" noRot="1" noChangeAspect="1" noChangeArrowheads="1" noTextEdit="1"/>
          </p:cNvSpPr>
          <p:nvPr>
            <p:ph type="sldImg"/>
          </p:nvPr>
        </p:nvSpPr>
        <p:spPr>
          <a:xfrm>
            <a:off x="1258888" y="720725"/>
            <a:ext cx="4799012" cy="3598863"/>
          </a:xfrm>
          <a:ln/>
        </p:spPr>
      </p:sp>
      <p:sp>
        <p:nvSpPr>
          <p:cNvPr id="51204" name="Rectangle 3"/>
          <p:cNvSpPr>
            <a:spLocks noGrp="1" noChangeArrowheads="1"/>
          </p:cNvSpPr>
          <p:nvPr>
            <p:ph type="body" idx="1"/>
          </p:nvPr>
        </p:nvSpPr>
        <p:spPr>
          <a:xfrm>
            <a:off x="974725" y="4560888"/>
            <a:ext cx="5365750" cy="4319587"/>
          </a:xfrm>
          <a:noFill/>
          <a:ln/>
        </p:spPr>
        <p:txBody>
          <a:bodyPr/>
          <a:lstStyle/>
          <a:p>
            <a:endParaRPr lang="en-US" smtClean="0">
              <a:latin typeface="Times New Roman" pitchFamily="-96"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9"/>
          <p:cNvSpPr>
            <a:spLocks noGrp="1" noChangeArrowheads="1"/>
          </p:cNvSpPr>
          <p:nvPr>
            <p:ph type="sldNum" sz="quarter" idx="5"/>
          </p:nvPr>
        </p:nvSpPr>
        <p:spPr>
          <a:noFill/>
        </p:spPr>
        <p:txBody>
          <a:bodyPr/>
          <a:lstStyle/>
          <a:p>
            <a:fld id="{45E20E2E-4E61-4215-87AA-2C4CE79E441C}" type="slidenum">
              <a:rPr lang="en-US" smtClean="0">
                <a:latin typeface="Tahoma" pitchFamily="-96" charset="0"/>
              </a:rPr>
              <a:pPr/>
              <a:t>17</a:t>
            </a:fld>
            <a:endParaRPr lang="en-US" smtClean="0">
              <a:latin typeface="Tahoma" pitchFamily="-96" charset="0"/>
            </a:endParaRPr>
          </a:p>
        </p:txBody>
      </p:sp>
      <p:sp>
        <p:nvSpPr>
          <p:cNvPr id="52227" name="Rectangle 2"/>
          <p:cNvSpPr>
            <a:spLocks noGrp="1" noRot="1" noChangeAspect="1" noChangeArrowheads="1" noTextEdit="1"/>
          </p:cNvSpPr>
          <p:nvPr>
            <p:ph type="sldImg"/>
          </p:nvPr>
        </p:nvSpPr>
        <p:spPr>
          <a:xfrm>
            <a:off x="1258888" y="720725"/>
            <a:ext cx="4799012" cy="3598863"/>
          </a:xfrm>
          <a:ln/>
        </p:spPr>
      </p:sp>
      <p:sp>
        <p:nvSpPr>
          <p:cNvPr id="52228" name="Rectangle 3"/>
          <p:cNvSpPr>
            <a:spLocks noGrp="1" noChangeArrowheads="1"/>
          </p:cNvSpPr>
          <p:nvPr>
            <p:ph type="body" idx="1"/>
          </p:nvPr>
        </p:nvSpPr>
        <p:spPr>
          <a:xfrm>
            <a:off x="974725" y="4560888"/>
            <a:ext cx="5365750" cy="4319587"/>
          </a:xfrm>
          <a:noFill/>
          <a:ln/>
        </p:spPr>
        <p:txBody>
          <a:bodyPr/>
          <a:lstStyle/>
          <a:p>
            <a:endParaRPr lang="en-US" smtClean="0">
              <a:latin typeface="Times New Roman" pitchFamily="-96"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9"/>
          <p:cNvSpPr>
            <a:spLocks noGrp="1" noChangeArrowheads="1"/>
          </p:cNvSpPr>
          <p:nvPr>
            <p:ph type="sldNum" sz="quarter" idx="5"/>
          </p:nvPr>
        </p:nvSpPr>
        <p:spPr>
          <a:noFill/>
        </p:spPr>
        <p:txBody>
          <a:bodyPr/>
          <a:lstStyle/>
          <a:p>
            <a:fld id="{34F037E8-11DA-4A3B-8EAE-03EEA72AB762}" type="slidenum">
              <a:rPr lang="en-US" smtClean="0">
                <a:latin typeface="Tahoma" pitchFamily="-96" charset="0"/>
              </a:rPr>
              <a:pPr/>
              <a:t>18</a:t>
            </a:fld>
            <a:endParaRPr lang="en-US" smtClean="0">
              <a:latin typeface="Tahoma" pitchFamily="-96"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9"/>
          <p:cNvSpPr>
            <a:spLocks noGrp="1" noChangeArrowheads="1"/>
          </p:cNvSpPr>
          <p:nvPr>
            <p:ph type="sldNum" sz="quarter" idx="5"/>
          </p:nvPr>
        </p:nvSpPr>
        <p:spPr>
          <a:noFill/>
        </p:spPr>
        <p:txBody>
          <a:bodyPr/>
          <a:lstStyle/>
          <a:p>
            <a:fld id="{28638C70-D201-4D8C-B307-902114361639}" type="slidenum">
              <a:rPr lang="en-US" smtClean="0">
                <a:latin typeface="Tahoma" pitchFamily="-96" charset="0"/>
              </a:rPr>
              <a:pPr/>
              <a:t>19</a:t>
            </a:fld>
            <a:endParaRPr lang="en-US" smtClean="0">
              <a:latin typeface="Tahoma" pitchFamily="-96" charset="0"/>
            </a:endParaRPr>
          </a:p>
        </p:txBody>
      </p:sp>
      <p:sp>
        <p:nvSpPr>
          <p:cNvPr id="54275" name="Rectangle 2"/>
          <p:cNvSpPr>
            <a:spLocks noGrp="1" noRot="1" noChangeAspect="1" noChangeArrowheads="1" noTextEdit="1"/>
          </p:cNvSpPr>
          <p:nvPr>
            <p:ph type="sldImg"/>
          </p:nvPr>
        </p:nvSpPr>
        <p:spPr>
          <a:xfrm>
            <a:off x="1258888" y="720725"/>
            <a:ext cx="4799012" cy="3598863"/>
          </a:xfrm>
          <a:ln/>
        </p:spPr>
      </p:sp>
      <p:sp>
        <p:nvSpPr>
          <p:cNvPr id="54276" name="Rectangle 3"/>
          <p:cNvSpPr>
            <a:spLocks noGrp="1" noChangeArrowheads="1"/>
          </p:cNvSpPr>
          <p:nvPr>
            <p:ph type="body" idx="1"/>
          </p:nvPr>
        </p:nvSpPr>
        <p:spPr>
          <a:xfrm>
            <a:off x="974725" y="4560888"/>
            <a:ext cx="5365750" cy="4319587"/>
          </a:xfrm>
          <a:noFill/>
          <a:ln/>
        </p:spPr>
        <p:txBody>
          <a:bodyPr/>
          <a:lstStyle/>
          <a:p>
            <a:endParaRPr lang="en-US" smtClean="0">
              <a:latin typeface="Times New Roman" pitchFamily="-96"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9"/>
          <p:cNvSpPr>
            <a:spLocks noGrp="1" noChangeArrowheads="1"/>
          </p:cNvSpPr>
          <p:nvPr>
            <p:ph type="sldNum" sz="quarter" idx="5"/>
          </p:nvPr>
        </p:nvSpPr>
        <p:spPr>
          <a:noFill/>
        </p:spPr>
        <p:txBody>
          <a:bodyPr/>
          <a:lstStyle/>
          <a:p>
            <a:fld id="{EEB65E1A-324E-4591-BD98-BA27DBA3BBF5}" type="slidenum">
              <a:rPr lang="en-US" smtClean="0">
                <a:latin typeface="Tahoma" pitchFamily="-96" charset="0"/>
              </a:rPr>
              <a:pPr/>
              <a:t>2</a:t>
            </a:fld>
            <a:endParaRPr lang="en-US" smtClean="0">
              <a:latin typeface="Tahoma" pitchFamily="-96" charset="0"/>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9"/>
          <p:cNvSpPr>
            <a:spLocks noGrp="1" noChangeArrowheads="1"/>
          </p:cNvSpPr>
          <p:nvPr>
            <p:ph type="sldNum" sz="quarter" idx="5"/>
          </p:nvPr>
        </p:nvSpPr>
        <p:spPr>
          <a:noFill/>
        </p:spPr>
        <p:txBody>
          <a:bodyPr/>
          <a:lstStyle/>
          <a:p>
            <a:fld id="{565E69FB-96B8-4C2C-9F88-5DD714BE1DE0}" type="slidenum">
              <a:rPr lang="en-US" smtClean="0">
                <a:latin typeface="Tahoma" pitchFamily="-96" charset="0"/>
              </a:rPr>
              <a:pPr/>
              <a:t>20</a:t>
            </a:fld>
            <a:endParaRPr lang="en-US" smtClean="0">
              <a:latin typeface="Tahoma" pitchFamily="-96" charset="0"/>
            </a:endParaRPr>
          </a:p>
        </p:txBody>
      </p:sp>
      <p:sp>
        <p:nvSpPr>
          <p:cNvPr id="55299" name="Rectangle 2"/>
          <p:cNvSpPr>
            <a:spLocks noGrp="1" noRot="1" noChangeAspect="1" noChangeArrowheads="1" noTextEdit="1"/>
          </p:cNvSpPr>
          <p:nvPr>
            <p:ph type="sldImg"/>
          </p:nvPr>
        </p:nvSpPr>
        <p:spPr>
          <a:xfrm>
            <a:off x="1258888" y="720725"/>
            <a:ext cx="4799012" cy="3598863"/>
          </a:xfrm>
          <a:ln/>
        </p:spPr>
      </p:sp>
      <p:sp>
        <p:nvSpPr>
          <p:cNvPr id="55300" name="Rectangle 3"/>
          <p:cNvSpPr>
            <a:spLocks noGrp="1" noChangeArrowheads="1"/>
          </p:cNvSpPr>
          <p:nvPr>
            <p:ph type="body" idx="1"/>
          </p:nvPr>
        </p:nvSpPr>
        <p:spPr>
          <a:xfrm>
            <a:off x="974725" y="4560888"/>
            <a:ext cx="5365750" cy="4319587"/>
          </a:xfrm>
          <a:noFill/>
          <a:ln/>
        </p:spPr>
        <p:txBody>
          <a:bodyPr/>
          <a:lstStyle/>
          <a:p>
            <a:endParaRPr lang="en-US" smtClean="0">
              <a:latin typeface="Times New Roman" pitchFamily="-96"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9"/>
          <p:cNvSpPr>
            <a:spLocks noGrp="1" noChangeArrowheads="1"/>
          </p:cNvSpPr>
          <p:nvPr>
            <p:ph type="sldNum" sz="quarter" idx="5"/>
          </p:nvPr>
        </p:nvSpPr>
        <p:spPr>
          <a:noFill/>
        </p:spPr>
        <p:txBody>
          <a:bodyPr/>
          <a:lstStyle/>
          <a:p>
            <a:fld id="{740D4728-EBC9-4169-9525-BB0C2260B997}" type="slidenum">
              <a:rPr lang="en-US" smtClean="0">
                <a:latin typeface="Tahoma" pitchFamily="-96" charset="0"/>
              </a:rPr>
              <a:pPr/>
              <a:t>21</a:t>
            </a:fld>
            <a:endParaRPr lang="en-US" smtClean="0">
              <a:latin typeface="Tahoma" pitchFamily="-96"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9"/>
          <p:cNvSpPr>
            <a:spLocks noGrp="1" noChangeArrowheads="1"/>
          </p:cNvSpPr>
          <p:nvPr>
            <p:ph type="sldNum" sz="quarter" idx="5"/>
          </p:nvPr>
        </p:nvSpPr>
        <p:spPr>
          <a:noFill/>
        </p:spPr>
        <p:txBody>
          <a:bodyPr/>
          <a:lstStyle/>
          <a:p>
            <a:fld id="{20BC7A7F-9D0D-44AF-9C12-5343753CB2EB}" type="slidenum">
              <a:rPr lang="en-US" smtClean="0">
                <a:latin typeface="Tahoma" pitchFamily="-96" charset="0"/>
              </a:rPr>
              <a:pPr/>
              <a:t>22</a:t>
            </a:fld>
            <a:endParaRPr lang="en-US" smtClean="0">
              <a:latin typeface="Tahoma" pitchFamily="-96" charset="0"/>
            </a:endParaRPr>
          </a:p>
        </p:txBody>
      </p:sp>
      <p:sp>
        <p:nvSpPr>
          <p:cNvPr id="45059" name="Rectangle 2"/>
          <p:cNvSpPr>
            <a:spLocks noGrp="1" noRot="1" noChangeAspect="1" noChangeArrowheads="1" noTextEdit="1"/>
          </p:cNvSpPr>
          <p:nvPr>
            <p:ph type="sldImg"/>
          </p:nvPr>
        </p:nvSpPr>
        <p:spPr>
          <a:xfrm>
            <a:off x="1255713" y="717550"/>
            <a:ext cx="4802187" cy="3602038"/>
          </a:xfrm>
          <a:ln/>
        </p:spPr>
      </p:sp>
      <p:sp>
        <p:nvSpPr>
          <p:cNvPr id="45060" name="Rectangle 3"/>
          <p:cNvSpPr>
            <a:spLocks noGrp="1" noChangeArrowheads="1"/>
          </p:cNvSpPr>
          <p:nvPr>
            <p:ph type="body" idx="1"/>
          </p:nvPr>
        </p:nvSpPr>
        <p:spPr>
          <a:xfrm>
            <a:off x="976313" y="4560888"/>
            <a:ext cx="5362575" cy="4322762"/>
          </a:xfrm>
          <a:noFill/>
          <a:ln/>
        </p:spPr>
        <p:txBody>
          <a:bodyPr/>
          <a:lstStyle/>
          <a:p>
            <a:endParaRPr lang="en-US" smtClean="0">
              <a:latin typeface="Times New Roman" pitchFamily="-96"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p:spPr>
        <p:txBody>
          <a:bodyPr/>
          <a:lstStyle/>
          <a:p>
            <a:endParaRPr lang="en-US" smtClean="0">
              <a:latin typeface="Times New Roman" pitchFamily="-96" charset="0"/>
            </a:endParaRPr>
          </a:p>
        </p:txBody>
      </p:sp>
      <p:sp>
        <p:nvSpPr>
          <p:cNvPr id="46084" name="Slide Number Placeholder 3"/>
          <p:cNvSpPr>
            <a:spLocks noGrp="1"/>
          </p:cNvSpPr>
          <p:nvPr>
            <p:ph type="sldNum" sz="quarter" idx="5"/>
          </p:nvPr>
        </p:nvSpPr>
        <p:spPr>
          <a:noFill/>
        </p:spPr>
        <p:txBody>
          <a:bodyPr/>
          <a:lstStyle/>
          <a:p>
            <a:fld id="{8C7792EB-CEBB-474A-A035-E35B42A94EF5}" type="slidenum">
              <a:rPr lang="en-US" smtClean="0">
                <a:latin typeface="Tahoma" pitchFamily="-96" charset="0"/>
              </a:rPr>
              <a:pPr/>
              <a:t>23</a:t>
            </a:fld>
            <a:endParaRPr lang="en-US" smtClean="0">
              <a:latin typeface="Tahoma" pitchFamily="-96"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9"/>
          <p:cNvSpPr>
            <a:spLocks noGrp="1" noChangeArrowheads="1"/>
          </p:cNvSpPr>
          <p:nvPr>
            <p:ph type="sldNum" sz="quarter" idx="5"/>
          </p:nvPr>
        </p:nvSpPr>
        <p:spPr>
          <a:noFill/>
        </p:spPr>
        <p:txBody>
          <a:bodyPr/>
          <a:lstStyle/>
          <a:p>
            <a:fld id="{96B31B20-99FD-404E-B099-27B95C9A7BE3}" type="slidenum">
              <a:rPr lang="en-US" smtClean="0">
                <a:latin typeface="Tahoma" pitchFamily="-96" charset="0"/>
              </a:rPr>
              <a:pPr/>
              <a:t>24</a:t>
            </a:fld>
            <a:endParaRPr lang="en-US" smtClean="0">
              <a:latin typeface="Tahoma" pitchFamily="-96"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9"/>
          <p:cNvSpPr>
            <a:spLocks noGrp="1" noChangeArrowheads="1"/>
          </p:cNvSpPr>
          <p:nvPr>
            <p:ph type="sldNum" sz="quarter" idx="5"/>
          </p:nvPr>
        </p:nvSpPr>
        <p:spPr>
          <a:noFill/>
        </p:spPr>
        <p:txBody>
          <a:bodyPr/>
          <a:lstStyle/>
          <a:p>
            <a:fld id="{16D34EED-B401-4A9A-B288-3F0993F1F547}" type="slidenum">
              <a:rPr lang="en-US" smtClean="0">
                <a:latin typeface="Tahoma" pitchFamily="-96" charset="0"/>
              </a:rPr>
              <a:pPr/>
              <a:t>25</a:t>
            </a:fld>
            <a:endParaRPr lang="en-US" smtClean="0">
              <a:latin typeface="Tahoma" pitchFamily="-96"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19"/>
          <p:cNvSpPr>
            <a:spLocks noGrp="1" noChangeArrowheads="1"/>
          </p:cNvSpPr>
          <p:nvPr>
            <p:ph type="sldNum" sz="quarter" idx="5"/>
          </p:nvPr>
        </p:nvSpPr>
        <p:spPr>
          <a:noFill/>
        </p:spPr>
        <p:txBody>
          <a:bodyPr/>
          <a:lstStyle/>
          <a:p>
            <a:fld id="{9AC55293-E5AD-4613-80E8-DB48B4B1F5E9}" type="slidenum">
              <a:rPr lang="en-US" smtClean="0">
                <a:latin typeface="Tahoma" pitchFamily="-96" charset="0"/>
              </a:rPr>
              <a:pPr/>
              <a:t>26</a:t>
            </a:fld>
            <a:endParaRPr lang="en-US" smtClean="0">
              <a:latin typeface="Tahoma" pitchFamily="-96"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9"/>
          <p:cNvSpPr>
            <a:spLocks noGrp="1" noChangeArrowheads="1"/>
          </p:cNvSpPr>
          <p:nvPr>
            <p:ph type="sldNum" sz="quarter" idx="5"/>
          </p:nvPr>
        </p:nvSpPr>
        <p:spPr>
          <a:noFill/>
        </p:spPr>
        <p:txBody>
          <a:bodyPr/>
          <a:lstStyle/>
          <a:p>
            <a:fld id="{1B0D01A7-965C-4151-A79A-C695F6D359E6}" type="slidenum">
              <a:rPr lang="en-US" smtClean="0">
                <a:latin typeface="Tahoma" pitchFamily="-96" charset="0"/>
              </a:rPr>
              <a:pPr/>
              <a:t>27</a:t>
            </a:fld>
            <a:endParaRPr lang="en-US" smtClean="0">
              <a:latin typeface="Tahoma" pitchFamily="-96" charset="0"/>
            </a:endParaRPr>
          </a:p>
        </p:txBody>
      </p:sp>
      <p:sp>
        <p:nvSpPr>
          <p:cNvPr id="61443" name="Rectangle 2"/>
          <p:cNvSpPr>
            <a:spLocks noGrp="1" noRot="1" noChangeAspect="1" noChangeArrowheads="1" noTextEdit="1"/>
          </p:cNvSpPr>
          <p:nvPr>
            <p:ph type="sldImg"/>
          </p:nvPr>
        </p:nvSpPr>
        <p:spPr>
          <a:xfrm>
            <a:off x="1258888" y="720725"/>
            <a:ext cx="4799012" cy="3598863"/>
          </a:xfrm>
          <a:ln/>
        </p:spPr>
      </p:sp>
      <p:sp>
        <p:nvSpPr>
          <p:cNvPr id="61444" name="Rectangle 3"/>
          <p:cNvSpPr>
            <a:spLocks noGrp="1" noChangeArrowheads="1"/>
          </p:cNvSpPr>
          <p:nvPr>
            <p:ph type="body" idx="1"/>
          </p:nvPr>
        </p:nvSpPr>
        <p:spPr>
          <a:xfrm>
            <a:off x="974725" y="4560888"/>
            <a:ext cx="5365750" cy="4319587"/>
          </a:xfrm>
          <a:noFill/>
          <a:ln/>
        </p:spPr>
        <p:txBody>
          <a:bodyPr/>
          <a:lstStyle/>
          <a:p>
            <a:endParaRPr lang="en-US" smtClean="0">
              <a:latin typeface="Times New Roman" pitchFamily="-96"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9"/>
          <p:cNvSpPr>
            <a:spLocks noGrp="1" noChangeArrowheads="1"/>
          </p:cNvSpPr>
          <p:nvPr>
            <p:ph type="sldNum" sz="quarter" idx="5"/>
          </p:nvPr>
        </p:nvSpPr>
        <p:spPr>
          <a:noFill/>
        </p:spPr>
        <p:txBody>
          <a:bodyPr/>
          <a:lstStyle/>
          <a:p>
            <a:fld id="{57AAED0D-488C-4FB9-AF12-6C54D947278D}" type="slidenum">
              <a:rPr lang="en-US" smtClean="0">
                <a:latin typeface="Tahoma" pitchFamily="-96" charset="0"/>
              </a:rPr>
              <a:pPr/>
              <a:t>28</a:t>
            </a:fld>
            <a:endParaRPr lang="en-US" smtClean="0">
              <a:latin typeface="Tahoma" pitchFamily="-96"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9"/>
          <p:cNvSpPr>
            <a:spLocks noGrp="1" noChangeArrowheads="1"/>
          </p:cNvSpPr>
          <p:nvPr>
            <p:ph type="sldNum" sz="quarter" idx="5"/>
          </p:nvPr>
        </p:nvSpPr>
        <p:spPr>
          <a:noFill/>
        </p:spPr>
        <p:txBody>
          <a:bodyPr/>
          <a:lstStyle/>
          <a:p>
            <a:fld id="{A72BA2DF-1F22-4F73-929B-C9833D7EB147}" type="slidenum">
              <a:rPr lang="en-US" smtClean="0">
                <a:latin typeface="Tahoma" pitchFamily="-96" charset="0"/>
              </a:rPr>
              <a:pPr/>
              <a:t>29</a:t>
            </a:fld>
            <a:endParaRPr lang="en-US" smtClean="0">
              <a:latin typeface="Tahoma" pitchFamily="-96"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9"/>
          <p:cNvSpPr>
            <a:spLocks noGrp="1" noChangeArrowheads="1"/>
          </p:cNvSpPr>
          <p:nvPr>
            <p:ph type="sldNum" sz="quarter" idx="5"/>
          </p:nvPr>
        </p:nvSpPr>
        <p:spPr>
          <a:noFill/>
        </p:spPr>
        <p:txBody>
          <a:bodyPr/>
          <a:lstStyle/>
          <a:p>
            <a:fld id="{2D418644-23C9-45B2-8228-0926AF7BFB98}" type="slidenum">
              <a:rPr lang="en-US" smtClean="0">
                <a:latin typeface="Tahoma" pitchFamily="-96" charset="0"/>
              </a:rPr>
              <a:pPr/>
              <a:t>3</a:t>
            </a:fld>
            <a:endParaRPr lang="en-US" smtClean="0">
              <a:latin typeface="Tahoma" pitchFamily="-96" charset="0"/>
            </a:endParaRPr>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endParaRPr lang="en-US" smtClean="0">
              <a:latin typeface="Times New Roman" pitchFamily="-96"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9"/>
          <p:cNvSpPr>
            <a:spLocks noGrp="1" noChangeArrowheads="1"/>
          </p:cNvSpPr>
          <p:nvPr>
            <p:ph type="sldNum" sz="quarter" idx="5"/>
          </p:nvPr>
        </p:nvSpPr>
        <p:spPr>
          <a:noFill/>
        </p:spPr>
        <p:txBody>
          <a:bodyPr/>
          <a:lstStyle/>
          <a:p>
            <a:fld id="{329D070B-AF15-42C3-8D7B-DFEE6C9D4E31}" type="slidenum">
              <a:rPr lang="en-US" smtClean="0">
                <a:latin typeface="Tahoma" pitchFamily="-96" charset="0"/>
              </a:rPr>
              <a:pPr/>
              <a:t>30</a:t>
            </a:fld>
            <a:endParaRPr lang="en-US" smtClean="0">
              <a:latin typeface="Tahoma" pitchFamily="-96" charset="0"/>
            </a:endParaRPr>
          </a:p>
        </p:txBody>
      </p:sp>
      <p:sp>
        <p:nvSpPr>
          <p:cNvPr id="64515" name="Rectangle 2"/>
          <p:cNvSpPr>
            <a:spLocks noChangeArrowheads="1"/>
          </p:cNvSpPr>
          <p:nvPr/>
        </p:nvSpPr>
        <p:spPr bwMode="auto">
          <a:xfrm>
            <a:off x="4143375" y="-1588"/>
            <a:ext cx="3171825" cy="481013"/>
          </a:xfrm>
          <a:prstGeom prst="rect">
            <a:avLst/>
          </a:prstGeom>
          <a:noFill/>
          <a:ln w="12700">
            <a:noFill/>
            <a:miter lim="800000"/>
            <a:headEnd/>
            <a:tailEnd/>
          </a:ln>
        </p:spPr>
        <p:txBody>
          <a:bodyPr wrap="none" anchor="ctr"/>
          <a:lstStyle/>
          <a:p>
            <a:endParaRPr lang="en-US"/>
          </a:p>
        </p:txBody>
      </p:sp>
      <p:sp>
        <p:nvSpPr>
          <p:cNvPr id="64516" name="Rectangle 3"/>
          <p:cNvSpPr>
            <a:spLocks noChangeArrowheads="1"/>
          </p:cNvSpPr>
          <p:nvPr/>
        </p:nvSpPr>
        <p:spPr bwMode="auto">
          <a:xfrm>
            <a:off x="4143375" y="9118600"/>
            <a:ext cx="3171825" cy="482600"/>
          </a:xfrm>
          <a:prstGeom prst="rect">
            <a:avLst/>
          </a:prstGeom>
          <a:noFill/>
          <a:ln w="12700">
            <a:noFill/>
            <a:miter lim="800000"/>
            <a:headEnd/>
            <a:tailEnd/>
          </a:ln>
        </p:spPr>
        <p:txBody>
          <a:bodyPr lIns="20087" tIns="0" rIns="20087" bIns="0" anchor="b"/>
          <a:lstStyle/>
          <a:p>
            <a:pPr algn="r" defTabSz="958850" eaLnBrk="0" hangingPunct="0">
              <a:lnSpc>
                <a:spcPct val="100000"/>
              </a:lnSpc>
              <a:spcBef>
                <a:spcPct val="0"/>
              </a:spcBef>
              <a:buClrTx/>
              <a:buSzTx/>
              <a:buFontTx/>
              <a:buNone/>
            </a:pPr>
            <a:r>
              <a:rPr lang="en-US" sz="1000" i="1">
                <a:latin typeface="Times New Roman" pitchFamily="-96" charset="0"/>
              </a:rPr>
              <a:t>6</a:t>
            </a:r>
          </a:p>
        </p:txBody>
      </p:sp>
      <p:sp>
        <p:nvSpPr>
          <p:cNvPr id="64517" name="Rectangle 4"/>
          <p:cNvSpPr>
            <a:spLocks noChangeArrowheads="1"/>
          </p:cNvSpPr>
          <p:nvPr/>
        </p:nvSpPr>
        <p:spPr bwMode="auto">
          <a:xfrm>
            <a:off x="-1588" y="9118600"/>
            <a:ext cx="3170238" cy="482600"/>
          </a:xfrm>
          <a:prstGeom prst="rect">
            <a:avLst/>
          </a:prstGeom>
          <a:noFill/>
          <a:ln w="12700">
            <a:noFill/>
            <a:miter lim="800000"/>
            <a:headEnd/>
            <a:tailEnd/>
          </a:ln>
        </p:spPr>
        <p:txBody>
          <a:bodyPr wrap="none" anchor="ctr"/>
          <a:lstStyle/>
          <a:p>
            <a:endParaRPr lang="en-US"/>
          </a:p>
        </p:txBody>
      </p:sp>
      <p:sp>
        <p:nvSpPr>
          <p:cNvPr id="64518" name="Rectangle 5"/>
          <p:cNvSpPr>
            <a:spLocks noChangeArrowheads="1"/>
          </p:cNvSpPr>
          <p:nvPr/>
        </p:nvSpPr>
        <p:spPr bwMode="auto">
          <a:xfrm>
            <a:off x="-1588" y="-1588"/>
            <a:ext cx="3170238" cy="481013"/>
          </a:xfrm>
          <a:prstGeom prst="rect">
            <a:avLst/>
          </a:prstGeom>
          <a:noFill/>
          <a:ln w="12700">
            <a:noFill/>
            <a:miter lim="800000"/>
            <a:headEnd/>
            <a:tailEnd/>
          </a:ln>
        </p:spPr>
        <p:txBody>
          <a:bodyPr wrap="none" anchor="ctr"/>
          <a:lstStyle/>
          <a:p>
            <a:endParaRPr lang="en-US"/>
          </a:p>
        </p:txBody>
      </p:sp>
      <p:sp>
        <p:nvSpPr>
          <p:cNvPr id="64519" name="Rectangle 6"/>
          <p:cNvSpPr>
            <a:spLocks noChangeArrowheads="1"/>
          </p:cNvSpPr>
          <p:nvPr/>
        </p:nvSpPr>
        <p:spPr bwMode="auto">
          <a:xfrm>
            <a:off x="4141788" y="-1588"/>
            <a:ext cx="3173412" cy="479426"/>
          </a:xfrm>
          <a:prstGeom prst="rect">
            <a:avLst/>
          </a:prstGeom>
          <a:noFill/>
          <a:ln w="12700">
            <a:noFill/>
            <a:miter lim="800000"/>
            <a:headEnd/>
            <a:tailEnd/>
          </a:ln>
        </p:spPr>
        <p:txBody>
          <a:bodyPr wrap="none" anchor="ctr"/>
          <a:lstStyle/>
          <a:p>
            <a:endParaRPr lang="en-US"/>
          </a:p>
        </p:txBody>
      </p:sp>
      <p:sp>
        <p:nvSpPr>
          <p:cNvPr id="64520" name="Rectangle 7"/>
          <p:cNvSpPr>
            <a:spLocks noChangeArrowheads="1"/>
          </p:cNvSpPr>
          <p:nvPr/>
        </p:nvSpPr>
        <p:spPr bwMode="auto">
          <a:xfrm>
            <a:off x="4141788" y="9117013"/>
            <a:ext cx="3173412" cy="484187"/>
          </a:xfrm>
          <a:prstGeom prst="rect">
            <a:avLst/>
          </a:prstGeom>
          <a:noFill/>
          <a:ln w="12700">
            <a:noFill/>
            <a:miter lim="800000"/>
            <a:headEnd/>
            <a:tailEnd/>
          </a:ln>
        </p:spPr>
        <p:txBody>
          <a:bodyPr lIns="20087" tIns="0" rIns="20087" bIns="0" anchor="b"/>
          <a:lstStyle/>
          <a:p>
            <a:pPr algn="r" defTabSz="952500" eaLnBrk="0" hangingPunct="0">
              <a:lnSpc>
                <a:spcPct val="100000"/>
              </a:lnSpc>
              <a:spcBef>
                <a:spcPct val="0"/>
              </a:spcBef>
              <a:buClrTx/>
              <a:buSzTx/>
              <a:buFontTx/>
              <a:buNone/>
            </a:pPr>
            <a:r>
              <a:rPr lang="en-US" sz="1000" i="1">
                <a:latin typeface="Times New Roman" pitchFamily="-96" charset="0"/>
              </a:rPr>
              <a:t>8</a:t>
            </a:r>
          </a:p>
        </p:txBody>
      </p:sp>
      <p:sp>
        <p:nvSpPr>
          <p:cNvPr id="64521" name="Rectangle 8"/>
          <p:cNvSpPr>
            <a:spLocks noChangeArrowheads="1"/>
          </p:cNvSpPr>
          <p:nvPr/>
        </p:nvSpPr>
        <p:spPr bwMode="auto">
          <a:xfrm>
            <a:off x="-1588" y="9117013"/>
            <a:ext cx="3163888" cy="484187"/>
          </a:xfrm>
          <a:prstGeom prst="rect">
            <a:avLst/>
          </a:prstGeom>
          <a:noFill/>
          <a:ln w="12700">
            <a:noFill/>
            <a:miter lim="800000"/>
            <a:headEnd/>
            <a:tailEnd/>
          </a:ln>
        </p:spPr>
        <p:txBody>
          <a:bodyPr wrap="none" anchor="ctr"/>
          <a:lstStyle/>
          <a:p>
            <a:endParaRPr lang="en-US"/>
          </a:p>
        </p:txBody>
      </p:sp>
      <p:sp>
        <p:nvSpPr>
          <p:cNvPr id="64522" name="Rectangle 9"/>
          <p:cNvSpPr>
            <a:spLocks noChangeArrowheads="1"/>
          </p:cNvSpPr>
          <p:nvPr/>
        </p:nvSpPr>
        <p:spPr bwMode="auto">
          <a:xfrm>
            <a:off x="-1588" y="-1588"/>
            <a:ext cx="3163888" cy="479426"/>
          </a:xfrm>
          <a:prstGeom prst="rect">
            <a:avLst/>
          </a:prstGeom>
          <a:noFill/>
          <a:ln w="12700">
            <a:noFill/>
            <a:miter lim="800000"/>
            <a:headEnd/>
            <a:tailEnd/>
          </a:ln>
        </p:spPr>
        <p:txBody>
          <a:bodyPr wrap="none" anchor="ctr"/>
          <a:lstStyle/>
          <a:p>
            <a:endParaRPr lang="en-US"/>
          </a:p>
        </p:txBody>
      </p:sp>
      <p:sp>
        <p:nvSpPr>
          <p:cNvPr id="64523" name="Rectangle 10"/>
          <p:cNvSpPr>
            <a:spLocks noChangeArrowheads="1"/>
          </p:cNvSpPr>
          <p:nvPr/>
        </p:nvSpPr>
        <p:spPr bwMode="auto">
          <a:xfrm>
            <a:off x="4140200" y="-1588"/>
            <a:ext cx="3175000" cy="474663"/>
          </a:xfrm>
          <a:prstGeom prst="rect">
            <a:avLst/>
          </a:prstGeom>
          <a:noFill/>
          <a:ln w="12700">
            <a:noFill/>
            <a:miter lim="800000"/>
            <a:headEnd/>
            <a:tailEnd/>
          </a:ln>
        </p:spPr>
        <p:txBody>
          <a:bodyPr wrap="none" anchor="ctr"/>
          <a:lstStyle/>
          <a:p>
            <a:endParaRPr lang="en-US"/>
          </a:p>
        </p:txBody>
      </p:sp>
      <p:sp>
        <p:nvSpPr>
          <p:cNvPr id="64524" name="Rectangle 11"/>
          <p:cNvSpPr>
            <a:spLocks noChangeArrowheads="1"/>
          </p:cNvSpPr>
          <p:nvPr/>
        </p:nvSpPr>
        <p:spPr bwMode="auto">
          <a:xfrm>
            <a:off x="4140200" y="9115425"/>
            <a:ext cx="3175000" cy="485775"/>
          </a:xfrm>
          <a:prstGeom prst="rect">
            <a:avLst/>
          </a:prstGeom>
          <a:noFill/>
          <a:ln w="12700">
            <a:noFill/>
            <a:miter lim="800000"/>
            <a:headEnd/>
            <a:tailEnd/>
          </a:ln>
        </p:spPr>
        <p:txBody>
          <a:bodyPr lIns="20087" tIns="0" rIns="20087" bIns="0" anchor="b"/>
          <a:lstStyle/>
          <a:p>
            <a:pPr algn="r" defTabSz="946150" eaLnBrk="0" hangingPunct="0">
              <a:lnSpc>
                <a:spcPct val="100000"/>
              </a:lnSpc>
              <a:spcBef>
                <a:spcPct val="0"/>
              </a:spcBef>
              <a:buClrTx/>
              <a:buSzTx/>
              <a:buFontTx/>
              <a:buNone/>
            </a:pPr>
            <a:r>
              <a:rPr lang="en-US" sz="1000" i="1">
                <a:latin typeface="Times New Roman" pitchFamily="-96" charset="0"/>
              </a:rPr>
              <a:t>8</a:t>
            </a:r>
          </a:p>
        </p:txBody>
      </p:sp>
      <p:sp>
        <p:nvSpPr>
          <p:cNvPr id="64525" name="Rectangle 12"/>
          <p:cNvSpPr>
            <a:spLocks noChangeArrowheads="1"/>
          </p:cNvSpPr>
          <p:nvPr/>
        </p:nvSpPr>
        <p:spPr bwMode="auto">
          <a:xfrm>
            <a:off x="-1588" y="9115425"/>
            <a:ext cx="3163888" cy="485775"/>
          </a:xfrm>
          <a:prstGeom prst="rect">
            <a:avLst/>
          </a:prstGeom>
          <a:noFill/>
          <a:ln w="12700">
            <a:noFill/>
            <a:miter lim="800000"/>
            <a:headEnd/>
            <a:tailEnd/>
          </a:ln>
        </p:spPr>
        <p:txBody>
          <a:bodyPr wrap="none" anchor="ctr"/>
          <a:lstStyle/>
          <a:p>
            <a:endParaRPr lang="en-US"/>
          </a:p>
        </p:txBody>
      </p:sp>
      <p:sp>
        <p:nvSpPr>
          <p:cNvPr id="64526" name="Rectangle 13"/>
          <p:cNvSpPr>
            <a:spLocks noChangeArrowheads="1"/>
          </p:cNvSpPr>
          <p:nvPr/>
        </p:nvSpPr>
        <p:spPr bwMode="auto">
          <a:xfrm>
            <a:off x="-1588" y="-1588"/>
            <a:ext cx="3163888" cy="474663"/>
          </a:xfrm>
          <a:prstGeom prst="rect">
            <a:avLst/>
          </a:prstGeom>
          <a:noFill/>
          <a:ln w="12700">
            <a:noFill/>
            <a:miter lim="800000"/>
            <a:headEnd/>
            <a:tailEnd/>
          </a:ln>
        </p:spPr>
        <p:txBody>
          <a:bodyPr wrap="none" anchor="ctr"/>
          <a:lstStyle/>
          <a:p>
            <a:endParaRPr lang="en-US"/>
          </a:p>
        </p:txBody>
      </p:sp>
      <p:sp>
        <p:nvSpPr>
          <p:cNvPr id="64527" name="Rectangle 14"/>
          <p:cNvSpPr>
            <a:spLocks noChangeArrowheads="1"/>
          </p:cNvSpPr>
          <p:nvPr/>
        </p:nvSpPr>
        <p:spPr bwMode="auto">
          <a:xfrm>
            <a:off x="4140200" y="-1588"/>
            <a:ext cx="3175000" cy="473076"/>
          </a:xfrm>
          <a:prstGeom prst="rect">
            <a:avLst/>
          </a:prstGeom>
          <a:noFill/>
          <a:ln w="12700">
            <a:noFill/>
            <a:miter lim="800000"/>
            <a:headEnd/>
            <a:tailEnd/>
          </a:ln>
        </p:spPr>
        <p:txBody>
          <a:bodyPr wrap="none" anchor="ctr"/>
          <a:lstStyle/>
          <a:p>
            <a:endParaRPr lang="en-US"/>
          </a:p>
        </p:txBody>
      </p:sp>
      <p:sp>
        <p:nvSpPr>
          <p:cNvPr id="64528" name="Rectangle 15"/>
          <p:cNvSpPr>
            <a:spLocks noChangeArrowheads="1"/>
          </p:cNvSpPr>
          <p:nvPr/>
        </p:nvSpPr>
        <p:spPr bwMode="auto">
          <a:xfrm>
            <a:off x="4140200" y="9113838"/>
            <a:ext cx="3175000" cy="487362"/>
          </a:xfrm>
          <a:prstGeom prst="rect">
            <a:avLst/>
          </a:prstGeom>
          <a:noFill/>
          <a:ln w="12700">
            <a:noFill/>
            <a:miter lim="800000"/>
            <a:headEnd/>
            <a:tailEnd/>
          </a:ln>
        </p:spPr>
        <p:txBody>
          <a:bodyPr lIns="20087" tIns="0" rIns="20087" bIns="0" anchor="b"/>
          <a:lstStyle/>
          <a:p>
            <a:pPr algn="r" defTabSz="936625" eaLnBrk="0" hangingPunct="0">
              <a:lnSpc>
                <a:spcPct val="100000"/>
              </a:lnSpc>
              <a:spcBef>
                <a:spcPct val="0"/>
              </a:spcBef>
              <a:buClrTx/>
              <a:buSzTx/>
              <a:buFontTx/>
              <a:buNone/>
            </a:pPr>
            <a:r>
              <a:rPr lang="en-US" sz="1000" i="1">
                <a:latin typeface="Times New Roman" pitchFamily="-96" charset="0"/>
              </a:rPr>
              <a:t>8</a:t>
            </a:r>
          </a:p>
        </p:txBody>
      </p:sp>
      <p:sp>
        <p:nvSpPr>
          <p:cNvPr id="64529" name="Rectangle 16"/>
          <p:cNvSpPr>
            <a:spLocks noChangeArrowheads="1"/>
          </p:cNvSpPr>
          <p:nvPr/>
        </p:nvSpPr>
        <p:spPr bwMode="auto">
          <a:xfrm>
            <a:off x="-1588" y="9113838"/>
            <a:ext cx="3162301" cy="487362"/>
          </a:xfrm>
          <a:prstGeom prst="rect">
            <a:avLst/>
          </a:prstGeom>
          <a:noFill/>
          <a:ln w="12700">
            <a:noFill/>
            <a:miter lim="800000"/>
            <a:headEnd/>
            <a:tailEnd/>
          </a:ln>
        </p:spPr>
        <p:txBody>
          <a:bodyPr wrap="none" anchor="ctr"/>
          <a:lstStyle/>
          <a:p>
            <a:endParaRPr lang="en-US"/>
          </a:p>
        </p:txBody>
      </p:sp>
      <p:sp>
        <p:nvSpPr>
          <p:cNvPr id="64530" name="Rectangle 17"/>
          <p:cNvSpPr>
            <a:spLocks noChangeArrowheads="1"/>
          </p:cNvSpPr>
          <p:nvPr/>
        </p:nvSpPr>
        <p:spPr bwMode="auto">
          <a:xfrm>
            <a:off x="-1588" y="-1588"/>
            <a:ext cx="3162301" cy="473076"/>
          </a:xfrm>
          <a:prstGeom prst="rect">
            <a:avLst/>
          </a:prstGeom>
          <a:noFill/>
          <a:ln w="12700">
            <a:noFill/>
            <a:miter lim="800000"/>
            <a:headEnd/>
            <a:tailEnd/>
          </a:ln>
        </p:spPr>
        <p:txBody>
          <a:bodyPr wrap="none" anchor="ctr"/>
          <a:lstStyle/>
          <a:p>
            <a:endParaRPr lang="en-US"/>
          </a:p>
        </p:txBody>
      </p:sp>
      <p:sp>
        <p:nvSpPr>
          <p:cNvPr id="64531" name="Rectangle 18"/>
          <p:cNvSpPr>
            <a:spLocks noGrp="1" noRot="1" noChangeAspect="1" noChangeArrowheads="1" noTextEdit="1"/>
          </p:cNvSpPr>
          <p:nvPr>
            <p:ph type="sldImg"/>
          </p:nvPr>
        </p:nvSpPr>
        <p:spPr>
          <a:xfrm>
            <a:off x="1270000" y="728663"/>
            <a:ext cx="4776788" cy="3582987"/>
          </a:xfrm>
          <a:ln w="12700" cap="flat">
            <a:solidFill>
              <a:schemeClr val="tx1"/>
            </a:solidFill>
          </a:ln>
        </p:spPr>
      </p:sp>
      <p:sp>
        <p:nvSpPr>
          <p:cNvPr id="64532" name="Rectangle 19"/>
          <p:cNvSpPr>
            <a:spLocks noGrp="1" noChangeArrowheads="1"/>
          </p:cNvSpPr>
          <p:nvPr>
            <p:ph type="body" idx="1"/>
          </p:nvPr>
        </p:nvSpPr>
        <p:spPr>
          <a:xfrm>
            <a:off x="976313" y="4559300"/>
            <a:ext cx="5362575" cy="4322763"/>
          </a:xfrm>
          <a:noFill/>
          <a:ln/>
        </p:spPr>
        <p:txBody>
          <a:bodyPr lIns="95410" tIns="46868" rIns="95410" bIns="46868"/>
          <a:lstStyle/>
          <a:p>
            <a:r>
              <a:rPr lang="en-US" smtClean="0">
                <a:latin typeface="Times New Roman" pitchFamily="-96" charset="0"/>
              </a:rPr>
              <a:t>This first rule describe what happens in the fetch of this pipeline.</a:t>
            </a:r>
          </a:p>
          <a:p>
            <a:endParaRPr lang="en-US" smtClean="0">
              <a:latin typeface="Times New Roman" pitchFamily="-96" charset="0"/>
            </a:endParaRPr>
          </a:p>
          <a:p>
            <a:r>
              <a:rPr lang="en-US" smtClean="0">
                <a:latin typeface="Times New Roman" pitchFamily="-96" charset="0"/>
              </a:rPr>
              <a:t>This rules says that given any processor term, we can always rewrite it to a new term wehre, and we enqueue the current instruction into bf.</a:t>
            </a:r>
          </a:p>
          <a:p>
            <a:r>
              <a:rPr lang="en-US" smtClean="0">
                <a:latin typeface="Times New Roman" pitchFamily="-96" charset="0"/>
              </a:rPr>
              <a:t>And at the same time the pc field is incremende by one</a:t>
            </a:r>
          </a:p>
          <a:p>
            <a:r>
              <a:rPr lang="en-US" smtClean="0">
                <a:latin typeface="Times New Roman" pitchFamily="-96" charset="0"/>
              </a:rPr>
              <a:t>It may look like this rule can fire forever, but because bf is bounded, when a rule enqueue into bf, there is an implied predicate that say bf must not be full.</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9"/>
          <p:cNvSpPr>
            <a:spLocks noGrp="1" noChangeArrowheads="1"/>
          </p:cNvSpPr>
          <p:nvPr>
            <p:ph type="sldNum" sz="quarter" idx="5"/>
          </p:nvPr>
        </p:nvSpPr>
        <p:spPr>
          <a:noFill/>
        </p:spPr>
        <p:txBody>
          <a:bodyPr/>
          <a:lstStyle/>
          <a:p>
            <a:fld id="{3C195828-439A-4AC2-8D3C-E8EBF9C7F4F5}" type="slidenum">
              <a:rPr lang="en-US" smtClean="0">
                <a:latin typeface="Tahoma" pitchFamily="-96" charset="0"/>
              </a:rPr>
              <a:pPr/>
              <a:t>4</a:t>
            </a:fld>
            <a:endParaRPr lang="en-US" smtClean="0">
              <a:latin typeface="Tahoma" pitchFamily="-96" charset="0"/>
            </a:endParaRPr>
          </a:p>
        </p:txBody>
      </p:sp>
      <p:sp>
        <p:nvSpPr>
          <p:cNvPr id="41987" name="Rectangle 2"/>
          <p:cNvSpPr>
            <a:spLocks noChangeArrowheads="1"/>
          </p:cNvSpPr>
          <p:nvPr/>
        </p:nvSpPr>
        <p:spPr bwMode="auto">
          <a:xfrm>
            <a:off x="4143375" y="-1588"/>
            <a:ext cx="3171825" cy="481013"/>
          </a:xfrm>
          <a:prstGeom prst="rect">
            <a:avLst/>
          </a:prstGeom>
          <a:noFill/>
          <a:ln w="12700">
            <a:noFill/>
            <a:miter lim="800000"/>
            <a:headEnd/>
            <a:tailEnd/>
          </a:ln>
        </p:spPr>
        <p:txBody>
          <a:bodyPr wrap="none" lIns="94851" tIns="47425" rIns="94851" bIns="47425" anchor="ctr"/>
          <a:lstStyle/>
          <a:p>
            <a:endParaRPr lang="en-US"/>
          </a:p>
        </p:txBody>
      </p:sp>
      <p:sp>
        <p:nvSpPr>
          <p:cNvPr id="41988" name="Rectangle 3"/>
          <p:cNvSpPr>
            <a:spLocks noChangeArrowheads="1"/>
          </p:cNvSpPr>
          <p:nvPr/>
        </p:nvSpPr>
        <p:spPr bwMode="auto">
          <a:xfrm>
            <a:off x="4143375" y="9118600"/>
            <a:ext cx="3171825" cy="482600"/>
          </a:xfrm>
          <a:prstGeom prst="rect">
            <a:avLst/>
          </a:prstGeom>
          <a:noFill/>
          <a:ln w="12700">
            <a:noFill/>
            <a:miter lim="800000"/>
            <a:headEnd/>
            <a:tailEnd/>
          </a:ln>
        </p:spPr>
        <p:txBody>
          <a:bodyPr lIns="20080" tIns="0" rIns="20080" bIns="0" anchor="b"/>
          <a:lstStyle/>
          <a:p>
            <a:pPr algn="r" defTabSz="957263" eaLnBrk="0" hangingPunct="0">
              <a:lnSpc>
                <a:spcPct val="100000"/>
              </a:lnSpc>
              <a:spcBef>
                <a:spcPct val="0"/>
              </a:spcBef>
              <a:buClrTx/>
              <a:buSzTx/>
              <a:buFont typeface="Wingdings" pitchFamily="-96" charset="2"/>
              <a:buNone/>
            </a:pPr>
            <a:r>
              <a:rPr lang="en-US" sz="1000" i="1">
                <a:latin typeface="Times New Roman" pitchFamily="-96" charset="0"/>
              </a:rPr>
              <a:t>6</a:t>
            </a:r>
          </a:p>
        </p:txBody>
      </p:sp>
      <p:sp>
        <p:nvSpPr>
          <p:cNvPr id="41989" name="Rectangle 4"/>
          <p:cNvSpPr>
            <a:spLocks noChangeArrowheads="1"/>
          </p:cNvSpPr>
          <p:nvPr/>
        </p:nvSpPr>
        <p:spPr bwMode="auto">
          <a:xfrm>
            <a:off x="-1588" y="9118600"/>
            <a:ext cx="3170238" cy="482600"/>
          </a:xfrm>
          <a:prstGeom prst="rect">
            <a:avLst/>
          </a:prstGeom>
          <a:noFill/>
          <a:ln w="12700">
            <a:noFill/>
            <a:miter lim="800000"/>
            <a:headEnd/>
            <a:tailEnd/>
          </a:ln>
        </p:spPr>
        <p:txBody>
          <a:bodyPr wrap="none" lIns="94851" tIns="47425" rIns="94851" bIns="47425" anchor="ctr"/>
          <a:lstStyle/>
          <a:p>
            <a:endParaRPr lang="en-US"/>
          </a:p>
        </p:txBody>
      </p:sp>
      <p:sp>
        <p:nvSpPr>
          <p:cNvPr id="41990" name="Rectangle 5"/>
          <p:cNvSpPr>
            <a:spLocks noChangeArrowheads="1"/>
          </p:cNvSpPr>
          <p:nvPr/>
        </p:nvSpPr>
        <p:spPr bwMode="auto">
          <a:xfrm>
            <a:off x="-1588" y="-1588"/>
            <a:ext cx="3170238" cy="481013"/>
          </a:xfrm>
          <a:prstGeom prst="rect">
            <a:avLst/>
          </a:prstGeom>
          <a:noFill/>
          <a:ln w="12700">
            <a:noFill/>
            <a:miter lim="800000"/>
            <a:headEnd/>
            <a:tailEnd/>
          </a:ln>
        </p:spPr>
        <p:txBody>
          <a:bodyPr wrap="none" lIns="94851" tIns="47425" rIns="94851" bIns="47425" anchor="ctr"/>
          <a:lstStyle/>
          <a:p>
            <a:endParaRPr lang="en-US"/>
          </a:p>
        </p:txBody>
      </p:sp>
      <p:sp>
        <p:nvSpPr>
          <p:cNvPr id="41991" name="Rectangle 6"/>
          <p:cNvSpPr>
            <a:spLocks noChangeArrowheads="1"/>
          </p:cNvSpPr>
          <p:nvPr/>
        </p:nvSpPr>
        <p:spPr bwMode="auto">
          <a:xfrm>
            <a:off x="4141788" y="-1588"/>
            <a:ext cx="3173412" cy="479426"/>
          </a:xfrm>
          <a:prstGeom prst="rect">
            <a:avLst/>
          </a:prstGeom>
          <a:noFill/>
          <a:ln w="12700">
            <a:noFill/>
            <a:miter lim="800000"/>
            <a:headEnd/>
            <a:tailEnd/>
          </a:ln>
        </p:spPr>
        <p:txBody>
          <a:bodyPr wrap="none" lIns="94851" tIns="47425" rIns="94851" bIns="47425" anchor="ctr"/>
          <a:lstStyle/>
          <a:p>
            <a:endParaRPr lang="en-US"/>
          </a:p>
        </p:txBody>
      </p:sp>
      <p:sp>
        <p:nvSpPr>
          <p:cNvPr id="41992" name="Rectangle 7"/>
          <p:cNvSpPr>
            <a:spLocks noChangeArrowheads="1"/>
          </p:cNvSpPr>
          <p:nvPr/>
        </p:nvSpPr>
        <p:spPr bwMode="auto">
          <a:xfrm>
            <a:off x="4141788" y="9117013"/>
            <a:ext cx="3173412" cy="484187"/>
          </a:xfrm>
          <a:prstGeom prst="rect">
            <a:avLst/>
          </a:prstGeom>
          <a:noFill/>
          <a:ln w="12700">
            <a:noFill/>
            <a:miter lim="800000"/>
            <a:headEnd/>
            <a:tailEnd/>
          </a:ln>
        </p:spPr>
        <p:txBody>
          <a:bodyPr lIns="20080" tIns="0" rIns="20080" bIns="0" anchor="b"/>
          <a:lstStyle/>
          <a:p>
            <a:pPr algn="r" defTabSz="95091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1993" name="Rectangle 8"/>
          <p:cNvSpPr>
            <a:spLocks noChangeArrowheads="1"/>
          </p:cNvSpPr>
          <p:nvPr/>
        </p:nvSpPr>
        <p:spPr bwMode="auto">
          <a:xfrm>
            <a:off x="-1588" y="9117013"/>
            <a:ext cx="3163888" cy="484187"/>
          </a:xfrm>
          <a:prstGeom prst="rect">
            <a:avLst/>
          </a:prstGeom>
          <a:noFill/>
          <a:ln w="12700">
            <a:noFill/>
            <a:miter lim="800000"/>
            <a:headEnd/>
            <a:tailEnd/>
          </a:ln>
        </p:spPr>
        <p:txBody>
          <a:bodyPr wrap="none" lIns="94851" tIns="47425" rIns="94851" bIns="47425" anchor="ctr"/>
          <a:lstStyle/>
          <a:p>
            <a:endParaRPr lang="en-US"/>
          </a:p>
        </p:txBody>
      </p:sp>
      <p:sp>
        <p:nvSpPr>
          <p:cNvPr id="41994" name="Rectangle 9"/>
          <p:cNvSpPr>
            <a:spLocks noChangeArrowheads="1"/>
          </p:cNvSpPr>
          <p:nvPr/>
        </p:nvSpPr>
        <p:spPr bwMode="auto">
          <a:xfrm>
            <a:off x="-1588" y="-1588"/>
            <a:ext cx="3163888" cy="479426"/>
          </a:xfrm>
          <a:prstGeom prst="rect">
            <a:avLst/>
          </a:prstGeom>
          <a:noFill/>
          <a:ln w="12700">
            <a:noFill/>
            <a:miter lim="800000"/>
            <a:headEnd/>
            <a:tailEnd/>
          </a:ln>
        </p:spPr>
        <p:txBody>
          <a:bodyPr wrap="none" lIns="94851" tIns="47425" rIns="94851" bIns="47425" anchor="ctr"/>
          <a:lstStyle/>
          <a:p>
            <a:endParaRPr lang="en-US"/>
          </a:p>
        </p:txBody>
      </p:sp>
      <p:sp>
        <p:nvSpPr>
          <p:cNvPr id="41995" name="Rectangle 10"/>
          <p:cNvSpPr>
            <a:spLocks noChangeArrowheads="1"/>
          </p:cNvSpPr>
          <p:nvPr/>
        </p:nvSpPr>
        <p:spPr bwMode="auto">
          <a:xfrm>
            <a:off x="4140200" y="-1588"/>
            <a:ext cx="3175000" cy="474663"/>
          </a:xfrm>
          <a:prstGeom prst="rect">
            <a:avLst/>
          </a:prstGeom>
          <a:noFill/>
          <a:ln w="12700">
            <a:noFill/>
            <a:miter lim="800000"/>
            <a:headEnd/>
            <a:tailEnd/>
          </a:ln>
        </p:spPr>
        <p:txBody>
          <a:bodyPr wrap="none" lIns="94851" tIns="47425" rIns="94851" bIns="47425" anchor="ctr"/>
          <a:lstStyle/>
          <a:p>
            <a:endParaRPr lang="en-US"/>
          </a:p>
        </p:txBody>
      </p:sp>
      <p:sp>
        <p:nvSpPr>
          <p:cNvPr id="41996" name="Rectangle 11"/>
          <p:cNvSpPr>
            <a:spLocks noChangeArrowheads="1"/>
          </p:cNvSpPr>
          <p:nvPr/>
        </p:nvSpPr>
        <p:spPr bwMode="auto">
          <a:xfrm>
            <a:off x="4140200" y="9115425"/>
            <a:ext cx="3175000" cy="485775"/>
          </a:xfrm>
          <a:prstGeom prst="rect">
            <a:avLst/>
          </a:prstGeom>
          <a:noFill/>
          <a:ln w="12700">
            <a:noFill/>
            <a:miter lim="800000"/>
            <a:headEnd/>
            <a:tailEnd/>
          </a:ln>
        </p:spPr>
        <p:txBody>
          <a:bodyPr lIns="20080" tIns="0" rIns="20080" bIns="0" anchor="b"/>
          <a:lstStyle/>
          <a:p>
            <a:pPr algn="r" defTabSz="94456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1997" name="Rectangle 12"/>
          <p:cNvSpPr>
            <a:spLocks noChangeArrowheads="1"/>
          </p:cNvSpPr>
          <p:nvPr/>
        </p:nvSpPr>
        <p:spPr bwMode="auto">
          <a:xfrm>
            <a:off x="-1588" y="9115425"/>
            <a:ext cx="3163888" cy="485775"/>
          </a:xfrm>
          <a:prstGeom prst="rect">
            <a:avLst/>
          </a:prstGeom>
          <a:noFill/>
          <a:ln w="12700">
            <a:noFill/>
            <a:miter lim="800000"/>
            <a:headEnd/>
            <a:tailEnd/>
          </a:ln>
        </p:spPr>
        <p:txBody>
          <a:bodyPr wrap="none" lIns="94851" tIns="47425" rIns="94851" bIns="47425" anchor="ctr"/>
          <a:lstStyle/>
          <a:p>
            <a:endParaRPr lang="en-US"/>
          </a:p>
        </p:txBody>
      </p:sp>
      <p:sp>
        <p:nvSpPr>
          <p:cNvPr id="41998" name="Rectangle 13"/>
          <p:cNvSpPr>
            <a:spLocks noChangeArrowheads="1"/>
          </p:cNvSpPr>
          <p:nvPr/>
        </p:nvSpPr>
        <p:spPr bwMode="auto">
          <a:xfrm>
            <a:off x="-1588" y="-1588"/>
            <a:ext cx="3163888" cy="474663"/>
          </a:xfrm>
          <a:prstGeom prst="rect">
            <a:avLst/>
          </a:prstGeom>
          <a:noFill/>
          <a:ln w="12700">
            <a:noFill/>
            <a:miter lim="800000"/>
            <a:headEnd/>
            <a:tailEnd/>
          </a:ln>
        </p:spPr>
        <p:txBody>
          <a:bodyPr wrap="none" lIns="94851" tIns="47425" rIns="94851" bIns="47425" anchor="ctr"/>
          <a:lstStyle/>
          <a:p>
            <a:endParaRPr lang="en-US"/>
          </a:p>
        </p:txBody>
      </p:sp>
      <p:sp>
        <p:nvSpPr>
          <p:cNvPr id="41999" name="Rectangle 14"/>
          <p:cNvSpPr>
            <a:spLocks noChangeArrowheads="1"/>
          </p:cNvSpPr>
          <p:nvPr/>
        </p:nvSpPr>
        <p:spPr bwMode="auto">
          <a:xfrm>
            <a:off x="4140200" y="-1588"/>
            <a:ext cx="3175000" cy="473076"/>
          </a:xfrm>
          <a:prstGeom prst="rect">
            <a:avLst/>
          </a:prstGeom>
          <a:noFill/>
          <a:ln w="12700">
            <a:noFill/>
            <a:miter lim="800000"/>
            <a:headEnd/>
            <a:tailEnd/>
          </a:ln>
        </p:spPr>
        <p:txBody>
          <a:bodyPr wrap="none" lIns="94851" tIns="47425" rIns="94851" bIns="47425" anchor="ctr"/>
          <a:lstStyle/>
          <a:p>
            <a:endParaRPr lang="en-US"/>
          </a:p>
        </p:txBody>
      </p:sp>
      <p:sp>
        <p:nvSpPr>
          <p:cNvPr id="42000" name="Rectangle 15"/>
          <p:cNvSpPr>
            <a:spLocks noChangeArrowheads="1"/>
          </p:cNvSpPr>
          <p:nvPr/>
        </p:nvSpPr>
        <p:spPr bwMode="auto">
          <a:xfrm>
            <a:off x="4140200" y="9113838"/>
            <a:ext cx="3175000" cy="487362"/>
          </a:xfrm>
          <a:prstGeom prst="rect">
            <a:avLst/>
          </a:prstGeom>
          <a:noFill/>
          <a:ln w="12700">
            <a:noFill/>
            <a:miter lim="800000"/>
            <a:headEnd/>
            <a:tailEnd/>
          </a:ln>
        </p:spPr>
        <p:txBody>
          <a:bodyPr lIns="20080" tIns="0" rIns="20080" bIns="0" anchor="b"/>
          <a:lstStyle/>
          <a:p>
            <a:pPr algn="r" defTabSz="936625"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2001" name="Rectangle 16"/>
          <p:cNvSpPr>
            <a:spLocks noChangeArrowheads="1"/>
          </p:cNvSpPr>
          <p:nvPr/>
        </p:nvSpPr>
        <p:spPr bwMode="auto">
          <a:xfrm>
            <a:off x="-1588" y="9113838"/>
            <a:ext cx="3162301" cy="487362"/>
          </a:xfrm>
          <a:prstGeom prst="rect">
            <a:avLst/>
          </a:prstGeom>
          <a:noFill/>
          <a:ln w="12700">
            <a:noFill/>
            <a:miter lim="800000"/>
            <a:headEnd/>
            <a:tailEnd/>
          </a:ln>
        </p:spPr>
        <p:txBody>
          <a:bodyPr wrap="none" lIns="94851" tIns="47425" rIns="94851" bIns="47425" anchor="ctr"/>
          <a:lstStyle/>
          <a:p>
            <a:endParaRPr lang="en-US"/>
          </a:p>
        </p:txBody>
      </p:sp>
      <p:sp>
        <p:nvSpPr>
          <p:cNvPr id="42002" name="Rectangle 17"/>
          <p:cNvSpPr>
            <a:spLocks noChangeArrowheads="1"/>
          </p:cNvSpPr>
          <p:nvPr/>
        </p:nvSpPr>
        <p:spPr bwMode="auto">
          <a:xfrm>
            <a:off x="-1588" y="-1588"/>
            <a:ext cx="3162301" cy="473076"/>
          </a:xfrm>
          <a:prstGeom prst="rect">
            <a:avLst/>
          </a:prstGeom>
          <a:noFill/>
          <a:ln w="12700">
            <a:noFill/>
            <a:miter lim="800000"/>
            <a:headEnd/>
            <a:tailEnd/>
          </a:ln>
        </p:spPr>
        <p:txBody>
          <a:bodyPr wrap="none" lIns="94851" tIns="47425" rIns="94851" bIns="47425" anchor="ctr"/>
          <a:lstStyle/>
          <a:p>
            <a:endParaRPr lang="en-US"/>
          </a:p>
        </p:txBody>
      </p:sp>
      <p:sp>
        <p:nvSpPr>
          <p:cNvPr id="42003" name="Rectangle 18"/>
          <p:cNvSpPr>
            <a:spLocks noGrp="1" noRot="1" noChangeAspect="1" noChangeArrowheads="1" noTextEdit="1"/>
          </p:cNvSpPr>
          <p:nvPr>
            <p:ph type="sldImg"/>
          </p:nvPr>
        </p:nvSpPr>
        <p:spPr>
          <a:xfrm>
            <a:off x="1270000" y="728663"/>
            <a:ext cx="4776788" cy="3582987"/>
          </a:xfrm>
          <a:ln w="12700" cap="flat">
            <a:solidFill>
              <a:schemeClr val="tx1"/>
            </a:solidFill>
          </a:ln>
        </p:spPr>
      </p:sp>
      <p:sp>
        <p:nvSpPr>
          <p:cNvPr id="42004" name="Rectangle 19"/>
          <p:cNvSpPr>
            <a:spLocks noGrp="1" noChangeArrowheads="1"/>
          </p:cNvSpPr>
          <p:nvPr>
            <p:ph type="body" idx="1"/>
          </p:nvPr>
        </p:nvSpPr>
        <p:spPr>
          <a:xfrm>
            <a:off x="976313" y="4559300"/>
            <a:ext cx="5362575" cy="4322763"/>
          </a:xfrm>
          <a:noFill/>
          <a:ln/>
        </p:spPr>
        <p:txBody>
          <a:bodyPr lIns="95382" tIns="46854" rIns="95382" bIns="46854"/>
          <a:lstStyle/>
          <a:p>
            <a:r>
              <a:rPr lang="en-US" smtClean="0">
                <a:latin typeface="Times New Roman" pitchFamily="-96" charset="0"/>
              </a:rPr>
              <a:t>This first method describe what happens in the fetch of this pipeline.</a:t>
            </a:r>
          </a:p>
          <a:p>
            <a:endParaRPr lang="en-US" smtClean="0">
              <a:latin typeface="Times New Roman" pitchFamily="-96" charset="0"/>
            </a:endParaRPr>
          </a:p>
          <a:p>
            <a:r>
              <a:rPr lang="en-US" smtClean="0">
                <a:latin typeface="Times New Roman" pitchFamily="-96" charset="0"/>
              </a:rPr>
              <a:t>This methods says that given any processor term, we can always rewrite it to a new term wehre, and we enqueue the current instruction into bf.</a:t>
            </a:r>
          </a:p>
          <a:p>
            <a:r>
              <a:rPr lang="en-US" smtClean="0">
                <a:latin typeface="Times New Roman" pitchFamily="-96" charset="0"/>
              </a:rPr>
              <a:t>And at the same time the pc field is incremende by one</a:t>
            </a:r>
          </a:p>
          <a:p>
            <a:r>
              <a:rPr lang="en-US" smtClean="0">
                <a:latin typeface="Times New Roman" pitchFamily="-96" charset="0"/>
              </a:rPr>
              <a:t>It may look like this method can fire forever, but because bf is bounded, when a method enqueue into bf, there is an implied predicate that say bf must not be full.</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9"/>
          <p:cNvSpPr>
            <a:spLocks noGrp="1" noChangeArrowheads="1"/>
          </p:cNvSpPr>
          <p:nvPr>
            <p:ph type="sldNum" sz="quarter" idx="5"/>
          </p:nvPr>
        </p:nvSpPr>
        <p:spPr>
          <a:noFill/>
        </p:spPr>
        <p:txBody>
          <a:bodyPr/>
          <a:lstStyle/>
          <a:p>
            <a:fld id="{D836609C-E5C8-47AB-82AE-BDEA4F9BC650}" type="slidenum">
              <a:rPr lang="en-US" smtClean="0">
                <a:latin typeface="Tahoma" pitchFamily="-96" charset="0"/>
              </a:rPr>
              <a:pPr/>
              <a:t>5</a:t>
            </a:fld>
            <a:endParaRPr lang="en-US" smtClean="0">
              <a:latin typeface="Tahoma" pitchFamily="-96" charset="0"/>
            </a:endParaRPr>
          </a:p>
        </p:txBody>
      </p:sp>
      <p:sp>
        <p:nvSpPr>
          <p:cNvPr id="37891" name="Rectangle 2"/>
          <p:cNvSpPr>
            <a:spLocks noGrp="1" noRot="1" noChangeAspect="1" noChangeArrowheads="1" noTextEdit="1"/>
          </p:cNvSpPr>
          <p:nvPr>
            <p:ph type="sldImg"/>
          </p:nvPr>
        </p:nvSpPr>
        <p:spPr>
          <a:xfrm>
            <a:off x="1257300" y="717550"/>
            <a:ext cx="4800600" cy="3600450"/>
          </a:xfrm>
          <a:ln/>
        </p:spPr>
      </p:sp>
      <p:sp>
        <p:nvSpPr>
          <p:cNvPr id="37892" name="Rectangle 3"/>
          <p:cNvSpPr>
            <a:spLocks noGrp="1" noChangeArrowheads="1"/>
          </p:cNvSpPr>
          <p:nvPr>
            <p:ph type="body" idx="1"/>
          </p:nvPr>
        </p:nvSpPr>
        <p:spPr>
          <a:xfrm>
            <a:off x="976313" y="4560888"/>
            <a:ext cx="5362575" cy="4322762"/>
          </a:xfrm>
          <a:noFill/>
          <a:ln/>
        </p:spPr>
        <p:txBody>
          <a:bodyPr lIns="94787" tIns="47393" rIns="94787" bIns="47393"/>
          <a:lstStyle/>
          <a:p>
            <a:endParaRPr lang="en-US" smtClean="0">
              <a:latin typeface="Times New Roman" pitchFamily="-96"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9"/>
          <p:cNvSpPr>
            <a:spLocks noGrp="1" noChangeArrowheads="1"/>
          </p:cNvSpPr>
          <p:nvPr>
            <p:ph type="sldNum" sz="quarter" idx="5"/>
          </p:nvPr>
        </p:nvSpPr>
        <p:spPr>
          <a:noFill/>
        </p:spPr>
        <p:txBody>
          <a:bodyPr/>
          <a:lstStyle/>
          <a:p>
            <a:fld id="{6063AA57-4796-4E1B-856D-5AAE00F928DB}" type="slidenum">
              <a:rPr lang="en-US" smtClean="0">
                <a:latin typeface="Tahoma" pitchFamily="-96" charset="0"/>
              </a:rPr>
              <a:pPr/>
              <a:t>6</a:t>
            </a:fld>
            <a:endParaRPr lang="en-US" smtClean="0">
              <a:latin typeface="Tahoma" pitchFamily="-96" charset="0"/>
            </a:endParaRPr>
          </a:p>
        </p:txBody>
      </p:sp>
      <p:sp>
        <p:nvSpPr>
          <p:cNvPr id="38915" name="Rectangle 2"/>
          <p:cNvSpPr>
            <a:spLocks noChangeArrowheads="1"/>
          </p:cNvSpPr>
          <p:nvPr/>
        </p:nvSpPr>
        <p:spPr bwMode="auto">
          <a:xfrm>
            <a:off x="4143375" y="-1588"/>
            <a:ext cx="3171825" cy="481013"/>
          </a:xfrm>
          <a:prstGeom prst="rect">
            <a:avLst/>
          </a:prstGeom>
          <a:noFill/>
          <a:ln w="12700">
            <a:noFill/>
            <a:miter lim="800000"/>
            <a:headEnd/>
            <a:tailEnd/>
          </a:ln>
        </p:spPr>
        <p:txBody>
          <a:bodyPr wrap="none" lIns="94851" tIns="47425" rIns="94851" bIns="47425" anchor="ctr"/>
          <a:lstStyle/>
          <a:p>
            <a:endParaRPr lang="en-US"/>
          </a:p>
        </p:txBody>
      </p:sp>
      <p:sp>
        <p:nvSpPr>
          <p:cNvPr id="38916" name="Rectangle 3"/>
          <p:cNvSpPr>
            <a:spLocks noChangeArrowheads="1"/>
          </p:cNvSpPr>
          <p:nvPr/>
        </p:nvSpPr>
        <p:spPr bwMode="auto">
          <a:xfrm>
            <a:off x="4143375" y="9118600"/>
            <a:ext cx="3171825" cy="482600"/>
          </a:xfrm>
          <a:prstGeom prst="rect">
            <a:avLst/>
          </a:prstGeom>
          <a:noFill/>
          <a:ln w="12700">
            <a:noFill/>
            <a:miter lim="800000"/>
            <a:headEnd/>
            <a:tailEnd/>
          </a:ln>
        </p:spPr>
        <p:txBody>
          <a:bodyPr lIns="20080" tIns="0" rIns="20080" bIns="0" anchor="b"/>
          <a:lstStyle/>
          <a:p>
            <a:pPr algn="r" defTabSz="957263" eaLnBrk="0" hangingPunct="0">
              <a:lnSpc>
                <a:spcPct val="100000"/>
              </a:lnSpc>
              <a:spcBef>
                <a:spcPct val="0"/>
              </a:spcBef>
              <a:buClrTx/>
              <a:buSzTx/>
              <a:buFont typeface="Wingdings" pitchFamily="-96" charset="2"/>
              <a:buNone/>
            </a:pPr>
            <a:r>
              <a:rPr lang="en-US" sz="1000" i="1">
                <a:latin typeface="Times New Roman" pitchFamily="-96" charset="0"/>
              </a:rPr>
              <a:t>6</a:t>
            </a:r>
          </a:p>
        </p:txBody>
      </p:sp>
      <p:sp>
        <p:nvSpPr>
          <p:cNvPr id="38917" name="Rectangle 4"/>
          <p:cNvSpPr>
            <a:spLocks noChangeArrowheads="1"/>
          </p:cNvSpPr>
          <p:nvPr/>
        </p:nvSpPr>
        <p:spPr bwMode="auto">
          <a:xfrm>
            <a:off x="-1588" y="9118600"/>
            <a:ext cx="3170238" cy="482600"/>
          </a:xfrm>
          <a:prstGeom prst="rect">
            <a:avLst/>
          </a:prstGeom>
          <a:noFill/>
          <a:ln w="12700">
            <a:noFill/>
            <a:miter lim="800000"/>
            <a:headEnd/>
            <a:tailEnd/>
          </a:ln>
        </p:spPr>
        <p:txBody>
          <a:bodyPr wrap="none" lIns="94851" tIns="47425" rIns="94851" bIns="47425" anchor="ctr"/>
          <a:lstStyle/>
          <a:p>
            <a:endParaRPr lang="en-US"/>
          </a:p>
        </p:txBody>
      </p:sp>
      <p:sp>
        <p:nvSpPr>
          <p:cNvPr id="38918" name="Rectangle 5"/>
          <p:cNvSpPr>
            <a:spLocks noChangeArrowheads="1"/>
          </p:cNvSpPr>
          <p:nvPr/>
        </p:nvSpPr>
        <p:spPr bwMode="auto">
          <a:xfrm>
            <a:off x="-1588" y="-1588"/>
            <a:ext cx="3170238" cy="481013"/>
          </a:xfrm>
          <a:prstGeom prst="rect">
            <a:avLst/>
          </a:prstGeom>
          <a:noFill/>
          <a:ln w="12700">
            <a:noFill/>
            <a:miter lim="800000"/>
            <a:headEnd/>
            <a:tailEnd/>
          </a:ln>
        </p:spPr>
        <p:txBody>
          <a:bodyPr wrap="none" lIns="94851" tIns="47425" rIns="94851" bIns="47425" anchor="ctr"/>
          <a:lstStyle/>
          <a:p>
            <a:endParaRPr lang="en-US"/>
          </a:p>
        </p:txBody>
      </p:sp>
      <p:sp>
        <p:nvSpPr>
          <p:cNvPr id="38919" name="Rectangle 6"/>
          <p:cNvSpPr>
            <a:spLocks noChangeArrowheads="1"/>
          </p:cNvSpPr>
          <p:nvPr/>
        </p:nvSpPr>
        <p:spPr bwMode="auto">
          <a:xfrm>
            <a:off x="4141788" y="-1588"/>
            <a:ext cx="3173412" cy="479426"/>
          </a:xfrm>
          <a:prstGeom prst="rect">
            <a:avLst/>
          </a:prstGeom>
          <a:noFill/>
          <a:ln w="12700">
            <a:noFill/>
            <a:miter lim="800000"/>
            <a:headEnd/>
            <a:tailEnd/>
          </a:ln>
        </p:spPr>
        <p:txBody>
          <a:bodyPr wrap="none" lIns="94851" tIns="47425" rIns="94851" bIns="47425" anchor="ctr"/>
          <a:lstStyle/>
          <a:p>
            <a:endParaRPr lang="en-US"/>
          </a:p>
        </p:txBody>
      </p:sp>
      <p:sp>
        <p:nvSpPr>
          <p:cNvPr id="38920" name="Rectangle 7"/>
          <p:cNvSpPr>
            <a:spLocks noChangeArrowheads="1"/>
          </p:cNvSpPr>
          <p:nvPr/>
        </p:nvSpPr>
        <p:spPr bwMode="auto">
          <a:xfrm>
            <a:off x="4141788" y="9117013"/>
            <a:ext cx="3173412" cy="484187"/>
          </a:xfrm>
          <a:prstGeom prst="rect">
            <a:avLst/>
          </a:prstGeom>
          <a:noFill/>
          <a:ln w="12700">
            <a:noFill/>
            <a:miter lim="800000"/>
            <a:headEnd/>
            <a:tailEnd/>
          </a:ln>
        </p:spPr>
        <p:txBody>
          <a:bodyPr lIns="20080" tIns="0" rIns="20080" bIns="0" anchor="b"/>
          <a:lstStyle/>
          <a:p>
            <a:pPr algn="r" defTabSz="95091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38921" name="Rectangle 8"/>
          <p:cNvSpPr>
            <a:spLocks noChangeArrowheads="1"/>
          </p:cNvSpPr>
          <p:nvPr/>
        </p:nvSpPr>
        <p:spPr bwMode="auto">
          <a:xfrm>
            <a:off x="-1588" y="9117013"/>
            <a:ext cx="3163888" cy="484187"/>
          </a:xfrm>
          <a:prstGeom prst="rect">
            <a:avLst/>
          </a:prstGeom>
          <a:noFill/>
          <a:ln w="12700">
            <a:noFill/>
            <a:miter lim="800000"/>
            <a:headEnd/>
            <a:tailEnd/>
          </a:ln>
        </p:spPr>
        <p:txBody>
          <a:bodyPr wrap="none" lIns="94851" tIns="47425" rIns="94851" bIns="47425" anchor="ctr"/>
          <a:lstStyle/>
          <a:p>
            <a:endParaRPr lang="en-US"/>
          </a:p>
        </p:txBody>
      </p:sp>
      <p:sp>
        <p:nvSpPr>
          <p:cNvPr id="38922" name="Rectangle 9"/>
          <p:cNvSpPr>
            <a:spLocks noChangeArrowheads="1"/>
          </p:cNvSpPr>
          <p:nvPr/>
        </p:nvSpPr>
        <p:spPr bwMode="auto">
          <a:xfrm>
            <a:off x="-1588" y="-1588"/>
            <a:ext cx="3163888" cy="479426"/>
          </a:xfrm>
          <a:prstGeom prst="rect">
            <a:avLst/>
          </a:prstGeom>
          <a:noFill/>
          <a:ln w="12700">
            <a:noFill/>
            <a:miter lim="800000"/>
            <a:headEnd/>
            <a:tailEnd/>
          </a:ln>
        </p:spPr>
        <p:txBody>
          <a:bodyPr wrap="none" lIns="94851" tIns="47425" rIns="94851" bIns="47425" anchor="ctr"/>
          <a:lstStyle/>
          <a:p>
            <a:endParaRPr lang="en-US"/>
          </a:p>
        </p:txBody>
      </p:sp>
      <p:sp>
        <p:nvSpPr>
          <p:cNvPr id="38923" name="Rectangle 10"/>
          <p:cNvSpPr>
            <a:spLocks noChangeArrowheads="1"/>
          </p:cNvSpPr>
          <p:nvPr/>
        </p:nvSpPr>
        <p:spPr bwMode="auto">
          <a:xfrm>
            <a:off x="4140200" y="-1588"/>
            <a:ext cx="3175000" cy="474663"/>
          </a:xfrm>
          <a:prstGeom prst="rect">
            <a:avLst/>
          </a:prstGeom>
          <a:noFill/>
          <a:ln w="12700">
            <a:noFill/>
            <a:miter lim="800000"/>
            <a:headEnd/>
            <a:tailEnd/>
          </a:ln>
        </p:spPr>
        <p:txBody>
          <a:bodyPr wrap="none" lIns="94851" tIns="47425" rIns="94851" bIns="47425" anchor="ctr"/>
          <a:lstStyle/>
          <a:p>
            <a:endParaRPr lang="en-US"/>
          </a:p>
        </p:txBody>
      </p:sp>
      <p:sp>
        <p:nvSpPr>
          <p:cNvPr id="38924" name="Rectangle 11"/>
          <p:cNvSpPr>
            <a:spLocks noChangeArrowheads="1"/>
          </p:cNvSpPr>
          <p:nvPr/>
        </p:nvSpPr>
        <p:spPr bwMode="auto">
          <a:xfrm>
            <a:off x="4140200" y="9115425"/>
            <a:ext cx="3175000" cy="485775"/>
          </a:xfrm>
          <a:prstGeom prst="rect">
            <a:avLst/>
          </a:prstGeom>
          <a:noFill/>
          <a:ln w="12700">
            <a:noFill/>
            <a:miter lim="800000"/>
            <a:headEnd/>
            <a:tailEnd/>
          </a:ln>
        </p:spPr>
        <p:txBody>
          <a:bodyPr lIns="20080" tIns="0" rIns="20080" bIns="0" anchor="b"/>
          <a:lstStyle/>
          <a:p>
            <a:pPr algn="r" defTabSz="94456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38925" name="Rectangle 12"/>
          <p:cNvSpPr>
            <a:spLocks noChangeArrowheads="1"/>
          </p:cNvSpPr>
          <p:nvPr/>
        </p:nvSpPr>
        <p:spPr bwMode="auto">
          <a:xfrm>
            <a:off x="-1588" y="9115425"/>
            <a:ext cx="3163888" cy="485775"/>
          </a:xfrm>
          <a:prstGeom prst="rect">
            <a:avLst/>
          </a:prstGeom>
          <a:noFill/>
          <a:ln w="12700">
            <a:noFill/>
            <a:miter lim="800000"/>
            <a:headEnd/>
            <a:tailEnd/>
          </a:ln>
        </p:spPr>
        <p:txBody>
          <a:bodyPr wrap="none" lIns="94851" tIns="47425" rIns="94851" bIns="47425" anchor="ctr"/>
          <a:lstStyle/>
          <a:p>
            <a:endParaRPr lang="en-US"/>
          </a:p>
        </p:txBody>
      </p:sp>
      <p:sp>
        <p:nvSpPr>
          <p:cNvPr id="38926" name="Rectangle 13"/>
          <p:cNvSpPr>
            <a:spLocks noChangeArrowheads="1"/>
          </p:cNvSpPr>
          <p:nvPr/>
        </p:nvSpPr>
        <p:spPr bwMode="auto">
          <a:xfrm>
            <a:off x="-1588" y="-1588"/>
            <a:ext cx="3163888" cy="474663"/>
          </a:xfrm>
          <a:prstGeom prst="rect">
            <a:avLst/>
          </a:prstGeom>
          <a:noFill/>
          <a:ln w="12700">
            <a:noFill/>
            <a:miter lim="800000"/>
            <a:headEnd/>
            <a:tailEnd/>
          </a:ln>
        </p:spPr>
        <p:txBody>
          <a:bodyPr wrap="none" lIns="94851" tIns="47425" rIns="94851" bIns="47425" anchor="ctr"/>
          <a:lstStyle/>
          <a:p>
            <a:endParaRPr lang="en-US"/>
          </a:p>
        </p:txBody>
      </p:sp>
      <p:sp>
        <p:nvSpPr>
          <p:cNvPr id="38927" name="Rectangle 14"/>
          <p:cNvSpPr>
            <a:spLocks noChangeArrowheads="1"/>
          </p:cNvSpPr>
          <p:nvPr/>
        </p:nvSpPr>
        <p:spPr bwMode="auto">
          <a:xfrm>
            <a:off x="4140200" y="-1588"/>
            <a:ext cx="3175000" cy="473076"/>
          </a:xfrm>
          <a:prstGeom prst="rect">
            <a:avLst/>
          </a:prstGeom>
          <a:noFill/>
          <a:ln w="12700">
            <a:noFill/>
            <a:miter lim="800000"/>
            <a:headEnd/>
            <a:tailEnd/>
          </a:ln>
        </p:spPr>
        <p:txBody>
          <a:bodyPr wrap="none" lIns="94851" tIns="47425" rIns="94851" bIns="47425" anchor="ctr"/>
          <a:lstStyle/>
          <a:p>
            <a:endParaRPr lang="en-US"/>
          </a:p>
        </p:txBody>
      </p:sp>
      <p:sp>
        <p:nvSpPr>
          <p:cNvPr id="38928" name="Rectangle 15"/>
          <p:cNvSpPr>
            <a:spLocks noChangeArrowheads="1"/>
          </p:cNvSpPr>
          <p:nvPr/>
        </p:nvSpPr>
        <p:spPr bwMode="auto">
          <a:xfrm>
            <a:off x="4140200" y="9113838"/>
            <a:ext cx="3175000" cy="487362"/>
          </a:xfrm>
          <a:prstGeom prst="rect">
            <a:avLst/>
          </a:prstGeom>
          <a:noFill/>
          <a:ln w="12700">
            <a:noFill/>
            <a:miter lim="800000"/>
            <a:headEnd/>
            <a:tailEnd/>
          </a:ln>
        </p:spPr>
        <p:txBody>
          <a:bodyPr lIns="20080" tIns="0" rIns="20080" bIns="0" anchor="b"/>
          <a:lstStyle/>
          <a:p>
            <a:pPr algn="r" defTabSz="936625"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38929" name="Rectangle 16"/>
          <p:cNvSpPr>
            <a:spLocks noChangeArrowheads="1"/>
          </p:cNvSpPr>
          <p:nvPr/>
        </p:nvSpPr>
        <p:spPr bwMode="auto">
          <a:xfrm>
            <a:off x="-1588" y="9113838"/>
            <a:ext cx="3162301" cy="487362"/>
          </a:xfrm>
          <a:prstGeom prst="rect">
            <a:avLst/>
          </a:prstGeom>
          <a:noFill/>
          <a:ln w="12700">
            <a:noFill/>
            <a:miter lim="800000"/>
            <a:headEnd/>
            <a:tailEnd/>
          </a:ln>
        </p:spPr>
        <p:txBody>
          <a:bodyPr wrap="none" lIns="94851" tIns="47425" rIns="94851" bIns="47425" anchor="ctr"/>
          <a:lstStyle/>
          <a:p>
            <a:endParaRPr lang="en-US"/>
          </a:p>
        </p:txBody>
      </p:sp>
      <p:sp>
        <p:nvSpPr>
          <p:cNvPr id="38930" name="Rectangle 17"/>
          <p:cNvSpPr>
            <a:spLocks noChangeArrowheads="1"/>
          </p:cNvSpPr>
          <p:nvPr/>
        </p:nvSpPr>
        <p:spPr bwMode="auto">
          <a:xfrm>
            <a:off x="-1588" y="-1588"/>
            <a:ext cx="3162301" cy="473076"/>
          </a:xfrm>
          <a:prstGeom prst="rect">
            <a:avLst/>
          </a:prstGeom>
          <a:noFill/>
          <a:ln w="12700">
            <a:noFill/>
            <a:miter lim="800000"/>
            <a:headEnd/>
            <a:tailEnd/>
          </a:ln>
        </p:spPr>
        <p:txBody>
          <a:bodyPr wrap="none" lIns="94851" tIns="47425" rIns="94851" bIns="47425" anchor="ctr"/>
          <a:lstStyle/>
          <a:p>
            <a:endParaRPr lang="en-US"/>
          </a:p>
        </p:txBody>
      </p:sp>
      <p:sp>
        <p:nvSpPr>
          <p:cNvPr id="38931" name="Rectangle 18"/>
          <p:cNvSpPr>
            <a:spLocks noGrp="1" noRot="1" noChangeAspect="1" noChangeArrowheads="1" noTextEdit="1"/>
          </p:cNvSpPr>
          <p:nvPr>
            <p:ph type="sldImg"/>
          </p:nvPr>
        </p:nvSpPr>
        <p:spPr>
          <a:xfrm>
            <a:off x="1270000" y="728663"/>
            <a:ext cx="4776788" cy="3582987"/>
          </a:xfrm>
          <a:ln w="12700" cap="flat">
            <a:solidFill>
              <a:schemeClr val="tx1"/>
            </a:solidFill>
          </a:ln>
        </p:spPr>
      </p:sp>
      <p:sp>
        <p:nvSpPr>
          <p:cNvPr id="38932" name="Rectangle 19"/>
          <p:cNvSpPr>
            <a:spLocks noGrp="1" noChangeArrowheads="1"/>
          </p:cNvSpPr>
          <p:nvPr>
            <p:ph type="body" idx="1"/>
          </p:nvPr>
        </p:nvSpPr>
        <p:spPr>
          <a:xfrm>
            <a:off x="976313" y="4559300"/>
            <a:ext cx="5362575" cy="4322763"/>
          </a:xfrm>
          <a:noFill/>
          <a:ln/>
        </p:spPr>
        <p:txBody>
          <a:bodyPr lIns="95382" tIns="46854" rIns="95382" bIns="46854"/>
          <a:lstStyle/>
          <a:p>
            <a:r>
              <a:rPr lang="en-US" smtClean="0">
                <a:latin typeface="Times New Roman" pitchFamily="-96" charset="0"/>
              </a:rPr>
              <a:t>This first method describe what happens in the fetch of this pipeline.</a:t>
            </a:r>
          </a:p>
          <a:p>
            <a:endParaRPr lang="en-US" smtClean="0">
              <a:latin typeface="Times New Roman" pitchFamily="-96" charset="0"/>
            </a:endParaRPr>
          </a:p>
          <a:p>
            <a:r>
              <a:rPr lang="en-US" smtClean="0">
                <a:latin typeface="Times New Roman" pitchFamily="-96" charset="0"/>
              </a:rPr>
              <a:t>This methods says that given any processor term, we can always rewrite it to a new term wehre, and we enqueue the current instruction into bf.</a:t>
            </a:r>
          </a:p>
          <a:p>
            <a:r>
              <a:rPr lang="en-US" smtClean="0">
                <a:latin typeface="Times New Roman" pitchFamily="-96" charset="0"/>
              </a:rPr>
              <a:t>And at the same time the pc field is incremende by one</a:t>
            </a:r>
          </a:p>
          <a:p>
            <a:r>
              <a:rPr lang="en-US" smtClean="0">
                <a:latin typeface="Times New Roman" pitchFamily="-96" charset="0"/>
              </a:rPr>
              <a:t>It may look like this method can fire forever, but because bf is bounded, when a method enqueue into bf, there is an implied predicate that say bf must not be full.</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9"/>
          <p:cNvSpPr>
            <a:spLocks noGrp="1" noChangeArrowheads="1"/>
          </p:cNvSpPr>
          <p:nvPr>
            <p:ph type="sldNum" sz="quarter" idx="5"/>
          </p:nvPr>
        </p:nvSpPr>
        <p:spPr>
          <a:noFill/>
        </p:spPr>
        <p:txBody>
          <a:bodyPr/>
          <a:lstStyle/>
          <a:p>
            <a:fld id="{906AF855-500E-43FC-A618-4760BE057932}" type="slidenum">
              <a:rPr lang="en-US" smtClean="0">
                <a:latin typeface="Tahoma" pitchFamily="-96" charset="0"/>
              </a:rPr>
              <a:pPr/>
              <a:t>7</a:t>
            </a:fld>
            <a:endParaRPr lang="en-US" smtClean="0">
              <a:latin typeface="Tahoma" pitchFamily="-96" charset="0"/>
            </a:endParaRPr>
          </a:p>
        </p:txBody>
      </p:sp>
      <p:sp>
        <p:nvSpPr>
          <p:cNvPr id="39939" name="Rectangle 2"/>
          <p:cNvSpPr>
            <a:spLocks noChangeArrowheads="1"/>
          </p:cNvSpPr>
          <p:nvPr/>
        </p:nvSpPr>
        <p:spPr bwMode="auto">
          <a:xfrm>
            <a:off x="4143375" y="-1588"/>
            <a:ext cx="3171825" cy="481013"/>
          </a:xfrm>
          <a:prstGeom prst="rect">
            <a:avLst/>
          </a:prstGeom>
          <a:noFill/>
          <a:ln w="12700">
            <a:noFill/>
            <a:miter lim="800000"/>
            <a:headEnd/>
            <a:tailEnd/>
          </a:ln>
        </p:spPr>
        <p:txBody>
          <a:bodyPr wrap="none" lIns="94851" tIns="47425" rIns="94851" bIns="47425" anchor="ctr"/>
          <a:lstStyle/>
          <a:p>
            <a:endParaRPr lang="en-US"/>
          </a:p>
        </p:txBody>
      </p:sp>
      <p:sp>
        <p:nvSpPr>
          <p:cNvPr id="39940" name="Rectangle 3"/>
          <p:cNvSpPr>
            <a:spLocks noChangeArrowheads="1"/>
          </p:cNvSpPr>
          <p:nvPr/>
        </p:nvSpPr>
        <p:spPr bwMode="auto">
          <a:xfrm>
            <a:off x="4143375" y="9118600"/>
            <a:ext cx="3171825" cy="482600"/>
          </a:xfrm>
          <a:prstGeom prst="rect">
            <a:avLst/>
          </a:prstGeom>
          <a:noFill/>
          <a:ln w="12700">
            <a:noFill/>
            <a:miter lim="800000"/>
            <a:headEnd/>
            <a:tailEnd/>
          </a:ln>
        </p:spPr>
        <p:txBody>
          <a:bodyPr lIns="20080" tIns="0" rIns="20080" bIns="0" anchor="b"/>
          <a:lstStyle/>
          <a:p>
            <a:pPr algn="r" defTabSz="957263" eaLnBrk="0" hangingPunct="0">
              <a:lnSpc>
                <a:spcPct val="100000"/>
              </a:lnSpc>
              <a:spcBef>
                <a:spcPct val="0"/>
              </a:spcBef>
              <a:buClrTx/>
              <a:buSzTx/>
              <a:buFont typeface="Wingdings" pitchFamily="-96" charset="2"/>
              <a:buNone/>
            </a:pPr>
            <a:r>
              <a:rPr lang="en-US" sz="1000" i="1">
                <a:latin typeface="Times New Roman" pitchFamily="-96" charset="0"/>
              </a:rPr>
              <a:t>6</a:t>
            </a:r>
          </a:p>
        </p:txBody>
      </p:sp>
      <p:sp>
        <p:nvSpPr>
          <p:cNvPr id="39941" name="Rectangle 4"/>
          <p:cNvSpPr>
            <a:spLocks noChangeArrowheads="1"/>
          </p:cNvSpPr>
          <p:nvPr/>
        </p:nvSpPr>
        <p:spPr bwMode="auto">
          <a:xfrm>
            <a:off x="-1588" y="9118600"/>
            <a:ext cx="3170238" cy="482600"/>
          </a:xfrm>
          <a:prstGeom prst="rect">
            <a:avLst/>
          </a:prstGeom>
          <a:noFill/>
          <a:ln w="12700">
            <a:noFill/>
            <a:miter lim="800000"/>
            <a:headEnd/>
            <a:tailEnd/>
          </a:ln>
        </p:spPr>
        <p:txBody>
          <a:bodyPr wrap="none" lIns="94851" tIns="47425" rIns="94851" bIns="47425" anchor="ctr"/>
          <a:lstStyle/>
          <a:p>
            <a:endParaRPr lang="en-US"/>
          </a:p>
        </p:txBody>
      </p:sp>
      <p:sp>
        <p:nvSpPr>
          <p:cNvPr id="39942" name="Rectangle 5"/>
          <p:cNvSpPr>
            <a:spLocks noChangeArrowheads="1"/>
          </p:cNvSpPr>
          <p:nvPr/>
        </p:nvSpPr>
        <p:spPr bwMode="auto">
          <a:xfrm>
            <a:off x="-1588" y="-1588"/>
            <a:ext cx="3170238" cy="481013"/>
          </a:xfrm>
          <a:prstGeom prst="rect">
            <a:avLst/>
          </a:prstGeom>
          <a:noFill/>
          <a:ln w="12700">
            <a:noFill/>
            <a:miter lim="800000"/>
            <a:headEnd/>
            <a:tailEnd/>
          </a:ln>
        </p:spPr>
        <p:txBody>
          <a:bodyPr wrap="none" lIns="94851" tIns="47425" rIns="94851" bIns="47425" anchor="ctr"/>
          <a:lstStyle/>
          <a:p>
            <a:endParaRPr lang="en-US"/>
          </a:p>
        </p:txBody>
      </p:sp>
      <p:sp>
        <p:nvSpPr>
          <p:cNvPr id="39943" name="Rectangle 6"/>
          <p:cNvSpPr>
            <a:spLocks noChangeArrowheads="1"/>
          </p:cNvSpPr>
          <p:nvPr/>
        </p:nvSpPr>
        <p:spPr bwMode="auto">
          <a:xfrm>
            <a:off x="4141788" y="-1588"/>
            <a:ext cx="3173412" cy="479426"/>
          </a:xfrm>
          <a:prstGeom prst="rect">
            <a:avLst/>
          </a:prstGeom>
          <a:noFill/>
          <a:ln w="12700">
            <a:noFill/>
            <a:miter lim="800000"/>
            <a:headEnd/>
            <a:tailEnd/>
          </a:ln>
        </p:spPr>
        <p:txBody>
          <a:bodyPr wrap="none" lIns="94851" tIns="47425" rIns="94851" bIns="47425" anchor="ctr"/>
          <a:lstStyle/>
          <a:p>
            <a:endParaRPr lang="en-US"/>
          </a:p>
        </p:txBody>
      </p:sp>
      <p:sp>
        <p:nvSpPr>
          <p:cNvPr id="39944" name="Rectangle 7"/>
          <p:cNvSpPr>
            <a:spLocks noChangeArrowheads="1"/>
          </p:cNvSpPr>
          <p:nvPr/>
        </p:nvSpPr>
        <p:spPr bwMode="auto">
          <a:xfrm>
            <a:off x="4141788" y="9117013"/>
            <a:ext cx="3173412" cy="484187"/>
          </a:xfrm>
          <a:prstGeom prst="rect">
            <a:avLst/>
          </a:prstGeom>
          <a:noFill/>
          <a:ln w="12700">
            <a:noFill/>
            <a:miter lim="800000"/>
            <a:headEnd/>
            <a:tailEnd/>
          </a:ln>
        </p:spPr>
        <p:txBody>
          <a:bodyPr lIns="20080" tIns="0" rIns="20080" bIns="0" anchor="b"/>
          <a:lstStyle/>
          <a:p>
            <a:pPr algn="r" defTabSz="95091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39945" name="Rectangle 8"/>
          <p:cNvSpPr>
            <a:spLocks noChangeArrowheads="1"/>
          </p:cNvSpPr>
          <p:nvPr/>
        </p:nvSpPr>
        <p:spPr bwMode="auto">
          <a:xfrm>
            <a:off x="-1588" y="9117013"/>
            <a:ext cx="3163888" cy="484187"/>
          </a:xfrm>
          <a:prstGeom prst="rect">
            <a:avLst/>
          </a:prstGeom>
          <a:noFill/>
          <a:ln w="12700">
            <a:noFill/>
            <a:miter lim="800000"/>
            <a:headEnd/>
            <a:tailEnd/>
          </a:ln>
        </p:spPr>
        <p:txBody>
          <a:bodyPr wrap="none" lIns="94851" tIns="47425" rIns="94851" bIns="47425" anchor="ctr"/>
          <a:lstStyle/>
          <a:p>
            <a:endParaRPr lang="en-US"/>
          </a:p>
        </p:txBody>
      </p:sp>
      <p:sp>
        <p:nvSpPr>
          <p:cNvPr id="39946" name="Rectangle 9"/>
          <p:cNvSpPr>
            <a:spLocks noChangeArrowheads="1"/>
          </p:cNvSpPr>
          <p:nvPr/>
        </p:nvSpPr>
        <p:spPr bwMode="auto">
          <a:xfrm>
            <a:off x="-1588" y="-1588"/>
            <a:ext cx="3163888" cy="479426"/>
          </a:xfrm>
          <a:prstGeom prst="rect">
            <a:avLst/>
          </a:prstGeom>
          <a:noFill/>
          <a:ln w="12700">
            <a:noFill/>
            <a:miter lim="800000"/>
            <a:headEnd/>
            <a:tailEnd/>
          </a:ln>
        </p:spPr>
        <p:txBody>
          <a:bodyPr wrap="none" lIns="94851" tIns="47425" rIns="94851" bIns="47425" anchor="ctr"/>
          <a:lstStyle/>
          <a:p>
            <a:endParaRPr lang="en-US"/>
          </a:p>
        </p:txBody>
      </p:sp>
      <p:sp>
        <p:nvSpPr>
          <p:cNvPr id="39947" name="Rectangle 10"/>
          <p:cNvSpPr>
            <a:spLocks noChangeArrowheads="1"/>
          </p:cNvSpPr>
          <p:nvPr/>
        </p:nvSpPr>
        <p:spPr bwMode="auto">
          <a:xfrm>
            <a:off x="4140200" y="-1588"/>
            <a:ext cx="3175000" cy="474663"/>
          </a:xfrm>
          <a:prstGeom prst="rect">
            <a:avLst/>
          </a:prstGeom>
          <a:noFill/>
          <a:ln w="12700">
            <a:noFill/>
            <a:miter lim="800000"/>
            <a:headEnd/>
            <a:tailEnd/>
          </a:ln>
        </p:spPr>
        <p:txBody>
          <a:bodyPr wrap="none" lIns="94851" tIns="47425" rIns="94851" bIns="47425" anchor="ctr"/>
          <a:lstStyle/>
          <a:p>
            <a:endParaRPr lang="en-US"/>
          </a:p>
        </p:txBody>
      </p:sp>
      <p:sp>
        <p:nvSpPr>
          <p:cNvPr id="39948" name="Rectangle 11"/>
          <p:cNvSpPr>
            <a:spLocks noChangeArrowheads="1"/>
          </p:cNvSpPr>
          <p:nvPr/>
        </p:nvSpPr>
        <p:spPr bwMode="auto">
          <a:xfrm>
            <a:off x="4140200" y="9115425"/>
            <a:ext cx="3175000" cy="485775"/>
          </a:xfrm>
          <a:prstGeom prst="rect">
            <a:avLst/>
          </a:prstGeom>
          <a:noFill/>
          <a:ln w="12700">
            <a:noFill/>
            <a:miter lim="800000"/>
            <a:headEnd/>
            <a:tailEnd/>
          </a:ln>
        </p:spPr>
        <p:txBody>
          <a:bodyPr lIns="20080" tIns="0" rIns="20080" bIns="0" anchor="b"/>
          <a:lstStyle/>
          <a:p>
            <a:pPr algn="r" defTabSz="94456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39949" name="Rectangle 12"/>
          <p:cNvSpPr>
            <a:spLocks noChangeArrowheads="1"/>
          </p:cNvSpPr>
          <p:nvPr/>
        </p:nvSpPr>
        <p:spPr bwMode="auto">
          <a:xfrm>
            <a:off x="-1588" y="9115425"/>
            <a:ext cx="3163888" cy="485775"/>
          </a:xfrm>
          <a:prstGeom prst="rect">
            <a:avLst/>
          </a:prstGeom>
          <a:noFill/>
          <a:ln w="12700">
            <a:noFill/>
            <a:miter lim="800000"/>
            <a:headEnd/>
            <a:tailEnd/>
          </a:ln>
        </p:spPr>
        <p:txBody>
          <a:bodyPr wrap="none" lIns="94851" tIns="47425" rIns="94851" bIns="47425" anchor="ctr"/>
          <a:lstStyle/>
          <a:p>
            <a:endParaRPr lang="en-US"/>
          </a:p>
        </p:txBody>
      </p:sp>
      <p:sp>
        <p:nvSpPr>
          <p:cNvPr id="39950" name="Rectangle 13"/>
          <p:cNvSpPr>
            <a:spLocks noChangeArrowheads="1"/>
          </p:cNvSpPr>
          <p:nvPr/>
        </p:nvSpPr>
        <p:spPr bwMode="auto">
          <a:xfrm>
            <a:off x="-1588" y="-1588"/>
            <a:ext cx="3163888" cy="474663"/>
          </a:xfrm>
          <a:prstGeom prst="rect">
            <a:avLst/>
          </a:prstGeom>
          <a:noFill/>
          <a:ln w="12700">
            <a:noFill/>
            <a:miter lim="800000"/>
            <a:headEnd/>
            <a:tailEnd/>
          </a:ln>
        </p:spPr>
        <p:txBody>
          <a:bodyPr wrap="none" lIns="94851" tIns="47425" rIns="94851" bIns="47425" anchor="ctr"/>
          <a:lstStyle/>
          <a:p>
            <a:endParaRPr lang="en-US"/>
          </a:p>
        </p:txBody>
      </p:sp>
      <p:sp>
        <p:nvSpPr>
          <p:cNvPr id="39951" name="Rectangle 14"/>
          <p:cNvSpPr>
            <a:spLocks noChangeArrowheads="1"/>
          </p:cNvSpPr>
          <p:nvPr/>
        </p:nvSpPr>
        <p:spPr bwMode="auto">
          <a:xfrm>
            <a:off x="4140200" y="-1588"/>
            <a:ext cx="3175000" cy="473076"/>
          </a:xfrm>
          <a:prstGeom prst="rect">
            <a:avLst/>
          </a:prstGeom>
          <a:noFill/>
          <a:ln w="12700">
            <a:noFill/>
            <a:miter lim="800000"/>
            <a:headEnd/>
            <a:tailEnd/>
          </a:ln>
        </p:spPr>
        <p:txBody>
          <a:bodyPr wrap="none" lIns="94851" tIns="47425" rIns="94851" bIns="47425" anchor="ctr"/>
          <a:lstStyle/>
          <a:p>
            <a:endParaRPr lang="en-US"/>
          </a:p>
        </p:txBody>
      </p:sp>
      <p:sp>
        <p:nvSpPr>
          <p:cNvPr id="39952" name="Rectangle 15"/>
          <p:cNvSpPr>
            <a:spLocks noChangeArrowheads="1"/>
          </p:cNvSpPr>
          <p:nvPr/>
        </p:nvSpPr>
        <p:spPr bwMode="auto">
          <a:xfrm>
            <a:off x="4140200" y="9113838"/>
            <a:ext cx="3175000" cy="487362"/>
          </a:xfrm>
          <a:prstGeom prst="rect">
            <a:avLst/>
          </a:prstGeom>
          <a:noFill/>
          <a:ln w="12700">
            <a:noFill/>
            <a:miter lim="800000"/>
            <a:headEnd/>
            <a:tailEnd/>
          </a:ln>
        </p:spPr>
        <p:txBody>
          <a:bodyPr lIns="20080" tIns="0" rIns="20080" bIns="0" anchor="b"/>
          <a:lstStyle/>
          <a:p>
            <a:pPr algn="r" defTabSz="936625"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39953" name="Rectangle 16"/>
          <p:cNvSpPr>
            <a:spLocks noChangeArrowheads="1"/>
          </p:cNvSpPr>
          <p:nvPr/>
        </p:nvSpPr>
        <p:spPr bwMode="auto">
          <a:xfrm>
            <a:off x="-1588" y="9113838"/>
            <a:ext cx="3162301" cy="487362"/>
          </a:xfrm>
          <a:prstGeom prst="rect">
            <a:avLst/>
          </a:prstGeom>
          <a:noFill/>
          <a:ln w="12700">
            <a:noFill/>
            <a:miter lim="800000"/>
            <a:headEnd/>
            <a:tailEnd/>
          </a:ln>
        </p:spPr>
        <p:txBody>
          <a:bodyPr wrap="none" lIns="94851" tIns="47425" rIns="94851" bIns="47425" anchor="ctr"/>
          <a:lstStyle/>
          <a:p>
            <a:endParaRPr lang="en-US"/>
          </a:p>
        </p:txBody>
      </p:sp>
      <p:sp>
        <p:nvSpPr>
          <p:cNvPr id="39954" name="Rectangle 17"/>
          <p:cNvSpPr>
            <a:spLocks noChangeArrowheads="1"/>
          </p:cNvSpPr>
          <p:nvPr/>
        </p:nvSpPr>
        <p:spPr bwMode="auto">
          <a:xfrm>
            <a:off x="-1588" y="-1588"/>
            <a:ext cx="3162301" cy="473076"/>
          </a:xfrm>
          <a:prstGeom prst="rect">
            <a:avLst/>
          </a:prstGeom>
          <a:noFill/>
          <a:ln w="12700">
            <a:noFill/>
            <a:miter lim="800000"/>
            <a:headEnd/>
            <a:tailEnd/>
          </a:ln>
        </p:spPr>
        <p:txBody>
          <a:bodyPr wrap="none" lIns="94851" tIns="47425" rIns="94851" bIns="47425" anchor="ctr"/>
          <a:lstStyle/>
          <a:p>
            <a:endParaRPr lang="en-US"/>
          </a:p>
        </p:txBody>
      </p:sp>
      <p:sp>
        <p:nvSpPr>
          <p:cNvPr id="39955" name="Rectangle 18"/>
          <p:cNvSpPr>
            <a:spLocks noGrp="1" noRot="1" noChangeAspect="1" noChangeArrowheads="1" noTextEdit="1"/>
          </p:cNvSpPr>
          <p:nvPr>
            <p:ph type="sldImg"/>
          </p:nvPr>
        </p:nvSpPr>
        <p:spPr>
          <a:xfrm>
            <a:off x="1270000" y="728663"/>
            <a:ext cx="4776788" cy="3582987"/>
          </a:xfrm>
          <a:ln w="12700" cap="flat">
            <a:solidFill>
              <a:schemeClr val="tx1"/>
            </a:solidFill>
          </a:ln>
        </p:spPr>
      </p:sp>
      <p:sp>
        <p:nvSpPr>
          <p:cNvPr id="39956" name="Rectangle 19"/>
          <p:cNvSpPr>
            <a:spLocks noGrp="1" noChangeArrowheads="1"/>
          </p:cNvSpPr>
          <p:nvPr>
            <p:ph type="body" idx="1"/>
          </p:nvPr>
        </p:nvSpPr>
        <p:spPr>
          <a:xfrm>
            <a:off x="976313" y="4559300"/>
            <a:ext cx="5362575" cy="4322763"/>
          </a:xfrm>
          <a:noFill/>
          <a:ln/>
        </p:spPr>
        <p:txBody>
          <a:bodyPr lIns="95382" tIns="46854" rIns="95382" bIns="46854"/>
          <a:lstStyle/>
          <a:p>
            <a:r>
              <a:rPr lang="en-US" smtClean="0">
                <a:latin typeface="Times New Roman" pitchFamily="-96" charset="0"/>
              </a:rPr>
              <a:t>This first method describe what happens in the fetch of this pipeline.</a:t>
            </a:r>
          </a:p>
          <a:p>
            <a:endParaRPr lang="en-US" smtClean="0">
              <a:latin typeface="Times New Roman" pitchFamily="-96" charset="0"/>
            </a:endParaRPr>
          </a:p>
          <a:p>
            <a:r>
              <a:rPr lang="en-US" smtClean="0">
                <a:latin typeface="Times New Roman" pitchFamily="-96" charset="0"/>
              </a:rPr>
              <a:t>This methods says that given any processor term, we can always rewrite it to a new term wehre, and we enqueue the current instruction into bf.</a:t>
            </a:r>
          </a:p>
          <a:p>
            <a:r>
              <a:rPr lang="en-US" smtClean="0">
                <a:latin typeface="Times New Roman" pitchFamily="-96" charset="0"/>
              </a:rPr>
              <a:t>And at the same time the pc field is incremende by one</a:t>
            </a:r>
          </a:p>
          <a:p>
            <a:r>
              <a:rPr lang="en-US" smtClean="0">
                <a:latin typeface="Times New Roman" pitchFamily="-96" charset="0"/>
              </a:rPr>
              <a:t>It may look like this method can fire forever, but because bf is bounded, when a method enqueue into bf, there is an implied predicate that say bf must not be full.</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9"/>
          <p:cNvSpPr>
            <a:spLocks noGrp="1" noChangeArrowheads="1"/>
          </p:cNvSpPr>
          <p:nvPr>
            <p:ph type="sldNum" sz="quarter" idx="5"/>
          </p:nvPr>
        </p:nvSpPr>
        <p:spPr>
          <a:noFill/>
        </p:spPr>
        <p:txBody>
          <a:bodyPr/>
          <a:lstStyle/>
          <a:p>
            <a:fld id="{D0E111C0-EC18-49E9-852D-3757125E0D51}" type="slidenum">
              <a:rPr lang="en-US" smtClean="0">
                <a:latin typeface="Tahoma" pitchFamily="-96" charset="0"/>
              </a:rPr>
              <a:pPr/>
              <a:t>8</a:t>
            </a:fld>
            <a:endParaRPr lang="en-US" smtClean="0">
              <a:latin typeface="Tahoma" pitchFamily="-96" charset="0"/>
            </a:endParaRPr>
          </a:p>
        </p:txBody>
      </p:sp>
      <p:sp>
        <p:nvSpPr>
          <p:cNvPr id="40963" name="Rectangle 2"/>
          <p:cNvSpPr>
            <a:spLocks noChangeArrowheads="1"/>
          </p:cNvSpPr>
          <p:nvPr/>
        </p:nvSpPr>
        <p:spPr bwMode="auto">
          <a:xfrm>
            <a:off x="4143375" y="-1588"/>
            <a:ext cx="3171825" cy="481013"/>
          </a:xfrm>
          <a:prstGeom prst="rect">
            <a:avLst/>
          </a:prstGeom>
          <a:noFill/>
          <a:ln w="12700">
            <a:noFill/>
            <a:miter lim="800000"/>
            <a:headEnd/>
            <a:tailEnd/>
          </a:ln>
        </p:spPr>
        <p:txBody>
          <a:bodyPr wrap="none" lIns="94851" tIns="47425" rIns="94851" bIns="47425" anchor="ctr"/>
          <a:lstStyle/>
          <a:p>
            <a:endParaRPr lang="en-US"/>
          </a:p>
        </p:txBody>
      </p:sp>
      <p:sp>
        <p:nvSpPr>
          <p:cNvPr id="40964" name="Rectangle 3"/>
          <p:cNvSpPr>
            <a:spLocks noChangeArrowheads="1"/>
          </p:cNvSpPr>
          <p:nvPr/>
        </p:nvSpPr>
        <p:spPr bwMode="auto">
          <a:xfrm>
            <a:off x="4143375" y="9118600"/>
            <a:ext cx="3171825" cy="482600"/>
          </a:xfrm>
          <a:prstGeom prst="rect">
            <a:avLst/>
          </a:prstGeom>
          <a:noFill/>
          <a:ln w="12700">
            <a:noFill/>
            <a:miter lim="800000"/>
            <a:headEnd/>
            <a:tailEnd/>
          </a:ln>
        </p:spPr>
        <p:txBody>
          <a:bodyPr lIns="20080" tIns="0" rIns="20080" bIns="0" anchor="b"/>
          <a:lstStyle/>
          <a:p>
            <a:pPr algn="r" defTabSz="957263" eaLnBrk="0" hangingPunct="0">
              <a:lnSpc>
                <a:spcPct val="100000"/>
              </a:lnSpc>
              <a:spcBef>
                <a:spcPct val="0"/>
              </a:spcBef>
              <a:buClrTx/>
              <a:buSzTx/>
              <a:buFont typeface="Wingdings" pitchFamily="-96" charset="2"/>
              <a:buNone/>
            </a:pPr>
            <a:r>
              <a:rPr lang="en-US" sz="1000" i="1">
                <a:latin typeface="Times New Roman" pitchFamily="-96" charset="0"/>
              </a:rPr>
              <a:t>6</a:t>
            </a:r>
          </a:p>
        </p:txBody>
      </p:sp>
      <p:sp>
        <p:nvSpPr>
          <p:cNvPr id="40965" name="Rectangle 4"/>
          <p:cNvSpPr>
            <a:spLocks noChangeArrowheads="1"/>
          </p:cNvSpPr>
          <p:nvPr/>
        </p:nvSpPr>
        <p:spPr bwMode="auto">
          <a:xfrm>
            <a:off x="-1588" y="9118600"/>
            <a:ext cx="3170238" cy="482600"/>
          </a:xfrm>
          <a:prstGeom prst="rect">
            <a:avLst/>
          </a:prstGeom>
          <a:noFill/>
          <a:ln w="12700">
            <a:noFill/>
            <a:miter lim="800000"/>
            <a:headEnd/>
            <a:tailEnd/>
          </a:ln>
        </p:spPr>
        <p:txBody>
          <a:bodyPr wrap="none" lIns="94851" tIns="47425" rIns="94851" bIns="47425" anchor="ctr"/>
          <a:lstStyle/>
          <a:p>
            <a:endParaRPr lang="en-US"/>
          </a:p>
        </p:txBody>
      </p:sp>
      <p:sp>
        <p:nvSpPr>
          <p:cNvPr id="40966" name="Rectangle 5"/>
          <p:cNvSpPr>
            <a:spLocks noChangeArrowheads="1"/>
          </p:cNvSpPr>
          <p:nvPr/>
        </p:nvSpPr>
        <p:spPr bwMode="auto">
          <a:xfrm>
            <a:off x="-1588" y="-1588"/>
            <a:ext cx="3170238" cy="481013"/>
          </a:xfrm>
          <a:prstGeom prst="rect">
            <a:avLst/>
          </a:prstGeom>
          <a:noFill/>
          <a:ln w="12700">
            <a:noFill/>
            <a:miter lim="800000"/>
            <a:headEnd/>
            <a:tailEnd/>
          </a:ln>
        </p:spPr>
        <p:txBody>
          <a:bodyPr wrap="none" lIns="94851" tIns="47425" rIns="94851" bIns="47425" anchor="ctr"/>
          <a:lstStyle/>
          <a:p>
            <a:endParaRPr lang="en-US"/>
          </a:p>
        </p:txBody>
      </p:sp>
      <p:sp>
        <p:nvSpPr>
          <p:cNvPr id="40967" name="Rectangle 6"/>
          <p:cNvSpPr>
            <a:spLocks noChangeArrowheads="1"/>
          </p:cNvSpPr>
          <p:nvPr/>
        </p:nvSpPr>
        <p:spPr bwMode="auto">
          <a:xfrm>
            <a:off x="4141788" y="-1588"/>
            <a:ext cx="3173412" cy="479426"/>
          </a:xfrm>
          <a:prstGeom prst="rect">
            <a:avLst/>
          </a:prstGeom>
          <a:noFill/>
          <a:ln w="12700">
            <a:noFill/>
            <a:miter lim="800000"/>
            <a:headEnd/>
            <a:tailEnd/>
          </a:ln>
        </p:spPr>
        <p:txBody>
          <a:bodyPr wrap="none" lIns="94851" tIns="47425" rIns="94851" bIns="47425" anchor="ctr"/>
          <a:lstStyle/>
          <a:p>
            <a:endParaRPr lang="en-US"/>
          </a:p>
        </p:txBody>
      </p:sp>
      <p:sp>
        <p:nvSpPr>
          <p:cNvPr id="40968" name="Rectangle 7"/>
          <p:cNvSpPr>
            <a:spLocks noChangeArrowheads="1"/>
          </p:cNvSpPr>
          <p:nvPr/>
        </p:nvSpPr>
        <p:spPr bwMode="auto">
          <a:xfrm>
            <a:off x="4141788" y="9117013"/>
            <a:ext cx="3173412" cy="484187"/>
          </a:xfrm>
          <a:prstGeom prst="rect">
            <a:avLst/>
          </a:prstGeom>
          <a:noFill/>
          <a:ln w="12700">
            <a:noFill/>
            <a:miter lim="800000"/>
            <a:headEnd/>
            <a:tailEnd/>
          </a:ln>
        </p:spPr>
        <p:txBody>
          <a:bodyPr lIns="20080" tIns="0" rIns="20080" bIns="0" anchor="b"/>
          <a:lstStyle/>
          <a:p>
            <a:pPr algn="r" defTabSz="95091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0969" name="Rectangle 8"/>
          <p:cNvSpPr>
            <a:spLocks noChangeArrowheads="1"/>
          </p:cNvSpPr>
          <p:nvPr/>
        </p:nvSpPr>
        <p:spPr bwMode="auto">
          <a:xfrm>
            <a:off x="-1588" y="9117013"/>
            <a:ext cx="3163888" cy="484187"/>
          </a:xfrm>
          <a:prstGeom prst="rect">
            <a:avLst/>
          </a:prstGeom>
          <a:noFill/>
          <a:ln w="12700">
            <a:noFill/>
            <a:miter lim="800000"/>
            <a:headEnd/>
            <a:tailEnd/>
          </a:ln>
        </p:spPr>
        <p:txBody>
          <a:bodyPr wrap="none" lIns="94851" tIns="47425" rIns="94851" bIns="47425" anchor="ctr"/>
          <a:lstStyle/>
          <a:p>
            <a:endParaRPr lang="en-US"/>
          </a:p>
        </p:txBody>
      </p:sp>
      <p:sp>
        <p:nvSpPr>
          <p:cNvPr id="40970" name="Rectangle 9"/>
          <p:cNvSpPr>
            <a:spLocks noChangeArrowheads="1"/>
          </p:cNvSpPr>
          <p:nvPr/>
        </p:nvSpPr>
        <p:spPr bwMode="auto">
          <a:xfrm>
            <a:off x="-1588" y="-1588"/>
            <a:ext cx="3163888" cy="479426"/>
          </a:xfrm>
          <a:prstGeom prst="rect">
            <a:avLst/>
          </a:prstGeom>
          <a:noFill/>
          <a:ln w="12700">
            <a:noFill/>
            <a:miter lim="800000"/>
            <a:headEnd/>
            <a:tailEnd/>
          </a:ln>
        </p:spPr>
        <p:txBody>
          <a:bodyPr wrap="none" lIns="94851" tIns="47425" rIns="94851" bIns="47425" anchor="ctr"/>
          <a:lstStyle/>
          <a:p>
            <a:endParaRPr lang="en-US"/>
          </a:p>
        </p:txBody>
      </p:sp>
      <p:sp>
        <p:nvSpPr>
          <p:cNvPr id="40971" name="Rectangle 10"/>
          <p:cNvSpPr>
            <a:spLocks noChangeArrowheads="1"/>
          </p:cNvSpPr>
          <p:nvPr/>
        </p:nvSpPr>
        <p:spPr bwMode="auto">
          <a:xfrm>
            <a:off x="4140200" y="-1588"/>
            <a:ext cx="3175000" cy="474663"/>
          </a:xfrm>
          <a:prstGeom prst="rect">
            <a:avLst/>
          </a:prstGeom>
          <a:noFill/>
          <a:ln w="12700">
            <a:noFill/>
            <a:miter lim="800000"/>
            <a:headEnd/>
            <a:tailEnd/>
          </a:ln>
        </p:spPr>
        <p:txBody>
          <a:bodyPr wrap="none" lIns="94851" tIns="47425" rIns="94851" bIns="47425" anchor="ctr"/>
          <a:lstStyle/>
          <a:p>
            <a:endParaRPr lang="en-US"/>
          </a:p>
        </p:txBody>
      </p:sp>
      <p:sp>
        <p:nvSpPr>
          <p:cNvPr id="40972" name="Rectangle 11"/>
          <p:cNvSpPr>
            <a:spLocks noChangeArrowheads="1"/>
          </p:cNvSpPr>
          <p:nvPr/>
        </p:nvSpPr>
        <p:spPr bwMode="auto">
          <a:xfrm>
            <a:off x="4140200" y="9115425"/>
            <a:ext cx="3175000" cy="485775"/>
          </a:xfrm>
          <a:prstGeom prst="rect">
            <a:avLst/>
          </a:prstGeom>
          <a:noFill/>
          <a:ln w="12700">
            <a:noFill/>
            <a:miter lim="800000"/>
            <a:headEnd/>
            <a:tailEnd/>
          </a:ln>
        </p:spPr>
        <p:txBody>
          <a:bodyPr lIns="20080" tIns="0" rIns="20080" bIns="0" anchor="b"/>
          <a:lstStyle/>
          <a:p>
            <a:pPr algn="r" defTabSz="94456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0973" name="Rectangle 12"/>
          <p:cNvSpPr>
            <a:spLocks noChangeArrowheads="1"/>
          </p:cNvSpPr>
          <p:nvPr/>
        </p:nvSpPr>
        <p:spPr bwMode="auto">
          <a:xfrm>
            <a:off x="-1588" y="9115425"/>
            <a:ext cx="3163888" cy="485775"/>
          </a:xfrm>
          <a:prstGeom prst="rect">
            <a:avLst/>
          </a:prstGeom>
          <a:noFill/>
          <a:ln w="12700">
            <a:noFill/>
            <a:miter lim="800000"/>
            <a:headEnd/>
            <a:tailEnd/>
          </a:ln>
        </p:spPr>
        <p:txBody>
          <a:bodyPr wrap="none" lIns="94851" tIns="47425" rIns="94851" bIns="47425" anchor="ctr"/>
          <a:lstStyle/>
          <a:p>
            <a:endParaRPr lang="en-US"/>
          </a:p>
        </p:txBody>
      </p:sp>
      <p:sp>
        <p:nvSpPr>
          <p:cNvPr id="40974" name="Rectangle 13"/>
          <p:cNvSpPr>
            <a:spLocks noChangeArrowheads="1"/>
          </p:cNvSpPr>
          <p:nvPr/>
        </p:nvSpPr>
        <p:spPr bwMode="auto">
          <a:xfrm>
            <a:off x="-1588" y="-1588"/>
            <a:ext cx="3163888" cy="474663"/>
          </a:xfrm>
          <a:prstGeom prst="rect">
            <a:avLst/>
          </a:prstGeom>
          <a:noFill/>
          <a:ln w="12700">
            <a:noFill/>
            <a:miter lim="800000"/>
            <a:headEnd/>
            <a:tailEnd/>
          </a:ln>
        </p:spPr>
        <p:txBody>
          <a:bodyPr wrap="none" lIns="94851" tIns="47425" rIns="94851" bIns="47425" anchor="ctr"/>
          <a:lstStyle/>
          <a:p>
            <a:endParaRPr lang="en-US"/>
          </a:p>
        </p:txBody>
      </p:sp>
      <p:sp>
        <p:nvSpPr>
          <p:cNvPr id="40975" name="Rectangle 14"/>
          <p:cNvSpPr>
            <a:spLocks noChangeArrowheads="1"/>
          </p:cNvSpPr>
          <p:nvPr/>
        </p:nvSpPr>
        <p:spPr bwMode="auto">
          <a:xfrm>
            <a:off x="4140200" y="-1588"/>
            <a:ext cx="3175000" cy="473076"/>
          </a:xfrm>
          <a:prstGeom prst="rect">
            <a:avLst/>
          </a:prstGeom>
          <a:noFill/>
          <a:ln w="12700">
            <a:noFill/>
            <a:miter lim="800000"/>
            <a:headEnd/>
            <a:tailEnd/>
          </a:ln>
        </p:spPr>
        <p:txBody>
          <a:bodyPr wrap="none" lIns="94851" tIns="47425" rIns="94851" bIns="47425" anchor="ctr"/>
          <a:lstStyle/>
          <a:p>
            <a:endParaRPr lang="en-US"/>
          </a:p>
        </p:txBody>
      </p:sp>
      <p:sp>
        <p:nvSpPr>
          <p:cNvPr id="40976" name="Rectangle 15"/>
          <p:cNvSpPr>
            <a:spLocks noChangeArrowheads="1"/>
          </p:cNvSpPr>
          <p:nvPr/>
        </p:nvSpPr>
        <p:spPr bwMode="auto">
          <a:xfrm>
            <a:off x="4140200" y="9113838"/>
            <a:ext cx="3175000" cy="487362"/>
          </a:xfrm>
          <a:prstGeom prst="rect">
            <a:avLst/>
          </a:prstGeom>
          <a:noFill/>
          <a:ln w="12700">
            <a:noFill/>
            <a:miter lim="800000"/>
            <a:headEnd/>
            <a:tailEnd/>
          </a:ln>
        </p:spPr>
        <p:txBody>
          <a:bodyPr lIns="20080" tIns="0" rIns="20080" bIns="0" anchor="b"/>
          <a:lstStyle/>
          <a:p>
            <a:pPr algn="r" defTabSz="936625"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0977" name="Rectangle 16"/>
          <p:cNvSpPr>
            <a:spLocks noChangeArrowheads="1"/>
          </p:cNvSpPr>
          <p:nvPr/>
        </p:nvSpPr>
        <p:spPr bwMode="auto">
          <a:xfrm>
            <a:off x="-1588" y="9113838"/>
            <a:ext cx="3162301" cy="487362"/>
          </a:xfrm>
          <a:prstGeom prst="rect">
            <a:avLst/>
          </a:prstGeom>
          <a:noFill/>
          <a:ln w="12700">
            <a:noFill/>
            <a:miter lim="800000"/>
            <a:headEnd/>
            <a:tailEnd/>
          </a:ln>
        </p:spPr>
        <p:txBody>
          <a:bodyPr wrap="none" lIns="94851" tIns="47425" rIns="94851" bIns="47425" anchor="ctr"/>
          <a:lstStyle/>
          <a:p>
            <a:endParaRPr lang="en-US"/>
          </a:p>
        </p:txBody>
      </p:sp>
      <p:sp>
        <p:nvSpPr>
          <p:cNvPr id="40978" name="Rectangle 17"/>
          <p:cNvSpPr>
            <a:spLocks noChangeArrowheads="1"/>
          </p:cNvSpPr>
          <p:nvPr/>
        </p:nvSpPr>
        <p:spPr bwMode="auto">
          <a:xfrm>
            <a:off x="-1588" y="-1588"/>
            <a:ext cx="3162301" cy="473076"/>
          </a:xfrm>
          <a:prstGeom prst="rect">
            <a:avLst/>
          </a:prstGeom>
          <a:noFill/>
          <a:ln w="12700">
            <a:noFill/>
            <a:miter lim="800000"/>
            <a:headEnd/>
            <a:tailEnd/>
          </a:ln>
        </p:spPr>
        <p:txBody>
          <a:bodyPr wrap="none" lIns="94851" tIns="47425" rIns="94851" bIns="47425" anchor="ctr"/>
          <a:lstStyle/>
          <a:p>
            <a:endParaRPr lang="en-US"/>
          </a:p>
        </p:txBody>
      </p:sp>
      <p:sp>
        <p:nvSpPr>
          <p:cNvPr id="40979" name="Rectangle 18"/>
          <p:cNvSpPr>
            <a:spLocks noGrp="1" noRot="1" noChangeAspect="1" noChangeArrowheads="1" noTextEdit="1"/>
          </p:cNvSpPr>
          <p:nvPr>
            <p:ph type="sldImg"/>
          </p:nvPr>
        </p:nvSpPr>
        <p:spPr>
          <a:xfrm>
            <a:off x="1270000" y="728663"/>
            <a:ext cx="4776788" cy="3582987"/>
          </a:xfrm>
          <a:ln w="12700" cap="flat">
            <a:solidFill>
              <a:schemeClr val="tx1"/>
            </a:solidFill>
          </a:ln>
        </p:spPr>
      </p:sp>
      <p:sp>
        <p:nvSpPr>
          <p:cNvPr id="40980" name="Rectangle 19"/>
          <p:cNvSpPr>
            <a:spLocks noGrp="1" noChangeArrowheads="1"/>
          </p:cNvSpPr>
          <p:nvPr>
            <p:ph type="body" idx="1"/>
          </p:nvPr>
        </p:nvSpPr>
        <p:spPr>
          <a:xfrm>
            <a:off x="976313" y="4559300"/>
            <a:ext cx="5362575" cy="4322763"/>
          </a:xfrm>
          <a:noFill/>
          <a:ln/>
        </p:spPr>
        <p:txBody>
          <a:bodyPr lIns="95382" tIns="46854" rIns="95382" bIns="46854"/>
          <a:lstStyle/>
          <a:p>
            <a:r>
              <a:rPr lang="en-US" smtClean="0">
                <a:latin typeface="Times New Roman" pitchFamily="-96" charset="0"/>
              </a:rPr>
              <a:t>This first method describe what happens in the fetch of this pipeline.</a:t>
            </a:r>
          </a:p>
          <a:p>
            <a:endParaRPr lang="en-US" smtClean="0">
              <a:latin typeface="Times New Roman" pitchFamily="-96" charset="0"/>
            </a:endParaRPr>
          </a:p>
          <a:p>
            <a:r>
              <a:rPr lang="en-US" smtClean="0">
                <a:latin typeface="Times New Roman" pitchFamily="-96" charset="0"/>
              </a:rPr>
              <a:t>This methods says that given any processor term, we can always rewrite it to a new term wehre, and we enqueue the current instruction into bf.</a:t>
            </a:r>
          </a:p>
          <a:p>
            <a:r>
              <a:rPr lang="en-US" smtClean="0">
                <a:latin typeface="Times New Roman" pitchFamily="-96" charset="0"/>
              </a:rPr>
              <a:t>And at the same time the pc field is incremende by one</a:t>
            </a:r>
          </a:p>
          <a:p>
            <a:r>
              <a:rPr lang="en-US" smtClean="0">
                <a:latin typeface="Times New Roman" pitchFamily="-96" charset="0"/>
              </a:rPr>
              <a:t>It may look like this method can fire forever, but because bf is bounded, when a method enqueue into bf, there is an implied predicate that say bf must not be full.</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9"/>
          <p:cNvSpPr>
            <a:spLocks noGrp="1" noChangeArrowheads="1"/>
          </p:cNvSpPr>
          <p:nvPr>
            <p:ph type="sldNum" sz="quarter" idx="5"/>
          </p:nvPr>
        </p:nvSpPr>
        <p:spPr>
          <a:noFill/>
        </p:spPr>
        <p:txBody>
          <a:bodyPr/>
          <a:lstStyle/>
          <a:p>
            <a:fld id="{FD6C72D8-5EC9-4CB2-9484-2EC32FB97CA2}" type="slidenum">
              <a:rPr lang="en-US" smtClean="0">
                <a:latin typeface="Tahoma" pitchFamily="-96" charset="0"/>
              </a:rPr>
              <a:pPr/>
              <a:t>9</a:t>
            </a:fld>
            <a:endParaRPr lang="en-US" smtClean="0">
              <a:latin typeface="Tahoma" pitchFamily="-96" charset="0"/>
            </a:endParaRPr>
          </a:p>
        </p:txBody>
      </p:sp>
      <p:sp>
        <p:nvSpPr>
          <p:cNvPr id="43011" name="Rectangle 2"/>
          <p:cNvSpPr>
            <a:spLocks noChangeArrowheads="1"/>
          </p:cNvSpPr>
          <p:nvPr/>
        </p:nvSpPr>
        <p:spPr bwMode="auto">
          <a:xfrm>
            <a:off x="4143375" y="-1588"/>
            <a:ext cx="3171825" cy="481013"/>
          </a:xfrm>
          <a:prstGeom prst="rect">
            <a:avLst/>
          </a:prstGeom>
          <a:noFill/>
          <a:ln w="12700">
            <a:noFill/>
            <a:miter lim="800000"/>
            <a:headEnd/>
            <a:tailEnd/>
          </a:ln>
        </p:spPr>
        <p:txBody>
          <a:bodyPr wrap="none" lIns="94851" tIns="47425" rIns="94851" bIns="47425" anchor="ctr"/>
          <a:lstStyle/>
          <a:p>
            <a:endParaRPr lang="en-US"/>
          </a:p>
        </p:txBody>
      </p:sp>
      <p:sp>
        <p:nvSpPr>
          <p:cNvPr id="43012" name="Rectangle 3"/>
          <p:cNvSpPr>
            <a:spLocks noChangeArrowheads="1"/>
          </p:cNvSpPr>
          <p:nvPr/>
        </p:nvSpPr>
        <p:spPr bwMode="auto">
          <a:xfrm>
            <a:off x="4143375" y="9118600"/>
            <a:ext cx="3171825" cy="482600"/>
          </a:xfrm>
          <a:prstGeom prst="rect">
            <a:avLst/>
          </a:prstGeom>
          <a:noFill/>
          <a:ln w="12700">
            <a:noFill/>
            <a:miter lim="800000"/>
            <a:headEnd/>
            <a:tailEnd/>
          </a:ln>
        </p:spPr>
        <p:txBody>
          <a:bodyPr lIns="20080" tIns="0" rIns="20080" bIns="0" anchor="b"/>
          <a:lstStyle/>
          <a:p>
            <a:pPr algn="r" defTabSz="957263" eaLnBrk="0" hangingPunct="0">
              <a:lnSpc>
                <a:spcPct val="100000"/>
              </a:lnSpc>
              <a:spcBef>
                <a:spcPct val="0"/>
              </a:spcBef>
              <a:buClrTx/>
              <a:buSzTx/>
              <a:buFont typeface="Wingdings" pitchFamily="-96" charset="2"/>
              <a:buNone/>
            </a:pPr>
            <a:r>
              <a:rPr lang="en-US" sz="1000" i="1">
                <a:latin typeface="Times New Roman" pitchFamily="-96" charset="0"/>
              </a:rPr>
              <a:t>6</a:t>
            </a:r>
          </a:p>
        </p:txBody>
      </p:sp>
      <p:sp>
        <p:nvSpPr>
          <p:cNvPr id="43013" name="Rectangle 4"/>
          <p:cNvSpPr>
            <a:spLocks noChangeArrowheads="1"/>
          </p:cNvSpPr>
          <p:nvPr/>
        </p:nvSpPr>
        <p:spPr bwMode="auto">
          <a:xfrm>
            <a:off x="-1588" y="9118600"/>
            <a:ext cx="3170238" cy="482600"/>
          </a:xfrm>
          <a:prstGeom prst="rect">
            <a:avLst/>
          </a:prstGeom>
          <a:noFill/>
          <a:ln w="12700">
            <a:noFill/>
            <a:miter lim="800000"/>
            <a:headEnd/>
            <a:tailEnd/>
          </a:ln>
        </p:spPr>
        <p:txBody>
          <a:bodyPr wrap="none" lIns="94851" tIns="47425" rIns="94851" bIns="47425" anchor="ctr"/>
          <a:lstStyle/>
          <a:p>
            <a:endParaRPr lang="en-US"/>
          </a:p>
        </p:txBody>
      </p:sp>
      <p:sp>
        <p:nvSpPr>
          <p:cNvPr id="43014" name="Rectangle 5"/>
          <p:cNvSpPr>
            <a:spLocks noChangeArrowheads="1"/>
          </p:cNvSpPr>
          <p:nvPr/>
        </p:nvSpPr>
        <p:spPr bwMode="auto">
          <a:xfrm>
            <a:off x="-1588" y="-1588"/>
            <a:ext cx="3170238" cy="481013"/>
          </a:xfrm>
          <a:prstGeom prst="rect">
            <a:avLst/>
          </a:prstGeom>
          <a:noFill/>
          <a:ln w="12700">
            <a:noFill/>
            <a:miter lim="800000"/>
            <a:headEnd/>
            <a:tailEnd/>
          </a:ln>
        </p:spPr>
        <p:txBody>
          <a:bodyPr wrap="none" lIns="94851" tIns="47425" rIns="94851" bIns="47425" anchor="ctr"/>
          <a:lstStyle/>
          <a:p>
            <a:endParaRPr lang="en-US"/>
          </a:p>
        </p:txBody>
      </p:sp>
      <p:sp>
        <p:nvSpPr>
          <p:cNvPr id="43015" name="Rectangle 6"/>
          <p:cNvSpPr>
            <a:spLocks noChangeArrowheads="1"/>
          </p:cNvSpPr>
          <p:nvPr/>
        </p:nvSpPr>
        <p:spPr bwMode="auto">
          <a:xfrm>
            <a:off x="4141788" y="-1588"/>
            <a:ext cx="3173412" cy="479426"/>
          </a:xfrm>
          <a:prstGeom prst="rect">
            <a:avLst/>
          </a:prstGeom>
          <a:noFill/>
          <a:ln w="12700">
            <a:noFill/>
            <a:miter lim="800000"/>
            <a:headEnd/>
            <a:tailEnd/>
          </a:ln>
        </p:spPr>
        <p:txBody>
          <a:bodyPr wrap="none" lIns="94851" tIns="47425" rIns="94851" bIns="47425" anchor="ctr"/>
          <a:lstStyle/>
          <a:p>
            <a:endParaRPr lang="en-US"/>
          </a:p>
        </p:txBody>
      </p:sp>
      <p:sp>
        <p:nvSpPr>
          <p:cNvPr id="43016" name="Rectangle 7"/>
          <p:cNvSpPr>
            <a:spLocks noChangeArrowheads="1"/>
          </p:cNvSpPr>
          <p:nvPr/>
        </p:nvSpPr>
        <p:spPr bwMode="auto">
          <a:xfrm>
            <a:off x="4141788" y="9117013"/>
            <a:ext cx="3173412" cy="484187"/>
          </a:xfrm>
          <a:prstGeom prst="rect">
            <a:avLst/>
          </a:prstGeom>
          <a:noFill/>
          <a:ln w="12700">
            <a:noFill/>
            <a:miter lim="800000"/>
            <a:headEnd/>
            <a:tailEnd/>
          </a:ln>
        </p:spPr>
        <p:txBody>
          <a:bodyPr lIns="20080" tIns="0" rIns="20080" bIns="0" anchor="b"/>
          <a:lstStyle/>
          <a:p>
            <a:pPr algn="r" defTabSz="95091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3017" name="Rectangle 8"/>
          <p:cNvSpPr>
            <a:spLocks noChangeArrowheads="1"/>
          </p:cNvSpPr>
          <p:nvPr/>
        </p:nvSpPr>
        <p:spPr bwMode="auto">
          <a:xfrm>
            <a:off x="-1588" y="9117013"/>
            <a:ext cx="3163888" cy="484187"/>
          </a:xfrm>
          <a:prstGeom prst="rect">
            <a:avLst/>
          </a:prstGeom>
          <a:noFill/>
          <a:ln w="12700">
            <a:noFill/>
            <a:miter lim="800000"/>
            <a:headEnd/>
            <a:tailEnd/>
          </a:ln>
        </p:spPr>
        <p:txBody>
          <a:bodyPr wrap="none" lIns="94851" tIns="47425" rIns="94851" bIns="47425" anchor="ctr"/>
          <a:lstStyle/>
          <a:p>
            <a:endParaRPr lang="en-US"/>
          </a:p>
        </p:txBody>
      </p:sp>
      <p:sp>
        <p:nvSpPr>
          <p:cNvPr id="43018" name="Rectangle 9"/>
          <p:cNvSpPr>
            <a:spLocks noChangeArrowheads="1"/>
          </p:cNvSpPr>
          <p:nvPr/>
        </p:nvSpPr>
        <p:spPr bwMode="auto">
          <a:xfrm>
            <a:off x="-1588" y="-1588"/>
            <a:ext cx="3163888" cy="479426"/>
          </a:xfrm>
          <a:prstGeom prst="rect">
            <a:avLst/>
          </a:prstGeom>
          <a:noFill/>
          <a:ln w="12700">
            <a:noFill/>
            <a:miter lim="800000"/>
            <a:headEnd/>
            <a:tailEnd/>
          </a:ln>
        </p:spPr>
        <p:txBody>
          <a:bodyPr wrap="none" lIns="94851" tIns="47425" rIns="94851" bIns="47425" anchor="ctr"/>
          <a:lstStyle/>
          <a:p>
            <a:endParaRPr lang="en-US"/>
          </a:p>
        </p:txBody>
      </p:sp>
      <p:sp>
        <p:nvSpPr>
          <p:cNvPr id="43019" name="Rectangle 10"/>
          <p:cNvSpPr>
            <a:spLocks noChangeArrowheads="1"/>
          </p:cNvSpPr>
          <p:nvPr/>
        </p:nvSpPr>
        <p:spPr bwMode="auto">
          <a:xfrm>
            <a:off x="4140200" y="-1588"/>
            <a:ext cx="3175000" cy="474663"/>
          </a:xfrm>
          <a:prstGeom prst="rect">
            <a:avLst/>
          </a:prstGeom>
          <a:noFill/>
          <a:ln w="12700">
            <a:noFill/>
            <a:miter lim="800000"/>
            <a:headEnd/>
            <a:tailEnd/>
          </a:ln>
        </p:spPr>
        <p:txBody>
          <a:bodyPr wrap="none" lIns="94851" tIns="47425" rIns="94851" bIns="47425" anchor="ctr"/>
          <a:lstStyle/>
          <a:p>
            <a:endParaRPr lang="en-US"/>
          </a:p>
        </p:txBody>
      </p:sp>
      <p:sp>
        <p:nvSpPr>
          <p:cNvPr id="43020" name="Rectangle 11"/>
          <p:cNvSpPr>
            <a:spLocks noChangeArrowheads="1"/>
          </p:cNvSpPr>
          <p:nvPr/>
        </p:nvSpPr>
        <p:spPr bwMode="auto">
          <a:xfrm>
            <a:off x="4140200" y="9115425"/>
            <a:ext cx="3175000" cy="485775"/>
          </a:xfrm>
          <a:prstGeom prst="rect">
            <a:avLst/>
          </a:prstGeom>
          <a:noFill/>
          <a:ln w="12700">
            <a:noFill/>
            <a:miter lim="800000"/>
            <a:headEnd/>
            <a:tailEnd/>
          </a:ln>
        </p:spPr>
        <p:txBody>
          <a:bodyPr lIns="20080" tIns="0" rIns="20080" bIns="0" anchor="b"/>
          <a:lstStyle/>
          <a:p>
            <a:pPr algn="r" defTabSz="944563"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3021" name="Rectangle 12"/>
          <p:cNvSpPr>
            <a:spLocks noChangeArrowheads="1"/>
          </p:cNvSpPr>
          <p:nvPr/>
        </p:nvSpPr>
        <p:spPr bwMode="auto">
          <a:xfrm>
            <a:off x="-1588" y="9115425"/>
            <a:ext cx="3163888" cy="485775"/>
          </a:xfrm>
          <a:prstGeom prst="rect">
            <a:avLst/>
          </a:prstGeom>
          <a:noFill/>
          <a:ln w="12700">
            <a:noFill/>
            <a:miter lim="800000"/>
            <a:headEnd/>
            <a:tailEnd/>
          </a:ln>
        </p:spPr>
        <p:txBody>
          <a:bodyPr wrap="none" lIns="94851" tIns="47425" rIns="94851" bIns="47425" anchor="ctr"/>
          <a:lstStyle/>
          <a:p>
            <a:endParaRPr lang="en-US"/>
          </a:p>
        </p:txBody>
      </p:sp>
      <p:sp>
        <p:nvSpPr>
          <p:cNvPr id="43022" name="Rectangle 13"/>
          <p:cNvSpPr>
            <a:spLocks noChangeArrowheads="1"/>
          </p:cNvSpPr>
          <p:nvPr/>
        </p:nvSpPr>
        <p:spPr bwMode="auto">
          <a:xfrm>
            <a:off x="-1588" y="-1588"/>
            <a:ext cx="3163888" cy="474663"/>
          </a:xfrm>
          <a:prstGeom prst="rect">
            <a:avLst/>
          </a:prstGeom>
          <a:noFill/>
          <a:ln w="12700">
            <a:noFill/>
            <a:miter lim="800000"/>
            <a:headEnd/>
            <a:tailEnd/>
          </a:ln>
        </p:spPr>
        <p:txBody>
          <a:bodyPr wrap="none" lIns="94851" tIns="47425" rIns="94851" bIns="47425" anchor="ctr"/>
          <a:lstStyle/>
          <a:p>
            <a:endParaRPr lang="en-US"/>
          </a:p>
        </p:txBody>
      </p:sp>
      <p:sp>
        <p:nvSpPr>
          <p:cNvPr id="43023" name="Rectangle 14"/>
          <p:cNvSpPr>
            <a:spLocks noChangeArrowheads="1"/>
          </p:cNvSpPr>
          <p:nvPr/>
        </p:nvSpPr>
        <p:spPr bwMode="auto">
          <a:xfrm>
            <a:off x="4140200" y="-1588"/>
            <a:ext cx="3175000" cy="473076"/>
          </a:xfrm>
          <a:prstGeom prst="rect">
            <a:avLst/>
          </a:prstGeom>
          <a:noFill/>
          <a:ln w="12700">
            <a:noFill/>
            <a:miter lim="800000"/>
            <a:headEnd/>
            <a:tailEnd/>
          </a:ln>
        </p:spPr>
        <p:txBody>
          <a:bodyPr wrap="none" lIns="94851" tIns="47425" rIns="94851" bIns="47425" anchor="ctr"/>
          <a:lstStyle/>
          <a:p>
            <a:endParaRPr lang="en-US"/>
          </a:p>
        </p:txBody>
      </p:sp>
      <p:sp>
        <p:nvSpPr>
          <p:cNvPr id="43024" name="Rectangle 15"/>
          <p:cNvSpPr>
            <a:spLocks noChangeArrowheads="1"/>
          </p:cNvSpPr>
          <p:nvPr/>
        </p:nvSpPr>
        <p:spPr bwMode="auto">
          <a:xfrm>
            <a:off x="4140200" y="9113838"/>
            <a:ext cx="3175000" cy="487362"/>
          </a:xfrm>
          <a:prstGeom prst="rect">
            <a:avLst/>
          </a:prstGeom>
          <a:noFill/>
          <a:ln w="12700">
            <a:noFill/>
            <a:miter lim="800000"/>
            <a:headEnd/>
            <a:tailEnd/>
          </a:ln>
        </p:spPr>
        <p:txBody>
          <a:bodyPr lIns="20080" tIns="0" rIns="20080" bIns="0" anchor="b"/>
          <a:lstStyle/>
          <a:p>
            <a:pPr algn="r" defTabSz="936625" eaLnBrk="0" hangingPunct="0">
              <a:lnSpc>
                <a:spcPct val="100000"/>
              </a:lnSpc>
              <a:spcBef>
                <a:spcPct val="0"/>
              </a:spcBef>
              <a:buClrTx/>
              <a:buSzTx/>
              <a:buFont typeface="Wingdings" pitchFamily="-96" charset="2"/>
              <a:buNone/>
            </a:pPr>
            <a:r>
              <a:rPr lang="en-US" sz="1000" i="1">
                <a:latin typeface="Times New Roman" pitchFamily="-96" charset="0"/>
              </a:rPr>
              <a:t>8</a:t>
            </a:r>
          </a:p>
        </p:txBody>
      </p:sp>
      <p:sp>
        <p:nvSpPr>
          <p:cNvPr id="43025" name="Rectangle 16"/>
          <p:cNvSpPr>
            <a:spLocks noChangeArrowheads="1"/>
          </p:cNvSpPr>
          <p:nvPr/>
        </p:nvSpPr>
        <p:spPr bwMode="auto">
          <a:xfrm>
            <a:off x="-1588" y="9113838"/>
            <a:ext cx="3162301" cy="487362"/>
          </a:xfrm>
          <a:prstGeom prst="rect">
            <a:avLst/>
          </a:prstGeom>
          <a:noFill/>
          <a:ln w="12700">
            <a:noFill/>
            <a:miter lim="800000"/>
            <a:headEnd/>
            <a:tailEnd/>
          </a:ln>
        </p:spPr>
        <p:txBody>
          <a:bodyPr wrap="none" lIns="94851" tIns="47425" rIns="94851" bIns="47425" anchor="ctr"/>
          <a:lstStyle/>
          <a:p>
            <a:endParaRPr lang="en-US"/>
          </a:p>
        </p:txBody>
      </p:sp>
      <p:sp>
        <p:nvSpPr>
          <p:cNvPr id="43026" name="Rectangle 17"/>
          <p:cNvSpPr>
            <a:spLocks noChangeArrowheads="1"/>
          </p:cNvSpPr>
          <p:nvPr/>
        </p:nvSpPr>
        <p:spPr bwMode="auto">
          <a:xfrm>
            <a:off x="-1588" y="-1588"/>
            <a:ext cx="3162301" cy="473076"/>
          </a:xfrm>
          <a:prstGeom prst="rect">
            <a:avLst/>
          </a:prstGeom>
          <a:noFill/>
          <a:ln w="12700">
            <a:noFill/>
            <a:miter lim="800000"/>
            <a:headEnd/>
            <a:tailEnd/>
          </a:ln>
        </p:spPr>
        <p:txBody>
          <a:bodyPr wrap="none" lIns="94851" tIns="47425" rIns="94851" bIns="47425" anchor="ctr"/>
          <a:lstStyle/>
          <a:p>
            <a:endParaRPr lang="en-US"/>
          </a:p>
        </p:txBody>
      </p:sp>
      <p:sp>
        <p:nvSpPr>
          <p:cNvPr id="43027" name="Rectangle 18"/>
          <p:cNvSpPr>
            <a:spLocks noGrp="1" noRot="1" noChangeAspect="1" noChangeArrowheads="1" noTextEdit="1"/>
          </p:cNvSpPr>
          <p:nvPr>
            <p:ph type="sldImg"/>
          </p:nvPr>
        </p:nvSpPr>
        <p:spPr>
          <a:xfrm>
            <a:off x="1270000" y="728663"/>
            <a:ext cx="4776788" cy="3582987"/>
          </a:xfrm>
          <a:ln w="12700" cap="flat">
            <a:solidFill>
              <a:schemeClr val="tx1"/>
            </a:solidFill>
          </a:ln>
        </p:spPr>
      </p:sp>
      <p:sp>
        <p:nvSpPr>
          <p:cNvPr id="43028" name="Rectangle 19"/>
          <p:cNvSpPr>
            <a:spLocks noGrp="1" noChangeArrowheads="1"/>
          </p:cNvSpPr>
          <p:nvPr>
            <p:ph type="body" idx="1"/>
          </p:nvPr>
        </p:nvSpPr>
        <p:spPr>
          <a:xfrm>
            <a:off x="976313" y="4559300"/>
            <a:ext cx="5362575" cy="4322763"/>
          </a:xfrm>
          <a:noFill/>
          <a:ln/>
        </p:spPr>
        <p:txBody>
          <a:bodyPr lIns="95382" tIns="46854" rIns="95382" bIns="46854"/>
          <a:lstStyle/>
          <a:p>
            <a:r>
              <a:rPr lang="en-US" smtClean="0">
                <a:latin typeface="Times New Roman" pitchFamily="-96" charset="0"/>
              </a:rPr>
              <a:t>This first method describe what happens in the fetch of this pipeline.</a:t>
            </a:r>
          </a:p>
          <a:p>
            <a:endParaRPr lang="en-US" smtClean="0">
              <a:latin typeface="Times New Roman" pitchFamily="-96" charset="0"/>
            </a:endParaRPr>
          </a:p>
          <a:p>
            <a:r>
              <a:rPr lang="en-US" smtClean="0">
                <a:latin typeface="Times New Roman" pitchFamily="-96" charset="0"/>
              </a:rPr>
              <a:t>This methods says that given any processor term, we can always rewrite it to a new term wehre, and we enqueue the current instruction into bf.</a:t>
            </a:r>
          </a:p>
          <a:p>
            <a:r>
              <a:rPr lang="en-US" smtClean="0">
                <a:latin typeface="Times New Roman" pitchFamily="-96" charset="0"/>
              </a:rPr>
              <a:t>And at the same time the pc field is incremende by one</a:t>
            </a:r>
          </a:p>
          <a:p>
            <a:r>
              <a:rPr lang="en-US" smtClean="0">
                <a:latin typeface="Times New Roman" pitchFamily="-96" charset="0"/>
              </a:rPr>
              <a:t>It may look like this method can fire forever, but because bf is bounded, when a method enqueue into bf, there is an implied predicate that say bf must not be full.</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buFont typeface="Wingdings" pitchFamily="2" charset="2"/>
                  <a:buChar char="•"/>
                  <a:defRPr/>
                </a:pPr>
                <a:endParaRPr lang="en-US">
                  <a:latin typeface="Verdana" pitchFamily="34" charset="0"/>
                </a:endParaRPr>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sp>
        <p:nvSpPr>
          <p:cNvPr id="413763" name="Rectangle 67"/>
          <p:cNvSpPr>
            <a:spLocks noGrp="1" noChangeArrowheads="1"/>
          </p:cNvSpPr>
          <p:nvPr>
            <p:ph type="ctrTitle"/>
          </p:nvPr>
        </p:nvSpPr>
        <p:spPr>
          <a:xfrm>
            <a:off x="990600" y="1752600"/>
            <a:ext cx="7772400" cy="1143000"/>
          </a:xfrm>
        </p:spPr>
        <p:txBody>
          <a:bodyPr/>
          <a:lstStyle>
            <a:lvl1pPr>
              <a:defRPr/>
            </a:lvl1pPr>
          </a:lstStyle>
          <a:p>
            <a:r>
              <a:rPr lang="en-US"/>
              <a:t>Click to edit Master title style</a:t>
            </a:r>
          </a:p>
        </p:txBody>
      </p:sp>
      <p:sp>
        <p:nvSpPr>
          <p:cNvPr id="413764"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Date Placeholder 71"/>
          <p:cNvSpPr>
            <a:spLocks noGrp="1"/>
          </p:cNvSpPr>
          <p:nvPr>
            <p:ph type="dt" sz="half" idx="10"/>
          </p:nvPr>
        </p:nvSpPr>
        <p:spPr/>
        <p:txBody>
          <a:bodyPr/>
          <a:lstStyle>
            <a:lvl1pPr>
              <a:defRPr/>
            </a:lvl1pPr>
          </a:lstStyle>
          <a:p>
            <a:pPr>
              <a:defRPr/>
            </a:pPr>
            <a:r>
              <a:rPr lang="en-US" smtClean="0"/>
              <a:t>February 28, 2011</a:t>
            </a:r>
            <a:endParaRPr lang="en-US" dirty="0"/>
          </a:p>
        </p:txBody>
      </p:sp>
      <p:sp>
        <p:nvSpPr>
          <p:cNvPr id="70" name="Slide Number Placeholder 72"/>
          <p:cNvSpPr>
            <a:spLocks noGrp="1"/>
          </p:cNvSpPr>
          <p:nvPr>
            <p:ph type="sldNum" sz="quarter" idx="11"/>
          </p:nvPr>
        </p:nvSpPr>
        <p:spPr/>
        <p:txBody>
          <a:bodyPr/>
          <a:lstStyle>
            <a:lvl1pPr>
              <a:defRPr/>
            </a:lvl1pPr>
          </a:lstStyle>
          <a:p>
            <a:pPr>
              <a:defRPr/>
            </a:pPr>
            <a:r>
              <a:rPr lang="en-US" dirty="0" smtClean="0"/>
              <a:t>L08-</a:t>
            </a:r>
            <a:fld id="{FE0BAC01-3CBE-461E-A07B-50312F68D5C6}" type="slidenum">
              <a:rPr lang="en-US" smtClean="0"/>
              <a:pPr>
                <a:defRPr/>
              </a:pPr>
              <a:t>‹#›</a:t>
            </a:fld>
            <a:endParaRPr lang="en-US" dirty="0"/>
          </a:p>
        </p:txBody>
      </p:sp>
      <p:sp>
        <p:nvSpPr>
          <p:cNvPr id="71" name="Footer Placeholder 73"/>
          <p:cNvSpPr>
            <a:spLocks noGrp="1"/>
          </p:cNvSpPr>
          <p:nvPr>
            <p:ph type="ftr" sz="quarter" idx="12"/>
          </p:nvPr>
        </p:nvSpPr>
        <p:spPr/>
        <p:txBody>
          <a:bodyPr/>
          <a:lstStyle>
            <a:lvl1pPr>
              <a:defRPr/>
            </a:lvl1pPr>
          </a:lstStyle>
          <a:p>
            <a:pPr>
              <a:defRPr/>
            </a:pPr>
            <a:r>
              <a:rPr lang="en-US" smtClean="0"/>
              <a:t>http://csg.csail.mit.edu/6.375</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5"/>
          <p:cNvSpPr>
            <a:spLocks noGrp="1" noChangeArrowheads="1"/>
          </p:cNvSpPr>
          <p:nvPr>
            <p:ph type="dt" sz="half" idx="10"/>
          </p:nvPr>
        </p:nvSpPr>
        <p:spPr>
          <a:ln/>
        </p:spPr>
        <p:txBody>
          <a:bodyPr/>
          <a:lstStyle>
            <a:lvl1pPr>
              <a:defRPr/>
            </a:lvl1pPr>
          </a:lstStyle>
          <a:p>
            <a:pPr>
              <a:defRPr/>
            </a:pPr>
            <a:r>
              <a:rPr lang="en-US" smtClean="0"/>
              <a:t>February 28, 2011</a:t>
            </a:r>
            <a:endParaRPr lang="en-US" dirty="0"/>
          </a:p>
        </p:txBody>
      </p:sp>
      <p:sp>
        <p:nvSpPr>
          <p:cNvPr id="5" name="Rectangle 67"/>
          <p:cNvSpPr>
            <a:spLocks noGrp="1" noChangeArrowheads="1"/>
          </p:cNvSpPr>
          <p:nvPr>
            <p:ph type="sldNum" sz="quarter" idx="11"/>
          </p:nvPr>
        </p:nvSpPr>
        <p:spPr>
          <a:ln/>
        </p:spPr>
        <p:txBody>
          <a:bodyPr/>
          <a:lstStyle>
            <a:lvl1pPr>
              <a:defRPr/>
            </a:lvl1pPr>
          </a:lstStyle>
          <a:p>
            <a:pPr>
              <a:defRPr/>
            </a:pPr>
            <a:r>
              <a:rPr lang="en-US" dirty="0" smtClean="0"/>
              <a:t>L08-</a:t>
            </a:r>
            <a:fld id="{45FBB8E2-97C2-4062-B75C-96275F965647}" type="slidenum">
              <a:rPr lang="en-US" smtClean="0"/>
              <a:pPr>
                <a:defRPr/>
              </a:pPr>
              <a:t>‹#›</a:t>
            </a:fld>
            <a:endParaRPr lang="en-US" dirty="0"/>
          </a:p>
        </p:txBody>
      </p:sp>
      <p:sp>
        <p:nvSpPr>
          <p:cNvPr id="6" name="Rectangle 68"/>
          <p:cNvSpPr>
            <a:spLocks noGrp="1" noChangeArrowheads="1"/>
          </p:cNvSpPr>
          <p:nvPr>
            <p:ph type="ftr" sz="quarter" idx="12"/>
          </p:nvPr>
        </p:nvSpPr>
        <p:spPr>
          <a:ln/>
        </p:spPr>
        <p:txBody>
          <a:bodyPr/>
          <a:lstStyle>
            <a:lvl1pPr>
              <a:defRPr/>
            </a:lvl1pPr>
          </a:lstStyle>
          <a:p>
            <a:pPr>
              <a:defRPr/>
            </a:pPr>
            <a:r>
              <a:rPr lang="en-US" smtClean="0"/>
              <a:t>http://csg.csail.mit.edu/6.375</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412677"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78"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79"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0"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1"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2"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3"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4"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5"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6"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7"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8"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89"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0"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1"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2"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3"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4"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5"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6"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7"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698"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nvGrpSpPr>
              <p:cNvPr id="1040" name="Group 27"/>
              <p:cNvGrpSpPr>
                <a:grpSpLocks/>
              </p:cNvGrpSpPr>
              <p:nvPr/>
            </p:nvGrpSpPr>
            <p:grpSpPr bwMode="auto">
              <a:xfrm>
                <a:off x="192" y="0"/>
                <a:ext cx="5376" cy="4320"/>
                <a:chOff x="192" y="0"/>
                <a:chExt cx="5376" cy="4320"/>
              </a:xfrm>
            </p:grpSpPr>
            <p:sp>
              <p:nvSpPr>
                <p:cNvPr id="41270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0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1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2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sp>
          <p:nvSpPr>
            <p:cNvPr id="412729"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30"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nvGrpSpPr>
            <p:cNvPr id="1035" name="Group 59"/>
            <p:cNvGrpSpPr>
              <a:grpSpLocks/>
            </p:cNvGrpSpPr>
            <p:nvPr/>
          </p:nvGrpSpPr>
          <p:grpSpPr bwMode="auto">
            <a:xfrm>
              <a:off x="261" y="892"/>
              <a:ext cx="1124" cy="1464"/>
              <a:chOff x="96" y="916"/>
              <a:chExt cx="2208" cy="2876"/>
            </a:xfrm>
          </p:grpSpPr>
          <p:sp>
            <p:nvSpPr>
              <p:cNvPr id="412732"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33"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sp>
            <p:nvSpPr>
              <p:cNvPr id="412734"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buFont typeface="Wingdings" pitchFamily="2" charset="2"/>
                  <a:buChar char="•"/>
                  <a:defRPr/>
                </a:pPr>
                <a:endParaRPr lang="en-US">
                  <a:latin typeface="Verdana" pitchFamily="34" charset="0"/>
                </a:endParaRPr>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2737" name="Rectangle 65"/>
          <p:cNvSpPr>
            <a:spLocks noGrp="1" noChangeArrowheads="1"/>
          </p:cNvSpPr>
          <p:nvPr>
            <p:ph type="dt" sz="half" idx="2"/>
          </p:nvPr>
        </p:nvSpPr>
        <p:spPr bwMode="auto">
          <a:xfrm>
            <a:off x="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0"/>
              </a:spcBef>
              <a:buClrTx/>
              <a:buSzTx/>
              <a:buFontTx/>
              <a:buNone/>
              <a:defRPr sz="1400">
                <a:latin typeface="+mn-lt"/>
              </a:defRPr>
            </a:lvl1pPr>
          </a:lstStyle>
          <a:p>
            <a:pPr>
              <a:defRPr/>
            </a:pPr>
            <a:r>
              <a:rPr lang="en-US" smtClean="0"/>
              <a:t>February 28, 2011</a:t>
            </a:r>
            <a:endParaRPr lang="en-US" dirty="0"/>
          </a:p>
        </p:txBody>
      </p:sp>
      <p:sp>
        <p:nvSpPr>
          <p:cNvPr id="412739" name="Rectangle 67"/>
          <p:cNvSpPr>
            <a:spLocks noGrp="1" noChangeArrowheads="1"/>
          </p:cNvSpPr>
          <p:nvPr>
            <p:ph type="sldNum" sz="quarter" idx="4"/>
          </p:nvPr>
        </p:nvSpPr>
        <p:spPr bwMode="auto">
          <a:xfrm>
            <a:off x="72390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0"/>
              </a:spcBef>
              <a:buClrTx/>
              <a:buSzTx/>
              <a:buFontTx/>
              <a:buNone/>
              <a:defRPr sz="1400">
                <a:latin typeface="+mn-lt"/>
              </a:defRPr>
            </a:lvl1pPr>
          </a:lstStyle>
          <a:p>
            <a:pPr>
              <a:defRPr/>
            </a:pPr>
            <a:r>
              <a:rPr lang="en-US" dirty="0" smtClean="0"/>
              <a:t>L08-</a:t>
            </a:r>
            <a:fld id="{1D6686CA-009A-4942-9E95-35471822AFA4}" type="slidenum">
              <a:rPr lang="en-US" smtClean="0"/>
              <a:pPr>
                <a:defRPr/>
              </a:pPr>
              <a:t>‹#›</a:t>
            </a:fld>
            <a:endParaRPr lang="en-US" dirty="0"/>
          </a:p>
        </p:txBody>
      </p:sp>
      <p:sp>
        <p:nvSpPr>
          <p:cNvPr id="412740" name="Rectangle 68"/>
          <p:cNvSpPr>
            <a:spLocks noGrp="1" noChangeArrowheads="1"/>
          </p:cNvSpPr>
          <p:nvPr>
            <p:ph type="ftr" sz="quarter" idx="3"/>
          </p:nvPr>
        </p:nvSpPr>
        <p:spPr bwMode="auto">
          <a:xfrm>
            <a:off x="309880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lnSpc>
                <a:spcPct val="100000"/>
              </a:lnSpc>
              <a:spcBef>
                <a:spcPct val="0"/>
              </a:spcBef>
              <a:buClrTx/>
              <a:buSzTx/>
              <a:buFontTx/>
              <a:buNone/>
              <a:defRPr sz="1400">
                <a:latin typeface="+mn-lt"/>
              </a:defRPr>
            </a:lvl1pPr>
          </a:lstStyle>
          <a:p>
            <a:pPr>
              <a:defRPr/>
            </a:pPr>
            <a:r>
              <a:rPr lang="en-US" smtClean="0"/>
              <a:t>http://csg.csail.mit.edu/6.375</a:t>
            </a:r>
            <a:endParaRPr lang="en-US" dirty="0"/>
          </a:p>
        </p:txBody>
      </p:sp>
    </p:spTree>
  </p:cSld>
  <p:clrMap bg1="lt1" tx1="dk1" bg2="lt2" tx2="dk2" accent1="accent1" accent2="accent2" accent3="accent3" accent4="accent4" accent5="accent5" accent6="accent6" hlink="hlink" folHlink="folHlink"/>
  <p:sldLayoutIdLst>
    <p:sldLayoutId id="2147483755" r:id="rId1"/>
    <p:sldLayoutId id="2147483754" r:id="rId2"/>
  </p:sldLayoutIdLst>
  <p:timing>
    <p:tnLst>
      <p:par>
        <p:cTn id="1" dur="indefinite" restart="never" nodeType="tmRoot"/>
      </p:par>
    </p:tnLst>
  </p:timing>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Verdana" pitchFamily="34" charset="0"/>
        </a:defRPr>
      </a:lvl2pPr>
      <a:lvl3pPr algn="l" rtl="0" eaLnBrk="0" fontAlgn="base" hangingPunct="0">
        <a:spcBef>
          <a:spcPct val="0"/>
        </a:spcBef>
        <a:spcAft>
          <a:spcPct val="0"/>
        </a:spcAft>
        <a:defRPr sz="4400">
          <a:solidFill>
            <a:schemeClr val="tx2"/>
          </a:solidFill>
          <a:latin typeface="Verdana" pitchFamily="34" charset="0"/>
        </a:defRPr>
      </a:lvl3pPr>
      <a:lvl4pPr algn="l" rtl="0" eaLnBrk="0" fontAlgn="base" hangingPunct="0">
        <a:spcBef>
          <a:spcPct val="0"/>
        </a:spcBef>
        <a:spcAft>
          <a:spcPct val="0"/>
        </a:spcAft>
        <a:defRPr sz="4400">
          <a:solidFill>
            <a:schemeClr val="tx2"/>
          </a:solidFill>
          <a:latin typeface="Verdana" pitchFamily="34" charset="0"/>
        </a:defRPr>
      </a:lvl4pPr>
      <a:lvl5pPr algn="l" rtl="0" eaLnBrk="0" fontAlgn="base" hangingPunct="0">
        <a:spcBef>
          <a:spcPct val="0"/>
        </a:spcBef>
        <a:spcAft>
          <a:spcPct val="0"/>
        </a:spcAft>
        <a:defRPr sz="4400">
          <a:solidFill>
            <a:schemeClr val="tx2"/>
          </a:solidFill>
          <a:latin typeface="Verdana" pitchFamily="34" charset="0"/>
        </a:defRPr>
      </a:lvl5pPr>
      <a:lvl6pPr marL="457200" algn="l" rtl="0" fontAlgn="base">
        <a:spcBef>
          <a:spcPct val="0"/>
        </a:spcBef>
        <a:spcAft>
          <a:spcPct val="0"/>
        </a:spcAft>
        <a:defRPr sz="4400">
          <a:solidFill>
            <a:schemeClr val="tx2"/>
          </a:solidFill>
          <a:latin typeface="Verdana" pitchFamily="34" charset="0"/>
        </a:defRPr>
      </a:lvl6pPr>
      <a:lvl7pPr marL="914400" algn="l" rtl="0" fontAlgn="base">
        <a:spcBef>
          <a:spcPct val="0"/>
        </a:spcBef>
        <a:spcAft>
          <a:spcPct val="0"/>
        </a:spcAft>
        <a:defRPr sz="4400">
          <a:solidFill>
            <a:schemeClr val="tx2"/>
          </a:solidFill>
          <a:latin typeface="Verdana" pitchFamily="34" charset="0"/>
        </a:defRPr>
      </a:lvl7pPr>
      <a:lvl8pPr marL="1371600" algn="l" rtl="0" fontAlgn="base">
        <a:spcBef>
          <a:spcPct val="0"/>
        </a:spcBef>
        <a:spcAft>
          <a:spcPct val="0"/>
        </a:spcAft>
        <a:defRPr sz="4400">
          <a:solidFill>
            <a:schemeClr val="tx2"/>
          </a:solidFill>
          <a:latin typeface="Verdana" pitchFamily="34" charset="0"/>
        </a:defRPr>
      </a:lvl8pPr>
      <a:lvl9pPr marL="1828800" algn="l" rtl="0" fontAlgn="base">
        <a:spcBef>
          <a:spcPct val="0"/>
        </a:spcBef>
        <a:spcAft>
          <a:spcPct val="0"/>
        </a:spcAft>
        <a:defRPr sz="4400">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hlink"/>
        </a:buClr>
        <a:buSzPct val="110000"/>
        <a:buFont typeface="Wingdings" pitchFamily="-96" charset="2"/>
        <a:buBlip>
          <a:blip r:embed="rId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60000"/>
        <a:buFont typeface="Wingdings" pitchFamily="-96"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hlink"/>
        </a:buClr>
        <a:buSzPct val="95000"/>
        <a:buFont typeface="Wingdings" pitchFamily="-96" charset="2"/>
        <a:buChar char="w"/>
        <a:defRPr sz="2400">
          <a:solidFill>
            <a:schemeClr val="tx1"/>
          </a:solidFill>
          <a:latin typeface="+mn-lt"/>
        </a:defRPr>
      </a:lvl3pPr>
      <a:lvl4pPr marL="1600200" indent="-228600" algn="l" rtl="0" eaLnBrk="0" fontAlgn="base" hangingPunct="0">
        <a:spcBef>
          <a:spcPct val="20000"/>
        </a:spcBef>
        <a:spcAft>
          <a:spcPct val="0"/>
        </a:spcAft>
        <a:buClr>
          <a:schemeClr val="tx1"/>
        </a:buClr>
        <a:buSzPct val="65000"/>
        <a:buFont typeface="Wingdings" pitchFamily="-96"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hlink"/>
        </a:buClr>
        <a:buSzPct val="60000"/>
        <a:buFont typeface="Wingdings" pitchFamily="-96"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descr="Rectangle: Click to edit Master text styles&#10;Second level&#10;Third level&#10;Fourth level&#10;Fifth level"/>
          <p:cNvSpPr>
            <a:spLocks noGrp="1" noChangeArrowheads="1"/>
          </p:cNvSpPr>
          <p:nvPr>
            <p:ph type="subTitle" idx="1"/>
          </p:nvPr>
        </p:nvSpPr>
        <p:spPr>
          <a:xfrm>
            <a:off x="990600" y="1571625"/>
            <a:ext cx="7324725" cy="4749800"/>
          </a:xfrm>
        </p:spPr>
        <p:txBody>
          <a:bodyPr/>
          <a:lstStyle/>
          <a:p>
            <a:pPr eaLnBrk="1" hangingPunct="1">
              <a:buFont typeface="Wingdings" pitchFamily="-96" charset="2"/>
              <a:buNone/>
            </a:pPr>
            <a:r>
              <a:rPr lang="en-US" sz="4400" smtClean="0">
                <a:solidFill>
                  <a:schemeClr val="tx2"/>
                </a:solidFill>
              </a:rPr>
              <a:t>Elastic Pipelines: </a:t>
            </a:r>
            <a:r>
              <a:rPr lang="en-US" sz="4400" i="1" smtClean="0">
                <a:solidFill>
                  <a:schemeClr val="tx2"/>
                </a:solidFill>
              </a:rPr>
              <a:t>Concurrency Issues</a:t>
            </a:r>
            <a:endParaRPr lang="en-US" i="1" smtClean="0"/>
          </a:p>
          <a:p>
            <a:pPr eaLnBrk="1" hangingPunct="1">
              <a:buFont typeface="Wingdings" pitchFamily="-96" charset="2"/>
              <a:buNone/>
            </a:pPr>
            <a:endParaRPr lang="en-US" i="1" smtClean="0"/>
          </a:p>
          <a:p>
            <a:pPr eaLnBrk="1" hangingPunct="1">
              <a:buFont typeface="Wingdings" pitchFamily="-96" charset="2"/>
              <a:buNone/>
            </a:pPr>
            <a:r>
              <a:rPr lang="en-US" sz="2400" smtClean="0"/>
              <a:t>Arvind </a:t>
            </a:r>
          </a:p>
          <a:p>
            <a:pPr eaLnBrk="1" hangingPunct="1">
              <a:buFont typeface="Wingdings" pitchFamily="-96" charset="2"/>
              <a:buNone/>
            </a:pPr>
            <a:r>
              <a:rPr lang="en-US" sz="2400" smtClean="0"/>
              <a:t>Computer Science &amp; Artificial Intelligence Lab</a:t>
            </a:r>
          </a:p>
          <a:p>
            <a:pPr eaLnBrk="1" hangingPunct="1">
              <a:buFont typeface="Wingdings" pitchFamily="-96" charset="2"/>
              <a:buNone/>
            </a:pPr>
            <a:r>
              <a:rPr lang="en-US" sz="2400" smtClean="0"/>
              <a:t>Massachusetts Institute of Technology</a:t>
            </a:r>
          </a:p>
        </p:txBody>
      </p:sp>
      <p:sp>
        <p:nvSpPr>
          <p:cNvPr id="7" name="Date Placeholder 6"/>
          <p:cNvSpPr>
            <a:spLocks noGrp="1"/>
          </p:cNvSpPr>
          <p:nvPr>
            <p:ph type="dt" sz="half" idx="10"/>
          </p:nvPr>
        </p:nvSpPr>
        <p:spPr/>
        <p:txBody>
          <a:bodyPr/>
          <a:lstStyle/>
          <a:p>
            <a:pPr>
              <a:defRPr/>
            </a:pPr>
            <a:r>
              <a:rPr lang="en-US" smtClean="0"/>
              <a:t>February 28, 2011</a:t>
            </a:r>
            <a:endParaRPr lang="en-US" dirty="0"/>
          </a:p>
        </p:txBody>
      </p:sp>
      <p:sp>
        <p:nvSpPr>
          <p:cNvPr id="10" name="Slide Number Placeholder 9"/>
          <p:cNvSpPr>
            <a:spLocks noGrp="1"/>
          </p:cNvSpPr>
          <p:nvPr>
            <p:ph type="sldNum" sz="quarter" idx="11"/>
          </p:nvPr>
        </p:nvSpPr>
        <p:spPr/>
        <p:txBody>
          <a:bodyPr/>
          <a:lstStyle/>
          <a:p>
            <a:pPr>
              <a:defRPr/>
            </a:pPr>
            <a:r>
              <a:rPr lang="en-US" smtClean="0"/>
              <a:t>L08-</a:t>
            </a:r>
            <a:fld id="{FE0BAC01-3CBE-461E-A07B-50312F68D5C6}" type="slidenum">
              <a:rPr lang="en-US" smtClean="0"/>
              <a:pPr>
                <a:defRPr/>
              </a:pPr>
              <a:t>1</a:t>
            </a:fld>
            <a:endParaRPr lang="en-US" dirty="0"/>
          </a:p>
        </p:txBody>
      </p:sp>
      <p:sp>
        <p:nvSpPr>
          <p:cNvPr id="11" name="Footer Placeholder 10"/>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Fetch &amp; Decode Rule</a:t>
            </a:r>
            <a:r>
              <a:rPr lang="en-US" sz="2400" i="1" smtClean="0"/>
              <a:t> </a:t>
            </a:r>
            <a:endParaRPr lang="en-US" smtClean="0"/>
          </a:p>
        </p:txBody>
      </p:sp>
      <p:sp>
        <p:nvSpPr>
          <p:cNvPr id="1728515" name="Text Box 3"/>
          <p:cNvSpPr txBox="1">
            <a:spLocks noChangeArrowheads="1"/>
          </p:cNvSpPr>
          <p:nvPr/>
        </p:nvSpPr>
        <p:spPr bwMode="auto">
          <a:xfrm>
            <a:off x="769938" y="2970213"/>
            <a:ext cx="7702550" cy="3397250"/>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b="1">
                <a:solidFill>
                  <a:schemeClr val="accent2"/>
                </a:solidFill>
                <a:latin typeface="Courier New" pitchFamily="49" charset="0"/>
                <a:ea typeface="MS Mincho" pitchFamily="49" charset="-128"/>
              </a:rPr>
              <a:t>function InstrTemplate  newIt(Instr instr);</a:t>
            </a:r>
          </a:p>
          <a:p>
            <a:pPr>
              <a:lnSpc>
                <a:spcPct val="100000"/>
              </a:lnSpc>
              <a:spcBef>
                <a:spcPct val="0"/>
              </a:spcBef>
              <a:buClrTx/>
              <a:buSzTx/>
              <a:buFontTx/>
              <a:buNone/>
            </a:pPr>
            <a:r>
              <a:rPr lang="en-US" b="1">
                <a:solidFill>
                  <a:schemeClr val="accent2"/>
                </a:solidFill>
                <a:latin typeface="Courier New" pitchFamily="49" charset="0"/>
                <a:ea typeface="MS Mincho" pitchFamily="49" charset="-128"/>
              </a:rPr>
              <a:t>    case (instr) matches</a:t>
            </a:r>
          </a:p>
          <a:p>
            <a:pPr>
              <a:lnSpc>
                <a:spcPct val="100000"/>
              </a:lnSpc>
              <a:spcBef>
                <a:spcPct val="0"/>
              </a:spcBef>
              <a:buClrTx/>
              <a:buSzTx/>
              <a:buFontTx/>
              <a:buNone/>
            </a:pPr>
            <a:r>
              <a:rPr lang="en-US" b="1">
                <a:solidFill>
                  <a:schemeClr val="accent2"/>
                </a:solidFill>
                <a:latin typeface="Courier New" pitchFamily="49" charset="0"/>
                <a:ea typeface="MS Mincho" pitchFamily="49" charset="-128"/>
              </a:rPr>
              <a:t>        tagged Add {dst:.rd,src1:.ra,src2:.rb}:</a:t>
            </a:r>
          </a:p>
          <a:p>
            <a:pPr>
              <a:lnSpc>
                <a:spcPct val="100000"/>
              </a:lnSpc>
              <a:spcBef>
                <a:spcPct val="0"/>
              </a:spcBef>
              <a:buClrTx/>
              <a:buSzTx/>
              <a:buFontTx/>
              <a:buNone/>
            </a:pPr>
            <a:r>
              <a:rPr lang="en-US" b="1">
                <a:solidFill>
                  <a:schemeClr val="accent2"/>
                </a:solidFill>
                <a:latin typeface="Courier New" pitchFamily="49" charset="0"/>
                <a:ea typeface="MS Mincho" pitchFamily="49" charset="-128"/>
              </a:rPr>
              <a:t>             return EAdd{dst:rd,op1:rf[ra],op2:rf[rb]};</a:t>
            </a:r>
          </a:p>
          <a:p>
            <a:pPr>
              <a:lnSpc>
                <a:spcPct val="100000"/>
              </a:lnSpc>
              <a:spcBef>
                <a:spcPct val="0"/>
              </a:spcBef>
              <a:buClrTx/>
              <a:buSzTx/>
              <a:buFontTx/>
              <a:buNone/>
            </a:pPr>
            <a:r>
              <a:rPr lang="en-US" b="1">
                <a:solidFill>
                  <a:schemeClr val="accent2"/>
                </a:solidFill>
                <a:latin typeface="Courier New" pitchFamily="49" charset="0"/>
                <a:ea typeface="MS Mincho" pitchFamily="49" charset="-128"/>
              </a:rPr>
              <a:t>        tagged Bz  {condR:.rc,addrR:.addr}:</a:t>
            </a:r>
          </a:p>
          <a:p>
            <a:pPr>
              <a:lnSpc>
                <a:spcPct val="100000"/>
              </a:lnSpc>
              <a:spcBef>
                <a:spcPct val="0"/>
              </a:spcBef>
              <a:buClrTx/>
              <a:buSzTx/>
              <a:buFontTx/>
              <a:buNone/>
            </a:pPr>
            <a:r>
              <a:rPr lang="en-US" b="1">
                <a:solidFill>
                  <a:schemeClr val="accent2"/>
                </a:solidFill>
                <a:latin typeface="Courier New" pitchFamily="49" charset="0"/>
                <a:ea typeface="MS Mincho" pitchFamily="49" charset="-128"/>
              </a:rPr>
              <a:t>             return EBz{cond:rf[rc],tAddr:rf[addr]};</a:t>
            </a:r>
          </a:p>
          <a:p>
            <a:pPr>
              <a:lnSpc>
                <a:spcPct val="100000"/>
              </a:lnSpc>
              <a:spcBef>
                <a:spcPct val="0"/>
              </a:spcBef>
              <a:buClrTx/>
              <a:buSzTx/>
              <a:buFontTx/>
              <a:buNone/>
            </a:pPr>
            <a:r>
              <a:rPr lang="en-US" b="1">
                <a:solidFill>
                  <a:schemeClr val="accent2"/>
                </a:solidFill>
                <a:latin typeface="Courier New" pitchFamily="49" charset="0"/>
                <a:ea typeface="MS Mincho" pitchFamily="49" charset="-128"/>
              </a:rPr>
              <a:t>        tagged Load {dst:.rd,addrR:.addr}:</a:t>
            </a:r>
          </a:p>
          <a:p>
            <a:pPr>
              <a:lnSpc>
                <a:spcPct val="100000"/>
              </a:lnSpc>
              <a:spcBef>
                <a:spcPct val="0"/>
              </a:spcBef>
              <a:buClrTx/>
              <a:buSzTx/>
              <a:buFontTx/>
              <a:buNone/>
            </a:pPr>
            <a:r>
              <a:rPr lang="en-US" b="1">
                <a:solidFill>
                  <a:schemeClr val="accent2"/>
                </a:solidFill>
                <a:latin typeface="Courier New" pitchFamily="49" charset="0"/>
                <a:ea typeface="MS Mincho" pitchFamily="49" charset="-128"/>
              </a:rPr>
              <a:t>             return ELoad{dst:rd,addrR:rf[addr]};</a:t>
            </a:r>
            <a:br>
              <a:rPr lang="en-US" b="1">
                <a:solidFill>
                  <a:schemeClr val="accent2"/>
                </a:solidFill>
                <a:latin typeface="Courier New" pitchFamily="49" charset="0"/>
                <a:ea typeface="MS Mincho" pitchFamily="49" charset="-128"/>
              </a:rPr>
            </a:br>
            <a:r>
              <a:rPr lang="en-US" b="1">
                <a:solidFill>
                  <a:schemeClr val="accent2"/>
                </a:solidFill>
                <a:latin typeface="Courier New" pitchFamily="49" charset="0"/>
                <a:ea typeface="MS Mincho" pitchFamily="49" charset="-128"/>
              </a:rPr>
              <a:t>        tagged Store{valueR:.v,addrR:.addr}:</a:t>
            </a:r>
          </a:p>
          <a:p>
            <a:pPr>
              <a:lnSpc>
                <a:spcPct val="100000"/>
              </a:lnSpc>
              <a:spcBef>
                <a:spcPct val="0"/>
              </a:spcBef>
              <a:buClrTx/>
              <a:buSzTx/>
              <a:buFontTx/>
              <a:buNone/>
            </a:pPr>
            <a:r>
              <a:rPr lang="en-US" b="1">
                <a:solidFill>
                  <a:schemeClr val="accent2"/>
                </a:solidFill>
                <a:latin typeface="Courier New" pitchFamily="49" charset="0"/>
                <a:ea typeface="MS Mincho" pitchFamily="49" charset="-128"/>
              </a:rPr>
              <a:t>             return EStore{val:rf[v],addr:rf[addr]};</a:t>
            </a:r>
          </a:p>
          <a:p>
            <a:pPr>
              <a:lnSpc>
                <a:spcPct val="100000"/>
              </a:lnSpc>
              <a:spcBef>
                <a:spcPct val="0"/>
              </a:spcBef>
              <a:buClrTx/>
              <a:buSzTx/>
              <a:buFontTx/>
              <a:buNone/>
            </a:pPr>
            <a:r>
              <a:rPr lang="en-US" b="1">
                <a:solidFill>
                  <a:schemeClr val="accent2"/>
                </a:solidFill>
                <a:latin typeface="Courier New" pitchFamily="49" charset="0"/>
                <a:ea typeface="MS Mincho" pitchFamily="49" charset="-128"/>
              </a:rPr>
              <a:t>    endcase </a:t>
            </a:r>
          </a:p>
          <a:p>
            <a:pPr>
              <a:lnSpc>
                <a:spcPct val="100000"/>
              </a:lnSpc>
              <a:spcBef>
                <a:spcPct val="0"/>
              </a:spcBef>
              <a:buClrTx/>
              <a:buSzTx/>
              <a:buFontTx/>
              <a:buNone/>
            </a:pPr>
            <a:r>
              <a:rPr lang="en-US" b="1">
                <a:solidFill>
                  <a:schemeClr val="accent2"/>
                </a:solidFill>
                <a:latin typeface="Courier New" pitchFamily="49" charset="0"/>
                <a:ea typeface="MS Mincho" pitchFamily="49" charset="-128"/>
              </a:rPr>
              <a:t>endfunction </a:t>
            </a:r>
            <a:endParaRPr lang="en-US" b="1">
              <a:solidFill>
                <a:schemeClr val="accent2"/>
              </a:solidFill>
              <a:latin typeface="Courier New" pitchFamily="49" charset="0"/>
            </a:endParaRPr>
          </a:p>
        </p:txBody>
      </p:sp>
      <p:sp>
        <p:nvSpPr>
          <p:cNvPr id="12292" name="Text Box 6"/>
          <p:cNvSpPr txBox="1">
            <a:spLocks noChangeArrowheads="1"/>
          </p:cNvSpPr>
          <p:nvPr/>
        </p:nvSpPr>
        <p:spPr bwMode="auto">
          <a:xfrm>
            <a:off x="769938" y="1608138"/>
            <a:ext cx="6610350" cy="1200150"/>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fetch_and_decode (!</a:t>
            </a:r>
            <a:r>
              <a:rPr lang="en-US" b="1">
                <a:solidFill>
                  <a:schemeClr val="tx2"/>
                </a:solidFill>
                <a:latin typeface="Courier New" pitchFamily="49" charset="0"/>
              </a:rPr>
              <a:t>stallFunc(instr, bu)</a:t>
            </a:r>
            <a:r>
              <a:rPr lang="en-US" b="1">
                <a:solidFill>
                  <a:srgbClr val="56127A"/>
                </a:solidFill>
                <a:latin typeface="Courier New" pitchFamily="49" charset="0"/>
                <a:ea typeface="MS Mincho" pitchFamily="49" charset="-128"/>
              </a:rPr>
              <a:t>); </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bu.enq(newIt(instr));</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pc &lt;= predIa;</a:t>
            </a:r>
          </a:p>
          <a:p>
            <a:pPr>
              <a:lnSpc>
                <a:spcPct val="100000"/>
              </a:lnSpc>
              <a:spcBef>
                <a:spcPct val="0"/>
              </a:spcBef>
              <a:buClrTx/>
              <a:buSzTx/>
              <a:buFontTx/>
              <a:buNone/>
            </a:pPr>
            <a:r>
              <a:rPr lang="en-US" b="1">
                <a:latin typeface="Courier New" pitchFamily="49" charset="0"/>
                <a:ea typeface="MS Mincho" pitchFamily="49" charset="-128"/>
              </a:rPr>
              <a:t>endrule</a:t>
            </a:r>
            <a:r>
              <a:rPr lang="en-US" b="1">
                <a:solidFill>
                  <a:srgbClr val="56127A"/>
                </a:solidFill>
                <a:latin typeface="Courier New" pitchFamily="49" charset="0"/>
                <a:ea typeface="MS Mincho" pitchFamily="49" charset="-128"/>
              </a:rPr>
              <a:t>        </a:t>
            </a:r>
            <a:endParaRPr lang="en-US" b="1">
              <a:solidFill>
                <a:srgbClr val="56127A"/>
              </a:solidFill>
              <a:latin typeface="Courier New" pitchFamily="49" charset="0"/>
            </a:endParaRPr>
          </a:p>
        </p:txBody>
      </p:sp>
      <p:sp>
        <p:nvSpPr>
          <p:cNvPr id="1728519" name="Text Box 7"/>
          <p:cNvSpPr txBox="1">
            <a:spLocks noChangeArrowheads="1"/>
          </p:cNvSpPr>
          <p:nvPr/>
        </p:nvSpPr>
        <p:spPr bwMode="auto">
          <a:xfrm rot="-5400000">
            <a:off x="-555625" y="4654550"/>
            <a:ext cx="1984375" cy="339725"/>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Same as before</a:t>
            </a:r>
          </a:p>
        </p:txBody>
      </p:sp>
      <p:sp>
        <p:nvSpPr>
          <p:cNvPr id="11" name="Date Placeholder 10"/>
          <p:cNvSpPr>
            <a:spLocks noGrp="1"/>
          </p:cNvSpPr>
          <p:nvPr>
            <p:ph type="dt" sz="half" idx="10"/>
          </p:nvPr>
        </p:nvSpPr>
        <p:spPr/>
        <p:txBody>
          <a:bodyPr/>
          <a:lstStyle/>
          <a:p>
            <a:pPr>
              <a:defRPr/>
            </a:pPr>
            <a:r>
              <a:rPr lang="en-US" smtClean="0"/>
              <a:t>February 28, 2011</a:t>
            </a:r>
            <a:endParaRPr lang="en-US" dirty="0"/>
          </a:p>
        </p:txBody>
      </p:sp>
      <p:sp>
        <p:nvSpPr>
          <p:cNvPr id="13" name="Slide Number Placeholder 12"/>
          <p:cNvSpPr>
            <a:spLocks noGrp="1"/>
          </p:cNvSpPr>
          <p:nvPr>
            <p:ph type="sldNum" sz="quarter" idx="11"/>
          </p:nvPr>
        </p:nvSpPr>
        <p:spPr/>
        <p:txBody>
          <a:bodyPr/>
          <a:lstStyle/>
          <a:p>
            <a:pPr>
              <a:defRPr/>
            </a:pPr>
            <a:r>
              <a:rPr lang="en-US" smtClean="0"/>
              <a:t>L08-</a:t>
            </a:r>
            <a:fld id="{45FBB8E2-97C2-4062-B75C-96275F965647}" type="slidenum">
              <a:rPr lang="en-US" smtClean="0"/>
              <a:pPr>
                <a:defRPr/>
              </a:pPr>
              <a:t>10</a:t>
            </a:fld>
            <a:endParaRPr lang="en-US" dirty="0"/>
          </a:p>
        </p:txBody>
      </p:sp>
      <p:sp>
        <p:nvSpPr>
          <p:cNvPr id="14" name="Footer Placeholder 13"/>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285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285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8515" grpId="0" animBg="1"/>
      <p:bldP spid="17285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The Stall Signal</a:t>
            </a:r>
          </a:p>
        </p:txBody>
      </p:sp>
      <p:sp>
        <p:nvSpPr>
          <p:cNvPr id="13315" name="Text Box 3"/>
          <p:cNvSpPr txBox="1">
            <a:spLocks noChangeArrowheads="1"/>
          </p:cNvSpPr>
          <p:nvPr/>
        </p:nvSpPr>
        <p:spPr bwMode="auto">
          <a:xfrm>
            <a:off x="644525" y="1544638"/>
            <a:ext cx="5518150" cy="396875"/>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sz="2000" b="1">
                <a:latin typeface="Courier New" pitchFamily="49" charset="0"/>
                <a:ea typeface="MS Mincho" pitchFamily="49" charset="-128"/>
              </a:rPr>
              <a:t>Bool</a:t>
            </a:r>
            <a:r>
              <a:rPr lang="en-US" sz="2000" b="1">
                <a:solidFill>
                  <a:schemeClr val="tx2"/>
                </a:solidFill>
                <a:latin typeface="Courier New" pitchFamily="49" charset="0"/>
                <a:ea typeface="MS Mincho" pitchFamily="49" charset="-128"/>
              </a:rPr>
              <a:t> stall  = </a:t>
            </a:r>
            <a:r>
              <a:rPr lang="en-US" sz="2000" b="1">
                <a:solidFill>
                  <a:schemeClr val="tx2"/>
                </a:solidFill>
                <a:latin typeface="Courier New" pitchFamily="49" charset="0"/>
              </a:rPr>
              <a:t>stallFunc(instr, bu);</a:t>
            </a:r>
            <a:endParaRPr lang="en-US" sz="2000" b="1">
              <a:latin typeface="Courier New" pitchFamily="49" charset="0"/>
            </a:endParaRPr>
          </a:p>
        </p:txBody>
      </p:sp>
      <p:sp>
        <p:nvSpPr>
          <p:cNvPr id="1665028" name="Text Box 4"/>
          <p:cNvSpPr txBox="1">
            <a:spLocks noChangeArrowheads="1"/>
          </p:cNvSpPr>
          <p:nvPr/>
        </p:nvSpPr>
        <p:spPr bwMode="auto">
          <a:xfrm>
            <a:off x="720725" y="5954713"/>
            <a:ext cx="7178675" cy="708025"/>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sz="2000"/>
              <a:t>This need to search the contents of the FIFO is why we need an SFIFO, not just a FIFO</a:t>
            </a:r>
          </a:p>
        </p:txBody>
      </p:sp>
      <p:sp>
        <p:nvSpPr>
          <p:cNvPr id="1665029" name="Text Box 5"/>
          <p:cNvSpPr txBox="1">
            <a:spLocks noChangeArrowheads="1"/>
          </p:cNvSpPr>
          <p:nvPr/>
        </p:nvSpPr>
        <p:spPr bwMode="auto">
          <a:xfrm>
            <a:off x="717550" y="1878013"/>
            <a:ext cx="6899275" cy="4094162"/>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sz="2000" b="1">
                <a:latin typeface="Courier New" pitchFamily="49" charset="0"/>
                <a:ea typeface="MS Mincho" pitchFamily="49" charset="-128"/>
              </a:rPr>
              <a:t>function</a:t>
            </a:r>
            <a:r>
              <a:rPr lang="en-US" sz="2000" b="1">
                <a:solidFill>
                  <a:schemeClr val="tx2"/>
                </a:solidFill>
                <a:latin typeface="Courier New" pitchFamily="49" charset="0"/>
                <a:ea typeface="MS Mincho" pitchFamily="49" charset="-128"/>
              </a:rPr>
              <a:t> Bool stallFunc (Instr instr, </a:t>
            </a:r>
          </a:p>
          <a:p>
            <a:pPr lvl="1" eaLnBrk="0" hangingPunct="0">
              <a:spcBef>
                <a:spcPct val="20000"/>
              </a:spcBef>
              <a:buClrTx/>
              <a:buSzTx/>
              <a:buFontTx/>
              <a:buNone/>
            </a:pPr>
            <a:r>
              <a:rPr lang="en-US" sz="2000" b="1">
                <a:solidFill>
                  <a:schemeClr val="tx2"/>
                </a:solidFill>
                <a:latin typeface="Courier New" pitchFamily="49" charset="0"/>
              </a:rPr>
              <a:t>     SFIFO#(InstTemplate, RName) bu); </a:t>
            </a:r>
            <a:endParaRPr lang="en-US" sz="2000" b="1">
              <a:solidFill>
                <a:schemeClr val="tx2"/>
              </a:solidFill>
              <a:latin typeface="Courier New" pitchFamily="49" charset="0"/>
              <a:ea typeface="MS Mincho" pitchFamily="49" charset="-128"/>
            </a:endParaRPr>
          </a:p>
          <a:p>
            <a:pPr>
              <a:lnSpc>
                <a:spcPct val="100000"/>
              </a:lnSpc>
              <a:spcBef>
                <a:spcPct val="0"/>
              </a:spcBef>
              <a:buClrTx/>
              <a:buSzTx/>
              <a:buFontTx/>
              <a:buNone/>
            </a:pPr>
            <a:r>
              <a:rPr lang="en-US" sz="2000" b="1">
                <a:solidFill>
                  <a:schemeClr val="tx2"/>
                </a:solidFill>
                <a:latin typeface="Courier New" pitchFamily="49" charset="0"/>
                <a:ea typeface="MS Mincho" pitchFamily="49" charset="-128"/>
              </a:rPr>
              <a:t>  </a:t>
            </a:r>
            <a:r>
              <a:rPr lang="en-US" sz="2000" b="1">
                <a:latin typeface="Courier New" pitchFamily="49" charset="0"/>
              </a:rPr>
              <a:t>case</a:t>
            </a:r>
            <a:r>
              <a:rPr lang="en-US" sz="2000" b="1">
                <a:solidFill>
                  <a:schemeClr val="tx2"/>
                </a:solidFill>
                <a:latin typeface="Courier New" pitchFamily="49" charset="0"/>
                <a:ea typeface="MS Mincho" pitchFamily="49" charset="-128"/>
              </a:rPr>
              <a:t> (instr) </a:t>
            </a:r>
            <a:r>
              <a:rPr lang="en-US" sz="2000" b="1">
                <a:latin typeface="Courier New" pitchFamily="49" charset="0"/>
                <a:ea typeface="MS Mincho" pitchFamily="49" charset="-128"/>
              </a:rPr>
              <a:t>matches</a:t>
            </a:r>
          </a:p>
          <a:p>
            <a:pPr>
              <a:lnSpc>
                <a:spcPct val="100000"/>
              </a:lnSpc>
              <a:spcBef>
                <a:spcPct val="0"/>
              </a:spcBef>
              <a:buClrTx/>
              <a:buSzTx/>
              <a:buFontTx/>
              <a:buNone/>
            </a:pP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tagged</a:t>
            </a:r>
            <a:r>
              <a:rPr lang="en-US" sz="2000" b="1">
                <a:solidFill>
                  <a:schemeClr val="tx2"/>
                </a:solidFill>
                <a:latin typeface="Courier New" pitchFamily="49" charset="0"/>
                <a:ea typeface="MS Mincho" pitchFamily="49" charset="-128"/>
              </a:rPr>
              <a:t> Add {dst:.rd,src1:.ra,src2:.rb}: </a:t>
            </a:r>
          </a:p>
          <a:p>
            <a:pPr>
              <a:lnSpc>
                <a:spcPct val="100000"/>
              </a:lnSpc>
              <a:spcBef>
                <a:spcPct val="0"/>
              </a:spcBef>
              <a:buClrTx/>
              <a:buSzTx/>
              <a:buFontTx/>
              <a:buNone/>
            </a:pP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return</a:t>
            </a:r>
            <a:r>
              <a:rPr lang="en-US" sz="2000" b="1">
                <a:solidFill>
                  <a:schemeClr val="tx2"/>
                </a:solidFill>
                <a:latin typeface="Courier New" pitchFamily="49" charset="0"/>
                <a:ea typeface="MS Mincho" pitchFamily="49" charset="-128"/>
              </a:rPr>
              <a:t> (bu.find(ra) || bu.find(rb));</a:t>
            </a:r>
            <a:br>
              <a:rPr lang="en-US" sz="2000" b="1">
                <a:solidFill>
                  <a:schemeClr val="tx2"/>
                </a:solidFill>
                <a:latin typeface="Courier New" pitchFamily="49" charset="0"/>
                <a:ea typeface="MS Mincho" pitchFamily="49" charset="-128"/>
              </a:rPr>
            </a:b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tagged</a:t>
            </a:r>
            <a:r>
              <a:rPr lang="en-US" sz="2000" b="1">
                <a:solidFill>
                  <a:schemeClr val="tx2"/>
                </a:solidFill>
                <a:latin typeface="Courier New" pitchFamily="49" charset="0"/>
                <a:ea typeface="MS Mincho" pitchFamily="49" charset="-128"/>
              </a:rPr>
              <a:t> Bz    {condR:.rc,addrR:.addr}: </a:t>
            </a:r>
          </a:p>
          <a:p>
            <a:pPr>
              <a:lnSpc>
                <a:spcPct val="100000"/>
              </a:lnSpc>
              <a:spcBef>
                <a:spcPct val="0"/>
              </a:spcBef>
              <a:buClrTx/>
              <a:buSzTx/>
              <a:buFontTx/>
              <a:buNone/>
            </a:pP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return</a:t>
            </a:r>
            <a:r>
              <a:rPr lang="en-US" sz="2000" b="1">
                <a:solidFill>
                  <a:schemeClr val="tx2"/>
                </a:solidFill>
                <a:latin typeface="Courier New" pitchFamily="49" charset="0"/>
                <a:ea typeface="MS Mincho" pitchFamily="49" charset="-128"/>
              </a:rPr>
              <a:t> (bu.find(rc) || bu.find(addr));</a:t>
            </a:r>
            <a:br>
              <a:rPr lang="en-US" sz="2000" b="1">
                <a:solidFill>
                  <a:schemeClr val="tx2"/>
                </a:solidFill>
                <a:latin typeface="Courier New" pitchFamily="49" charset="0"/>
                <a:ea typeface="MS Mincho" pitchFamily="49" charset="-128"/>
              </a:rPr>
            </a:b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tagged</a:t>
            </a:r>
            <a:r>
              <a:rPr lang="en-US" sz="2000" b="1">
                <a:solidFill>
                  <a:schemeClr val="tx2"/>
                </a:solidFill>
                <a:latin typeface="Courier New" pitchFamily="49" charset="0"/>
                <a:ea typeface="MS Mincho" pitchFamily="49" charset="-128"/>
              </a:rPr>
              <a:t> Load  {dst:.rd,addrR:.addr}: </a:t>
            </a:r>
          </a:p>
          <a:p>
            <a:pPr>
              <a:lnSpc>
                <a:spcPct val="100000"/>
              </a:lnSpc>
              <a:spcBef>
                <a:spcPct val="0"/>
              </a:spcBef>
              <a:buClrTx/>
              <a:buSzTx/>
              <a:buFontTx/>
              <a:buNone/>
            </a:pP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return</a:t>
            </a:r>
            <a:r>
              <a:rPr lang="en-US" sz="2000" b="1">
                <a:solidFill>
                  <a:schemeClr val="tx2"/>
                </a:solidFill>
                <a:latin typeface="Courier New" pitchFamily="49" charset="0"/>
                <a:ea typeface="MS Mincho" pitchFamily="49" charset="-128"/>
              </a:rPr>
              <a:t> (bu.find(addr));</a:t>
            </a:r>
            <a:br>
              <a:rPr lang="en-US" sz="2000" b="1">
                <a:solidFill>
                  <a:schemeClr val="tx2"/>
                </a:solidFill>
                <a:latin typeface="Courier New" pitchFamily="49" charset="0"/>
                <a:ea typeface="MS Mincho" pitchFamily="49" charset="-128"/>
              </a:rPr>
            </a:b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tagged</a:t>
            </a:r>
            <a:r>
              <a:rPr lang="en-US" sz="2000" b="1">
                <a:solidFill>
                  <a:schemeClr val="tx2"/>
                </a:solidFill>
                <a:latin typeface="Courier New" pitchFamily="49" charset="0"/>
                <a:ea typeface="MS Mincho" pitchFamily="49" charset="-128"/>
              </a:rPr>
              <a:t> Store  {valueR:.v,addrR:.addr}: </a:t>
            </a:r>
          </a:p>
          <a:p>
            <a:pPr>
              <a:lnSpc>
                <a:spcPct val="100000"/>
              </a:lnSpc>
              <a:spcBef>
                <a:spcPct val="0"/>
              </a:spcBef>
              <a:buClrTx/>
              <a:buSzTx/>
              <a:buFontTx/>
              <a:buNone/>
            </a:pP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return</a:t>
            </a:r>
            <a:r>
              <a:rPr lang="en-US" sz="2000" b="1">
                <a:solidFill>
                  <a:schemeClr val="tx2"/>
                </a:solidFill>
                <a:latin typeface="Courier New" pitchFamily="49" charset="0"/>
                <a:ea typeface="MS Mincho" pitchFamily="49" charset="-128"/>
              </a:rPr>
              <a:t> (bu.find(v)) || bu.find(addr));</a:t>
            </a:r>
          </a:p>
          <a:p>
            <a:pPr>
              <a:lnSpc>
                <a:spcPct val="100000"/>
              </a:lnSpc>
              <a:spcBef>
                <a:spcPct val="0"/>
              </a:spcBef>
              <a:buClrTx/>
              <a:buSzTx/>
              <a:buFontTx/>
              <a:buNone/>
            </a:pPr>
            <a:r>
              <a:rPr lang="en-US" sz="2000" b="1">
                <a:solidFill>
                  <a:schemeClr val="tx2"/>
                </a:solidFill>
                <a:latin typeface="Courier New" pitchFamily="49" charset="0"/>
              </a:rPr>
              <a:t>  </a:t>
            </a:r>
            <a:r>
              <a:rPr lang="en-US" sz="2000" b="1">
                <a:latin typeface="Courier New" pitchFamily="49" charset="0"/>
              </a:rPr>
              <a:t>endcase</a:t>
            </a:r>
          </a:p>
          <a:p>
            <a:pPr>
              <a:lnSpc>
                <a:spcPct val="100000"/>
              </a:lnSpc>
              <a:spcBef>
                <a:spcPct val="0"/>
              </a:spcBef>
              <a:buClrTx/>
              <a:buSzTx/>
              <a:buFontTx/>
              <a:buNone/>
            </a:pPr>
            <a:r>
              <a:rPr lang="en-US" sz="2000" b="1">
                <a:latin typeface="Courier New" pitchFamily="49" charset="0"/>
              </a:rPr>
              <a:t>endfunction</a:t>
            </a:r>
          </a:p>
        </p:txBody>
      </p:sp>
      <p:sp>
        <p:nvSpPr>
          <p:cNvPr id="11" name="Date Placeholder 10"/>
          <p:cNvSpPr>
            <a:spLocks noGrp="1"/>
          </p:cNvSpPr>
          <p:nvPr>
            <p:ph type="dt" sz="half" idx="10"/>
          </p:nvPr>
        </p:nvSpPr>
        <p:spPr/>
        <p:txBody>
          <a:bodyPr/>
          <a:lstStyle/>
          <a:p>
            <a:pPr>
              <a:defRPr/>
            </a:pPr>
            <a:r>
              <a:rPr lang="en-US" smtClean="0"/>
              <a:t>February 28, 2011</a:t>
            </a:r>
            <a:endParaRPr lang="en-US" dirty="0"/>
          </a:p>
        </p:txBody>
      </p:sp>
      <p:sp>
        <p:nvSpPr>
          <p:cNvPr id="13" name="Slide Number Placeholder 12"/>
          <p:cNvSpPr>
            <a:spLocks noGrp="1"/>
          </p:cNvSpPr>
          <p:nvPr>
            <p:ph type="sldNum" sz="quarter" idx="11"/>
          </p:nvPr>
        </p:nvSpPr>
        <p:spPr/>
        <p:txBody>
          <a:bodyPr/>
          <a:lstStyle/>
          <a:p>
            <a:pPr>
              <a:defRPr/>
            </a:pPr>
            <a:r>
              <a:rPr lang="en-US" smtClean="0"/>
              <a:t>L08-</a:t>
            </a:r>
            <a:fld id="{45FBB8E2-97C2-4062-B75C-96275F965647}" type="slidenum">
              <a:rPr lang="en-US" smtClean="0"/>
              <a:pPr>
                <a:defRPr/>
              </a:pPr>
              <a:t>11</a:t>
            </a:fld>
            <a:endParaRPr lang="en-US" dirty="0"/>
          </a:p>
        </p:txBody>
      </p:sp>
      <p:sp>
        <p:nvSpPr>
          <p:cNvPr id="14" name="Footer Placeholder 13"/>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650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665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5028" grpId="0" autoUpdateAnimBg="0"/>
      <p:bldP spid="166502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The findf function</a:t>
            </a:r>
          </a:p>
        </p:txBody>
      </p:sp>
      <p:sp>
        <p:nvSpPr>
          <p:cNvPr id="1727491" name="Rectangle 3" descr="Rectangle: Click to edit Master text styles&#10;Second level&#10;Third level&#10;Fourth level&#10;Fifth level"/>
          <p:cNvSpPr>
            <a:spLocks noGrp="1" noChangeArrowheads="1"/>
          </p:cNvSpPr>
          <p:nvPr>
            <p:ph idx="1"/>
          </p:nvPr>
        </p:nvSpPr>
        <p:spPr>
          <a:xfrm>
            <a:off x="838200" y="1511300"/>
            <a:ext cx="7772400" cy="4114800"/>
          </a:xfrm>
        </p:spPr>
        <p:txBody>
          <a:bodyPr/>
          <a:lstStyle/>
          <a:p>
            <a:pPr eaLnBrk="1" hangingPunct="1"/>
            <a:r>
              <a:rPr lang="en-US" sz="2000" smtClean="0"/>
              <a:t>When we make a searchable FIFO we need to supply a function that determines if a register is going to be updated by an instruction template</a:t>
            </a:r>
          </a:p>
          <a:p>
            <a:pPr eaLnBrk="1" hangingPunct="1"/>
            <a:r>
              <a:rPr lang="en-US" sz="2000" smtClean="0"/>
              <a:t>mkSFifo can be parameterized by such a  search function</a:t>
            </a:r>
          </a:p>
        </p:txBody>
      </p:sp>
      <p:sp>
        <p:nvSpPr>
          <p:cNvPr id="1727492" name="Text Box 4"/>
          <p:cNvSpPr txBox="1">
            <a:spLocks noChangeArrowheads="1"/>
          </p:cNvSpPr>
          <p:nvPr/>
        </p:nvSpPr>
        <p:spPr bwMode="auto">
          <a:xfrm>
            <a:off x="971550" y="3100388"/>
            <a:ext cx="7131050" cy="366712"/>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b="1">
                <a:solidFill>
                  <a:srgbClr val="56127A"/>
                </a:solidFill>
                <a:latin typeface="Courier New" pitchFamily="49" charset="0"/>
              </a:rPr>
              <a:t>SFIFO#(InstrTemplate, RName) bu &lt;- </a:t>
            </a:r>
            <a:r>
              <a:rPr lang="en-US" b="1">
                <a:solidFill>
                  <a:srgbClr val="FF0000"/>
                </a:solidFill>
                <a:latin typeface="Courier New" pitchFamily="49" charset="0"/>
              </a:rPr>
              <a:t>mkSFifo(findf);</a:t>
            </a:r>
          </a:p>
        </p:txBody>
      </p:sp>
      <p:sp>
        <p:nvSpPr>
          <p:cNvPr id="1727493" name="Text Box 5"/>
          <p:cNvSpPr txBox="1">
            <a:spLocks noChangeArrowheads="1"/>
          </p:cNvSpPr>
          <p:nvPr/>
        </p:nvSpPr>
        <p:spPr bwMode="auto">
          <a:xfrm>
            <a:off x="727075" y="3519488"/>
            <a:ext cx="7661275" cy="3122612"/>
          </a:xfrm>
          <a:prstGeom prst="rect">
            <a:avLst/>
          </a:prstGeom>
          <a:noFill/>
          <a:ln w="9525">
            <a:solidFill>
              <a:srgbClr val="FF0000"/>
            </a:solidFill>
            <a:miter lim="800000"/>
            <a:headEnd/>
            <a:tailEnd/>
          </a:ln>
        </p:spPr>
        <p:txBody>
          <a:bodyPr wrap="none">
            <a:spAutoFit/>
          </a:bodyPr>
          <a:lstStyle/>
          <a:p>
            <a:pPr>
              <a:spcBef>
                <a:spcPct val="0"/>
              </a:spcBef>
              <a:buClrTx/>
              <a:buSzTx/>
              <a:buFontTx/>
              <a:buNone/>
            </a:pPr>
            <a:r>
              <a:rPr lang="en-US" sz="2000" b="1">
                <a:solidFill>
                  <a:schemeClr val="accent2"/>
                </a:solidFill>
                <a:latin typeface="Courier New" pitchFamily="49" charset="0"/>
                <a:ea typeface="MS Mincho" pitchFamily="49" charset="-128"/>
              </a:rPr>
              <a:t>function Bool findf (RName </a:t>
            </a:r>
            <a:r>
              <a:rPr lang="en-US" sz="2000" b="1">
                <a:solidFill>
                  <a:schemeClr val="accent2"/>
                </a:solidFill>
                <a:latin typeface="Courier New" pitchFamily="49" charset="0"/>
              </a:rPr>
              <a:t>r, InstrTemplate it</a:t>
            </a:r>
            <a:r>
              <a:rPr lang="en-US" sz="2000" b="1">
                <a:solidFill>
                  <a:schemeClr val="accent2"/>
                </a:solidFill>
                <a:latin typeface="Courier New" pitchFamily="49" charset="0"/>
                <a:ea typeface="MS Mincho" pitchFamily="49" charset="-128"/>
              </a:rPr>
              <a:t>); </a:t>
            </a:r>
          </a:p>
          <a:p>
            <a:pPr>
              <a:spcBef>
                <a:spcPct val="0"/>
              </a:spcBef>
              <a:buClrTx/>
              <a:buSzTx/>
              <a:buFontTx/>
              <a:buNone/>
            </a:pPr>
            <a:r>
              <a:rPr lang="en-US" sz="2000" b="1">
                <a:solidFill>
                  <a:schemeClr val="accent2"/>
                </a:solidFill>
                <a:latin typeface="Courier New" pitchFamily="49" charset="0"/>
                <a:ea typeface="MS Mincho" pitchFamily="49" charset="-128"/>
              </a:rPr>
              <a:t>  case (it) matches</a:t>
            </a:r>
          </a:p>
          <a:p>
            <a:pPr>
              <a:spcBef>
                <a:spcPct val="0"/>
              </a:spcBef>
              <a:buClrTx/>
              <a:buSzTx/>
              <a:buFontTx/>
              <a:buNone/>
            </a:pPr>
            <a:r>
              <a:rPr lang="en-US" sz="2000" b="1">
                <a:solidFill>
                  <a:schemeClr val="accent2"/>
                </a:solidFill>
                <a:latin typeface="Courier New" pitchFamily="49" charset="0"/>
                <a:ea typeface="MS Mincho" pitchFamily="49" charset="-128"/>
              </a:rPr>
              <a:t>    tagged EAdd{dst:.rd,op1:.v1,op2:.v2}: </a:t>
            </a:r>
          </a:p>
          <a:p>
            <a:pPr>
              <a:spcBef>
                <a:spcPct val="0"/>
              </a:spcBef>
              <a:buClrTx/>
              <a:buSzTx/>
              <a:buFontTx/>
              <a:buNone/>
            </a:pPr>
            <a:r>
              <a:rPr lang="en-US" sz="2000" b="1">
                <a:solidFill>
                  <a:schemeClr val="accent2"/>
                </a:solidFill>
                <a:latin typeface="Courier New" pitchFamily="49" charset="0"/>
                <a:ea typeface="MS Mincho" pitchFamily="49" charset="-128"/>
              </a:rPr>
              <a:t>					return (r == rd); </a:t>
            </a:r>
          </a:p>
          <a:p>
            <a:pPr>
              <a:spcBef>
                <a:spcPct val="0"/>
              </a:spcBef>
              <a:buClrTx/>
              <a:buSzTx/>
              <a:buFontTx/>
              <a:buNone/>
            </a:pPr>
            <a:r>
              <a:rPr lang="en-US" sz="2000" b="1">
                <a:solidFill>
                  <a:schemeClr val="accent2"/>
                </a:solidFill>
                <a:latin typeface="Courier New" pitchFamily="49" charset="0"/>
                <a:ea typeface="MS Mincho" pitchFamily="49" charset="-128"/>
              </a:rPr>
              <a:t>    tagged EBz {cond:.c,tAddr:.a}:       </a:t>
            </a:r>
          </a:p>
          <a:p>
            <a:pPr>
              <a:spcBef>
                <a:spcPct val="0"/>
              </a:spcBef>
              <a:buClrTx/>
              <a:buSzTx/>
              <a:buFontTx/>
              <a:buNone/>
            </a:pPr>
            <a:r>
              <a:rPr lang="en-US" sz="2000" b="1">
                <a:solidFill>
                  <a:schemeClr val="accent2"/>
                </a:solidFill>
                <a:latin typeface="Courier New" pitchFamily="49" charset="0"/>
                <a:ea typeface="MS Mincho" pitchFamily="49" charset="-128"/>
              </a:rPr>
              <a:t>					return (False);</a:t>
            </a:r>
          </a:p>
          <a:p>
            <a:pPr>
              <a:spcBef>
                <a:spcPct val="0"/>
              </a:spcBef>
              <a:buClrTx/>
              <a:buSzTx/>
              <a:buFontTx/>
              <a:buNone/>
            </a:pPr>
            <a:r>
              <a:rPr lang="en-US" sz="2000" b="1">
                <a:solidFill>
                  <a:schemeClr val="accent2"/>
                </a:solidFill>
                <a:latin typeface="Courier New" pitchFamily="49" charset="0"/>
                <a:ea typeface="MS Mincho" pitchFamily="49" charset="-128"/>
              </a:rPr>
              <a:t>    tagged ELoad{dst:.rd,addr:.a}:     </a:t>
            </a:r>
          </a:p>
          <a:p>
            <a:pPr>
              <a:spcBef>
                <a:spcPct val="0"/>
              </a:spcBef>
              <a:buClrTx/>
              <a:buSzTx/>
              <a:buFontTx/>
              <a:buNone/>
            </a:pPr>
            <a:r>
              <a:rPr lang="en-US" sz="2000" b="1">
                <a:solidFill>
                  <a:schemeClr val="accent2"/>
                </a:solidFill>
                <a:latin typeface="Courier New" pitchFamily="49" charset="0"/>
                <a:ea typeface="MS Mincho" pitchFamily="49" charset="-128"/>
              </a:rPr>
              <a:t>					return (r == rd);</a:t>
            </a:r>
          </a:p>
          <a:p>
            <a:pPr>
              <a:spcBef>
                <a:spcPct val="0"/>
              </a:spcBef>
              <a:buClrTx/>
              <a:buSzTx/>
              <a:buFontTx/>
              <a:buNone/>
            </a:pPr>
            <a:r>
              <a:rPr lang="en-US" sz="2000" b="1">
                <a:solidFill>
                  <a:schemeClr val="accent2"/>
                </a:solidFill>
                <a:latin typeface="Courier New" pitchFamily="49" charset="0"/>
                <a:ea typeface="MS Mincho" pitchFamily="49" charset="-128"/>
              </a:rPr>
              <a:t>    tagged EStore{val:.v,addr:.a}:     </a:t>
            </a:r>
          </a:p>
          <a:p>
            <a:pPr>
              <a:spcBef>
                <a:spcPct val="0"/>
              </a:spcBef>
              <a:buClrTx/>
              <a:buSzTx/>
              <a:buFontTx/>
              <a:buNone/>
            </a:pPr>
            <a:r>
              <a:rPr lang="en-US" sz="2000" b="1">
                <a:solidFill>
                  <a:schemeClr val="accent2"/>
                </a:solidFill>
                <a:latin typeface="Courier New" pitchFamily="49" charset="0"/>
                <a:ea typeface="MS Mincho" pitchFamily="49" charset="-128"/>
              </a:rPr>
              <a:t>					return (False);</a:t>
            </a:r>
          </a:p>
          <a:p>
            <a:pPr>
              <a:spcBef>
                <a:spcPct val="0"/>
              </a:spcBef>
              <a:buClrTx/>
              <a:buSzTx/>
              <a:buFontTx/>
              <a:buNone/>
            </a:pPr>
            <a:r>
              <a:rPr lang="en-US" sz="2000" b="1">
                <a:solidFill>
                  <a:schemeClr val="accent2"/>
                </a:solidFill>
                <a:latin typeface="Courier New" pitchFamily="49" charset="0"/>
                <a:ea typeface="MS Mincho" pitchFamily="49" charset="-128"/>
              </a:rPr>
              <a:t>  endcase endfunction</a:t>
            </a:r>
          </a:p>
        </p:txBody>
      </p:sp>
      <p:sp>
        <p:nvSpPr>
          <p:cNvPr id="1727495" name="Text Box 7"/>
          <p:cNvSpPr txBox="1">
            <a:spLocks noChangeArrowheads="1"/>
          </p:cNvSpPr>
          <p:nvPr/>
        </p:nvSpPr>
        <p:spPr bwMode="auto">
          <a:xfrm rot="-5400000">
            <a:off x="-381000" y="4973638"/>
            <a:ext cx="1984375" cy="339725"/>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Same as before</a:t>
            </a:r>
          </a:p>
        </p:txBody>
      </p:sp>
      <p:sp>
        <p:nvSpPr>
          <p:cNvPr id="11" name="Date Placeholder 10"/>
          <p:cNvSpPr>
            <a:spLocks noGrp="1"/>
          </p:cNvSpPr>
          <p:nvPr>
            <p:ph type="dt" sz="half" idx="10"/>
          </p:nvPr>
        </p:nvSpPr>
        <p:spPr/>
        <p:txBody>
          <a:bodyPr/>
          <a:lstStyle/>
          <a:p>
            <a:pPr>
              <a:defRPr/>
            </a:pPr>
            <a:r>
              <a:rPr lang="en-US" smtClean="0"/>
              <a:t>February 28, 2011</a:t>
            </a:r>
            <a:endParaRPr lang="en-US" dirty="0"/>
          </a:p>
        </p:txBody>
      </p:sp>
      <p:sp>
        <p:nvSpPr>
          <p:cNvPr id="14" name="Slide Number Placeholder 13"/>
          <p:cNvSpPr>
            <a:spLocks noGrp="1"/>
          </p:cNvSpPr>
          <p:nvPr>
            <p:ph type="sldNum" sz="quarter" idx="11"/>
          </p:nvPr>
        </p:nvSpPr>
        <p:spPr/>
        <p:txBody>
          <a:bodyPr/>
          <a:lstStyle/>
          <a:p>
            <a:pPr>
              <a:defRPr/>
            </a:pPr>
            <a:r>
              <a:rPr lang="en-US" smtClean="0"/>
              <a:t>L08-</a:t>
            </a:r>
            <a:fld id="{45FBB8E2-97C2-4062-B75C-96275F965647}" type="slidenum">
              <a:rPr lang="en-US" smtClean="0"/>
              <a:pPr>
                <a:defRPr/>
              </a:pPr>
              <a:t>12</a:t>
            </a:fld>
            <a:endParaRPr lang="en-US" dirty="0"/>
          </a:p>
        </p:txBody>
      </p:sp>
      <p:sp>
        <p:nvSpPr>
          <p:cNvPr id="15" name="Footer Placeholder 14"/>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274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274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274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2749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7274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7491" grpId="0" build="p"/>
      <p:bldP spid="1727492" grpId="0"/>
      <p:bldP spid="1727493" grpId="0" animBg="1"/>
      <p:bldP spid="172749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Execute Rule</a:t>
            </a:r>
          </a:p>
        </p:txBody>
      </p:sp>
      <p:sp>
        <p:nvSpPr>
          <p:cNvPr id="15363" name="Text Box 3"/>
          <p:cNvSpPr txBox="1">
            <a:spLocks noChangeArrowheads="1"/>
          </p:cNvSpPr>
          <p:nvPr/>
        </p:nvSpPr>
        <p:spPr bwMode="auto">
          <a:xfrm>
            <a:off x="696913" y="1601788"/>
            <a:ext cx="7419975" cy="393700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chemeClr val="tx2"/>
                </a:solidFill>
                <a:latin typeface="Courier New" pitchFamily="49" charset="0"/>
                <a:ea typeface="MS Mincho" pitchFamily="49" charset="-128"/>
              </a:rPr>
              <a:t> execute (True);</a:t>
            </a:r>
            <a:br>
              <a:rPr lang="en-US" b="1">
                <a:solidFill>
                  <a:schemeClr val="tx2"/>
                </a:solidFill>
                <a:latin typeface="Courier New" pitchFamily="49" charset="0"/>
                <a:ea typeface="MS Mincho" pitchFamily="49" charset="-128"/>
              </a:rPr>
            </a:br>
            <a:r>
              <a:rPr lang="en-US" b="1">
                <a:solidFill>
                  <a:schemeClr val="tx2"/>
                </a:solidFill>
                <a:latin typeface="Courier New" pitchFamily="49" charset="0"/>
                <a:ea typeface="MS Mincho" pitchFamily="49" charset="-128"/>
              </a:rPr>
              <a:t>  case (it) </a:t>
            </a:r>
            <a:r>
              <a:rPr lang="en-US" b="1">
                <a:latin typeface="Courier New" pitchFamily="49" charset="0"/>
                <a:ea typeface="MS Mincho" pitchFamily="49" charset="-128"/>
              </a:rPr>
              <a:t>matches</a:t>
            </a:r>
            <a:r>
              <a:rPr lang="en-US" b="1">
                <a:solidFill>
                  <a:schemeClr val="tx2"/>
                </a:solidFill>
                <a:latin typeface="Courier New" pitchFamily="49" charset="0"/>
                <a:ea typeface="MS Mincho" pitchFamily="49" charset="-128"/>
              </a:rPr>
              <a:t/>
            </a:r>
            <a:br>
              <a:rPr lang="en-US" b="1">
                <a:solidFill>
                  <a:schemeClr val="tx2"/>
                </a:solidFill>
                <a:latin typeface="Courier New" pitchFamily="49" charset="0"/>
                <a:ea typeface="MS Mincho" pitchFamily="49" charset="-128"/>
              </a:rPr>
            </a:b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EAdd{dst:.rd,op1:.va,op2:.vb}: </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begin</a:t>
            </a:r>
            <a:r>
              <a:rPr lang="en-US" b="1">
                <a:solidFill>
                  <a:schemeClr val="tx2"/>
                </a:solidFill>
                <a:latin typeface="Courier New" pitchFamily="49" charset="0"/>
                <a:ea typeface="MS Mincho" pitchFamily="49" charset="-128"/>
              </a:rPr>
              <a:t> rf.upd(rd, va+vb); bu.deq(); </a:t>
            </a:r>
            <a:r>
              <a:rPr lang="en-US" b="1">
                <a:latin typeface="Courier New" pitchFamily="49" charset="0"/>
                <a:ea typeface="MS Mincho" pitchFamily="49" charset="-128"/>
              </a:rPr>
              <a:t>end </a:t>
            </a:r>
          </a:p>
          <a:p>
            <a:pPr>
              <a:lnSpc>
                <a:spcPct val="100000"/>
              </a:lnSpc>
              <a:spcBef>
                <a:spcPct val="0"/>
              </a:spcBef>
              <a:buClrTx/>
              <a:buSzTx/>
              <a:buFontTx/>
              <a:buNone/>
            </a:pPr>
            <a:r>
              <a:rPr lang="en-US" b="1">
                <a:latin typeface="Courier New" pitchFamily="49" charset="0"/>
                <a:ea typeface="MS Mincho" pitchFamily="49" charset="-128"/>
              </a:rPr>
              <a:t>    tagged</a:t>
            </a:r>
            <a:r>
              <a:rPr lang="en-US" b="1">
                <a:solidFill>
                  <a:schemeClr val="tx2"/>
                </a:solidFill>
                <a:latin typeface="Courier New" pitchFamily="49" charset="0"/>
                <a:ea typeface="MS Mincho" pitchFamily="49" charset="-128"/>
              </a:rPr>
              <a:t> EBz {cond:.cv,tAddr:.av}:</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if</a:t>
            </a:r>
            <a:r>
              <a:rPr lang="en-US" b="1">
                <a:solidFill>
                  <a:schemeClr val="tx2"/>
                </a:solidFill>
                <a:latin typeface="Courier New" pitchFamily="49" charset="0"/>
                <a:ea typeface="MS Mincho" pitchFamily="49" charset="-128"/>
              </a:rPr>
              <a:t> (cv == 0) </a:t>
            </a:r>
            <a:r>
              <a:rPr lang="en-US" b="1">
                <a:latin typeface="Courier New" pitchFamily="49" charset="0"/>
                <a:ea typeface="MS Mincho" pitchFamily="49" charset="-128"/>
              </a:rPr>
              <a:t>then </a:t>
            </a:r>
          </a:p>
          <a:p>
            <a:pPr>
              <a:lnSpc>
                <a:spcPct val="100000"/>
              </a:lnSpc>
              <a:spcBef>
                <a:spcPct val="0"/>
              </a:spcBef>
              <a:buClrTx/>
              <a:buSzTx/>
              <a:buFontTx/>
              <a:buNone/>
            </a:pPr>
            <a:r>
              <a:rPr lang="en-US" b="1">
                <a:latin typeface="Courier New" pitchFamily="49" charset="0"/>
                <a:ea typeface="MS Mincho" pitchFamily="49" charset="-128"/>
              </a:rPr>
              <a:t>            begin </a:t>
            </a:r>
            <a:r>
              <a:rPr lang="en-US" b="1">
                <a:solidFill>
                  <a:schemeClr val="tx2"/>
                </a:solidFill>
                <a:latin typeface="Courier New" pitchFamily="49" charset="0"/>
                <a:ea typeface="MS Mincho" pitchFamily="49" charset="-128"/>
              </a:rPr>
              <a:t>pc &lt;= av; bu.clear(); </a:t>
            </a:r>
            <a:r>
              <a:rPr lang="en-US" b="1">
                <a:latin typeface="Courier New" pitchFamily="49" charset="0"/>
                <a:ea typeface="MS Mincho" pitchFamily="49" charset="-128"/>
              </a:rPr>
              <a:t>end         </a:t>
            </a:r>
          </a:p>
          <a:p>
            <a:pPr>
              <a:lnSpc>
                <a:spcPct val="100000"/>
              </a:lnSpc>
              <a:spcBef>
                <a:spcPct val="0"/>
              </a:spcBef>
              <a:buClrTx/>
              <a:buSzTx/>
              <a:buFontTx/>
              <a:buNone/>
            </a:pPr>
            <a:r>
              <a:rPr lang="en-US" b="1">
                <a:latin typeface="Courier New" pitchFamily="49" charset="0"/>
                <a:ea typeface="MS Mincho" pitchFamily="49" charset="-128"/>
              </a:rPr>
              <a:t>         else</a:t>
            </a:r>
            <a:r>
              <a:rPr lang="en-US" b="1">
                <a:solidFill>
                  <a:schemeClr val="tx2"/>
                </a:solidFill>
                <a:latin typeface="Courier New" pitchFamily="49" charset="0"/>
                <a:ea typeface="MS Mincho" pitchFamily="49" charset="-128"/>
              </a:rPr>
              <a:t> bu.deq();</a:t>
            </a:r>
            <a:br>
              <a:rPr lang="en-US" b="1">
                <a:solidFill>
                  <a:schemeClr val="tx2"/>
                </a:solidFill>
                <a:latin typeface="Courier New" pitchFamily="49" charset="0"/>
                <a:ea typeface="MS Mincho" pitchFamily="49" charset="-128"/>
              </a:rPr>
            </a:b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ELoad{dst:.rd,addr:.av}: </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begin</a:t>
            </a:r>
            <a:r>
              <a:rPr lang="en-US" b="1">
                <a:solidFill>
                  <a:schemeClr val="tx2"/>
                </a:solidFill>
                <a:latin typeface="Courier New" pitchFamily="49" charset="0"/>
                <a:ea typeface="MS Mincho" pitchFamily="49" charset="-128"/>
              </a:rPr>
              <a:t> rf.upd(rd, dMem.read(av)); bu.deq(); </a:t>
            </a:r>
            <a:r>
              <a:rPr lang="en-US" b="1">
                <a:latin typeface="Courier New" pitchFamily="49" charset="0"/>
                <a:ea typeface="MS Mincho" pitchFamily="49" charset="-128"/>
              </a:rPr>
              <a:t>end</a:t>
            </a:r>
            <a:br>
              <a:rPr lang="en-US" b="1">
                <a:latin typeface="Courier New" pitchFamily="49" charset="0"/>
                <a:ea typeface="MS Mincho" pitchFamily="49" charset="-128"/>
              </a:rPr>
            </a:br>
            <a:r>
              <a:rPr lang="en-US" b="1">
                <a:latin typeface="Courier New" pitchFamily="49" charset="0"/>
                <a:ea typeface="MS Mincho" pitchFamily="49" charset="-128"/>
              </a:rPr>
              <a:t>    tagged</a:t>
            </a:r>
            <a:r>
              <a:rPr lang="en-US" b="1">
                <a:solidFill>
                  <a:schemeClr val="tx2"/>
                </a:solidFill>
                <a:latin typeface="Courier New" pitchFamily="49" charset="0"/>
                <a:ea typeface="MS Mincho" pitchFamily="49" charset="-128"/>
              </a:rPr>
              <a:t> EStore{val:.vv,addr:.av}: </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begin</a:t>
            </a:r>
            <a:r>
              <a:rPr lang="en-US" b="1">
                <a:solidFill>
                  <a:schemeClr val="tx2"/>
                </a:solidFill>
                <a:latin typeface="Courier New" pitchFamily="49" charset="0"/>
                <a:ea typeface="MS Mincho" pitchFamily="49" charset="-128"/>
              </a:rPr>
              <a:t> dMem.write(av, vv); bu.deq(); </a:t>
            </a:r>
            <a:r>
              <a:rPr lang="en-US" b="1">
                <a:latin typeface="Courier New" pitchFamily="49" charset="0"/>
                <a:ea typeface="MS Mincho" pitchFamily="49" charset="-128"/>
              </a:rPr>
              <a:t>end</a:t>
            </a:r>
          </a:p>
          <a:p>
            <a:pPr>
              <a:lnSpc>
                <a:spcPct val="100000"/>
              </a:lnSpc>
              <a:spcBef>
                <a:spcPct val="0"/>
              </a:spcBef>
              <a:buClrTx/>
              <a:buSzTx/>
              <a:buFontTx/>
              <a:buNone/>
            </a:pPr>
            <a:r>
              <a:rPr lang="en-US" b="1">
                <a:latin typeface="Courier New" pitchFamily="49" charset="0"/>
                <a:ea typeface="MS Mincho" pitchFamily="49" charset="-128"/>
              </a:rPr>
              <a:t>  endcase</a:t>
            </a:r>
          </a:p>
          <a:p>
            <a:pPr>
              <a:lnSpc>
                <a:spcPct val="100000"/>
              </a:lnSpc>
              <a:spcBef>
                <a:spcPct val="0"/>
              </a:spcBef>
              <a:buClrTx/>
              <a:buSzTx/>
              <a:buFontTx/>
              <a:buNone/>
            </a:pPr>
            <a:r>
              <a:rPr lang="en-US" b="1">
                <a:latin typeface="Courier New" pitchFamily="49" charset="0"/>
                <a:ea typeface="MS Mincho" pitchFamily="49" charset="-128"/>
              </a:rPr>
              <a:t>endrule</a:t>
            </a:r>
            <a:endParaRPr lang="en-US" b="1">
              <a:latin typeface="Courier New" pitchFamily="49" charset="0"/>
            </a:endParaRPr>
          </a:p>
        </p:txBody>
      </p:sp>
      <p:sp>
        <p:nvSpPr>
          <p:cNvPr id="9" name="Date Placeholder 8"/>
          <p:cNvSpPr>
            <a:spLocks noGrp="1"/>
          </p:cNvSpPr>
          <p:nvPr>
            <p:ph type="dt" sz="half" idx="10"/>
          </p:nvPr>
        </p:nvSpPr>
        <p:spPr/>
        <p:txBody>
          <a:bodyPr/>
          <a:lstStyle/>
          <a:p>
            <a:pPr>
              <a:defRPr/>
            </a:pPr>
            <a:r>
              <a:rPr lang="en-US" smtClean="0"/>
              <a:t>February 28, 2011</a:t>
            </a:r>
            <a:endParaRPr lang="en-US" dirty="0"/>
          </a:p>
        </p:txBody>
      </p:sp>
      <p:sp>
        <p:nvSpPr>
          <p:cNvPr id="11" name="Slide Number Placeholder 10"/>
          <p:cNvSpPr>
            <a:spLocks noGrp="1"/>
          </p:cNvSpPr>
          <p:nvPr>
            <p:ph type="sldNum" sz="quarter" idx="11"/>
          </p:nvPr>
        </p:nvSpPr>
        <p:spPr/>
        <p:txBody>
          <a:bodyPr/>
          <a:lstStyle/>
          <a:p>
            <a:pPr>
              <a:defRPr/>
            </a:pPr>
            <a:r>
              <a:rPr lang="en-US" smtClean="0"/>
              <a:t>L08-</a:t>
            </a:r>
            <a:fld id="{45FBB8E2-97C2-4062-B75C-96275F965647}" type="slidenum">
              <a:rPr lang="en-US" smtClean="0"/>
              <a:pPr>
                <a:defRPr/>
              </a:pPr>
              <a:t>13</a:t>
            </a:fld>
            <a:endParaRPr lang="en-US" dirty="0"/>
          </a:p>
        </p:txBody>
      </p:sp>
      <p:sp>
        <p:nvSpPr>
          <p:cNvPr id="12" name="Footer Placeholder 11"/>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3600" smtClean="0"/>
              <a:t>Concurrency</a:t>
            </a:r>
          </a:p>
        </p:txBody>
      </p:sp>
      <p:sp>
        <p:nvSpPr>
          <p:cNvPr id="16387" name="Rectangle 3"/>
          <p:cNvSpPr>
            <a:spLocks noChangeArrowheads="1"/>
          </p:cNvSpPr>
          <p:nvPr/>
        </p:nvSpPr>
        <p:spPr bwMode="auto">
          <a:xfrm>
            <a:off x="752475" y="1592263"/>
            <a:ext cx="6677025" cy="1200150"/>
          </a:xfrm>
          <a:prstGeom prst="rect">
            <a:avLst/>
          </a:prstGeom>
          <a:noFill/>
          <a:ln w="9525">
            <a:solidFill>
              <a:srgbClr val="FF0000"/>
            </a:solidFill>
            <a:miter lim="800000"/>
            <a:headEnd/>
            <a:tailEnd/>
          </a:ln>
        </p:spPr>
        <p:txBody>
          <a:bodyPr>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fetch_and_decode (!stallFunc(instr, bu)); </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bu.enq(newIt(instr,rf));</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pc &lt;= predIa;</a:t>
            </a:r>
          </a:p>
          <a:p>
            <a:pPr>
              <a:lnSpc>
                <a:spcPct val="100000"/>
              </a:lnSpc>
              <a:spcBef>
                <a:spcPct val="0"/>
              </a:spcBef>
              <a:buClrTx/>
              <a:buSzTx/>
              <a:buFontTx/>
              <a:buNone/>
            </a:pPr>
            <a:r>
              <a:rPr lang="en-US" b="1">
                <a:latin typeface="Courier New" pitchFamily="49" charset="0"/>
                <a:ea typeface="MS Mincho" pitchFamily="49" charset="-128"/>
              </a:rPr>
              <a:t>endrule</a:t>
            </a:r>
          </a:p>
        </p:txBody>
      </p:sp>
      <p:sp>
        <p:nvSpPr>
          <p:cNvPr id="16388" name="Text Box 4"/>
          <p:cNvSpPr txBox="1">
            <a:spLocks noChangeArrowheads="1"/>
          </p:cNvSpPr>
          <p:nvPr/>
        </p:nvSpPr>
        <p:spPr bwMode="auto">
          <a:xfrm>
            <a:off x="744538" y="2916238"/>
            <a:ext cx="7215187" cy="3694112"/>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chemeClr val="tx2"/>
                </a:solidFill>
                <a:latin typeface="Courier New" pitchFamily="49" charset="0"/>
                <a:ea typeface="MS Mincho" pitchFamily="49" charset="-128"/>
              </a:rPr>
              <a:t> execute (True);</a:t>
            </a:r>
            <a:br>
              <a:rPr lang="en-US" b="1">
                <a:solidFill>
                  <a:schemeClr val="tx2"/>
                </a:solidFill>
                <a:latin typeface="Courier New" pitchFamily="49" charset="0"/>
                <a:ea typeface="MS Mincho" pitchFamily="49" charset="-128"/>
              </a:rPr>
            </a:br>
            <a:r>
              <a:rPr lang="en-US" b="1">
                <a:solidFill>
                  <a:schemeClr val="tx2"/>
                </a:solidFill>
                <a:latin typeface="Courier New" pitchFamily="49" charset="0"/>
                <a:ea typeface="MS Mincho" pitchFamily="49" charset="-128"/>
              </a:rPr>
              <a:t>  case (it) </a:t>
            </a:r>
            <a:r>
              <a:rPr lang="en-US" b="1">
                <a:latin typeface="Courier New" pitchFamily="49" charset="0"/>
                <a:ea typeface="MS Mincho" pitchFamily="49" charset="-128"/>
              </a:rPr>
              <a:t>matches</a:t>
            </a:r>
            <a:r>
              <a:rPr lang="en-US" b="1">
                <a:solidFill>
                  <a:schemeClr val="tx2"/>
                </a:solidFill>
                <a:latin typeface="Courier New" pitchFamily="49" charset="0"/>
                <a:ea typeface="MS Mincho" pitchFamily="49" charset="-128"/>
              </a:rPr>
              <a:t/>
            </a:r>
            <a:br>
              <a:rPr lang="en-US" b="1">
                <a:solidFill>
                  <a:schemeClr val="tx2"/>
                </a:solidFill>
                <a:latin typeface="Courier New" pitchFamily="49" charset="0"/>
                <a:ea typeface="MS Mincho" pitchFamily="49" charset="-128"/>
              </a:rPr>
            </a:b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EAdd{dst:.rd,op1:.va,op2:.vb}: </a:t>
            </a:r>
            <a:r>
              <a:rPr lang="en-US" b="1">
                <a:latin typeface="Courier New" pitchFamily="49" charset="0"/>
                <a:ea typeface="MS Mincho" pitchFamily="49" charset="-128"/>
              </a:rPr>
              <a:t>begin</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rf.upd(rd, va+vb); bu.deq(); </a:t>
            </a:r>
            <a:r>
              <a:rPr lang="en-US" b="1">
                <a:latin typeface="Courier New" pitchFamily="49" charset="0"/>
                <a:ea typeface="MS Mincho" pitchFamily="49" charset="-128"/>
              </a:rPr>
              <a:t>end</a:t>
            </a:r>
          </a:p>
          <a:p>
            <a:pPr>
              <a:lnSpc>
                <a:spcPct val="100000"/>
              </a:lnSpc>
              <a:spcBef>
                <a:spcPct val="0"/>
              </a:spcBef>
              <a:buClrTx/>
              <a:buSzTx/>
              <a:buFontTx/>
              <a:buNone/>
            </a:pPr>
            <a:r>
              <a:rPr lang="en-US" b="1">
                <a:latin typeface="Courier New" pitchFamily="49" charset="0"/>
                <a:ea typeface="MS Mincho" pitchFamily="49" charset="-128"/>
              </a:rPr>
              <a:t>    tagged</a:t>
            </a:r>
            <a:r>
              <a:rPr lang="en-US" b="1">
                <a:solidFill>
                  <a:schemeClr val="tx2"/>
                </a:solidFill>
                <a:latin typeface="Courier New" pitchFamily="49" charset="0"/>
                <a:ea typeface="MS Mincho" pitchFamily="49" charset="-128"/>
              </a:rPr>
              <a:t> EBz {cond:.cv,tAddr:.av}:</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if</a:t>
            </a:r>
            <a:r>
              <a:rPr lang="en-US" b="1">
                <a:solidFill>
                  <a:schemeClr val="tx2"/>
                </a:solidFill>
                <a:latin typeface="Courier New" pitchFamily="49" charset="0"/>
                <a:ea typeface="MS Mincho" pitchFamily="49" charset="-128"/>
              </a:rPr>
              <a:t> (cv == 0) then begin</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pc &lt;= av; bu.clear(); </a:t>
            </a:r>
            <a:r>
              <a:rPr lang="en-US" b="1">
                <a:latin typeface="Courier New" pitchFamily="49" charset="0"/>
                <a:ea typeface="MS Mincho" pitchFamily="49" charset="-128"/>
              </a:rPr>
              <a:t>end         </a:t>
            </a:r>
          </a:p>
          <a:p>
            <a:pPr>
              <a:lnSpc>
                <a:spcPct val="100000"/>
              </a:lnSpc>
              <a:spcBef>
                <a:spcPct val="0"/>
              </a:spcBef>
              <a:buClrTx/>
              <a:buSzTx/>
              <a:buFontTx/>
              <a:buNone/>
            </a:pPr>
            <a:r>
              <a:rPr lang="en-US" b="1">
                <a:latin typeface="Courier New" pitchFamily="49" charset="0"/>
                <a:ea typeface="MS Mincho" pitchFamily="49" charset="-128"/>
              </a:rPr>
              <a:t>         else</a:t>
            </a:r>
            <a:r>
              <a:rPr lang="en-US" b="1">
                <a:solidFill>
                  <a:schemeClr val="tx2"/>
                </a:solidFill>
                <a:latin typeface="Courier New" pitchFamily="49" charset="0"/>
                <a:ea typeface="MS Mincho" pitchFamily="49" charset="-128"/>
              </a:rPr>
              <a:t> bu.deq();</a:t>
            </a:r>
            <a:br>
              <a:rPr lang="en-US" b="1">
                <a:solidFill>
                  <a:schemeClr val="tx2"/>
                </a:solidFill>
                <a:latin typeface="Courier New" pitchFamily="49" charset="0"/>
                <a:ea typeface="MS Mincho" pitchFamily="49" charset="-128"/>
              </a:rPr>
            </a:b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ELoad{dst:.rd,addr:.av}: </a:t>
            </a:r>
            <a:r>
              <a:rPr lang="en-US" b="1">
                <a:latin typeface="Courier New" pitchFamily="49" charset="0"/>
                <a:ea typeface="MS Mincho" pitchFamily="49" charset="-128"/>
              </a:rPr>
              <a:t>begin</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rf.upd(rd, dMem.read(av)); bu.deq(); </a:t>
            </a:r>
            <a:r>
              <a:rPr lang="en-US" b="1">
                <a:latin typeface="Courier New" pitchFamily="49" charset="0"/>
                <a:ea typeface="MS Mincho" pitchFamily="49" charset="-128"/>
              </a:rPr>
              <a:t>end</a:t>
            </a:r>
            <a:br>
              <a:rPr lang="en-US" b="1">
                <a:latin typeface="Courier New" pitchFamily="49" charset="0"/>
                <a:ea typeface="MS Mincho" pitchFamily="49" charset="-128"/>
              </a:rPr>
            </a:br>
            <a:r>
              <a:rPr lang="en-US" b="1">
                <a:latin typeface="Courier New" pitchFamily="49" charset="0"/>
                <a:ea typeface="MS Mincho" pitchFamily="49" charset="-128"/>
              </a:rPr>
              <a:t>    tagged</a:t>
            </a:r>
            <a:r>
              <a:rPr lang="en-US" b="1">
                <a:solidFill>
                  <a:schemeClr val="tx2"/>
                </a:solidFill>
                <a:latin typeface="Courier New" pitchFamily="49" charset="0"/>
                <a:ea typeface="MS Mincho" pitchFamily="49" charset="-128"/>
              </a:rPr>
              <a:t> EStore{val:.vv,addr:.av}: </a:t>
            </a:r>
            <a:r>
              <a:rPr lang="en-US" b="1">
                <a:latin typeface="Courier New" pitchFamily="49" charset="0"/>
                <a:ea typeface="MS Mincho" pitchFamily="49" charset="-128"/>
              </a:rPr>
              <a:t>begin</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dMem.write(av, vv); bu.deq(); </a:t>
            </a:r>
            <a:r>
              <a:rPr lang="en-US" b="1">
                <a:latin typeface="Courier New" pitchFamily="49" charset="0"/>
                <a:ea typeface="MS Mincho" pitchFamily="49" charset="-128"/>
              </a:rPr>
              <a:t>end</a:t>
            </a:r>
          </a:p>
          <a:p>
            <a:pPr>
              <a:lnSpc>
                <a:spcPct val="100000"/>
              </a:lnSpc>
              <a:spcBef>
                <a:spcPct val="0"/>
              </a:spcBef>
              <a:buClrTx/>
              <a:buSzTx/>
              <a:buFontTx/>
              <a:buNone/>
            </a:pPr>
            <a:r>
              <a:rPr lang="en-US" b="1">
                <a:latin typeface="Courier New" pitchFamily="49" charset="0"/>
                <a:ea typeface="MS Mincho" pitchFamily="49" charset="-128"/>
              </a:rPr>
              <a:t>  endcase endrule</a:t>
            </a:r>
            <a:endParaRPr lang="en-US" b="1">
              <a:latin typeface="Courier New" pitchFamily="49" charset="0"/>
            </a:endParaRPr>
          </a:p>
        </p:txBody>
      </p:sp>
      <p:grpSp>
        <p:nvGrpSpPr>
          <p:cNvPr id="16389" name="Group 5"/>
          <p:cNvGrpSpPr>
            <a:grpSpLocks/>
          </p:cNvGrpSpPr>
          <p:nvPr/>
        </p:nvGrpSpPr>
        <p:grpSpPr bwMode="auto">
          <a:xfrm>
            <a:off x="5538788" y="228600"/>
            <a:ext cx="3567112" cy="1333500"/>
            <a:chOff x="113" y="3014"/>
            <a:chExt cx="2997" cy="1123"/>
          </a:xfrm>
        </p:grpSpPr>
        <p:sp>
          <p:nvSpPr>
            <p:cNvPr id="16395" name="AutoShape 6"/>
            <p:cNvSpPr>
              <a:spLocks noChangeArrowheads="1"/>
            </p:cNvSpPr>
            <p:nvPr/>
          </p:nvSpPr>
          <p:spPr bwMode="auto">
            <a:xfrm>
              <a:off x="113" y="3014"/>
              <a:ext cx="2997" cy="1097"/>
            </a:xfrm>
            <a:prstGeom prst="roundRect">
              <a:avLst>
                <a:gd name="adj" fmla="val 20463"/>
              </a:avLst>
            </a:prstGeom>
            <a:solidFill>
              <a:srgbClr val="ECD882"/>
            </a:solidFill>
            <a:ln w="9360">
              <a:solidFill>
                <a:srgbClr val="40458C"/>
              </a:solidFill>
              <a:round/>
              <a:headEnd/>
              <a:tailEnd/>
            </a:ln>
          </p:spPr>
          <p:txBody>
            <a:bodyPr wrap="none" anchor="ctr"/>
            <a:lstStyle/>
            <a:p>
              <a:pPr algn="ctr">
                <a:buFont typeface="Wingdings" pitchFamily="-96" charset="2"/>
                <a:buNone/>
              </a:pPr>
              <a:endParaRPr lang="en-US" sz="1200">
                <a:latin typeface="Courier New" pitchFamily="49" charset="0"/>
              </a:endParaRPr>
            </a:p>
          </p:txBody>
        </p:sp>
        <p:grpSp>
          <p:nvGrpSpPr>
            <p:cNvPr id="16396" name="Group 7"/>
            <p:cNvGrpSpPr>
              <a:grpSpLocks/>
            </p:cNvGrpSpPr>
            <p:nvPr/>
          </p:nvGrpSpPr>
          <p:grpSpPr bwMode="auto">
            <a:xfrm>
              <a:off x="306" y="3599"/>
              <a:ext cx="857" cy="370"/>
              <a:chOff x="1757" y="1408"/>
              <a:chExt cx="857" cy="370"/>
            </a:xfrm>
          </p:grpSpPr>
          <p:sp>
            <p:nvSpPr>
              <p:cNvPr id="16435" name="Freeform 8"/>
              <p:cNvSpPr>
                <a:spLocks noChangeArrowheads="1"/>
              </p:cNvSpPr>
              <p:nvPr/>
            </p:nvSpPr>
            <p:spPr bwMode="auto">
              <a:xfrm>
                <a:off x="1757" y="1408"/>
                <a:ext cx="858" cy="371"/>
              </a:xfrm>
              <a:custGeom>
                <a:avLst/>
                <a:gdLst>
                  <a:gd name="T0" fmla="*/ 0 w 3783"/>
                  <a:gd name="T1" fmla="*/ 0 h 1635"/>
                  <a:gd name="T2" fmla="*/ 0 w 3783"/>
                  <a:gd name="T3" fmla="*/ 0 h 1635"/>
                  <a:gd name="T4" fmla="*/ 0 w 3783"/>
                  <a:gd name="T5" fmla="*/ 0 h 1635"/>
                  <a:gd name="T6" fmla="*/ 0 w 3783"/>
                  <a:gd name="T7" fmla="*/ 0 h 1635"/>
                  <a:gd name="T8" fmla="*/ 0 w 3783"/>
                  <a:gd name="T9" fmla="*/ 0 h 1635"/>
                  <a:gd name="T10" fmla="*/ 0 w 3783"/>
                  <a:gd name="T11" fmla="*/ 0 h 1635"/>
                  <a:gd name="T12" fmla="*/ 0 w 3783"/>
                  <a:gd name="T13" fmla="*/ 0 h 1635"/>
                  <a:gd name="T14" fmla="*/ 0 w 3783"/>
                  <a:gd name="T15" fmla="*/ 0 h 1635"/>
                  <a:gd name="T16" fmla="*/ 0 w 3783"/>
                  <a:gd name="T17" fmla="*/ 0 h 1635"/>
                  <a:gd name="T18" fmla="*/ 0 w 3783"/>
                  <a:gd name="T19" fmla="*/ 0 h 1635"/>
                  <a:gd name="T20" fmla="*/ 0 w 3783"/>
                  <a:gd name="T21" fmla="*/ 0 h 1635"/>
                  <a:gd name="T22" fmla="*/ 0 w 3783"/>
                  <a:gd name="T23" fmla="*/ 0 h 1635"/>
                  <a:gd name="T24" fmla="*/ 0 w 3783"/>
                  <a:gd name="T25" fmla="*/ 0 h 1635"/>
                  <a:gd name="T26" fmla="*/ 0 w 3783"/>
                  <a:gd name="T27" fmla="*/ 0 h 1635"/>
                  <a:gd name="T28" fmla="*/ 0 w 3783"/>
                  <a:gd name="T29" fmla="*/ 0 h 1635"/>
                  <a:gd name="T30" fmla="*/ 0 w 3783"/>
                  <a:gd name="T31" fmla="*/ 0 h 1635"/>
                  <a:gd name="T32" fmla="*/ 0 w 3783"/>
                  <a:gd name="T33" fmla="*/ 0 h 1635"/>
                  <a:gd name="T34" fmla="*/ 0 w 3783"/>
                  <a:gd name="T35" fmla="*/ 0 h 1635"/>
                  <a:gd name="T36" fmla="*/ 0 w 3783"/>
                  <a:gd name="T37" fmla="*/ 0 h 1635"/>
                  <a:gd name="T38" fmla="*/ 0 w 3783"/>
                  <a:gd name="T39" fmla="*/ 0 h 1635"/>
                  <a:gd name="T40" fmla="*/ 0 w 3783"/>
                  <a:gd name="T41" fmla="*/ 0 h 1635"/>
                  <a:gd name="T42" fmla="*/ 0 w 3783"/>
                  <a:gd name="T43" fmla="*/ 0 h 1635"/>
                  <a:gd name="T44" fmla="*/ 0 w 3783"/>
                  <a:gd name="T45" fmla="*/ 0 h 1635"/>
                  <a:gd name="T46" fmla="*/ 0 w 3783"/>
                  <a:gd name="T47" fmla="*/ 0 h 1635"/>
                  <a:gd name="T48" fmla="*/ 0 w 3783"/>
                  <a:gd name="T49" fmla="*/ 0 h 1635"/>
                  <a:gd name="T50" fmla="*/ 0 w 3783"/>
                  <a:gd name="T51" fmla="*/ 0 h 1635"/>
                  <a:gd name="T52" fmla="*/ 0 w 3783"/>
                  <a:gd name="T53" fmla="*/ 0 h 1635"/>
                  <a:gd name="T54" fmla="*/ 0 w 3783"/>
                  <a:gd name="T55" fmla="*/ 0 h 1635"/>
                  <a:gd name="T56" fmla="*/ 0 w 3783"/>
                  <a:gd name="T57" fmla="*/ 0 h 1635"/>
                  <a:gd name="T58" fmla="*/ 0 w 3783"/>
                  <a:gd name="T59" fmla="*/ 0 h 1635"/>
                  <a:gd name="T60" fmla="*/ 0 w 3783"/>
                  <a:gd name="T61" fmla="*/ 0 h 1635"/>
                  <a:gd name="T62" fmla="*/ 0 w 3783"/>
                  <a:gd name="T63" fmla="*/ 0 h 1635"/>
                  <a:gd name="T64" fmla="*/ 0 w 3783"/>
                  <a:gd name="T65" fmla="*/ 0 h 1635"/>
                  <a:gd name="T66" fmla="*/ 0 w 3783"/>
                  <a:gd name="T67" fmla="*/ 0 h 1635"/>
                  <a:gd name="T68" fmla="*/ 0 w 3783"/>
                  <a:gd name="T69" fmla="*/ 0 h 1635"/>
                  <a:gd name="T70" fmla="*/ 0 w 3783"/>
                  <a:gd name="T71" fmla="*/ 0 h 1635"/>
                  <a:gd name="T72" fmla="*/ 0 w 3783"/>
                  <a:gd name="T73" fmla="*/ 0 h 1635"/>
                  <a:gd name="T74" fmla="*/ 0 w 3783"/>
                  <a:gd name="T75" fmla="*/ 0 h 1635"/>
                  <a:gd name="T76" fmla="*/ 0 w 3783"/>
                  <a:gd name="T77" fmla="*/ 0 h 1635"/>
                  <a:gd name="T78" fmla="*/ 0 w 3783"/>
                  <a:gd name="T79" fmla="*/ 0 h 1635"/>
                  <a:gd name="T80" fmla="*/ 0 w 3783"/>
                  <a:gd name="T81" fmla="*/ 0 h 1635"/>
                  <a:gd name="T82" fmla="*/ 0 w 3783"/>
                  <a:gd name="T83" fmla="*/ 0 h 1635"/>
                  <a:gd name="T84" fmla="*/ 0 w 3783"/>
                  <a:gd name="T85" fmla="*/ 0 h 1635"/>
                  <a:gd name="T86" fmla="*/ 0 w 3783"/>
                  <a:gd name="T87" fmla="*/ 0 h 1635"/>
                  <a:gd name="T88" fmla="*/ 0 w 3783"/>
                  <a:gd name="T89" fmla="*/ 0 h 1635"/>
                  <a:gd name="T90" fmla="*/ 0 w 3783"/>
                  <a:gd name="T91" fmla="*/ 0 h 1635"/>
                  <a:gd name="T92" fmla="*/ 0 w 3783"/>
                  <a:gd name="T93" fmla="*/ 0 h 1635"/>
                  <a:gd name="T94" fmla="*/ 0 w 3783"/>
                  <a:gd name="T95" fmla="*/ 0 h 1635"/>
                  <a:gd name="T96" fmla="*/ 0 w 3783"/>
                  <a:gd name="T97" fmla="*/ 0 h 1635"/>
                  <a:gd name="T98" fmla="*/ 0 w 3783"/>
                  <a:gd name="T99" fmla="*/ 0 h 1635"/>
                  <a:gd name="T100" fmla="*/ 0 w 3783"/>
                  <a:gd name="T101" fmla="*/ 0 h 1635"/>
                  <a:gd name="T102" fmla="*/ 0 w 3783"/>
                  <a:gd name="T103" fmla="*/ 0 h 1635"/>
                  <a:gd name="T104" fmla="*/ 0 w 3783"/>
                  <a:gd name="T105" fmla="*/ 0 h 1635"/>
                  <a:gd name="T106" fmla="*/ 0 w 3783"/>
                  <a:gd name="T107" fmla="*/ 0 h 1635"/>
                  <a:gd name="T108" fmla="*/ 0 w 3783"/>
                  <a:gd name="T109" fmla="*/ 0 h 1635"/>
                  <a:gd name="T110" fmla="*/ 0 w 3783"/>
                  <a:gd name="T111" fmla="*/ 0 h 163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3"/>
                  <a:gd name="T169" fmla="*/ 0 h 1635"/>
                  <a:gd name="T170" fmla="*/ 3783 w 3783"/>
                  <a:gd name="T171" fmla="*/ 1635 h 163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3" h="1635">
                    <a:moveTo>
                      <a:pt x="352" y="542"/>
                    </a:moveTo>
                    <a:lnTo>
                      <a:pt x="333" y="543"/>
                    </a:lnTo>
                    <a:lnTo>
                      <a:pt x="314" y="545"/>
                    </a:lnTo>
                    <a:lnTo>
                      <a:pt x="296" y="547"/>
                    </a:lnTo>
                    <a:lnTo>
                      <a:pt x="277" y="550"/>
                    </a:lnTo>
                    <a:lnTo>
                      <a:pt x="259" y="554"/>
                    </a:lnTo>
                    <a:lnTo>
                      <a:pt x="241" y="557"/>
                    </a:lnTo>
                    <a:lnTo>
                      <a:pt x="223" y="562"/>
                    </a:lnTo>
                    <a:lnTo>
                      <a:pt x="206" y="567"/>
                    </a:lnTo>
                    <a:lnTo>
                      <a:pt x="189" y="572"/>
                    </a:lnTo>
                    <a:lnTo>
                      <a:pt x="172" y="578"/>
                    </a:lnTo>
                    <a:lnTo>
                      <a:pt x="157" y="584"/>
                    </a:lnTo>
                    <a:lnTo>
                      <a:pt x="141" y="591"/>
                    </a:lnTo>
                    <a:lnTo>
                      <a:pt x="127" y="598"/>
                    </a:lnTo>
                    <a:lnTo>
                      <a:pt x="114" y="607"/>
                    </a:lnTo>
                    <a:lnTo>
                      <a:pt x="99" y="614"/>
                    </a:lnTo>
                    <a:lnTo>
                      <a:pt x="87" y="622"/>
                    </a:lnTo>
                    <a:lnTo>
                      <a:pt x="75" y="631"/>
                    </a:lnTo>
                    <a:lnTo>
                      <a:pt x="65" y="641"/>
                    </a:lnTo>
                    <a:lnTo>
                      <a:pt x="54" y="650"/>
                    </a:lnTo>
                    <a:lnTo>
                      <a:pt x="44" y="660"/>
                    </a:lnTo>
                    <a:lnTo>
                      <a:pt x="36" y="670"/>
                    </a:lnTo>
                    <a:lnTo>
                      <a:pt x="29" y="680"/>
                    </a:lnTo>
                    <a:lnTo>
                      <a:pt x="22" y="691"/>
                    </a:lnTo>
                    <a:lnTo>
                      <a:pt x="16" y="702"/>
                    </a:lnTo>
                    <a:lnTo>
                      <a:pt x="11" y="712"/>
                    </a:lnTo>
                    <a:lnTo>
                      <a:pt x="7" y="724"/>
                    </a:lnTo>
                    <a:lnTo>
                      <a:pt x="4" y="735"/>
                    </a:lnTo>
                    <a:lnTo>
                      <a:pt x="1" y="746"/>
                    </a:lnTo>
                    <a:lnTo>
                      <a:pt x="0" y="757"/>
                    </a:lnTo>
                    <a:lnTo>
                      <a:pt x="0" y="769"/>
                    </a:lnTo>
                    <a:lnTo>
                      <a:pt x="1" y="780"/>
                    </a:lnTo>
                    <a:lnTo>
                      <a:pt x="2" y="791"/>
                    </a:lnTo>
                    <a:lnTo>
                      <a:pt x="5" y="803"/>
                    </a:lnTo>
                    <a:lnTo>
                      <a:pt x="8" y="813"/>
                    </a:lnTo>
                    <a:lnTo>
                      <a:pt x="13" y="826"/>
                    </a:lnTo>
                    <a:lnTo>
                      <a:pt x="18" y="836"/>
                    </a:lnTo>
                    <a:lnTo>
                      <a:pt x="25" y="847"/>
                    </a:lnTo>
                    <a:lnTo>
                      <a:pt x="32" y="858"/>
                    </a:lnTo>
                    <a:lnTo>
                      <a:pt x="41" y="868"/>
                    </a:lnTo>
                    <a:lnTo>
                      <a:pt x="49" y="878"/>
                    </a:lnTo>
                    <a:lnTo>
                      <a:pt x="59" y="888"/>
                    </a:lnTo>
                    <a:lnTo>
                      <a:pt x="69" y="897"/>
                    </a:lnTo>
                    <a:lnTo>
                      <a:pt x="81" y="906"/>
                    </a:lnTo>
                    <a:lnTo>
                      <a:pt x="93" y="915"/>
                    </a:lnTo>
                    <a:lnTo>
                      <a:pt x="107" y="924"/>
                    </a:lnTo>
                    <a:lnTo>
                      <a:pt x="120" y="932"/>
                    </a:lnTo>
                    <a:lnTo>
                      <a:pt x="134" y="939"/>
                    </a:lnTo>
                    <a:lnTo>
                      <a:pt x="149" y="946"/>
                    </a:lnTo>
                    <a:lnTo>
                      <a:pt x="164" y="953"/>
                    </a:lnTo>
                    <a:lnTo>
                      <a:pt x="181" y="959"/>
                    </a:lnTo>
                    <a:lnTo>
                      <a:pt x="196" y="965"/>
                    </a:lnTo>
                    <a:lnTo>
                      <a:pt x="214" y="970"/>
                    </a:lnTo>
                    <a:lnTo>
                      <a:pt x="231" y="975"/>
                    </a:lnTo>
                    <a:lnTo>
                      <a:pt x="229" y="936"/>
                    </a:lnTo>
                    <a:lnTo>
                      <a:pt x="213" y="943"/>
                    </a:lnTo>
                    <a:lnTo>
                      <a:pt x="200" y="950"/>
                    </a:lnTo>
                    <a:lnTo>
                      <a:pt x="186" y="959"/>
                    </a:lnTo>
                    <a:lnTo>
                      <a:pt x="174" y="967"/>
                    </a:lnTo>
                    <a:lnTo>
                      <a:pt x="162" y="976"/>
                    </a:lnTo>
                    <a:lnTo>
                      <a:pt x="150" y="985"/>
                    </a:lnTo>
                    <a:lnTo>
                      <a:pt x="139" y="994"/>
                    </a:lnTo>
                    <a:lnTo>
                      <a:pt x="129" y="1004"/>
                    </a:lnTo>
                    <a:lnTo>
                      <a:pt x="121" y="1014"/>
                    </a:lnTo>
                    <a:lnTo>
                      <a:pt x="113" y="1024"/>
                    </a:lnTo>
                    <a:lnTo>
                      <a:pt x="107" y="1034"/>
                    </a:lnTo>
                    <a:lnTo>
                      <a:pt x="99" y="1045"/>
                    </a:lnTo>
                    <a:lnTo>
                      <a:pt x="95" y="1055"/>
                    </a:lnTo>
                    <a:lnTo>
                      <a:pt x="90" y="1067"/>
                    </a:lnTo>
                    <a:lnTo>
                      <a:pt x="87" y="1078"/>
                    </a:lnTo>
                    <a:lnTo>
                      <a:pt x="85" y="1089"/>
                    </a:lnTo>
                    <a:lnTo>
                      <a:pt x="83" y="1100"/>
                    </a:lnTo>
                    <a:lnTo>
                      <a:pt x="83" y="1111"/>
                    </a:lnTo>
                    <a:lnTo>
                      <a:pt x="83" y="1122"/>
                    </a:lnTo>
                    <a:lnTo>
                      <a:pt x="85" y="1133"/>
                    </a:lnTo>
                    <a:lnTo>
                      <a:pt x="87" y="1144"/>
                    </a:lnTo>
                    <a:lnTo>
                      <a:pt x="90" y="1155"/>
                    </a:lnTo>
                    <a:lnTo>
                      <a:pt x="95" y="1167"/>
                    </a:lnTo>
                    <a:lnTo>
                      <a:pt x="99" y="1177"/>
                    </a:lnTo>
                    <a:lnTo>
                      <a:pt x="107" y="1188"/>
                    </a:lnTo>
                    <a:lnTo>
                      <a:pt x="113" y="1199"/>
                    </a:lnTo>
                    <a:lnTo>
                      <a:pt x="121" y="1209"/>
                    </a:lnTo>
                    <a:lnTo>
                      <a:pt x="129" y="1219"/>
                    </a:lnTo>
                    <a:lnTo>
                      <a:pt x="140" y="1229"/>
                    </a:lnTo>
                    <a:lnTo>
                      <a:pt x="150" y="1239"/>
                    </a:lnTo>
                    <a:lnTo>
                      <a:pt x="162" y="1248"/>
                    </a:lnTo>
                    <a:lnTo>
                      <a:pt x="174" y="1257"/>
                    </a:lnTo>
                    <a:lnTo>
                      <a:pt x="186" y="1265"/>
                    </a:lnTo>
                    <a:lnTo>
                      <a:pt x="200" y="1273"/>
                    </a:lnTo>
                    <a:lnTo>
                      <a:pt x="214" y="1280"/>
                    </a:lnTo>
                    <a:lnTo>
                      <a:pt x="229" y="1288"/>
                    </a:lnTo>
                    <a:lnTo>
                      <a:pt x="244" y="1294"/>
                    </a:lnTo>
                    <a:lnTo>
                      <a:pt x="260" y="1301"/>
                    </a:lnTo>
                    <a:lnTo>
                      <a:pt x="277" y="1306"/>
                    </a:lnTo>
                    <a:lnTo>
                      <a:pt x="293" y="1312"/>
                    </a:lnTo>
                    <a:lnTo>
                      <a:pt x="310" y="1317"/>
                    </a:lnTo>
                    <a:lnTo>
                      <a:pt x="328" y="1321"/>
                    </a:lnTo>
                    <a:lnTo>
                      <a:pt x="346" y="1324"/>
                    </a:lnTo>
                    <a:lnTo>
                      <a:pt x="365" y="1327"/>
                    </a:lnTo>
                    <a:lnTo>
                      <a:pt x="383" y="1331"/>
                    </a:lnTo>
                    <a:lnTo>
                      <a:pt x="402" y="1332"/>
                    </a:lnTo>
                    <a:lnTo>
                      <a:pt x="421" y="1334"/>
                    </a:lnTo>
                    <a:lnTo>
                      <a:pt x="441" y="1335"/>
                    </a:lnTo>
                    <a:lnTo>
                      <a:pt x="460" y="1336"/>
                    </a:lnTo>
                    <a:lnTo>
                      <a:pt x="478" y="1336"/>
                    </a:lnTo>
                    <a:lnTo>
                      <a:pt x="497" y="1335"/>
                    </a:lnTo>
                    <a:lnTo>
                      <a:pt x="562" y="1383"/>
                    </a:lnTo>
                    <a:lnTo>
                      <a:pt x="584" y="1399"/>
                    </a:lnTo>
                    <a:lnTo>
                      <a:pt x="608" y="1415"/>
                    </a:lnTo>
                    <a:lnTo>
                      <a:pt x="634" y="1429"/>
                    </a:lnTo>
                    <a:lnTo>
                      <a:pt x="661" y="1443"/>
                    </a:lnTo>
                    <a:lnTo>
                      <a:pt x="689" y="1456"/>
                    </a:lnTo>
                    <a:lnTo>
                      <a:pt x="719" y="1468"/>
                    </a:lnTo>
                    <a:lnTo>
                      <a:pt x="749" y="1479"/>
                    </a:lnTo>
                    <a:lnTo>
                      <a:pt x="780" y="1489"/>
                    </a:lnTo>
                    <a:lnTo>
                      <a:pt x="811" y="1498"/>
                    </a:lnTo>
                    <a:lnTo>
                      <a:pt x="843" y="1507"/>
                    </a:lnTo>
                    <a:lnTo>
                      <a:pt x="877" y="1514"/>
                    </a:lnTo>
                    <a:lnTo>
                      <a:pt x="910" y="1520"/>
                    </a:lnTo>
                    <a:lnTo>
                      <a:pt x="945" y="1525"/>
                    </a:lnTo>
                    <a:lnTo>
                      <a:pt x="981" y="1529"/>
                    </a:lnTo>
                    <a:lnTo>
                      <a:pt x="1016" y="1533"/>
                    </a:lnTo>
                    <a:lnTo>
                      <a:pt x="1052" y="1534"/>
                    </a:lnTo>
                    <a:lnTo>
                      <a:pt x="1088" y="1535"/>
                    </a:lnTo>
                    <a:lnTo>
                      <a:pt x="1122" y="1535"/>
                    </a:lnTo>
                    <a:lnTo>
                      <a:pt x="1158" y="1533"/>
                    </a:lnTo>
                    <a:lnTo>
                      <a:pt x="1194" y="1530"/>
                    </a:lnTo>
                    <a:lnTo>
                      <a:pt x="1229" y="1527"/>
                    </a:lnTo>
                    <a:lnTo>
                      <a:pt x="1264" y="1522"/>
                    </a:lnTo>
                    <a:lnTo>
                      <a:pt x="1298" y="1516"/>
                    </a:lnTo>
                    <a:lnTo>
                      <a:pt x="1332" y="1509"/>
                    </a:lnTo>
                    <a:lnTo>
                      <a:pt x="1364" y="1501"/>
                    </a:lnTo>
                    <a:lnTo>
                      <a:pt x="1494" y="1520"/>
                    </a:lnTo>
                    <a:lnTo>
                      <a:pt x="1515" y="1533"/>
                    </a:lnTo>
                    <a:lnTo>
                      <a:pt x="1537" y="1545"/>
                    </a:lnTo>
                    <a:lnTo>
                      <a:pt x="1561" y="1557"/>
                    </a:lnTo>
                    <a:lnTo>
                      <a:pt x="1585" y="1568"/>
                    </a:lnTo>
                    <a:lnTo>
                      <a:pt x="1610" y="1577"/>
                    </a:lnTo>
                    <a:lnTo>
                      <a:pt x="1636" y="1587"/>
                    </a:lnTo>
                    <a:lnTo>
                      <a:pt x="1662" y="1595"/>
                    </a:lnTo>
                    <a:lnTo>
                      <a:pt x="1690" y="1604"/>
                    </a:lnTo>
                    <a:lnTo>
                      <a:pt x="1719" y="1610"/>
                    </a:lnTo>
                    <a:lnTo>
                      <a:pt x="1747" y="1617"/>
                    </a:lnTo>
                    <a:lnTo>
                      <a:pt x="1776" y="1621"/>
                    </a:lnTo>
                    <a:lnTo>
                      <a:pt x="1806" y="1626"/>
                    </a:lnTo>
                    <a:lnTo>
                      <a:pt x="1836" y="1629"/>
                    </a:lnTo>
                    <a:lnTo>
                      <a:pt x="1866" y="1631"/>
                    </a:lnTo>
                    <a:lnTo>
                      <a:pt x="1898" y="1633"/>
                    </a:lnTo>
                    <a:lnTo>
                      <a:pt x="1928" y="1634"/>
                    </a:lnTo>
                    <a:lnTo>
                      <a:pt x="1958" y="1634"/>
                    </a:lnTo>
                    <a:lnTo>
                      <a:pt x="1989" y="1632"/>
                    </a:lnTo>
                    <a:lnTo>
                      <a:pt x="2019" y="1630"/>
                    </a:lnTo>
                    <a:lnTo>
                      <a:pt x="2049" y="1626"/>
                    </a:lnTo>
                    <a:lnTo>
                      <a:pt x="2079" y="1622"/>
                    </a:lnTo>
                    <a:lnTo>
                      <a:pt x="2108" y="1617"/>
                    </a:lnTo>
                    <a:lnTo>
                      <a:pt x="2138" y="1612"/>
                    </a:lnTo>
                    <a:lnTo>
                      <a:pt x="2165" y="1605"/>
                    </a:lnTo>
                    <a:lnTo>
                      <a:pt x="2193" y="1598"/>
                    </a:lnTo>
                    <a:lnTo>
                      <a:pt x="2220" y="1590"/>
                    </a:lnTo>
                    <a:lnTo>
                      <a:pt x="2246" y="1580"/>
                    </a:lnTo>
                    <a:lnTo>
                      <a:pt x="2272" y="1570"/>
                    </a:lnTo>
                    <a:lnTo>
                      <a:pt x="2296" y="1560"/>
                    </a:lnTo>
                    <a:lnTo>
                      <a:pt x="2320" y="1548"/>
                    </a:lnTo>
                    <a:lnTo>
                      <a:pt x="2342" y="1536"/>
                    </a:lnTo>
                    <a:lnTo>
                      <a:pt x="2363" y="1523"/>
                    </a:lnTo>
                    <a:lnTo>
                      <a:pt x="2383" y="1510"/>
                    </a:lnTo>
                    <a:lnTo>
                      <a:pt x="2402" y="1495"/>
                    </a:lnTo>
                    <a:lnTo>
                      <a:pt x="2419" y="1480"/>
                    </a:lnTo>
                    <a:lnTo>
                      <a:pt x="2436" y="1466"/>
                    </a:lnTo>
                    <a:lnTo>
                      <a:pt x="2451" y="1450"/>
                    </a:lnTo>
                    <a:lnTo>
                      <a:pt x="2465" y="1434"/>
                    </a:lnTo>
                    <a:lnTo>
                      <a:pt x="2478" y="1419"/>
                    </a:lnTo>
                    <a:lnTo>
                      <a:pt x="2556" y="1407"/>
                    </a:lnTo>
                    <a:lnTo>
                      <a:pt x="2580" y="1412"/>
                    </a:lnTo>
                    <a:lnTo>
                      <a:pt x="2603" y="1418"/>
                    </a:lnTo>
                    <a:lnTo>
                      <a:pt x="2629" y="1422"/>
                    </a:lnTo>
                    <a:lnTo>
                      <a:pt x="2654" y="1426"/>
                    </a:lnTo>
                    <a:lnTo>
                      <a:pt x="2679" y="1429"/>
                    </a:lnTo>
                    <a:lnTo>
                      <a:pt x="2704" y="1430"/>
                    </a:lnTo>
                    <a:lnTo>
                      <a:pt x="2730" y="1432"/>
                    </a:lnTo>
                    <a:lnTo>
                      <a:pt x="2756" y="1432"/>
                    </a:lnTo>
                    <a:lnTo>
                      <a:pt x="2782" y="1432"/>
                    </a:lnTo>
                    <a:lnTo>
                      <a:pt x="2807" y="1432"/>
                    </a:lnTo>
                    <a:lnTo>
                      <a:pt x="2833" y="1430"/>
                    </a:lnTo>
                    <a:lnTo>
                      <a:pt x="2858" y="1429"/>
                    </a:lnTo>
                    <a:lnTo>
                      <a:pt x="2884" y="1425"/>
                    </a:lnTo>
                    <a:lnTo>
                      <a:pt x="2909" y="1421"/>
                    </a:lnTo>
                    <a:lnTo>
                      <a:pt x="2934" y="1417"/>
                    </a:lnTo>
                    <a:lnTo>
                      <a:pt x="2958" y="1411"/>
                    </a:lnTo>
                    <a:lnTo>
                      <a:pt x="2981" y="1405"/>
                    </a:lnTo>
                    <a:lnTo>
                      <a:pt x="3005" y="1398"/>
                    </a:lnTo>
                    <a:lnTo>
                      <a:pt x="3026" y="1391"/>
                    </a:lnTo>
                    <a:lnTo>
                      <a:pt x="3049" y="1383"/>
                    </a:lnTo>
                    <a:lnTo>
                      <a:pt x="3069" y="1374"/>
                    </a:lnTo>
                    <a:lnTo>
                      <a:pt x="3090" y="1365"/>
                    </a:lnTo>
                    <a:lnTo>
                      <a:pt x="3109" y="1354"/>
                    </a:lnTo>
                    <a:lnTo>
                      <a:pt x="3128" y="1344"/>
                    </a:lnTo>
                    <a:lnTo>
                      <a:pt x="3146" y="1333"/>
                    </a:lnTo>
                    <a:lnTo>
                      <a:pt x="3163" y="1321"/>
                    </a:lnTo>
                    <a:lnTo>
                      <a:pt x="3178" y="1310"/>
                    </a:lnTo>
                    <a:lnTo>
                      <a:pt x="3192" y="1296"/>
                    </a:lnTo>
                    <a:lnTo>
                      <a:pt x="3206" y="1283"/>
                    </a:lnTo>
                    <a:lnTo>
                      <a:pt x="3218" y="1270"/>
                    </a:lnTo>
                    <a:lnTo>
                      <a:pt x="3228" y="1257"/>
                    </a:lnTo>
                    <a:lnTo>
                      <a:pt x="3239" y="1243"/>
                    </a:lnTo>
                    <a:lnTo>
                      <a:pt x="3248" y="1228"/>
                    </a:lnTo>
                    <a:lnTo>
                      <a:pt x="3255" y="1213"/>
                    </a:lnTo>
                    <a:lnTo>
                      <a:pt x="3261" y="1199"/>
                    </a:lnTo>
                    <a:lnTo>
                      <a:pt x="3266" y="1184"/>
                    </a:lnTo>
                    <a:lnTo>
                      <a:pt x="3269" y="1169"/>
                    </a:lnTo>
                    <a:lnTo>
                      <a:pt x="3272" y="1154"/>
                    </a:lnTo>
                    <a:lnTo>
                      <a:pt x="3273" y="1138"/>
                    </a:lnTo>
                    <a:lnTo>
                      <a:pt x="3251" y="1138"/>
                    </a:lnTo>
                    <a:lnTo>
                      <a:pt x="3280" y="1136"/>
                    </a:lnTo>
                    <a:lnTo>
                      <a:pt x="3309" y="1133"/>
                    </a:lnTo>
                    <a:lnTo>
                      <a:pt x="3339" y="1129"/>
                    </a:lnTo>
                    <a:lnTo>
                      <a:pt x="3367" y="1124"/>
                    </a:lnTo>
                    <a:lnTo>
                      <a:pt x="3395" y="1118"/>
                    </a:lnTo>
                    <a:lnTo>
                      <a:pt x="3424" y="1111"/>
                    </a:lnTo>
                    <a:lnTo>
                      <a:pt x="3450" y="1105"/>
                    </a:lnTo>
                    <a:lnTo>
                      <a:pt x="3478" y="1097"/>
                    </a:lnTo>
                    <a:lnTo>
                      <a:pt x="3503" y="1088"/>
                    </a:lnTo>
                    <a:lnTo>
                      <a:pt x="3528" y="1078"/>
                    </a:lnTo>
                    <a:lnTo>
                      <a:pt x="3552" y="1068"/>
                    </a:lnTo>
                    <a:lnTo>
                      <a:pt x="3576" y="1056"/>
                    </a:lnTo>
                    <a:lnTo>
                      <a:pt x="3597" y="1045"/>
                    </a:lnTo>
                    <a:lnTo>
                      <a:pt x="3619" y="1032"/>
                    </a:lnTo>
                    <a:lnTo>
                      <a:pt x="3639" y="1020"/>
                    </a:lnTo>
                    <a:lnTo>
                      <a:pt x="3658" y="1006"/>
                    </a:lnTo>
                    <a:lnTo>
                      <a:pt x="3675" y="992"/>
                    </a:lnTo>
                    <a:lnTo>
                      <a:pt x="3692" y="977"/>
                    </a:lnTo>
                    <a:lnTo>
                      <a:pt x="3708" y="962"/>
                    </a:lnTo>
                    <a:lnTo>
                      <a:pt x="3721" y="946"/>
                    </a:lnTo>
                    <a:lnTo>
                      <a:pt x="3734" y="930"/>
                    </a:lnTo>
                    <a:lnTo>
                      <a:pt x="3745" y="914"/>
                    </a:lnTo>
                    <a:lnTo>
                      <a:pt x="3754" y="897"/>
                    </a:lnTo>
                    <a:lnTo>
                      <a:pt x="3763" y="880"/>
                    </a:lnTo>
                    <a:lnTo>
                      <a:pt x="3770" y="862"/>
                    </a:lnTo>
                    <a:lnTo>
                      <a:pt x="3775" y="845"/>
                    </a:lnTo>
                    <a:lnTo>
                      <a:pt x="3778" y="827"/>
                    </a:lnTo>
                    <a:lnTo>
                      <a:pt x="3781" y="809"/>
                    </a:lnTo>
                    <a:lnTo>
                      <a:pt x="3782" y="791"/>
                    </a:lnTo>
                    <a:lnTo>
                      <a:pt x="3781" y="773"/>
                    </a:lnTo>
                    <a:lnTo>
                      <a:pt x="3778" y="756"/>
                    </a:lnTo>
                    <a:lnTo>
                      <a:pt x="3775" y="738"/>
                    </a:lnTo>
                    <a:lnTo>
                      <a:pt x="3770" y="721"/>
                    </a:lnTo>
                    <a:lnTo>
                      <a:pt x="3763" y="704"/>
                    </a:lnTo>
                    <a:lnTo>
                      <a:pt x="3754" y="687"/>
                    </a:lnTo>
                    <a:lnTo>
                      <a:pt x="3745" y="670"/>
                    </a:lnTo>
                    <a:lnTo>
                      <a:pt x="3734" y="654"/>
                    </a:lnTo>
                    <a:lnTo>
                      <a:pt x="3722" y="638"/>
                    </a:lnTo>
                    <a:lnTo>
                      <a:pt x="3708" y="622"/>
                    </a:lnTo>
                    <a:lnTo>
                      <a:pt x="3692" y="608"/>
                    </a:lnTo>
                    <a:lnTo>
                      <a:pt x="3676" y="593"/>
                    </a:lnTo>
                    <a:lnTo>
                      <a:pt x="3658" y="579"/>
                    </a:lnTo>
                    <a:lnTo>
                      <a:pt x="3639" y="565"/>
                    </a:lnTo>
                    <a:lnTo>
                      <a:pt x="3619" y="552"/>
                    </a:lnTo>
                    <a:lnTo>
                      <a:pt x="3597" y="540"/>
                    </a:lnTo>
                    <a:lnTo>
                      <a:pt x="3631" y="609"/>
                    </a:lnTo>
                    <a:lnTo>
                      <a:pt x="3642" y="596"/>
                    </a:lnTo>
                    <a:lnTo>
                      <a:pt x="3652" y="584"/>
                    </a:lnTo>
                    <a:lnTo>
                      <a:pt x="3662" y="571"/>
                    </a:lnTo>
                    <a:lnTo>
                      <a:pt x="3670" y="557"/>
                    </a:lnTo>
                    <a:lnTo>
                      <a:pt x="3678" y="544"/>
                    </a:lnTo>
                    <a:lnTo>
                      <a:pt x="3684" y="530"/>
                    </a:lnTo>
                    <a:lnTo>
                      <a:pt x="3687" y="516"/>
                    </a:lnTo>
                    <a:lnTo>
                      <a:pt x="3691" y="502"/>
                    </a:lnTo>
                    <a:lnTo>
                      <a:pt x="3693" y="488"/>
                    </a:lnTo>
                    <a:lnTo>
                      <a:pt x="3694" y="474"/>
                    </a:lnTo>
                    <a:lnTo>
                      <a:pt x="3694" y="460"/>
                    </a:lnTo>
                    <a:lnTo>
                      <a:pt x="3693" y="445"/>
                    </a:lnTo>
                    <a:lnTo>
                      <a:pt x="3690" y="431"/>
                    </a:lnTo>
                    <a:lnTo>
                      <a:pt x="3686" y="417"/>
                    </a:lnTo>
                    <a:lnTo>
                      <a:pt x="3681" y="404"/>
                    </a:lnTo>
                    <a:lnTo>
                      <a:pt x="3674" y="390"/>
                    </a:lnTo>
                    <a:lnTo>
                      <a:pt x="3667" y="377"/>
                    </a:lnTo>
                    <a:lnTo>
                      <a:pt x="3658" y="364"/>
                    </a:lnTo>
                    <a:lnTo>
                      <a:pt x="3649" y="351"/>
                    </a:lnTo>
                    <a:lnTo>
                      <a:pt x="3637" y="338"/>
                    </a:lnTo>
                    <a:lnTo>
                      <a:pt x="3625" y="325"/>
                    </a:lnTo>
                    <a:lnTo>
                      <a:pt x="3612" y="314"/>
                    </a:lnTo>
                    <a:lnTo>
                      <a:pt x="3599" y="302"/>
                    </a:lnTo>
                    <a:lnTo>
                      <a:pt x="3583" y="291"/>
                    </a:lnTo>
                    <a:lnTo>
                      <a:pt x="3567" y="280"/>
                    </a:lnTo>
                    <a:lnTo>
                      <a:pt x="3551" y="271"/>
                    </a:lnTo>
                    <a:lnTo>
                      <a:pt x="3533" y="261"/>
                    </a:lnTo>
                    <a:lnTo>
                      <a:pt x="3514" y="252"/>
                    </a:lnTo>
                    <a:lnTo>
                      <a:pt x="3494" y="244"/>
                    </a:lnTo>
                    <a:lnTo>
                      <a:pt x="3474" y="236"/>
                    </a:lnTo>
                    <a:lnTo>
                      <a:pt x="3454" y="228"/>
                    </a:lnTo>
                    <a:lnTo>
                      <a:pt x="3432" y="222"/>
                    </a:lnTo>
                    <a:lnTo>
                      <a:pt x="3411" y="216"/>
                    </a:lnTo>
                    <a:lnTo>
                      <a:pt x="3388" y="211"/>
                    </a:lnTo>
                    <a:lnTo>
                      <a:pt x="3365" y="206"/>
                    </a:lnTo>
                    <a:lnTo>
                      <a:pt x="3342" y="203"/>
                    </a:lnTo>
                    <a:lnTo>
                      <a:pt x="3320" y="201"/>
                    </a:lnTo>
                    <a:lnTo>
                      <a:pt x="3346" y="189"/>
                    </a:lnTo>
                    <a:lnTo>
                      <a:pt x="3340" y="176"/>
                    </a:lnTo>
                    <a:lnTo>
                      <a:pt x="3333" y="164"/>
                    </a:lnTo>
                    <a:lnTo>
                      <a:pt x="3326" y="153"/>
                    </a:lnTo>
                    <a:lnTo>
                      <a:pt x="3316" y="140"/>
                    </a:lnTo>
                    <a:lnTo>
                      <a:pt x="3307" y="129"/>
                    </a:lnTo>
                    <a:lnTo>
                      <a:pt x="3297" y="118"/>
                    </a:lnTo>
                    <a:lnTo>
                      <a:pt x="3285" y="108"/>
                    </a:lnTo>
                    <a:lnTo>
                      <a:pt x="3272" y="97"/>
                    </a:lnTo>
                    <a:lnTo>
                      <a:pt x="3258" y="88"/>
                    </a:lnTo>
                    <a:lnTo>
                      <a:pt x="3244" y="78"/>
                    </a:lnTo>
                    <a:lnTo>
                      <a:pt x="3228" y="69"/>
                    </a:lnTo>
                    <a:lnTo>
                      <a:pt x="3213" y="60"/>
                    </a:lnTo>
                    <a:lnTo>
                      <a:pt x="3196" y="53"/>
                    </a:lnTo>
                    <a:lnTo>
                      <a:pt x="3179" y="45"/>
                    </a:lnTo>
                    <a:lnTo>
                      <a:pt x="3161" y="38"/>
                    </a:lnTo>
                    <a:lnTo>
                      <a:pt x="3142" y="31"/>
                    </a:lnTo>
                    <a:lnTo>
                      <a:pt x="3123" y="26"/>
                    </a:lnTo>
                    <a:lnTo>
                      <a:pt x="3104" y="20"/>
                    </a:lnTo>
                    <a:lnTo>
                      <a:pt x="3084" y="16"/>
                    </a:lnTo>
                    <a:lnTo>
                      <a:pt x="3063" y="11"/>
                    </a:lnTo>
                    <a:lnTo>
                      <a:pt x="3042" y="8"/>
                    </a:lnTo>
                    <a:lnTo>
                      <a:pt x="3021" y="5"/>
                    </a:lnTo>
                    <a:lnTo>
                      <a:pt x="3000" y="3"/>
                    </a:lnTo>
                    <a:lnTo>
                      <a:pt x="2978" y="1"/>
                    </a:lnTo>
                    <a:lnTo>
                      <a:pt x="2957" y="0"/>
                    </a:lnTo>
                    <a:lnTo>
                      <a:pt x="2935" y="0"/>
                    </a:lnTo>
                    <a:lnTo>
                      <a:pt x="2914" y="0"/>
                    </a:lnTo>
                    <a:lnTo>
                      <a:pt x="2892" y="1"/>
                    </a:lnTo>
                    <a:lnTo>
                      <a:pt x="2870" y="2"/>
                    </a:lnTo>
                    <a:lnTo>
                      <a:pt x="2849" y="5"/>
                    </a:lnTo>
                    <a:lnTo>
                      <a:pt x="2827" y="8"/>
                    </a:lnTo>
                    <a:lnTo>
                      <a:pt x="2807" y="11"/>
                    </a:lnTo>
                    <a:lnTo>
                      <a:pt x="2787" y="15"/>
                    </a:lnTo>
                    <a:lnTo>
                      <a:pt x="2766" y="20"/>
                    </a:lnTo>
                    <a:lnTo>
                      <a:pt x="2746" y="25"/>
                    </a:lnTo>
                    <a:lnTo>
                      <a:pt x="2727" y="31"/>
                    </a:lnTo>
                    <a:lnTo>
                      <a:pt x="2709" y="38"/>
                    </a:lnTo>
                    <a:lnTo>
                      <a:pt x="2691" y="44"/>
                    </a:lnTo>
                    <a:lnTo>
                      <a:pt x="2673" y="53"/>
                    </a:lnTo>
                    <a:lnTo>
                      <a:pt x="2656" y="60"/>
                    </a:lnTo>
                    <a:lnTo>
                      <a:pt x="2571" y="61"/>
                    </a:lnTo>
                    <a:lnTo>
                      <a:pt x="2557" y="55"/>
                    </a:lnTo>
                    <a:lnTo>
                      <a:pt x="2541" y="48"/>
                    </a:lnTo>
                    <a:lnTo>
                      <a:pt x="2526" y="40"/>
                    </a:lnTo>
                    <a:lnTo>
                      <a:pt x="2509" y="35"/>
                    </a:lnTo>
                    <a:lnTo>
                      <a:pt x="2492" y="28"/>
                    </a:lnTo>
                    <a:lnTo>
                      <a:pt x="2475" y="23"/>
                    </a:lnTo>
                    <a:lnTo>
                      <a:pt x="2457" y="18"/>
                    </a:lnTo>
                    <a:lnTo>
                      <a:pt x="2439" y="14"/>
                    </a:lnTo>
                    <a:lnTo>
                      <a:pt x="2420" y="10"/>
                    </a:lnTo>
                    <a:lnTo>
                      <a:pt x="2402" y="7"/>
                    </a:lnTo>
                    <a:lnTo>
                      <a:pt x="2383" y="5"/>
                    </a:lnTo>
                    <a:lnTo>
                      <a:pt x="2363" y="2"/>
                    </a:lnTo>
                    <a:lnTo>
                      <a:pt x="2345" y="0"/>
                    </a:lnTo>
                    <a:lnTo>
                      <a:pt x="2325" y="0"/>
                    </a:lnTo>
                    <a:lnTo>
                      <a:pt x="2306" y="0"/>
                    </a:lnTo>
                    <a:lnTo>
                      <a:pt x="2286" y="0"/>
                    </a:lnTo>
                    <a:lnTo>
                      <a:pt x="2267" y="0"/>
                    </a:lnTo>
                    <a:lnTo>
                      <a:pt x="2248" y="2"/>
                    </a:lnTo>
                    <a:lnTo>
                      <a:pt x="2229" y="5"/>
                    </a:lnTo>
                    <a:lnTo>
                      <a:pt x="2209" y="7"/>
                    </a:lnTo>
                    <a:lnTo>
                      <a:pt x="2190" y="10"/>
                    </a:lnTo>
                    <a:lnTo>
                      <a:pt x="2172" y="14"/>
                    </a:lnTo>
                    <a:lnTo>
                      <a:pt x="2153" y="18"/>
                    </a:lnTo>
                    <a:lnTo>
                      <a:pt x="2136" y="23"/>
                    </a:lnTo>
                    <a:lnTo>
                      <a:pt x="2118" y="29"/>
                    </a:lnTo>
                    <a:lnTo>
                      <a:pt x="2102" y="35"/>
                    </a:lnTo>
                    <a:lnTo>
                      <a:pt x="2086" y="41"/>
                    </a:lnTo>
                    <a:lnTo>
                      <a:pt x="2069" y="48"/>
                    </a:lnTo>
                    <a:lnTo>
                      <a:pt x="2055" y="55"/>
                    </a:lnTo>
                    <a:lnTo>
                      <a:pt x="2041" y="62"/>
                    </a:lnTo>
                    <a:lnTo>
                      <a:pt x="2026" y="70"/>
                    </a:lnTo>
                    <a:lnTo>
                      <a:pt x="2014" y="79"/>
                    </a:lnTo>
                    <a:lnTo>
                      <a:pt x="2001" y="88"/>
                    </a:lnTo>
                    <a:lnTo>
                      <a:pt x="1990" y="97"/>
                    </a:lnTo>
                    <a:lnTo>
                      <a:pt x="1911" y="101"/>
                    </a:lnTo>
                    <a:lnTo>
                      <a:pt x="1892" y="92"/>
                    </a:lnTo>
                    <a:lnTo>
                      <a:pt x="1871" y="85"/>
                    </a:lnTo>
                    <a:lnTo>
                      <a:pt x="1850" y="79"/>
                    </a:lnTo>
                    <a:lnTo>
                      <a:pt x="1829" y="72"/>
                    </a:lnTo>
                    <a:lnTo>
                      <a:pt x="1807" y="67"/>
                    </a:lnTo>
                    <a:lnTo>
                      <a:pt x="1785" y="62"/>
                    </a:lnTo>
                    <a:lnTo>
                      <a:pt x="1762" y="58"/>
                    </a:lnTo>
                    <a:lnTo>
                      <a:pt x="1739" y="55"/>
                    </a:lnTo>
                    <a:lnTo>
                      <a:pt x="1716" y="53"/>
                    </a:lnTo>
                    <a:lnTo>
                      <a:pt x="1692" y="50"/>
                    </a:lnTo>
                    <a:lnTo>
                      <a:pt x="1668" y="49"/>
                    </a:lnTo>
                    <a:lnTo>
                      <a:pt x="1646" y="49"/>
                    </a:lnTo>
                    <a:lnTo>
                      <a:pt x="1622" y="49"/>
                    </a:lnTo>
                    <a:lnTo>
                      <a:pt x="1598" y="49"/>
                    </a:lnTo>
                    <a:lnTo>
                      <a:pt x="1574" y="51"/>
                    </a:lnTo>
                    <a:lnTo>
                      <a:pt x="1551" y="53"/>
                    </a:lnTo>
                    <a:lnTo>
                      <a:pt x="1527" y="55"/>
                    </a:lnTo>
                    <a:lnTo>
                      <a:pt x="1504" y="59"/>
                    </a:lnTo>
                    <a:lnTo>
                      <a:pt x="1482" y="63"/>
                    </a:lnTo>
                    <a:lnTo>
                      <a:pt x="1460" y="68"/>
                    </a:lnTo>
                    <a:lnTo>
                      <a:pt x="1439" y="74"/>
                    </a:lnTo>
                    <a:lnTo>
                      <a:pt x="1418" y="80"/>
                    </a:lnTo>
                    <a:lnTo>
                      <a:pt x="1398" y="87"/>
                    </a:lnTo>
                    <a:lnTo>
                      <a:pt x="1377" y="94"/>
                    </a:lnTo>
                    <a:lnTo>
                      <a:pt x="1358" y="102"/>
                    </a:lnTo>
                    <a:lnTo>
                      <a:pt x="1339" y="111"/>
                    </a:lnTo>
                    <a:lnTo>
                      <a:pt x="1321" y="120"/>
                    </a:lnTo>
                    <a:lnTo>
                      <a:pt x="1304" y="130"/>
                    </a:lnTo>
                    <a:lnTo>
                      <a:pt x="1289" y="140"/>
                    </a:lnTo>
                    <a:lnTo>
                      <a:pt x="1273" y="150"/>
                    </a:lnTo>
                    <a:lnTo>
                      <a:pt x="1259" y="162"/>
                    </a:lnTo>
                    <a:lnTo>
                      <a:pt x="1158" y="176"/>
                    </a:lnTo>
                    <a:lnTo>
                      <a:pt x="1131" y="170"/>
                    </a:lnTo>
                    <a:lnTo>
                      <a:pt x="1102" y="164"/>
                    </a:lnTo>
                    <a:lnTo>
                      <a:pt x="1073" y="159"/>
                    </a:lnTo>
                    <a:lnTo>
                      <a:pt x="1044" y="155"/>
                    </a:lnTo>
                    <a:lnTo>
                      <a:pt x="1016" y="152"/>
                    </a:lnTo>
                    <a:lnTo>
                      <a:pt x="986" y="149"/>
                    </a:lnTo>
                    <a:lnTo>
                      <a:pt x="956" y="149"/>
                    </a:lnTo>
                    <a:lnTo>
                      <a:pt x="927" y="148"/>
                    </a:lnTo>
                    <a:lnTo>
                      <a:pt x="897" y="148"/>
                    </a:lnTo>
                    <a:lnTo>
                      <a:pt x="867" y="149"/>
                    </a:lnTo>
                    <a:lnTo>
                      <a:pt x="837" y="152"/>
                    </a:lnTo>
                    <a:lnTo>
                      <a:pt x="809" y="154"/>
                    </a:lnTo>
                    <a:lnTo>
                      <a:pt x="781" y="158"/>
                    </a:lnTo>
                    <a:lnTo>
                      <a:pt x="752" y="163"/>
                    </a:lnTo>
                    <a:lnTo>
                      <a:pt x="723" y="168"/>
                    </a:lnTo>
                    <a:lnTo>
                      <a:pt x="696" y="175"/>
                    </a:lnTo>
                    <a:lnTo>
                      <a:pt x="668" y="182"/>
                    </a:lnTo>
                    <a:lnTo>
                      <a:pt x="642" y="190"/>
                    </a:lnTo>
                    <a:lnTo>
                      <a:pt x="617" y="199"/>
                    </a:lnTo>
                    <a:lnTo>
                      <a:pt x="592" y="207"/>
                    </a:lnTo>
                    <a:lnTo>
                      <a:pt x="568" y="218"/>
                    </a:lnTo>
                    <a:lnTo>
                      <a:pt x="544" y="228"/>
                    </a:lnTo>
                    <a:lnTo>
                      <a:pt x="522" y="241"/>
                    </a:lnTo>
                    <a:lnTo>
                      <a:pt x="501" y="253"/>
                    </a:lnTo>
                    <a:lnTo>
                      <a:pt x="480" y="265"/>
                    </a:lnTo>
                    <a:lnTo>
                      <a:pt x="462" y="279"/>
                    </a:lnTo>
                    <a:lnTo>
                      <a:pt x="444" y="293"/>
                    </a:lnTo>
                    <a:lnTo>
                      <a:pt x="427" y="307"/>
                    </a:lnTo>
                    <a:lnTo>
                      <a:pt x="412" y="322"/>
                    </a:lnTo>
                    <a:lnTo>
                      <a:pt x="398" y="338"/>
                    </a:lnTo>
                    <a:lnTo>
                      <a:pt x="386" y="354"/>
                    </a:lnTo>
                    <a:lnTo>
                      <a:pt x="374" y="370"/>
                    </a:lnTo>
                    <a:lnTo>
                      <a:pt x="364" y="386"/>
                    </a:lnTo>
                    <a:lnTo>
                      <a:pt x="356" y="404"/>
                    </a:lnTo>
                    <a:lnTo>
                      <a:pt x="348" y="420"/>
                    </a:lnTo>
                    <a:lnTo>
                      <a:pt x="342" y="438"/>
                    </a:lnTo>
                    <a:lnTo>
                      <a:pt x="338" y="455"/>
                    </a:lnTo>
                    <a:lnTo>
                      <a:pt x="335" y="472"/>
                    </a:lnTo>
                    <a:lnTo>
                      <a:pt x="334" y="490"/>
                    </a:lnTo>
                    <a:lnTo>
                      <a:pt x="334" y="507"/>
                    </a:lnTo>
                    <a:lnTo>
                      <a:pt x="336" y="525"/>
                    </a:lnTo>
                    <a:lnTo>
                      <a:pt x="339" y="542"/>
                    </a:lnTo>
                    <a:lnTo>
                      <a:pt x="344" y="560"/>
                    </a:lnTo>
                    <a:lnTo>
                      <a:pt x="352" y="542"/>
                    </a:lnTo>
                  </a:path>
                </a:pathLst>
              </a:custGeom>
              <a:solidFill>
                <a:srgbClr val="CCFFFF"/>
              </a:solidFill>
              <a:ln w="9360">
                <a:solidFill>
                  <a:srgbClr val="000000"/>
                </a:solidFill>
                <a:round/>
                <a:headEnd/>
                <a:tailEnd/>
              </a:ln>
            </p:spPr>
            <p:txBody>
              <a:bodyPr wrap="none" anchor="ctr"/>
              <a:lstStyle/>
              <a:p>
                <a:endParaRPr lang="en-US"/>
              </a:p>
            </p:txBody>
          </p:sp>
          <p:sp>
            <p:nvSpPr>
              <p:cNvPr id="16436" name="Freeform 9"/>
              <p:cNvSpPr>
                <a:spLocks noChangeArrowheads="1"/>
              </p:cNvSpPr>
              <p:nvPr/>
            </p:nvSpPr>
            <p:spPr bwMode="auto">
              <a:xfrm>
                <a:off x="1809" y="1629"/>
                <a:ext cx="39" cy="4"/>
              </a:xfrm>
              <a:custGeom>
                <a:avLst/>
                <a:gdLst>
                  <a:gd name="T0" fmla="*/ 0 w 172"/>
                  <a:gd name="T1" fmla="*/ 0 h 18"/>
                  <a:gd name="T2" fmla="*/ 0 w 172"/>
                  <a:gd name="T3" fmla="*/ 0 h 18"/>
                  <a:gd name="T4" fmla="*/ 0 w 172"/>
                  <a:gd name="T5" fmla="*/ 0 h 18"/>
                  <a:gd name="T6" fmla="*/ 0 w 172"/>
                  <a:gd name="T7" fmla="*/ 0 h 18"/>
                  <a:gd name="T8" fmla="*/ 0 w 172"/>
                  <a:gd name="T9" fmla="*/ 0 h 18"/>
                  <a:gd name="T10" fmla="*/ 0 w 172"/>
                  <a:gd name="T11" fmla="*/ 0 h 18"/>
                  <a:gd name="T12" fmla="*/ 0 w 172"/>
                  <a:gd name="T13" fmla="*/ 0 h 18"/>
                  <a:gd name="T14" fmla="*/ 0 w 172"/>
                  <a:gd name="T15" fmla="*/ 0 h 18"/>
                  <a:gd name="T16" fmla="*/ 0 w 172"/>
                  <a:gd name="T17" fmla="*/ 0 h 18"/>
                  <a:gd name="T18" fmla="*/ 0 w 172"/>
                  <a:gd name="T19" fmla="*/ 0 h 18"/>
                  <a:gd name="T20" fmla="*/ 0 w 172"/>
                  <a:gd name="T21" fmla="*/ 0 h 18"/>
                  <a:gd name="T22" fmla="*/ 0 w 172"/>
                  <a:gd name="T23" fmla="*/ 0 h 18"/>
                  <a:gd name="T24" fmla="*/ 0 w 172"/>
                  <a:gd name="T25" fmla="*/ 0 h 18"/>
                  <a:gd name="T26" fmla="*/ 0 w 172"/>
                  <a:gd name="T27" fmla="*/ 0 h 18"/>
                  <a:gd name="T28" fmla="*/ 0 w 172"/>
                  <a:gd name="T29" fmla="*/ 0 h 18"/>
                  <a:gd name="T30" fmla="*/ 0 w 172"/>
                  <a:gd name="T31" fmla="*/ 0 h 18"/>
                  <a:gd name="T32" fmla="*/ 0 w 172"/>
                  <a:gd name="T33" fmla="*/ 0 h 1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2"/>
                  <a:gd name="T52" fmla="*/ 0 h 18"/>
                  <a:gd name="T53" fmla="*/ 172 w 172"/>
                  <a:gd name="T54" fmla="*/ 18 h 1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2" h="18">
                    <a:moveTo>
                      <a:pt x="0" y="0"/>
                    </a:moveTo>
                    <a:lnTo>
                      <a:pt x="11" y="1"/>
                    </a:lnTo>
                    <a:lnTo>
                      <a:pt x="22" y="4"/>
                    </a:lnTo>
                    <a:lnTo>
                      <a:pt x="32" y="6"/>
                    </a:lnTo>
                    <a:lnTo>
                      <a:pt x="44" y="8"/>
                    </a:lnTo>
                    <a:lnTo>
                      <a:pt x="55" y="9"/>
                    </a:lnTo>
                    <a:lnTo>
                      <a:pt x="67" y="11"/>
                    </a:lnTo>
                    <a:lnTo>
                      <a:pt x="78" y="13"/>
                    </a:lnTo>
                    <a:lnTo>
                      <a:pt x="90" y="14"/>
                    </a:lnTo>
                    <a:lnTo>
                      <a:pt x="101" y="15"/>
                    </a:lnTo>
                    <a:lnTo>
                      <a:pt x="113" y="16"/>
                    </a:lnTo>
                    <a:lnTo>
                      <a:pt x="125" y="16"/>
                    </a:lnTo>
                    <a:lnTo>
                      <a:pt x="135" y="17"/>
                    </a:lnTo>
                    <a:lnTo>
                      <a:pt x="147" y="17"/>
                    </a:lnTo>
                    <a:lnTo>
                      <a:pt x="159" y="17"/>
                    </a:lnTo>
                    <a:lnTo>
                      <a:pt x="171" y="17"/>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16437" name="Freeform 10"/>
              <p:cNvSpPr>
                <a:spLocks noChangeArrowheads="1"/>
              </p:cNvSpPr>
              <p:nvPr/>
            </p:nvSpPr>
            <p:spPr bwMode="auto">
              <a:xfrm>
                <a:off x="1870" y="1709"/>
                <a:ext cx="17" cy="2"/>
              </a:xfrm>
              <a:custGeom>
                <a:avLst/>
                <a:gdLst>
                  <a:gd name="T0" fmla="*/ 0 w 75"/>
                  <a:gd name="T1" fmla="*/ 0 h 9"/>
                  <a:gd name="T2" fmla="*/ 0 w 75"/>
                  <a:gd name="T3" fmla="*/ 0 h 9"/>
                  <a:gd name="T4" fmla="*/ 0 w 75"/>
                  <a:gd name="T5" fmla="*/ 0 h 9"/>
                  <a:gd name="T6" fmla="*/ 0 w 75"/>
                  <a:gd name="T7" fmla="*/ 0 h 9"/>
                  <a:gd name="T8" fmla="*/ 0 w 75"/>
                  <a:gd name="T9" fmla="*/ 0 h 9"/>
                  <a:gd name="T10" fmla="*/ 0 w 75"/>
                  <a:gd name="T11" fmla="*/ 0 h 9"/>
                  <a:gd name="T12" fmla="*/ 0 w 75"/>
                  <a:gd name="T13" fmla="*/ 0 h 9"/>
                  <a:gd name="T14" fmla="*/ 0 w 75"/>
                  <a:gd name="T15" fmla="*/ 0 h 9"/>
                  <a:gd name="T16" fmla="*/ 0 w 75"/>
                  <a:gd name="T17" fmla="*/ 0 h 9"/>
                  <a:gd name="T18" fmla="*/ 0 w 75"/>
                  <a:gd name="T19" fmla="*/ 0 h 9"/>
                  <a:gd name="T20" fmla="*/ 0 w 75"/>
                  <a:gd name="T21" fmla="*/ 0 h 9"/>
                  <a:gd name="T22" fmla="*/ 0 w 75"/>
                  <a:gd name="T23" fmla="*/ 0 h 9"/>
                  <a:gd name="T24" fmla="*/ 0 w 75"/>
                  <a:gd name="T25" fmla="*/ 0 h 9"/>
                  <a:gd name="T26" fmla="*/ 0 w 75"/>
                  <a:gd name="T27" fmla="*/ 0 h 9"/>
                  <a:gd name="T28" fmla="*/ 0 w 75"/>
                  <a:gd name="T29" fmla="*/ 0 h 9"/>
                  <a:gd name="T30" fmla="*/ 0 w 75"/>
                  <a:gd name="T31" fmla="*/ 0 h 9"/>
                  <a:gd name="T32" fmla="*/ 0 w 75"/>
                  <a:gd name="T33" fmla="*/ 0 h 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5"/>
                  <a:gd name="T52" fmla="*/ 0 h 9"/>
                  <a:gd name="T53" fmla="*/ 75 w 75"/>
                  <a:gd name="T54" fmla="*/ 9 h 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5" h="9">
                    <a:moveTo>
                      <a:pt x="0" y="8"/>
                    </a:moveTo>
                    <a:lnTo>
                      <a:pt x="5" y="8"/>
                    </a:lnTo>
                    <a:lnTo>
                      <a:pt x="10" y="7"/>
                    </a:lnTo>
                    <a:lnTo>
                      <a:pt x="16" y="7"/>
                    </a:lnTo>
                    <a:lnTo>
                      <a:pt x="20" y="6"/>
                    </a:lnTo>
                    <a:lnTo>
                      <a:pt x="25" y="6"/>
                    </a:lnTo>
                    <a:lnTo>
                      <a:pt x="30" y="5"/>
                    </a:lnTo>
                    <a:lnTo>
                      <a:pt x="35" y="5"/>
                    </a:lnTo>
                    <a:lnTo>
                      <a:pt x="41" y="5"/>
                    </a:lnTo>
                    <a:lnTo>
                      <a:pt x="46" y="4"/>
                    </a:lnTo>
                    <a:lnTo>
                      <a:pt x="50" y="3"/>
                    </a:lnTo>
                    <a:lnTo>
                      <a:pt x="55" y="2"/>
                    </a:lnTo>
                    <a:lnTo>
                      <a:pt x="60" y="2"/>
                    </a:lnTo>
                    <a:lnTo>
                      <a:pt x="65" y="1"/>
                    </a:lnTo>
                    <a:lnTo>
                      <a:pt x="70" y="0"/>
                    </a:lnTo>
                    <a:lnTo>
                      <a:pt x="74" y="0"/>
                    </a:lnTo>
                    <a:lnTo>
                      <a:pt x="0" y="8"/>
                    </a:lnTo>
                  </a:path>
                </a:pathLst>
              </a:custGeom>
              <a:solidFill>
                <a:srgbClr val="CCFFFF"/>
              </a:solidFill>
              <a:ln w="9360">
                <a:solidFill>
                  <a:srgbClr val="000000"/>
                </a:solidFill>
                <a:round/>
                <a:headEnd/>
                <a:tailEnd/>
              </a:ln>
            </p:spPr>
            <p:txBody>
              <a:bodyPr wrap="none" anchor="ctr"/>
              <a:lstStyle/>
              <a:p>
                <a:endParaRPr lang="en-US"/>
              </a:p>
            </p:txBody>
          </p:sp>
          <p:sp>
            <p:nvSpPr>
              <p:cNvPr id="16438" name="Freeform 11"/>
              <p:cNvSpPr>
                <a:spLocks noChangeArrowheads="1"/>
              </p:cNvSpPr>
              <p:nvPr/>
            </p:nvSpPr>
            <p:spPr bwMode="auto">
              <a:xfrm>
                <a:off x="2077" y="1737"/>
                <a:ext cx="19" cy="16"/>
              </a:xfrm>
              <a:custGeom>
                <a:avLst/>
                <a:gdLst>
                  <a:gd name="T0" fmla="*/ 0 w 84"/>
                  <a:gd name="T1" fmla="*/ 0 h 71"/>
                  <a:gd name="T2" fmla="*/ 0 w 84"/>
                  <a:gd name="T3" fmla="*/ 0 h 71"/>
                  <a:gd name="T4" fmla="*/ 0 w 84"/>
                  <a:gd name="T5" fmla="*/ 0 h 71"/>
                  <a:gd name="T6" fmla="*/ 0 w 84"/>
                  <a:gd name="T7" fmla="*/ 0 h 71"/>
                  <a:gd name="T8" fmla="*/ 0 w 84"/>
                  <a:gd name="T9" fmla="*/ 0 h 71"/>
                  <a:gd name="T10" fmla="*/ 0 w 84"/>
                  <a:gd name="T11" fmla="*/ 0 h 71"/>
                  <a:gd name="T12" fmla="*/ 0 w 84"/>
                  <a:gd name="T13" fmla="*/ 0 h 71"/>
                  <a:gd name="T14" fmla="*/ 0 w 84"/>
                  <a:gd name="T15" fmla="*/ 0 h 71"/>
                  <a:gd name="T16" fmla="*/ 0 w 84"/>
                  <a:gd name="T17" fmla="*/ 0 h 71"/>
                  <a:gd name="T18" fmla="*/ 0 w 84"/>
                  <a:gd name="T19" fmla="*/ 0 h 71"/>
                  <a:gd name="T20" fmla="*/ 0 w 84"/>
                  <a:gd name="T21" fmla="*/ 0 h 71"/>
                  <a:gd name="T22" fmla="*/ 0 w 84"/>
                  <a:gd name="T23" fmla="*/ 0 h 71"/>
                  <a:gd name="T24" fmla="*/ 0 w 84"/>
                  <a:gd name="T25" fmla="*/ 0 h 71"/>
                  <a:gd name="T26" fmla="*/ 0 w 84"/>
                  <a:gd name="T27" fmla="*/ 0 h 71"/>
                  <a:gd name="T28" fmla="*/ 0 w 84"/>
                  <a:gd name="T29" fmla="*/ 0 h 71"/>
                  <a:gd name="T30" fmla="*/ 0 w 84"/>
                  <a:gd name="T31" fmla="*/ 0 h 71"/>
                  <a:gd name="T32" fmla="*/ 0 w 84"/>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4"/>
                  <a:gd name="T52" fmla="*/ 0 h 71"/>
                  <a:gd name="T53" fmla="*/ 84 w 84"/>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4" h="71">
                    <a:moveTo>
                      <a:pt x="0" y="0"/>
                    </a:moveTo>
                    <a:lnTo>
                      <a:pt x="5" y="5"/>
                    </a:lnTo>
                    <a:lnTo>
                      <a:pt x="9" y="10"/>
                    </a:lnTo>
                    <a:lnTo>
                      <a:pt x="13" y="15"/>
                    </a:lnTo>
                    <a:lnTo>
                      <a:pt x="18" y="20"/>
                    </a:lnTo>
                    <a:lnTo>
                      <a:pt x="24" y="25"/>
                    </a:lnTo>
                    <a:lnTo>
                      <a:pt x="29" y="30"/>
                    </a:lnTo>
                    <a:lnTo>
                      <a:pt x="35" y="34"/>
                    </a:lnTo>
                    <a:lnTo>
                      <a:pt x="40" y="39"/>
                    </a:lnTo>
                    <a:lnTo>
                      <a:pt x="45" y="44"/>
                    </a:lnTo>
                    <a:lnTo>
                      <a:pt x="51" y="48"/>
                    </a:lnTo>
                    <a:lnTo>
                      <a:pt x="57" y="52"/>
                    </a:lnTo>
                    <a:lnTo>
                      <a:pt x="63" y="57"/>
                    </a:lnTo>
                    <a:lnTo>
                      <a:pt x="69" y="61"/>
                    </a:lnTo>
                    <a:lnTo>
                      <a:pt x="77" y="66"/>
                    </a:lnTo>
                    <a:lnTo>
                      <a:pt x="83" y="70"/>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16439" name="Freeform 12"/>
              <p:cNvSpPr>
                <a:spLocks noChangeArrowheads="1"/>
              </p:cNvSpPr>
              <p:nvPr/>
            </p:nvSpPr>
            <p:spPr bwMode="auto">
              <a:xfrm>
                <a:off x="2318" y="1708"/>
                <a:ext cx="9" cy="22"/>
              </a:xfrm>
              <a:custGeom>
                <a:avLst/>
                <a:gdLst>
                  <a:gd name="T0" fmla="*/ 0 w 41"/>
                  <a:gd name="T1" fmla="*/ 0 h 97"/>
                  <a:gd name="T2" fmla="*/ 0 w 41"/>
                  <a:gd name="T3" fmla="*/ 0 h 97"/>
                  <a:gd name="T4" fmla="*/ 0 w 41"/>
                  <a:gd name="T5" fmla="*/ 0 h 97"/>
                  <a:gd name="T6" fmla="*/ 0 w 41"/>
                  <a:gd name="T7" fmla="*/ 0 h 97"/>
                  <a:gd name="T8" fmla="*/ 0 w 41"/>
                  <a:gd name="T9" fmla="*/ 0 h 97"/>
                  <a:gd name="T10" fmla="*/ 0 w 41"/>
                  <a:gd name="T11" fmla="*/ 0 h 97"/>
                  <a:gd name="T12" fmla="*/ 0 w 41"/>
                  <a:gd name="T13" fmla="*/ 0 h 97"/>
                  <a:gd name="T14" fmla="*/ 0 w 41"/>
                  <a:gd name="T15" fmla="*/ 0 h 97"/>
                  <a:gd name="T16" fmla="*/ 0 w 41"/>
                  <a:gd name="T17" fmla="*/ 0 h 97"/>
                  <a:gd name="T18" fmla="*/ 0 w 41"/>
                  <a:gd name="T19" fmla="*/ 0 h 97"/>
                  <a:gd name="T20" fmla="*/ 0 w 41"/>
                  <a:gd name="T21" fmla="*/ 0 h 97"/>
                  <a:gd name="T22" fmla="*/ 0 w 41"/>
                  <a:gd name="T23" fmla="*/ 0 h 97"/>
                  <a:gd name="T24" fmla="*/ 0 w 41"/>
                  <a:gd name="T25" fmla="*/ 0 h 97"/>
                  <a:gd name="T26" fmla="*/ 0 w 41"/>
                  <a:gd name="T27" fmla="*/ 0 h 97"/>
                  <a:gd name="T28" fmla="*/ 0 w 41"/>
                  <a:gd name="T29" fmla="*/ 0 h 97"/>
                  <a:gd name="T30" fmla="*/ 0 w 41"/>
                  <a:gd name="T31" fmla="*/ 0 h 97"/>
                  <a:gd name="T32" fmla="*/ 0 w 41"/>
                  <a:gd name="T33" fmla="*/ 0 h 9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1"/>
                  <a:gd name="T52" fmla="*/ 0 h 97"/>
                  <a:gd name="T53" fmla="*/ 41 w 41"/>
                  <a:gd name="T54" fmla="*/ 97 h 9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1" h="97">
                    <a:moveTo>
                      <a:pt x="0" y="96"/>
                    </a:moveTo>
                    <a:lnTo>
                      <a:pt x="3" y="89"/>
                    </a:lnTo>
                    <a:lnTo>
                      <a:pt x="7" y="84"/>
                    </a:lnTo>
                    <a:lnTo>
                      <a:pt x="11" y="77"/>
                    </a:lnTo>
                    <a:lnTo>
                      <a:pt x="14" y="71"/>
                    </a:lnTo>
                    <a:lnTo>
                      <a:pt x="18" y="65"/>
                    </a:lnTo>
                    <a:lnTo>
                      <a:pt x="21" y="58"/>
                    </a:lnTo>
                    <a:lnTo>
                      <a:pt x="24" y="52"/>
                    </a:lnTo>
                    <a:lnTo>
                      <a:pt x="27" y="45"/>
                    </a:lnTo>
                    <a:lnTo>
                      <a:pt x="30" y="38"/>
                    </a:lnTo>
                    <a:lnTo>
                      <a:pt x="32" y="32"/>
                    </a:lnTo>
                    <a:lnTo>
                      <a:pt x="34" y="25"/>
                    </a:lnTo>
                    <a:lnTo>
                      <a:pt x="36" y="19"/>
                    </a:lnTo>
                    <a:lnTo>
                      <a:pt x="38" y="12"/>
                    </a:lnTo>
                    <a:lnTo>
                      <a:pt x="39" y="6"/>
                    </a:lnTo>
                    <a:lnTo>
                      <a:pt x="40" y="0"/>
                    </a:lnTo>
                    <a:lnTo>
                      <a:pt x="0" y="96"/>
                    </a:lnTo>
                  </a:path>
                </a:pathLst>
              </a:custGeom>
              <a:solidFill>
                <a:srgbClr val="CCFFFF"/>
              </a:solidFill>
              <a:ln w="9360">
                <a:solidFill>
                  <a:srgbClr val="000000"/>
                </a:solidFill>
                <a:round/>
                <a:headEnd/>
                <a:tailEnd/>
              </a:ln>
            </p:spPr>
            <p:txBody>
              <a:bodyPr wrap="none" anchor="ctr"/>
              <a:lstStyle/>
              <a:p>
                <a:endParaRPr lang="en-US"/>
              </a:p>
            </p:txBody>
          </p:sp>
          <p:sp>
            <p:nvSpPr>
              <p:cNvPr id="16440" name="Freeform 13"/>
              <p:cNvSpPr>
                <a:spLocks noChangeArrowheads="1"/>
              </p:cNvSpPr>
              <p:nvPr/>
            </p:nvSpPr>
            <p:spPr bwMode="auto">
              <a:xfrm>
                <a:off x="2423" y="1603"/>
                <a:ext cx="76" cy="65"/>
              </a:xfrm>
              <a:custGeom>
                <a:avLst/>
                <a:gdLst>
                  <a:gd name="T0" fmla="*/ 0 w 336"/>
                  <a:gd name="T1" fmla="*/ 0 h 285"/>
                  <a:gd name="T2" fmla="*/ 0 w 336"/>
                  <a:gd name="T3" fmla="*/ 0 h 285"/>
                  <a:gd name="T4" fmla="*/ 0 w 336"/>
                  <a:gd name="T5" fmla="*/ 0 h 285"/>
                  <a:gd name="T6" fmla="*/ 0 w 336"/>
                  <a:gd name="T7" fmla="*/ 0 h 285"/>
                  <a:gd name="T8" fmla="*/ 0 w 336"/>
                  <a:gd name="T9" fmla="*/ 0 h 285"/>
                  <a:gd name="T10" fmla="*/ 0 w 336"/>
                  <a:gd name="T11" fmla="*/ 0 h 285"/>
                  <a:gd name="T12" fmla="*/ 0 w 336"/>
                  <a:gd name="T13" fmla="*/ 0 h 285"/>
                  <a:gd name="T14" fmla="*/ 0 w 336"/>
                  <a:gd name="T15" fmla="*/ 0 h 285"/>
                  <a:gd name="T16" fmla="*/ 0 w 336"/>
                  <a:gd name="T17" fmla="*/ 0 h 285"/>
                  <a:gd name="T18" fmla="*/ 0 w 336"/>
                  <a:gd name="T19" fmla="*/ 0 h 285"/>
                  <a:gd name="T20" fmla="*/ 0 w 336"/>
                  <a:gd name="T21" fmla="*/ 0 h 285"/>
                  <a:gd name="T22" fmla="*/ 0 w 336"/>
                  <a:gd name="T23" fmla="*/ 0 h 285"/>
                  <a:gd name="T24" fmla="*/ 0 w 336"/>
                  <a:gd name="T25" fmla="*/ 0 h 285"/>
                  <a:gd name="T26" fmla="*/ 0 w 336"/>
                  <a:gd name="T27" fmla="*/ 0 h 285"/>
                  <a:gd name="T28" fmla="*/ 0 w 336"/>
                  <a:gd name="T29" fmla="*/ 0 h 285"/>
                  <a:gd name="T30" fmla="*/ 0 w 336"/>
                  <a:gd name="T31" fmla="*/ 0 h 285"/>
                  <a:gd name="T32" fmla="*/ 0 w 336"/>
                  <a:gd name="T33" fmla="*/ 0 h 285"/>
                  <a:gd name="T34" fmla="*/ 0 w 336"/>
                  <a:gd name="T35" fmla="*/ 0 h 285"/>
                  <a:gd name="T36" fmla="*/ 0 w 336"/>
                  <a:gd name="T37" fmla="*/ 0 h 285"/>
                  <a:gd name="T38" fmla="*/ 0 w 336"/>
                  <a:gd name="T39" fmla="*/ 0 h 285"/>
                  <a:gd name="T40" fmla="*/ 0 w 336"/>
                  <a:gd name="T41" fmla="*/ 0 h 285"/>
                  <a:gd name="T42" fmla="*/ 0 w 336"/>
                  <a:gd name="T43" fmla="*/ 0 h 285"/>
                  <a:gd name="T44" fmla="*/ 0 w 336"/>
                  <a:gd name="T45" fmla="*/ 0 h 285"/>
                  <a:gd name="T46" fmla="*/ 0 w 336"/>
                  <a:gd name="T47" fmla="*/ 0 h 285"/>
                  <a:gd name="T48" fmla="*/ 0 w 336"/>
                  <a:gd name="T49" fmla="*/ 0 h 285"/>
                  <a:gd name="T50" fmla="*/ 0 w 336"/>
                  <a:gd name="T51" fmla="*/ 0 h 28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36"/>
                  <a:gd name="T79" fmla="*/ 0 h 285"/>
                  <a:gd name="T80" fmla="*/ 336 w 336"/>
                  <a:gd name="T81" fmla="*/ 285 h 28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36" h="285">
                    <a:moveTo>
                      <a:pt x="335" y="284"/>
                    </a:moveTo>
                    <a:lnTo>
                      <a:pt x="335" y="269"/>
                    </a:lnTo>
                    <a:lnTo>
                      <a:pt x="332" y="253"/>
                    </a:lnTo>
                    <a:lnTo>
                      <a:pt x="330" y="240"/>
                    </a:lnTo>
                    <a:lnTo>
                      <a:pt x="325" y="224"/>
                    </a:lnTo>
                    <a:lnTo>
                      <a:pt x="319" y="210"/>
                    </a:lnTo>
                    <a:lnTo>
                      <a:pt x="312" y="194"/>
                    </a:lnTo>
                    <a:lnTo>
                      <a:pt x="304" y="179"/>
                    </a:lnTo>
                    <a:lnTo>
                      <a:pt x="294" y="165"/>
                    </a:lnTo>
                    <a:lnTo>
                      <a:pt x="283" y="152"/>
                    </a:lnTo>
                    <a:lnTo>
                      <a:pt x="271" y="138"/>
                    </a:lnTo>
                    <a:lnTo>
                      <a:pt x="258" y="125"/>
                    </a:lnTo>
                    <a:lnTo>
                      <a:pt x="244" y="112"/>
                    </a:lnTo>
                    <a:lnTo>
                      <a:pt x="228" y="100"/>
                    </a:lnTo>
                    <a:lnTo>
                      <a:pt x="213" y="86"/>
                    </a:lnTo>
                    <a:lnTo>
                      <a:pt x="195" y="75"/>
                    </a:lnTo>
                    <a:lnTo>
                      <a:pt x="175" y="64"/>
                    </a:lnTo>
                    <a:lnTo>
                      <a:pt x="156" y="54"/>
                    </a:lnTo>
                    <a:lnTo>
                      <a:pt x="136" y="44"/>
                    </a:lnTo>
                    <a:lnTo>
                      <a:pt x="116" y="35"/>
                    </a:lnTo>
                    <a:lnTo>
                      <a:pt x="93" y="27"/>
                    </a:lnTo>
                    <a:lnTo>
                      <a:pt x="70" y="19"/>
                    </a:lnTo>
                    <a:lnTo>
                      <a:pt x="47" y="12"/>
                    </a:lnTo>
                    <a:lnTo>
                      <a:pt x="23" y="6"/>
                    </a:lnTo>
                    <a:lnTo>
                      <a:pt x="0" y="0"/>
                    </a:lnTo>
                    <a:lnTo>
                      <a:pt x="335" y="284"/>
                    </a:lnTo>
                  </a:path>
                </a:pathLst>
              </a:custGeom>
              <a:solidFill>
                <a:srgbClr val="CCFFFF"/>
              </a:solidFill>
              <a:ln w="9360">
                <a:solidFill>
                  <a:srgbClr val="000000"/>
                </a:solidFill>
                <a:round/>
                <a:headEnd/>
                <a:tailEnd/>
              </a:ln>
            </p:spPr>
            <p:txBody>
              <a:bodyPr wrap="none" anchor="ctr"/>
              <a:lstStyle/>
              <a:p>
                <a:endParaRPr lang="en-US"/>
              </a:p>
            </p:txBody>
          </p:sp>
          <p:sp>
            <p:nvSpPr>
              <p:cNvPr id="16441" name="Freeform 14"/>
              <p:cNvSpPr>
                <a:spLocks noChangeArrowheads="1"/>
              </p:cNvSpPr>
              <p:nvPr/>
            </p:nvSpPr>
            <p:spPr bwMode="auto">
              <a:xfrm>
                <a:off x="2545" y="1546"/>
                <a:ext cx="36" cy="22"/>
              </a:xfrm>
              <a:custGeom>
                <a:avLst/>
                <a:gdLst>
                  <a:gd name="T0" fmla="*/ 0 w 159"/>
                  <a:gd name="T1" fmla="*/ 0 h 96"/>
                  <a:gd name="T2" fmla="*/ 0 w 159"/>
                  <a:gd name="T3" fmla="*/ 0 h 96"/>
                  <a:gd name="T4" fmla="*/ 0 w 159"/>
                  <a:gd name="T5" fmla="*/ 0 h 96"/>
                  <a:gd name="T6" fmla="*/ 0 w 159"/>
                  <a:gd name="T7" fmla="*/ 0 h 96"/>
                  <a:gd name="T8" fmla="*/ 0 w 159"/>
                  <a:gd name="T9" fmla="*/ 0 h 96"/>
                  <a:gd name="T10" fmla="*/ 0 w 159"/>
                  <a:gd name="T11" fmla="*/ 0 h 96"/>
                  <a:gd name="T12" fmla="*/ 0 w 159"/>
                  <a:gd name="T13" fmla="*/ 0 h 96"/>
                  <a:gd name="T14" fmla="*/ 0 w 159"/>
                  <a:gd name="T15" fmla="*/ 0 h 96"/>
                  <a:gd name="T16" fmla="*/ 0 w 159"/>
                  <a:gd name="T17" fmla="*/ 0 h 96"/>
                  <a:gd name="T18" fmla="*/ 0 w 159"/>
                  <a:gd name="T19" fmla="*/ 0 h 96"/>
                  <a:gd name="T20" fmla="*/ 0 w 159"/>
                  <a:gd name="T21" fmla="*/ 0 h 96"/>
                  <a:gd name="T22" fmla="*/ 0 w 159"/>
                  <a:gd name="T23" fmla="*/ 0 h 96"/>
                  <a:gd name="T24" fmla="*/ 0 w 159"/>
                  <a:gd name="T25" fmla="*/ 0 h 96"/>
                  <a:gd name="T26" fmla="*/ 0 w 159"/>
                  <a:gd name="T27" fmla="*/ 0 h 96"/>
                  <a:gd name="T28" fmla="*/ 0 w 159"/>
                  <a:gd name="T29" fmla="*/ 0 h 96"/>
                  <a:gd name="T30" fmla="*/ 0 w 159"/>
                  <a:gd name="T31" fmla="*/ 0 h 96"/>
                  <a:gd name="T32" fmla="*/ 0 w 159"/>
                  <a:gd name="T33" fmla="*/ 0 h 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9"/>
                  <a:gd name="T52" fmla="*/ 0 h 96"/>
                  <a:gd name="T53" fmla="*/ 159 w 159"/>
                  <a:gd name="T54" fmla="*/ 96 h 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9" h="96">
                    <a:moveTo>
                      <a:pt x="0" y="95"/>
                    </a:moveTo>
                    <a:lnTo>
                      <a:pt x="13" y="91"/>
                    </a:lnTo>
                    <a:lnTo>
                      <a:pt x="25" y="86"/>
                    </a:lnTo>
                    <a:lnTo>
                      <a:pt x="37" y="80"/>
                    </a:lnTo>
                    <a:lnTo>
                      <a:pt x="49" y="74"/>
                    </a:lnTo>
                    <a:lnTo>
                      <a:pt x="61" y="69"/>
                    </a:lnTo>
                    <a:lnTo>
                      <a:pt x="72" y="62"/>
                    </a:lnTo>
                    <a:lnTo>
                      <a:pt x="84" y="55"/>
                    </a:lnTo>
                    <a:lnTo>
                      <a:pt x="94" y="50"/>
                    </a:lnTo>
                    <a:lnTo>
                      <a:pt x="104" y="43"/>
                    </a:lnTo>
                    <a:lnTo>
                      <a:pt x="115" y="36"/>
                    </a:lnTo>
                    <a:lnTo>
                      <a:pt x="123" y="28"/>
                    </a:lnTo>
                    <a:lnTo>
                      <a:pt x="133" y="21"/>
                    </a:lnTo>
                    <a:lnTo>
                      <a:pt x="141" y="14"/>
                    </a:lnTo>
                    <a:lnTo>
                      <a:pt x="150" y="6"/>
                    </a:lnTo>
                    <a:lnTo>
                      <a:pt x="158" y="0"/>
                    </a:lnTo>
                    <a:lnTo>
                      <a:pt x="0" y="95"/>
                    </a:lnTo>
                  </a:path>
                </a:pathLst>
              </a:custGeom>
              <a:solidFill>
                <a:srgbClr val="CCFFFF"/>
              </a:solidFill>
              <a:ln w="9360">
                <a:solidFill>
                  <a:srgbClr val="000000"/>
                </a:solidFill>
                <a:round/>
                <a:headEnd/>
                <a:tailEnd/>
              </a:ln>
            </p:spPr>
            <p:txBody>
              <a:bodyPr wrap="none" anchor="ctr"/>
              <a:lstStyle/>
              <a:p>
                <a:endParaRPr lang="en-US"/>
              </a:p>
            </p:txBody>
          </p:sp>
          <p:sp>
            <p:nvSpPr>
              <p:cNvPr id="16442" name="Freeform 15"/>
              <p:cNvSpPr>
                <a:spLocks noChangeArrowheads="1"/>
              </p:cNvSpPr>
              <p:nvPr/>
            </p:nvSpPr>
            <p:spPr bwMode="auto">
              <a:xfrm>
                <a:off x="2515" y="1451"/>
                <a:ext cx="3" cy="15"/>
              </a:xfrm>
              <a:custGeom>
                <a:avLst/>
                <a:gdLst>
                  <a:gd name="T0" fmla="*/ 0 w 13"/>
                  <a:gd name="T1" fmla="*/ 0 h 65"/>
                  <a:gd name="T2" fmla="*/ 0 w 13"/>
                  <a:gd name="T3" fmla="*/ 0 h 65"/>
                  <a:gd name="T4" fmla="*/ 0 w 13"/>
                  <a:gd name="T5" fmla="*/ 0 h 65"/>
                  <a:gd name="T6" fmla="*/ 0 w 13"/>
                  <a:gd name="T7" fmla="*/ 0 h 65"/>
                  <a:gd name="T8" fmla="*/ 0 w 13"/>
                  <a:gd name="T9" fmla="*/ 0 h 65"/>
                  <a:gd name="T10" fmla="*/ 0 w 13"/>
                  <a:gd name="T11" fmla="*/ 0 h 65"/>
                  <a:gd name="T12" fmla="*/ 0 w 13"/>
                  <a:gd name="T13" fmla="*/ 0 h 65"/>
                  <a:gd name="T14" fmla="*/ 0 w 13"/>
                  <a:gd name="T15" fmla="*/ 0 h 65"/>
                  <a:gd name="T16" fmla="*/ 0 w 13"/>
                  <a:gd name="T17" fmla="*/ 0 h 65"/>
                  <a:gd name="T18" fmla="*/ 0 w 13"/>
                  <a:gd name="T19" fmla="*/ 0 h 65"/>
                  <a:gd name="T20" fmla="*/ 0 w 13"/>
                  <a:gd name="T21" fmla="*/ 0 h 65"/>
                  <a:gd name="T22" fmla="*/ 0 w 13"/>
                  <a:gd name="T23" fmla="*/ 0 h 65"/>
                  <a:gd name="T24" fmla="*/ 0 w 13"/>
                  <a:gd name="T25" fmla="*/ 0 h 65"/>
                  <a:gd name="T26" fmla="*/ 0 w 13"/>
                  <a:gd name="T27" fmla="*/ 0 h 65"/>
                  <a:gd name="T28" fmla="*/ 0 w 13"/>
                  <a:gd name="T29" fmla="*/ 0 h 65"/>
                  <a:gd name="T30" fmla="*/ 0 w 13"/>
                  <a:gd name="T31" fmla="*/ 0 h 65"/>
                  <a:gd name="T32" fmla="*/ 0 w 13"/>
                  <a:gd name="T33" fmla="*/ 0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65"/>
                  <a:gd name="T53" fmla="*/ 13 w 13"/>
                  <a:gd name="T54" fmla="*/ 65 h 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65">
                    <a:moveTo>
                      <a:pt x="12" y="64"/>
                    </a:moveTo>
                    <a:lnTo>
                      <a:pt x="12" y="60"/>
                    </a:lnTo>
                    <a:lnTo>
                      <a:pt x="12" y="56"/>
                    </a:lnTo>
                    <a:lnTo>
                      <a:pt x="12" y="51"/>
                    </a:lnTo>
                    <a:lnTo>
                      <a:pt x="12" y="47"/>
                    </a:lnTo>
                    <a:lnTo>
                      <a:pt x="11" y="43"/>
                    </a:lnTo>
                    <a:lnTo>
                      <a:pt x="11" y="38"/>
                    </a:lnTo>
                    <a:lnTo>
                      <a:pt x="10" y="34"/>
                    </a:lnTo>
                    <a:lnTo>
                      <a:pt x="8" y="29"/>
                    </a:lnTo>
                    <a:lnTo>
                      <a:pt x="8" y="25"/>
                    </a:lnTo>
                    <a:lnTo>
                      <a:pt x="7" y="20"/>
                    </a:lnTo>
                    <a:lnTo>
                      <a:pt x="6" y="16"/>
                    </a:lnTo>
                    <a:lnTo>
                      <a:pt x="5" y="13"/>
                    </a:lnTo>
                    <a:lnTo>
                      <a:pt x="2" y="9"/>
                    </a:lnTo>
                    <a:lnTo>
                      <a:pt x="1" y="4"/>
                    </a:lnTo>
                    <a:lnTo>
                      <a:pt x="0" y="0"/>
                    </a:lnTo>
                    <a:lnTo>
                      <a:pt x="12" y="64"/>
                    </a:lnTo>
                  </a:path>
                </a:pathLst>
              </a:custGeom>
              <a:solidFill>
                <a:srgbClr val="CCFFFF"/>
              </a:solidFill>
              <a:ln w="9360">
                <a:solidFill>
                  <a:srgbClr val="000000"/>
                </a:solidFill>
                <a:round/>
                <a:headEnd/>
                <a:tailEnd/>
              </a:ln>
            </p:spPr>
            <p:txBody>
              <a:bodyPr wrap="none" anchor="ctr"/>
              <a:lstStyle/>
              <a:p>
                <a:endParaRPr lang="en-US"/>
              </a:p>
            </p:txBody>
          </p:sp>
          <p:sp>
            <p:nvSpPr>
              <p:cNvPr id="16443" name="Freeform 16"/>
              <p:cNvSpPr>
                <a:spLocks noChangeArrowheads="1"/>
              </p:cNvSpPr>
              <p:nvPr/>
            </p:nvSpPr>
            <p:spPr bwMode="auto">
              <a:xfrm>
                <a:off x="2339" y="1422"/>
                <a:ext cx="20" cy="14"/>
              </a:xfrm>
              <a:custGeom>
                <a:avLst/>
                <a:gdLst>
                  <a:gd name="T0" fmla="*/ 0 w 88"/>
                  <a:gd name="T1" fmla="*/ 0 h 62"/>
                  <a:gd name="T2" fmla="*/ 0 w 88"/>
                  <a:gd name="T3" fmla="*/ 0 h 62"/>
                  <a:gd name="T4" fmla="*/ 0 w 88"/>
                  <a:gd name="T5" fmla="*/ 0 h 62"/>
                  <a:gd name="T6" fmla="*/ 0 w 88"/>
                  <a:gd name="T7" fmla="*/ 0 h 62"/>
                  <a:gd name="T8" fmla="*/ 0 w 88"/>
                  <a:gd name="T9" fmla="*/ 0 h 62"/>
                  <a:gd name="T10" fmla="*/ 0 w 88"/>
                  <a:gd name="T11" fmla="*/ 0 h 62"/>
                  <a:gd name="T12" fmla="*/ 0 w 88"/>
                  <a:gd name="T13" fmla="*/ 0 h 62"/>
                  <a:gd name="T14" fmla="*/ 0 w 88"/>
                  <a:gd name="T15" fmla="*/ 0 h 62"/>
                  <a:gd name="T16" fmla="*/ 0 w 88"/>
                  <a:gd name="T17" fmla="*/ 0 h 62"/>
                  <a:gd name="T18" fmla="*/ 0 w 88"/>
                  <a:gd name="T19" fmla="*/ 0 h 62"/>
                  <a:gd name="T20" fmla="*/ 0 w 88"/>
                  <a:gd name="T21" fmla="*/ 0 h 62"/>
                  <a:gd name="T22" fmla="*/ 0 w 88"/>
                  <a:gd name="T23" fmla="*/ 0 h 62"/>
                  <a:gd name="T24" fmla="*/ 0 w 88"/>
                  <a:gd name="T25" fmla="*/ 0 h 62"/>
                  <a:gd name="T26" fmla="*/ 0 w 88"/>
                  <a:gd name="T27" fmla="*/ 0 h 62"/>
                  <a:gd name="T28" fmla="*/ 0 w 88"/>
                  <a:gd name="T29" fmla="*/ 0 h 62"/>
                  <a:gd name="T30" fmla="*/ 0 w 88"/>
                  <a:gd name="T31" fmla="*/ 0 h 62"/>
                  <a:gd name="T32" fmla="*/ 0 w 88"/>
                  <a:gd name="T33" fmla="*/ 0 h 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8"/>
                  <a:gd name="T52" fmla="*/ 0 h 62"/>
                  <a:gd name="T53" fmla="*/ 88 w 88"/>
                  <a:gd name="T54" fmla="*/ 62 h 6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8" h="62">
                    <a:moveTo>
                      <a:pt x="87" y="0"/>
                    </a:moveTo>
                    <a:lnTo>
                      <a:pt x="80" y="3"/>
                    </a:lnTo>
                    <a:lnTo>
                      <a:pt x="74" y="6"/>
                    </a:lnTo>
                    <a:lnTo>
                      <a:pt x="67" y="10"/>
                    </a:lnTo>
                    <a:lnTo>
                      <a:pt x="61" y="14"/>
                    </a:lnTo>
                    <a:lnTo>
                      <a:pt x="55" y="18"/>
                    </a:lnTo>
                    <a:lnTo>
                      <a:pt x="49" y="22"/>
                    </a:lnTo>
                    <a:lnTo>
                      <a:pt x="43" y="26"/>
                    </a:lnTo>
                    <a:lnTo>
                      <a:pt x="37" y="30"/>
                    </a:lnTo>
                    <a:lnTo>
                      <a:pt x="31" y="35"/>
                    </a:lnTo>
                    <a:lnTo>
                      <a:pt x="26" y="39"/>
                    </a:lnTo>
                    <a:lnTo>
                      <a:pt x="20" y="43"/>
                    </a:lnTo>
                    <a:lnTo>
                      <a:pt x="15" y="48"/>
                    </a:lnTo>
                    <a:lnTo>
                      <a:pt x="9" y="52"/>
                    </a:lnTo>
                    <a:lnTo>
                      <a:pt x="5" y="57"/>
                    </a:lnTo>
                    <a:lnTo>
                      <a:pt x="0" y="61"/>
                    </a:lnTo>
                    <a:lnTo>
                      <a:pt x="87" y="0"/>
                    </a:lnTo>
                  </a:path>
                </a:pathLst>
              </a:custGeom>
              <a:solidFill>
                <a:srgbClr val="CCFFFF"/>
              </a:solidFill>
              <a:ln w="9360">
                <a:solidFill>
                  <a:srgbClr val="000000"/>
                </a:solidFill>
                <a:round/>
                <a:headEnd/>
                <a:tailEnd/>
              </a:ln>
            </p:spPr>
            <p:txBody>
              <a:bodyPr wrap="none" anchor="ctr"/>
              <a:lstStyle/>
              <a:p>
                <a:endParaRPr lang="en-US"/>
              </a:p>
            </p:txBody>
          </p:sp>
          <p:sp>
            <p:nvSpPr>
              <p:cNvPr id="16444" name="Freeform 17"/>
              <p:cNvSpPr>
                <a:spLocks noChangeArrowheads="1"/>
              </p:cNvSpPr>
              <p:nvPr/>
            </p:nvSpPr>
            <p:spPr bwMode="auto">
              <a:xfrm>
                <a:off x="2196" y="1430"/>
                <a:ext cx="12" cy="14"/>
              </a:xfrm>
              <a:custGeom>
                <a:avLst/>
                <a:gdLst>
                  <a:gd name="T0" fmla="*/ 0 w 53"/>
                  <a:gd name="T1" fmla="*/ 0 h 63"/>
                  <a:gd name="T2" fmla="*/ 0 w 53"/>
                  <a:gd name="T3" fmla="*/ 0 h 63"/>
                  <a:gd name="T4" fmla="*/ 0 w 53"/>
                  <a:gd name="T5" fmla="*/ 0 h 63"/>
                  <a:gd name="T6" fmla="*/ 0 w 53"/>
                  <a:gd name="T7" fmla="*/ 0 h 63"/>
                  <a:gd name="T8" fmla="*/ 0 w 53"/>
                  <a:gd name="T9" fmla="*/ 0 h 63"/>
                  <a:gd name="T10" fmla="*/ 0 w 53"/>
                  <a:gd name="T11" fmla="*/ 0 h 63"/>
                  <a:gd name="T12" fmla="*/ 0 w 53"/>
                  <a:gd name="T13" fmla="*/ 0 h 63"/>
                  <a:gd name="T14" fmla="*/ 0 w 53"/>
                  <a:gd name="T15" fmla="*/ 0 h 63"/>
                  <a:gd name="T16" fmla="*/ 0 w 53"/>
                  <a:gd name="T17" fmla="*/ 0 h 63"/>
                  <a:gd name="T18" fmla="*/ 0 w 53"/>
                  <a:gd name="T19" fmla="*/ 0 h 63"/>
                  <a:gd name="T20" fmla="*/ 0 w 53"/>
                  <a:gd name="T21" fmla="*/ 0 h 63"/>
                  <a:gd name="T22" fmla="*/ 0 w 53"/>
                  <a:gd name="T23" fmla="*/ 0 h 63"/>
                  <a:gd name="T24" fmla="*/ 0 w 53"/>
                  <a:gd name="T25" fmla="*/ 0 h 63"/>
                  <a:gd name="T26" fmla="*/ 0 w 53"/>
                  <a:gd name="T27" fmla="*/ 0 h 63"/>
                  <a:gd name="T28" fmla="*/ 0 w 53"/>
                  <a:gd name="T29" fmla="*/ 0 h 63"/>
                  <a:gd name="T30" fmla="*/ 0 w 53"/>
                  <a:gd name="T31" fmla="*/ 0 h 63"/>
                  <a:gd name="T32" fmla="*/ 0 w 53"/>
                  <a:gd name="T33" fmla="*/ 0 h 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3"/>
                  <a:gd name="T52" fmla="*/ 0 h 63"/>
                  <a:gd name="T53" fmla="*/ 53 w 53"/>
                  <a:gd name="T54" fmla="*/ 63 h 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3" h="63">
                    <a:moveTo>
                      <a:pt x="52" y="0"/>
                    </a:moveTo>
                    <a:lnTo>
                      <a:pt x="47" y="4"/>
                    </a:lnTo>
                    <a:lnTo>
                      <a:pt x="44" y="8"/>
                    </a:lnTo>
                    <a:lnTo>
                      <a:pt x="39" y="13"/>
                    </a:lnTo>
                    <a:lnTo>
                      <a:pt x="36" y="16"/>
                    </a:lnTo>
                    <a:lnTo>
                      <a:pt x="31" y="20"/>
                    </a:lnTo>
                    <a:lnTo>
                      <a:pt x="27" y="24"/>
                    </a:lnTo>
                    <a:lnTo>
                      <a:pt x="24" y="28"/>
                    </a:lnTo>
                    <a:lnTo>
                      <a:pt x="20" y="32"/>
                    </a:lnTo>
                    <a:lnTo>
                      <a:pt x="18" y="37"/>
                    </a:lnTo>
                    <a:lnTo>
                      <a:pt x="13" y="41"/>
                    </a:lnTo>
                    <a:lnTo>
                      <a:pt x="11" y="45"/>
                    </a:lnTo>
                    <a:lnTo>
                      <a:pt x="7" y="49"/>
                    </a:lnTo>
                    <a:lnTo>
                      <a:pt x="5" y="54"/>
                    </a:lnTo>
                    <a:lnTo>
                      <a:pt x="2" y="58"/>
                    </a:lnTo>
                    <a:lnTo>
                      <a:pt x="0" y="62"/>
                    </a:lnTo>
                    <a:lnTo>
                      <a:pt x="52" y="0"/>
                    </a:lnTo>
                  </a:path>
                </a:pathLst>
              </a:custGeom>
              <a:solidFill>
                <a:srgbClr val="CCFFFF"/>
              </a:solidFill>
              <a:ln w="9360">
                <a:solidFill>
                  <a:srgbClr val="000000"/>
                </a:solidFill>
                <a:round/>
                <a:headEnd/>
                <a:tailEnd/>
              </a:ln>
            </p:spPr>
            <p:txBody>
              <a:bodyPr wrap="none" anchor="ctr"/>
              <a:lstStyle/>
              <a:p>
                <a:endParaRPr lang="en-US"/>
              </a:p>
            </p:txBody>
          </p:sp>
          <p:sp>
            <p:nvSpPr>
              <p:cNvPr id="16445" name="Freeform 18"/>
              <p:cNvSpPr>
                <a:spLocks noChangeArrowheads="1"/>
              </p:cNvSpPr>
              <p:nvPr/>
            </p:nvSpPr>
            <p:spPr bwMode="auto">
              <a:xfrm>
                <a:off x="2020" y="1448"/>
                <a:ext cx="25" cy="9"/>
              </a:xfrm>
              <a:custGeom>
                <a:avLst/>
                <a:gdLst>
                  <a:gd name="T0" fmla="*/ 0 w 111"/>
                  <a:gd name="T1" fmla="*/ 0 h 38"/>
                  <a:gd name="T2" fmla="*/ 0 w 111"/>
                  <a:gd name="T3" fmla="*/ 0 h 38"/>
                  <a:gd name="T4" fmla="*/ 0 w 111"/>
                  <a:gd name="T5" fmla="*/ 0 h 38"/>
                  <a:gd name="T6" fmla="*/ 0 w 111"/>
                  <a:gd name="T7" fmla="*/ 0 h 38"/>
                  <a:gd name="T8" fmla="*/ 0 w 111"/>
                  <a:gd name="T9" fmla="*/ 0 h 38"/>
                  <a:gd name="T10" fmla="*/ 0 w 111"/>
                  <a:gd name="T11" fmla="*/ 0 h 38"/>
                  <a:gd name="T12" fmla="*/ 0 w 111"/>
                  <a:gd name="T13" fmla="*/ 0 h 38"/>
                  <a:gd name="T14" fmla="*/ 0 w 111"/>
                  <a:gd name="T15" fmla="*/ 0 h 38"/>
                  <a:gd name="T16" fmla="*/ 0 w 111"/>
                  <a:gd name="T17" fmla="*/ 0 h 38"/>
                  <a:gd name="T18" fmla="*/ 0 w 111"/>
                  <a:gd name="T19" fmla="*/ 0 h 38"/>
                  <a:gd name="T20" fmla="*/ 0 w 111"/>
                  <a:gd name="T21" fmla="*/ 0 h 38"/>
                  <a:gd name="T22" fmla="*/ 0 w 111"/>
                  <a:gd name="T23" fmla="*/ 0 h 38"/>
                  <a:gd name="T24" fmla="*/ 0 w 111"/>
                  <a:gd name="T25" fmla="*/ 0 h 38"/>
                  <a:gd name="T26" fmla="*/ 0 w 111"/>
                  <a:gd name="T27" fmla="*/ 0 h 38"/>
                  <a:gd name="T28" fmla="*/ 0 w 111"/>
                  <a:gd name="T29" fmla="*/ 0 h 38"/>
                  <a:gd name="T30" fmla="*/ 0 w 111"/>
                  <a:gd name="T31" fmla="*/ 0 h 38"/>
                  <a:gd name="T32" fmla="*/ 0 w 111"/>
                  <a:gd name="T33" fmla="*/ 0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11"/>
                  <a:gd name="T52" fmla="*/ 0 h 38"/>
                  <a:gd name="T53" fmla="*/ 111 w 111"/>
                  <a:gd name="T54" fmla="*/ 38 h 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11" h="38">
                    <a:moveTo>
                      <a:pt x="110" y="37"/>
                    </a:moveTo>
                    <a:lnTo>
                      <a:pt x="104" y="35"/>
                    </a:lnTo>
                    <a:lnTo>
                      <a:pt x="97" y="31"/>
                    </a:lnTo>
                    <a:lnTo>
                      <a:pt x="90" y="29"/>
                    </a:lnTo>
                    <a:lnTo>
                      <a:pt x="83" y="27"/>
                    </a:lnTo>
                    <a:lnTo>
                      <a:pt x="76" y="24"/>
                    </a:lnTo>
                    <a:lnTo>
                      <a:pt x="68" y="22"/>
                    </a:lnTo>
                    <a:lnTo>
                      <a:pt x="61" y="18"/>
                    </a:lnTo>
                    <a:lnTo>
                      <a:pt x="53" y="16"/>
                    </a:lnTo>
                    <a:lnTo>
                      <a:pt x="46" y="13"/>
                    </a:lnTo>
                    <a:lnTo>
                      <a:pt x="38" y="11"/>
                    </a:lnTo>
                    <a:lnTo>
                      <a:pt x="31" y="8"/>
                    </a:lnTo>
                    <a:lnTo>
                      <a:pt x="23" y="7"/>
                    </a:lnTo>
                    <a:lnTo>
                      <a:pt x="16" y="4"/>
                    </a:lnTo>
                    <a:lnTo>
                      <a:pt x="7" y="3"/>
                    </a:lnTo>
                    <a:lnTo>
                      <a:pt x="0" y="0"/>
                    </a:lnTo>
                    <a:lnTo>
                      <a:pt x="110" y="37"/>
                    </a:lnTo>
                  </a:path>
                </a:pathLst>
              </a:custGeom>
              <a:solidFill>
                <a:srgbClr val="CCFFFF"/>
              </a:solidFill>
              <a:ln w="9360">
                <a:solidFill>
                  <a:srgbClr val="000000"/>
                </a:solidFill>
                <a:round/>
                <a:headEnd/>
                <a:tailEnd/>
              </a:ln>
            </p:spPr>
            <p:txBody>
              <a:bodyPr wrap="none" anchor="ctr"/>
              <a:lstStyle/>
              <a:p>
                <a:endParaRPr lang="en-US"/>
              </a:p>
            </p:txBody>
          </p:sp>
          <p:sp>
            <p:nvSpPr>
              <p:cNvPr id="16446" name="Freeform 19"/>
              <p:cNvSpPr>
                <a:spLocks noChangeArrowheads="1"/>
              </p:cNvSpPr>
              <p:nvPr/>
            </p:nvSpPr>
            <p:spPr bwMode="auto">
              <a:xfrm>
                <a:off x="1835" y="1535"/>
                <a:ext cx="8" cy="16"/>
              </a:xfrm>
              <a:custGeom>
                <a:avLst/>
                <a:gdLst>
                  <a:gd name="T0" fmla="*/ 0 w 35"/>
                  <a:gd name="T1" fmla="*/ 0 h 70"/>
                  <a:gd name="T2" fmla="*/ 0 w 35"/>
                  <a:gd name="T3" fmla="*/ 0 h 70"/>
                  <a:gd name="T4" fmla="*/ 0 w 35"/>
                  <a:gd name="T5" fmla="*/ 0 h 70"/>
                  <a:gd name="T6" fmla="*/ 0 w 35"/>
                  <a:gd name="T7" fmla="*/ 0 h 70"/>
                  <a:gd name="T8" fmla="*/ 0 w 35"/>
                  <a:gd name="T9" fmla="*/ 0 h 70"/>
                  <a:gd name="T10" fmla="*/ 0 w 35"/>
                  <a:gd name="T11" fmla="*/ 0 h 70"/>
                  <a:gd name="T12" fmla="*/ 0 w 35"/>
                  <a:gd name="T13" fmla="*/ 0 h 70"/>
                  <a:gd name="T14" fmla="*/ 0 w 35"/>
                  <a:gd name="T15" fmla="*/ 0 h 70"/>
                  <a:gd name="T16" fmla="*/ 0 w 35"/>
                  <a:gd name="T17" fmla="*/ 0 h 70"/>
                  <a:gd name="T18" fmla="*/ 0 w 35"/>
                  <a:gd name="T19" fmla="*/ 0 h 70"/>
                  <a:gd name="T20" fmla="*/ 0 w 35"/>
                  <a:gd name="T21" fmla="*/ 0 h 70"/>
                  <a:gd name="T22" fmla="*/ 0 w 35"/>
                  <a:gd name="T23" fmla="*/ 0 h 70"/>
                  <a:gd name="T24" fmla="*/ 0 w 35"/>
                  <a:gd name="T25" fmla="*/ 0 h 70"/>
                  <a:gd name="T26" fmla="*/ 0 w 35"/>
                  <a:gd name="T27" fmla="*/ 0 h 70"/>
                  <a:gd name="T28" fmla="*/ 0 w 35"/>
                  <a:gd name="T29" fmla="*/ 0 h 70"/>
                  <a:gd name="T30" fmla="*/ 0 w 35"/>
                  <a:gd name="T31" fmla="*/ 0 h 70"/>
                  <a:gd name="T32" fmla="*/ 0 w 35"/>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5"/>
                  <a:gd name="T52" fmla="*/ 0 h 70"/>
                  <a:gd name="T53" fmla="*/ 35 w 35"/>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5" h="70">
                    <a:moveTo>
                      <a:pt x="0" y="0"/>
                    </a:moveTo>
                    <a:lnTo>
                      <a:pt x="2" y="4"/>
                    </a:lnTo>
                    <a:lnTo>
                      <a:pt x="3" y="9"/>
                    </a:lnTo>
                    <a:lnTo>
                      <a:pt x="6" y="14"/>
                    </a:lnTo>
                    <a:lnTo>
                      <a:pt x="7" y="18"/>
                    </a:lnTo>
                    <a:lnTo>
                      <a:pt x="9" y="23"/>
                    </a:lnTo>
                    <a:lnTo>
                      <a:pt x="10" y="28"/>
                    </a:lnTo>
                    <a:lnTo>
                      <a:pt x="13" y="33"/>
                    </a:lnTo>
                    <a:lnTo>
                      <a:pt x="15" y="38"/>
                    </a:lnTo>
                    <a:lnTo>
                      <a:pt x="18" y="43"/>
                    </a:lnTo>
                    <a:lnTo>
                      <a:pt x="20" y="47"/>
                    </a:lnTo>
                    <a:lnTo>
                      <a:pt x="24" y="52"/>
                    </a:lnTo>
                    <a:lnTo>
                      <a:pt x="26" y="55"/>
                    </a:lnTo>
                    <a:lnTo>
                      <a:pt x="28" y="60"/>
                    </a:lnTo>
                    <a:lnTo>
                      <a:pt x="32" y="64"/>
                    </a:lnTo>
                    <a:lnTo>
                      <a:pt x="34" y="69"/>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16397" name="Text Box 20"/>
            <p:cNvSpPr txBox="1">
              <a:spLocks noChangeArrowheads="1"/>
            </p:cNvSpPr>
            <p:nvPr/>
          </p:nvSpPr>
          <p:spPr bwMode="auto">
            <a:xfrm>
              <a:off x="373" y="3619"/>
              <a:ext cx="772" cy="385"/>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fetch &amp; decode</a:t>
              </a:r>
            </a:p>
          </p:txBody>
        </p:sp>
        <p:grpSp>
          <p:nvGrpSpPr>
            <p:cNvPr id="16398" name="Group 21"/>
            <p:cNvGrpSpPr>
              <a:grpSpLocks/>
            </p:cNvGrpSpPr>
            <p:nvPr/>
          </p:nvGrpSpPr>
          <p:grpSpPr bwMode="auto">
            <a:xfrm>
              <a:off x="2047" y="3645"/>
              <a:ext cx="803" cy="272"/>
              <a:chOff x="3498" y="1454"/>
              <a:chExt cx="803" cy="272"/>
            </a:xfrm>
          </p:grpSpPr>
          <p:sp>
            <p:nvSpPr>
              <p:cNvPr id="16423" name="Freeform 22"/>
              <p:cNvSpPr>
                <a:spLocks noChangeArrowheads="1"/>
              </p:cNvSpPr>
              <p:nvPr/>
            </p:nvSpPr>
            <p:spPr bwMode="auto">
              <a:xfrm>
                <a:off x="3498" y="1454"/>
                <a:ext cx="804" cy="273"/>
              </a:xfrm>
              <a:custGeom>
                <a:avLst/>
                <a:gdLst>
                  <a:gd name="T0" fmla="*/ 0 w 3545"/>
                  <a:gd name="T1" fmla="*/ 0 h 1204"/>
                  <a:gd name="T2" fmla="*/ 0 w 3545"/>
                  <a:gd name="T3" fmla="*/ 0 h 1204"/>
                  <a:gd name="T4" fmla="*/ 0 w 3545"/>
                  <a:gd name="T5" fmla="*/ 0 h 1204"/>
                  <a:gd name="T6" fmla="*/ 0 w 3545"/>
                  <a:gd name="T7" fmla="*/ 0 h 1204"/>
                  <a:gd name="T8" fmla="*/ 0 w 3545"/>
                  <a:gd name="T9" fmla="*/ 0 h 1204"/>
                  <a:gd name="T10" fmla="*/ 0 w 3545"/>
                  <a:gd name="T11" fmla="*/ 0 h 1204"/>
                  <a:gd name="T12" fmla="*/ 0 w 3545"/>
                  <a:gd name="T13" fmla="*/ 0 h 1204"/>
                  <a:gd name="T14" fmla="*/ 0 w 3545"/>
                  <a:gd name="T15" fmla="*/ 0 h 1204"/>
                  <a:gd name="T16" fmla="*/ 0 w 3545"/>
                  <a:gd name="T17" fmla="*/ 0 h 1204"/>
                  <a:gd name="T18" fmla="*/ 0 w 3545"/>
                  <a:gd name="T19" fmla="*/ 0 h 1204"/>
                  <a:gd name="T20" fmla="*/ 0 w 3545"/>
                  <a:gd name="T21" fmla="*/ 0 h 1204"/>
                  <a:gd name="T22" fmla="*/ 0 w 3545"/>
                  <a:gd name="T23" fmla="*/ 0 h 1204"/>
                  <a:gd name="T24" fmla="*/ 0 w 3545"/>
                  <a:gd name="T25" fmla="*/ 0 h 1204"/>
                  <a:gd name="T26" fmla="*/ 0 w 3545"/>
                  <a:gd name="T27" fmla="*/ 0 h 1204"/>
                  <a:gd name="T28" fmla="*/ 0 w 3545"/>
                  <a:gd name="T29" fmla="*/ 0 h 1204"/>
                  <a:gd name="T30" fmla="*/ 0 w 3545"/>
                  <a:gd name="T31" fmla="*/ 0 h 1204"/>
                  <a:gd name="T32" fmla="*/ 0 w 3545"/>
                  <a:gd name="T33" fmla="*/ 0 h 1204"/>
                  <a:gd name="T34" fmla="*/ 0 w 3545"/>
                  <a:gd name="T35" fmla="*/ 0 h 1204"/>
                  <a:gd name="T36" fmla="*/ 0 w 3545"/>
                  <a:gd name="T37" fmla="*/ 0 h 1204"/>
                  <a:gd name="T38" fmla="*/ 0 w 3545"/>
                  <a:gd name="T39" fmla="*/ 0 h 1204"/>
                  <a:gd name="T40" fmla="*/ 0 w 3545"/>
                  <a:gd name="T41" fmla="*/ 0 h 1204"/>
                  <a:gd name="T42" fmla="*/ 0 w 3545"/>
                  <a:gd name="T43" fmla="*/ 0 h 1204"/>
                  <a:gd name="T44" fmla="*/ 0 w 3545"/>
                  <a:gd name="T45" fmla="*/ 0 h 1204"/>
                  <a:gd name="T46" fmla="*/ 0 w 3545"/>
                  <a:gd name="T47" fmla="*/ 0 h 1204"/>
                  <a:gd name="T48" fmla="*/ 0 w 3545"/>
                  <a:gd name="T49" fmla="*/ 0 h 1204"/>
                  <a:gd name="T50" fmla="*/ 0 w 3545"/>
                  <a:gd name="T51" fmla="*/ 0 h 1204"/>
                  <a:gd name="T52" fmla="*/ 0 w 3545"/>
                  <a:gd name="T53" fmla="*/ 0 h 1204"/>
                  <a:gd name="T54" fmla="*/ 0 w 3545"/>
                  <a:gd name="T55" fmla="*/ 0 h 1204"/>
                  <a:gd name="T56" fmla="*/ 0 w 3545"/>
                  <a:gd name="T57" fmla="*/ 0 h 1204"/>
                  <a:gd name="T58" fmla="*/ 0 w 3545"/>
                  <a:gd name="T59" fmla="*/ 0 h 1204"/>
                  <a:gd name="T60" fmla="*/ 0 w 3545"/>
                  <a:gd name="T61" fmla="*/ 0 h 1204"/>
                  <a:gd name="T62" fmla="*/ 0 w 3545"/>
                  <a:gd name="T63" fmla="*/ 0 h 1204"/>
                  <a:gd name="T64" fmla="*/ 0 w 3545"/>
                  <a:gd name="T65" fmla="*/ 0 h 1204"/>
                  <a:gd name="T66" fmla="*/ 0 w 3545"/>
                  <a:gd name="T67" fmla="*/ 0 h 1204"/>
                  <a:gd name="T68" fmla="*/ 0 w 3545"/>
                  <a:gd name="T69" fmla="*/ 0 h 1204"/>
                  <a:gd name="T70" fmla="*/ 0 w 3545"/>
                  <a:gd name="T71" fmla="*/ 0 h 1204"/>
                  <a:gd name="T72" fmla="*/ 0 w 3545"/>
                  <a:gd name="T73" fmla="*/ 0 h 1204"/>
                  <a:gd name="T74" fmla="*/ 0 w 3545"/>
                  <a:gd name="T75" fmla="*/ 0 h 1204"/>
                  <a:gd name="T76" fmla="*/ 0 w 3545"/>
                  <a:gd name="T77" fmla="*/ 0 h 1204"/>
                  <a:gd name="T78" fmla="*/ 0 w 3545"/>
                  <a:gd name="T79" fmla="*/ 0 h 1204"/>
                  <a:gd name="T80" fmla="*/ 0 w 3545"/>
                  <a:gd name="T81" fmla="*/ 0 h 1204"/>
                  <a:gd name="T82" fmla="*/ 0 w 3545"/>
                  <a:gd name="T83" fmla="*/ 0 h 1204"/>
                  <a:gd name="T84" fmla="*/ 0 w 3545"/>
                  <a:gd name="T85" fmla="*/ 0 h 1204"/>
                  <a:gd name="T86" fmla="*/ 0 w 3545"/>
                  <a:gd name="T87" fmla="*/ 0 h 1204"/>
                  <a:gd name="T88" fmla="*/ 0 w 3545"/>
                  <a:gd name="T89" fmla="*/ 0 h 1204"/>
                  <a:gd name="T90" fmla="*/ 0 w 3545"/>
                  <a:gd name="T91" fmla="*/ 0 h 1204"/>
                  <a:gd name="T92" fmla="*/ 0 w 3545"/>
                  <a:gd name="T93" fmla="*/ 0 h 1204"/>
                  <a:gd name="T94" fmla="*/ 0 w 3545"/>
                  <a:gd name="T95" fmla="*/ 0 h 1204"/>
                  <a:gd name="T96" fmla="*/ 0 w 3545"/>
                  <a:gd name="T97" fmla="*/ 0 h 1204"/>
                  <a:gd name="T98" fmla="*/ 0 w 3545"/>
                  <a:gd name="T99" fmla="*/ 0 h 1204"/>
                  <a:gd name="T100" fmla="*/ 0 w 3545"/>
                  <a:gd name="T101" fmla="*/ 0 h 1204"/>
                  <a:gd name="T102" fmla="*/ 0 w 3545"/>
                  <a:gd name="T103" fmla="*/ 0 h 1204"/>
                  <a:gd name="T104" fmla="*/ 0 w 3545"/>
                  <a:gd name="T105" fmla="*/ 0 h 1204"/>
                  <a:gd name="T106" fmla="*/ 0 w 3545"/>
                  <a:gd name="T107" fmla="*/ 0 h 1204"/>
                  <a:gd name="T108" fmla="*/ 0 w 3545"/>
                  <a:gd name="T109" fmla="*/ 0 h 1204"/>
                  <a:gd name="T110" fmla="*/ 0 w 3545"/>
                  <a:gd name="T111" fmla="*/ 0 h 120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545"/>
                  <a:gd name="T169" fmla="*/ 0 h 1204"/>
                  <a:gd name="T170" fmla="*/ 3545 w 3545"/>
                  <a:gd name="T171" fmla="*/ 1204 h 120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545" h="1204">
                    <a:moveTo>
                      <a:pt x="329" y="400"/>
                    </a:moveTo>
                    <a:lnTo>
                      <a:pt x="312" y="401"/>
                    </a:lnTo>
                    <a:lnTo>
                      <a:pt x="294" y="402"/>
                    </a:lnTo>
                    <a:lnTo>
                      <a:pt x="276" y="403"/>
                    </a:lnTo>
                    <a:lnTo>
                      <a:pt x="259" y="406"/>
                    </a:lnTo>
                    <a:lnTo>
                      <a:pt x="241" y="408"/>
                    </a:lnTo>
                    <a:lnTo>
                      <a:pt x="225" y="411"/>
                    </a:lnTo>
                    <a:lnTo>
                      <a:pt x="208" y="414"/>
                    </a:lnTo>
                    <a:lnTo>
                      <a:pt x="192" y="418"/>
                    </a:lnTo>
                    <a:lnTo>
                      <a:pt x="177" y="422"/>
                    </a:lnTo>
                    <a:lnTo>
                      <a:pt x="161" y="426"/>
                    </a:lnTo>
                    <a:lnTo>
                      <a:pt x="147" y="431"/>
                    </a:lnTo>
                    <a:lnTo>
                      <a:pt x="132" y="436"/>
                    </a:lnTo>
                    <a:lnTo>
                      <a:pt x="119" y="442"/>
                    </a:lnTo>
                    <a:lnTo>
                      <a:pt x="106" y="447"/>
                    </a:lnTo>
                    <a:lnTo>
                      <a:pt x="93" y="453"/>
                    </a:lnTo>
                    <a:lnTo>
                      <a:pt x="81" y="460"/>
                    </a:lnTo>
                    <a:lnTo>
                      <a:pt x="70" y="466"/>
                    </a:lnTo>
                    <a:lnTo>
                      <a:pt x="61" y="473"/>
                    </a:lnTo>
                    <a:lnTo>
                      <a:pt x="51" y="480"/>
                    </a:lnTo>
                    <a:lnTo>
                      <a:pt x="41" y="487"/>
                    </a:lnTo>
                    <a:lnTo>
                      <a:pt x="33" y="495"/>
                    </a:lnTo>
                    <a:lnTo>
                      <a:pt x="26" y="502"/>
                    </a:lnTo>
                    <a:lnTo>
                      <a:pt x="20" y="510"/>
                    </a:lnTo>
                    <a:lnTo>
                      <a:pt x="14" y="518"/>
                    </a:lnTo>
                    <a:lnTo>
                      <a:pt x="10" y="526"/>
                    </a:lnTo>
                    <a:lnTo>
                      <a:pt x="6" y="535"/>
                    </a:lnTo>
                    <a:lnTo>
                      <a:pt x="3" y="543"/>
                    </a:lnTo>
                    <a:lnTo>
                      <a:pt x="1" y="551"/>
                    </a:lnTo>
                    <a:lnTo>
                      <a:pt x="0" y="559"/>
                    </a:lnTo>
                    <a:lnTo>
                      <a:pt x="0" y="567"/>
                    </a:lnTo>
                    <a:lnTo>
                      <a:pt x="1" y="576"/>
                    </a:lnTo>
                    <a:lnTo>
                      <a:pt x="2" y="584"/>
                    </a:lnTo>
                    <a:lnTo>
                      <a:pt x="4" y="592"/>
                    </a:lnTo>
                    <a:lnTo>
                      <a:pt x="8" y="601"/>
                    </a:lnTo>
                    <a:lnTo>
                      <a:pt x="12" y="608"/>
                    </a:lnTo>
                    <a:lnTo>
                      <a:pt x="16" y="616"/>
                    </a:lnTo>
                    <a:lnTo>
                      <a:pt x="22" y="623"/>
                    </a:lnTo>
                    <a:lnTo>
                      <a:pt x="30" y="631"/>
                    </a:lnTo>
                    <a:lnTo>
                      <a:pt x="37" y="639"/>
                    </a:lnTo>
                    <a:lnTo>
                      <a:pt x="45" y="646"/>
                    </a:lnTo>
                    <a:lnTo>
                      <a:pt x="55" y="653"/>
                    </a:lnTo>
                    <a:lnTo>
                      <a:pt x="64" y="660"/>
                    </a:lnTo>
                    <a:lnTo>
                      <a:pt x="75" y="667"/>
                    </a:lnTo>
                    <a:lnTo>
                      <a:pt x="87" y="674"/>
                    </a:lnTo>
                    <a:lnTo>
                      <a:pt x="99" y="679"/>
                    </a:lnTo>
                    <a:lnTo>
                      <a:pt x="111" y="685"/>
                    </a:lnTo>
                    <a:lnTo>
                      <a:pt x="125" y="691"/>
                    </a:lnTo>
                    <a:lnTo>
                      <a:pt x="138" y="697"/>
                    </a:lnTo>
                    <a:lnTo>
                      <a:pt x="153" y="701"/>
                    </a:lnTo>
                    <a:lnTo>
                      <a:pt x="168" y="706"/>
                    </a:lnTo>
                    <a:lnTo>
                      <a:pt x="184" y="710"/>
                    </a:lnTo>
                    <a:lnTo>
                      <a:pt x="200" y="714"/>
                    </a:lnTo>
                    <a:lnTo>
                      <a:pt x="216" y="718"/>
                    </a:lnTo>
                    <a:lnTo>
                      <a:pt x="214" y="689"/>
                    </a:lnTo>
                    <a:lnTo>
                      <a:pt x="200" y="694"/>
                    </a:lnTo>
                    <a:lnTo>
                      <a:pt x="186" y="700"/>
                    </a:lnTo>
                    <a:lnTo>
                      <a:pt x="174" y="706"/>
                    </a:lnTo>
                    <a:lnTo>
                      <a:pt x="162" y="712"/>
                    </a:lnTo>
                    <a:lnTo>
                      <a:pt x="150" y="719"/>
                    </a:lnTo>
                    <a:lnTo>
                      <a:pt x="141" y="725"/>
                    </a:lnTo>
                    <a:lnTo>
                      <a:pt x="130" y="732"/>
                    </a:lnTo>
                    <a:lnTo>
                      <a:pt x="122" y="739"/>
                    </a:lnTo>
                    <a:lnTo>
                      <a:pt x="113" y="746"/>
                    </a:lnTo>
                    <a:lnTo>
                      <a:pt x="106" y="754"/>
                    </a:lnTo>
                    <a:lnTo>
                      <a:pt x="99" y="762"/>
                    </a:lnTo>
                    <a:lnTo>
                      <a:pt x="93" y="770"/>
                    </a:lnTo>
                    <a:lnTo>
                      <a:pt x="88" y="778"/>
                    </a:lnTo>
                    <a:lnTo>
                      <a:pt x="85" y="786"/>
                    </a:lnTo>
                    <a:lnTo>
                      <a:pt x="81" y="794"/>
                    </a:lnTo>
                    <a:lnTo>
                      <a:pt x="79" y="803"/>
                    </a:lnTo>
                    <a:lnTo>
                      <a:pt x="77" y="811"/>
                    </a:lnTo>
                    <a:lnTo>
                      <a:pt x="77" y="819"/>
                    </a:lnTo>
                    <a:lnTo>
                      <a:pt x="77" y="827"/>
                    </a:lnTo>
                    <a:lnTo>
                      <a:pt x="80" y="835"/>
                    </a:lnTo>
                    <a:lnTo>
                      <a:pt x="81" y="844"/>
                    </a:lnTo>
                    <a:lnTo>
                      <a:pt x="85" y="852"/>
                    </a:lnTo>
                    <a:lnTo>
                      <a:pt x="88" y="860"/>
                    </a:lnTo>
                    <a:lnTo>
                      <a:pt x="93" y="868"/>
                    </a:lnTo>
                    <a:lnTo>
                      <a:pt x="99" y="876"/>
                    </a:lnTo>
                    <a:lnTo>
                      <a:pt x="106" y="883"/>
                    </a:lnTo>
                    <a:lnTo>
                      <a:pt x="113" y="891"/>
                    </a:lnTo>
                    <a:lnTo>
                      <a:pt x="122" y="899"/>
                    </a:lnTo>
                    <a:lnTo>
                      <a:pt x="130" y="906"/>
                    </a:lnTo>
                    <a:lnTo>
                      <a:pt x="141" y="912"/>
                    </a:lnTo>
                    <a:lnTo>
                      <a:pt x="152" y="918"/>
                    </a:lnTo>
                    <a:lnTo>
                      <a:pt x="162" y="925"/>
                    </a:lnTo>
                    <a:lnTo>
                      <a:pt x="174" y="931"/>
                    </a:lnTo>
                    <a:lnTo>
                      <a:pt x="186" y="937"/>
                    </a:lnTo>
                    <a:lnTo>
                      <a:pt x="200" y="943"/>
                    </a:lnTo>
                    <a:lnTo>
                      <a:pt x="214" y="948"/>
                    </a:lnTo>
                    <a:lnTo>
                      <a:pt x="228" y="953"/>
                    </a:lnTo>
                    <a:lnTo>
                      <a:pt x="244" y="957"/>
                    </a:lnTo>
                    <a:lnTo>
                      <a:pt x="258" y="962"/>
                    </a:lnTo>
                    <a:lnTo>
                      <a:pt x="275" y="965"/>
                    </a:lnTo>
                    <a:lnTo>
                      <a:pt x="291" y="969"/>
                    </a:lnTo>
                    <a:lnTo>
                      <a:pt x="307" y="973"/>
                    </a:lnTo>
                    <a:lnTo>
                      <a:pt x="324" y="975"/>
                    </a:lnTo>
                    <a:lnTo>
                      <a:pt x="342" y="978"/>
                    </a:lnTo>
                    <a:lnTo>
                      <a:pt x="359" y="979"/>
                    </a:lnTo>
                    <a:lnTo>
                      <a:pt x="377" y="981"/>
                    </a:lnTo>
                    <a:lnTo>
                      <a:pt x="395" y="982"/>
                    </a:lnTo>
                    <a:lnTo>
                      <a:pt x="413" y="983"/>
                    </a:lnTo>
                    <a:lnTo>
                      <a:pt x="431" y="983"/>
                    </a:lnTo>
                    <a:lnTo>
                      <a:pt x="449" y="983"/>
                    </a:lnTo>
                    <a:lnTo>
                      <a:pt x="467" y="982"/>
                    </a:lnTo>
                    <a:lnTo>
                      <a:pt x="526" y="1017"/>
                    </a:lnTo>
                    <a:lnTo>
                      <a:pt x="548" y="1030"/>
                    </a:lnTo>
                    <a:lnTo>
                      <a:pt x="571" y="1041"/>
                    </a:lnTo>
                    <a:lnTo>
                      <a:pt x="594" y="1052"/>
                    </a:lnTo>
                    <a:lnTo>
                      <a:pt x="619" y="1062"/>
                    </a:lnTo>
                    <a:lnTo>
                      <a:pt x="645" y="1072"/>
                    </a:lnTo>
                    <a:lnTo>
                      <a:pt x="673" y="1081"/>
                    </a:lnTo>
                    <a:lnTo>
                      <a:pt x="701" y="1089"/>
                    </a:lnTo>
                    <a:lnTo>
                      <a:pt x="730" y="1096"/>
                    </a:lnTo>
                    <a:lnTo>
                      <a:pt x="760" y="1103"/>
                    </a:lnTo>
                    <a:lnTo>
                      <a:pt x="791" y="1109"/>
                    </a:lnTo>
                    <a:lnTo>
                      <a:pt x="822" y="1114"/>
                    </a:lnTo>
                    <a:lnTo>
                      <a:pt x="855" y="1119"/>
                    </a:lnTo>
                    <a:lnTo>
                      <a:pt x="887" y="1122"/>
                    </a:lnTo>
                    <a:lnTo>
                      <a:pt x="919" y="1126"/>
                    </a:lnTo>
                    <a:lnTo>
                      <a:pt x="953" y="1128"/>
                    </a:lnTo>
                    <a:lnTo>
                      <a:pt x="985" y="1129"/>
                    </a:lnTo>
                    <a:lnTo>
                      <a:pt x="1019" y="1130"/>
                    </a:lnTo>
                    <a:lnTo>
                      <a:pt x="1052" y="1130"/>
                    </a:lnTo>
                    <a:lnTo>
                      <a:pt x="1086" y="1128"/>
                    </a:lnTo>
                    <a:lnTo>
                      <a:pt x="1119" y="1127"/>
                    </a:lnTo>
                    <a:lnTo>
                      <a:pt x="1152" y="1124"/>
                    </a:lnTo>
                    <a:lnTo>
                      <a:pt x="1184" y="1120"/>
                    </a:lnTo>
                    <a:lnTo>
                      <a:pt x="1216" y="1116"/>
                    </a:lnTo>
                    <a:lnTo>
                      <a:pt x="1247" y="1111"/>
                    </a:lnTo>
                    <a:lnTo>
                      <a:pt x="1278" y="1105"/>
                    </a:lnTo>
                    <a:lnTo>
                      <a:pt x="1403" y="1120"/>
                    </a:lnTo>
                    <a:lnTo>
                      <a:pt x="1422" y="1129"/>
                    </a:lnTo>
                    <a:lnTo>
                      <a:pt x="1444" y="1138"/>
                    </a:lnTo>
                    <a:lnTo>
                      <a:pt x="1465" y="1147"/>
                    </a:lnTo>
                    <a:lnTo>
                      <a:pt x="1488" y="1155"/>
                    </a:lnTo>
                    <a:lnTo>
                      <a:pt x="1512" y="1162"/>
                    </a:lnTo>
                    <a:lnTo>
                      <a:pt x="1536" y="1169"/>
                    </a:lnTo>
                    <a:lnTo>
                      <a:pt x="1561" y="1175"/>
                    </a:lnTo>
                    <a:lnTo>
                      <a:pt x="1586" y="1181"/>
                    </a:lnTo>
                    <a:lnTo>
                      <a:pt x="1614" y="1186"/>
                    </a:lnTo>
                    <a:lnTo>
                      <a:pt x="1640" y="1191"/>
                    </a:lnTo>
                    <a:lnTo>
                      <a:pt x="1668" y="1194"/>
                    </a:lnTo>
                    <a:lnTo>
                      <a:pt x="1695" y="1197"/>
                    </a:lnTo>
                    <a:lnTo>
                      <a:pt x="1723" y="1200"/>
                    </a:lnTo>
                    <a:lnTo>
                      <a:pt x="1751" y="1202"/>
                    </a:lnTo>
                    <a:lnTo>
                      <a:pt x="1780" y="1202"/>
                    </a:lnTo>
                    <a:lnTo>
                      <a:pt x="1809" y="1203"/>
                    </a:lnTo>
                    <a:lnTo>
                      <a:pt x="1836" y="1203"/>
                    </a:lnTo>
                    <a:lnTo>
                      <a:pt x="1865" y="1202"/>
                    </a:lnTo>
                    <a:lnTo>
                      <a:pt x="1894" y="1200"/>
                    </a:lnTo>
                    <a:lnTo>
                      <a:pt x="1921" y="1198"/>
                    </a:lnTo>
                    <a:lnTo>
                      <a:pt x="1950" y="1195"/>
                    </a:lnTo>
                    <a:lnTo>
                      <a:pt x="1976" y="1192"/>
                    </a:lnTo>
                    <a:lnTo>
                      <a:pt x="2004" y="1187"/>
                    </a:lnTo>
                    <a:lnTo>
                      <a:pt x="2030" y="1182"/>
                    </a:lnTo>
                    <a:lnTo>
                      <a:pt x="2057" y="1176"/>
                    </a:lnTo>
                    <a:lnTo>
                      <a:pt x="2082" y="1171"/>
                    </a:lnTo>
                    <a:lnTo>
                      <a:pt x="2106" y="1164"/>
                    </a:lnTo>
                    <a:lnTo>
                      <a:pt x="2130" y="1157"/>
                    </a:lnTo>
                    <a:lnTo>
                      <a:pt x="2152" y="1149"/>
                    </a:lnTo>
                    <a:lnTo>
                      <a:pt x="2175" y="1140"/>
                    </a:lnTo>
                    <a:lnTo>
                      <a:pt x="2196" y="1131"/>
                    </a:lnTo>
                    <a:lnTo>
                      <a:pt x="2216" y="1122"/>
                    </a:lnTo>
                    <a:lnTo>
                      <a:pt x="2235" y="1112"/>
                    </a:lnTo>
                    <a:lnTo>
                      <a:pt x="2253" y="1101"/>
                    </a:lnTo>
                    <a:lnTo>
                      <a:pt x="2270" y="1091"/>
                    </a:lnTo>
                    <a:lnTo>
                      <a:pt x="2285" y="1079"/>
                    </a:lnTo>
                    <a:lnTo>
                      <a:pt x="2298" y="1068"/>
                    </a:lnTo>
                    <a:lnTo>
                      <a:pt x="2312" y="1056"/>
                    </a:lnTo>
                    <a:lnTo>
                      <a:pt x="2324" y="1044"/>
                    </a:lnTo>
                    <a:lnTo>
                      <a:pt x="2397" y="1034"/>
                    </a:lnTo>
                    <a:lnTo>
                      <a:pt x="2418" y="1038"/>
                    </a:lnTo>
                    <a:lnTo>
                      <a:pt x="2441" y="1043"/>
                    </a:lnTo>
                    <a:lnTo>
                      <a:pt x="2464" y="1046"/>
                    </a:lnTo>
                    <a:lnTo>
                      <a:pt x="2488" y="1048"/>
                    </a:lnTo>
                    <a:lnTo>
                      <a:pt x="2512" y="1051"/>
                    </a:lnTo>
                    <a:lnTo>
                      <a:pt x="2536" y="1052"/>
                    </a:lnTo>
                    <a:lnTo>
                      <a:pt x="2559" y="1053"/>
                    </a:lnTo>
                    <a:lnTo>
                      <a:pt x="2583" y="1054"/>
                    </a:lnTo>
                    <a:lnTo>
                      <a:pt x="2607" y="1054"/>
                    </a:lnTo>
                    <a:lnTo>
                      <a:pt x="2631" y="1053"/>
                    </a:lnTo>
                    <a:lnTo>
                      <a:pt x="2656" y="1052"/>
                    </a:lnTo>
                    <a:lnTo>
                      <a:pt x="2680" y="1051"/>
                    </a:lnTo>
                    <a:lnTo>
                      <a:pt x="2703" y="1048"/>
                    </a:lnTo>
                    <a:lnTo>
                      <a:pt x="2727" y="1045"/>
                    </a:lnTo>
                    <a:lnTo>
                      <a:pt x="2750" y="1042"/>
                    </a:lnTo>
                    <a:lnTo>
                      <a:pt x="2773" y="1038"/>
                    </a:lnTo>
                    <a:lnTo>
                      <a:pt x="2795" y="1034"/>
                    </a:lnTo>
                    <a:lnTo>
                      <a:pt x="2817" y="1029"/>
                    </a:lnTo>
                    <a:lnTo>
                      <a:pt x="2837" y="1023"/>
                    </a:lnTo>
                    <a:lnTo>
                      <a:pt x="2858" y="1017"/>
                    </a:lnTo>
                    <a:lnTo>
                      <a:pt x="2878" y="1011"/>
                    </a:lnTo>
                    <a:lnTo>
                      <a:pt x="2897" y="1003"/>
                    </a:lnTo>
                    <a:lnTo>
                      <a:pt x="2915" y="997"/>
                    </a:lnTo>
                    <a:lnTo>
                      <a:pt x="2933" y="990"/>
                    </a:lnTo>
                    <a:lnTo>
                      <a:pt x="2949" y="982"/>
                    </a:lnTo>
                    <a:lnTo>
                      <a:pt x="2963" y="973"/>
                    </a:lnTo>
                    <a:lnTo>
                      <a:pt x="2979" y="965"/>
                    </a:lnTo>
                    <a:lnTo>
                      <a:pt x="2992" y="955"/>
                    </a:lnTo>
                    <a:lnTo>
                      <a:pt x="3005" y="946"/>
                    </a:lnTo>
                    <a:lnTo>
                      <a:pt x="3016" y="936"/>
                    </a:lnTo>
                    <a:lnTo>
                      <a:pt x="3027" y="925"/>
                    </a:lnTo>
                    <a:lnTo>
                      <a:pt x="3035" y="916"/>
                    </a:lnTo>
                    <a:lnTo>
                      <a:pt x="3044" y="906"/>
                    </a:lnTo>
                    <a:lnTo>
                      <a:pt x="3051" y="895"/>
                    </a:lnTo>
                    <a:lnTo>
                      <a:pt x="3057" y="884"/>
                    </a:lnTo>
                    <a:lnTo>
                      <a:pt x="3060" y="873"/>
                    </a:lnTo>
                    <a:lnTo>
                      <a:pt x="3064" y="862"/>
                    </a:lnTo>
                    <a:lnTo>
                      <a:pt x="3066" y="851"/>
                    </a:lnTo>
                    <a:lnTo>
                      <a:pt x="3068" y="840"/>
                    </a:lnTo>
                    <a:lnTo>
                      <a:pt x="3046" y="839"/>
                    </a:lnTo>
                    <a:lnTo>
                      <a:pt x="3074" y="838"/>
                    </a:lnTo>
                    <a:lnTo>
                      <a:pt x="3101" y="835"/>
                    </a:lnTo>
                    <a:lnTo>
                      <a:pt x="3129" y="833"/>
                    </a:lnTo>
                    <a:lnTo>
                      <a:pt x="3155" y="829"/>
                    </a:lnTo>
                    <a:lnTo>
                      <a:pt x="3182" y="825"/>
                    </a:lnTo>
                    <a:lnTo>
                      <a:pt x="3208" y="820"/>
                    </a:lnTo>
                    <a:lnTo>
                      <a:pt x="3234" y="814"/>
                    </a:lnTo>
                    <a:lnTo>
                      <a:pt x="3259" y="808"/>
                    </a:lnTo>
                    <a:lnTo>
                      <a:pt x="3283" y="802"/>
                    </a:lnTo>
                    <a:lnTo>
                      <a:pt x="3306" y="794"/>
                    </a:lnTo>
                    <a:lnTo>
                      <a:pt x="3329" y="787"/>
                    </a:lnTo>
                    <a:lnTo>
                      <a:pt x="3350" y="778"/>
                    </a:lnTo>
                    <a:lnTo>
                      <a:pt x="3372" y="770"/>
                    </a:lnTo>
                    <a:lnTo>
                      <a:pt x="3391" y="760"/>
                    </a:lnTo>
                    <a:lnTo>
                      <a:pt x="3410" y="751"/>
                    </a:lnTo>
                    <a:lnTo>
                      <a:pt x="3428" y="741"/>
                    </a:lnTo>
                    <a:lnTo>
                      <a:pt x="3445" y="730"/>
                    </a:lnTo>
                    <a:lnTo>
                      <a:pt x="3460" y="719"/>
                    </a:lnTo>
                    <a:lnTo>
                      <a:pt x="3475" y="708"/>
                    </a:lnTo>
                    <a:lnTo>
                      <a:pt x="3488" y="697"/>
                    </a:lnTo>
                    <a:lnTo>
                      <a:pt x="3499" y="685"/>
                    </a:lnTo>
                    <a:lnTo>
                      <a:pt x="3509" y="673"/>
                    </a:lnTo>
                    <a:lnTo>
                      <a:pt x="3519" y="661"/>
                    </a:lnTo>
                    <a:lnTo>
                      <a:pt x="3526" y="648"/>
                    </a:lnTo>
                    <a:lnTo>
                      <a:pt x="3532" y="635"/>
                    </a:lnTo>
                    <a:lnTo>
                      <a:pt x="3538" y="622"/>
                    </a:lnTo>
                    <a:lnTo>
                      <a:pt x="3542" y="609"/>
                    </a:lnTo>
                    <a:lnTo>
                      <a:pt x="3543" y="597"/>
                    </a:lnTo>
                    <a:lnTo>
                      <a:pt x="3544" y="584"/>
                    </a:lnTo>
                    <a:lnTo>
                      <a:pt x="3543" y="571"/>
                    </a:lnTo>
                    <a:lnTo>
                      <a:pt x="3542" y="558"/>
                    </a:lnTo>
                    <a:lnTo>
                      <a:pt x="3538" y="546"/>
                    </a:lnTo>
                    <a:lnTo>
                      <a:pt x="3533" y="533"/>
                    </a:lnTo>
                    <a:lnTo>
                      <a:pt x="3526" y="520"/>
                    </a:lnTo>
                    <a:lnTo>
                      <a:pt x="3519" y="508"/>
                    </a:lnTo>
                    <a:lnTo>
                      <a:pt x="3509" y="495"/>
                    </a:lnTo>
                    <a:lnTo>
                      <a:pt x="3500" y="483"/>
                    </a:lnTo>
                    <a:lnTo>
                      <a:pt x="3488" y="471"/>
                    </a:lnTo>
                    <a:lnTo>
                      <a:pt x="3475" y="460"/>
                    </a:lnTo>
                    <a:lnTo>
                      <a:pt x="3460" y="448"/>
                    </a:lnTo>
                    <a:lnTo>
                      <a:pt x="3445" y="438"/>
                    </a:lnTo>
                    <a:lnTo>
                      <a:pt x="3428" y="427"/>
                    </a:lnTo>
                    <a:lnTo>
                      <a:pt x="3411" y="417"/>
                    </a:lnTo>
                    <a:lnTo>
                      <a:pt x="3392" y="407"/>
                    </a:lnTo>
                    <a:lnTo>
                      <a:pt x="3372" y="398"/>
                    </a:lnTo>
                    <a:lnTo>
                      <a:pt x="3404" y="449"/>
                    </a:lnTo>
                    <a:lnTo>
                      <a:pt x="3415" y="440"/>
                    </a:lnTo>
                    <a:lnTo>
                      <a:pt x="3424" y="430"/>
                    </a:lnTo>
                    <a:lnTo>
                      <a:pt x="3433" y="421"/>
                    </a:lnTo>
                    <a:lnTo>
                      <a:pt x="3441" y="411"/>
                    </a:lnTo>
                    <a:lnTo>
                      <a:pt x="3447" y="401"/>
                    </a:lnTo>
                    <a:lnTo>
                      <a:pt x="3453" y="391"/>
                    </a:lnTo>
                    <a:lnTo>
                      <a:pt x="3458" y="380"/>
                    </a:lnTo>
                    <a:lnTo>
                      <a:pt x="3460" y="371"/>
                    </a:lnTo>
                    <a:lnTo>
                      <a:pt x="3463" y="360"/>
                    </a:lnTo>
                    <a:lnTo>
                      <a:pt x="3464" y="350"/>
                    </a:lnTo>
                    <a:lnTo>
                      <a:pt x="3464" y="339"/>
                    </a:lnTo>
                    <a:lnTo>
                      <a:pt x="3463" y="328"/>
                    </a:lnTo>
                    <a:lnTo>
                      <a:pt x="3460" y="319"/>
                    </a:lnTo>
                    <a:lnTo>
                      <a:pt x="3455" y="308"/>
                    </a:lnTo>
                    <a:lnTo>
                      <a:pt x="3451" y="298"/>
                    </a:lnTo>
                    <a:lnTo>
                      <a:pt x="3445" y="288"/>
                    </a:lnTo>
                    <a:lnTo>
                      <a:pt x="3439" y="278"/>
                    </a:lnTo>
                    <a:lnTo>
                      <a:pt x="3430" y="268"/>
                    </a:lnTo>
                    <a:lnTo>
                      <a:pt x="3421" y="258"/>
                    </a:lnTo>
                    <a:lnTo>
                      <a:pt x="3410" y="249"/>
                    </a:lnTo>
                    <a:lnTo>
                      <a:pt x="3399" y="240"/>
                    </a:lnTo>
                    <a:lnTo>
                      <a:pt x="3387" y="231"/>
                    </a:lnTo>
                    <a:lnTo>
                      <a:pt x="3374" y="223"/>
                    </a:lnTo>
                    <a:lnTo>
                      <a:pt x="3360" y="215"/>
                    </a:lnTo>
                    <a:lnTo>
                      <a:pt x="3344" y="207"/>
                    </a:lnTo>
                    <a:lnTo>
                      <a:pt x="3329" y="201"/>
                    </a:lnTo>
                    <a:lnTo>
                      <a:pt x="3312" y="193"/>
                    </a:lnTo>
                    <a:lnTo>
                      <a:pt x="3295" y="187"/>
                    </a:lnTo>
                    <a:lnTo>
                      <a:pt x="3276" y="181"/>
                    </a:lnTo>
                    <a:lnTo>
                      <a:pt x="3258" y="175"/>
                    </a:lnTo>
                    <a:lnTo>
                      <a:pt x="3238" y="170"/>
                    </a:lnTo>
                    <a:lnTo>
                      <a:pt x="3218" y="165"/>
                    </a:lnTo>
                    <a:lnTo>
                      <a:pt x="3198" y="161"/>
                    </a:lnTo>
                    <a:lnTo>
                      <a:pt x="3176" y="157"/>
                    </a:lnTo>
                    <a:lnTo>
                      <a:pt x="3155" y="153"/>
                    </a:lnTo>
                    <a:lnTo>
                      <a:pt x="3133" y="151"/>
                    </a:lnTo>
                    <a:lnTo>
                      <a:pt x="3112" y="148"/>
                    </a:lnTo>
                    <a:lnTo>
                      <a:pt x="3136" y="140"/>
                    </a:lnTo>
                    <a:lnTo>
                      <a:pt x="3131" y="131"/>
                    </a:lnTo>
                    <a:lnTo>
                      <a:pt x="3125" y="122"/>
                    </a:lnTo>
                    <a:lnTo>
                      <a:pt x="3118" y="113"/>
                    </a:lnTo>
                    <a:lnTo>
                      <a:pt x="3109" y="105"/>
                    </a:lnTo>
                    <a:lnTo>
                      <a:pt x="3100" y="97"/>
                    </a:lnTo>
                    <a:lnTo>
                      <a:pt x="3089" y="89"/>
                    </a:lnTo>
                    <a:lnTo>
                      <a:pt x="3078" y="81"/>
                    </a:lnTo>
                    <a:lnTo>
                      <a:pt x="3066" y="73"/>
                    </a:lnTo>
                    <a:lnTo>
                      <a:pt x="3054" y="65"/>
                    </a:lnTo>
                    <a:lnTo>
                      <a:pt x="3040" y="59"/>
                    </a:lnTo>
                    <a:lnTo>
                      <a:pt x="3027" y="51"/>
                    </a:lnTo>
                    <a:lnTo>
                      <a:pt x="3012" y="46"/>
                    </a:lnTo>
                    <a:lnTo>
                      <a:pt x="2997" y="39"/>
                    </a:lnTo>
                    <a:lnTo>
                      <a:pt x="2980" y="33"/>
                    </a:lnTo>
                    <a:lnTo>
                      <a:pt x="2963" y="29"/>
                    </a:lnTo>
                    <a:lnTo>
                      <a:pt x="2946" y="24"/>
                    </a:lnTo>
                    <a:lnTo>
                      <a:pt x="2928" y="20"/>
                    </a:lnTo>
                    <a:lnTo>
                      <a:pt x="2910" y="16"/>
                    </a:lnTo>
                    <a:lnTo>
                      <a:pt x="2891" y="11"/>
                    </a:lnTo>
                    <a:lnTo>
                      <a:pt x="2872" y="9"/>
                    </a:lnTo>
                    <a:lnTo>
                      <a:pt x="2852" y="6"/>
                    </a:lnTo>
                    <a:lnTo>
                      <a:pt x="2832" y="4"/>
                    </a:lnTo>
                    <a:lnTo>
                      <a:pt x="2812" y="3"/>
                    </a:lnTo>
                    <a:lnTo>
                      <a:pt x="2792" y="1"/>
                    </a:lnTo>
                    <a:lnTo>
                      <a:pt x="2771" y="0"/>
                    </a:lnTo>
                    <a:lnTo>
                      <a:pt x="2751" y="0"/>
                    </a:lnTo>
                    <a:lnTo>
                      <a:pt x="2731" y="0"/>
                    </a:lnTo>
                    <a:lnTo>
                      <a:pt x="2710" y="1"/>
                    </a:lnTo>
                    <a:lnTo>
                      <a:pt x="2690" y="3"/>
                    </a:lnTo>
                    <a:lnTo>
                      <a:pt x="2670" y="4"/>
                    </a:lnTo>
                    <a:lnTo>
                      <a:pt x="2650" y="6"/>
                    </a:lnTo>
                    <a:lnTo>
                      <a:pt x="2630" y="9"/>
                    </a:lnTo>
                    <a:lnTo>
                      <a:pt x="2611" y="11"/>
                    </a:lnTo>
                    <a:lnTo>
                      <a:pt x="2593" y="16"/>
                    </a:lnTo>
                    <a:lnTo>
                      <a:pt x="2574" y="20"/>
                    </a:lnTo>
                    <a:lnTo>
                      <a:pt x="2556" y="24"/>
                    </a:lnTo>
                    <a:lnTo>
                      <a:pt x="2538" y="29"/>
                    </a:lnTo>
                    <a:lnTo>
                      <a:pt x="2521" y="33"/>
                    </a:lnTo>
                    <a:lnTo>
                      <a:pt x="2506" y="39"/>
                    </a:lnTo>
                    <a:lnTo>
                      <a:pt x="2489" y="46"/>
                    </a:lnTo>
                    <a:lnTo>
                      <a:pt x="2411" y="47"/>
                    </a:lnTo>
                    <a:lnTo>
                      <a:pt x="2398" y="41"/>
                    </a:lnTo>
                    <a:lnTo>
                      <a:pt x="2383" y="35"/>
                    </a:lnTo>
                    <a:lnTo>
                      <a:pt x="2368" y="30"/>
                    </a:lnTo>
                    <a:lnTo>
                      <a:pt x="2354" y="25"/>
                    </a:lnTo>
                    <a:lnTo>
                      <a:pt x="2338" y="21"/>
                    </a:lnTo>
                    <a:lnTo>
                      <a:pt x="2321" y="17"/>
                    </a:lnTo>
                    <a:lnTo>
                      <a:pt x="2304" y="14"/>
                    </a:lnTo>
                    <a:lnTo>
                      <a:pt x="2288" y="11"/>
                    </a:lnTo>
                    <a:lnTo>
                      <a:pt x="2270" y="7"/>
                    </a:lnTo>
                    <a:lnTo>
                      <a:pt x="2253" y="6"/>
                    </a:lnTo>
                    <a:lnTo>
                      <a:pt x="2235" y="3"/>
                    </a:lnTo>
                    <a:lnTo>
                      <a:pt x="2216" y="2"/>
                    </a:lnTo>
                    <a:lnTo>
                      <a:pt x="2198" y="1"/>
                    </a:lnTo>
                    <a:lnTo>
                      <a:pt x="2180" y="0"/>
                    </a:lnTo>
                    <a:lnTo>
                      <a:pt x="2162" y="0"/>
                    </a:lnTo>
                    <a:lnTo>
                      <a:pt x="2143" y="0"/>
                    </a:lnTo>
                    <a:lnTo>
                      <a:pt x="2125" y="1"/>
                    </a:lnTo>
                    <a:lnTo>
                      <a:pt x="2107" y="2"/>
                    </a:lnTo>
                    <a:lnTo>
                      <a:pt x="2089" y="3"/>
                    </a:lnTo>
                    <a:lnTo>
                      <a:pt x="2071" y="6"/>
                    </a:lnTo>
                    <a:lnTo>
                      <a:pt x="2053" y="8"/>
                    </a:lnTo>
                    <a:lnTo>
                      <a:pt x="2035" y="11"/>
                    </a:lnTo>
                    <a:lnTo>
                      <a:pt x="2018" y="14"/>
                    </a:lnTo>
                    <a:lnTo>
                      <a:pt x="2002" y="17"/>
                    </a:lnTo>
                    <a:lnTo>
                      <a:pt x="1986" y="21"/>
                    </a:lnTo>
                    <a:lnTo>
                      <a:pt x="1970" y="26"/>
                    </a:lnTo>
                    <a:lnTo>
                      <a:pt x="1955" y="31"/>
                    </a:lnTo>
                    <a:lnTo>
                      <a:pt x="1941" y="36"/>
                    </a:lnTo>
                    <a:lnTo>
                      <a:pt x="1926" y="41"/>
                    </a:lnTo>
                    <a:lnTo>
                      <a:pt x="1912" y="47"/>
                    </a:lnTo>
                    <a:lnTo>
                      <a:pt x="1900" y="53"/>
                    </a:lnTo>
                    <a:lnTo>
                      <a:pt x="1888" y="60"/>
                    </a:lnTo>
                    <a:lnTo>
                      <a:pt x="1876" y="66"/>
                    </a:lnTo>
                    <a:lnTo>
                      <a:pt x="1865" y="73"/>
                    </a:lnTo>
                    <a:lnTo>
                      <a:pt x="1793" y="74"/>
                    </a:lnTo>
                    <a:lnTo>
                      <a:pt x="1774" y="69"/>
                    </a:lnTo>
                    <a:lnTo>
                      <a:pt x="1755" y="64"/>
                    </a:lnTo>
                    <a:lnTo>
                      <a:pt x="1736" y="58"/>
                    </a:lnTo>
                    <a:lnTo>
                      <a:pt x="1715" y="54"/>
                    </a:lnTo>
                    <a:lnTo>
                      <a:pt x="1695" y="50"/>
                    </a:lnTo>
                    <a:lnTo>
                      <a:pt x="1675" y="47"/>
                    </a:lnTo>
                    <a:lnTo>
                      <a:pt x="1653" y="43"/>
                    </a:lnTo>
                    <a:lnTo>
                      <a:pt x="1632" y="41"/>
                    </a:lnTo>
                    <a:lnTo>
                      <a:pt x="1610" y="39"/>
                    </a:lnTo>
                    <a:lnTo>
                      <a:pt x="1587" y="38"/>
                    </a:lnTo>
                    <a:lnTo>
                      <a:pt x="1566" y="37"/>
                    </a:lnTo>
                    <a:lnTo>
                      <a:pt x="1543" y="36"/>
                    </a:lnTo>
                    <a:lnTo>
                      <a:pt x="1521" y="36"/>
                    </a:lnTo>
                    <a:lnTo>
                      <a:pt x="1499" y="37"/>
                    </a:lnTo>
                    <a:lnTo>
                      <a:pt x="1477" y="38"/>
                    </a:lnTo>
                    <a:lnTo>
                      <a:pt x="1454" y="39"/>
                    </a:lnTo>
                    <a:lnTo>
                      <a:pt x="1433" y="42"/>
                    </a:lnTo>
                    <a:lnTo>
                      <a:pt x="1411" y="44"/>
                    </a:lnTo>
                    <a:lnTo>
                      <a:pt x="1390" y="47"/>
                    </a:lnTo>
                    <a:lnTo>
                      <a:pt x="1369" y="51"/>
                    </a:lnTo>
                    <a:lnTo>
                      <a:pt x="1349" y="55"/>
                    </a:lnTo>
                    <a:lnTo>
                      <a:pt x="1329" y="60"/>
                    </a:lnTo>
                    <a:lnTo>
                      <a:pt x="1310" y="65"/>
                    </a:lnTo>
                    <a:lnTo>
                      <a:pt x="1292" y="70"/>
                    </a:lnTo>
                    <a:lnTo>
                      <a:pt x="1272" y="77"/>
                    </a:lnTo>
                    <a:lnTo>
                      <a:pt x="1256" y="83"/>
                    </a:lnTo>
                    <a:lnTo>
                      <a:pt x="1239" y="90"/>
                    </a:lnTo>
                    <a:lnTo>
                      <a:pt x="1223" y="97"/>
                    </a:lnTo>
                    <a:lnTo>
                      <a:pt x="1208" y="104"/>
                    </a:lnTo>
                    <a:lnTo>
                      <a:pt x="1193" y="113"/>
                    </a:lnTo>
                    <a:lnTo>
                      <a:pt x="1180" y="121"/>
                    </a:lnTo>
                    <a:lnTo>
                      <a:pt x="1087" y="131"/>
                    </a:lnTo>
                    <a:lnTo>
                      <a:pt x="1061" y="126"/>
                    </a:lnTo>
                    <a:lnTo>
                      <a:pt x="1034" y="122"/>
                    </a:lnTo>
                    <a:lnTo>
                      <a:pt x="1008" y="118"/>
                    </a:lnTo>
                    <a:lnTo>
                      <a:pt x="980" y="116"/>
                    </a:lnTo>
                    <a:lnTo>
                      <a:pt x="953" y="113"/>
                    </a:lnTo>
                    <a:lnTo>
                      <a:pt x="925" y="112"/>
                    </a:lnTo>
                    <a:lnTo>
                      <a:pt x="898" y="110"/>
                    </a:lnTo>
                    <a:lnTo>
                      <a:pt x="870" y="110"/>
                    </a:lnTo>
                    <a:lnTo>
                      <a:pt x="843" y="110"/>
                    </a:lnTo>
                    <a:lnTo>
                      <a:pt x="814" y="111"/>
                    </a:lnTo>
                    <a:lnTo>
                      <a:pt x="786" y="113"/>
                    </a:lnTo>
                    <a:lnTo>
                      <a:pt x="759" y="115"/>
                    </a:lnTo>
                    <a:lnTo>
                      <a:pt x="732" y="117"/>
                    </a:lnTo>
                    <a:lnTo>
                      <a:pt x="705" y="122"/>
                    </a:lnTo>
                    <a:lnTo>
                      <a:pt x="679" y="126"/>
                    </a:lnTo>
                    <a:lnTo>
                      <a:pt x="652" y="130"/>
                    </a:lnTo>
                    <a:lnTo>
                      <a:pt x="627" y="135"/>
                    </a:lnTo>
                    <a:lnTo>
                      <a:pt x="603" y="141"/>
                    </a:lnTo>
                    <a:lnTo>
                      <a:pt x="579" y="148"/>
                    </a:lnTo>
                    <a:lnTo>
                      <a:pt x="556" y="154"/>
                    </a:lnTo>
                    <a:lnTo>
                      <a:pt x="534" y="162"/>
                    </a:lnTo>
                    <a:lnTo>
                      <a:pt x="512" y="170"/>
                    </a:lnTo>
                    <a:lnTo>
                      <a:pt x="490" y="179"/>
                    </a:lnTo>
                    <a:lnTo>
                      <a:pt x="471" y="188"/>
                    </a:lnTo>
                    <a:lnTo>
                      <a:pt x="452" y="197"/>
                    </a:lnTo>
                    <a:lnTo>
                      <a:pt x="434" y="206"/>
                    </a:lnTo>
                    <a:lnTo>
                      <a:pt x="417" y="216"/>
                    </a:lnTo>
                    <a:lnTo>
                      <a:pt x="402" y="226"/>
                    </a:lnTo>
                    <a:lnTo>
                      <a:pt x="387" y="238"/>
                    </a:lnTo>
                    <a:lnTo>
                      <a:pt x="374" y="249"/>
                    </a:lnTo>
                    <a:lnTo>
                      <a:pt x="362" y="261"/>
                    </a:lnTo>
                    <a:lnTo>
                      <a:pt x="352" y="273"/>
                    </a:lnTo>
                    <a:lnTo>
                      <a:pt x="342" y="285"/>
                    </a:lnTo>
                    <a:lnTo>
                      <a:pt x="334" y="297"/>
                    </a:lnTo>
                    <a:lnTo>
                      <a:pt x="326" y="310"/>
                    </a:lnTo>
                    <a:lnTo>
                      <a:pt x="322" y="323"/>
                    </a:lnTo>
                    <a:lnTo>
                      <a:pt x="317" y="335"/>
                    </a:lnTo>
                    <a:lnTo>
                      <a:pt x="314" y="348"/>
                    </a:lnTo>
                    <a:lnTo>
                      <a:pt x="313" y="361"/>
                    </a:lnTo>
                    <a:lnTo>
                      <a:pt x="313" y="374"/>
                    </a:lnTo>
                    <a:lnTo>
                      <a:pt x="316" y="386"/>
                    </a:lnTo>
                    <a:lnTo>
                      <a:pt x="318" y="399"/>
                    </a:lnTo>
                    <a:lnTo>
                      <a:pt x="323" y="412"/>
                    </a:lnTo>
                    <a:lnTo>
                      <a:pt x="329" y="400"/>
                    </a:lnTo>
                  </a:path>
                </a:pathLst>
              </a:custGeom>
              <a:solidFill>
                <a:srgbClr val="CCFFFF"/>
              </a:solidFill>
              <a:ln w="9360">
                <a:solidFill>
                  <a:srgbClr val="000000"/>
                </a:solidFill>
                <a:round/>
                <a:headEnd/>
                <a:tailEnd/>
              </a:ln>
            </p:spPr>
            <p:txBody>
              <a:bodyPr wrap="none" anchor="ctr"/>
              <a:lstStyle/>
              <a:p>
                <a:endParaRPr lang="en-US"/>
              </a:p>
            </p:txBody>
          </p:sp>
          <p:sp>
            <p:nvSpPr>
              <p:cNvPr id="16424" name="Freeform 23"/>
              <p:cNvSpPr>
                <a:spLocks noChangeArrowheads="1"/>
              </p:cNvSpPr>
              <p:nvPr/>
            </p:nvSpPr>
            <p:spPr bwMode="auto">
              <a:xfrm>
                <a:off x="3547" y="1618"/>
                <a:ext cx="37" cy="3"/>
              </a:xfrm>
              <a:custGeom>
                <a:avLst/>
                <a:gdLst>
                  <a:gd name="T0" fmla="*/ 0 w 163"/>
                  <a:gd name="T1" fmla="*/ 0 h 14"/>
                  <a:gd name="T2" fmla="*/ 0 w 163"/>
                  <a:gd name="T3" fmla="*/ 0 h 14"/>
                  <a:gd name="T4" fmla="*/ 0 w 163"/>
                  <a:gd name="T5" fmla="*/ 0 h 14"/>
                  <a:gd name="T6" fmla="*/ 0 w 163"/>
                  <a:gd name="T7" fmla="*/ 0 h 14"/>
                  <a:gd name="T8" fmla="*/ 0 w 163"/>
                  <a:gd name="T9" fmla="*/ 0 h 14"/>
                  <a:gd name="T10" fmla="*/ 0 w 163"/>
                  <a:gd name="T11" fmla="*/ 0 h 14"/>
                  <a:gd name="T12" fmla="*/ 0 w 163"/>
                  <a:gd name="T13" fmla="*/ 0 h 14"/>
                  <a:gd name="T14" fmla="*/ 0 w 163"/>
                  <a:gd name="T15" fmla="*/ 0 h 14"/>
                  <a:gd name="T16" fmla="*/ 0 w 163"/>
                  <a:gd name="T17" fmla="*/ 0 h 14"/>
                  <a:gd name="T18" fmla="*/ 0 w 163"/>
                  <a:gd name="T19" fmla="*/ 0 h 14"/>
                  <a:gd name="T20" fmla="*/ 0 w 163"/>
                  <a:gd name="T21" fmla="*/ 0 h 14"/>
                  <a:gd name="T22" fmla="*/ 0 w 163"/>
                  <a:gd name="T23" fmla="*/ 0 h 14"/>
                  <a:gd name="T24" fmla="*/ 0 w 163"/>
                  <a:gd name="T25" fmla="*/ 0 h 14"/>
                  <a:gd name="T26" fmla="*/ 0 w 163"/>
                  <a:gd name="T27" fmla="*/ 0 h 14"/>
                  <a:gd name="T28" fmla="*/ 0 w 163"/>
                  <a:gd name="T29" fmla="*/ 0 h 14"/>
                  <a:gd name="T30" fmla="*/ 0 w 163"/>
                  <a:gd name="T31" fmla="*/ 0 h 14"/>
                  <a:gd name="T32" fmla="*/ 0 w 16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63"/>
                  <a:gd name="T52" fmla="*/ 0 h 14"/>
                  <a:gd name="T53" fmla="*/ 163 w 16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63" h="14">
                    <a:moveTo>
                      <a:pt x="0" y="0"/>
                    </a:moveTo>
                    <a:lnTo>
                      <a:pt x="10" y="1"/>
                    </a:lnTo>
                    <a:lnTo>
                      <a:pt x="21" y="3"/>
                    </a:lnTo>
                    <a:lnTo>
                      <a:pt x="30" y="5"/>
                    </a:lnTo>
                    <a:lnTo>
                      <a:pt x="41" y="6"/>
                    </a:lnTo>
                    <a:lnTo>
                      <a:pt x="52" y="8"/>
                    </a:lnTo>
                    <a:lnTo>
                      <a:pt x="63" y="9"/>
                    </a:lnTo>
                    <a:lnTo>
                      <a:pt x="73" y="10"/>
                    </a:lnTo>
                    <a:lnTo>
                      <a:pt x="85" y="10"/>
                    </a:lnTo>
                    <a:lnTo>
                      <a:pt x="96" y="11"/>
                    </a:lnTo>
                    <a:lnTo>
                      <a:pt x="107" y="12"/>
                    </a:lnTo>
                    <a:lnTo>
                      <a:pt x="117" y="13"/>
                    </a:lnTo>
                    <a:lnTo>
                      <a:pt x="128" y="13"/>
                    </a:lnTo>
                    <a:lnTo>
                      <a:pt x="140" y="13"/>
                    </a:lnTo>
                    <a:lnTo>
                      <a:pt x="151" y="13"/>
                    </a:lnTo>
                    <a:lnTo>
                      <a:pt x="162" y="13"/>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16425" name="Freeform 24"/>
              <p:cNvSpPr>
                <a:spLocks noChangeArrowheads="1"/>
              </p:cNvSpPr>
              <p:nvPr/>
            </p:nvSpPr>
            <p:spPr bwMode="auto">
              <a:xfrm>
                <a:off x="3604" y="1677"/>
                <a:ext cx="16" cy="1"/>
              </a:xfrm>
              <a:custGeom>
                <a:avLst/>
                <a:gdLst>
                  <a:gd name="T0" fmla="*/ 0 w 71"/>
                  <a:gd name="T1" fmla="*/ 0 h 5"/>
                  <a:gd name="T2" fmla="*/ 0 w 71"/>
                  <a:gd name="T3" fmla="*/ 0 h 5"/>
                  <a:gd name="T4" fmla="*/ 0 w 71"/>
                  <a:gd name="T5" fmla="*/ 0 h 5"/>
                  <a:gd name="T6" fmla="*/ 0 w 71"/>
                  <a:gd name="T7" fmla="*/ 0 h 5"/>
                  <a:gd name="T8" fmla="*/ 0 w 71"/>
                  <a:gd name="T9" fmla="*/ 0 h 5"/>
                  <a:gd name="T10" fmla="*/ 0 w 71"/>
                  <a:gd name="T11" fmla="*/ 0 h 5"/>
                  <a:gd name="T12" fmla="*/ 0 w 71"/>
                  <a:gd name="T13" fmla="*/ 0 h 5"/>
                  <a:gd name="T14" fmla="*/ 0 w 71"/>
                  <a:gd name="T15" fmla="*/ 0 h 5"/>
                  <a:gd name="T16" fmla="*/ 0 w 71"/>
                  <a:gd name="T17" fmla="*/ 0 h 5"/>
                  <a:gd name="T18" fmla="*/ 0 w 71"/>
                  <a:gd name="T19" fmla="*/ 0 h 5"/>
                  <a:gd name="T20" fmla="*/ 0 w 71"/>
                  <a:gd name="T21" fmla="*/ 0 h 5"/>
                  <a:gd name="T22" fmla="*/ 0 w 71"/>
                  <a:gd name="T23" fmla="*/ 0 h 5"/>
                  <a:gd name="T24" fmla="*/ 0 w 71"/>
                  <a:gd name="T25" fmla="*/ 0 h 5"/>
                  <a:gd name="T26" fmla="*/ 0 w 71"/>
                  <a:gd name="T27" fmla="*/ 0 h 5"/>
                  <a:gd name="T28" fmla="*/ 0 w 71"/>
                  <a:gd name="T29" fmla="*/ 0 h 5"/>
                  <a:gd name="T30" fmla="*/ 0 w 71"/>
                  <a:gd name="T31" fmla="*/ 0 h 5"/>
                  <a:gd name="T32" fmla="*/ 0 w 71"/>
                  <a:gd name="T33" fmla="*/ 0 h 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1"/>
                  <a:gd name="T52" fmla="*/ 0 h 5"/>
                  <a:gd name="T53" fmla="*/ 71 w 71"/>
                  <a:gd name="T54" fmla="*/ 5 h 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1" h="5">
                    <a:moveTo>
                      <a:pt x="0" y="4"/>
                    </a:moveTo>
                    <a:lnTo>
                      <a:pt x="4" y="4"/>
                    </a:lnTo>
                    <a:lnTo>
                      <a:pt x="9" y="4"/>
                    </a:lnTo>
                    <a:lnTo>
                      <a:pt x="14" y="4"/>
                    </a:lnTo>
                    <a:lnTo>
                      <a:pt x="17" y="4"/>
                    </a:lnTo>
                    <a:lnTo>
                      <a:pt x="22" y="4"/>
                    </a:lnTo>
                    <a:lnTo>
                      <a:pt x="27" y="3"/>
                    </a:lnTo>
                    <a:lnTo>
                      <a:pt x="32" y="3"/>
                    </a:lnTo>
                    <a:lnTo>
                      <a:pt x="38" y="2"/>
                    </a:lnTo>
                    <a:lnTo>
                      <a:pt x="42" y="2"/>
                    </a:lnTo>
                    <a:lnTo>
                      <a:pt x="47" y="1"/>
                    </a:lnTo>
                    <a:lnTo>
                      <a:pt x="52" y="1"/>
                    </a:lnTo>
                    <a:lnTo>
                      <a:pt x="57" y="0"/>
                    </a:lnTo>
                    <a:lnTo>
                      <a:pt x="62" y="0"/>
                    </a:lnTo>
                    <a:lnTo>
                      <a:pt x="65" y="0"/>
                    </a:lnTo>
                    <a:lnTo>
                      <a:pt x="70" y="0"/>
                    </a:lnTo>
                    <a:lnTo>
                      <a:pt x="0" y="4"/>
                    </a:lnTo>
                  </a:path>
                </a:pathLst>
              </a:custGeom>
              <a:solidFill>
                <a:srgbClr val="CCFFFF"/>
              </a:solidFill>
              <a:ln w="9360">
                <a:solidFill>
                  <a:srgbClr val="000000"/>
                </a:solidFill>
                <a:round/>
                <a:headEnd/>
                <a:tailEnd/>
              </a:ln>
            </p:spPr>
            <p:txBody>
              <a:bodyPr wrap="none" anchor="ctr"/>
              <a:lstStyle/>
              <a:p>
                <a:endParaRPr lang="en-US"/>
              </a:p>
            </p:txBody>
          </p:sp>
          <p:sp>
            <p:nvSpPr>
              <p:cNvPr id="16426" name="Freeform 25"/>
              <p:cNvSpPr>
                <a:spLocks noChangeArrowheads="1"/>
              </p:cNvSpPr>
              <p:nvPr/>
            </p:nvSpPr>
            <p:spPr bwMode="auto">
              <a:xfrm>
                <a:off x="3798" y="1697"/>
                <a:ext cx="18" cy="12"/>
              </a:xfrm>
              <a:custGeom>
                <a:avLst/>
                <a:gdLst>
                  <a:gd name="T0" fmla="*/ 0 w 80"/>
                  <a:gd name="T1" fmla="*/ 0 h 53"/>
                  <a:gd name="T2" fmla="*/ 0 w 80"/>
                  <a:gd name="T3" fmla="*/ 0 h 53"/>
                  <a:gd name="T4" fmla="*/ 0 w 80"/>
                  <a:gd name="T5" fmla="*/ 0 h 53"/>
                  <a:gd name="T6" fmla="*/ 0 w 80"/>
                  <a:gd name="T7" fmla="*/ 0 h 53"/>
                  <a:gd name="T8" fmla="*/ 0 w 80"/>
                  <a:gd name="T9" fmla="*/ 0 h 53"/>
                  <a:gd name="T10" fmla="*/ 0 w 80"/>
                  <a:gd name="T11" fmla="*/ 0 h 53"/>
                  <a:gd name="T12" fmla="*/ 0 w 80"/>
                  <a:gd name="T13" fmla="*/ 0 h 53"/>
                  <a:gd name="T14" fmla="*/ 0 w 80"/>
                  <a:gd name="T15" fmla="*/ 0 h 53"/>
                  <a:gd name="T16" fmla="*/ 0 w 80"/>
                  <a:gd name="T17" fmla="*/ 0 h 53"/>
                  <a:gd name="T18" fmla="*/ 0 w 80"/>
                  <a:gd name="T19" fmla="*/ 0 h 53"/>
                  <a:gd name="T20" fmla="*/ 0 w 80"/>
                  <a:gd name="T21" fmla="*/ 0 h 53"/>
                  <a:gd name="T22" fmla="*/ 0 w 80"/>
                  <a:gd name="T23" fmla="*/ 0 h 53"/>
                  <a:gd name="T24" fmla="*/ 0 w 80"/>
                  <a:gd name="T25" fmla="*/ 0 h 53"/>
                  <a:gd name="T26" fmla="*/ 0 w 80"/>
                  <a:gd name="T27" fmla="*/ 0 h 53"/>
                  <a:gd name="T28" fmla="*/ 0 w 80"/>
                  <a:gd name="T29" fmla="*/ 0 h 53"/>
                  <a:gd name="T30" fmla="*/ 0 w 80"/>
                  <a:gd name="T31" fmla="*/ 0 h 53"/>
                  <a:gd name="T32" fmla="*/ 0 w 80"/>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53"/>
                  <a:gd name="T53" fmla="*/ 80 w 80"/>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53">
                    <a:moveTo>
                      <a:pt x="0" y="0"/>
                    </a:moveTo>
                    <a:lnTo>
                      <a:pt x="4" y="4"/>
                    </a:lnTo>
                    <a:lnTo>
                      <a:pt x="8" y="7"/>
                    </a:lnTo>
                    <a:lnTo>
                      <a:pt x="13" y="11"/>
                    </a:lnTo>
                    <a:lnTo>
                      <a:pt x="18" y="15"/>
                    </a:lnTo>
                    <a:lnTo>
                      <a:pt x="23" y="18"/>
                    </a:lnTo>
                    <a:lnTo>
                      <a:pt x="27" y="22"/>
                    </a:lnTo>
                    <a:lnTo>
                      <a:pt x="33" y="25"/>
                    </a:lnTo>
                    <a:lnTo>
                      <a:pt x="38" y="28"/>
                    </a:lnTo>
                    <a:lnTo>
                      <a:pt x="43" y="32"/>
                    </a:lnTo>
                    <a:lnTo>
                      <a:pt x="49" y="36"/>
                    </a:lnTo>
                    <a:lnTo>
                      <a:pt x="55" y="39"/>
                    </a:lnTo>
                    <a:lnTo>
                      <a:pt x="61" y="42"/>
                    </a:lnTo>
                    <a:lnTo>
                      <a:pt x="67" y="45"/>
                    </a:lnTo>
                    <a:lnTo>
                      <a:pt x="73" y="49"/>
                    </a:lnTo>
                    <a:lnTo>
                      <a:pt x="79" y="52"/>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16427" name="Freeform 26"/>
              <p:cNvSpPr>
                <a:spLocks noChangeArrowheads="1"/>
              </p:cNvSpPr>
              <p:nvPr/>
            </p:nvSpPr>
            <p:spPr bwMode="auto">
              <a:xfrm>
                <a:off x="4025" y="1676"/>
                <a:ext cx="9" cy="16"/>
              </a:xfrm>
              <a:custGeom>
                <a:avLst/>
                <a:gdLst>
                  <a:gd name="T0" fmla="*/ 0 w 39"/>
                  <a:gd name="T1" fmla="*/ 0 h 70"/>
                  <a:gd name="T2" fmla="*/ 0 w 39"/>
                  <a:gd name="T3" fmla="*/ 0 h 70"/>
                  <a:gd name="T4" fmla="*/ 0 w 39"/>
                  <a:gd name="T5" fmla="*/ 0 h 70"/>
                  <a:gd name="T6" fmla="*/ 0 w 39"/>
                  <a:gd name="T7" fmla="*/ 0 h 70"/>
                  <a:gd name="T8" fmla="*/ 0 w 39"/>
                  <a:gd name="T9" fmla="*/ 0 h 70"/>
                  <a:gd name="T10" fmla="*/ 0 w 39"/>
                  <a:gd name="T11" fmla="*/ 0 h 70"/>
                  <a:gd name="T12" fmla="*/ 0 w 39"/>
                  <a:gd name="T13" fmla="*/ 0 h 70"/>
                  <a:gd name="T14" fmla="*/ 0 w 39"/>
                  <a:gd name="T15" fmla="*/ 0 h 70"/>
                  <a:gd name="T16" fmla="*/ 0 w 39"/>
                  <a:gd name="T17" fmla="*/ 0 h 70"/>
                  <a:gd name="T18" fmla="*/ 0 w 39"/>
                  <a:gd name="T19" fmla="*/ 0 h 70"/>
                  <a:gd name="T20" fmla="*/ 0 w 39"/>
                  <a:gd name="T21" fmla="*/ 0 h 70"/>
                  <a:gd name="T22" fmla="*/ 0 w 39"/>
                  <a:gd name="T23" fmla="*/ 0 h 70"/>
                  <a:gd name="T24" fmla="*/ 0 w 39"/>
                  <a:gd name="T25" fmla="*/ 0 h 70"/>
                  <a:gd name="T26" fmla="*/ 0 w 39"/>
                  <a:gd name="T27" fmla="*/ 0 h 70"/>
                  <a:gd name="T28" fmla="*/ 0 w 39"/>
                  <a:gd name="T29" fmla="*/ 0 h 70"/>
                  <a:gd name="T30" fmla="*/ 0 w 39"/>
                  <a:gd name="T31" fmla="*/ 0 h 70"/>
                  <a:gd name="T32" fmla="*/ 0 w 39"/>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70"/>
                  <a:gd name="T53" fmla="*/ 39 w 39"/>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70">
                    <a:moveTo>
                      <a:pt x="0" y="69"/>
                    </a:moveTo>
                    <a:lnTo>
                      <a:pt x="3" y="64"/>
                    </a:lnTo>
                    <a:lnTo>
                      <a:pt x="7" y="60"/>
                    </a:lnTo>
                    <a:lnTo>
                      <a:pt x="10" y="55"/>
                    </a:lnTo>
                    <a:lnTo>
                      <a:pt x="14" y="51"/>
                    </a:lnTo>
                    <a:lnTo>
                      <a:pt x="18" y="46"/>
                    </a:lnTo>
                    <a:lnTo>
                      <a:pt x="20" y="41"/>
                    </a:lnTo>
                    <a:lnTo>
                      <a:pt x="22" y="37"/>
                    </a:lnTo>
                    <a:lnTo>
                      <a:pt x="25" y="33"/>
                    </a:lnTo>
                    <a:lnTo>
                      <a:pt x="27" y="28"/>
                    </a:lnTo>
                    <a:lnTo>
                      <a:pt x="30" y="24"/>
                    </a:lnTo>
                    <a:lnTo>
                      <a:pt x="32" y="20"/>
                    </a:lnTo>
                    <a:lnTo>
                      <a:pt x="33" y="15"/>
                    </a:lnTo>
                    <a:lnTo>
                      <a:pt x="36" y="10"/>
                    </a:lnTo>
                    <a:lnTo>
                      <a:pt x="37" y="5"/>
                    </a:lnTo>
                    <a:lnTo>
                      <a:pt x="38" y="0"/>
                    </a:lnTo>
                    <a:lnTo>
                      <a:pt x="0" y="69"/>
                    </a:lnTo>
                  </a:path>
                </a:pathLst>
              </a:custGeom>
              <a:solidFill>
                <a:srgbClr val="CCFFFF"/>
              </a:solidFill>
              <a:ln w="9360">
                <a:solidFill>
                  <a:srgbClr val="000000"/>
                </a:solidFill>
                <a:round/>
                <a:headEnd/>
                <a:tailEnd/>
              </a:ln>
            </p:spPr>
            <p:txBody>
              <a:bodyPr wrap="none" anchor="ctr"/>
              <a:lstStyle/>
              <a:p>
                <a:endParaRPr lang="en-US"/>
              </a:p>
            </p:txBody>
          </p:sp>
          <p:sp>
            <p:nvSpPr>
              <p:cNvPr id="16428" name="Freeform 27"/>
              <p:cNvSpPr>
                <a:spLocks noChangeArrowheads="1"/>
              </p:cNvSpPr>
              <p:nvPr/>
            </p:nvSpPr>
            <p:spPr bwMode="auto">
              <a:xfrm>
                <a:off x="4123" y="1598"/>
                <a:ext cx="71" cy="48"/>
              </a:xfrm>
              <a:custGeom>
                <a:avLst/>
                <a:gdLst>
                  <a:gd name="T0" fmla="*/ 0 w 315"/>
                  <a:gd name="T1" fmla="*/ 0 h 212"/>
                  <a:gd name="T2" fmla="*/ 0 w 315"/>
                  <a:gd name="T3" fmla="*/ 0 h 212"/>
                  <a:gd name="T4" fmla="*/ 0 w 315"/>
                  <a:gd name="T5" fmla="*/ 0 h 212"/>
                  <a:gd name="T6" fmla="*/ 0 w 315"/>
                  <a:gd name="T7" fmla="*/ 0 h 212"/>
                  <a:gd name="T8" fmla="*/ 0 w 315"/>
                  <a:gd name="T9" fmla="*/ 0 h 212"/>
                  <a:gd name="T10" fmla="*/ 0 w 315"/>
                  <a:gd name="T11" fmla="*/ 0 h 212"/>
                  <a:gd name="T12" fmla="*/ 0 w 315"/>
                  <a:gd name="T13" fmla="*/ 0 h 212"/>
                  <a:gd name="T14" fmla="*/ 0 w 315"/>
                  <a:gd name="T15" fmla="*/ 0 h 212"/>
                  <a:gd name="T16" fmla="*/ 0 w 315"/>
                  <a:gd name="T17" fmla="*/ 0 h 212"/>
                  <a:gd name="T18" fmla="*/ 0 w 315"/>
                  <a:gd name="T19" fmla="*/ 0 h 212"/>
                  <a:gd name="T20" fmla="*/ 0 w 315"/>
                  <a:gd name="T21" fmla="*/ 0 h 212"/>
                  <a:gd name="T22" fmla="*/ 0 w 315"/>
                  <a:gd name="T23" fmla="*/ 0 h 212"/>
                  <a:gd name="T24" fmla="*/ 0 w 315"/>
                  <a:gd name="T25" fmla="*/ 0 h 212"/>
                  <a:gd name="T26" fmla="*/ 0 w 315"/>
                  <a:gd name="T27" fmla="*/ 0 h 212"/>
                  <a:gd name="T28" fmla="*/ 0 w 315"/>
                  <a:gd name="T29" fmla="*/ 0 h 212"/>
                  <a:gd name="T30" fmla="*/ 0 w 315"/>
                  <a:gd name="T31" fmla="*/ 0 h 212"/>
                  <a:gd name="T32" fmla="*/ 0 w 315"/>
                  <a:gd name="T33" fmla="*/ 0 h 212"/>
                  <a:gd name="T34" fmla="*/ 0 w 315"/>
                  <a:gd name="T35" fmla="*/ 0 h 212"/>
                  <a:gd name="T36" fmla="*/ 0 w 315"/>
                  <a:gd name="T37" fmla="*/ 0 h 212"/>
                  <a:gd name="T38" fmla="*/ 0 w 315"/>
                  <a:gd name="T39" fmla="*/ 0 h 212"/>
                  <a:gd name="T40" fmla="*/ 0 w 315"/>
                  <a:gd name="T41" fmla="*/ 0 h 212"/>
                  <a:gd name="T42" fmla="*/ 0 w 315"/>
                  <a:gd name="T43" fmla="*/ 0 h 212"/>
                  <a:gd name="T44" fmla="*/ 0 w 315"/>
                  <a:gd name="T45" fmla="*/ 0 h 212"/>
                  <a:gd name="T46" fmla="*/ 0 w 315"/>
                  <a:gd name="T47" fmla="*/ 0 h 212"/>
                  <a:gd name="T48" fmla="*/ 0 w 315"/>
                  <a:gd name="T49" fmla="*/ 0 h 212"/>
                  <a:gd name="T50" fmla="*/ 0 w 315"/>
                  <a:gd name="T51" fmla="*/ 0 h 21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15"/>
                  <a:gd name="T79" fmla="*/ 0 h 212"/>
                  <a:gd name="T80" fmla="*/ 315 w 315"/>
                  <a:gd name="T81" fmla="*/ 212 h 21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15" h="212">
                    <a:moveTo>
                      <a:pt x="314" y="211"/>
                    </a:moveTo>
                    <a:lnTo>
                      <a:pt x="314" y="200"/>
                    </a:lnTo>
                    <a:lnTo>
                      <a:pt x="311" y="188"/>
                    </a:lnTo>
                    <a:lnTo>
                      <a:pt x="309" y="177"/>
                    </a:lnTo>
                    <a:lnTo>
                      <a:pt x="305" y="166"/>
                    </a:lnTo>
                    <a:lnTo>
                      <a:pt x="299" y="155"/>
                    </a:lnTo>
                    <a:lnTo>
                      <a:pt x="293" y="144"/>
                    </a:lnTo>
                    <a:lnTo>
                      <a:pt x="285" y="133"/>
                    </a:lnTo>
                    <a:lnTo>
                      <a:pt x="277" y="122"/>
                    </a:lnTo>
                    <a:lnTo>
                      <a:pt x="267" y="111"/>
                    </a:lnTo>
                    <a:lnTo>
                      <a:pt x="256" y="102"/>
                    </a:lnTo>
                    <a:lnTo>
                      <a:pt x="244" y="92"/>
                    </a:lnTo>
                    <a:lnTo>
                      <a:pt x="230" y="82"/>
                    </a:lnTo>
                    <a:lnTo>
                      <a:pt x="215" y="73"/>
                    </a:lnTo>
                    <a:lnTo>
                      <a:pt x="200" y="63"/>
                    </a:lnTo>
                    <a:lnTo>
                      <a:pt x="185" y="55"/>
                    </a:lnTo>
                    <a:lnTo>
                      <a:pt x="167" y="47"/>
                    </a:lnTo>
                    <a:lnTo>
                      <a:pt x="148" y="39"/>
                    </a:lnTo>
                    <a:lnTo>
                      <a:pt x="129" y="32"/>
                    </a:lnTo>
                    <a:lnTo>
                      <a:pt x="109" y="26"/>
                    </a:lnTo>
                    <a:lnTo>
                      <a:pt x="88" y="19"/>
                    </a:lnTo>
                    <a:lnTo>
                      <a:pt x="67" y="13"/>
                    </a:lnTo>
                    <a:lnTo>
                      <a:pt x="45" y="8"/>
                    </a:lnTo>
                    <a:lnTo>
                      <a:pt x="22" y="4"/>
                    </a:lnTo>
                    <a:lnTo>
                      <a:pt x="0" y="0"/>
                    </a:lnTo>
                    <a:lnTo>
                      <a:pt x="314" y="211"/>
                    </a:lnTo>
                  </a:path>
                </a:pathLst>
              </a:custGeom>
              <a:solidFill>
                <a:srgbClr val="CCFFFF"/>
              </a:solidFill>
              <a:ln w="9360">
                <a:solidFill>
                  <a:srgbClr val="000000"/>
                </a:solidFill>
                <a:round/>
                <a:headEnd/>
                <a:tailEnd/>
              </a:ln>
            </p:spPr>
            <p:txBody>
              <a:bodyPr wrap="none" anchor="ctr"/>
              <a:lstStyle/>
              <a:p>
                <a:endParaRPr lang="en-US"/>
              </a:p>
            </p:txBody>
          </p:sp>
          <p:sp>
            <p:nvSpPr>
              <p:cNvPr id="16429" name="Freeform 28"/>
              <p:cNvSpPr>
                <a:spLocks noChangeArrowheads="1"/>
              </p:cNvSpPr>
              <p:nvPr/>
            </p:nvSpPr>
            <p:spPr bwMode="auto">
              <a:xfrm>
                <a:off x="4236" y="1556"/>
                <a:ext cx="34" cy="16"/>
              </a:xfrm>
              <a:custGeom>
                <a:avLst/>
                <a:gdLst>
                  <a:gd name="T0" fmla="*/ 0 w 150"/>
                  <a:gd name="T1" fmla="*/ 0 h 71"/>
                  <a:gd name="T2" fmla="*/ 0 w 150"/>
                  <a:gd name="T3" fmla="*/ 0 h 71"/>
                  <a:gd name="T4" fmla="*/ 0 w 150"/>
                  <a:gd name="T5" fmla="*/ 0 h 71"/>
                  <a:gd name="T6" fmla="*/ 0 w 150"/>
                  <a:gd name="T7" fmla="*/ 0 h 71"/>
                  <a:gd name="T8" fmla="*/ 0 w 150"/>
                  <a:gd name="T9" fmla="*/ 0 h 71"/>
                  <a:gd name="T10" fmla="*/ 0 w 150"/>
                  <a:gd name="T11" fmla="*/ 0 h 71"/>
                  <a:gd name="T12" fmla="*/ 0 w 150"/>
                  <a:gd name="T13" fmla="*/ 0 h 71"/>
                  <a:gd name="T14" fmla="*/ 0 w 150"/>
                  <a:gd name="T15" fmla="*/ 0 h 71"/>
                  <a:gd name="T16" fmla="*/ 0 w 150"/>
                  <a:gd name="T17" fmla="*/ 0 h 71"/>
                  <a:gd name="T18" fmla="*/ 0 w 150"/>
                  <a:gd name="T19" fmla="*/ 0 h 71"/>
                  <a:gd name="T20" fmla="*/ 0 w 150"/>
                  <a:gd name="T21" fmla="*/ 0 h 71"/>
                  <a:gd name="T22" fmla="*/ 0 w 150"/>
                  <a:gd name="T23" fmla="*/ 0 h 71"/>
                  <a:gd name="T24" fmla="*/ 0 w 150"/>
                  <a:gd name="T25" fmla="*/ 0 h 71"/>
                  <a:gd name="T26" fmla="*/ 0 w 150"/>
                  <a:gd name="T27" fmla="*/ 0 h 71"/>
                  <a:gd name="T28" fmla="*/ 0 w 150"/>
                  <a:gd name="T29" fmla="*/ 0 h 71"/>
                  <a:gd name="T30" fmla="*/ 0 w 150"/>
                  <a:gd name="T31" fmla="*/ 0 h 71"/>
                  <a:gd name="T32" fmla="*/ 0 w 150"/>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0"/>
                  <a:gd name="T52" fmla="*/ 0 h 71"/>
                  <a:gd name="T53" fmla="*/ 150 w 150"/>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0" h="71">
                    <a:moveTo>
                      <a:pt x="0" y="70"/>
                    </a:moveTo>
                    <a:lnTo>
                      <a:pt x="12" y="66"/>
                    </a:lnTo>
                    <a:lnTo>
                      <a:pt x="22" y="63"/>
                    </a:lnTo>
                    <a:lnTo>
                      <a:pt x="34" y="59"/>
                    </a:lnTo>
                    <a:lnTo>
                      <a:pt x="45" y="55"/>
                    </a:lnTo>
                    <a:lnTo>
                      <a:pt x="57" y="50"/>
                    </a:lnTo>
                    <a:lnTo>
                      <a:pt x="68" y="46"/>
                    </a:lnTo>
                    <a:lnTo>
                      <a:pt x="79" y="42"/>
                    </a:lnTo>
                    <a:lnTo>
                      <a:pt x="88" y="37"/>
                    </a:lnTo>
                    <a:lnTo>
                      <a:pt x="98" y="32"/>
                    </a:lnTo>
                    <a:lnTo>
                      <a:pt x="108" y="27"/>
                    </a:lnTo>
                    <a:lnTo>
                      <a:pt x="117" y="22"/>
                    </a:lnTo>
                    <a:lnTo>
                      <a:pt x="125" y="16"/>
                    </a:lnTo>
                    <a:lnTo>
                      <a:pt x="133" y="11"/>
                    </a:lnTo>
                    <a:lnTo>
                      <a:pt x="141" y="6"/>
                    </a:lnTo>
                    <a:lnTo>
                      <a:pt x="149" y="0"/>
                    </a:lnTo>
                    <a:lnTo>
                      <a:pt x="0" y="70"/>
                    </a:lnTo>
                  </a:path>
                </a:pathLst>
              </a:custGeom>
              <a:solidFill>
                <a:srgbClr val="CCFFFF"/>
              </a:solidFill>
              <a:ln w="9360">
                <a:solidFill>
                  <a:srgbClr val="000000"/>
                </a:solidFill>
                <a:round/>
                <a:headEnd/>
                <a:tailEnd/>
              </a:ln>
            </p:spPr>
            <p:txBody>
              <a:bodyPr wrap="none" anchor="ctr"/>
              <a:lstStyle/>
              <a:p>
                <a:endParaRPr lang="en-US"/>
              </a:p>
            </p:txBody>
          </p:sp>
          <p:sp>
            <p:nvSpPr>
              <p:cNvPr id="16430" name="Freeform 29"/>
              <p:cNvSpPr>
                <a:spLocks noChangeArrowheads="1"/>
              </p:cNvSpPr>
              <p:nvPr/>
            </p:nvSpPr>
            <p:spPr bwMode="auto">
              <a:xfrm>
                <a:off x="4209" y="1486"/>
                <a:ext cx="3" cy="11"/>
              </a:xfrm>
              <a:custGeom>
                <a:avLst/>
                <a:gdLst>
                  <a:gd name="T0" fmla="*/ 0 w 14"/>
                  <a:gd name="T1" fmla="*/ 0 h 49"/>
                  <a:gd name="T2" fmla="*/ 0 w 14"/>
                  <a:gd name="T3" fmla="*/ 0 h 49"/>
                  <a:gd name="T4" fmla="*/ 0 w 14"/>
                  <a:gd name="T5" fmla="*/ 0 h 49"/>
                  <a:gd name="T6" fmla="*/ 0 w 14"/>
                  <a:gd name="T7" fmla="*/ 0 h 49"/>
                  <a:gd name="T8" fmla="*/ 0 w 14"/>
                  <a:gd name="T9" fmla="*/ 0 h 49"/>
                  <a:gd name="T10" fmla="*/ 0 w 14"/>
                  <a:gd name="T11" fmla="*/ 0 h 49"/>
                  <a:gd name="T12" fmla="*/ 0 w 14"/>
                  <a:gd name="T13" fmla="*/ 0 h 49"/>
                  <a:gd name="T14" fmla="*/ 0 w 14"/>
                  <a:gd name="T15" fmla="*/ 0 h 49"/>
                  <a:gd name="T16" fmla="*/ 0 w 14"/>
                  <a:gd name="T17" fmla="*/ 0 h 49"/>
                  <a:gd name="T18" fmla="*/ 0 w 14"/>
                  <a:gd name="T19" fmla="*/ 0 h 49"/>
                  <a:gd name="T20" fmla="*/ 0 w 14"/>
                  <a:gd name="T21" fmla="*/ 0 h 49"/>
                  <a:gd name="T22" fmla="*/ 0 w 14"/>
                  <a:gd name="T23" fmla="*/ 0 h 49"/>
                  <a:gd name="T24" fmla="*/ 0 w 14"/>
                  <a:gd name="T25" fmla="*/ 0 h 49"/>
                  <a:gd name="T26" fmla="*/ 0 w 14"/>
                  <a:gd name="T27" fmla="*/ 0 h 49"/>
                  <a:gd name="T28" fmla="*/ 0 w 14"/>
                  <a:gd name="T29" fmla="*/ 0 h 49"/>
                  <a:gd name="T30" fmla="*/ 0 w 14"/>
                  <a:gd name="T31" fmla="*/ 0 h 49"/>
                  <a:gd name="T32" fmla="*/ 0 w 14"/>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
                  <a:gd name="T52" fmla="*/ 0 h 49"/>
                  <a:gd name="T53" fmla="*/ 14 w 14"/>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 h="49">
                    <a:moveTo>
                      <a:pt x="13" y="48"/>
                    </a:moveTo>
                    <a:lnTo>
                      <a:pt x="13" y="44"/>
                    </a:lnTo>
                    <a:lnTo>
                      <a:pt x="13" y="41"/>
                    </a:lnTo>
                    <a:lnTo>
                      <a:pt x="13" y="38"/>
                    </a:lnTo>
                    <a:lnTo>
                      <a:pt x="13" y="34"/>
                    </a:lnTo>
                    <a:lnTo>
                      <a:pt x="12" y="32"/>
                    </a:lnTo>
                    <a:lnTo>
                      <a:pt x="12" y="29"/>
                    </a:lnTo>
                    <a:lnTo>
                      <a:pt x="10" y="26"/>
                    </a:lnTo>
                    <a:lnTo>
                      <a:pt x="10" y="22"/>
                    </a:lnTo>
                    <a:lnTo>
                      <a:pt x="9" y="19"/>
                    </a:lnTo>
                    <a:lnTo>
                      <a:pt x="8" y="16"/>
                    </a:lnTo>
                    <a:lnTo>
                      <a:pt x="6" y="13"/>
                    </a:lnTo>
                    <a:lnTo>
                      <a:pt x="5" y="10"/>
                    </a:lnTo>
                    <a:lnTo>
                      <a:pt x="3" y="7"/>
                    </a:lnTo>
                    <a:lnTo>
                      <a:pt x="2" y="4"/>
                    </a:lnTo>
                    <a:lnTo>
                      <a:pt x="0" y="0"/>
                    </a:lnTo>
                    <a:lnTo>
                      <a:pt x="13" y="48"/>
                    </a:lnTo>
                  </a:path>
                </a:pathLst>
              </a:custGeom>
              <a:solidFill>
                <a:srgbClr val="CCFFFF"/>
              </a:solidFill>
              <a:ln w="9360">
                <a:solidFill>
                  <a:srgbClr val="000000"/>
                </a:solidFill>
                <a:round/>
                <a:headEnd/>
                <a:tailEnd/>
              </a:ln>
            </p:spPr>
            <p:txBody>
              <a:bodyPr wrap="none" anchor="ctr"/>
              <a:lstStyle/>
              <a:p>
                <a:endParaRPr lang="en-US"/>
              </a:p>
            </p:txBody>
          </p:sp>
          <p:sp>
            <p:nvSpPr>
              <p:cNvPr id="16431" name="Freeform 30"/>
              <p:cNvSpPr>
                <a:spLocks noChangeArrowheads="1"/>
              </p:cNvSpPr>
              <p:nvPr/>
            </p:nvSpPr>
            <p:spPr bwMode="auto">
              <a:xfrm>
                <a:off x="4045" y="1465"/>
                <a:ext cx="18" cy="10"/>
              </a:xfrm>
              <a:custGeom>
                <a:avLst/>
                <a:gdLst>
                  <a:gd name="T0" fmla="*/ 0 w 80"/>
                  <a:gd name="T1" fmla="*/ 0 h 45"/>
                  <a:gd name="T2" fmla="*/ 0 w 80"/>
                  <a:gd name="T3" fmla="*/ 0 h 45"/>
                  <a:gd name="T4" fmla="*/ 0 w 80"/>
                  <a:gd name="T5" fmla="*/ 0 h 45"/>
                  <a:gd name="T6" fmla="*/ 0 w 80"/>
                  <a:gd name="T7" fmla="*/ 0 h 45"/>
                  <a:gd name="T8" fmla="*/ 0 w 80"/>
                  <a:gd name="T9" fmla="*/ 0 h 45"/>
                  <a:gd name="T10" fmla="*/ 0 w 80"/>
                  <a:gd name="T11" fmla="*/ 0 h 45"/>
                  <a:gd name="T12" fmla="*/ 0 w 80"/>
                  <a:gd name="T13" fmla="*/ 0 h 45"/>
                  <a:gd name="T14" fmla="*/ 0 w 80"/>
                  <a:gd name="T15" fmla="*/ 0 h 45"/>
                  <a:gd name="T16" fmla="*/ 0 w 80"/>
                  <a:gd name="T17" fmla="*/ 0 h 45"/>
                  <a:gd name="T18" fmla="*/ 0 w 80"/>
                  <a:gd name="T19" fmla="*/ 0 h 45"/>
                  <a:gd name="T20" fmla="*/ 0 w 80"/>
                  <a:gd name="T21" fmla="*/ 0 h 45"/>
                  <a:gd name="T22" fmla="*/ 0 w 80"/>
                  <a:gd name="T23" fmla="*/ 0 h 45"/>
                  <a:gd name="T24" fmla="*/ 0 w 80"/>
                  <a:gd name="T25" fmla="*/ 0 h 45"/>
                  <a:gd name="T26" fmla="*/ 0 w 80"/>
                  <a:gd name="T27" fmla="*/ 0 h 45"/>
                  <a:gd name="T28" fmla="*/ 0 w 80"/>
                  <a:gd name="T29" fmla="*/ 0 h 45"/>
                  <a:gd name="T30" fmla="*/ 0 w 80"/>
                  <a:gd name="T31" fmla="*/ 0 h 45"/>
                  <a:gd name="T32" fmla="*/ 0 w 80"/>
                  <a:gd name="T33" fmla="*/ 0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45"/>
                  <a:gd name="T53" fmla="*/ 80 w 80"/>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45">
                    <a:moveTo>
                      <a:pt x="79" y="0"/>
                    </a:moveTo>
                    <a:lnTo>
                      <a:pt x="73" y="2"/>
                    </a:lnTo>
                    <a:lnTo>
                      <a:pt x="67" y="5"/>
                    </a:lnTo>
                    <a:lnTo>
                      <a:pt x="61" y="7"/>
                    </a:lnTo>
                    <a:lnTo>
                      <a:pt x="55" y="10"/>
                    </a:lnTo>
                    <a:lnTo>
                      <a:pt x="49" y="13"/>
                    </a:lnTo>
                    <a:lnTo>
                      <a:pt x="44" y="15"/>
                    </a:lnTo>
                    <a:lnTo>
                      <a:pt x="38" y="18"/>
                    </a:lnTo>
                    <a:lnTo>
                      <a:pt x="33" y="22"/>
                    </a:lnTo>
                    <a:lnTo>
                      <a:pt x="27" y="24"/>
                    </a:lnTo>
                    <a:lnTo>
                      <a:pt x="23" y="27"/>
                    </a:lnTo>
                    <a:lnTo>
                      <a:pt x="18" y="31"/>
                    </a:lnTo>
                    <a:lnTo>
                      <a:pt x="13" y="34"/>
                    </a:lnTo>
                    <a:lnTo>
                      <a:pt x="8" y="37"/>
                    </a:lnTo>
                    <a:lnTo>
                      <a:pt x="3" y="40"/>
                    </a:lnTo>
                    <a:lnTo>
                      <a:pt x="0" y="44"/>
                    </a:lnTo>
                    <a:lnTo>
                      <a:pt x="79" y="0"/>
                    </a:lnTo>
                  </a:path>
                </a:pathLst>
              </a:custGeom>
              <a:solidFill>
                <a:srgbClr val="CCFFFF"/>
              </a:solidFill>
              <a:ln w="9360">
                <a:solidFill>
                  <a:srgbClr val="000000"/>
                </a:solidFill>
                <a:round/>
                <a:headEnd/>
                <a:tailEnd/>
              </a:ln>
            </p:spPr>
            <p:txBody>
              <a:bodyPr wrap="none" anchor="ctr"/>
              <a:lstStyle/>
              <a:p>
                <a:endParaRPr lang="en-US"/>
              </a:p>
            </p:txBody>
          </p:sp>
          <p:sp>
            <p:nvSpPr>
              <p:cNvPr id="16432" name="Freeform 31"/>
              <p:cNvSpPr>
                <a:spLocks noChangeArrowheads="1"/>
              </p:cNvSpPr>
              <p:nvPr/>
            </p:nvSpPr>
            <p:spPr bwMode="auto">
              <a:xfrm>
                <a:off x="3910" y="1471"/>
                <a:ext cx="11" cy="11"/>
              </a:xfrm>
              <a:custGeom>
                <a:avLst/>
                <a:gdLst>
                  <a:gd name="T0" fmla="*/ 0 w 49"/>
                  <a:gd name="T1" fmla="*/ 0 h 49"/>
                  <a:gd name="T2" fmla="*/ 0 w 49"/>
                  <a:gd name="T3" fmla="*/ 0 h 49"/>
                  <a:gd name="T4" fmla="*/ 0 w 49"/>
                  <a:gd name="T5" fmla="*/ 0 h 49"/>
                  <a:gd name="T6" fmla="*/ 0 w 49"/>
                  <a:gd name="T7" fmla="*/ 0 h 49"/>
                  <a:gd name="T8" fmla="*/ 0 w 49"/>
                  <a:gd name="T9" fmla="*/ 0 h 49"/>
                  <a:gd name="T10" fmla="*/ 0 w 49"/>
                  <a:gd name="T11" fmla="*/ 0 h 49"/>
                  <a:gd name="T12" fmla="*/ 0 w 49"/>
                  <a:gd name="T13" fmla="*/ 0 h 49"/>
                  <a:gd name="T14" fmla="*/ 0 w 49"/>
                  <a:gd name="T15" fmla="*/ 0 h 49"/>
                  <a:gd name="T16" fmla="*/ 0 w 49"/>
                  <a:gd name="T17" fmla="*/ 0 h 49"/>
                  <a:gd name="T18" fmla="*/ 0 w 49"/>
                  <a:gd name="T19" fmla="*/ 0 h 49"/>
                  <a:gd name="T20" fmla="*/ 0 w 49"/>
                  <a:gd name="T21" fmla="*/ 0 h 49"/>
                  <a:gd name="T22" fmla="*/ 0 w 49"/>
                  <a:gd name="T23" fmla="*/ 0 h 49"/>
                  <a:gd name="T24" fmla="*/ 0 w 49"/>
                  <a:gd name="T25" fmla="*/ 0 h 49"/>
                  <a:gd name="T26" fmla="*/ 0 w 49"/>
                  <a:gd name="T27" fmla="*/ 0 h 49"/>
                  <a:gd name="T28" fmla="*/ 0 w 49"/>
                  <a:gd name="T29" fmla="*/ 0 h 49"/>
                  <a:gd name="T30" fmla="*/ 0 w 49"/>
                  <a:gd name="T31" fmla="*/ 0 h 49"/>
                  <a:gd name="T32" fmla="*/ 0 w 49"/>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49"/>
                  <a:gd name="T53" fmla="*/ 49 w 49"/>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49">
                    <a:moveTo>
                      <a:pt x="48" y="0"/>
                    </a:moveTo>
                    <a:lnTo>
                      <a:pt x="44" y="3"/>
                    </a:lnTo>
                    <a:lnTo>
                      <a:pt x="40" y="5"/>
                    </a:lnTo>
                    <a:lnTo>
                      <a:pt x="36" y="9"/>
                    </a:lnTo>
                    <a:lnTo>
                      <a:pt x="33" y="12"/>
                    </a:lnTo>
                    <a:lnTo>
                      <a:pt x="29" y="14"/>
                    </a:lnTo>
                    <a:lnTo>
                      <a:pt x="25" y="19"/>
                    </a:lnTo>
                    <a:lnTo>
                      <a:pt x="22" y="22"/>
                    </a:lnTo>
                    <a:lnTo>
                      <a:pt x="18" y="25"/>
                    </a:lnTo>
                    <a:lnTo>
                      <a:pt x="16" y="27"/>
                    </a:lnTo>
                    <a:lnTo>
                      <a:pt x="12" y="31"/>
                    </a:lnTo>
                    <a:lnTo>
                      <a:pt x="10" y="35"/>
                    </a:lnTo>
                    <a:lnTo>
                      <a:pt x="8" y="38"/>
                    </a:lnTo>
                    <a:lnTo>
                      <a:pt x="5" y="42"/>
                    </a:lnTo>
                    <a:lnTo>
                      <a:pt x="3" y="45"/>
                    </a:lnTo>
                    <a:lnTo>
                      <a:pt x="0" y="48"/>
                    </a:lnTo>
                    <a:lnTo>
                      <a:pt x="48" y="0"/>
                    </a:lnTo>
                  </a:path>
                </a:pathLst>
              </a:custGeom>
              <a:solidFill>
                <a:srgbClr val="CCFFFF"/>
              </a:solidFill>
              <a:ln w="9360">
                <a:solidFill>
                  <a:srgbClr val="000000"/>
                </a:solidFill>
                <a:round/>
                <a:headEnd/>
                <a:tailEnd/>
              </a:ln>
            </p:spPr>
            <p:txBody>
              <a:bodyPr wrap="none" anchor="ctr"/>
              <a:lstStyle/>
              <a:p>
                <a:endParaRPr lang="en-US"/>
              </a:p>
            </p:txBody>
          </p:sp>
          <p:sp>
            <p:nvSpPr>
              <p:cNvPr id="16433" name="Freeform 32"/>
              <p:cNvSpPr>
                <a:spLocks noChangeArrowheads="1"/>
              </p:cNvSpPr>
              <p:nvPr/>
            </p:nvSpPr>
            <p:spPr bwMode="auto">
              <a:xfrm>
                <a:off x="3745" y="1484"/>
                <a:ext cx="24" cy="6"/>
              </a:xfrm>
              <a:custGeom>
                <a:avLst/>
                <a:gdLst>
                  <a:gd name="T0" fmla="*/ 0 w 106"/>
                  <a:gd name="T1" fmla="*/ 0 h 28"/>
                  <a:gd name="T2" fmla="*/ 0 w 106"/>
                  <a:gd name="T3" fmla="*/ 0 h 28"/>
                  <a:gd name="T4" fmla="*/ 0 w 106"/>
                  <a:gd name="T5" fmla="*/ 0 h 28"/>
                  <a:gd name="T6" fmla="*/ 0 w 106"/>
                  <a:gd name="T7" fmla="*/ 0 h 28"/>
                  <a:gd name="T8" fmla="*/ 0 w 106"/>
                  <a:gd name="T9" fmla="*/ 0 h 28"/>
                  <a:gd name="T10" fmla="*/ 0 w 106"/>
                  <a:gd name="T11" fmla="*/ 0 h 28"/>
                  <a:gd name="T12" fmla="*/ 0 w 106"/>
                  <a:gd name="T13" fmla="*/ 0 h 28"/>
                  <a:gd name="T14" fmla="*/ 0 w 106"/>
                  <a:gd name="T15" fmla="*/ 0 h 28"/>
                  <a:gd name="T16" fmla="*/ 0 w 106"/>
                  <a:gd name="T17" fmla="*/ 0 h 28"/>
                  <a:gd name="T18" fmla="*/ 0 w 106"/>
                  <a:gd name="T19" fmla="*/ 0 h 28"/>
                  <a:gd name="T20" fmla="*/ 0 w 106"/>
                  <a:gd name="T21" fmla="*/ 0 h 28"/>
                  <a:gd name="T22" fmla="*/ 0 w 106"/>
                  <a:gd name="T23" fmla="*/ 0 h 28"/>
                  <a:gd name="T24" fmla="*/ 0 w 106"/>
                  <a:gd name="T25" fmla="*/ 0 h 28"/>
                  <a:gd name="T26" fmla="*/ 0 w 106"/>
                  <a:gd name="T27" fmla="*/ 0 h 28"/>
                  <a:gd name="T28" fmla="*/ 0 w 106"/>
                  <a:gd name="T29" fmla="*/ 0 h 28"/>
                  <a:gd name="T30" fmla="*/ 0 w 106"/>
                  <a:gd name="T31" fmla="*/ 0 h 28"/>
                  <a:gd name="T32" fmla="*/ 0 w 106"/>
                  <a:gd name="T33" fmla="*/ 0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6"/>
                  <a:gd name="T52" fmla="*/ 0 h 28"/>
                  <a:gd name="T53" fmla="*/ 106 w 106"/>
                  <a:gd name="T54" fmla="*/ 28 h 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6" h="28">
                    <a:moveTo>
                      <a:pt x="105" y="27"/>
                    </a:moveTo>
                    <a:lnTo>
                      <a:pt x="98" y="25"/>
                    </a:lnTo>
                    <a:lnTo>
                      <a:pt x="92" y="23"/>
                    </a:lnTo>
                    <a:lnTo>
                      <a:pt x="84" y="21"/>
                    </a:lnTo>
                    <a:lnTo>
                      <a:pt x="79" y="19"/>
                    </a:lnTo>
                    <a:lnTo>
                      <a:pt x="70" y="17"/>
                    </a:lnTo>
                    <a:lnTo>
                      <a:pt x="64" y="15"/>
                    </a:lnTo>
                    <a:lnTo>
                      <a:pt x="57" y="13"/>
                    </a:lnTo>
                    <a:lnTo>
                      <a:pt x="50" y="12"/>
                    </a:lnTo>
                    <a:lnTo>
                      <a:pt x="43" y="10"/>
                    </a:lnTo>
                    <a:lnTo>
                      <a:pt x="37" y="8"/>
                    </a:lnTo>
                    <a:lnTo>
                      <a:pt x="29" y="6"/>
                    </a:lnTo>
                    <a:lnTo>
                      <a:pt x="21" y="4"/>
                    </a:lnTo>
                    <a:lnTo>
                      <a:pt x="14" y="4"/>
                    </a:lnTo>
                    <a:lnTo>
                      <a:pt x="7" y="2"/>
                    </a:lnTo>
                    <a:lnTo>
                      <a:pt x="0" y="0"/>
                    </a:lnTo>
                    <a:lnTo>
                      <a:pt x="105" y="27"/>
                    </a:lnTo>
                  </a:path>
                </a:pathLst>
              </a:custGeom>
              <a:solidFill>
                <a:srgbClr val="CCFFFF"/>
              </a:solidFill>
              <a:ln w="9360">
                <a:solidFill>
                  <a:srgbClr val="000000"/>
                </a:solidFill>
                <a:round/>
                <a:headEnd/>
                <a:tailEnd/>
              </a:ln>
            </p:spPr>
            <p:txBody>
              <a:bodyPr wrap="none" anchor="ctr"/>
              <a:lstStyle/>
              <a:p>
                <a:endParaRPr lang="en-US"/>
              </a:p>
            </p:txBody>
          </p:sp>
          <p:sp>
            <p:nvSpPr>
              <p:cNvPr id="16434" name="Freeform 33"/>
              <p:cNvSpPr>
                <a:spLocks noChangeArrowheads="1"/>
              </p:cNvSpPr>
              <p:nvPr/>
            </p:nvSpPr>
            <p:spPr bwMode="auto">
              <a:xfrm>
                <a:off x="3571" y="1548"/>
                <a:ext cx="7" cy="12"/>
              </a:xfrm>
              <a:custGeom>
                <a:avLst/>
                <a:gdLst>
                  <a:gd name="T0" fmla="*/ 0 w 31"/>
                  <a:gd name="T1" fmla="*/ 0 h 53"/>
                  <a:gd name="T2" fmla="*/ 0 w 31"/>
                  <a:gd name="T3" fmla="*/ 0 h 53"/>
                  <a:gd name="T4" fmla="*/ 0 w 31"/>
                  <a:gd name="T5" fmla="*/ 0 h 53"/>
                  <a:gd name="T6" fmla="*/ 0 w 31"/>
                  <a:gd name="T7" fmla="*/ 0 h 53"/>
                  <a:gd name="T8" fmla="*/ 0 w 31"/>
                  <a:gd name="T9" fmla="*/ 0 h 53"/>
                  <a:gd name="T10" fmla="*/ 0 w 31"/>
                  <a:gd name="T11" fmla="*/ 0 h 53"/>
                  <a:gd name="T12" fmla="*/ 0 w 31"/>
                  <a:gd name="T13" fmla="*/ 0 h 53"/>
                  <a:gd name="T14" fmla="*/ 0 w 31"/>
                  <a:gd name="T15" fmla="*/ 0 h 53"/>
                  <a:gd name="T16" fmla="*/ 0 w 31"/>
                  <a:gd name="T17" fmla="*/ 0 h 53"/>
                  <a:gd name="T18" fmla="*/ 0 w 31"/>
                  <a:gd name="T19" fmla="*/ 0 h 53"/>
                  <a:gd name="T20" fmla="*/ 0 w 31"/>
                  <a:gd name="T21" fmla="*/ 0 h 53"/>
                  <a:gd name="T22" fmla="*/ 0 w 31"/>
                  <a:gd name="T23" fmla="*/ 0 h 53"/>
                  <a:gd name="T24" fmla="*/ 0 w 31"/>
                  <a:gd name="T25" fmla="*/ 0 h 53"/>
                  <a:gd name="T26" fmla="*/ 0 w 31"/>
                  <a:gd name="T27" fmla="*/ 0 h 53"/>
                  <a:gd name="T28" fmla="*/ 0 w 31"/>
                  <a:gd name="T29" fmla="*/ 0 h 53"/>
                  <a:gd name="T30" fmla="*/ 0 w 31"/>
                  <a:gd name="T31" fmla="*/ 0 h 53"/>
                  <a:gd name="T32" fmla="*/ 0 w 31"/>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
                  <a:gd name="T52" fmla="*/ 0 h 53"/>
                  <a:gd name="T53" fmla="*/ 31 w 31"/>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 h="53">
                    <a:moveTo>
                      <a:pt x="0" y="0"/>
                    </a:moveTo>
                    <a:lnTo>
                      <a:pt x="0" y="4"/>
                    </a:lnTo>
                    <a:lnTo>
                      <a:pt x="1" y="7"/>
                    </a:lnTo>
                    <a:lnTo>
                      <a:pt x="4" y="11"/>
                    </a:lnTo>
                    <a:lnTo>
                      <a:pt x="5" y="14"/>
                    </a:lnTo>
                    <a:lnTo>
                      <a:pt x="7" y="17"/>
                    </a:lnTo>
                    <a:lnTo>
                      <a:pt x="8" y="21"/>
                    </a:lnTo>
                    <a:lnTo>
                      <a:pt x="11" y="25"/>
                    </a:lnTo>
                    <a:lnTo>
                      <a:pt x="13" y="28"/>
                    </a:lnTo>
                    <a:lnTo>
                      <a:pt x="15" y="31"/>
                    </a:lnTo>
                    <a:lnTo>
                      <a:pt x="17" y="35"/>
                    </a:lnTo>
                    <a:lnTo>
                      <a:pt x="19" y="39"/>
                    </a:lnTo>
                    <a:lnTo>
                      <a:pt x="22" y="42"/>
                    </a:lnTo>
                    <a:lnTo>
                      <a:pt x="24" y="45"/>
                    </a:lnTo>
                    <a:lnTo>
                      <a:pt x="28" y="48"/>
                    </a:lnTo>
                    <a:lnTo>
                      <a:pt x="30" y="52"/>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16399" name="Text Box 34"/>
            <p:cNvSpPr txBox="1">
              <a:spLocks noChangeArrowheads="1"/>
            </p:cNvSpPr>
            <p:nvPr/>
          </p:nvSpPr>
          <p:spPr bwMode="auto">
            <a:xfrm>
              <a:off x="2104" y="3684"/>
              <a:ext cx="747" cy="231"/>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execute</a:t>
              </a:r>
            </a:p>
          </p:txBody>
        </p:sp>
        <p:sp>
          <p:nvSpPr>
            <p:cNvPr id="16400" name="Line 35"/>
            <p:cNvSpPr>
              <a:spLocks noChangeShapeType="1"/>
            </p:cNvSpPr>
            <p:nvPr/>
          </p:nvSpPr>
          <p:spPr bwMode="auto">
            <a:xfrm>
              <a:off x="1119" y="3802"/>
              <a:ext cx="412" cy="1"/>
            </a:xfrm>
            <a:prstGeom prst="line">
              <a:avLst/>
            </a:prstGeom>
            <a:noFill/>
            <a:ln w="19080">
              <a:solidFill>
                <a:srgbClr val="40458C"/>
              </a:solidFill>
              <a:round/>
              <a:headEnd/>
              <a:tailEnd type="triangle" w="med" len="med"/>
            </a:ln>
          </p:spPr>
          <p:txBody>
            <a:bodyPr/>
            <a:lstStyle/>
            <a:p>
              <a:endParaRPr lang="en-US"/>
            </a:p>
          </p:txBody>
        </p:sp>
        <p:sp>
          <p:nvSpPr>
            <p:cNvPr id="16401" name="Line 36"/>
            <p:cNvSpPr>
              <a:spLocks noChangeShapeType="1"/>
            </p:cNvSpPr>
            <p:nvPr/>
          </p:nvSpPr>
          <p:spPr bwMode="auto">
            <a:xfrm>
              <a:off x="1693" y="3802"/>
              <a:ext cx="354" cy="1"/>
            </a:xfrm>
            <a:prstGeom prst="line">
              <a:avLst/>
            </a:prstGeom>
            <a:noFill/>
            <a:ln w="19080">
              <a:solidFill>
                <a:srgbClr val="40458C"/>
              </a:solidFill>
              <a:round/>
              <a:headEnd/>
              <a:tailEnd type="triangle" w="med" len="med"/>
            </a:ln>
          </p:spPr>
          <p:txBody>
            <a:bodyPr/>
            <a:lstStyle/>
            <a:p>
              <a:endParaRPr lang="en-US"/>
            </a:p>
          </p:txBody>
        </p:sp>
        <p:grpSp>
          <p:nvGrpSpPr>
            <p:cNvPr id="16402" name="Group 37"/>
            <p:cNvGrpSpPr>
              <a:grpSpLocks/>
            </p:cNvGrpSpPr>
            <p:nvPr/>
          </p:nvGrpSpPr>
          <p:grpSpPr bwMode="auto">
            <a:xfrm>
              <a:off x="582" y="3099"/>
              <a:ext cx="344" cy="257"/>
              <a:chOff x="2033" y="908"/>
              <a:chExt cx="344" cy="257"/>
            </a:xfrm>
          </p:grpSpPr>
          <p:sp>
            <p:nvSpPr>
              <p:cNvPr id="16421" name="AutoShape 38"/>
              <p:cNvSpPr>
                <a:spLocks noChangeArrowheads="1"/>
              </p:cNvSpPr>
              <p:nvPr/>
            </p:nvSpPr>
            <p:spPr bwMode="auto">
              <a:xfrm>
                <a:off x="2033" y="908"/>
                <a:ext cx="34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16422" name="Text Box 39"/>
              <p:cNvSpPr txBox="1">
                <a:spLocks noChangeArrowheads="1"/>
              </p:cNvSpPr>
              <p:nvPr/>
            </p:nvSpPr>
            <p:spPr bwMode="auto">
              <a:xfrm>
                <a:off x="2033" y="908"/>
                <a:ext cx="344"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pc</a:t>
                </a:r>
              </a:p>
            </p:txBody>
          </p:sp>
        </p:grpSp>
        <p:grpSp>
          <p:nvGrpSpPr>
            <p:cNvPr id="16403" name="Group 40"/>
            <p:cNvGrpSpPr>
              <a:grpSpLocks/>
            </p:cNvGrpSpPr>
            <p:nvPr/>
          </p:nvGrpSpPr>
          <p:grpSpPr bwMode="auto">
            <a:xfrm>
              <a:off x="1999" y="3092"/>
              <a:ext cx="804" cy="256"/>
              <a:chOff x="3450" y="901"/>
              <a:chExt cx="804" cy="256"/>
            </a:xfrm>
          </p:grpSpPr>
          <p:sp>
            <p:nvSpPr>
              <p:cNvPr id="16419" name="AutoShape 41"/>
              <p:cNvSpPr>
                <a:spLocks noChangeArrowheads="1"/>
              </p:cNvSpPr>
              <p:nvPr/>
            </p:nvSpPr>
            <p:spPr bwMode="auto">
              <a:xfrm>
                <a:off x="3450" y="901"/>
                <a:ext cx="80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16420" name="Text Box 42"/>
              <p:cNvSpPr txBox="1">
                <a:spLocks noChangeArrowheads="1"/>
              </p:cNvSpPr>
              <p:nvPr/>
            </p:nvSpPr>
            <p:spPr bwMode="auto">
              <a:xfrm>
                <a:off x="3450" y="901"/>
                <a:ext cx="804" cy="256"/>
              </a:xfrm>
              <a:prstGeom prst="rect">
                <a:avLst/>
              </a:prstGeom>
              <a:noFill/>
              <a:ln w="9525">
                <a:noFill/>
                <a:miter lim="800000"/>
                <a:headEnd/>
                <a:tailEnd/>
              </a:ln>
            </p:spPr>
            <p:txBody>
              <a:bodyPr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rf</a:t>
                </a:r>
              </a:p>
            </p:txBody>
          </p:sp>
        </p:grpSp>
        <p:sp>
          <p:nvSpPr>
            <p:cNvPr id="16404" name="Line 43"/>
            <p:cNvSpPr>
              <a:spLocks noChangeShapeType="1"/>
            </p:cNvSpPr>
            <p:nvPr/>
          </p:nvSpPr>
          <p:spPr bwMode="auto">
            <a:xfrm>
              <a:off x="755" y="3294"/>
              <a:ext cx="1" cy="351"/>
            </a:xfrm>
            <a:prstGeom prst="line">
              <a:avLst/>
            </a:prstGeom>
            <a:noFill/>
            <a:ln w="19080">
              <a:solidFill>
                <a:srgbClr val="40458C"/>
              </a:solidFill>
              <a:round/>
              <a:headEnd/>
              <a:tailEnd type="triangle" w="med" len="med"/>
            </a:ln>
          </p:spPr>
          <p:txBody>
            <a:bodyPr/>
            <a:lstStyle/>
            <a:p>
              <a:endParaRPr lang="en-US"/>
            </a:p>
          </p:txBody>
        </p:sp>
        <p:sp>
          <p:nvSpPr>
            <p:cNvPr id="16405" name="Line 44"/>
            <p:cNvSpPr>
              <a:spLocks noChangeShapeType="1"/>
            </p:cNvSpPr>
            <p:nvPr/>
          </p:nvSpPr>
          <p:spPr bwMode="auto">
            <a:xfrm>
              <a:off x="755" y="3294"/>
              <a:ext cx="1379" cy="424"/>
            </a:xfrm>
            <a:prstGeom prst="line">
              <a:avLst/>
            </a:prstGeom>
            <a:noFill/>
            <a:ln w="19080">
              <a:solidFill>
                <a:srgbClr val="40458C"/>
              </a:solidFill>
              <a:round/>
              <a:headEnd type="triangle" w="med" len="med"/>
              <a:tailEnd/>
            </a:ln>
          </p:spPr>
          <p:txBody>
            <a:bodyPr/>
            <a:lstStyle/>
            <a:p>
              <a:endParaRPr lang="en-US"/>
            </a:p>
          </p:txBody>
        </p:sp>
        <p:sp>
          <p:nvSpPr>
            <p:cNvPr id="16406" name="Line 45"/>
            <p:cNvSpPr>
              <a:spLocks noChangeShapeType="1"/>
            </p:cNvSpPr>
            <p:nvPr/>
          </p:nvSpPr>
          <p:spPr bwMode="auto">
            <a:xfrm>
              <a:off x="2468" y="3288"/>
              <a:ext cx="1" cy="378"/>
            </a:xfrm>
            <a:prstGeom prst="line">
              <a:avLst/>
            </a:prstGeom>
            <a:noFill/>
            <a:ln w="19080">
              <a:solidFill>
                <a:srgbClr val="40458C"/>
              </a:solidFill>
              <a:round/>
              <a:headEnd type="triangle" w="med" len="med"/>
              <a:tailEnd/>
            </a:ln>
          </p:spPr>
          <p:txBody>
            <a:bodyPr/>
            <a:lstStyle/>
            <a:p>
              <a:endParaRPr lang="en-US"/>
            </a:p>
          </p:txBody>
        </p:sp>
        <p:grpSp>
          <p:nvGrpSpPr>
            <p:cNvPr id="16407" name="Group 46"/>
            <p:cNvGrpSpPr>
              <a:grpSpLocks/>
            </p:cNvGrpSpPr>
            <p:nvPr/>
          </p:nvGrpSpPr>
          <p:grpSpPr bwMode="auto">
            <a:xfrm>
              <a:off x="1256" y="3137"/>
              <a:ext cx="456" cy="257"/>
              <a:chOff x="2707" y="946"/>
              <a:chExt cx="456" cy="257"/>
            </a:xfrm>
          </p:grpSpPr>
          <p:sp>
            <p:nvSpPr>
              <p:cNvPr id="16417" name="AutoShape 47"/>
              <p:cNvSpPr>
                <a:spLocks noChangeArrowheads="1"/>
              </p:cNvSpPr>
              <p:nvPr/>
            </p:nvSpPr>
            <p:spPr bwMode="auto">
              <a:xfrm>
                <a:off x="2733" y="946"/>
                <a:ext cx="408" cy="207"/>
              </a:xfrm>
              <a:prstGeom prst="roundRect">
                <a:avLst>
                  <a:gd name="adj" fmla="val 481"/>
                </a:avLst>
              </a:prstGeom>
              <a:noFill/>
              <a:ln w="9525">
                <a:noFill/>
                <a:round/>
                <a:headEnd/>
                <a:tailEnd/>
              </a:ln>
            </p:spPr>
            <p:txBody>
              <a:bodyPr wrap="none" anchor="ctr"/>
              <a:lstStyle/>
              <a:p>
                <a:endParaRPr lang="en-US"/>
              </a:p>
            </p:txBody>
          </p:sp>
          <p:sp>
            <p:nvSpPr>
              <p:cNvPr id="16418" name="AutoShape 48"/>
              <p:cNvSpPr>
                <a:spLocks noChangeArrowheads="1"/>
              </p:cNvSpPr>
              <p:nvPr/>
            </p:nvSpPr>
            <p:spPr bwMode="auto">
              <a:xfrm>
                <a:off x="2707" y="946"/>
                <a:ext cx="456" cy="257"/>
              </a:xfrm>
              <a:prstGeom prst="roundRect">
                <a:avLst>
                  <a:gd name="adj" fmla="val 481"/>
                </a:avLst>
              </a:prstGeom>
              <a:noFill/>
              <a:ln w="9525">
                <a:noFill/>
                <a:round/>
                <a:headEnd/>
                <a:tailEnd/>
              </a:ln>
            </p:spPr>
            <p:txBody>
              <a:bodyPr wrap="none"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i="1"/>
                  <a:t>CPU</a:t>
                </a:r>
              </a:p>
            </p:txBody>
          </p:sp>
        </p:grpSp>
        <p:sp>
          <p:nvSpPr>
            <p:cNvPr id="16408" name="Text Box 49"/>
            <p:cNvSpPr txBox="1">
              <a:spLocks noChangeArrowheads="1"/>
            </p:cNvSpPr>
            <p:nvPr/>
          </p:nvSpPr>
          <p:spPr bwMode="auto">
            <a:xfrm>
              <a:off x="1416" y="3880"/>
              <a:ext cx="346"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bu</a:t>
              </a:r>
            </a:p>
          </p:txBody>
        </p:sp>
        <p:sp>
          <p:nvSpPr>
            <p:cNvPr id="16409" name="Line 50"/>
            <p:cNvSpPr>
              <a:spLocks noChangeShapeType="1"/>
            </p:cNvSpPr>
            <p:nvPr/>
          </p:nvSpPr>
          <p:spPr bwMode="auto">
            <a:xfrm flipH="1">
              <a:off x="1039" y="3300"/>
              <a:ext cx="1147" cy="322"/>
            </a:xfrm>
            <a:prstGeom prst="line">
              <a:avLst/>
            </a:prstGeom>
            <a:noFill/>
            <a:ln w="19080">
              <a:solidFill>
                <a:srgbClr val="40458C"/>
              </a:solidFill>
              <a:round/>
              <a:headEnd/>
              <a:tailEnd type="triangle" w="med" len="med"/>
            </a:ln>
          </p:spPr>
          <p:txBody>
            <a:bodyPr/>
            <a:lstStyle/>
            <a:p>
              <a:endParaRPr lang="en-US"/>
            </a:p>
          </p:txBody>
        </p:sp>
        <p:grpSp>
          <p:nvGrpSpPr>
            <p:cNvPr id="16410" name="Group 51"/>
            <p:cNvGrpSpPr>
              <a:grpSpLocks/>
            </p:cNvGrpSpPr>
            <p:nvPr/>
          </p:nvGrpSpPr>
          <p:grpSpPr bwMode="auto">
            <a:xfrm>
              <a:off x="1431" y="3737"/>
              <a:ext cx="277" cy="154"/>
              <a:chOff x="2882" y="1546"/>
              <a:chExt cx="277" cy="154"/>
            </a:xfrm>
          </p:grpSpPr>
          <p:sp>
            <p:nvSpPr>
              <p:cNvPr id="16411" name="AutoShape 52"/>
              <p:cNvSpPr>
                <a:spLocks noChangeArrowheads="1"/>
              </p:cNvSpPr>
              <p:nvPr/>
            </p:nvSpPr>
            <p:spPr bwMode="auto">
              <a:xfrm>
                <a:off x="2988" y="1546"/>
                <a:ext cx="172" cy="155"/>
              </a:xfrm>
              <a:prstGeom prst="roundRect">
                <a:avLst>
                  <a:gd name="adj" fmla="val 648"/>
                </a:avLst>
              </a:prstGeom>
              <a:solidFill>
                <a:srgbClr val="FFFFFF"/>
              </a:solidFill>
              <a:ln w="9525">
                <a:noFill/>
                <a:round/>
                <a:headEnd/>
                <a:tailEnd/>
              </a:ln>
            </p:spPr>
            <p:txBody>
              <a:bodyPr wrap="none" anchor="ctr"/>
              <a:lstStyle/>
              <a:p>
                <a:endParaRPr lang="en-US"/>
              </a:p>
            </p:txBody>
          </p:sp>
          <p:grpSp>
            <p:nvGrpSpPr>
              <p:cNvPr id="16412" name="Group 53"/>
              <p:cNvGrpSpPr>
                <a:grpSpLocks/>
              </p:cNvGrpSpPr>
              <p:nvPr/>
            </p:nvGrpSpPr>
            <p:grpSpPr bwMode="auto">
              <a:xfrm>
                <a:off x="2882" y="1546"/>
                <a:ext cx="275" cy="153"/>
                <a:chOff x="2882" y="1546"/>
                <a:chExt cx="275" cy="153"/>
              </a:xfrm>
            </p:grpSpPr>
            <p:sp>
              <p:nvSpPr>
                <p:cNvPr id="16413" name="Freeform 54"/>
                <p:cNvSpPr>
                  <a:spLocks noChangeArrowheads="1"/>
                </p:cNvSpPr>
                <p:nvPr/>
              </p:nvSpPr>
              <p:spPr bwMode="auto">
                <a:xfrm>
                  <a:off x="2882" y="1546"/>
                  <a:ext cx="276" cy="154"/>
                </a:xfrm>
                <a:custGeom>
                  <a:avLst/>
                  <a:gdLst>
                    <a:gd name="T0" fmla="*/ 0 w 1218"/>
                    <a:gd name="T1" fmla="*/ 0 h 678"/>
                    <a:gd name="T2" fmla="*/ 0 w 1218"/>
                    <a:gd name="T3" fmla="*/ 0 h 678"/>
                    <a:gd name="T4" fmla="*/ 0 w 1218"/>
                    <a:gd name="T5" fmla="*/ 0 h 678"/>
                    <a:gd name="T6" fmla="*/ 0 w 1218"/>
                    <a:gd name="T7" fmla="*/ 0 h 678"/>
                    <a:gd name="T8" fmla="*/ 0 60000 65536"/>
                    <a:gd name="T9" fmla="*/ 0 60000 65536"/>
                    <a:gd name="T10" fmla="*/ 0 60000 65536"/>
                    <a:gd name="T11" fmla="*/ 0 60000 65536"/>
                    <a:gd name="T12" fmla="*/ 0 w 1218"/>
                    <a:gd name="T13" fmla="*/ 0 h 678"/>
                    <a:gd name="T14" fmla="*/ 1218 w 1218"/>
                    <a:gd name="T15" fmla="*/ 678 h 678"/>
                  </a:gdLst>
                  <a:ahLst/>
                  <a:cxnLst>
                    <a:cxn ang="T8">
                      <a:pos x="T0" y="T1"/>
                    </a:cxn>
                    <a:cxn ang="T9">
                      <a:pos x="T2" y="T3"/>
                    </a:cxn>
                    <a:cxn ang="T10">
                      <a:pos x="T4" y="T5"/>
                    </a:cxn>
                    <a:cxn ang="T11">
                      <a:pos x="T6" y="T7"/>
                    </a:cxn>
                  </a:cxnLst>
                  <a:rect l="T12" t="T13" r="T14" b="T15"/>
                  <a:pathLst>
                    <a:path w="1218" h="678">
                      <a:moveTo>
                        <a:pt x="0" y="0"/>
                      </a:moveTo>
                      <a:lnTo>
                        <a:pt x="1217" y="0"/>
                      </a:lnTo>
                      <a:lnTo>
                        <a:pt x="1217" y="677"/>
                      </a:lnTo>
                      <a:lnTo>
                        <a:pt x="0" y="677"/>
                      </a:lnTo>
                    </a:path>
                  </a:pathLst>
                </a:custGeom>
                <a:noFill/>
                <a:ln w="19080">
                  <a:solidFill>
                    <a:srgbClr val="FF0000"/>
                  </a:solidFill>
                  <a:round/>
                  <a:headEnd/>
                  <a:tailEnd/>
                </a:ln>
              </p:spPr>
              <p:txBody>
                <a:bodyPr/>
                <a:lstStyle/>
                <a:p>
                  <a:endParaRPr lang="en-US"/>
                </a:p>
              </p:txBody>
            </p:sp>
            <p:sp>
              <p:nvSpPr>
                <p:cNvPr id="16414" name="Line 55"/>
                <p:cNvSpPr>
                  <a:spLocks noChangeShapeType="1"/>
                </p:cNvSpPr>
                <p:nvPr/>
              </p:nvSpPr>
              <p:spPr bwMode="auto">
                <a:xfrm>
                  <a:off x="3100" y="1546"/>
                  <a:ext cx="1" cy="154"/>
                </a:xfrm>
                <a:prstGeom prst="line">
                  <a:avLst/>
                </a:prstGeom>
                <a:noFill/>
                <a:ln w="19080">
                  <a:solidFill>
                    <a:srgbClr val="FF0000"/>
                  </a:solidFill>
                  <a:round/>
                  <a:headEnd/>
                  <a:tailEnd/>
                </a:ln>
              </p:spPr>
              <p:txBody>
                <a:bodyPr/>
                <a:lstStyle/>
                <a:p>
                  <a:endParaRPr lang="en-US"/>
                </a:p>
              </p:txBody>
            </p:sp>
            <p:sp>
              <p:nvSpPr>
                <p:cNvPr id="16415" name="Line 56"/>
                <p:cNvSpPr>
                  <a:spLocks noChangeShapeType="1"/>
                </p:cNvSpPr>
                <p:nvPr/>
              </p:nvSpPr>
              <p:spPr bwMode="auto">
                <a:xfrm>
                  <a:off x="3044" y="1546"/>
                  <a:ext cx="1" cy="154"/>
                </a:xfrm>
                <a:prstGeom prst="line">
                  <a:avLst/>
                </a:prstGeom>
                <a:noFill/>
                <a:ln w="19080">
                  <a:solidFill>
                    <a:srgbClr val="FF0000"/>
                  </a:solidFill>
                  <a:round/>
                  <a:headEnd/>
                  <a:tailEnd/>
                </a:ln>
              </p:spPr>
              <p:txBody>
                <a:bodyPr/>
                <a:lstStyle/>
                <a:p>
                  <a:endParaRPr lang="en-US"/>
                </a:p>
              </p:txBody>
            </p:sp>
            <p:sp>
              <p:nvSpPr>
                <p:cNvPr id="16416" name="Line 57"/>
                <p:cNvSpPr>
                  <a:spLocks noChangeShapeType="1"/>
                </p:cNvSpPr>
                <p:nvPr/>
              </p:nvSpPr>
              <p:spPr bwMode="auto">
                <a:xfrm>
                  <a:off x="2986" y="1546"/>
                  <a:ext cx="1" cy="154"/>
                </a:xfrm>
                <a:prstGeom prst="line">
                  <a:avLst/>
                </a:prstGeom>
                <a:noFill/>
                <a:ln w="19080">
                  <a:solidFill>
                    <a:srgbClr val="FF0000"/>
                  </a:solidFill>
                  <a:round/>
                  <a:headEnd/>
                  <a:tailEnd/>
                </a:ln>
              </p:spPr>
              <p:txBody>
                <a:bodyPr/>
                <a:lstStyle/>
                <a:p>
                  <a:endParaRPr lang="en-US"/>
                </a:p>
              </p:txBody>
            </p:sp>
          </p:grpSp>
        </p:grpSp>
      </p:grpSp>
      <p:sp>
        <p:nvSpPr>
          <p:cNvPr id="1792058" name="Text Box 58"/>
          <p:cNvSpPr txBox="1">
            <a:spLocks noChangeArrowheads="1"/>
          </p:cNvSpPr>
          <p:nvPr/>
        </p:nvSpPr>
        <p:spPr bwMode="auto">
          <a:xfrm>
            <a:off x="6594475" y="2505075"/>
            <a:ext cx="2320925" cy="587375"/>
          </a:xfrm>
          <a:prstGeom prst="rect">
            <a:avLst/>
          </a:prstGeom>
          <a:solidFill>
            <a:schemeClr val="bg1"/>
          </a:solidFill>
          <a:ln w="9525">
            <a:noFill/>
            <a:miter lim="800000"/>
            <a:headEnd/>
            <a:tailEnd/>
          </a:ln>
        </p:spPr>
        <p:txBody>
          <a:bodyPr>
            <a:spAutoFit/>
          </a:bodyPr>
          <a:lstStyle/>
          <a:p>
            <a:pPr>
              <a:buFont typeface="Wingdings" pitchFamily="-96" charset="2"/>
              <a:buNone/>
            </a:pPr>
            <a:r>
              <a:rPr lang="en-US">
                <a:solidFill>
                  <a:srgbClr val="FF0000"/>
                </a:solidFill>
              </a:rPr>
              <a:t>Can these rules fire concurrently ?</a:t>
            </a:r>
          </a:p>
        </p:txBody>
      </p:sp>
      <p:sp>
        <p:nvSpPr>
          <p:cNvPr id="1792059" name="Text Box 59"/>
          <p:cNvSpPr txBox="1">
            <a:spLocks noChangeArrowheads="1"/>
          </p:cNvSpPr>
          <p:nvPr/>
        </p:nvSpPr>
        <p:spPr bwMode="auto">
          <a:xfrm>
            <a:off x="6594475" y="3216275"/>
            <a:ext cx="2054225" cy="339725"/>
          </a:xfrm>
          <a:prstGeom prst="rect">
            <a:avLst/>
          </a:prstGeom>
          <a:solidFill>
            <a:schemeClr val="bg1"/>
          </a:solidFill>
          <a:ln w="9525">
            <a:noFill/>
            <a:miter lim="800000"/>
            <a:headEnd/>
            <a:tailEnd/>
          </a:ln>
        </p:spPr>
        <p:txBody>
          <a:bodyPr>
            <a:spAutoFit/>
          </a:bodyPr>
          <a:lstStyle/>
          <a:p>
            <a:pPr>
              <a:buFont typeface="Wingdings" pitchFamily="-96" charset="2"/>
              <a:buNone/>
            </a:pPr>
            <a:r>
              <a:rPr lang="en-US">
                <a:solidFill>
                  <a:srgbClr val="FF0000"/>
                </a:solidFill>
              </a:rPr>
              <a:t>Does it matter?</a:t>
            </a:r>
          </a:p>
        </p:txBody>
      </p:sp>
      <p:sp>
        <p:nvSpPr>
          <p:cNvPr id="64" name="Date Placeholder 63"/>
          <p:cNvSpPr>
            <a:spLocks noGrp="1"/>
          </p:cNvSpPr>
          <p:nvPr>
            <p:ph type="dt" sz="half" idx="10"/>
          </p:nvPr>
        </p:nvSpPr>
        <p:spPr/>
        <p:txBody>
          <a:bodyPr/>
          <a:lstStyle/>
          <a:p>
            <a:pPr>
              <a:defRPr/>
            </a:pPr>
            <a:r>
              <a:rPr lang="en-US" smtClean="0"/>
              <a:t>February 28, 2011</a:t>
            </a:r>
            <a:endParaRPr lang="en-US" dirty="0"/>
          </a:p>
        </p:txBody>
      </p:sp>
      <p:sp>
        <p:nvSpPr>
          <p:cNvPr id="67" name="Slide Number Placeholder 66"/>
          <p:cNvSpPr>
            <a:spLocks noGrp="1"/>
          </p:cNvSpPr>
          <p:nvPr>
            <p:ph type="sldNum" sz="quarter" idx="11"/>
          </p:nvPr>
        </p:nvSpPr>
        <p:spPr/>
        <p:txBody>
          <a:bodyPr/>
          <a:lstStyle/>
          <a:p>
            <a:pPr>
              <a:defRPr/>
            </a:pPr>
            <a:r>
              <a:rPr lang="en-US" smtClean="0"/>
              <a:t>L08-</a:t>
            </a:r>
            <a:fld id="{45FBB8E2-97C2-4062-B75C-96275F965647}" type="slidenum">
              <a:rPr lang="en-US" smtClean="0"/>
              <a:pPr>
                <a:defRPr/>
              </a:pPr>
              <a:t>14</a:t>
            </a:fld>
            <a:endParaRPr lang="en-US" dirty="0"/>
          </a:p>
        </p:txBody>
      </p:sp>
      <p:sp>
        <p:nvSpPr>
          <p:cNvPr id="68" name="Footer Placeholder 67"/>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9205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920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058" grpId="0" animBg="1"/>
      <p:bldP spid="179205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The tension</a:t>
            </a:r>
          </a:p>
        </p:txBody>
      </p:sp>
      <p:sp>
        <p:nvSpPr>
          <p:cNvPr id="1800195" name="Rectangle 3" descr="Rectangle: Click to edit Master text styles&#10;Second level&#10;Third level&#10;Fourth level&#10;Fifth level"/>
          <p:cNvSpPr>
            <a:spLocks noGrp="1" noChangeArrowheads="1"/>
          </p:cNvSpPr>
          <p:nvPr>
            <p:ph idx="1"/>
          </p:nvPr>
        </p:nvSpPr>
        <p:spPr>
          <a:xfrm>
            <a:off x="838200" y="1519238"/>
            <a:ext cx="7772400" cy="4114800"/>
          </a:xfrm>
        </p:spPr>
        <p:txBody>
          <a:bodyPr/>
          <a:lstStyle/>
          <a:p>
            <a:pPr eaLnBrk="1" hangingPunct="1">
              <a:lnSpc>
                <a:spcPct val="80000"/>
              </a:lnSpc>
            </a:pPr>
            <a:r>
              <a:rPr lang="en-US" sz="2400" smtClean="0"/>
              <a:t>If the two rules never fire in the same cycle then the machine can hardly be called a pipelined machine</a:t>
            </a:r>
          </a:p>
          <a:p>
            <a:pPr lvl="1" eaLnBrk="1" hangingPunct="1">
              <a:lnSpc>
                <a:spcPct val="80000"/>
              </a:lnSpc>
            </a:pPr>
            <a:r>
              <a:rPr lang="en-US" sz="2000" smtClean="0"/>
              <a:t>Scheduling cannot be too conservative</a:t>
            </a:r>
          </a:p>
          <a:p>
            <a:pPr lvl="1" eaLnBrk="1" hangingPunct="1">
              <a:lnSpc>
                <a:spcPct val="80000"/>
              </a:lnSpc>
            </a:pPr>
            <a:endParaRPr lang="en-US" sz="2400" smtClean="0"/>
          </a:p>
          <a:p>
            <a:pPr eaLnBrk="1" hangingPunct="1">
              <a:lnSpc>
                <a:spcPct val="80000"/>
              </a:lnSpc>
            </a:pPr>
            <a:r>
              <a:rPr lang="en-US" sz="2400" smtClean="0"/>
              <a:t>If both rules are enabled and are executed together then in some cases wrong results would be produced</a:t>
            </a:r>
          </a:p>
          <a:p>
            <a:pPr lvl="1" eaLnBrk="1" hangingPunct="1">
              <a:lnSpc>
                <a:spcPct val="80000"/>
              </a:lnSpc>
            </a:pPr>
            <a:r>
              <a:rPr lang="en-US" sz="2000" smtClean="0"/>
              <a:t>Too aggressive a scheduling would violate one-rule-at-time-semantics</a:t>
            </a:r>
          </a:p>
        </p:txBody>
      </p:sp>
      <p:sp>
        <p:nvSpPr>
          <p:cNvPr id="14" name="TextBox 13"/>
          <p:cNvSpPr txBox="1">
            <a:spLocks noChangeArrowheads="1"/>
          </p:cNvSpPr>
          <p:nvPr/>
        </p:nvSpPr>
        <p:spPr bwMode="auto">
          <a:xfrm>
            <a:off x="1579563" y="4838700"/>
            <a:ext cx="7323137" cy="1666875"/>
          </a:xfrm>
          <a:prstGeom prst="rect">
            <a:avLst/>
          </a:prstGeom>
          <a:noFill/>
          <a:ln w="9525">
            <a:solidFill>
              <a:srgbClr val="FF0000"/>
            </a:solidFill>
            <a:miter lim="800000"/>
            <a:headEnd/>
            <a:tailEnd/>
          </a:ln>
        </p:spPr>
        <p:txBody>
          <a:bodyPr>
            <a:spAutoFit/>
          </a:bodyPr>
          <a:lstStyle/>
          <a:p>
            <a:pPr>
              <a:lnSpc>
                <a:spcPct val="80000"/>
              </a:lnSpc>
              <a:buFont typeface="Wingdings" pitchFamily="-96" charset="2"/>
              <a:buNone/>
            </a:pPr>
            <a:r>
              <a:rPr lang="en-US" sz="2400"/>
              <a:t>Case 1: Back-to-back dependencies?</a:t>
            </a:r>
          </a:p>
          <a:p>
            <a:pPr lvl="1">
              <a:lnSpc>
                <a:spcPct val="80000"/>
              </a:lnSpc>
              <a:buFont typeface="Wingdings" pitchFamily="-96" charset="2"/>
              <a:buNone/>
            </a:pPr>
            <a:r>
              <a:rPr lang="en-US" sz="2000"/>
              <a:t>Two rules won’t be enabled together (stall function)</a:t>
            </a:r>
            <a:endParaRPr lang="en-US" sz="2400"/>
          </a:p>
          <a:p>
            <a:pPr>
              <a:lnSpc>
                <a:spcPct val="80000"/>
              </a:lnSpc>
              <a:buFont typeface="Wingdings" pitchFamily="-96" charset="2"/>
              <a:buNone/>
            </a:pPr>
            <a:r>
              <a:rPr lang="en-US" sz="2400"/>
              <a:t>Case 2: Branch taken?</a:t>
            </a:r>
          </a:p>
          <a:p>
            <a:pPr lvl="1">
              <a:lnSpc>
                <a:spcPct val="80000"/>
              </a:lnSpc>
              <a:buFont typeface="Wingdings" pitchFamily="-96" charset="2"/>
              <a:buNone/>
            </a:pPr>
            <a:r>
              <a:rPr lang="en-US" sz="2000"/>
              <a:t>Two rules will be enabled together but only one rule should fire. branch-taken should have priority</a:t>
            </a:r>
            <a:endParaRPr lang="en-US"/>
          </a:p>
        </p:txBody>
      </p:sp>
      <p:sp>
        <p:nvSpPr>
          <p:cNvPr id="9" name="Date Placeholder 8"/>
          <p:cNvSpPr>
            <a:spLocks noGrp="1"/>
          </p:cNvSpPr>
          <p:nvPr>
            <p:ph type="dt" sz="half" idx="10"/>
          </p:nvPr>
        </p:nvSpPr>
        <p:spPr/>
        <p:txBody>
          <a:bodyPr/>
          <a:lstStyle/>
          <a:p>
            <a:pPr>
              <a:defRPr/>
            </a:pPr>
            <a:r>
              <a:rPr lang="en-US" smtClean="0"/>
              <a:t>February 28, 2011</a:t>
            </a:r>
            <a:endParaRPr lang="en-US" dirty="0"/>
          </a:p>
        </p:txBody>
      </p:sp>
      <p:sp>
        <p:nvSpPr>
          <p:cNvPr id="11" name="Slide Number Placeholder 10"/>
          <p:cNvSpPr>
            <a:spLocks noGrp="1"/>
          </p:cNvSpPr>
          <p:nvPr>
            <p:ph type="sldNum" sz="quarter" idx="11"/>
          </p:nvPr>
        </p:nvSpPr>
        <p:spPr/>
        <p:txBody>
          <a:bodyPr/>
          <a:lstStyle/>
          <a:p>
            <a:pPr>
              <a:defRPr/>
            </a:pPr>
            <a:r>
              <a:rPr lang="en-US" smtClean="0"/>
              <a:t>L08-</a:t>
            </a:r>
            <a:fld id="{45FBB8E2-97C2-4062-B75C-96275F965647}" type="slidenum">
              <a:rPr lang="en-US" smtClean="0"/>
              <a:pPr>
                <a:defRPr/>
              </a:pPr>
              <a:t>15</a:t>
            </a:fld>
            <a:endParaRPr lang="en-US" dirty="0"/>
          </a:p>
        </p:txBody>
      </p:sp>
      <p:sp>
        <p:nvSpPr>
          <p:cNvPr id="12" name="Footer Placeholder 11"/>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00195">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00195">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bg/>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0195" grpId="0" build="p"/>
      <p:bldP spid="14" grpId="0" build="p" bldLvl="2"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552450" y="1651000"/>
            <a:ext cx="8539163" cy="4800600"/>
          </a:xfrm>
          <a:prstGeom prst="rect">
            <a:avLst/>
          </a:prstGeom>
          <a:noFill/>
          <a:ln w="9525">
            <a:solidFill>
              <a:srgbClr val="FF0000"/>
            </a:solidFill>
            <a:miter lim="800000"/>
            <a:headEnd/>
            <a:tailEnd/>
          </a:ln>
        </p:spPr>
        <p:txBody>
          <a:bodyPr>
            <a:spAutoFit/>
          </a:bodyPr>
          <a:lstStyle/>
          <a:p>
            <a:pPr>
              <a:lnSpc>
                <a:spcPct val="100000"/>
              </a:lnSpc>
              <a:spcBef>
                <a:spcPct val="0"/>
              </a:spcBef>
              <a:buClrTx/>
              <a:buSzTx/>
              <a:buFontTx/>
              <a:buNone/>
            </a:pPr>
            <a:r>
              <a:rPr lang="en-US" b="1" dirty="0">
                <a:latin typeface="Courier New" pitchFamily="49" charset="0"/>
                <a:ea typeface="MS Mincho" pitchFamily="49" charset="-128"/>
              </a:rPr>
              <a:t>rule</a:t>
            </a:r>
            <a:r>
              <a:rPr lang="en-US" b="1" dirty="0">
                <a:solidFill>
                  <a:schemeClr val="tx2"/>
                </a:solidFill>
                <a:latin typeface="Courier New" pitchFamily="49" charset="0"/>
                <a:ea typeface="MS Mincho" pitchFamily="49" charset="-128"/>
              </a:rPr>
              <a:t> </a:t>
            </a:r>
            <a:r>
              <a:rPr lang="en-US" b="1" dirty="0" err="1" smtClean="0">
                <a:solidFill>
                  <a:schemeClr val="tx2"/>
                </a:solidFill>
                <a:latin typeface="Courier New" pitchFamily="49" charset="0"/>
                <a:ea typeface="MS Mincho" pitchFamily="49" charset="-128"/>
              </a:rPr>
              <a:t>execAdd</a:t>
            </a:r>
            <a:r>
              <a:rPr lang="en-US" b="1" dirty="0" smtClean="0">
                <a:solidFill>
                  <a:schemeClr val="tx2"/>
                </a:solidFill>
                <a:latin typeface="Courier New" pitchFamily="49" charset="0"/>
                <a:ea typeface="MS Mincho" pitchFamily="49" charset="-128"/>
              </a:rPr>
              <a:t>(it </a:t>
            </a:r>
            <a:r>
              <a:rPr lang="en-US" b="1" dirty="0">
                <a:latin typeface="Courier New" pitchFamily="49" charset="0"/>
                <a:ea typeface="MS Mincho" pitchFamily="49" charset="-128"/>
              </a:rPr>
              <a:t>matches</a:t>
            </a:r>
            <a:r>
              <a:rPr lang="en-US" b="1" dirty="0">
                <a:solidFill>
                  <a:schemeClr val="tx2"/>
                </a:solidFill>
                <a:latin typeface="Courier New" pitchFamily="49" charset="0"/>
                <a:ea typeface="MS Mincho" pitchFamily="49" charset="-128"/>
              </a:rPr>
              <a:t> </a:t>
            </a:r>
            <a:r>
              <a:rPr lang="en-US" b="1" dirty="0" smtClean="0">
                <a:latin typeface="Courier New" pitchFamily="49" charset="0"/>
                <a:ea typeface="MS Mincho" pitchFamily="49" charset="-128"/>
              </a:rPr>
              <a:t>tagged</a:t>
            </a:r>
          </a:p>
          <a:p>
            <a:pPr>
              <a:lnSpc>
                <a:spcPct val="100000"/>
              </a:lnSpc>
              <a:spcBef>
                <a:spcPct val="0"/>
              </a:spcBef>
              <a:buClrTx/>
              <a:buSzTx/>
              <a:buFontTx/>
              <a:buNone/>
            </a:pPr>
            <a:r>
              <a:rPr lang="en-US" b="1" dirty="0" smtClean="0">
                <a:solidFill>
                  <a:schemeClr val="tx2"/>
                </a:solidFill>
                <a:latin typeface="Courier New" pitchFamily="49" charset="0"/>
                <a:ea typeface="MS Mincho" pitchFamily="49" charset="-128"/>
              </a:rPr>
              <a:t> </a:t>
            </a:r>
            <a:r>
              <a:rPr lang="en-US" b="1" dirty="0" smtClean="0">
                <a:solidFill>
                  <a:schemeClr val="tx2"/>
                </a:solidFill>
                <a:latin typeface="Courier New" pitchFamily="49" charset="0"/>
                <a:ea typeface="MS Mincho" pitchFamily="49" charset="-128"/>
              </a:rPr>
              <a:t>           </a:t>
            </a:r>
            <a:r>
              <a:rPr lang="en-US" b="1" dirty="0" smtClean="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EAdd</a:t>
            </a:r>
            <a:r>
              <a:rPr lang="en-US" b="1" dirty="0">
                <a:solidFill>
                  <a:schemeClr val="tx2"/>
                </a:solidFill>
                <a:latin typeface="Courier New" pitchFamily="49" charset="0"/>
                <a:ea typeface="MS Mincho" pitchFamily="49" charset="-128"/>
              </a:rPr>
              <a:t>{dst:.rd,op1:.va,op2:.vb});</a:t>
            </a:r>
            <a:endParaRPr lang="en-US" b="1" dirty="0">
              <a:latin typeface="Courier New" pitchFamily="49" charset="0"/>
              <a:ea typeface="MS Mincho" pitchFamily="49" charset="-128"/>
            </a:endParaRPr>
          </a:p>
          <a:p>
            <a:pPr>
              <a:lnSpc>
                <a:spcPct val="100000"/>
              </a:lnSpc>
              <a:spcBef>
                <a:spcPct val="0"/>
              </a:spcBef>
              <a:buClrTx/>
              <a:buSzTx/>
              <a:buFontTx/>
              <a:buNone/>
            </a:pPr>
            <a:r>
              <a:rPr lang="en-US" b="1" dirty="0">
                <a:solidFill>
                  <a:schemeClr val="tx2"/>
                </a:solidFill>
                <a:latin typeface="Courier New" pitchFamily="49" charset="0"/>
                <a:ea typeface="MS Mincho" pitchFamily="49" charset="-128"/>
              </a:rPr>
              <a:t> </a:t>
            </a:r>
            <a:r>
              <a:rPr lang="en-US" b="1" dirty="0" smtClean="0">
                <a:solidFill>
                  <a:schemeClr val="tx2"/>
                </a:solidFill>
                <a:latin typeface="Courier New" pitchFamily="49" charset="0"/>
                <a:ea typeface="MS Mincho" pitchFamily="49" charset="-128"/>
              </a:rPr>
              <a:t>    rf.upd(rd</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va+vb</a:t>
            </a:r>
            <a:r>
              <a:rPr lang="en-US" b="1" dirty="0">
                <a:solidFill>
                  <a:schemeClr val="tx2"/>
                </a:solidFill>
                <a:latin typeface="Courier New" pitchFamily="49" charset="0"/>
                <a:ea typeface="MS Mincho" pitchFamily="49" charset="-128"/>
              </a:rPr>
              <a:t>); bu.deq(); </a:t>
            </a:r>
            <a:r>
              <a:rPr lang="en-US" b="1" dirty="0" err="1">
                <a:latin typeface="Courier New" pitchFamily="49" charset="0"/>
                <a:ea typeface="MS Mincho" pitchFamily="49" charset="-128"/>
              </a:rPr>
              <a:t>endrule</a:t>
            </a:r>
            <a:endParaRPr lang="en-US" b="1" dirty="0">
              <a:latin typeface="Courier New" pitchFamily="49" charset="0"/>
              <a:ea typeface="MS Mincho" pitchFamily="49" charset="-128"/>
            </a:endParaRPr>
          </a:p>
          <a:p>
            <a:pPr>
              <a:lnSpc>
                <a:spcPct val="100000"/>
              </a:lnSpc>
              <a:spcBef>
                <a:spcPct val="0"/>
              </a:spcBef>
              <a:buClrTx/>
              <a:buSzTx/>
              <a:buFontTx/>
              <a:buNone/>
            </a:pPr>
            <a:endParaRPr lang="en-US" b="1" dirty="0">
              <a:latin typeface="Courier New" pitchFamily="49" charset="0"/>
              <a:ea typeface="MS Mincho" pitchFamily="49" charset="-128"/>
            </a:endParaRPr>
          </a:p>
          <a:p>
            <a:pPr>
              <a:lnSpc>
                <a:spcPct val="100000"/>
              </a:lnSpc>
              <a:spcBef>
                <a:spcPct val="0"/>
              </a:spcBef>
              <a:buClrTx/>
              <a:buSzTx/>
              <a:buFontTx/>
              <a:buNone/>
            </a:pPr>
            <a:r>
              <a:rPr lang="en-US" b="1" dirty="0">
                <a:latin typeface="Courier New" pitchFamily="49" charset="0"/>
                <a:ea typeface="MS Mincho" pitchFamily="49" charset="-128"/>
              </a:rPr>
              <a:t>rule</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bzTaken</a:t>
            </a:r>
            <a:r>
              <a:rPr lang="en-US" b="1" dirty="0">
                <a:solidFill>
                  <a:schemeClr val="tx2"/>
                </a:solidFill>
                <a:latin typeface="Courier New" pitchFamily="49" charset="0"/>
                <a:ea typeface="MS Mincho" pitchFamily="49" charset="-128"/>
              </a:rPr>
              <a:t>(it </a:t>
            </a:r>
            <a:r>
              <a:rPr lang="en-US" b="1" dirty="0">
                <a:latin typeface="Courier New" pitchFamily="49" charset="0"/>
                <a:ea typeface="MS Mincho" pitchFamily="49" charset="-128"/>
              </a:rPr>
              <a:t>matches</a:t>
            </a:r>
            <a:r>
              <a:rPr lang="en-US" b="1" dirty="0">
                <a:solidFill>
                  <a:schemeClr val="tx2"/>
                </a:solidFill>
                <a:latin typeface="Courier New" pitchFamily="49" charset="0"/>
                <a:ea typeface="MS Mincho" pitchFamily="49" charset="-128"/>
              </a:rPr>
              <a:t> </a:t>
            </a:r>
            <a:r>
              <a:rPr lang="en-US" b="1" dirty="0">
                <a:latin typeface="Courier New" pitchFamily="49" charset="0"/>
                <a:ea typeface="MS Mincho" pitchFamily="49" charset="-128"/>
              </a:rPr>
              <a:t>tagged</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EBz</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cond:.cv,tAddr:.av</a:t>
            </a:r>
            <a:r>
              <a:rPr lang="en-US" b="1" dirty="0">
                <a:solidFill>
                  <a:schemeClr val="tx2"/>
                </a:solidFill>
                <a:latin typeface="Courier New" pitchFamily="49" charset="0"/>
                <a:ea typeface="MS Mincho" pitchFamily="49" charset="-128"/>
              </a:rPr>
              <a:t>}) </a:t>
            </a:r>
          </a:p>
          <a:p>
            <a:pPr>
              <a:lnSpc>
                <a:spcPct val="100000"/>
              </a:lnSpc>
              <a:spcBef>
                <a:spcPct val="0"/>
              </a:spcBef>
              <a:buClrTx/>
              <a:buSzTx/>
              <a:buFontTx/>
              <a:buNone/>
            </a:pPr>
            <a:r>
              <a:rPr lang="en-US" b="1" dirty="0">
                <a:solidFill>
                  <a:schemeClr val="tx2"/>
                </a:solidFill>
                <a:latin typeface="Courier New" pitchFamily="49" charset="0"/>
                <a:ea typeface="MS Mincho" pitchFamily="49" charset="-128"/>
              </a:rPr>
              <a:t>		&amp;&amp;&amp; (</a:t>
            </a:r>
            <a:r>
              <a:rPr lang="en-US" b="1" dirty="0" err="1">
                <a:solidFill>
                  <a:schemeClr val="tx2"/>
                </a:solidFill>
                <a:latin typeface="Courier New" pitchFamily="49" charset="0"/>
                <a:ea typeface="MS Mincho" pitchFamily="49" charset="-128"/>
              </a:rPr>
              <a:t>cv</a:t>
            </a:r>
            <a:r>
              <a:rPr lang="en-US" b="1" dirty="0">
                <a:solidFill>
                  <a:schemeClr val="tx2"/>
                </a:solidFill>
                <a:latin typeface="Courier New" pitchFamily="49" charset="0"/>
                <a:ea typeface="MS Mincho" pitchFamily="49" charset="-128"/>
              </a:rPr>
              <a:t> == 0); </a:t>
            </a:r>
            <a:endParaRPr lang="en-US" b="1" dirty="0">
              <a:latin typeface="Courier New" pitchFamily="49" charset="0"/>
              <a:ea typeface="MS Mincho" pitchFamily="49" charset="-128"/>
            </a:endParaRPr>
          </a:p>
          <a:p>
            <a:pPr>
              <a:lnSpc>
                <a:spcPct val="100000"/>
              </a:lnSpc>
              <a:spcBef>
                <a:spcPct val="0"/>
              </a:spcBef>
              <a:buClrTx/>
              <a:buSzTx/>
              <a:buFontTx/>
              <a:buNone/>
            </a:pPr>
            <a:r>
              <a:rPr lang="en-US" b="1" dirty="0">
                <a:solidFill>
                  <a:schemeClr val="tx2"/>
                </a:solidFill>
                <a:latin typeface="Courier New" pitchFamily="49" charset="0"/>
                <a:ea typeface="MS Mincho" pitchFamily="49" charset="-128"/>
              </a:rPr>
              <a:t>     pc &lt;= </a:t>
            </a:r>
            <a:r>
              <a:rPr lang="en-US" b="1" dirty="0" err="1">
                <a:solidFill>
                  <a:schemeClr val="tx2"/>
                </a:solidFill>
                <a:latin typeface="Courier New" pitchFamily="49" charset="0"/>
                <a:ea typeface="MS Mincho" pitchFamily="49" charset="-128"/>
              </a:rPr>
              <a:t>av</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bu.clear</a:t>
            </a:r>
            <a:r>
              <a:rPr lang="en-US" b="1" dirty="0">
                <a:solidFill>
                  <a:schemeClr val="tx2"/>
                </a:solidFill>
                <a:latin typeface="Courier New" pitchFamily="49" charset="0"/>
                <a:ea typeface="MS Mincho" pitchFamily="49" charset="-128"/>
              </a:rPr>
              <a:t>(); </a:t>
            </a:r>
            <a:r>
              <a:rPr lang="en-US" b="1" dirty="0" err="1">
                <a:latin typeface="Courier New" pitchFamily="49" charset="0"/>
                <a:ea typeface="MS Mincho" pitchFamily="49" charset="-128"/>
              </a:rPr>
              <a:t>endrule</a:t>
            </a:r>
            <a:r>
              <a:rPr lang="en-US" b="1" dirty="0">
                <a:latin typeface="Courier New" pitchFamily="49" charset="0"/>
                <a:ea typeface="MS Mincho" pitchFamily="49" charset="-128"/>
              </a:rPr>
              <a:t>   </a:t>
            </a:r>
          </a:p>
          <a:p>
            <a:pPr>
              <a:lnSpc>
                <a:spcPct val="100000"/>
              </a:lnSpc>
              <a:spcBef>
                <a:spcPct val="0"/>
              </a:spcBef>
              <a:buClrTx/>
              <a:buSzTx/>
              <a:buFontTx/>
              <a:buNone/>
            </a:pPr>
            <a:r>
              <a:rPr lang="en-US" b="1" dirty="0">
                <a:latin typeface="Courier New" pitchFamily="49" charset="0"/>
                <a:ea typeface="MS Mincho" pitchFamily="49" charset="-128"/>
              </a:rPr>
              <a:t>      </a:t>
            </a:r>
            <a:r>
              <a:rPr lang="en-US" b="1" dirty="0">
                <a:solidFill>
                  <a:schemeClr val="tx2"/>
                </a:solidFill>
                <a:latin typeface="Courier New" pitchFamily="49" charset="0"/>
                <a:ea typeface="MS Mincho" pitchFamily="49" charset="-128"/>
              </a:rPr>
              <a:t/>
            </a:r>
            <a:br>
              <a:rPr lang="en-US" b="1" dirty="0">
                <a:solidFill>
                  <a:schemeClr val="tx2"/>
                </a:solidFill>
                <a:latin typeface="Courier New" pitchFamily="49" charset="0"/>
                <a:ea typeface="MS Mincho" pitchFamily="49" charset="-128"/>
              </a:rPr>
            </a:br>
            <a:r>
              <a:rPr lang="en-US" b="1" dirty="0">
                <a:latin typeface="Courier New" pitchFamily="49" charset="0"/>
                <a:ea typeface="MS Mincho" pitchFamily="49" charset="-128"/>
              </a:rPr>
              <a:t>rule</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bzNotTaken</a:t>
            </a:r>
            <a:r>
              <a:rPr lang="en-US" b="1" dirty="0">
                <a:solidFill>
                  <a:schemeClr val="tx2"/>
                </a:solidFill>
                <a:latin typeface="Courier New" pitchFamily="49" charset="0"/>
                <a:ea typeface="MS Mincho" pitchFamily="49" charset="-128"/>
              </a:rPr>
              <a:t>(it </a:t>
            </a:r>
            <a:r>
              <a:rPr lang="en-US" b="1" dirty="0">
                <a:latin typeface="Courier New" pitchFamily="49" charset="0"/>
                <a:ea typeface="MS Mincho" pitchFamily="49" charset="-128"/>
              </a:rPr>
              <a:t>matches</a:t>
            </a:r>
            <a:r>
              <a:rPr lang="en-US" b="1" dirty="0">
                <a:solidFill>
                  <a:schemeClr val="tx2"/>
                </a:solidFill>
                <a:latin typeface="Courier New" pitchFamily="49" charset="0"/>
                <a:ea typeface="MS Mincho" pitchFamily="49" charset="-128"/>
              </a:rPr>
              <a:t> </a:t>
            </a:r>
            <a:r>
              <a:rPr lang="en-US" b="1" dirty="0">
                <a:latin typeface="Courier New" pitchFamily="49" charset="0"/>
                <a:ea typeface="MS Mincho" pitchFamily="49" charset="-128"/>
              </a:rPr>
              <a:t>tagged</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EBz</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cond:.cv,tAddr:.av</a:t>
            </a:r>
            <a:r>
              <a:rPr lang="en-US" b="1" dirty="0">
                <a:solidFill>
                  <a:schemeClr val="tx2"/>
                </a:solidFill>
                <a:latin typeface="Courier New" pitchFamily="49" charset="0"/>
                <a:ea typeface="MS Mincho" pitchFamily="49" charset="-128"/>
              </a:rPr>
              <a:t>});</a:t>
            </a:r>
          </a:p>
          <a:p>
            <a:pPr>
              <a:lnSpc>
                <a:spcPct val="100000"/>
              </a:lnSpc>
              <a:spcBef>
                <a:spcPct val="0"/>
              </a:spcBef>
              <a:buClrTx/>
              <a:buSzTx/>
              <a:buFontTx/>
              <a:buNone/>
            </a:pPr>
            <a:r>
              <a:rPr lang="en-US" b="1" dirty="0">
                <a:solidFill>
                  <a:schemeClr val="tx2"/>
                </a:solidFill>
                <a:latin typeface="Courier New" pitchFamily="49" charset="0"/>
                <a:ea typeface="MS Mincho" pitchFamily="49" charset="-128"/>
              </a:rPr>
              <a:t>  </a:t>
            </a:r>
            <a:r>
              <a:rPr lang="en-US" b="1" dirty="0">
                <a:latin typeface="Courier New" pitchFamily="49" charset="0"/>
                <a:ea typeface="MS Mincho" pitchFamily="49" charset="-128"/>
              </a:rPr>
              <a:t>            </a:t>
            </a:r>
            <a:r>
              <a:rPr lang="en-US" b="1" dirty="0">
                <a:solidFill>
                  <a:schemeClr val="tx2"/>
                </a:solidFill>
                <a:latin typeface="Courier New" pitchFamily="49" charset="0"/>
                <a:ea typeface="MS Mincho" pitchFamily="49" charset="-128"/>
              </a:rPr>
              <a:t>&amp;&amp;&amp; !(</a:t>
            </a:r>
            <a:r>
              <a:rPr lang="en-US" b="1" dirty="0" err="1">
                <a:solidFill>
                  <a:schemeClr val="tx2"/>
                </a:solidFill>
                <a:latin typeface="Courier New" pitchFamily="49" charset="0"/>
                <a:ea typeface="MS Mincho" pitchFamily="49" charset="-128"/>
              </a:rPr>
              <a:t>cv</a:t>
            </a:r>
            <a:r>
              <a:rPr lang="en-US" b="1" dirty="0">
                <a:solidFill>
                  <a:schemeClr val="tx2"/>
                </a:solidFill>
                <a:latin typeface="Courier New" pitchFamily="49" charset="0"/>
                <a:ea typeface="MS Mincho" pitchFamily="49" charset="-128"/>
              </a:rPr>
              <a:t> == 0);</a:t>
            </a:r>
            <a:r>
              <a:rPr lang="en-US" b="1" dirty="0">
                <a:latin typeface="Courier New" pitchFamily="49" charset="0"/>
                <a:ea typeface="MS Mincho" pitchFamily="49" charset="-128"/>
              </a:rPr>
              <a:t>        </a:t>
            </a:r>
          </a:p>
          <a:p>
            <a:pPr>
              <a:lnSpc>
                <a:spcPct val="100000"/>
              </a:lnSpc>
              <a:spcBef>
                <a:spcPct val="0"/>
              </a:spcBef>
              <a:buClrTx/>
              <a:buSzTx/>
              <a:buFontTx/>
              <a:buNone/>
            </a:pPr>
            <a:r>
              <a:rPr lang="en-US" b="1" dirty="0">
                <a:latin typeface="Courier New" pitchFamily="49" charset="0"/>
                <a:ea typeface="MS Mincho" pitchFamily="49" charset="-128"/>
              </a:rPr>
              <a:t>     </a:t>
            </a:r>
            <a:r>
              <a:rPr lang="en-US" b="1" dirty="0">
                <a:solidFill>
                  <a:schemeClr val="tx2"/>
                </a:solidFill>
                <a:latin typeface="Courier New" pitchFamily="49" charset="0"/>
                <a:ea typeface="MS Mincho" pitchFamily="49" charset="-128"/>
              </a:rPr>
              <a:t>bu.deq(); </a:t>
            </a:r>
            <a:r>
              <a:rPr lang="en-US" b="1" dirty="0" err="1">
                <a:latin typeface="Courier New" pitchFamily="49" charset="0"/>
                <a:ea typeface="MS Mincho" pitchFamily="49" charset="-128"/>
              </a:rPr>
              <a:t>endrule</a:t>
            </a:r>
            <a:endParaRPr lang="en-US" b="1" dirty="0">
              <a:latin typeface="Courier New" pitchFamily="49" charset="0"/>
              <a:ea typeface="MS Mincho" pitchFamily="49" charset="-128"/>
            </a:endParaRPr>
          </a:p>
          <a:p>
            <a:pPr>
              <a:lnSpc>
                <a:spcPct val="100000"/>
              </a:lnSpc>
              <a:spcBef>
                <a:spcPct val="0"/>
              </a:spcBef>
              <a:buClrTx/>
              <a:buSzTx/>
              <a:buFontTx/>
              <a:buNone/>
            </a:pPr>
            <a:endParaRPr lang="en-US" b="1" dirty="0">
              <a:solidFill>
                <a:schemeClr val="tx2"/>
              </a:solidFill>
              <a:latin typeface="Courier New" pitchFamily="49" charset="0"/>
              <a:ea typeface="MS Mincho" pitchFamily="49" charset="-128"/>
            </a:endParaRPr>
          </a:p>
          <a:p>
            <a:pPr>
              <a:lnSpc>
                <a:spcPct val="100000"/>
              </a:lnSpc>
              <a:spcBef>
                <a:spcPct val="0"/>
              </a:spcBef>
              <a:buClrTx/>
              <a:buSzTx/>
              <a:buFontTx/>
              <a:buNone/>
            </a:pPr>
            <a:r>
              <a:rPr lang="en-US" b="1" dirty="0">
                <a:latin typeface="Courier New" pitchFamily="49" charset="0"/>
                <a:ea typeface="MS Mincho" pitchFamily="49" charset="-128"/>
              </a:rPr>
              <a:t>rule</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execLoad</a:t>
            </a:r>
            <a:r>
              <a:rPr lang="en-US" b="1" dirty="0">
                <a:solidFill>
                  <a:schemeClr val="tx2"/>
                </a:solidFill>
                <a:latin typeface="Courier New" pitchFamily="49" charset="0"/>
                <a:ea typeface="MS Mincho" pitchFamily="49" charset="-128"/>
              </a:rPr>
              <a:t>(it </a:t>
            </a:r>
            <a:r>
              <a:rPr lang="en-US" b="1" dirty="0">
                <a:latin typeface="Courier New" pitchFamily="49" charset="0"/>
                <a:ea typeface="MS Mincho" pitchFamily="49" charset="-128"/>
              </a:rPr>
              <a:t>matches</a:t>
            </a:r>
            <a:r>
              <a:rPr lang="en-US" b="1" dirty="0">
                <a:solidFill>
                  <a:schemeClr val="tx2"/>
                </a:solidFill>
                <a:latin typeface="Courier New" pitchFamily="49" charset="0"/>
                <a:ea typeface="MS Mincho" pitchFamily="49" charset="-128"/>
              </a:rPr>
              <a:t> </a:t>
            </a:r>
            <a:r>
              <a:rPr lang="en-US" b="1" dirty="0">
                <a:latin typeface="Courier New" pitchFamily="49" charset="0"/>
                <a:ea typeface="MS Mincho" pitchFamily="49" charset="-128"/>
              </a:rPr>
              <a:t>tagged</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ELoad</a:t>
            </a:r>
            <a:r>
              <a:rPr lang="en-US" b="1" dirty="0">
                <a:solidFill>
                  <a:schemeClr val="tx2"/>
                </a:solidFill>
                <a:latin typeface="Courier New" pitchFamily="49" charset="0"/>
                <a:ea typeface="MS Mincho" pitchFamily="49" charset="-128"/>
              </a:rPr>
              <a:t>{</a:t>
            </a:r>
            <a:r>
              <a:rPr lang="en-US" b="1" dirty="0" err="1">
                <a:solidFill>
                  <a:schemeClr val="tx2"/>
                </a:solidFill>
                <a:latin typeface="Courier New" pitchFamily="49" charset="0"/>
                <a:ea typeface="MS Mincho" pitchFamily="49" charset="-128"/>
              </a:rPr>
              <a:t>dst:.rd,addr:.av</a:t>
            </a:r>
            <a:r>
              <a:rPr lang="en-US" b="1" dirty="0">
                <a:solidFill>
                  <a:schemeClr val="tx2"/>
                </a:solidFill>
                <a:latin typeface="Courier New" pitchFamily="49" charset="0"/>
                <a:ea typeface="MS Mincho" pitchFamily="49" charset="-128"/>
              </a:rPr>
              <a:t>});</a:t>
            </a:r>
          </a:p>
          <a:p>
            <a:pPr>
              <a:lnSpc>
                <a:spcPct val="100000"/>
              </a:lnSpc>
              <a:spcBef>
                <a:spcPct val="0"/>
              </a:spcBef>
              <a:buClrTx/>
              <a:buSzTx/>
              <a:buFontTx/>
              <a:buNone/>
            </a:pPr>
            <a:r>
              <a:rPr lang="en-US" b="1" dirty="0">
                <a:solidFill>
                  <a:schemeClr val="tx2"/>
                </a:solidFill>
                <a:latin typeface="Courier New" pitchFamily="49" charset="0"/>
                <a:ea typeface="MS Mincho" pitchFamily="49" charset="-128"/>
              </a:rPr>
              <a:t>  </a:t>
            </a:r>
            <a:r>
              <a:rPr lang="en-US" b="1" dirty="0" smtClean="0">
                <a:solidFill>
                  <a:schemeClr val="tx2"/>
                </a:solidFill>
                <a:latin typeface="Courier New" pitchFamily="49" charset="0"/>
                <a:ea typeface="MS Mincho" pitchFamily="49" charset="-128"/>
              </a:rPr>
              <a:t>   rf.upd(rd</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dMem.read</a:t>
            </a:r>
            <a:r>
              <a:rPr lang="en-US" b="1" dirty="0">
                <a:solidFill>
                  <a:schemeClr val="tx2"/>
                </a:solidFill>
                <a:latin typeface="Courier New" pitchFamily="49" charset="0"/>
                <a:ea typeface="MS Mincho" pitchFamily="49" charset="-128"/>
              </a:rPr>
              <a:t>(</a:t>
            </a:r>
            <a:r>
              <a:rPr lang="en-US" b="1" dirty="0" err="1">
                <a:solidFill>
                  <a:schemeClr val="tx2"/>
                </a:solidFill>
                <a:latin typeface="Courier New" pitchFamily="49" charset="0"/>
                <a:ea typeface="MS Mincho" pitchFamily="49" charset="-128"/>
              </a:rPr>
              <a:t>av</a:t>
            </a:r>
            <a:r>
              <a:rPr lang="en-US" b="1" dirty="0">
                <a:solidFill>
                  <a:schemeClr val="tx2"/>
                </a:solidFill>
                <a:latin typeface="Courier New" pitchFamily="49" charset="0"/>
                <a:ea typeface="MS Mincho" pitchFamily="49" charset="-128"/>
              </a:rPr>
              <a:t>)); bu.deq(); </a:t>
            </a:r>
            <a:r>
              <a:rPr lang="en-US" b="1" dirty="0" err="1">
                <a:latin typeface="Courier New" pitchFamily="49" charset="0"/>
                <a:ea typeface="MS Mincho" pitchFamily="49" charset="-128"/>
              </a:rPr>
              <a:t>endrule</a:t>
            </a:r>
            <a:endParaRPr lang="en-US" b="1" dirty="0">
              <a:latin typeface="Courier New" pitchFamily="49" charset="0"/>
              <a:ea typeface="MS Mincho" pitchFamily="49" charset="-128"/>
            </a:endParaRPr>
          </a:p>
          <a:p>
            <a:pPr>
              <a:lnSpc>
                <a:spcPct val="100000"/>
              </a:lnSpc>
              <a:spcBef>
                <a:spcPct val="0"/>
              </a:spcBef>
              <a:buClrTx/>
              <a:buSzTx/>
              <a:buFontTx/>
              <a:buNone/>
            </a:pPr>
            <a:endParaRPr lang="en-US" b="1" dirty="0">
              <a:latin typeface="Courier New" pitchFamily="49" charset="0"/>
              <a:ea typeface="MS Mincho" pitchFamily="49" charset="-128"/>
            </a:endParaRPr>
          </a:p>
          <a:p>
            <a:pPr>
              <a:lnSpc>
                <a:spcPct val="100000"/>
              </a:lnSpc>
              <a:spcBef>
                <a:spcPct val="0"/>
              </a:spcBef>
              <a:buClrTx/>
              <a:buSzTx/>
              <a:buFontTx/>
              <a:buNone/>
            </a:pPr>
            <a:r>
              <a:rPr lang="en-US" b="1" dirty="0">
                <a:latin typeface="Courier New" pitchFamily="49" charset="0"/>
                <a:ea typeface="MS Mincho" pitchFamily="49" charset="-128"/>
              </a:rPr>
              <a:t>rule</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execStore</a:t>
            </a:r>
            <a:r>
              <a:rPr lang="en-US" b="1" dirty="0">
                <a:solidFill>
                  <a:schemeClr val="tx2"/>
                </a:solidFill>
                <a:latin typeface="Courier New" pitchFamily="49" charset="0"/>
                <a:ea typeface="MS Mincho" pitchFamily="49" charset="-128"/>
              </a:rPr>
              <a:t>(it </a:t>
            </a:r>
            <a:r>
              <a:rPr lang="en-US" b="1" dirty="0">
                <a:latin typeface="Courier New" pitchFamily="49" charset="0"/>
                <a:ea typeface="MS Mincho" pitchFamily="49" charset="-128"/>
              </a:rPr>
              <a:t>matches</a:t>
            </a:r>
            <a:r>
              <a:rPr lang="en-US" b="1" dirty="0">
                <a:solidFill>
                  <a:schemeClr val="tx2"/>
                </a:solidFill>
                <a:latin typeface="Courier New" pitchFamily="49" charset="0"/>
                <a:ea typeface="MS Mincho" pitchFamily="49" charset="-128"/>
              </a:rPr>
              <a:t> </a:t>
            </a:r>
            <a:r>
              <a:rPr lang="en-US" b="1" dirty="0">
                <a:latin typeface="Courier New" pitchFamily="49" charset="0"/>
                <a:ea typeface="MS Mincho" pitchFamily="49" charset="-128"/>
              </a:rPr>
              <a:t>tagged</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EStore</a:t>
            </a:r>
            <a:r>
              <a:rPr lang="en-US" b="1" dirty="0">
                <a:solidFill>
                  <a:schemeClr val="tx2"/>
                </a:solidFill>
                <a:latin typeface="Courier New" pitchFamily="49" charset="0"/>
                <a:ea typeface="MS Mincho" pitchFamily="49" charset="-128"/>
              </a:rPr>
              <a:t>{</a:t>
            </a:r>
            <a:r>
              <a:rPr lang="en-US" b="1" dirty="0" err="1">
                <a:solidFill>
                  <a:schemeClr val="tx2"/>
                </a:solidFill>
                <a:latin typeface="Courier New" pitchFamily="49" charset="0"/>
                <a:ea typeface="MS Mincho" pitchFamily="49" charset="-128"/>
              </a:rPr>
              <a:t>val:.vv,addr:.av</a:t>
            </a:r>
            <a:r>
              <a:rPr lang="en-US" b="1" dirty="0">
                <a:solidFill>
                  <a:schemeClr val="tx2"/>
                </a:solidFill>
                <a:latin typeface="Courier New" pitchFamily="49" charset="0"/>
                <a:ea typeface="MS Mincho" pitchFamily="49" charset="-128"/>
              </a:rPr>
              <a:t>});</a:t>
            </a:r>
            <a:endParaRPr lang="en-US" b="1" dirty="0">
              <a:latin typeface="Courier New" pitchFamily="49" charset="0"/>
              <a:ea typeface="MS Mincho" pitchFamily="49" charset="-128"/>
            </a:endParaRPr>
          </a:p>
          <a:p>
            <a:pPr>
              <a:lnSpc>
                <a:spcPct val="100000"/>
              </a:lnSpc>
              <a:spcBef>
                <a:spcPct val="0"/>
              </a:spcBef>
              <a:buClrTx/>
              <a:buSzTx/>
              <a:buFontTx/>
              <a:buNone/>
            </a:pPr>
            <a:r>
              <a:rPr lang="en-US" b="1" dirty="0">
                <a:solidFill>
                  <a:schemeClr val="tx2"/>
                </a:solidFill>
                <a:latin typeface="Courier New" pitchFamily="49" charset="0"/>
                <a:ea typeface="MS Mincho" pitchFamily="49" charset="-128"/>
              </a:rPr>
              <a:t>   </a:t>
            </a:r>
            <a:r>
              <a:rPr lang="en-US" b="1" dirty="0" smtClean="0">
                <a:solidFill>
                  <a:schemeClr val="tx2"/>
                </a:solidFill>
                <a:latin typeface="Courier New" pitchFamily="49" charset="0"/>
                <a:ea typeface="MS Mincho" pitchFamily="49" charset="-128"/>
              </a:rPr>
              <a:t>  </a:t>
            </a:r>
            <a:r>
              <a:rPr lang="en-US" b="1" dirty="0" err="1" smtClean="0">
                <a:solidFill>
                  <a:schemeClr val="tx2"/>
                </a:solidFill>
                <a:latin typeface="Courier New" pitchFamily="49" charset="0"/>
                <a:ea typeface="MS Mincho" pitchFamily="49" charset="-128"/>
              </a:rPr>
              <a:t>dMem.write</a:t>
            </a:r>
            <a:r>
              <a:rPr lang="en-US" b="1" dirty="0" smtClean="0">
                <a:solidFill>
                  <a:schemeClr val="tx2"/>
                </a:solidFill>
                <a:latin typeface="Courier New" pitchFamily="49" charset="0"/>
                <a:ea typeface="MS Mincho" pitchFamily="49" charset="-128"/>
              </a:rPr>
              <a:t>(</a:t>
            </a:r>
            <a:r>
              <a:rPr lang="en-US" b="1" dirty="0" err="1" smtClean="0">
                <a:solidFill>
                  <a:schemeClr val="tx2"/>
                </a:solidFill>
                <a:latin typeface="Courier New" pitchFamily="49" charset="0"/>
                <a:ea typeface="MS Mincho" pitchFamily="49" charset="-128"/>
              </a:rPr>
              <a:t>av</a:t>
            </a:r>
            <a:r>
              <a:rPr lang="en-US" b="1" dirty="0">
                <a:solidFill>
                  <a:schemeClr val="tx2"/>
                </a:solidFill>
                <a:latin typeface="Courier New" pitchFamily="49" charset="0"/>
                <a:ea typeface="MS Mincho" pitchFamily="49" charset="-128"/>
              </a:rPr>
              <a:t>, vv); bu.deq();</a:t>
            </a:r>
            <a:r>
              <a:rPr lang="en-US" b="1" dirty="0">
                <a:latin typeface="Courier New" pitchFamily="49" charset="0"/>
                <a:ea typeface="MS Mincho" pitchFamily="49" charset="-128"/>
              </a:rPr>
              <a:t> </a:t>
            </a:r>
            <a:r>
              <a:rPr lang="en-US" b="1" dirty="0" err="1">
                <a:latin typeface="Courier New" pitchFamily="49" charset="0"/>
                <a:ea typeface="MS Mincho" pitchFamily="49" charset="-128"/>
              </a:rPr>
              <a:t>endrule</a:t>
            </a:r>
            <a:endParaRPr lang="en-US" b="1" dirty="0">
              <a:latin typeface="Courier New" pitchFamily="49" charset="0"/>
              <a:ea typeface="MS Mincho" pitchFamily="49" charset="-128"/>
            </a:endParaRPr>
          </a:p>
        </p:txBody>
      </p:sp>
      <p:grpSp>
        <p:nvGrpSpPr>
          <p:cNvPr id="19459" name="Group 5"/>
          <p:cNvGrpSpPr>
            <a:grpSpLocks/>
          </p:cNvGrpSpPr>
          <p:nvPr/>
        </p:nvGrpSpPr>
        <p:grpSpPr bwMode="auto">
          <a:xfrm>
            <a:off x="5538788" y="228600"/>
            <a:ext cx="3567112" cy="1333500"/>
            <a:chOff x="113" y="3014"/>
            <a:chExt cx="2997" cy="1123"/>
          </a:xfrm>
        </p:grpSpPr>
        <p:sp>
          <p:nvSpPr>
            <p:cNvPr id="19464" name="AutoShape 6"/>
            <p:cNvSpPr>
              <a:spLocks noChangeArrowheads="1"/>
            </p:cNvSpPr>
            <p:nvPr/>
          </p:nvSpPr>
          <p:spPr bwMode="auto">
            <a:xfrm>
              <a:off x="113" y="3014"/>
              <a:ext cx="2997" cy="1097"/>
            </a:xfrm>
            <a:prstGeom prst="roundRect">
              <a:avLst>
                <a:gd name="adj" fmla="val 20463"/>
              </a:avLst>
            </a:prstGeom>
            <a:solidFill>
              <a:srgbClr val="ECD882"/>
            </a:solidFill>
            <a:ln w="9360">
              <a:solidFill>
                <a:srgbClr val="40458C"/>
              </a:solidFill>
              <a:round/>
              <a:headEnd/>
              <a:tailEnd/>
            </a:ln>
          </p:spPr>
          <p:txBody>
            <a:bodyPr wrap="none" anchor="ctr"/>
            <a:lstStyle/>
            <a:p>
              <a:pPr algn="ctr">
                <a:buFont typeface="Wingdings" pitchFamily="-96" charset="2"/>
                <a:buNone/>
              </a:pPr>
              <a:endParaRPr lang="en-US" sz="1200">
                <a:latin typeface="Courier New" pitchFamily="49" charset="0"/>
              </a:endParaRPr>
            </a:p>
          </p:txBody>
        </p:sp>
        <p:grpSp>
          <p:nvGrpSpPr>
            <p:cNvPr id="19465" name="Group 7"/>
            <p:cNvGrpSpPr>
              <a:grpSpLocks/>
            </p:cNvGrpSpPr>
            <p:nvPr/>
          </p:nvGrpSpPr>
          <p:grpSpPr bwMode="auto">
            <a:xfrm>
              <a:off x="306" y="3599"/>
              <a:ext cx="857" cy="370"/>
              <a:chOff x="1757" y="1408"/>
              <a:chExt cx="857" cy="370"/>
            </a:xfrm>
          </p:grpSpPr>
          <p:sp>
            <p:nvSpPr>
              <p:cNvPr id="19504" name="Freeform 8"/>
              <p:cNvSpPr>
                <a:spLocks noChangeArrowheads="1"/>
              </p:cNvSpPr>
              <p:nvPr/>
            </p:nvSpPr>
            <p:spPr bwMode="auto">
              <a:xfrm>
                <a:off x="1757" y="1408"/>
                <a:ext cx="858" cy="371"/>
              </a:xfrm>
              <a:custGeom>
                <a:avLst/>
                <a:gdLst>
                  <a:gd name="T0" fmla="*/ 0 w 3783"/>
                  <a:gd name="T1" fmla="*/ 0 h 1635"/>
                  <a:gd name="T2" fmla="*/ 0 w 3783"/>
                  <a:gd name="T3" fmla="*/ 0 h 1635"/>
                  <a:gd name="T4" fmla="*/ 0 w 3783"/>
                  <a:gd name="T5" fmla="*/ 0 h 1635"/>
                  <a:gd name="T6" fmla="*/ 0 w 3783"/>
                  <a:gd name="T7" fmla="*/ 0 h 1635"/>
                  <a:gd name="T8" fmla="*/ 0 w 3783"/>
                  <a:gd name="T9" fmla="*/ 0 h 1635"/>
                  <a:gd name="T10" fmla="*/ 0 w 3783"/>
                  <a:gd name="T11" fmla="*/ 0 h 1635"/>
                  <a:gd name="T12" fmla="*/ 0 w 3783"/>
                  <a:gd name="T13" fmla="*/ 0 h 1635"/>
                  <a:gd name="T14" fmla="*/ 0 w 3783"/>
                  <a:gd name="T15" fmla="*/ 0 h 1635"/>
                  <a:gd name="T16" fmla="*/ 0 w 3783"/>
                  <a:gd name="T17" fmla="*/ 0 h 1635"/>
                  <a:gd name="T18" fmla="*/ 0 w 3783"/>
                  <a:gd name="T19" fmla="*/ 0 h 1635"/>
                  <a:gd name="T20" fmla="*/ 0 w 3783"/>
                  <a:gd name="T21" fmla="*/ 0 h 1635"/>
                  <a:gd name="T22" fmla="*/ 0 w 3783"/>
                  <a:gd name="T23" fmla="*/ 0 h 1635"/>
                  <a:gd name="T24" fmla="*/ 0 w 3783"/>
                  <a:gd name="T25" fmla="*/ 0 h 1635"/>
                  <a:gd name="T26" fmla="*/ 0 w 3783"/>
                  <a:gd name="T27" fmla="*/ 0 h 1635"/>
                  <a:gd name="T28" fmla="*/ 0 w 3783"/>
                  <a:gd name="T29" fmla="*/ 0 h 1635"/>
                  <a:gd name="T30" fmla="*/ 0 w 3783"/>
                  <a:gd name="T31" fmla="*/ 0 h 1635"/>
                  <a:gd name="T32" fmla="*/ 0 w 3783"/>
                  <a:gd name="T33" fmla="*/ 0 h 1635"/>
                  <a:gd name="T34" fmla="*/ 0 w 3783"/>
                  <a:gd name="T35" fmla="*/ 0 h 1635"/>
                  <a:gd name="T36" fmla="*/ 0 w 3783"/>
                  <a:gd name="T37" fmla="*/ 0 h 1635"/>
                  <a:gd name="T38" fmla="*/ 0 w 3783"/>
                  <a:gd name="T39" fmla="*/ 0 h 1635"/>
                  <a:gd name="T40" fmla="*/ 0 w 3783"/>
                  <a:gd name="T41" fmla="*/ 0 h 1635"/>
                  <a:gd name="T42" fmla="*/ 0 w 3783"/>
                  <a:gd name="T43" fmla="*/ 0 h 1635"/>
                  <a:gd name="T44" fmla="*/ 0 w 3783"/>
                  <a:gd name="T45" fmla="*/ 0 h 1635"/>
                  <a:gd name="T46" fmla="*/ 0 w 3783"/>
                  <a:gd name="T47" fmla="*/ 0 h 1635"/>
                  <a:gd name="T48" fmla="*/ 0 w 3783"/>
                  <a:gd name="T49" fmla="*/ 0 h 1635"/>
                  <a:gd name="T50" fmla="*/ 0 w 3783"/>
                  <a:gd name="T51" fmla="*/ 0 h 1635"/>
                  <a:gd name="T52" fmla="*/ 0 w 3783"/>
                  <a:gd name="T53" fmla="*/ 0 h 1635"/>
                  <a:gd name="T54" fmla="*/ 0 w 3783"/>
                  <a:gd name="T55" fmla="*/ 0 h 1635"/>
                  <a:gd name="T56" fmla="*/ 0 w 3783"/>
                  <a:gd name="T57" fmla="*/ 0 h 1635"/>
                  <a:gd name="T58" fmla="*/ 0 w 3783"/>
                  <a:gd name="T59" fmla="*/ 0 h 1635"/>
                  <a:gd name="T60" fmla="*/ 0 w 3783"/>
                  <a:gd name="T61" fmla="*/ 0 h 1635"/>
                  <a:gd name="T62" fmla="*/ 0 w 3783"/>
                  <a:gd name="T63" fmla="*/ 0 h 1635"/>
                  <a:gd name="T64" fmla="*/ 0 w 3783"/>
                  <a:gd name="T65" fmla="*/ 0 h 1635"/>
                  <a:gd name="T66" fmla="*/ 0 w 3783"/>
                  <a:gd name="T67" fmla="*/ 0 h 1635"/>
                  <a:gd name="T68" fmla="*/ 0 w 3783"/>
                  <a:gd name="T69" fmla="*/ 0 h 1635"/>
                  <a:gd name="T70" fmla="*/ 0 w 3783"/>
                  <a:gd name="T71" fmla="*/ 0 h 1635"/>
                  <a:gd name="T72" fmla="*/ 0 w 3783"/>
                  <a:gd name="T73" fmla="*/ 0 h 1635"/>
                  <a:gd name="T74" fmla="*/ 0 w 3783"/>
                  <a:gd name="T75" fmla="*/ 0 h 1635"/>
                  <a:gd name="T76" fmla="*/ 0 w 3783"/>
                  <a:gd name="T77" fmla="*/ 0 h 1635"/>
                  <a:gd name="T78" fmla="*/ 0 w 3783"/>
                  <a:gd name="T79" fmla="*/ 0 h 1635"/>
                  <a:gd name="T80" fmla="*/ 0 w 3783"/>
                  <a:gd name="T81" fmla="*/ 0 h 1635"/>
                  <a:gd name="T82" fmla="*/ 0 w 3783"/>
                  <a:gd name="T83" fmla="*/ 0 h 1635"/>
                  <a:gd name="T84" fmla="*/ 0 w 3783"/>
                  <a:gd name="T85" fmla="*/ 0 h 1635"/>
                  <a:gd name="T86" fmla="*/ 0 w 3783"/>
                  <a:gd name="T87" fmla="*/ 0 h 1635"/>
                  <a:gd name="T88" fmla="*/ 0 w 3783"/>
                  <a:gd name="T89" fmla="*/ 0 h 1635"/>
                  <a:gd name="T90" fmla="*/ 0 w 3783"/>
                  <a:gd name="T91" fmla="*/ 0 h 1635"/>
                  <a:gd name="T92" fmla="*/ 0 w 3783"/>
                  <a:gd name="T93" fmla="*/ 0 h 1635"/>
                  <a:gd name="T94" fmla="*/ 0 w 3783"/>
                  <a:gd name="T95" fmla="*/ 0 h 1635"/>
                  <a:gd name="T96" fmla="*/ 0 w 3783"/>
                  <a:gd name="T97" fmla="*/ 0 h 1635"/>
                  <a:gd name="T98" fmla="*/ 0 w 3783"/>
                  <a:gd name="T99" fmla="*/ 0 h 1635"/>
                  <a:gd name="T100" fmla="*/ 0 w 3783"/>
                  <a:gd name="T101" fmla="*/ 0 h 1635"/>
                  <a:gd name="T102" fmla="*/ 0 w 3783"/>
                  <a:gd name="T103" fmla="*/ 0 h 1635"/>
                  <a:gd name="T104" fmla="*/ 0 w 3783"/>
                  <a:gd name="T105" fmla="*/ 0 h 1635"/>
                  <a:gd name="T106" fmla="*/ 0 w 3783"/>
                  <a:gd name="T107" fmla="*/ 0 h 1635"/>
                  <a:gd name="T108" fmla="*/ 0 w 3783"/>
                  <a:gd name="T109" fmla="*/ 0 h 1635"/>
                  <a:gd name="T110" fmla="*/ 0 w 3783"/>
                  <a:gd name="T111" fmla="*/ 0 h 163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3"/>
                  <a:gd name="T169" fmla="*/ 0 h 1635"/>
                  <a:gd name="T170" fmla="*/ 3783 w 3783"/>
                  <a:gd name="T171" fmla="*/ 1635 h 163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3" h="1635">
                    <a:moveTo>
                      <a:pt x="352" y="542"/>
                    </a:moveTo>
                    <a:lnTo>
                      <a:pt x="333" y="543"/>
                    </a:lnTo>
                    <a:lnTo>
                      <a:pt x="314" y="545"/>
                    </a:lnTo>
                    <a:lnTo>
                      <a:pt x="296" y="547"/>
                    </a:lnTo>
                    <a:lnTo>
                      <a:pt x="277" y="550"/>
                    </a:lnTo>
                    <a:lnTo>
                      <a:pt x="259" y="554"/>
                    </a:lnTo>
                    <a:lnTo>
                      <a:pt x="241" y="557"/>
                    </a:lnTo>
                    <a:lnTo>
                      <a:pt x="223" y="562"/>
                    </a:lnTo>
                    <a:lnTo>
                      <a:pt x="206" y="567"/>
                    </a:lnTo>
                    <a:lnTo>
                      <a:pt x="189" y="572"/>
                    </a:lnTo>
                    <a:lnTo>
                      <a:pt x="172" y="578"/>
                    </a:lnTo>
                    <a:lnTo>
                      <a:pt x="157" y="584"/>
                    </a:lnTo>
                    <a:lnTo>
                      <a:pt x="141" y="591"/>
                    </a:lnTo>
                    <a:lnTo>
                      <a:pt x="127" y="598"/>
                    </a:lnTo>
                    <a:lnTo>
                      <a:pt x="114" y="607"/>
                    </a:lnTo>
                    <a:lnTo>
                      <a:pt x="99" y="614"/>
                    </a:lnTo>
                    <a:lnTo>
                      <a:pt x="87" y="622"/>
                    </a:lnTo>
                    <a:lnTo>
                      <a:pt x="75" y="631"/>
                    </a:lnTo>
                    <a:lnTo>
                      <a:pt x="65" y="641"/>
                    </a:lnTo>
                    <a:lnTo>
                      <a:pt x="54" y="650"/>
                    </a:lnTo>
                    <a:lnTo>
                      <a:pt x="44" y="660"/>
                    </a:lnTo>
                    <a:lnTo>
                      <a:pt x="36" y="670"/>
                    </a:lnTo>
                    <a:lnTo>
                      <a:pt x="29" y="680"/>
                    </a:lnTo>
                    <a:lnTo>
                      <a:pt x="22" y="691"/>
                    </a:lnTo>
                    <a:lnTo>
                      <a:pt x="16" y="702"/>
                    </a:lnTo>
                    <a:lnTo>
                      <a:pt x="11" y="712"/>
                    </a:lnTo>
                    <a:lnTo>
                      <a:pt x="7" y="724"/>
                    </a:lnTo>
                    <a:lnTo>
                      <a:pt x="4" y="735"/>
                    </a:lnTo>
                    <a:lnTo>
                      <a:pt x="1" y="746"/>
                    </a:lnTo>
                    <a:lnTo>
                      <a:pt x="0" y="757"/>
                    </a:lnTo>
                    <a:lnTo>
                      <a:pt x="0" y="769"/>
                    </a:lnTo>
                    <a:lnTo>
                      <a:pt x="1" y="780"/>
                    </a:lnTo>
                    <a:lnTo>
                      <a:pt x="2" y="791"/>
                    </a:lnTo>
                    <a:lnTo>
                      <a:pt x="5" y="803"/>
                    </a:lnTo>
                    <a:lnTo>
                      <a:pt x="8" y="813"/>
                    </a:lnTo>
                    <a:lnTo>
                      <a:pt x="13" y="826"/>
                    </a:lnTo>
                    <a:lnTo>
                      <a:pt x="18" y="836"/>
                    </a:lnTo>
                    <a:lnTo>
                      <a:pt x="25" y="847"/>
                    </a:lnTo>
                    <a:lnTo>
                      <a:pt x="32" y="858"/>
                    </a:lnTo>
                    <a:lnTo>
                      <a:pt x="41" y="868"/>
                    </a:lnTo>
                    <a:lnTo>
                      <a:pt x="49" y="878"/>
                    </a:lnTo>
                    <a:lnTo>
                      <a:pt x="59" y="888"/>
                    </a:lnTo>
                    <a:lnTo>
                      <a:pt x="69" y="897"/>
                    </a:lnTo>
                    <a:lnTo>
                      <a:pt x="81" y="906"/>
                    </a:lnTo>
                    <a:lnTo>
                      <a:pt x="93" y="915"/>
                    </a:lnTo>
                    <a:lnTo>
                      <a:pt x="107" y="924"/>
                    </a:lnTo>
                    <a:lnTo>
                      <a:pt x="120" y="932"/>
                    </a:lnTo>
                    <a:lnTo>
                      <a:pt x="134" y="939"/>
                    </a:lnTo>
                    <a:lnTo>
                      <a:pt x="149" y="946"/>
                    </a:lnTo>
                    <a:lnTo>
                      <a:pt x="164" y="953"/>
                    </a:lnTo>
                    <a:lnTo>
                      <a:pt x="181" y="959"/>
                    </a:lnTo>
                    <a:lnTo>
                      <a:pt x="196" y="965"/>
                    </a:lnTo>
                    <a:lnTo>
                      <a:pt x="214" y="970"/>
                    </a:lnTo>
                    <a:lnTo>
                      <a:pt x="231" y="975"/>
                    </a:lnTo>
                    <a:lnTo>
                      <a:pt x="229" y="936"/>
                    </a:lnTo>
                    <a:lnTo>
                      <a:pt x="213" y="943"/>
                    </a:lnTo>
                    <a:lnTo>
                      <a:pt x="200" y="950"/>
                    </a:lnTo>
                    <a:lnTo>
                      <a:pt x="186" y="959"/>
                    </a:lnTo>
                    <a:lnTo>
                      <a:pt x="174" y="967"/>
                    </a:lnTo>
                    <a:lnTo>
                      <a:pt x="162" y="976"/>
                    </a:lnTo>
                    <a:lnTo>
                      <a:pt x="150" y="985"/>
                    </a:lnTo>
                    <a:lnTo>
                      <a:pt x="139" y="994"/>
                    </a:lnTo>
                    <a:lnTo>
                      <a:pt x="129" y="1004"/>
                    </a:lnTo>
                    <a:lnTo>
                      <a:pt x="121" y="1014"/>
                    </a:lnTo>
                    <a:lnTo>
                      <a:pt x="113" y="1024"/>
                    </a:lnTo>
                    <a:lnTo>
                      <a:pt x="107" y="1034"/>
                    </a:lnTo>
                    <a:lnTo>
                      <a:pt x="99" y="1045"/>
                    </a:lnTo>
                    <a:lnTo>
                      <a:pt x="95" y="1055"/>
                    </a:lnTo>
                    <a:lnTo>
                      <a:pt x="90" y="1067"/>
                    </a:lnTo>
                    <a:lnTo>
                      <a:pt x="87" y="1078"/>
                    </a:lnTo>
                    <a:lnTo>
                      <a:pt x="85" y="1089"/>
                    </a:lnTo>
                    <a:lnTo>
                      <a:pt x="83" y="1100"/>
                    </a:lnTo>
                    <a:lnTo>
                      <a:pt x="83" y="1111"/>
                    </a:lnTo>
                    <a:lnTo>
                      <a:pt x="83" y="1122"/>
                    </a:lnTo>
                    <a:lnTo>
                      <a:pt x="85" y="1133"/>
                    </a:lnTo>
                    <a:lnTo>
                      <a:pt x="87" y="1144"/>
                    </a:lnTo>
                    <a:lnTo>
                      <a:pt x="90" y="1155"/>
                    </a:lnTo>
                    <a:lnTo>
                      <a:pt x="95" y="1167"/>
                    </a:lnTo>
                    <a:lnTo>
                      <a:pt x="99" y="1177"/>
                    </a:lnTo>
                    <a:lnTo>
                      <a:pt x="107" y="1188"/>
                    </a:lnTo>
                    <a:lnTo>
                      <a:pt x="113" y="1199"/>
                    </a:lnTo>
                    <a:lnTo>
                      <a:pt x="121" y="1209"/>
                    </a:lnTo>
                    <a:lnTo>
                      <a:pt x="129" y="1219"/>
                    </a:lnTo>
                    <a:lnTo>
                      <a:pt x="140" y="1229"/>
                    </a:lnTo>
                    <a:lnTo>
                      <a:pt x="150" y="1239"/>
                    </a:lnTo>
                    <a:lnTo>
                      <a:pt x="162" y="1248"/>
                    </a:lnTo>
                    <a:lnTo>
                      <a:pt x="174" y="1257"/>
                    </a:lnTo>
                    <a:lnTo>
                      <a:pt x="186" y="1265"/>
                    </a:lnTo>
                    <a:lnTo>
                      <a:pt x="200" y="1273"/>
                    </a:lnTo>
                    <a:lnTo>
                      <a:pt x="214" y="1280"/>
                    </a:lnTo>
                    <a:lnTo>
                      <a:pt x="229" y="1288"/>
                    </a:lnTo>
                    <a:lnTo>
                      <a:pt x="244" y="1294"/>
                    </a:lnTo>
                    <a:lnTo>
                      <a:pt x="260" y="1301"/>
                    </a:lnTo>
                    <a:lnTo>
                      <a:pt x="277" y="1306"/>
                    </a:lnTo>
                    <a:lnTo>
                      <a:pt x="293" y="1312"/>
                    </a:lnTo>
                    <a:lnTo>
                      <a:pt x="310" y="1317"/>
                    </a:lnTo>
                    <a:lnTo>
                      <a:pt x="328" y="1321"/>
                    </a:lnTo>
                    <a:lnTo>
                      <a:pt x="346" y="1324"/>
                    </a:lnTo>
                    <a:lnTo>
                      <a:pt x="365" y="1327"/>
                    </a:lnTo>
                    <a:lnTo>
                      <a:pt x="383" y="1331"/>
                    </a:lnTo>
                    <a:lnTo>
                      <a:pt x="402" y="1332"/>
                    </a:lnTo>
                    <a:lnTo>
                      <a:pt x="421" y="1334"/>
                    </a:lnTo>
                    <a:lnTo>
                      <a:pt x="441" y="1335"/>
                    </a:lnTo>
                    <a:lnTo>
                      <a:pt x="460" y="1336"/>
                    </a:lnTo>
                    <a:lnTo>
                      <a:pt x="478" y="1336"/>
                    </a:lnTo>
                    <a:lnTo>
                      <a:pt x="497" y="1335"/>
                    </a:lnTo>
                    <a:lnTo>
                      <a:pt x="562" y="1383"/>
                    </a:lnTo>
                    <a:lnTo>
                      <a:pt x="584" y="1399"/>
                    </a:lnTo>
                    <a:lnTo>
                      <a:pt x="608" y="1415"/>
                    </a:lnTo>
                    <a:lnTo>
                      <a:pt x="634" y="1429"/>
                    </a:lnTo>
                    <a:lnTo>
                      <a:pt x="661" y="1443"/>
                    </a:lnTo>
                    <a:lnTo>
                      <a:pt x="689" y="1456"/>
                    </a:lnTo>
                    <a:lnTo>
                      <a:pt x="719" y="1468"/>
                    </a:lnTo>
                    <a:lnTo>
                      <a:pt x="749" y="1479"/>
                    </a:lnTo>
                    <a:lnTo>
                      <a:pt x="780" y="1489"/>
                    </a:lnTo>
                    <a:lnTo>
                      <a:pt x="811" y="1498"/>
                    </a:lnTo>
                    <a:lnTo>
                      <a:pt x="843" y="1507"/>
                    </a:lnTo>
                    <a:lnTo>
                      <a:pt x="877" y="1514"/>
                    </a:lnTo>
                    <a:lnTo>
                      <a:pt x="910" y="1520"/>
                    </a:lnTo>
                    <a:lnTo>
                      <a:pt x="945" y="1525"/>
                    </a:lnTo>
                    <a:lnTo>
                      <a:pt x="981" y="1529"/>
                    </a:lnTo>
                    <a:lnTo>
                      <a:pt x="1016" y="1533"/>
                    </a:lnTo>
                    <a:lnTo>
                      <a:pt x="1052" y="1534"/>
                    </a:lnTo>
                    <a:lnTo>
                      <a:pt x="1088" y="1535"/>
                    </a:lnTo>
                    <a:lnTo>
                      <a:pt x="1122" y="1535"/>
                    </a:lnTo>
                    <a:lnTo>
                      <a:pt x="1158" y="1533"/>
                    </a:lnTo>
                    <a:lnTo>
                      <a:pt x="1194" y="1530"/>
                    </a:lnTo>
                    <a:lnTo>
                      <a:pt x="1229" y="1527"/>
                    </a:lnTo>
                    <a:lnTo>
                      <a:pt x="1264" y="1522"/>
                    </a:lnTo>
                    <a:lnTo>
                      <a:pt x="1298" y="1516"/>
                    </a:lnTo>
                    <a:lnTo>
                      <a:pt x="1332" y="1509"/>
                    </a:lnTo>
                    <a:lnTo>
                      <a:pt x="1364" y="1501"/>
                    </a:lnTo>
                    <a:lnTo>
                      <a:pt x="1494" y="1520"/>
                    </a:lnTo>
                    <a:lnTo>
                      <a:pt x="1515" y="1533"/>
                    </a:lnTo>
                    <a:lnTo>
                      <a:pt x="1537" y="1545"/>
                    </a:lnTo>
                    <a:lnTo>
                      <a:pt x="1561" y="1557"/>
                    </a:lnTo>
                    <a:lnTo>
                      <a:pt x="1585" y="1568"/>
                    </a:lnTo>
                    <a:lnTo>
                      <a:pt x="1610" y="1577"/>
                    </a:lnTo>
                    <a:lnTo>
                      <a:pt x="1636" y="1587"/>
                    </a:lnTo>
                    <a:lnTo>
                      <a:pt x="1662" y="1595"/>
                    </a:lnTo>
                    <a:lnTo>
                      <a:pt x="1690" y="1604"/>
                    </a:lnTo>
                    <a:lnTo>
                      <a:pt x="1719" y="1610"/>
                    </a:lnTo>
                    <a:lnTo>
                      <a:pt x="1747" y="1617"/>
                    </a:lnTo>
                    <a:lnTo>
                      <a:pt x="1776" y="1621"/>
                    </a:lnTo>
                    <a:lnTo>
                      <a:pt x="1806" y="1626"/>
                    </a:lnTo>
                    <a:lnTo>
                      <a:pt x="1836" y="1629"/>
                    </a:lnTo>
                    <a:lnTo>
                      <a:pt x="1866" y="1631"/>
                    </a:lnTo>
                    <a:lnTo>
                      <a:pt x="1898" y="1633"/>
                    </a:lnTo>
                    <a:lnTo>
                      <a:pt x="1928" y="1634"/>
                    </a:lnTo>
                    <a:lnTo>
                      <a:pt x="1958" y="1634"/>
                    </a:lnTo>
                    <a:lnTo>
                      <a:pt x="1989" y="1632"/>
                    </a:lnTo>
                    <a:lnTo>
                      <a:pt x="2019" y="1630"/>
                    </a:lnTo>
                    <a:lnTo>
                      <a:pt x="2049" y="1626"/>
                    </a:lnTo>
                    <a:lnTo>
                      <a:pt x="2079" y="1622"/>
                    </a:lnTo>
                    <a:lnTo>
                      <a:pt x="2108" y="1617"/>
                    </a:lnTo>
                    <a:lnTo>
                      <a:pt x="2138" y="1612"/>
                    </a:lnTo>
                    <a:lnTo>
                      <a:pt x="2165" y="1605"/>
                    </a:lnTo>
                    <a:lnTo>
                      <a:pt x="2193" y="1598"/>
                    </a:lnTo>
                    <a:lnTo>
                      <a:pt x="2220" y="1590"/>
                    </a:lnTo>
                    <a:lnTo>
                      <a:pt x="2246" y="1580"/>
                    </a:lnTo>
                    <a:lnTo>
                      <a:pt x="2272" y="1570"/>
                    </a:lnTo>
                    <a:lnTo>
                      <a:pt x="2296" y="1560"/>
                    </a:lnTo>
                    <a:lnTo>
                      <a:pt x="2320" y="1548"/>
                    </a:lnTo>
                    <a:lnTo>
                      <a:pt x="2342" y="1536"/>
                    </a:lnTo>
                    <a:lnTo>
                      <a:pt x="2363" y="1523"/>
                    </a:lnTo>
                    <a:lnTo>
                      <a:pt x="2383" y="1510"/>
                    </a:lnTo>
                    <a:lnTo>
                      <a:pt x="2402" y="1495"/>
                    </a:lnTo>
                    <a:lnTo>
                      <a:pt x="2419" y="1480"/>
                    </a:lnTo>
                    <a:lnTo>
                      <a:pt x="2436" y="1466"/>
                    </a:lnTo>
                    <a:lnTo>
                      <a:pt x="2451" y="1450"/>
                    </a:lnTo>
                    <a:lnTo>
                      <a:pt x="2465" y="1434"/>
                    </a:lnTo>
                    <a:lnTo>
                      <a:pt x="2478" y="1419"/>
                    </a:lnTo>
                    <a:lnTo>
                      <a:pt x="2556" y="1407"/>
                    </a:lnTo>
                    <a:lnTo>
                      <a:pt x="2580" y="1412"/>
                    </a:lnTo>
                    <a:lnTo>
                      <a:pt x="2603" y="1418"/>
                    </a:lnTo>
                    <a:lnTo>
                      <a:pt x="2629" y="1422"/>
                    </a:lnTo>
                    <a:lnTo>
                      <a:pt x="2654" y="1426"/>
                    </a:lnTo>
                    <a:lnTo>
                      <a:pt x="2679" y="1429"/>
                    </a:lnTo>
                    <a:lnTo>
                      <a:pt x="2704" y="1430"/>
                    </a:lnTo>
                    <a:lnTo>
                      <a:pt x="2730" y="1432"/>
                    </a:lnTo>
                    <a:lnTo>
                      <a:pt x="2756" y="1432"/>
                    </a:lnTo>
                    <a:lnTo>
                      <a:pt x="2782" y="1432"/>
                    </a:lnTo>
                    <a:lnTo>
                      <a:pt x="2807" y="1432"/>
                    </a:lnTo>
                    <a:lnTo>
                      <a:pt x="2833" y="1430"/>
                    </a:lnTo>
                    <a:lnTo>
                      <a:pt x="2858" y="1429"/>
                    </a:lnTo>
                    <a:lnTo>
                      <a:pt x="2884" y="1425"/>
                    </a:lnTo>
                    <a:lnTo>
                      <a:pt x="2909" y="1421"/>
                    </a:lnTo>
                    <a:lnTo>
                      <a:pt x="2934" y="1417"/>
                    </a:lnTo>
                    <a:lnTo>
                      <a:pt x="2958" y="1411"/>
                    </a:lnTo>
                    <a:lnTo>
                      <a:pt x="2981" y="1405"/>
                    </a:lnTo>
                    <a:lnTo>
                      <a:pt x="3005" y="1398"/>
                    </a:lnTo>
                    <a:lnTo>
                      <a:pt x="3026" y="1391"/>
                    </a:lnTo>
                    <a:lnTo>
                      <a:pt x="3049" y="1383"/>
                    </a:lnTo>
                    <a:lnTo>
                      <a:pt x="3069" y="1374"/>
                    </a:lnTo>
                    <a:lnTo>
                      <a:pt x="3090" y="1365"/>
                    </a:lnTo>
                    <a:lnTo>
                      <a:pt x="3109" y="1354"/>
                    </a:lnTo>
                    <a:lnTo>
                      <a:pt x="3128" y="1344"/>
                    </a:lnTo>
                    <a:lnTo>
                      <a:pt x="3146" y="1333"/>
                    </a:lnTo>
                    <a:lnTo>
                      <a:pt x="3163" y="1321"/>
                    </a:lnTo>
                    <a:lnTo>
                      <a:pt x="3178" y="1310"/>
                    </a:lnTo>
                    <a:lnTo>
                      <a:pt x="3192" y="1296"/>
                    </a:lnTo>
                    <a:lnTo>
                      <a:pt x="3206" y="1283"/>
                    </a:lnTo>
                    <a:lnTo>
                      <a:pt x="3218" y="1270"/>
                    </a:lnTo>
                    <a:lnTo>
                      <a:pt x="3228" y="1257"/>
                    </a:lnTo>
                    <a:lnTo>
                      <a:pt x="3239" y="1243"/>
                    </a:lnTo>
                    <a:lnTo>
                      <a:pt x="3248" y="1228"/>
                    </a:lnTo>
                    <a:lnTo>
                      <a:pt x="3255" y="1213"/>
                    </a:lnTo>
                    <a:lnTo>
                      <a:pt x="3261" y="1199"/>
                    </a:lnTo>
                    <a:lnTo>
                      <a:pt x="3266" y="1184"/>
                    </a:lnTo>
                    <a:lnTo>
                      <a:pt x="3269" y="1169"/>
                    </a:lnTo>
                    <a:lnTo>
                      <a:pt x="3272" y="1154"/>
                    </a:lnTo>
                    <a:lnTo>
                      <a:pt x="3273" y="1138"/>
                    </a:lnTo>
                    <a:lnTo>
                      <a:pt x="3251" y="1138"/>
                    </a:lnTo>
                    <a:lnTo>
                      <a:pt x="3280" y="1136"/>
                    </a:lnTo>
                    <a:lnTo>
                      <a:pt x="3309" y="1133"/>
                    </a:lnTo>
                    <a:lnTo>
                      <a:pt x="3339" y="1129"/>
                    </a:lnTo>
                    <a:lnTo>
                      <a:pt x="3367" y="1124"/>
                    </a:lnTo>
                    <a:lnTo>
                      <a:pt x="3395" y="1118"/>
                    </a:lnTo>
                    <a:lnTo>
                      <a:pt x="3424" y="1111"/>
                    </a:lnTo>
                    <a:lnTo>
                      <a:pt x="3450" y="1105"/>
                    </a:lnTo>
                    <a:lnTo>
                      <a:pt x="3478" y="1097"/>
                    </a:lnTo>
                    <a:lnTo>
                      <a:pt x="3503" y="1088"/>
                    </a:lnTo>
                    <a:lnTo>
                      <a:pt x="3528" y="1078"/>
                    </a:lnTo>
                    <a:lnTo>
                      <a:pt x="3552" y="1068"/>
                    </a:lnTo>
                    <a:lnTo>
                      <a:pt x="3576" y="1056"/>
                    </a:lnTo>
                    <a:lnTo>
                      <a:pt x="3597" y="1045"/>
                    </a:lnTo>
                    <a:lnTo>
                      <a:pt x="3619" y="1032"/>
                    </a:lnTo>
                    <a:lnTo>
                      <a:pt x="3639" y="1020"/>
                    </a:lnTo>
                    <a:lnTo>
                      <a:pt x="3658" y="1006"/>
                    </a:lnTo>
                    <a:lnTo>
                      <a:pt x="3675" y="992"/>
                    </a:lnTo>
                    <a:lnTo>
                      <a:pt x="3692" y="977"/>
                    </a:lnTo>
                    <a:lnTo>
                      <a:pt x="3708" y="962"/>
                    </a:lnTo>
                    <a:lnTo>
                      <a:pt x="3721" y="946"/>
                    </a:lnTo>
                    <a:lnTo>
                      <a:pt x="3734" y="930"/>
                    </a:lnTo>
                    <a:lnTo>
                      <a:pt x="3745" y="914"/>
                    </a:lnTo>
                    <a:lnTo>
                      <a:pt x="3754" y="897"/>
                    </a:lnTo>
                    <a:lnTo>
                      <a:pt x="3763" y="880"/>
                    </a:lnTo>
                    <a:lnTo>
                      <a:pt x="3770" y="862"/>
                    </a:lnTo>
                    <a:lnTo>
                      <a:pt x="3775" y="845"/>
                    </a:lnTo>
                    <a:lnTo>
                      <a:pt x="3778" y="827"/>
                    </a:lnTo>
                    <a:lnTo>
                      <a:pt x="3781" y="809"/>
                    </a:lnTo>
                    <a:lnTo>
                      <a:pt x="3782" y="791"/>
                    </a:lnTo>
                    <a:lnTo>
                      <a:pt x="3781" y="773"/>
                    </a:lnTo>
                    <a:lnTo>
                      <a:pt x="3778" y="756"/>
                    </a:lnTo>
                    <a:lnTo>
                      <a:pt x="3775" y="738"/>
                    </a:lnTo>
                    <a:lnTo>
                      <a:pt x="3770" y="721"/>
                    </a:lnTo>
                    <a:lnTo>
                      <a:pt x="3763" y="704"/>
                    </a:lnTo>
                    <a:lnTo>
                      <a:pt x="3754" y="687"/>
                    </a:lnTo>
                    <a:lnTo>
                      <a:pt x="3745" y="670"/>
                    </a:lnTo>
                    <a:lnTo>
                      <a:pt x="3734" y="654"/>
                    </a:lnTo>
                    <a:lnTo>
                      <a:pt x="3722" y="638"/>
                    </a:lnTo>
                    <a:lnTo>
                      <a:pt x="3708" y="622"/>
                    </a:lnTo>
                    <a:lnTo>
                      <a:pt x="3692" y="608"/>
                    </a:lnTo>
                    <a:lnTo>
                      <a:pt x="3676" y="593"/>
                    </a:lnTo>
                    <a:lnTo>
                      <a:pt x="3658" y="579"/>
                    </a:lnTo>
                    <a:lnTo>
                      <a:pt x="3639" y="565"/>
                    </a:lnTo>
                    <a:lnTo>
                      <a:pt x="3619" y="552"/>
                    </a:lnTo>
                    <a:lnTo>
                      <a:pt x="3597" y="540"/>
                    </a:lnTo>
                    <a:lnTo>
                      <a:pt x="3631" y="609"/>
                    </a:lnTo>
                    <a:lnTo>
                      <a:pt x="3642" y="596"/>
                    </a:lnTo>
                    <a:lnTo>
                      <a:pt x="3652" y="584"/>
                    </a:lnTo>
                    <a:lnTo>
                      <a:pt x="3662" y="571"/>
                    </a:lnTo>
                    <a:lnTo>
                      <a:pt x="3670" y="557"/>
                    </a:lnTo>
                    <a:lnTo>
                      <a:pt x="3678" y="544"/>
                    </a:lnTo>
                    <a:lnTo>
                      <a:pt x="3684" y="530"/>
                    </a:lnTo>
                    <a:lnTo>
                      <a:pt x="3687" y="516"/>
                    </a:lnTo>
                    <a:lnTo>
                      <a:pt x="3691" y="502"/>
                    </a:lnTo>
                    <a:lnTo>
                      <a:pt x="3693" y="488"/>
                    </a:lnTo>
                    <a:lnTo>
                      <a:pt x="3694" y="474"/>
                    </a:lnTo>
                    <a:lnTo>
                      <a:pt x="3694" y="460"/>
                    </a:lnTo>
                    <a:lnTo>
                      <a:pt x="3693" y="445"/>
                    </a:lnTo>
                    <a:lnTo>
                      <a:pt x="3690" y="431"/>
                    </a:lnTo>
                    <a:lnTo>
                      <a:pt x="3686" y="417"/>
                    </a:lnTo>
                    <a:lnTo>
                      <a:pt x="3681" y="404"/>
                    </a:lnTo>
                    <a:lnTo>
                      <a:pt x="3674" y="390"/>
                    </a:lnTo>
                    <a:lnTo>
                      <a:pt x="3667" y="377"/>
                    </a:lnTo>
                    <a:lnTo>
                      <a:pt x="3658" y="364"/>
                    </a:lnTo>
                    <a:lnTo>
                      <a:pt x="3649" y="351"/>
                    </a:lnTo>
                    <a:lnTo>
                      <a:pt x="3637" y="338"/>
                    </a:lnTo>
                    <a:lnTo>
                      <a:pt x="3625" y="325"/>
                    </a:lnTo>
                    <a:lnTo>
                      <a:pt x="3612" y="314"/>
                    </a:lnTo>
                    <a:lnTo>
                      <a:pt x="3599" y="302"/>
                    </a:lnTo>
                    <a:lnTo>
                      <a:pt x="3583" y="291"/>
                    </a:lnTo>
                    <a:lnTo>
                      <a:pt x="3567" y="280"/>
                    </a:lnTo>
                    <a:lnTo>
                      <a:pt x="3551" y="271"/>
                    </a:lnTo>
                    <a:lnTo>
                      <a:pt x="3533" y="261"/>
                    </a:lnTo>
                    <a:lnTo>
                      <a:pt x="3514" y="252"/>
                    </a:lnTo>
                    <a:lnTo>
                      <a:pt x="3494" y="244"/>
                    </a:lnTo>
                    <a:lnTo>
                      <a:pt x="3474" y="236"/>
                    </a:lnTo>
                    <a:lnTo>
                      <a:pt x="3454" y="228"/>
                    </a:lnTo>
                    <a:lnTo>
                      <a:pt x="3432" y="222"/>
                    </a:lnTo>
                    <a:lnTo>
                      <a:pt x="3411" y="216"/>
                    </a:lnTo>
                    <a:lnTo>
                      <a:pt x="3388" y="211"/>
                    </a:lnTo>
                    <a:lnTo>
                      <a:pt x="3365" y="206"/>
                    </a:lnTo>
                    <a:lnTo>
                      <a:pt x="3342" y="203"/>
                    </a:lnTo>
                    <a:lnTo>
                      <a:pt x="3320" y="201"/>
                    </a:lnTo>
                    <a:lnTo>
                      <a:pt x="3346" y="189"/>
                    </a:lnTo>
                    <a:lnTo>
                      <a:pt x="3340" y="176"/>
                    </a:lnTo>
                    <a:lnTo>
                      <a:pt x="3333" y="164"/>
                    </a:lnTo>
                    <a:lnTo>
                      <a:pt x="3326" y="153"/>
                    </a:lnTo>
                    <a:lnTo>
                      <a:pt x="3316" y="140"/>
                    </a:lnTo>
                    <a:lnTo>
                      <a:pt x="3307" y="129"/>
                    </a:lnTo>
                    <a:lnTo>
                      <a:pt x="3297" y="118"/>
                    </a:lnTo>
                    <a:lnTo>
                      <a:pt x="3285" y="108"/>
                    </a:lnTo>
                    <a:lnTo>
                      <a:pt x="3272" y="97"/>
                    </a:lnTo>
                    <a:lnTo>
                      <a:pt x="3258" y="88"/>
                    </a:lnTo>
                    <a:lnTo>
                      <a:pt x="3244" y="78"/>
                    </a:lnTo>
                    <a:lnTo>
                      <a:pt x="3228" y="69"/>
                    </a:lnTo>
                    <a:lnTo>
                      <a:pt x="3213" y="60"/>
                    </a:lnTo>
                    <a:lnTo>
                      <a:pt x="3196" y="53"/>
                    </a:lnTo>
                    <a:lnTo>
                      <a:pt x="3179" y="45"/>
                    </a:lnTo>
                    <a:lnTo>
                      <a:pt x="3161" y="38"/>
                    </a:lnTo>
                    <a:lnTo>
                      <a:pt x="3142" y="31"/>
                    </a:lnTo>
                    <a:lnTo>
                      <a:pt x="3123" y="26"/>
                    </a:lnTo>
                    <a:lnTo>
                      <a:pt x="3104" y="20"/>
                    </a:lnTo>
                    <a:lnTo>
                      <a:pt x="3084" y="16"/>
                    </a:lnTo>
                    <a:lnTo>
                      <a:pt x="3063" y="11"/>
                    </a:lnTo>
                    <a:lnTo>
                      <a:pt x="3042" y="8"/>
                    </a:lnTo>
                    <a:lnTo>
                      <a:pt x="3021" y="5"/>
                    </a:lnTo>
                    <a:lnTo>
                      <a:pt x="3000" y="3"/>
                    </a:lnTo>
                    <a:lnTo>
                      <a:pt x="2978" y="1"/>
                    </a:lnTo>
                    <a:lnTo>
                      <a:pt x="2957" y="0"/>
                    </a:lnTo>
                    <a:lnTo>
                      <a:pt x="2935" y="0"/>
                    </a:lnTo>
                    <a:lnTo>
                      <a:pt x="2914" y="0"/>
                    </a:lnTo>
                    <a:lnTo>
                      <a:pt x="2892" y="1"/>
                    </a:lnTo>
                    <a:lnTo>
                      <a:pt x="2870" y="2"/>
                    </a:lnTo>
                    <a:lnTo>
                      <a:pt x="2849" y="5"/>
                    </a:lnTo>
                    <a:lnTo>
                      <a:pt x="2827" y="8"/>
                    </a:lnTo>
                    <a:lnTo>
                      <a:pt x="2807" y="11"/>
                    </a:lnTo>
                    <a:lnTo>
                      <a:pt x="2787" y="15"/>
                    </a:lnTo>
                    <a:lnTo>
                      <a:pt x="2766" y="20"/>
                    </a:lnTo>
                    <a:lnTo>
                      <a:pt x="2746" y="25"/>
                    </a:lnTo>
                    <a:lnTo>
                      <a:pt x="2727" y="31"/>
                    </a:lnTo>
                    <a:lnTo>
                      <a:pt x="2709" y="38"/>
                    </a:lnTo>
                    <a:lnTo>
                      <a:pt x="2691" y="44"/>
                    </a:lnTo>
                    <a:lnTo>
                      <a:pt x="2673" y="53"/>
                    </a:lnTo>
                    <a:lnTo>
                      <a:pt x="2656" y="60"/>
                    </a:lnTo>
                    <a:lnTo>
                      <a:pt x="2571" y="61"/>
                    </a:lnTo>
                    <a:lnTo>
                      <a:pt x="2557" y="55"/>
                    </a:lnTo>
                    <a:lnTo>
                      <a:pt x="2541" y="48"/>
                    </a:lnTo>
                    <a:lnTo>
                      <a:pt x="2526" y="40"/>
                    </a:lnTo>
                    <a:lnTo>
                      <a:pt x="2509" y="35"/>
                    </a:lnTo>
                    <a:lnTo>
                      <a:pt x="2492" y="28"/>
                    </a:lnTo>
                    <a:lnTo>
                      <a:pt x="2475" y="23"/>
                    </a:lnTo>
                    <a:lnTo>
                      <a:pt x="2457" y="18"/>
                    </a:lnTo>
                    <a:lnTo>
                      <a:pt x="2439" y="14"/>
                    </a:lnTo>
                    <a:lnTo>
                      <a:pt x="2420" y="10"/>
                    </a:lnTo>
                    <a:lnTo>
                      <a:pt x="2402" y="7"/>
                    </a:lnTo>
                    <a:lnTo>
                      <a:pt x="2383" y="5"/>
                    </a:lnTo>
                    <a:lnTo>
                      <a:pt x="2363" y="2"/>
                    </a:lnTo>
                    <a:lnTo>
                      <a:pt x="2345" y="0"/>
                    </a:lnTo>
                    <a:lnTo>
                      <a:pt x="2325" y="0"/>
                    </a:lnTo>
                    <a:lnTo>
                      <a:pt x="2306" y="0"/>
                    </a:lnTo>
                    <a:lnTo>
                      <a:pt x="2286" y="0"/>
                    </a:lnTo>
                    <a:lnTo>
                      <a:pt x="2267" y="0"/>
                    </a:lnTo>
                    <a:lnTo>
                      <a:pt x="2248" y="2"/>
                    </a:lnTo>
                    <a:lnTo>
                      <a:pt x="2229" y="5"/>
                    </a:lnTo>
                    <a:lnTo>
                      <a:pt x="2209" y="7"/>
                    </a:lnTo>
                    <a:lnTo>
                      <a:pt x="2190" y="10"/>
                    </a:lnTo>
                    <a:lnTo>
                      <a:pt x="2172" y="14"/>
                    </a:lnTo>
                    <a:lnTo>
                      <a:pt x="2153" y="18"/>
                    </a:lnTo>
                    <a:lnTo>
                      <a:pt x="2136" y="23"/>
                    </a:lnTo>
                    <a:lnTo>
                      <a:pt x="2118" y="29"/>
                    </a:lnTo>
                    <a:lnTo>
                      <a:pt x="2102" y="35"/>
                    </a:lnTo>
                    <a:lnTo>
                      <a:pt x="2086" y="41"/>
                    </a:lnTo>
                    <a:lnTo>
                      <a:pt x="2069" y="48"/>
                    </a:lnTo>
                    <a:lnTo>
                      <a:pt x="2055" y="55"/>
                    </a:lnTo>
                    <a:lnTo>
                      <a:pt x="2041" y="62"/>
                    </a:lnTo>
                    <a:lnTo>
                      <a:pt x="2026" y="70"/>
                    </a:lnTo>
                    <a:lnTo>
                      <a:pt x="2014" y="79"/>
                    </a:lnTo>
                    <a:lnTo>
                      <a:pt x="2001" y="88"/>
                    </a:lnTo>
                    <a:lnTo>
                      <a:pt x="1990" y="97"/>
                    </a:lnTo>
                    <a:lnTo>
                      <a:pt x="1911" y="101"/>
                    </a:lnTo>
                    <a:lnTo>
                      <a:pt x="1892" y="92"/>
                    </a:lnTo>
                    <a:lnTo>
                      <a:pt x="1871" y="85"/>
                    </a:lnTo>
                    <a:lnTo>
                      <a:pt x="1850" y="79"/>
                    </a:lnTo>
                    <a:lnTo>
                      <a:pt x="1829" y="72"/>
                    </a:lnTo>
                    <a:lnTo>
                      <a:pt x="1807" y="67"/>
                    </a:lnTo>
                    <a:lnTo>
                      <a:pt x="1785" y="62"/>
                    </a:lnTo>
                    <a:lnTo>
                      <a:pt x="1762" y="58"/>
                    </a:lnTo>
                    <a:lnTo>
                      <a:pt x="1739" y="55"/>
                    </a:lnTo>
                    <a:lnTo>
                      <a:pt x="1716" y="53"/>
                    </a:lnTo>
                    <a:lnTo>
                      <a:pt x="1692" y="50"/>
                    </a:lnTo>
                    <a:lnTo>
                      <a:pt x="1668" y="49"/>
                    </a:lnTo>
                    <a:lnTo>
                      <a:pt x="1646" y="49"/>
                    </a:lnTo>
                    <a:lnTo>
                      <a:pt x="1622" y="49"/>
                    </a:lnTo>
                    <a:lnTo>
                      <a:pt x="1598" y="49"/>
                    </a:lnTo>
                    <a:lnTo>
                      <a:pt x="1574" y="51"/>
                    </a:lnTo>
                    <a:lnTo>
                      <a:pt x="1551" y="53"/>
                    </a:lnTo>
                    <a:lnTo>
                      <a:pt x="1527" y="55"/>
                    </a:lnTo>
                    <a:lnTo>
                      <a:pt x="1504" y="59"/>
                    </a:lnTo>
                    <a:lnTo>
                      <a:pt x="1482" y="63"/>
                    </a:lnTo>
                    <a:lnTo>
                      <a:pt x="1460" y="68"/>
                    </a:lnTo>
                    <a:lnTo>
                      <a:pt x="1439" y="74"/>
                    </a:lnTo>
                    <a:lnTo>
                      <a:pt x="1418" y="80"/>
                    </a:lnTo>
                    <a:lnTo>
                      <a:pt x="1398" y="87"/>
                    </a:lnTo>
                    <a:lnTo>
                      <a:pt x="1377" y="94"/>
                    </a:lnTo>
                    <a:lnTo>
                      <a:pt x="1358" y="102"/>
                    </a:lnTo>
                    <a:lnTo>
                      <a:pt x="1339" y="111"/>
                    </a:lnTo>
                    <a:lnTo>
                      <a:pt x="1321" y="120"/>
                    </a:lnTo>
                    <a:lnTo>
                      <a:pt x="1304" y="130"/>
                    </a:lnTo>
                    <a:lnTo>
                      <a:pt x="1289" y="140"/>
                    </a:lnTo>
                    <a:lnTo>
                      <a:pt x="1273" y="150"/>
                    </a:lnTo>
                    <a:lnTo>
                      <a:pt x="1259" y="162"/>
                    </a:lnTo>
                    <a:lnTo>
                      <a:pt x="1158" y="176"/>
                    </a:lnTo>
                    <a:lnTo>
                      <a:pt x="1131" y="170"/>
                    </a:lnTo>
                    <a:lnTo>
                      <a:pt x="1102" y="164"/>
                    </a:lnTo>
                    <a:lnTo>
                      <a:pt x="1073" y="159"/>
                    </a:lnTo>
                    <a:lnTo>
                      <a:pt x="1044" y="155"/>
                    </a:lnTo>
                    <a:lnTo>
                      <a:pt x="1016" y="152"/>
                    </a:lnTo>
                    <a:lnTo>
                      <a:pt x="986" y="149"/>
                    </a:lnTo>
                    <a:lnTo>
                      <a:pt x="956" y="149"/>
                    </a:lnTo>
                    <a:lnTo>
                      <a:pt x="927" y="148"/>
                    </a:lnTo>
                    <a:lnTo>
                      <a:pt x="897" y="148"/>
                    </a:lnTo>
                    <a:lnTo>
                      <a:pt x="867" y="149"/>
                    </a:lnTo>
                    <a:lnTo>
                      <a:pt x="837" y="152"/>
                    </a:lnTo>
                    <a:lnTo>
                      <a:pt x="809" y="154"/>
                    </a:lnTo>
                    <a:lnTo>
                      <a:pt x="781" y="158"/>
                    </a:lnTo>
                    <a:lnTo>
                      <a:pt x="752" y="163"/>
                    </a:lnTo>
                    <a:lnTo>
                      <a:pt x="723" y="168"/>
                    </a:lnTo>
                    <a:lnTo>
                      <a:pt x="696" y="175"/>
                    </a:lnTo>
                    <a:lnTo>
                      <a:pt x="668" y="182"/>
                    </a:lnTo>
                    <a:lnTo>
                      <a:pt x="642" y="190"/>
                    </a:lnTo>
                    <a:lnTo>
                      <a:pt x="617" y="199"/>
                    </a:lnTo>
                    <a:lnTo>
                      <a:pt x="592" y="207"/>
                    </a:lnTo>
                    <a:lnTo>
                      <a:pt x="568" y="218"/>
                    </a:lnTo>
                    <a:lnTo>
                      <a:pt x="544" y="228"/>
                    </a:lnTo>
                    <a:lnTo>
                      <a:pt x="522" y="241"/>
                    </a:lnTo>
                    <a:lnTo>
                      <a:pt x="501" y="253"/>
                    </a:lnTo>
                    <a:lnTo>
                      <a:pt x="480" y="265"/>
                    </a:lnTo>
                    <a:lnTo>
                      <a:pt x="462" y="279"/>
                    </a:lnTo>
                    <a:lnTo>
                      <a:pt x="444" y="293"/>
                    </a:lnTo>
                    <a:lnTo>
                      <a:pt x="427" y="307"/>
                    </a:lnTo>
                    <a:lnTo>
                      <a:pt x="412" y="322"/>
                    </a:lnTo>
                    <a:lnTo>
                      <a:pt x="398" y="338"/>
                    </a:lnTo>
                    <a:lnTo>
                      <a:pt x="386" y="354"/>
                    </a:lnTo>
                    <a:lnTo>
                      <a:pt x="374" y="370"/>
                    </a:lnTo>
                    <a:lnTo>
                      <a:pt x="364" y="386"/>
                    </a:lnTo>
                    <a:lnTo>
                      <a:pt x="356" y="404"/>
                    </a:lnTo>
                    <a:lnTo>
                      <a:pt x="348" y="420"/>
                    </a:lnTo>
                    <a:lnTo>
                      <a:pt x="342" y="438"/>
                    </a:lnTo>
                    <a:lnTo>
                      <a:pt x="338" y="455"/>
                    </a:lnTo>
                    <a:lnTo>
                      <a:pt x="335" y="472"/>
                    </a:lnTo>
                    <a:lnTo>
                      <a:pt x="334" y="490"/>
                    </a:lnTo>
                    <a:lnTo>
                      <a:pt x="334" y="507"/>
                    </a:lnTo>
                    <a:lnTo>
                      <a:pt x="336" y="525"/>
                    </a:lnTo>
                    <a:lnTo>
                      <a:pt x="339" y="542"/>
                    </a:lnTo>
                    <a:lnTo>
                      <a:pt x="344" y="560"/>
                    </a:lnTo>
                    <a:lnTo>
                      <a:pt x="352" y="542"/>
                    </a:lnTo>
                  </a:path>
                </a:pathLst>
              </a:custGeom>
              <a:solidFill>
                <a:srgbClr val="CCFFFF"/>
              </a:solidFill>
              <a:ln w="9360">
                <a:solidFill>
                  <a:srgbClr val="000000"/>
                </a:solidFill>
                <a:round/>
                <a:headEnd/>
                <a:tailEnd/>
              </a:ln>
            </p:spPr>
            <p:txBody>
              <a:bodyPr wrap="none" anchor="ctr"/>
              <a:lstStyle/>
              <a:p>
                <a:endParaRPr lang="en-US"/>
              </a:p>
            </p:txBody>
          </p:sp>
          <p:sp>
            <p:nvSpPr>
              <p:cNvPr id="19505" name="Freeform 9"/>
              <p:cNvSpPr>
                <a:spLocks noChangeArrowheads="1"/>
              </p:cNvSpPr>
              <p:nvPr/>
            </p:nvSpPr>
            <p:spPr bwMode="auto">
              <a:xfrm>
                <a:off x="1809" y="1629"/>
                <a:ext cx="39" cy="4"/>
              </a:xfrm>
              <a:custGeom>
                <a:avLst/>
                <a:gdLst>
                  <a:gd name="T0" fmla="*/ 0 w 172"/>
                  <a:gd name="T1" fmla="*/ 0 h 18"/>
                  <a:gd name="T2" fmla="*/ 0 w 172"/>
                  <a:gd name="T3" fmla="*/ 0 h 18"/>
                  <a:gd name="T4" fmla="*/ 0 w 172"/>
                  <a:gd name="T5" fmla="*/ 0 h 18"/>
                  <a:gd name="T6" fmla="*/ 0 w 172"/>
                  <a:gd name="T7" fmla="*/ 0 h 18"/>
                  <a:gd name="T8" fmla="*/ 0 w 172"/>
                  <a:gd name="T9" fmla="*/ 0 h 18"/>
                  <a:gd name="T10" fmla="*/ 0 w 172"/>
                  <a:gd name="T11" fmla="*/ 0 h 18"/>
                  <a:gd name="T12" fmla="*/ 0 w 172"/>
                  <a:gd name="T13" fmla="*/ 0 h 18"/>
                  <a:gd name="T14" fmla="*/ 0 w 172"/>
                  <a:gd name="T15" fmla="*/ 0 h 18"/>
                  <a:gd name="T16" fmla="*/ 0 w 172"/>
                  <a:gd name="T17" fmla="*/ 0 h 18"/>
                  <a:gd name="T18" fmla="*/ 0 w 172"/>
                  <a:gd name="T19" fmla="*/ 0 h 18"/>
                  <a:gd name="T20" fmla="*/ 0 w 172"/>
                  <a:gd name="T21" fmla="*/ 0 h 18"/>
                  <a:gd name="T22" fmla="*/ 0 w 172"/>
                  <a:gd name="T23" fmla="*/ 0 h 18"/>
                  <a:gd name="T24" fmla="*/ 0 w 172"/>
                  <a:gd name="T25" fmla="*/ 0 h 18"/>
                  <a:gd name="T26" fmla="*/ 0 w 172"/>
                  <a:gd name="T27" fmla="*/ 0 h 18"/>
                  <a:gd name="T28" fmla="*/ 0 w 172"/>
                  <a:gd name="T29" fmla="*/ 0 h 18"/>
                  <a:gd name="T30" fmla="*/ 0 w 172"/>
                  <a:gd name="T31" fmla="*/ 0 h 18"/>
                  <a:gd name="T32" fmla="*/ 0 w 172"/>
                  <a:gd name="T33" fmla="*/ 0 h 1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2"/>
                  <a:gd name="T52" fmla="*/ 0 h 18"/>
                  <a:gd name="T53" fmla="*/ 172 w 172"/>
                  <a:gd name="T54" fmla="*/ 18 h 1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2" h="18">
                    <a:moveTo>
                      <a:pt x="0" y="0"/>
                    </a:moveTo>
                    <a:lnTo>
                      <a:pt x="11" y="1"/>
                    </a:lnTo>
                    <a:lnTo>
                      <a:pt x="22" y="4"/>
                    </a:lnTo>
                    <a:lnTo>
                      <a:pt x="32" y="6"/>
                    </a:lnTo>
                    <a:lnTo>
                      <a:pt x="44" y="8"/>
                    </a:lnTo>
                    <a:lnTo>
                      <a:pt x="55" y="9"/>
                    </a:lnTo>
                    <a:lnTo>
                      <a:pt x="67" y="11"/>
                    </a:lnTo>
                    <a:lnTo>
                      <a:pt x="78" y="13"/>
                    </a:lnTo>
                    <a:lnTo>
                      <a:pt x="90" y="14"/>
                    </a:lnTo>
                    <a:lnTo>
                      <a:pt x="101" y="15"/>
                    </a:lnTo>
                    <a:lnTo>
                      <a:pt x="113" y="16"/>
                    </a:lnTo>
                    <a:lnTo>
                      <a:pt x="125" y="16"/>
                    </a:lnTo>
                    <a:lnTo>
                      <a:pt x="135" y="17"/>
                    </a:lnTo>
                    <a:lnTo>
                      <a:pt x="147" y="17"/>
                    </a:lnTo>
                    <a:lnTo>
                      <a:pt x="159" y="17"/>
                    </a:lnTo>
                    <a:lnTo>
                      <a:pt x="171" y="17"/>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19506" name="Freeform 10"/>
              <p:cNvSpPr>
                <a:spLocks noChangeArrowheads="1"/>
              </p:cNvSpPr>
              <p:nvPr/>
            </p:nvSpPr>
            <p:spPr bwMode="auto">
              <a:xfrm>
                <a:off x="1870" y="1709"/>
                <a:ext cx="17" cy="2"/>
              </a:xfrm>
              <a:custGeom>
                <a:avLst/>
                <a:gdLst>
                  <a:gd name="T0" fmla="*/ 0 w 75"/>
                  <a:gd name="T1" fmla="*/ 0 h 9"/>
                  <a:gd name="T2" fmla="*/ 0 w 75"/>
                  <a:gd name="T3" fmla="*/ 0 h 9"/>
                  <a:gd name="T4" fmla="*/ 0 w 75"/>
                  <a:gd name="T5" fmla="*/ 0 h 9"/>
                  <a:gd name="T6" fmla="*/ 0 w 75"/>
                  <a:gd name="T7" fmla="*/ 0 h 9"/>
                  <a:gd name="T8" fmla="*/ 0 w 75"/>
                  <a:gd name="T9" fmla="*/ 0 h 9"/>
                  <a:gd name="T10" fmla="*/ 0 w 75"/>
                  <a:gd name="T11" fmla="*/ 0 h 9"/>
                  <a:gd name="T12" fmla="*/ 0 w 75"/>
                  <a:gd name="T13" fmla="*/ 0 h 9"/>
                  <a:gd name="T14" fmla="*/ 0 w 75"/>
                  <a:gd name="T15" fmla="*/ 0 h 9"/>
                  <a:gd name="T16" fmla="*/ 0 w 75"/>
                  <a:gd name="T17" fmla="*/ 0 h 9"/>
                  <a:gd name="T18" fmla="*/ 0 w 75"/>
                  <a:gd name="T19" fmla="*/ 0 h 9"/>
                  <a:gd name="T20" fmla="*/ 0 w 75"/>
                  <a:gd name="T21" fmla="*/ 0 h 9"/>
                  <a:gd name="T22" fmla="*/ 0 w 75"/>
                  <a:gd name="T23" fmla="*/ 0 h 9"/>
                  <a:gd name="T24" fmla="*/ 0 w 75"/>
                  <a:gd name="T25" fmla="*/ 0 h 9"/>
                  <a:gd name="T26" fmla="*/ 0 w 75"/>
                  <a:gd name="T27" fmla="*/ 0 h 9"/>
                  <a:gd name="T28" fmla="*/ 0 w 75"/>
                  <a:gd name="T29" fmla="*/ 0 h 9"/>
                  <a:gd name="T30" fmla="*/ 0 w 75"/>
                  <a:gd name="T31" fmla="*/ 0 h 9"/>
                  <a:gd name="T32" fmla="*/ 0 w 75"/>
                  <a:gd name="T33" fmla="*/ 0 h 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5"/>
                  <a:gd name="T52" fmla="*/ 0 h 9"/>
                  <a:gd name="T53" fmla="*/ 75 w 75"/>
                  <a:gd name="T54" fmla="*/ 9 h 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5" h="9">
                    <a:moveTo>
                      <a:pt x="0" y="8"/>
                    </a:moveTo>
                    <a:lnTo>
                      <a:pt x="5" y="8"/>
                    </a:lnTo>
                    <a:lnTo>
                      <a:pt x="10" y="7"/>
                    </a:lnTo>
                    <a:lnTo>
                      <a:pt x="16" y="7"/>
                    </a:lnTo>
                    <a:lnTo>
                      <a:pt x="20" y="6"/>
                    </a:lnTo>
                    <a:lnTo>
                      <a:pt x="25" y="6"/>
                    </a:lnTo>
                    <a:lnTo>
                      <a:pt x="30" y="5"/>
                    </a:lnTo>
                    <a:lnTo>
                      <a:pt x="35" y="5"/>
                    </a:lnTo>
                    <a:lnTo>
                      <a:pt x="41" y="5"/>
                    </a:lnTo>
                    <a:lnTo>
                      <a:pt x="46" y="4"/>
                    </a:lnTo>
                    <a:lnTo>
                      <a:pt x="50" y="3"/>
                    </a:lnTo>
                    <a:lnTo>
                      <a:pt x="55" y="2"/>
                    </a:lnTo>
                    <a:lnTo>
                      <a:pt x="60" y="2"/>
                    </a:lnTo>
                    <a:lnTo>
                      <a:pt x="65" y="1"/>
                    </a:lnTo>
                    <a:lnTo>
                      <a:pt x="70" y="0"/>
                    </a:lnTo>
                    <a:lnTo>
                      <a:pt x="74" y="0"/>
                    </a:lnTo>
                    <a:lnTo>
                      <a:pt x="0" y="8"/>
                    </a:lnTo>
                  </a:path>
                </a:pathLst>
              </a:custGeom>
              <a:solidFill>
                <a:srgbClr val="CCFFFF"/>
              </a:solidFill>
              <a:ln w="9360">
                <a:solidFill>
                  <a:srgbClr val="000000"/>
                </a:solidFill>
                <a:round/>
                <a:headEnd/>
                <a:tailEnd/>
              </a:ln>
            </p:spPr>
            <p:txBody>
              <a:bodyPr wrap="none" anchor="ctr"/>
              <a:lstStyle/>
              <a:p>
                <a:endParaRPr lang="en-US"/>
              </a:p>
            </p:txBody>
          </p:sp>
          <p:sp>
            <p:nvSpPr>
              <p:cNvPr id="19507" name="Freeform 11"/>
              <p:cNvSpPr>
                <a:spLocks noChangeArrowheads="1"/>
              </p:cNvSpPr>
              <p:nvPr/>
            </p:nvSpPr>
            <p:spPr bwMode="auto">
              <a:xfrm>
                <a:off x="2077" y="1737"/>
                <a:ext cx="19" cy="16"/>
              </a:xfrm>
              <a:custGeom>
                <a:avLst/>
                <a:gdLst>
                  <a:gd name="T0" fmla="*/ 0 w 84"/>
                  <a:gd name="T1" fmla="*/ 0 h 71"/>
                  <a:gd name="T2" fmla="*/ 0 w 84"/>
                  <a:gd name="T3" fmla="*/ 0 h 71"/>
                  <a:gd name="T4" fmla="*/ 0 w 84"/>
                  <a:gd name="T5" fmla="*/ 0 h 71"/>
                  <a:gd name="T6" fmla="*/ 0 w 84"/>
                  <a:gd name="T7" fmla="*/ 0 h 71"/>
                  <a:gd name="T8" fmla="*/ 0 w 84"/>
                  <a:gd name="T9" fmla="*/ 0 h 71"/>
                  <a:gd name="T10" fmla="*/ 0 w 84"/>
                  <a:gd name="T11" fmla="*/ 0 h 71"/>
                  <a:gd name="T12" fmla="*/ 0 w 84"/>
                  <a:gd name="T13" fmla="*/ 0 h 71"/>
                  <a:gd name="T14" fmla="*/ 0 w 84"/>
                  <a:gd name="T15" fmla="*/ 0 h 71"/>
                  <a:gd name="T16" fmla="*/ 0 w 84"/>
                  <a:gd name="T17" fmla="*/ 0 h 71"/>
                  <a:gd name="T18" fmla="*/ 0 w 84"/>
                  <a:gd name="T19" fmla="*/ 0 h 71"/>
                  <a:gd name="T20" fmla="*/ 0 w 84"/>
                  <a:gd name="T21" fmla="*/ 0 h 71"/>
                  <a:gd name="T22" fmla="*/ 0 w 84"/>
                  <a:gd name="T23" fmla="*/ 0 h 71"/>
                  <a:gd name="T24" fmla="*/ 0 w 84"/>
                  <a:gd name="T25" fmla="*/ 0 h 71"/>
                  <a:gd name="T26" fmla="*/ 0 w 84"/>
                  <a:gd name="T27" fmla="*/ 0 h 71"/>
                  <a:gd name="T28" fmla="*/ 0 w 84"/>
                  <a:gd name="T29" fmla="*/ 0 h 71"/>
                  <a:gd name="T30" fmla="*/ 0 w 84"/>
                  <a:gd name="T31" fmla="*/ 0 h 71"/>
                  <a:gd name="T32" fmla="*/ 0 w 84"/>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4"/>
                  <a:gd name="T52" fmla="*/ 0 h 71"/>
                  <a:gd name="T53" fmla="*/ 84 w 84"/>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4" h="71">
                    <a:moveTo>
                      <a:pt x="0" y="0"/>
                    </a:moveTo>
                    <a:lnTo>
                      <a:pt x="5" y="5"/>
                    </a:lnTo>
                    <a:lnTo>
                      <a:pt x="9" y="10"/>
                    </a:lnTo>
                    <a:lnTo>
                      <a:pt x="13" y="15"/>
                    </a:lnTo>
                    <a:lnTo>
                      <a:pt x="18" y="20"/>
                    </a:lnTo>
                    <a:lnTo>
                      <a:pt x="24" y="25"/>
                    </a:lnTo>
                    <a:lnTo>
                      <a:pt x="29" y="30"/>
                    </a:lnTo>
                    <a:lnTo>
                      <a:pt x="35" y="34"/>
                    </a:lnTo>
                    <a:lnTo>
                      <a:pt x="40" y="39"/>
                    </a:lnTo>
                    <a:lnTo>
                      <a:pt x="45" y="44"/>
                    </a:lnTo>
                    <a:lnTo>
                      <a:pt x="51" y="48"/>
                    </a:lnTo>
                    <a:lnTo>
                      <a:pt x="57" y="52"/>
                    </a:lnTo>
                    <a:lnTo>
                      <a:pt x="63" y="57"/>
                    </a:lnTo>
                    <a:lnTo>
                      <a:pt x="69" y="61"/>
                    </a:lnTo>
                    <a:lnTo>
                      <a:pt x="77" y="66"/>
                    </a:lnTo>
                    <a:lnTo>
                      <a:pt x="83" y="70"/>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19508" name="Freeform 12"/>
              <p:cNvSpPr>
                <a:spLocks noChangeArrowheads="1"/>
              </p:cNvSpPr>
              <p:nvPr/>
            </p:nvSpPr>
            <p:spPr bwMode="auto">
              <a:xfrm>
                <a:off x="2318" y="1708"/>
                <a:ext cx="9" cy="22"/>
              </a:xfrm>
              <a:custGeom>
                <a:avLst/>
                <a:gdLst>
                  <a:gd name="T0" fmla="*/ 0 w 41"/>
                  <a:gd name="T1" fmla="*/ 0 h 97"/>
                  <a:gd name="T2" fmla="*/ 0 w 41"/>
                  <a:gd name="T3" fmla="*/ 0 h 97"/>
                  <a:gd name="T4" fmla="*/ 0 w 41"/>
                  <a:gd name="T5" fmla="*/ 0 h 97"/>
                  <a:gd name="T6" fmla="*/ 0 w 41"/>
                  <a:gd name="T7" fmla="*/ 0 h 97"/>
                  <a:gd name="T8" fmla="*/ 0 w 41"/>
                  <a:gd name="T9" fmla="*/ 0 h 97"/>
                  <a:gd name="T10" fmla="*/ 0 w 41"/>
                  <a:gd name="T11" fmla="*/ 0 h 97"/>
                  <a:gd name="T12" fmla="*/ 0 w 41"/>
                  <a:gd name="T13" fmla="*/ 0 h 97"/>
                  <a:gd name="T14" fmla="*/ 0 w 41"/>
                  <a:gd name="T15" fmla="*/ 0 h 97"/>
                  <a:gd name="T16" fmla="*/ 0 w 41"/>
                  <a:gd name="T17" fmla="*/ 0 h 97"/>
                  <a:gd name="T18" fmla="*/ 0 w 41"/>
                  <a:gd name="T19" fmla="*/ 0 h 97"/>
                  <a:gd name="T20" fmla="*/ 0 w 41"/>
                  <a:gd name="T21" fmla="*/ 0 h 97"/>
                  <a:gd name="T22" fmla="*/ 0 w 41"/>
                  <a:gd name="T23" fmla="*/ 0 h 97"/>
                  <a:gd name="T24" fmla="*/ 0 w 41"/>
                  <a:gd name="T25" fmla="*/ 0 h 97"/>
                  <a:gd name="T26" fmla="*/ 0 w 41"/>
                  <a:gd name="T27" fmla="*/ 0 h 97"/>
                  <a:gd name="T28" fmla="*/ 0 w 41"/>
                  <a:gd name="T29" fmla="*/ 0 h 97"/>
                  <a:gd name="T30" fmla="*/ 0 w 41"/>
                  <a:gd name="T31" fmla="*/ 0 h 97"/>
                  <a:gd name="T32" fmla="*/ 0 w 41"/>
                  <a:gd name="T33" fmla="*/ 0 h 9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1"/>
                  <a:gd name="T52" fmla="*/ 0 h 97"/>
                  <a:gd name="T53" fmla="*/ 41 w 41"/>
                  <a:gd name="T54" fmla="*/ 97 h 9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1" h="97">
                    <a:moveTo>
                      <a:pt x="0" y="96"/>
                    </a:moveTo>
                    <a:lnTo>
                      <a:pt x="3" y="89"/>
                    </a:lnTo>
                    <a:lnTo>
                      <a:pt x="7" y="84"/>
                    </a:lnTo>
                    <a:lnTo>
                      <a:pt x="11" y="77"/>
                    </a:lnTo>
                    <a:lnTo>
                      <a:pt x="14" y="71"/>
                    </a:lnTo>
                    <a:lnTo>
                      <a:pt x="18" y="65"/>
                    </a:lnTo>
                    <a:lnTo>
                      <a:pt x="21" y="58"/>
                    </a:lnTo>
                    <a:lnTo>
                      <a:pt x="24" y="52"/>
                    </a:lnTo>
                    <a:lnTo>
                      <a:pt x="27" y="45"/>
                    </a:lnTo>
                    <a:lnTo>
                      <a:pt x="30" y="38"/>
                    </a:lnTo>
                    <a:lnTo>
                      <a:pt x="32" y="32"/>
                    </a:lnTo>
                    <a:lnTo>
                      <a:pt x="34" y="25"/>
                    </a:lnTo>
                    <a:lnTo>
                      <a:pt x="36" y="19"/>
                    </a:lnTo>
                    <a:lnTo>
                      <a:pt x="38" y="12"/>
                    </a:lnTo>
                    <a:lnTo>
                      <a:pt x="39" y="6"/>
                    </a:lnTo>
                    <a:lnTo>
                      <a:pt x="40" y="0"/>
                    </a:lnTo>
                    <a:lnTo>
                      <a:pt x="0" y="96"/>
                    </a:lnTo>
                  </a:path>
                </a:pathLst>
              </a:custGeom>
              <a:solidFill>
                <a:srgbClr val="CCFFFF"/>
              </a:solidFill>
              <a:ln w="9360">
                <a:solidFill>
                  <a:srgbClr val="000000"/>
                </a:solidFill>
                <a:round/>
                <a:headEnd/>
                <a:tailEnd/>
              </a:ln>
            </p:spPr>
            <p:txBody>
              <a:bodyPr wrap="none" anchor="ctr"/>
              <a:lstStyle/>
              <a:p>
                <a:endParaRPr lang="en-US"/>
              </a:p>
            </p:txBody>
          </p:sp>
          <p:sp>
            <p:nvSpPr>
              <p:cNvPr id="19509" name="Freeform 13"/>
              <p:cNvSpPr>
                <a:spLocks noChangeArrowheads="1"/>
              </p:cNvSpPr>
              <p:nvPr/>
            </p:nvSpPr>
            <p:spPr bwMode="auto">
              <a:xfrm>
                <a:off x="2423" y="1603"/>
                <a:ext cx="76" cy="65"/>
              </a:xfrm>
              <a:custGeom>
                <a:avLst/>
                <a:gdLst>
                  <a:gd name="T0" fmla="*/ 0 w 336"/>
                  <a:gd name="T1" fmla="*/ 0 h 285"/>
                  <a:gd name="T2" fmla="*/ 0 w 336"/>
                  <a:gd name="T3" fmla="*/ 0 h 285"/>
                  <a:gd name="T4" fmla="*/ 0 w 336"/>
                  <a:gd name="T5" fmla="*/ 0 h 285"/>
                  <a:gd name="T6" fmla="*/ 0 w 336"/>
                  <a:gd name="T7" fmla="*/ 0 h 285"/>
                  <a:gd name="T8" fmla="*/ 0 w 336"/>
                  <a:gd name="T9" fmla="*/ 0 h 285"/>
                  <a:gd name="T10" fmla="*/ 0 w 336"/>
                  <a:gd name="T11" fmla="*/ 0 h 285"/>
                  <a:gd name="T12" fmla="*/ 0 w 336"/>
                  <a:gd name="T13" fmla="*/ 0 h 285"/>
                  <a:gd name="T14" fmla="*/ 0 w 336"/>
                  <a:gd name="T15" fmla="*/ 0 h 285"/>
                  <a:gd name="T16" fmla="*/ 0 w 336"/>
                  <a:gd name="T17" fmla="*/ 0 h 285"/>
                  <a:gd name="T18" fmla="*/ 0 w 336"/>
                  <a:gd name="T19" fmla="*/ 0 h 285"/>
                  <a:gd name="T20" fmla="*/ 0 w 336"/>
                  <a:gd name="T21" fmla="*/ 0 h 285"/>
                  <a:gd name="T22" fmla="*/ 0 w 336"/>
                  <a:gd name="T23" fmla="*/ 0 h 285"/>
                  <a:gd name="T24" fmla="*/ 0 w 336"/>
                  <a:gd name="T25" fmla="*/ 0 h 285"/>
                  <a:gd name="T26" fmla="*/ 0 w 336"/>
                  <a:gd name="T27" fmla="*/ 0 h 285"/>
                  <a:gd name="T28" fmla="*/ 0 w 336"/>
                  <a:gd name="T29" fmla="*/ 0 h 285"/>
                  <a:gd name="T30" fmla="*/ 0 w 336"/>
                  <a:gd name="T31" fmla="*/ 0 h 285"/>
                  <a:gd name="T32" fmla="*/ 0 w 336"/>
                  <a:gd name="T33" fmla="*/ 0 h 285"/>
                  <a:gd name="T34" fmla="*/ 0 w 336"/>
                  <a:gd name="T35" fmla="*/ 0 h 285"/>
                  <a:gd name="T36" fmla="*/ 0 w 336"/>
                  <a:gd name="T37" fmla="*/ 0 h 285"/>
                  <a:gd name="T38" fmla="*/ 0 w 336"/>
                  <a:gd name="T39" fmla="*/ 0 h 285"/>
                  <a:gd name="T40" fmla="*/ 0 w 336"/>
                  <a:gd name="T41" fmla="*/ 0 h 285"/>
                  <a:gd name="T42" fmla="*/ 0 w 336"/>
                  <a:gd name="T43" fmla="*/ 0 h 285"/>
                  <a:gd name="T44" fmla="*/ 0 w 336"/>
                  <a:gd name="T45" fmla="*/ 0 h 285"/>
                  <a:gd name="T46" fmla="*/ 0 w 336"/>
                  <a:gd name="T47" fmla="*/ 0 h 285"/>
                  <a:gd name="T48" fmla="*/ 0 w 336"/>
                  <a:gd name="T49" fmla="*/ 0 h 285"/>
                  <a:gd name="T50" fmla="*/ 0 w 336"/>
                  <a:gd name="T51" fmla="*/ 0 h 28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36"/>
                  <a:gd name="T79" fmla="*/ 0 h 285"/>
                  <a:gd name="T80" fmla="*/ 336 w 336"/>
                  <a:gd name="T81" fmla="*/ 285 h 28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36" h="285">
                    <a:moveTo>
                      <a:pt x="335" y="284"/>
                    </a:moveTo>
                    <a:lnTo>
                      <a:pt x="335" y="269"/>
                    </a:lnTo>
                    <a:lnTo>
                      <a:pt x="332" y="253"/>
                    </a:lnTo>
                    <a:lnTo>
                      <a:pt x="330" y="240"/>
                    </a:lnTo>
                    <a:lnTo>
                      <a:pt x="325" y="224"/>
                    </a:lnTo>
                    <a:lnTo>
                      <a:pt x="319" y="210"/>
                    </a:lnTo>
                    <a:lnTo>
                      <a:pt x="312" y="194"/>
                    </a:lnTo>
                    <a:lnTo>
                      <a:pt x="304" y="179"/>
                    </a:lnTo>
                    <a:lnTo>
                      <a:pt x="294" y="165"/>
                    </a:lnTo>
                    <a:lnTo>
                      <a:pt x="283" y="152"/>
                    </a:lnTo>
                    <a:lnTo>
                      <a:pt x="271" y="138"/>
                    </a:lnTo>
                    <a:lnTo>
                      <a:pt x="258" y="125"/>
                    </a:lnTo>
                    <a:lnTo>
                      <a:pt x="244" y="112"/>
                    </a:lnTo>
                    <a:lnTo>
                      <a:pt x="228" y="100"/>
                    </a:lnTo>
                    <a:lnTo>
                      <a:pt x="213" y="86"/>
                    </a:lnTo>
                    <a:lnTo>
                      <a:pt x="195" y="75"/>
                    </a:lnTo>
                    <a:lnTo>
                      <a:pt x="175" y="64"/>
                    </a:lnTo>
                    <a:lnTo>
                      <a:pt x="156" y="54"/>
                    </a:lnTo>
                    <a:lnTo>
                      <a:pt x="136" y="44"/>
                    </a:lnTo>
                    <a:lnTo>
                      <a:pt x="116" y="35"/>
                    </a:lnTo>
                    <a:lnTo>
                      <a:pt x="93" y="27"/>
                    </a:lnTo>
                    <a:lnTo>
                      <a:pt x="70" y="19"/>
                    </a:lnTo>
                    <a:lnTo>
                      <a:pt x="47" y="12"/>
                    </a:lnTo>
                    <a:lnTo>
                      <a:pt x="23" y="6"/>
                    </a:lnTo>
                    <a:lnTo>
                      <a:pt x="0" y="0"/>
                    </a:lnTo>
                    <a:lnTo>
                      <a:pt x="335" y="284"/>
                    </a:lnTo>
                  </a:path>
                </a:pathLst>
              </a:custGeom>
              <a:solidFill>
                <a:srgbClr val="CCFFFF"/>
              </a:solidFill>
              <a:ln w="9360">
                <a:solidFill>
                  <a:srgbClr val="000000"/>
                </a:solidFill>
                <a:round/>
                <a:headEnd/>
                <a:tailEnd/>
              </a:ln>
            </p:spPr>
            <p:txBody>
              <a:bodyPr wrap="none" anchor="ctr"/>
              <a:lstStyle/>
              <a:p>
                <a:endParaRPr lang="en-US"/>
              </a:p>
            </p:txBody>
          </p:sp>
          <p:sp>
            <p:nvSpPr>
              <p:cNvPr id="19510" name="Freeform 14"/>
              <p:cNvSpPr>
                <a:spLocks noChangeArrowheads="1"/>
              </p:cNvSpPr>
              <p:nvPr/>
            </p:nvSpPr>
            <p:spPr bwMode="auto">
              <a:xfrm>
                <a:off x="2545" y="1546"/>
                <a:ext cx="36" cy="22"/>
              </a:xfrm>
              <a:custGeom>
                <a:avLst/>
                <a:gdLst>
                  <a:gd name="T0" fmla="*/ 0 w 159"/>
                  <a:gd name="T1" fmla="*/ 0 h 96"/>
                  <a:gd name="T2" fmla="*/ 0 w 159"/>
                  <a:gd name="T3" fmla="*/ 0 h 96"/>
                  <a:gd name="T4" fmla="*/ 0 w 159"/>
                  <a:gd name="T5" fmla="*/ 0 h 96"/>
                  <a:gd name="T6" fmla="*/ 0 w 159"/>
                  <a:gd name="T7" fmla="*/ 0 h 96"/>
                  <a:gd name="T8" fmla="*/ 0 w 159"/>
                  <a:gd name="T9" fmla="*/ 0 h 96"/>
                  <a:gd name="T10" fmla="*/ 0 w 159"/>
                  <a:gd name="T11" fmla="*/ 0 h 96"/>
                  <a:gd name="T12" fmla="*/ 0 w 159"/>
                  <a:gd name="T13" fmla="*/ 0 h 96"/>
                  <a:gd name="T14" fmla="*/ 0 w 159"/>
                  <a:gd name="T15" fmla="*/ 0 h 96"/>
                  <a:gd name="T16" fmla="*/ 0 w 159"/>
                  <a:gd name="T17" fmla="*/ 0 h 96"/>
                  <a:gd name="T18" fmla="*/ 0 w 159"/>
                  <a:gd name="T19" fmla="*/ 0 h 96"/>
                  <a:gd name="T20" fmla="*/ 0 w 159"/>
                  <a:gd name="T21" fmla="*/ 0 h 96"/>
                  <a:gd name="T22" fmla="*/ 0 w 159"/>
                  <a:gd name="T23" fmla="*/ 0 h 96"/>
                  <a:gd name="T24" fmla="*/ 0 w 159"/>
                  <a:gd name="T25" fmla="*/ 0 h 96"/>
                  <a:gd name="T26" fmla="*/ 0 w 159"/>
                  <a:gd name="T27" fmla="*/ 0 h 96"/>
                  <a:gd name="T28" fmla="*/ 0 w 159"/>
                  <a:gd name="T29" fmla="*/ 0 h 96"/>
                  <a:gd name="T30" fmla="*/ 0 w 159"/>
                  <a:gd name="T31" fmla="*/ 0 h 96"/>
                  <a:gd name="T32" fmla="*/ 0 w 159"/>
                  <a:gd name="T33" fmla="*/ 0 h 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9"/>
                  <a:gd name="T52" fmla="*/ 0 h 96"/>
                  <a:gd name="T53" fmla="*/ 159 w 159"/>
                  <a:gd name="T54" fmla="*/ 96 h 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9" h="96">
                    <a:moveTo>
                      <a:pt x="0" y="95"/>
                    </a:moveTo>
                    <a:lnTo>
                      <a:pt x="13" y="91"/>
                    </a:lnTo>
                    <a:lnTo>
                      <a:pt x="25" y="86"/>
                    </a:lnTo>
                    <a:lnTo>
                      <a:pt x="37" y="80"/>
                    </a:lnTo>
                    <a:lnTo>
                      <a:pt x="49" y="74"/>
                    </a:lnTo>
                    <a:lnTo>
                      <a:pt x="61" y="69"/>
                    </a:lnTo>
                    <a:lnTo>
                      <a:pt x="72" y="62"/>
                    </a:lnTo>
                    <a:lnTo>
                      <a:pt x="84" y="55"/>
                    </a:lnTo>
                    <a:lnTo>
                      <a:pt x="94" y="50"/>
                    </a:lnTo>
                    <a:lnTo>
                      <a:pt x="104" y="43"/>
                    </a:lnTo>
                    <a:lnTo>
                      <a:pt x="115" y="36"/>
                    </a:lnTo>
                    <a:lnTo>
                      <a:pt x="123" y="28"/>
                    </a:lnTo>
                    <a:lnTo>
                      <a:pt x="133" y="21"/>
                    </a:lnTo>
                    <a:lnTo>
                      <a:pt x="141" y="14"/>
                    </a:lnTo>
                    <a:lnTo>
                      <a:pt x="150" y="6"/>
                    </a:lnTo>
                    <a:lnTo>
                      <a:pt x="158" y="0"/>
                    </a:lnTo>
                    <a:lnTo>
                      <a:pt x="0" y="95"/>
                    </a:lnTo>
                  </a:path>
                </a:pathLst>
              </a:custGeom>
              <a:solidFill>
                <a:srgbClr val="CCFFFF"/>
              </a:solidFill>
              <a:ln w="9360">
                <a:solidFill>
                  <a:srgbClr val="000000"/>
                </a:solidFill>
                <a:round/>
                <a:headEnd/>
                <a:tailEnd/>
              </a:ln>
            </p:spPr>
            <p:txBody>
              <a:bodyPr wrap="none" anchor="ctr"/>
              <a:lstStyle/>
              <a:p>
                <a:endParaRPr lang="en-US"/>
              </a:p>
            </p:txBody>
          </p:sp>
          <p:sp>
            <p:nvSpPr>
              <p:cNvPr id="19511" name="Freeform 15"/>
              <p:cNvSpPr>
                <a:spLocks noChangeArrowheads="1"/>
              </p:cNvSpPr>
              <p:nvPr/>
            </p:nvSpPr>
            <p:spPr bwMode="auto">
              <a:xfrm>
                <a:off x="2515" y="1451"/>
                <a:ext cx="3" cy="15"/>
              </a:xfrm>
              <a:custGeom>
                <a:avLst/>
                <a:gdLst>
                  <a:gd name="T0" fmla="*/ 0 w 13"/>
                  <a:gd name="T1" fmla="*/ 0 h 65"/>
                  <a:gd name="T2" fmla="*/ 0 w 13"/>
                  <a:gd name="T3" fmla="*/ 0 h 65"/>
                  <a:gd name="T4" fmla="*/ 0 w 13"/>
                  <a:gd name="T5" fmla="*/ 0 h 65"/>
                  <a:gd name="T6" fmla="*/ 0 w 13"/>
                  <a:gd name="T7" fmla="*/ 0 h 65"/>
                  <a:gd name="T8" fmla="*/ 0 w 13"/>
                  <a:gd name="T9" fmla="*/ 0 h 65"/>
                  <a:gd name="T10" fmla="*/ 0 w 13"/>
                  <a:gd name="T11" fmla="*/ 0 h 65"/>
                  <a:gd name="T12" fmla="*/ 0 w 13"/>
                  <a:gd name="T13" fmla="*/ 0 h 65"/>
                  <a:gd name="T14" fmla="*/ 0 w 13"/>
                  <a:gd name="T15" fmla="*/ 0 h 65"/>
                  <a:gd name="T16" fmla="*/ 0 w 13"/>
                  <a:gd name="T17" fmla="*/ 0 h 65"/>
                  <a:gd name="T18" fmla="*/ 0 w 13"/>
                  <a:gd name="T19" fmla="*/ 0 h 65"/>
                  <a:gd name="T20" fmla="*/ 0 w 13"/>
                  <a:gd name="T21" fmla="*/ 0 h 65"/>
                  <a:gd name="T22" fmla="*/ 0 w 13"/>
                  <a:gd name="T23" fmla="*/ 0 h 65"/>
                  <a:gd name="T24" fmla="*/ 0 w 13"/>
                  <a:gd name="T25" fmla="*/ 0 h 65"/>
                  <a:gd name="T26" fmla="*/ 0 w 13"/>
                  <a:gd name="T27" fmla="*/ 0 h 65"/>
                  <a:gd name="T28" fmla="*/ 0 w 13"/>
                  <a:gd name="T29" fmla="*/ 0 h 65"/>
                  <a:gd name="T30" fmla="*/ 0 w 13"/>
                  <a:gd name="T31" fmla="*/ 0 h 65"/>
                  <a:gd name="T32" fmla="*/ 0 w 13"/>
                  <a:gd name="T33" fmla="*/ 0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65"/>
                  <a:gd name="T53" fmla="*/ 13 w 13"/>
                  <a:gd name="T54" fmla="*/ 65 h 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65">
                    <a:moveTo>
                      <a:pt x="12" y="64"/>
                    </a:moveTo>
                    <a:lnTo>
                      <a:pt x="12" y="60"/>
                    </a:lnTo>
                    <a:lnTo>
                      <a:pt x="12" y="56"/>
                    </a:lnTo>
                    <a:lnTo>
                      <a:pt x="12" y="51"/>
                    </a:lnTo>
                    <a:lnTo>
                      <a:pt x="12" y="47"/>
                    </a:lnTo>
                    <a:lnTo>
                      <a:pt x="11" y="43"/>
                    </a:lnTo>
                    <a:lnTo>
                      <a:pt x="11" y="38"/>
                    </a:lnTo>
                    <a:lnTo>
                      <a:pt x="10" y="34"/>
                    </a:lnTo>
                    <a:lnTo>
                      <a:pt x="8" y="29"/>
                    </a:lnTo>
                    <a:lnTo>
                      <a:pt x="8" y="25"/>
                    </a:lnTo>
                    <a:lnTo>
                      <a:pt x="7" y="20"/>
                    </a:lnTo>
                    <a:lnTo>
                      <a:pt x="6" y="16"/>
                    </a:lnTo>
                    <a:lnTo>
                      <a:pt x="5" y="13"/>
                    </a:lnTo>
                    <a:lnTo>
                      <a:pt x="2" y="9"/>
                    </a:lnTo>
                    <a:lnTo>
                      <a:pt x="1" y="4"/>
                    </a:lnTo>
                    <a:lnTo>
                      <a:pt x="0" y="0"/>
                    </a:lnTo>
                    <a:lnTo>
                      <a:pt x="12" y="64"/>
                    </a:lnTo>
                  </a:path>
                </a:pathLst>
              </a:custGeom>
              <a:solidFill>
                <a:srgbClr val="CCFFFF"/>
              </a:solidFill>
              <a:ln w="9360">
                <a:solidFill>
                  <a:srgbClr val="000000"/>
                </a:solidFill>
                <a:round/>
                <a:headEnd/>
                <a:tailEnd/>
              </a:ln>
            </p:spPr>
            <p:txBody>
              <a:bodyPr wrap="none" anchor="ctr"/>
              <a:lstStyle/>
              <a:p>
                <a:endParaRPr lang="en-US"/>
              </a:p>
            </p:txBody>
          </p:sp>
          <p:sp>
            <p:nvSpPr>
              <p:cNvPr id="19512" name="Freeform 16"/>
              <p:cNvSpPr>
                <a:spLocks noChangeArrowheads="1"/>
              </p:cNvSpPr>
              <p:nvPr/>
            </p:nvSpPr>
            <p:spPr bwMode="auto">
              <a:xfrm>
                <a:off x="2339" y="1422"/>
                <a:ext cx="20" cy="14"/>
              </a:xfrm>
              <a:custGeom>
                <a:avLst/>
                <a:gdLst>
                  <a:gd name="T0" fmla="*/ 0 w 88"/>
                  <a:gd name="T1" fmla="*/ 0 h 62"/>
                  <a:gd name="T2" fmla="*/ 0 w 88"/>
                  <a:gd name="T3" fmla="*/ 0 h 62"/>
                  <a:gd name="T4" fmla="*/ 0 w 88"/>
                  <a:gd name="T5" fmla="*/ 0 h 62"/>
                  <a:gd name="T6" fmla="*/ 0 w 88"/>
                  <a:gd name="T7" fmla="*/ 0 h 62"/>
                  <a:gd name="T8" fmla="*/ 0 w 88"/>
                  <a:gd name="T9" fmla="*/ 0 h 62"/>
                  <a:gd name="T10" fmla="*/ 0 w 88"/>
                  <a:gd name="T11" fmla="*/ 0 h 62"/>
                  <a:gd name="T12" fmla="*/ 0 w 88"/>
                  <a:gd name="T13" fmla="*/ 0 h 62"/>
                  <a:gd name="T14" fmla="*/ 0 w 88"/>
                  <a:gd name="T15" fmla="*/ 0 h 62"/>
                  <a:gd name="T16" fmla="*/ 0 w 88"/>
                  <a:gd name="T17" fmla="*/ 0 h 62"/>
                  <a:gd name="T18" fmla="*/ 0 w 88"/>
                  <a:gd name="T19" fmla="*/ 0 h 62"/>
                  <a:gd name="T20" fmla="*/ 0 w 88"/>
                  <a:gd name="T21" fmla="*/ 0 h 62"/>
                  <a:gd name="T22" fmla="*/ 0 w 88"/>
                  <a:gd name="T23" fmla="*/ 0 h 62"/>
                  <a:gd name="T24" fmla="*/ 0 w 88"/>
                  <a:gd name="T25" fmla="*/ 0 h 62"/>
                  <a:gd name="T26" fmla="*/ 0 w 88"/>
                  <a:gd name="T27" fmla="*/ 0 h 62"/>
                  <a:gd name="T28" fmla="*/ 0 w 88"/>
                  <a:gd name="T29" fmla="*/ 0 h 62"/>
                  <a:gd name="T30" fmla="*/ 0 w 88"/>
                  <a:gd name="T31" fmla="*/ 0 h 62"/>
                  <a:gd name="T32" fmla="*/ 0 w 88"/>
                  <a:gd name="T33" fmla="*/ 0 h 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8"/>
                  <a:gd name="T52" fmla="*/ 0 h 62"/>
                  <a:gd name="T53" fmla="*/ 88 w 88"/>
                  <a:gd name="T54" fmla="*/ 62 h 6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8" h="62">
                    <a:moveTo>
                      <a:pt x="87" y="0"/>
                    </a:moveTo>
                    <a:lnTo>
                      <a:pt x="80" y="3"/>
                    </a:lnTo>
                    <a:lnTo>
                      <a:pt x="74" y="6"/>
                    </a:lnTo>
                    <a:lnTo>
                      <a:pt x="67" y="10"/>
                    </a:lnTo>
                    <a:lnTo>
                      <a:pt x="61" y="14"/>
                    </a:lnTo>
                    <a:lnTo>
                      <a:pt x="55" y="18"/>
                    </a:lnTo>
                    <a:lnTo>
                      <a:pt x="49" y="22"/>
                    </a:lnTo>
                    <a:lnTo>
                      <a:pt x="43" y="26"/>
                    </a:lnTo>
                    <a:lnTo>
                      <a:pt x="37" y="30"/>
                    </a:lnTo>
                    <a:lnTo>
                      <a:pt x="31" y="35"/>
                    </a:lnTo>
                    <a:lnTo>
                      <a:pt x="26" y="39"/>
                    </a:lnTo>
                    <a:lnTo>
                      <a:pt x="20" y="43"/>
                    </a:lnTo>
                    <a:lnTo>
                      <a:pt x="15" y="48"/>
                    </a:lnTo>
                    <a:lnTo>
                      <a:pt x="9" y="52"/>
                    </a:lnTo>
                    <a:lnTo>
                      <a:pt x="5" y="57"/>
                    </a:lnTo>
                    <a:lnTo>
                      <a:pt x="0" y="61"/>
                    </a:lnTo>
                    <a:lnTo>
                      <a:pt x="87" y="0"/>
                    </a:lnTo>
                  </a:path>
                </a:pathLst>
              </a:custGeom>
              <a:solidFill>
                <a:srgbClr val="CCFFFF"/>
              </a:solidFill>
              <a:ln w="9360">
                <a:solidFill>
                  <a:srgbClr val="000000"/>
                </a:solidFill>
                <a:round/>
                <a:headEnd/>
                <a:tailEnd/>
              </a:ln>
            </p:spPr>
            <p:txBody>
              <a:bodyPr wrap="none" anchor="ctr"/>
              <a:lstStyle/>
              <a:p>
                <a:endParaRPr lang="en-US"/>
              </a:p>
            </p:txBody>
          </p:sp>
          <p:sp>
            <p:nvSpPr>
              <p:cNvPr id="19513" name="Freeform 17"/>
              <p:cNvSpPr>
                <a:spLocks noChangeArrowheads="1"/>
              </p:cNvSpPr>
              <p:nvPr/>
            </p:nvSpPr>
            <p:spPr bwMode="auto">
              <a:xfrm>
                <a:off x="2196" y="1430"/>
                <a:ext cx="12" cy="14"/>
              </a:xfrm>
              <a:custGeom>
                <a:avLst/>
                <a:gdLst>
                  <a:gd name="T0" fmla="*/ 0 w 53"/>
                  <a:gd name="T1" fmla="*/ 0 h 63"/>
                  <a:gd name="T2" fmla="*/ 0 w 53"/>
                  <a:gd name="T3" fmla="*/ 0 h 63"/>
                  <a:gd name="T4" fmla="*/ 0 w 53"/>
                  <a:gd name="T5" fmla="*/ 0 h 63"/>
                  <a:gd name="T6" fmla="*/ 0 w 53"/>
                  <a:gd name="T7" fmla="*/ 0 h 63"/>
                  <a:gd name="T8" fmla="*/ 0 w 53"/>
                  <a:gd name="T9" fmla="*/ 0 h 63"/>
                  <a:gd name="T10" fmla="*/ 0 w 53"/>
                  <a:gd name="T11" fmla="*/ 0 h 63"/>
                  <a:gd name="T12" fmla="*/ 0 w 53"/>
                  <a:gd name="T13" fmla="*/ 0 h 63"/>
                  <a:gd name="T14" fmla="*/ 0 w 53"/>
                  <a:gd name="T15" fmla="*/ 0 h 63"/>
                  <a:gd name="T16" fmla="*/ 0 w 53"/>
                  <a:gd name="T17" fmla="*/ 0 h 63"/>
                  <a:gd name="T18" fmla="*/ 0 w 53"/>
                  <a:gd name="T19" fmla="*/ 0 h 63"/>
                  <a:gd name="T20" fmla="*/ 0 w 53"/>
                  <a:gd name="T21" fmla="*/ 0 h 63"/>
                  <a:gd name="T22" fmla="*/ 0 w 53"/>
                  <a:gd name="T23" fmla="*/ 0 h 63"/>
                  <a:gd name="T24" fmla="*/ 0 w 53"/>
                  <a:gd name="T25" fmla="*/ 0 h 63"/>
                  <a:gd name="T26" fmla="*/ 0 w 53"/>
                  <a:gd name="T27" fmla="*/ 0 h 63"/>
                  <a:gd name="T28" fmla="*/ 0 w 53"/>
                  <a:gd name="T29" fmla="*/ 0 h 63"/>
                  <a:gd name="T30" fmla="*/ 0 w 53"/>
                  <a:gd name="T31" fmla="*/ 0 h 63"/>
                  <a:gd name="T32" fmla="*/ 0 w 53"/>
                  <a:gd name="T33" fmla="*/ 0 h 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3"/>
                  <a:gd name="T52" fmla="*/ 0 h 63"/>
                  <a:gd name="T53" fmla="*/ 53 w 53"/>
                  <a:gd name="T54" fmla="*/ 63 h 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3" h="63">
                    <a:moveTo>
                      <a:pt x="52" y="0"/>
                    </a:moveTo>
                    <a:lnTo>
                      <a:pt x="47" y="4"/>
                    </a:lnTo>
                    <a:lnTo>
                      <a:pt x="44" y="8"/>
                    </a:lnTo>
                    <a:lnTo>
                      <a:pt x="39" y="13"/>
                    </a:lnTo>
                    <a:lnTo>
                      <a:pt x="36" y="16"/>
                    </a:lnTo>
                    <a:lnTo>
                      <a:pt x="31" y="20"/>
                    </a:lnTo>
                    <a:lnTo>
                      <a:pt x="27" y="24"/>
                    </a:lnTo>
                    <a:lnTo>
                      <a:pt x="24" y="28"/>
                    </a:lnTo>
                    <a:lnTo>
                      <a:pt x="20" y="32"/>
                    </a:lnTo>
                    <a:lnTo>
                      <a:pt x="18" y="37"/>
                    </a:lnTo>
                    <a:lnTo>
                      <a:pt x="13" y="41"/>
                    </a:lnTo>
                    <a:lnTo>
                      <a:pt x="11" y="45"/>
                    </a:lnTo>
                    <a:lnTo>
                      <a:pt x="7" y="49"/>
                    </a:lnTo>
                    <a:lnTo>
                      <a:pt x="5" y="54"/>
                    </a:lnTo>
                    <a:lnTo>
                      <a:pt x="2" y="58"/>
                    </a:lnTo>
                    <a:lnTo>
                      <a:pt x="0" y="62"/>
                    </a:lnTo>
                    <a:lnTo>
                      <a:pt x="52" y="0"/>
                    </a:lnTo>
                  </a:path>
                </a:pathLst>
              </a:custGeom>
              <a:solidFill>
                <a:srgbClr val="CCFFFF"/>
              </a:solidFill>
              <a:ln w="9360">
                <a:solidFill>
                  <a:srgbClr val="000000"/>
                </a:solidFill>
                <a:round/>
                <a:headEnd/>
                <a:tailEnd/>
              </a:ln>
            </p:spPr>
            <p:txBody>
              <a:bodyPr wrap="none" anchor="ctr"/>
              <a:lstStyle/>
              <a:p>
                <a:endParaRPr lang="en-US"/>
              </a:p>
            </p:txBody>
          </p:sp>
          <p:sp>
            <p:nvSpPr>
              <p:cNvPr id="19514" name="Freeform 18"/>
              <p:cNvSpPr>
                <a:spLocks noChangeArrowheads="1"/>
              </p:cNvSpPr>
              <p:nvPr/>
            </p:nvSpPr>
            <p:spPr bwMode="auto">
              <a:xfrm>
                <a:off x="2020" y="1448"/>
                <a:ext cx="25" cy="9"/>
              </a:xfrm>
              <a:custGeom>
                <a:avLst/>
                <a:gdLst>
                  <a:gd name="T0" fmla="*/ 0 w 111"/>
                  <a:gd name="T1" fmla="*/ 0 h 38"/>
                  <a:gd name="T2" fmla="*/ 0 w 111"/>
                  <a:gd name="T3" fmla="*/ 0 h 38"/>
                  <a:gd name="T4" fmla="*/ 0 w 111"/>
                  <a:gd name="T5" fmla="*/ 0 h 38"/>
                  <a:gd name="T6" fmla="*/ 0 w 111"/>
                  <a:gd name="T7" fmla="*/ 0 h 38"/>
                  <a:gd name="T8" fmla="*/ 0 w 111"/>
                  <a:gd name="T9" fmla="*/ 0 h 38"/>
                  <a:gd name="T10" fmla="*/ 0 w 111"/>
                  <a:gd name="T11" fmla="*/ 0 h 38"/>
                  <a:gd name="T12" fmla="*/ 0 w 111"/>
                  <a:gd name="T13" fmla="*/ 0 h 38"/>
                  <a:gd name="T14" fmla="*/ 0 w 111"/>
                  <a:gd name="T15" fmla="*/ 0 h 38"/>
                  <a:gd name="T16" fmla="*/ 0 w 111"/>
                  <a:gd name="T17" fmla="*/ 0 h 38"/>
                  <a:gd name="T18" fmla="*/ 0 w 111"/>
                  <a:gd name="T19" fmla="*/ 0 h 38"/>
                  <a:gd name="T20" fmla="*/ 0 w 111"/>
                  <a:gd name="T21" fmla="*/ 0 h 38"/>
                  <a:gd name="T22" fmla="*/ 0 w 111"/>
                  <a:gd name="T23" fmla="*/ 0 h 38"/>
                  <a:gd name="T24" fmla="*/ 0 w 111"/>
                  <a:gd name="T25" fmla="*/ 0 h 38"/>
                  <a:gd name="T26" fmla="*/ 0 w 111"/>
                  <a:gd name="T27" fmla="*/ 0 h 38"/>
                  <a:gd name="T28" fmla="*/ 0 w 111"/>
                  <a:gd name="T29" fmla="*/ 0 h 38"/>
                  <a:gd name="T30" fmla="*/ 0 w 111"/>
                  <a:gd name="T31" fmla="*/ 0 h 38"/>
                  <a:gd name="T32" fmla="*/ 0 w 111"/>
                  <a:gd name="T33" fmla="*/ 0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11"/>
                  <a:gd name="T52" fmla="*/ 0 h 38"/>
                  <a:gd name="T53" fmla="*/ 111 w 111"/>
                  <a:gd name="T54" fmla="*/ 38 h 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11" h="38">
                    <a:moveTo>
                      <a:pt x="110" y="37"/>
                    </a:moveTo>
                    <a:lnTo>
                      <a:pt x="104" y="35"/>
                    </a:lnTo>
                    <a:lnTo>
                      <a:pt x="97" y="31"/>
                    </a:lnTo>
                    <a:lnTo>
                      <a:pt x="90" y="29"/>
                    </a:lnTo>
                    <a:lnTo>
                      <a:pt x="83" y="27"/>
                    </a:lnTo>
                    <a:lnTo>
                      <a:pt x="76" y="24"/>
                    </a:lnTo>
                    <a:lnTo>
                      <a:pt x="68" y="22"/>
                    </a:lnTo>
                    <a:lnTo>
                      <a:pt x="61" y="18"/>
                    </a:lnTo>
                    <a:lnTo>
                      <a:pt x="53" y="16"/>
                    </a:lnTo>
                    <a:lnTo>
                      <a:pt x="46" y="13"/>
                    </a:lnTo>
                    <a:lnTo>
                      <a:pt x="38" y="11"/>
                    </a:lnTo>
                    <a:lnTo>
                      <a:pt x="31" y="8"/>
                    </a:lnTo>
                    <a:lnTo>
                      <a:pt x="23" y="7"/>
                    </a:lnTo>
                    <a:lnTo>
                      <a:pt x="16" y="4"/>
                    </a:lnTo>
                    <a:lnTo>
                      <a:pt x="7" y="3"/>
                    </a:lnTo>
                    <a:lnTo>
                      <a:pt x="0" y="0"/>
                    </a:lnTo>
                    <a:lnTo>
                      <a:pt x="110" y="37"/>
                    </a:lnTo>
                  </a:path>
                </a:pathLst>
              </a:custGeom>
              <a:solidFill>
                <a:srgbClr val="CCFFFF"/>
              </a:solidFill>
              <a:ln w="9360">
                <a:solidFill>
                  <a:srgbClr val="000000"/>
                </a:solidFill>
                <a:round/>
                <a:headEnd/>
                <a:tailEnd/>
              </a:ln>
            </p:spPr>
            <p:txBody>
              <a:bodyPr wrap="none" anchor="ctr"/>
              <a:lstStyle/>
              <a:p>
                <a:endParaRPr lang="en-US"/>
              </a:p>
            </p:txBody>
          </p:sp>
          <p:sp>
            <p:nvSpPr>
              <p:cNvPr id="19515" name="Freeform 19"/>
              <p:cNvSpPr>
                <a:spLocks noChangeArrowheads="1"/>
              </p:cNvSpPr>
              <p:nvPr/>
            </p:nvSpPr>
            <p:spPr bwMode="auto">
              <a:xfrm>
                <a:off x="1835" y="1535"/>
                <a:ext cx="8" cy="16"/>
              </a:xfrm>
              <a:custGeom>
                <a:avLst/>
                <a:gdLst>
                  <a:gd name="T0" fmla="*/ 0 w 35"/>
                  <a:gd name="T1" fmla="*/ 0 h 70"/>
                  <a:gd name="T2" fmla="*/ 0 w 35"/>
                  <a:gd name="T3" fmla="*/ 0 h 70"/>
                  <a:gd name="T4" fmla="*/ 0 w 35"/>
                  <a:gd name="T5" fmla="*/ 0 h 70"/>
                  <a:gd name="T6" fmla="*/ 0 w 35"/>
                  <a:gd name="T7" fmla="*/ 0 h 70"/>
                  <a:gd name="T8" fmla="*/ 0 w 35"/>
                  <a:gd name="T9" fmla="*/ 0 h 70"/>
                  <a:gd name="T10" fmla="*/ 0 w 35"/>
                  <a:gd name="T11" fmla="*/ 0 h 70"/>
                  <a:gd name="T12" fmla="*/ 0 w 35"/>
                  <a:gd name="T13" fmla="*/ 0 h 70"/>
                  <a:gd name="T14" fmla="*/ 0 w 35"/>
                  <a:gd name="T15" fmla="*/ 0 h 70"/>
                  <a:gd name="T16" fmla="*/ 0 w 35"/>
                  <a:gd name="T17" fmla="*/ 0 h 70"/>
                  <a:gd name="T18" fmla="*/ 0 w 35"/>
                  <a:gd name="T19" fmla="*/ 0 h 70"/>
                  <a:gd name="T20" fmla="*/ 0 w 35"/>
                  <a:gd name="T21" fmla="*/ 0 h 70"/>
                  <a:gd name="T22" fmla="*/ 0 w 35"/>
                  <a:gd name="T23" fmla="*/ 0 h 70"/>
                  <a:gd name="T24" fmla="*/ 0 w 35"/>
                  <a:gd name="T25" fmla="*/ 0 h 70"/>
                  <a:gd name="T26" fmla="*/ 0 w 35"/>
                  <a:gd name="T27" fmla="*/ 0 h 70"/>
                  <a:gd name="T28" fmla="*/ 0 w 35"/>
                  <a:gd name="T29" fmla="*/ 0 h 70"/>
                  <a:gd name="T30" fmla="*/ 0 w 35"/>
                  <a:gd name="T31" fmla="*/ 0 h 70"/>
                  <a:gd name="T32" fmla="*/ 0 w 35"/>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5"/>
                  <a:gd name="T52" fmla="*/ 0 h 70"/>
                  <a:gd name="T53" fmla="*/ 35 w 35"/>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5" h="70">
                    <a:moveTo>
                      <a:pt x="0" y="0"/>
                    </a:moveTo>
                    <a:lnTo>
                      <a:pt x="2" y="4"/>
                    </a:lnTo>
                    <a:lnTo>
                      <a:pt x="3" y="9"/>
                    </a:lnTo>
                    <a:lnTo>
                      <a:pt x="6" y="14"/>
                    </a:lnTo>
                    <a:lnTo>
                      <a:pt x="7" y="18"/>
                    </a:lnTo>
                    <a:lnTo>
                      <a:pt x="9" y="23"/>
                    </a:lnTo>
                    <a:lnTo>
                      <a:pt x="10" y="28"/>
                    </a:lnTo>
                    <a:lnTo>
                      <a:pt x="13" y="33"/>
                    </a:lnTo>
                    <a:lnTo>
                      <a:pt x="15" y="38"/>
                    </a:lnTo>
                    <a:lnTo>
                      <a:pt x="18" y="43"/>
                    </a:lnTo>
                    <a:lnTo>
                      <a:pt x="20" y="47"/>
                    </a:lnTo>
                    <a:lnTo>
                      <a:pt x="24" y="52"/>
                    </a:lnTo>
                    <a:lnTo>
                      <a:pt x="26" y="55"/>
                    </a:lnTo>
                    <a:lnTo>
                      <a:pt x="28" y="60"/>
                    </a:lnTo>
                    <a:lnTo>
                      <a:pt x="32" y="64"/>
                    </a:lnTo>
                    <a:lnTo>
                      <a:pt x="34" y="69"/>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19466" name="Text Box 20"/>
            <p:cNvSpPr txBox="1">
              <a:spLocks noChangeArrowheads="1"/>
            </p:cNvSpPr>
            <p:nvPr/>
          </p:nvSpPr>
          <p:spPr bwMode="auto">
            <a:xfrm>
              <a:off x="373" y="3619"/>
              <a:ext cx="772" cy="385"/>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fetch &amp; decode</a:t>
              </a:r>
            </a:p>
          </p:txBody>
        </p:sp>
        <p:grpSp>
          <p:nvGrpSpPr>
            <p:cNvPr id="19467" name="Group 21"/>
            <p:cNvGrpSpPr>
              <a:grpSpLocks/>
            </p:cNvGrpSpPr>
            <p:nvPr/>
          </p:nvGrpSpPr>
          <p:grpSpPr bwMode="auto">
            <a:xfrm>
              <a:off x="2047" y="3645"/>
              <a:ext cx="803" cy="272"/>
              <a:chOff x="3498" y="1454"/>
              <a:chExt cx="803" cy="272"/>
            </a:xfrm>
          </p:grpSpPr>
          <p:sp>
            <p:nvSpPr>
              <p:cNvPr id="19492" name="Freeform 22"/>
              <p:cNvSpPr>
                <a:spLocks noChangeArrowheads="1"/>
              </p:cNvSpPr>
              <p:nvPr/>
            </p:nvSpPr>
            <p:spPr bwMode="auto">
              <a:xfrm>
                <a:off x="3498" y="1454"/>
                <a:ext cx="804" cy="273"/>
              </a:xfrm>
              <a:custGeom>
                <a:avLst/>
                <a:gdLst>
                  <a:gd name="T0" fmla="*/ 0 w 3545"/>
                  <a:gd name="T1" fmla="*/ 0 h 1204"/>
                  <a:gd name="T2" fmla="*/ 0 w 3545"/>
                  <a:gd name="T3" fmla="*/ 0 h 1204"/>
                  <a:gd name="T4" fmla="*/ 0 w 3545"/>
                  <a:gd name="T5" fmla="*/ 0 h 1204"/>
                  <a:gd name="T6" fmla="*/ 0 w 3545"/>
                  <a:gd name="T7" fmla="*/ 0 h 1204"/>
                  <a:gd name="T8" fmla="*/ 0 w 3545"/>
                  <a:gd name="T9" fmla="*/ 0 h 1204"/>
                  <a:gd name="T10" fmla="*/ 0 w 3545"/>
                  <a:gd name="T11" fmla="*/ 0 h 1204"/>
                  <a:gd name="T12" fmla="*/ 0 w 3545"/>
                  <a:gd name="T13" fmla="*/ 0 h 1204"/>
                  <a:gd name="T14" fmla="*/ 0 w 3545"/>
                  <a:gd name="T15" fmla="*/ 0 h 1204"/>
                  <a:gd name="T16" fmla="*/ 0 w 3545"/>
                  <a:gd name="T17" fmla="*/ 0 h 1204"/>
                  <a:gd name="T18" fmla="*/ 0 w 3545"/>
                  <a:gd name="T19" fmla="*/ 0 h 1204"/>
                  <a:gd name="T20" fmla="*/ 0 w 3545"/>
                  <a:gd name="T21" fmla="*/ 0 h 1204"/>
                  <a:gd name="T22" fmla="*/ 0 w 3545"/>
                  <a:gd name="T23" fmla="*/ 0 h 1204"/>
                  <a:gd name="T24" fmla="*/ 0 w 3545"/>
                  <a:gd name="T25" fmla="*/ 0 h 1204"/>
                  <a:gd name="T26" fmla="*/ 0 w 3545"/>
                  <a:gd name="T27" fmla="*/ 0 h 1204"/>
                  <a:gd name="T28" fmla="*/ 0 w 3545"/>
                  <a:gd name="T29" fmla="*/ 0 h 1204"/>
                  <a:gd name="T30" fmla="*/ 0 w 3545"/>
                  <a:gd name="T31" fmla="*/ 0 h 1204"/>
                  <a:gd name="T32" fmla="*/ 0 w 3545"/>
                  <a:gd name="T33" fmla="*/ 0 h 1204"/>
                  <a:gd name="T34" fmla="*/ 0 w 3545"/>
                  <a:gd name="T35" fmla="*/ 0 h 1204"/>
                  <a:gd name="T36" fmla="*/ 0 w 3545"/>
                  <a:gd name="T37" fmla="*/ 0 h 1204"/>
                  <a:gd name="T38" fmla="*/ 0 w 3545"/>
                  <a:gd name="T39" fmla="*/ 0 h 1204"/>
                  <a:gd name="T40" fmla="*/ 0 w 3545"/>
                  <a:gd name="T41" fmla="*/ 0 h 1204"/>
                  <a:gd name="T42" fmla="*/ 0 w 3545"/>
                  <a:gd name="T43" fmla="*/ 0 h 1204"/>
                  <a:gd name="T44" fmla="*/ 0 w 3545"/>
                  <a:gd name="T45" fmla="*/ 0 h 1204"/>
                  <a:gd name="T46" fmla="*/ 0 w 3545"/>
                  <a:gd name="T47" fmla="*/ 0 h 1204"/>
                  <a:gd name="T48" fmla="*/ 0 w 3545"/>
                  <a:gd name="T49" fmla="*/ 0 h 1204"/>
                  <a:gd name="T50" fmla="*/ 0 w 3545"/>
                  <a:gd name="T51" fmla="*/ 0 h 1204"/>
                  <a:gd name="T52" fmla="*/ 0 w 3545"/>
                  <a:gd name="T53" fmla="*/ 0 h 1204"/>
                  <a:gd name="T54" fmla="*/ 0 w 3545"/>
                  <a:gd name="T55" fmla="*/ 0 h 1204"/>
                  <a:gd name="T56" fmla="*/ 0 w 3545"/>
                  <a:gd name="T57" fmla="*/ 0 h 1204"/>
                  <a:gd name="T58" fmla="*/ 0 w 3545"/>
                  <a:gd name="T59" fmla="*/ 0 h 1204"/>
                  <a:gd name="T60" fmla="*/ 0 w 3545"/>
                  <a:gd name="T61" fmla="*/ 0 h 1204"/>
                  <a:gd name="T62" fmla="*/ 0 w 3545"/>
                  <a:gd name="T63" fmla="*/ 0 h 1204"/>
                  <a:gd name="T64" fmla="*/ 0 w 3545"/>
                  <a:gd name="T65" fmla="*/ 0 h 1204"/>
                  <a:gd name="T66" fmla="*/ 0 w 3545"/>
                  <a:gd name="T67" fmla="*/ 0 h 1204"/>
                  <a:gd name="T68" fmla="*/ 0 w 3545"/>
                  <a:gd name="T69" fmla="*/ 0 h 1204"/>
                  <a:gd name="T70" fmla="*/ 0 w 3545"/>
                  <a:gd name="T71" fmla="*/ 0 h 1204"/>
                  <a:gd name="T72" fmla="*/ 0 w 3545"/>
                  <a:gd name="T73" fmla="*/ 0 h 1204"/>
                  <a:gd name="T74" fmla="*/ 0 w 3545"/>
                  <a:gd name="T75" fmla="*/ 0 h 1204"/>
                  <a:gd name="T76" fmla="*/ 0 w 3545"/>
                  <a:gd name="T77" fmla="*/ 0 h 1204"/>
                  <a:gd name="T78" fmla="*/ 0 w 3545"/>
                  <a:gd name="T79" fmla="*/ 0 h 1204"/>
                  <a:gd name="T80" fmla="*/ 0 w 3545"/>
                  <a:gd name="T81" fmla="*/ 0 h 1204"/>
                  <a:gd name="T82" fmla="*/ 0 w 3545"/>
                  <a:gd name="T83" fmla="*/ 0 h 1204"/>
                  <a:gd name="T84" fmla="*/ 0 w 3545"/>
                  <a:gd name="T85" fmla="*/ 0 h 1204"/>
                  <a:gd name="T86" fmla="*/ 0 w 3545"/>
                  <a:gd name="T87" fmla="*/ 0 h 1204"/>
                  <a:gd name="T88" fmla="*/ 0 w 3545"/>
                  <a:gd name="T89" fmla="*/ 0 h 1204"/>
                  <a:gd name="T90" fmla="*/ 0 w 3545"/>
                  <a:gd name="T91" fmla="*/ 0 h 1204"/>
                  <a:gd name="T92" fmla="*/ 0 w 3545"/>
                  <a:gd name="T93" fmla="*/ 0 h 1204"/>
                  <a:gd name="T94" fmla="*/ 0 w 3545"/>
                  <a:gd name="T95" fmla="*/ 0 h 1204"/>
                  <a:gd name="T96" fmla="*/ 0 w 3545"/>
                  <a:gd name="T97" fmla="*/ 0 h 1204"/>
                  <a:gd name="T98" fmla="*/ 0 w 3545"/>
                  <a:gd name="T99" fmla="*/ 0 h 1204"/>
                  <a:gd name="T100" fmla="*/ 0 w 3545"/>
                  <a:gd name="T101" fmla="*/ 0 h 1204"/>
                  <a:gd name="T102" fmla="*/ 0 w 3545"/>
                  <a:gd name="T103" fmla="*/ 0 h 1204"/>
                  <a:gd name="T104" fmla="*/ 0 w 3545"/>
                  <a:gd name="T105" fmla="*/ 0 h 1204"/>
                  <a:gd name="T106" fmla="*/ 0 w 3545"/>
                  <a:gd name="T107" fmla="*/ 0 h 1204"/>
                  <a:gd name="T108" fmla="*/ 0 w 3545"/>
                  <a:gd name="T109" fmla="*/ 0 h 1204"/>
                  <a:gd name="T110" fmla="*/ 0 w 3545"/>
                  <a:gd name="T111" fmla="*/ 0 h 120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545"/>
                  <a:gd name="T169" fmla="*/ 0 h 1204"/>
                  <a:gd name="T170" fmla="*/ 3545 w 3545"/>
                  <a:gd name="T171" fmla="*/ 1204 h 120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545" h="1204">
                    <a:moveTo>
                      <a:pt x="329" y="400"/>
                    </a:moveTo>
                    <a:lnTo>
                      <a:pt x="312" y="401"/>
                    </a:lnTo>
                    <a:lnTo>
                      <a:pt x="294" y="402"/>
                    </a:lnTo>
                    <a:lnTo>
                      <a:pt x="276" y="403"/>
                    </a:lnTo>
                    <a:lnTo>
                      <a:pt x="259" y="406"/>
                    </a:lnTo>
                    <a:lnTo>
                      <a:pt x="241" y="408"/>
                    </a:lnTo>
                    <a:lnTo>
                      <a:pt x="225" y="411"/>
                    </a:lnTo>
                    <a:lnTo>
                      <a:pt x="208" y="414"/>
                    </a:lnTo>
                    <a:lnTo>
                      <a:pt x="192" y="418"/>
                    </a:lnTo>
                    <a:lnTo>
                      <a:pt x="177" y="422"/>
                    </a:lnTo>
                    <a:lnTo>
                      <a:pt x="161" y="426"/>
                    </a:lnTo>
                    <a:lnTo>
                      <a:pt x="147" y="431"/>
                    </a:lnTo>
                    <a:lnTo>
                      <a:pt x="132" y="436"/>
                    </a:lnTo>
                    <a:lnTo>
                      <a:pt x="119" y="442"/>
                    </a:lnTo>
                    <a:lnTo>
                      <a:pt x="106" y="447"/>
                    </a:lnTo>
                    <a:lnTo>
                      <a:pt x="93" y="453"/>
                    </a:lnTo>
                    <a:lnTo>
                      <a:pt x="81" y="460"/>
                    </a:lnTo>
                    <a:lnTo>
                      <a:pt x="70" y="466"/>
                    </a:lnTo>
                    <a:lnTo>
                      <a:pt x="61" y="473"/>
                    </a:lnTo>
                    <a:lnTo>
                      <a:pt x="51" y="480"/>
                    </a:lnTo>
                    <a:lnTo>
                      <a:pt x="41" y="487"/>
                    </a:lnTo>
                    <a:lnTo>
                      <a:pt x="33" y="495"/>
                    </a:lnTo>
                    <a:lnTo>
                      <a:pt x="26" y="502"/>
                    </a:lnTo>
                    <a:lnTo>
                      <a:pt x="20" y="510"/>
                    </a:lnTo>
                    <a:lnTo>
                      <a:pt x="14" y="518"/>
                    </a:lnTo>
                    <a:lnTo>
                      <a:pt x="10" y="526"/>
                    </a:lnTo>
                    <a:lnTo>
                      <a:pt x="6" y="535"/>
                    </a:lnTo>
                    <a:lnTo>
                      <a:pt x="3" y="543"/>
                    </a:lnTo>
                    <a:lnTo>
                      <a:pt x="1" y="551"/>
                    </a:lnTo>
                    <a:lnTo>
                      <a:pt x="0" y="559"/>
                    </a:lnTo>
                    <a:lnTo>
                      <a:pt x="0" y="567"/>
                    </a:lnTo>
                    <a:lnTo>
                      <a:pt x="1" y="576"/>
                    </a:lnTo>
                    <a:lnTo>
                      <a:pt x="2" y="584"/>
                    </a:lnTo>
                    <a:lnTo>
                      <a:pt x="4" y="592"/>
                    </a:lnTo>
                    <a:lnTo>
                      <a:pt x="8" y="601"/>
                    </a:lnTo>
                    <a:lnTo>
                      <a:pt x="12" y="608"/>
                    </a:lnTo>
                    <a:lnTo>
                      <a:pt x="16" y="616"/>
                    </a:lnTo>
                    <a:lnTo>
                      <a:pt x="22" y="623"/>
                    </a:lnTo>
                    <a:lnTo>
                      <a:pt x="30" y="631"/>
                    </a:lnTo>
                    <a:lnTo>
                      <a:pt x="37" y="639"/>
                    </a:lnTo>
                    <a:lnTo>
                      <a:pt x="45" y="646"/>
                    </a:lnTo>
                    <a:lnTo>
                      <a:pt x="55" y="653"/>
                    </a:lnTo>
                    <a:lnTo>
                      <a:pt x="64" y="660"/>
                    </a:lnTo>
                    <a:lnTo>
                      <a:pt x="75" y="667"/>
                    </a:lnTo>
                    <a:lnTo>
                      <a:pt x="87" y="674"/>
                    </a:lnTo>
                    <a:lnTo>
                      <a:pt x="99" y="679"/>
                    </a:lnTo>
                    <a:lnTo>
                      <a:pt x="111" y="685"/>
                    </a:lnTo>
                    <a:lnTo>
                      <a:pt x="125" y="691"/>
                    </a:lnTo>
                    <a:lnTo>
                      <a:pt x="138" y="697"/>
                    </a:lnTo>
                    <a:lnTo>
                      <a:pt x="153" y="701"/>
                    </a:lnTo>
                    <a:lnTo>
                      <a:pt x="168" y="706"/>
                    </a:lnTo>
                    <a:lnTo>
                      <a:pt x="184" y="710"/>
                    </a:lnTo>
                    <a:lnTo>
                      <a:pt x="200" y="714"/>
                    </a:lnTo>
                    <a:lnTo>
                      <a:pt x="216" y="718"/>
                    </a:lnTo>
                    <a:lnTo>
                      <a:pt x="214" y="689"/>
                    </a:lnTo>
                    <a:lnTo>
                      <a:pt x="200" y="694"/>
                    </a:lnTo>
                    <a:lnTo>
                      <a:pt x="186" y="700"/>
                    </a:lnTo>
                    <a:lnTo>
                      <a:pt x="174" y="706"/>
                    </a:lnTo>
                    <a:lnTo>
                      <a:pt x="162" y="712"/>
                    </a:lnTo>
                    <a:lnTo>
                      <a:pt x="150" y="719"/>
                    </a:lnTo>
                    <a:lnTo>
                      <a:pt x="141" y="725"/>
                    </a:lnTo>
                    <a:lnTo>
                      <a:pt x="130" y="732"/>
                    </a:lnTo>
                    <a:lnTo>
                      <a:pt x="122" y="739"/>
                    </a:lnTo>
                    <a:lnTo>
                      <a:pt x="113" y="746"/>
                    </a:lnTo>
                    <a:lnTo>
                      <a:pt x="106" y="754"/>
                    </a:lnTo>
                    <a:lnTo>
                      <a:pt x="99" y="762"/>
                    </a:lnTo>
                    <a:lnTo>
                      <a:pt x="93" y="770"/>
                    </a:lnTo>
                    <a:lnTo>
                      <a:pt x="88" y="778"/>
                    </a:lnTo>
                    <a:lnTo>
                      <a:pt x="85" y="786"/>
                    </a:lnTo>
                    <a:lnTo>
                      <a:pt x="81" y="794"/>
                    </a:lnTo>
                    <a:lnTo>
                      <a:pt x="79" y="803"/>
                    </a:lnTo>
                    <a:lnTo>
                      <a:pt x="77" y="811"/>
                    </a:lnTo>
                    <a:lnTo>
                      <a:pt x="77" y="819"/>
                    </a:lnTo>
                    <a:lnTo>
                      <a:pt x="77" y="827"/>
                    </a:lnTo>
                    <a:lnTo>
                      <a:pt x="80" y="835"/>
                    </a:lnTo>
                    <a:lnTo>
                      <a:pt x="81" y="844"/>
                    </a:lnTo>
                    <a:lnTo>
                      <a:pt x="85" y="852"/>
                    </a:lnTo>
                    <a:lnTo>
                      <a:pt x="88" y="860"/>
                    </a:lnTo>
                    <a:lnTo>
                      <a:pt x="93" y="868"/>
                    </a:lnTo>
                    <a:lnTo>
                      <a:pt x="99" y="876"/>
                    </a:lnTo>
                    <a:lnTo>
                      <a:pt x="106" y="883"/>
                    </a:lnTo>
                    <a:lnTo>
                      <a:pt x="113" y="891"/>
                    </a:lnTo>
                    <a:lnTo>
                      <a:pt x="122" y="899"/>
                    </a:lnTo>
                    <a:lnTo>
                      <a:pt x="130" y="906"/>
                    </a:lnTo>
                    <a:lnTo>
                      <a:pt x="141" y="912"/>
                    </a:lnTo>
                    <a:lnTo>
                      <a:pt x="152" y="918"/>
                    </a:lnTo>
                    <a:lnTo>
                      <a:pt x="162" y="925"/>
                    </a:lnTo>
                    <a:lnTo>
                      <a:pt x="174" y="931"/>
                    </a:lnTo>
                    <a:lnTo>
                      <a:pt x="186" y="937"/>
                    </a:lnTo>
                    <a:lnTo>
                      <a:pt x="200" y="943"/>
                    </a:lnTo>
                    <a:lnTo>
                      <a:pt x="214" y="948"/>
                    </a:lnTo>
                    <a:lnTo>
                      <a:pt x="228" y="953"/>
                    </a:lnTo>
                    <a:lnTo>
                      <a:pt x="244" y="957"/>
                    </a:lnTo>
                    <a:lnTo>
                      <a:pt x="258" y="962"/>
                    </a:lnTo>
                    <a:lnTo>
                      <a:pt x="275" y="965"/>
                    </a:lnTo>
                    <a:lnTo>
                      <a:pt x="291" y="969"/>
                    </a:lnTo>
                    <a:lnTo>
                      <a:pt x="307" y="973"/>
                    </a:lnTo>
                    <a:lnTo>
                      <a:pt x="324" y="975"/>
                    </a:lnTo>
                    <a:lnTo>
                      <a:pt x="342" y="978"/>
                    </a:lnTo>
                    <a:lnTo>
                      <a:pt x="359" y="979"/>
                    </a:lnTo>
                    <a:lnTo>
                      <a:pt x="377" y="981"/>
                    </a:lnTo>
                    <a:lnTo>
                      <a:pt x="395" y="982"/>
                    </a:lnTo>
                    <a:lnTo>
                      <a:pt x="413" y="983"/>
                    </a:lnTo>
                    <a:lnTo>
                      <a:pt x="431" y="983"/>
                    </a:lnTo>
                    <a:lnTo>
                      <a:pt x="449" y="983"/>
                    </a:lnTo>
                    <a:lnTo>
                      <a:pt x="467" y="982"/>
                    </a:lnTo>
                    <a:lnTo>
                      <a:pt x="526" y="1017"/>
                    </a:lnTo>
                    <a:lnTo>
                      <a:pt x="548" y="1030"/>
                    </a:lnTo>
                    <a:lnTo>
                      <a:pt x="571" y="1041"/>
                    </a:lnTo>
                    <a:lnTo>
                      <a:pt x="594" y="1052"/>
                    </a:lnTo>
                    <a:lnTo>
                      <a:pt x="619" y="1062"/>
                    </a:lnTo>
                    <a:lnTo>
                      <a:pt x="645" y="1072"/>
                    </a:lnTo>
                    <a:lnTo>
                      <a:pt x="673" y="1081"/>
                    </a:lnTo>
                    <a:lnTo>
                      <a:pt x="701" y="1089"/>
                    </a:lnTo>
                    <a:lnTo>
                      <a:pt x="730" y="1096"/>
                    </a:lnTo>
                    <a:lnTo>
                      <a:pt x="760" y="1103"/>
                    </a:lnTo>
                    <a:lnTo>
                      <a:pt x="791" y="1109"/>
                    </a:lnTo>
                    <a:lnTo>
                      <a:pt x="822" y="1114"/>
                    </a:lnTo>
                    <a:lnTo>
                      <a:pt x="855" y="1119"/>
                    </a:lnTo>
                    <a:lnTo>
                      <a:pt x="887" y="1122"/>
                    </a:lnTo>
                    <a:lnTo>
                      <a:pt x="919" y="1126"/>
                    </a:lnTo>
                    <a:lnTo>
                      <a:pt x="953" y="1128"/>
                    </a:lnTo>
                    <a:lnTo>
                      <a:pt x="985" y="1129"/>
                    </a:lnTo>
                    <a:lnTo>
                      <a:pt x="1019" y="1130"/>
                    </a:lnTo>
                    <a:lnTo>
                      <a:pt x="1052" y="1130"/>
                    </a:lnTo>
                    <a:lnTo>
                      <a:pt x="1086" y="1128"/>
                    </a:lnTo>
                    <a:lnTo>
                      <a:pt x="1119" y="1127"/>
                    </a:lnTo>
                    <a:lnTo>
                      <a:pt x="1152" y="1124"/>
                    </a:lnTo>
                    <a:lnTo>
                      <a:pt x="1184" y="1120"/>
                    </a:lnTo>
                    <a:lnTo>
                      <a:pt x="1216" y="1116"/>
                    </a:lnTo>
                    <a:lnTo>
                      <a:pt x="1247" y="1111"/>
                    </a:lnTo>
                    <a:lnTo>
                      <a:pt x="1278" y="1105"/>
                    </a:lnTo>
                    <a:lnTo>
                      <a:pt x="1403" y="1120"/>
                    </a:lnTo>
                    <a:lnTo>
                      <a:pt x="1422" y="1129"/>
                    </a:lnTo>
                    <a:lnTo>
                      <a:pt x="1444" y="1138"/>
                    </a:lnTo>
                    <a:lnTo>
                      <a:pt x="1465" y="1147"/>
                    </a:lnTo>
                    <a:lnTo>
                      <a:pt x="1488" y="1155"/>
                    </a:lnTo>
                    <a:lnTo>
                      <a:pt x="1512" y="1162"/>
                    </a:lnTo>
                    <a:lnTo>
                      <a:pt x="1536" y="1169"/>
                    </a:lnTo>
                    <a:lnTo>
                      <a:pt x="1561" y="1175"/>
                    </a:lnTo>
                    <a:lnTo>
                      <a:pt x="1586" y="1181"/>
                    </a:lnTo>
                    <a:lnTo>
                      <a:pt x="1614" y="1186"/>
                    </a:lnTo>
                    <a:lnTo>
                      <a:pt x="1640" y="1191"/>
                    </a:lnTo>
                    <a:lnTo>
                      <a:pt x="1668" y="1194"/>
                    </a:lnTo>
                    <a:lnTo>
                      <a:pt x="1695" y="1197"/>
                    </a:lnTo>
                    <a:lnTo>
                      <a:pt x="1723" y="1200"/>
                    </a:lnTo>
                    <a:lnTo>
                      <a:pt x="1751" y="1202"/>
                    </a:lnTo>
                    <a:lnTo>
                      <a:pt x="1780" y="1202"/>
                    </a:lnTo>
                    <a:lnTo>
                      <a:pt x="1809" y="1203"/>
                    </a:lnTo>
                    <a:lnTo>
                      <a:pt x="1836" y="1203"/>
                    </a:lnTo>
                    <a:lnTo>
                      <a:pt x="1865" y="1202"/>
                    </a:lnTo>
                    <a:lnTo>
                      <a:pt x="1894" y="1200"/>
                    </a:lnTo>
                    <a:lnTo>
                      <a:pt x="1921" y="1198"/>
                    </a:lnTo>
                    <a:lnTo>
                      <a:pt x="1950" y="1195"/>
                    </a:lnTo>
                    <a:lnTo>
                      <a:pt x="1976" y="1192"/>
                    </a:lnTo>
                    <a:lnTo>
                      <a:pt x="2004" y="1187"/>
                    </a:lnTo>
                    <a:lnTo>
                      <a:pt x="2030" y="1182"/>
                    </a:lnTo>
                    <a:lnTo>
                      <a:pt x="2057" y="1176"/>
                    </a:lnTo>
                    <a:lnTo>
                      <a:pt x="2082" y="1171"/>
                    </a:lnTo>
                    <a:lnTo>
                      <a:pt x="2106" y="1164"/>
                    </a:lnTo>
                    <a:lnTo>
                      <a:pt x="2130" y="1157"/>
                    </a:lnTo>
                    <a:lnTo>
                      <a:pt x="2152" y="1149"/>
                    </a:lnTo>
                    <a:lnTo>
                      <a:pt x="2175" y="1140"/>
                    </a:lnTo>
                    <a:lnTo>
                      <a:pt x="2196" y="1131"/>
                    </a:lnTo>
                    <a:lnTo>
                      <a:pt x="2216" y="1122"/>
                    </a:lnTo>
                    <a:lnTo>
                      <a:pt x="2235" y="1112"/>
                    </a:lnTo>
                    <a:lnTo>
                      <a:pt x="2253" y="1101"/>
                    </a:lnTo>
                    <a:lnTo>
                      <a:pt x="2270" y="1091"/>
                    </a:lnTo>
                    <a:lnTo>
                      <a:pt x="2285" y="1079"/>
                    </a:lnTo>
                    <a:lnTo>
                      <a:pt x="2298" y="1068"/>
                    </a:lnTo>
                    <a:lnTo>
                      <a:pt x="2312" y="1056"/>
                    </a:lnTo>
                    <a:lnTo>
                      <a:pt x="2324" y="1044"/>
                    </a:lnTo>
                    <a:lnTo>
                      <a:pt x="2397" y="1034"/>
                    </a:lnTo>
                    <a:lnTo>
                      <a:pt x="2418" y="1038"/>
                    </a:lnTo>
                    <a:lnTo>
                      <a:pt x="2441" y="1043"/>
                    </a:lnTo>
                    <a:lnTo>
                      <a:pt x="2464" y="1046"/>
                    </a:lnTo>
                    <a:lnTo>
                      <a:pt x="2488" y="1048"/>
                    </a:lnTo>
                    <a:lnTo>
                      <a:pt x="2512" y="1051"/>
                    </a:lnTo>
                    <a:lnTo>
                      <a:pt x="2536" y="1052"/>
                    </a:lnTo>
                    <a:lnTo>
                      <a:pt x="2559" y="1053"/>
                    </a:lnTo>
                    <a:lnTo>
                      <a:pt x="2583" y="1054"/>
                    </a:lnTo>
                    <a:lnTo>
                      <a:pt x="2607" y="1054"/>
                    </a:lnTo>
                    <a:lnTo>
                      <a:pt x="2631" y="1053"/>
                    </a:lnTo>
                    <a:lnTo>
                      <a:pt x="2656" y="1052"/>
                    </a:lnTo>
                    <a:lnTo>
                      <a:pt x="2680" y="1051"/>
                    </a:lnTo>
                    <a:lnTo>
                      <a:pt x="2703" y="1048"/>
                    </a:lnTo>
                    <a:lnTo>
                      <a:pt x="2727" y="1045"/>
                    </a:lnTo>
                    <a:lnTo>
                      <a:pt x="2750" y="1042"/>
                    </a:lnTo>
                    <a:lnTo>
                      <a:pt x="2773" y="1038"/>
                    </a:lnTo>
                    <a:lnTo>
                      <a:pt x="2795" y="1034"/>
                    </a:lnTo>
                    <a:lnTo>
                      <a:pt x="2817" y="1029"/>
                    </a:lnTo>
                    <a:lnTo>
                      <a:pt x="2837" y="1023"/>
                    </a:lnTo>
                    <a:lnTo>
                      <a:pt x="2858" y="1017"/>
                    </a:lnTo>
                    <a:lnTo>
                      <a:pt x="2878" y="1011"/>
                    </a:lnTo>
                    <a:lnTo>
                      <a:pt x="2897" y="1003"/>
                    </a:lnTo>
                    <a:lnTo>
                      <a:pt x="2915" y="997"/>
                    </a:lnTo>
                    <a:lnTo>
                      <a:pt x="2933" y="990"/>
                    </a:lnTo>
                    <a:lnTo>
                      <a:pt x="2949" y="982"/>
                    </a:lnTo>
                    <a:lnTo>
                      <a:pt x="2963" y="973"/>
                    </a:lnTo>
                    <a:lnTo>
                      <a:pt x="2979" y="965"/>
                    </a:lnTo>
                    <a:lnTo>
                      <a:pt x="2992" y="955"/>
                    </a:lnTo>
                    <a:lnTo>
                      <a:pt x="3005" y="946"/>
                    </a:lnTo>
                    <a:lnTo>
                      <a:pt x="3016" y="936"/>
                    </a:lnTo>
                    <a:lnTo>
                      <a:pt x="3027" y="925"/>
                    </a:lnTo>
                    <a:lnTo>
                      <a:pt x="3035" y="916"/>
                    </a:lnTo>
                    <a:lnTo>
                      <a:pt x="3044" y="906"/>
                    </a:lnTo>
                    <a:lnTo>
                      <a:pt x="3051" y="895"/>
                    </a:lnTo>
                    <a:lnTo>
                      <a:pt x="3057" y="884"/>
                    </a:lnTo>
                    <a:lnTo>
                      <a:pt x="3060" y="873"/>
                    </a:lnTo>
                    <a:lnTo>
                      <a:pt x="3064" y="862"/>
                    </a:lnTo>
                    <a:lnTo>
                      <a:pt x="3066" y="851"/>
                    </a:lnTo>
                    <a:lnTo>
                      <a:pt x="3068" y="840"/>
                    </a:lnTo>
                    <a:lnTo>
                      <a:pt x="3046" y="839"/>
                    </a:lnTo>
                    <a:lnTo>
                      <a:pt x="3074" y="838"/>
                    </a:lnTo>
                    <a:lnTo>
                      <a:pt x="3101" y="835"/>
                    </a:lnTo>
                    <a:lnTo>
                      <a:pt x="3129" y="833"/>
                    </a:lnTo>
                    <a:lnTo>
                      <a:pt x="3155" y="829"/>
                    </a:lnTo>
                    <a:lnTo>
                      <a:pt x="3182" y="825"/>
                    </a:lnTo>
                    <a:lnTo>
                      <a:pt x="3208" y="820"/>
                    </a:lnTo>
                    <a:lnTo>
                      <a:pt x="3234" y="814"/>
                    </a:lnTo>
                    <a:lnTo>
                      <a:pt x="3259" y="808"/>
                    </a:lnTo>
                    <a:lnTo>
                      <a:pt x="3283" y="802"/>
                    </a:lnTo>
                    <a:lnTo>
                      <a:pt x="3306" y="794"/>
                    </a:lnTo>
                    <a:lnTo>
                      <a:pt x="3329" y="787"/>
                    </a:lnTo>
                    <a:lnTo>
                      <a:pt x="3350" y="778"/>
                    </a:lnTo>
                    <a:lnTo>
                      <a:pt x="3372" y="770"/>
                    </a:lnTo>
                    <a:lnTo>
                      <a:pt x="3391" y="760"/>
                    </a:lnTo>
                    <a:lnTo>
                      <a:pt x="3410" y="751"/>
                    </a:lnTo>
                    <a:lnTo>
                      <a:pt x="3428" y="741"/>
                    </a:lnTo>
                    <a:lnTo>
                      <a:pt x="3445" y="730"/>
                    </a:lnTo>
                    <a:lnTo>
                      <a:pt x="3460" y="719"/>
                    </a:lnTo>
                    <a:lnTo>
                      <a:pt x="3475" y="708"/>
                    </a:lnTo>
                    <a:lnTo>
                      <a:pt x="3488" y="697"/>
                    </a:lnTo>
                    <a:lnTo>
                      <a:pt x="3499" y="685"/>
                    </a:lnTo>
                    <a:lnTo>
                      <a:pt x="3509" y="673"/>
                    </a:lnTo>
                    <a:lnTo>
                      <a:pt x="3519" y="661"/>
                    </a:lnTo>
                    <a:lnTo>
                      <a:pt x="3526" y="648"/>
                    </a:lnTo>
                    <a:lnTo>
                      <a:pt x="3532" y="635"/>
                    </a:lnTo>
                    <a:lnTo>
                      <a:pt x="3538" y="622"/>
                    </a:lnTo>
                    <a:lnTo>
                      <a:pt x="3542" y="609"/>
                    </a:lnTo>
                    <a:lnTo>
                      <a:pt x="3543" y="597"/>
                    </a:lnTo>
                    <a:lnTo>
                      <a:pt x="3544" y="584"/>
                    </a:lnTo>
                    <a:lnTo>
                      <a:pt x="3543" y="571"/>
                    </a:lnTo>
                    <a:lnTo>
                      <a:pt x="3542" y="558"/>
                    </a:lnTo>
                    <a:lnTo>
                      <a:pt x="3538" y="546"/>
                    </a:lnTo>
                    <a:lnTo>
                      <a:pt x="3533" y="533"/>
                    </a:lnTo>
                    <a:lnTo>
                      <a:pt x="3526" y="520"/>
                    </a:lnTo>
                    <a:lnTo>
                      <a:pt x="3519" y="508"/>
                    </a:lnTo>
                    <a:lnTo>
                      <a:pt x="3509" y="495"/>
                    </a:lnTo>
                    <a:lnTo>
                      <a:pt x="3500" y="483"/>
                    </a:lnTo>
                    <a:lnTo>
                      <a:pt x="3488" y="471"/>
                    </a:lnTo>
                    <a:lnTo>
                      <a:pt x="3475" y="460"/>
                    </a:lnTo>
                    <a:lnTo>
                      <a:pt x="3460" y="448"/>
                    </a:lnTo>
                    <a:lnTo>
                      <a:pt x="3445" y="438"/>
                    </a:lnTo>
                    <a:lnTo>
                      <a:pt x="3428" y="427"/>
                    </a:lnTo>
                    <a:lnTo>
                      <a:pt x="3411" y="417"/>
                    </a:lnTo>
                    <a:lnTo>
                      <a:pt x="3392" y="407"/>
                    </a:lnTo>
                    <a:lnTo>
                      <a:pt x="3372" y="398"/>
                    </a:lnTo>
                    <a:lnTo>
                      <a:pt x="3404" y="449"/>
                    </a:lnTo>
                    <a:lnTo>
                      <a:pt x="3415" y="440"/>
                    </a:lnTo>
                    <a:lnTo>
                      <a:pt x="3424" y="430"/>
                    </a:lnTo>
                    <a:lnTo>
                      <a:pt x="3433" y="421"/>
                    </a:lnTo>
                    <a:lnTo>
                      <a:pt x="3441" y="411"/>
                    </a:lnTo>
                    <a:lnTo>
                      <a:pt x="3447" y="401"/>
                    </a:lnTo>
                    <a:lnTo>
                      <a:pt x="3453" y="391"/>
                    </a:lnTo>
                    <a:lnTo>
                      <a:pt x="3458" y="380"/>
                    </a:lnTo>
                    <a:lnTo>
                      <a:pt x="3460" y="371"/>
                    </a:lnTo>
                    <a:lnTo>
                      <a:pt x="3463" y="360"/>
                    </a:lnTo>
                    <a:lnTo>
                      <a:pt x="3464" y="350"/>
                    </a:lnTo>
                    <a:lnTo>
                      <a:pt x="3464" y="339"/>
                    </a:lnTo>
                    <a:lnTo>
                      <a:pt x="3463" y="328"/>
                    </a:lnTo>
                    <a:lnTo>
                      <a:pt x="3460" y="319"/>
                    </a:lnTo>
                    <a:lnTo>
                      <a:pt x="3455" y="308"/>
                    </a:lnTo>
                    <a:lnTo>
                      <a:pt x="3451" y="298"/>
                    </a:lnTo>
                    <a:lnTo>
                      <a:pt x="3445" y="288"/>
                    </a:lnTo>
                    <a:lnTo>
                      <a:pt x="3439" y="278"/>
                    </a:lnTo>
                    <a:lnTo>
                      <a:pt x="3430" y="268"/>
                    </a:lnTo>
                    <a:lnTo>
                      <a:pt x="3421" y="258"/>
                    </a:lnTo>
                    <a:lnTo>
                      <a:pt x="3410" y="249"/>
                    </a:lnTo>
                    <a:lnTo>
                      <a:pt x="3399" y="240"/>
                    </a:lnTo>
                    <a:lnTo>
                      <a:pt x="3387" y="231"/>
                    </a:lnTo>
                    <a:lnTo>
                      <a:pt x="3374" y="223"/>
                    </a:lnTo>
                    <a:lnTo>
                      <a:pt x="3360" y="215"/>
                    </a:lnTo>
                    <a:lnTo>
                      <a:pt x="3344" y="207"/>
                    </a:lnTo>
                    <a:lnTo>
                      <a:pt x="3329" y="201"/>
                    </a:lnTo>
                    <a:lnTo>
                      <a:pt x="3312" y="193"/>
                    </a:lnTo>
                    <a:lnTo>
                      <a:pt x="3295" y="187"/>
                    </a:lnTo>
                    <a:lnTo>
                      <a:pt x="3276" y="181"/>
                    </a:lnTo>
                    <a:lnTo>
                      <a:pt x="3258" y="175"/>
                    </a:lnTo>
                    <a:lnTo>
                      <a:pt x="3238" y="170"/>
                    </a:lnTo>
                    <a:lnTo>
                      <a:pt x="3218" y="165"/>
                    </a:lnTo>
                    <a:lnTo>
                      <a:pt x="3198" y="161"/>
                    </a:lnTo>
                    <a:lnTo>
                      <a:pt x="3176" y="157"/>
                    </a:lnTo>
                    <a:lnTo>
                      <a:pt x="3155" y="153"/>
                    </a:lnTo>
                    <a:lnTo>
                      <a:pt x="3133" y="151"/>
                    </a:lnTo>
                    <a:lnTo>
                      <a:pt x="3112" y="148"/>
                    </a:lnTo>
                    <a:lnTo>
                      <a:pt x="3136" y="140"/>
                    </a:lnTo>
                    <a:lnTo>
                      <a:pt x="3131" y="131"/>
                    </a:lnTo>
                    <a:lnTo>
                      <a:pt x="3125" y="122"/>
                    </a:lnTo>
                    <a:lnTo>
                      <a:pt x="3118" y="113"/>
                    </a:lnTo>
                    <a:lnTo>
                      <a:pt x="3109" y="105"/>
                    </a:lnTo>
                    <a:lnTo>
                      <a:pt x="3100" y="97"/>
                    </a:lnTo>
                    <a:lnTo>
                      <a:pt x="3089" y="89"/>
                    </a:lnTo>
                    <a:lnTo>
                      <a:pt x="3078" y="81"/>
                    </a:lnTo>
                    <a:lnTo>
                      <a:pt x="3066" y="73"/>
                    </a:lnTo>
                    <a:lnTo>
                      <a:pt x="3054" y="65"/>
                    </a:lnTo>
                    <a:lnTo>
                      <a:pt x="3040" y="59"/>
                    </a:lnTo>
                    <a:lnTo>
                      <a:pt x="3027" y="51"/>
                    </a:lnTo>
                    <a:lnTo>
                      <a:pt x="3012" y="46"/>
                    </a:lnTo>
                    <a:lnTo>
                      <a:pt x="2997" y="39"/>
                    </a:lnTo>
                    <a:lnTo>
                      <a:pt x="2980" y="33"/>
                    </a:lnTo>
                    <a:lnTo>
                      <a:pt x="2963" y="29"/>
                    </a:lnTo>
                    <a:lnTo>
                      <a:pt x="2946" y="24"/>
                    </a:lnTo>
                    <a:lnTo>
                      <a:pt x="2928" y="20"/>
                    </a:lnTo>
                    <a:lnTo>
                      <a:pt x="2910" y="16"/>
                    </a:lnTo>
                    <a:lnTo>
                      <a:pt x="2891" y="11"/>
                    </a:lnTo>
                    <a:lnTo>
                      <a:pt x="2872" y="9"/>
                    </a:lnTo>
                    <a:lnTo>
                      <a:pt x="2852" y="6"/>
                    </a:lnTo>
                    <a:lnTo>
                      <a:pt x="2832" y="4"/>
                    </a:lnTo>
                    <a:lnTo>
                      <a:pt x="2812" y="3"/>
                    </a:lnTo>
                    <a:lnTo>
                      <a:pt x="2792" y="1"/>
                    </a:lnTo>
                    <a:lnTo>
                      <a:pt x="2771" y="0"/>
                    </a:lnTo>
                    <a:lnTo>
                      <a:pt x="2751" y="0"/>
                    </a:lnTo>
                    <a:lnTo>
                      <a:pt x="2731" y="0"/>
                    </a:lnTo>
                    <a:lnTo>
                      <a:pt x="2710" y="1"/>
                    </a:lnTo>
                    <a:lnTo>
                      <a:pt x="2690" y="3"/>
                    </a:lnTo>
                    <a:lnTo>
                      <a:pt x="2670" y="4"/>
                    </a:lnTo>
                    <a:lnTo>
                      <a:pt x="2650" y="6"/>
                    </a:lnTo>
                    <a:lnTo>
                      <a:pt x="2630" y="9"/>
                    </a:lnTo>
                    <a:lnTo>
                      <a:pt x="2611" y="11"/>
                    </a:lnTo>
                    <a:lnTo>
                      <a:pt x="2593" y="16"/>
                    </a:lnTo>
                    <a:lnTo>
                      <a:pt x="2574" y="20"/>
                    </a:lnTo>
                    <a:lnTo>
                      <a:pt x="2556" y="24"/>
                    </a:lnTo>
                    <a:lnTo>
                      <a:pt x="2538" y="29"/>
                    </a:lnTo>
                    <a:lnTo>
                      <a:pt x="2521" y="33"/>
                    </a:lnTo>
                    <a:lnTo>
                      <a:pt x="2506" y="39"/>
                    </a:lnTo>
                    <a:lnTo>
                      <a:pt x="2489" y="46"/>
                    </a:lnTo>
                    <a:lnTo>
                      <a:pt x="2411" y="47"/>
                    </a:lnTo>
                    <a:lnTo>
                      <a:pt x="2398" y="41"/>
                    </a:lnTo>
                    <a:lnTo>
                      <a:pt x="2383" y="35"/>
                    </a:lnTo>
                    <a:lnTo>
                      <a:pt x="2368" y="30"/>
                    </a:lnTo>
                    <a:lnTo>
                      <a:pt x="2354" y="25"/>
                    </a:lnTo>
                    <a:lnTo>
                      <a:pt x="2338" y="21"/>
                    </a:lnTo>
                    <a:lnTo>
                      <a:pt x="2321" y="17"/>
                    </a:lnTo>
                    <a:lnTo>
                      <a:pt x="2304" y="14"/>
                    </a:lnTo>
                    <a:lnTo>
                      <a:pt x="2288" y="11"/>
                    </a:lnTo>
                    <a:lnTo>
                      <a:pt x="2270" y="7"/>
                    </a:lnTo>
                    <a:lnTo>
                      <a:pt x="2253" y="6"/>
                    </a:lnTo>
                    <a:lnTo>
                      <a:pt x="2235" y="3"/>
                    </a:lnTo>
                    <a:lnTo>
                      <a:pt x="2216" y="2"/>
                    </a:lnTo>
                    <a:lnTo>
                      <a:pt x="2198" y="1"/>
                    </a:lnTo>
                    <a:lnTo>
                      <a:pt x="2180" y="0"/>
                    </a:lnTo>
                    <a:lnTo>
                      <a:pt x="2162" y="0"/>
                    </a:lnTo>
                    <a:lnTo>
                      <a:pt x="2143" y="0"/>
                    </a:lnTo>
                    <a:lnTo>
                      <a:pt x="2125" y="1"/>
                    </a:lnTo>
                    <a:lnTo>
                      <a:pt x="2107" y="2"/>
                    </a:lnTo>
                    <a:lnTo>
                      <a:pt x="2089" y="3"/>
                    </a:lnTo>
                    <a:lnTo>
                      <a:pt x="2071" y="6"/>
                    </a:lnTo>
                    <a:lnTo>
                      <a:pt x="2053" y="8"/>
                    </a:lnTo>
                    <a:lnTo>
                      <a:pt x="2035" y="11"/>
                    </a:lnTo>
                    <a:lnTo>
                      <a:pt x="2018" y="14"/>
                    </a:lnTo>
                    <a:lnTo>
                      <a:pt x="2002" y="17"/>
                    </a:lnTo>
                    <a:lnTo>
                      <a:pt x="1986" y="21"/>
                    </a:lnTo>
                    <a:lnTo>
                      <a:pt x="1970" y="26"/>
                    </a:lnTo>
                    <a:lnTo>
                      <a:pt x="1955" y="31"/>
                    </a:lnTo>
                    <a:lnTo>
                      <a:pt x="1941" y="36"/>
                    </a:lnTo>
                    <a:lnTo>
                      <a:pt x="1926" y="41"/>
                    </a:lnTo>
                    <a:lnTo>
                      <a:pt x="1912" y="47"/>
                    </a:lnTo>
                    <a:lnTo>
                      <a:pt x="1900" y="53"/>
                    </a:lnTo>
                    <a:lnTo>
                      <a:pt x="1888" y="60"/>
                    </a:lnTo>
                    <a:lnTo>
                      <a:pt x="1876" y="66"/>
                    </a:lnTo>
                    <a:lnTo>
                      <a:pt x="1865" y="73"/>
                    </a:lnTo>
                    <a:lnTo>
                      <a:pt x="1793" y="74"/>
                    </a:lnTo>
                    <a:lnTo>
                      <a:pt x="1774" y="69"/>
                    </a:lnTo>
                    <a:lnTo>
                      <a:pt x="1755" y="64"/>
                    </a:lnTo>
                    <a:lnTo>
                      <a:pt x="1736" y="58"/>
                    </a:lnTo>
                    <a:lnTo>
                      <a:pt x="1715" y="54"/>
                    </a:lnTo>
                    <a:lnTo>
                      <a:pt x="1695" y="50"/>
                    </a:lnTo>
                    <a:lnTo>
                      <a:pt x="1675" y="47"/>
                    </a:lnTo>
                    <a:lnTo>
                      <a:pt x="1653" y="43"/>
                    </a:lnTo>
                    <a:lnTo>
                      <a:pt x="1632" y="41"/>
                    </a:lnTo>
                    <a:lnTo>
                      <a:pt x="1610" y="39"/>
                    </a:lnTo>
                    <a:lnTo>
                      <a:pt x="1587" y="38"/>
                    </a:lnTo>
                    <a:lnTo>
                      <a:pt x="1566" y="37"/>
                    </a:lnTo>
                    <a:lnTo>
                      <a:pt x="1543" y="36"/>
                    </a:lnTo>
                    <a:lnTo>
                      <a:pt x="1521" y="36"/>
                    </a:lnTo>
                    <a:lnTo>
                      <a:pt x="1499" y="37"/>
                    </a:lnTo>
                    <a:lnTo>
                      <a:pt x="1477" y="38"/>
                    </a:lnTo>
                    <a:lnTo>
                      <a:pt x="1454" y="39"/>
                    </a:lnTo>
                    <a:lnTo>
                      <a:pt x="1433" y="42"/>
                    </a:lnTo>
                    <a:lnTo>
                      <a:pt x="1411" y="44"/>
                    </a:lnTo>
                    <a:lnTo>
                      <a:pt x="1390" y="47"/>
                    </a:lnTo>
                    <a:lnTo>
                      <a:pt x="1369" y="51"/>
                    </a:lnTo>
                    <a:lnTo>
                      <a:pt x="1349" y="55"/>
                    </a:lnTo>
                    <a:lnTo>
                      <a:pt x="1329" y="60"/>
                    </a:lnTo>
                    <a:lnTo>
                      <a:pt x="1310" y="65"/>
                    </a:lnTo>
                    <a:lnTo>
                      <a:pt x="1292" y="70"/>
                    </a:lnTo>
                    <a:lnTo>
                      <a:pt x="1272" y="77"/>
                    </a:lnTo>
                    <a:lnTo>
                      <a:pt x="1256" y="83"/>
                    </a:lnTo>
                    <a:lnTo>
                      <a:pt x="1239" y="90"/>
                    </a:lnTo>
                    <a:lnTo>
                      <a:pt x="1223" y="97"/>
                    </a:lnTo>
                    <a:lnTo>
                      <a:pt x="1208" y="104"/>
                    </a:lnTo>
                    <a:lnTo>
                      <a:pt x="1193" y="113"/>
                    </a:lnTo>
                    <a:lnTo>
                      <a:pt x="1180" y="121"/>
                    </a:lnTo>
                    <a:lnTo>
                      <a:pt x="1087" y="131"/>
                    </a:lnTo>
                    <a:lnTo>
                      <a:pt x="1061" y="126"/>
                    </a:lnTo>
                    <a:lnTo>
                      <a:pt x="1034" y="122"/>
                    </a:lnTo>
                    <a:lnTo>
                      <a:pt x="1008" y="118"/>
                    </a:lnTo>
                    <a:lnTo>
                      <a:pt x="980" y="116"/>
                    </a:lnTo>
                    <a:lnTo>
                      <a:pt x="953" y="113"/>
                    </a:lnTo>
                    <a:lnTo>
                      <a:pt x="925" y="112"/>
                    </a:lnTo>
                    <a:lnTo>
                      <a:pt x="898" y="110"/>
                    </a:lnTo>
                    <a:lnTo>
                      <a:pt x="870" y="110"/>
                    </a:lnTo>
                    <a:lnTo>
                      <a:pt x="843" y="110"/>
                    </a:lnTo>
                    <a:lnTo>
                      <a:pt x="814" y="111"/>
                    </a:lnTo>
                    <a:lnTo>
                      <a:pt x="786" y="113"/>
                    </a:lnTo>
                    <a:lnTo>
                      <a:pt x="759" y="115"/>
                    </a:lnTo>
                    <a:lnTo>
                      <a:pt x="732" y="117"/>
                    </a:lnTo>
                    <a:lnTo>
                      <a:pt x="705" y="122"/>
                    </a:lnTo>
                    <a:lnTo>
                      <a:pt x="679" y="126"/>
                    </a:lnTo>
                    <a:lnTo>
                      <a:pt x="652" y="130"/>
                    </a:lnTo>
                    <a:lnTo>
                      <a:pt x="627" y="135"/>
                    </a:lnTo>
                    <a:lnTo>
                      <a:pt x="603" y="141"/>
                    </a:lnTo>
                    <a:lnTo>
                      <a:pt x="579" y="148"/>
                    </a:lnTo>
                    <a:lnTo>
                      <a:pt x="556" y="154"/>
                    </a:lnTo>
                    <a:lnTo>
                      <a:pt x="534" y="162"/>
                    </a:lnTo>
                    <a:lnTo>
                      <a:pt x="512" y="170"/>
                    </a:lnTo>
                    <a:lnTo>
                      <a:pt x="490" y="179"/>
                    </a:lnTo>
                    <a:lnTo>
                      <a:pt x="471" y="188"/>
                    </a:lnTo>
                    <a:lnTo>
                      <a:pt x="452" y="197"/>
                    </a:lnTo>
                    <a:lnTo>
                      <a:pt x="434" y="206"/>
                    </a:lnTo>
                    <a:lnTo>
                      <a:pt x="417" y="216"/>
                    </a:lnTo>
                    <a:lnTo>
                      <a:pt x="402" y="226"/>
                    </a:lnTo>
                    <a:lnTo>
                      <a:pt x="387" y="238"/>
                    </a:lnTo>
                    <a:lnTo>
                      <a:pt x="374" y="249"/>
                    </a:lnTo>
                    <a:lnTo>
                      <a:pt x="362" y="261"/>
                    </a:lnTo>
                    <a:lnTo>
                      <a:pt x="352" y="273"/>
                    </a:lnTo>
                    <a:lnTo>
                      <a:pt x="342" y="285"/>
                    </a:lnTo>
                    <a:lnTo>
                      <a:pt x="334" y="297"/>
                    </a:lnTo>
                    <a:lnTo>
                      <a:pt x="326" y="310"/>
                    </a:lnTo>
                    <a:lnTo>
                      <a:pt x="322" y="323"/>
                    </a:lnTo>
                    <a:lnTo>
                      <a:pt x="317" y="335"/>
                    </a:lnTo>
                    <a:lnTo>
                      <a:pt x="314" y="348"/>
                    </a:lnTo>
                    <a:lnTo>
                      <a:pt x="313" y="361"/>
                    </a:lnTo>
                    <a:lnTo>
                      <a:pt x="313" y="374"/>
                    </a:lnTo>
                    <a:lnTo>
                      <a:pt x="316" y="386"/>
                    </a:lnTo>
                    <a:lnTo>
                      <a:pt x="318" y="399"/>
                    </a:lnTo>
                    <a:lnTo>
                      <a:pt x="323" y="412"/>
                    </a:lnTo>
                    <a:lnTo>
                      <a:pt x="329" y="400"/>
                    </a:lnTo>
                  </a:path>
                </a:pathLst>
              </a:custGeom>
              <a:solidFill>
                <a:srgbClr val="CCFFFF"/>
              </a:solidFill>
              <a:ln w="9360">
                <a:solidFill>
                  <a:srgbClr val="000000"/>
                </a:solidFill>
                <a:round/>
                <a:headEnd/>
                <a:tailEnd/>
              </a:ln>
            </p:spPr>
            <p:txBody>
              <a:bodyPr wrap="none" anchor="ctr"/>
              <a:lstStyle/>
              <a:p>
                <a:endParaRPr lang="en-US"/>
              </a:p>
            </p:txBody>
          </p:sp>
          <p:sp>
            <p:nvSpPr>
              <p:cNvPr id="19493" name="Freeform 23"/>
              <p:cNvSpPr>
                <a:spLocks noChangeArrowheads="1"/>
              </p:cNvSpPr>
              <p:nvPr/>
            </p:nvSpPr>
            <p:spPr bwMode="auto">
              <a:xfrm>
                <a:off x="3547" y="1618"/>
                <a:ext cx="37" cy="3"/>
              </a:xfrm>
              <a:custGeom>
                <a:avLst/>
                <a:gdLst>
                  <a:gd name="T0" fmla="*/ 0 w 163"/>
                  <a:gd name="T1" fmla="*/ 0 h 14"/>
                  <a:gd name="T2" fmla="*/ 0 w 163"/>
                  <a:gd name="T3" fmla="*/ 0 h 14"/>
                  <a:gd name="T4" fmla="*/ 0 w 163"/>
                  <a:gd name="T5" fmla="*/ 0 h 14"/>
                  <a:gd name="T6" fmla="*/ 0 w 163"/>
                  <a:gd name="T7" fmla="*/ 0 h 14"/>
                  <a:gd name="T8" fmla="*/ 0 w 163"/>
                  <a:gd name="T9" fmla="*/ 0 h 14"/>
                  <a:gd name="T10" fmla="*/ 0 w 163"/>
                  <a:gd name="T11" fmla="*/ 0 h 14"/>
                  <a:gd name="T12" fmla="*/ 0 w 163"/>
                  <a:gd name="T13" fmla="*/ 0 h 14"/>
                  <a:gd name="T14" fmla="*/ 0 w 163"/>
                  <a:gd name="T15" fmla="*/ 0 h 14"/>
                  <a:gd name="T16" fmla="*/ 0 w 163"/>
                  <a:gd name="T17" fmla="*/ 0 h 14"/>
                  <a:gd name="T18" fmla="*/ 0 w 163"/>
                  <a:gd name="T19" fmla="*/ 0 h 14"/>
                  <a:gd name="T20" fmla="*/ 0 w 163"/>
                  <a:gd name="T21" fmla="*/ 0 h 14"/>
                  <a:gd name="T22" fmla="*/ 0 w 163"/>
                  <a:gd name="T23" fmla="*/ 0 h 14"/>
                  <a:gd name="T24" fmla="*/ 0 w 163"/>
                  <a:gd name="T25" fmla="*/ 0 h 14"/>
                  <a:gd name="T26" fmla="*/ 0 w 163"/>
                  <a:gd name="T27" fmla="*/ 0 h 14"/>
                  <a:gd name="T28" fmla="*/ 0 w 163"/>
                  <a:gd name="T29" fmla="*/ 0 h 14"/>
                  <a:gd name="T30" fmla="*/ 0 w 163"/>
                  <a:gd name="T31" fmla="*/ 0 h 14"/>
                  <a:gd name="T32" fmla="*/ 0 w 16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63"/>
                  <a:gd name="T52" fmla="*/ 0 h 14"/>
                  <a:gd name="T53" fmla="*/ 163 w 16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63" h="14">
                    <a:moveTo>
                      <a:pt x="0" y="0"/>
                    </a:moveTo>
                    <a:lnTo>
                      <a:pt x="10" y="1"/>
                    </a:lnTo>
                    <a:lnTo>
                      <a:pt x="21" y="3"/>
                    </a:lnTo>
                    <a:lnTo>
                      <a:pt x="30" y="5"/>
                    </a:lnTo>
                    <a:lnTo>
                      <a:pt x="41" y="6"/>
                    </a:lnTo>
                    <a:lnTo>
                      <a:pt x="52" y="8"/>
                    </a:lnTo>
                    <a:lnTo>
                      <a:pt x="63" y="9"/>
                    </a:lnTo>
                    <a:lnTo>
                      <a:pt x="73" y="10"/>
                    </a:lnTo>
                    <a:lnTo>
                      <a:pt x="85" y="10"/>
                    </a:lnTo>
                    <a:lnTo>
                      <a:pt x="96" y="11"/>
                    </a:lnTo>
                    <a:lnTo>
                      <a:pt x="107" y="12"/>
                    </a:lnTo>
                    <a:lnTo>
                      <a:pt x="117" y="13"/>
                    </a:lnTo>
                    <a:lnTo>
                      <a:pt x="128" y="13"/>
                    </a:lnTo>
                    <a:lnTo>
                      <a:pt x="140" y="13"/>
                    </a:lnTo>
                    <a:lnTo>
                      <a:pt x="151" y="13"/>
                    </a:lnTo>
                    <a:lnTo>
                      <a:pt x="162" y="13"/>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19494" name="Freeform 24"/>
              <p:cNvSpPr>
                <a:spLocks noChangeArrowheads="1"/>
              </p:cNvSpPr>
              <p:nvPr/>
            </p:nvSpPr>
            <p:spPr bwMode="auto">
              <a:xfrm>
                <a:off x="3604" y="1677"/>
                <a:ext cx="16" cy="1"/>
              </a:xfrm>
              <a:custGeom>
                <a:avLst/>
                <a:gdLst>
                  <a:gd name="T0" fmla="*/ 0 w 71"/>
                  <a:gd name="T1" fmla="*/ 0 h 5"/>
                  <a:gd name="T2" fmla="*/ 0 w 71"/>
                  <a:gd name="T3" fmla="*/ 0 h 5"/>
                  <a:gd name="T4" fmla="*/ 0 w 71"/>
                  <a:gd name="T5" fmla="*/ 0 h 5"/>
                  <a:gd name="T6" fmla="*/ 0 w 71"/>
                  <a:gd name="T7" fmla="*/ 0 h 5"/>
                  <a:gd name="T8" fmla="*/ 0 w 71"/>
                  <a:gd name="T9" fmla="*/ 0 h 5"/>
                  <a:gd name="T10" fmla="*/ 0 w 71"/>
                  <a:gd name="T11" fmla="*/ 0 h 5"/>
                  <a:gd name="T12" fmla="*/ 0 w 71"/>
                  <a:gd name="T13" fmla="*/ 0 h 5"/>
                  <a:gd name="T14" fmla="*/ 0 w 71"/>
                  <a:gd name="T15" fmla="*/ 0 h 5"/>
                  <a:gd name="T16" fmla="*/ 0 w 71"/>
                  <a:gd name="T17" fmla="*/ 0 h 5"/>
                  <a:gd name="T18" fmla="*/ 0 w 71"/>
                  <a:gd name="T19" fmla="*/ 0 h 5"/>
                  <a:gd name="T20" fmla="*/ 0 w 71"/>
                  <a:gd name="T21" fmla="*/ 0 h 5"/>
                  <a:gd name="T22" fmla="*/ 0 w 71"/>
                  <a:gd name="T23" fmla="*/ 0 h 5"/>
                  <a:gd name="T24" fmla="*/ 0 w 71"/>
                  <a:gd name="T25" fmla="*/ 0 h 5"/>
                  <a:gd name="T26" fmla="*/ 0 w 71"/>
                  <a:gd name="T27" fmla="*/ 0 h 5"/>
                  <a:gd name="T28" fmla="*/ 0 w 71"/>
                  <a:gd name="T29" fmla="*/ 0 h 5"/>
                  <a:gd name="T30" fmla="*/ 0 w 71"/>
                  <a:gd name="T31" fmla="*/ 0 h 5"/>
                  <a:gd name="T32" fmla="*/ 0 w 71"/>
                  <a:gd name="T33" fmla="*/ 0 h 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1"/>
                  <a:gd name="T52" fmla="*/ 0 h 5"/>
                  <a:gd name="T53" fmla="*/ 71 w 71"/>
                  <a:gd name="T54" fmla="*/ 5 h 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1" h="5">
                    <a:moveTo>
                      <a:pt x="0" y="4"/>
                    </a:moveTo>
                    <a:lnTo>
                      <a:pt x="4" y="4"/>
                    </a:lnTo>
                    <a:lnTo>
                      <a:pt x="9" y="4"/>
                    </a:lnTo>
                    <a:lnTo>
                      <a:pt x="14" y="4"/>
                    </a:lnTo>
                    <a:lnTo>
                      <a:pt x="17" y="4"/>
                    </a:lnTo>
                    <a:lnTo>
                      <a:pt x="22" y="4"/>
                    </a:lnTo>
                    <a:lnTo>
                      <a:pt x="27" y="3"/>
                    </a:lnTo>
                    <a:lnTo>
                      <a:pt x="32" y="3"/>
                    </a:lnTo>
                    <a:lnTo>
                      <a:pt x="38" y="2"/>
                    </a:lnTo>
                    <a:lnTo>
                      <a:pt x="42" y="2"/>
                    </a:lnTo>
                    <a:lnTo>
                      <a:pt x="47" y="1"/>
                    </a:lnTo>
                    <a:lnTo>
                      <a:pt x="52" y="1"/>
                    </a:lnTo>
                    <a:lnTo>
                      <a:pt x="57" y="0"/>
                    </a:lnTo>
                    <a:lnTo>
                      <a:pt x="62" y="0"/>
                    </a:lnTo>
                    <a:lnTo>
                      <a:pt x="65" y="0"/>
                    </a:lnTo>
                    <a:lnTo>
                      <a:pt x="70" y="0"/>
                    </a:lnTo>
                    <a:lnTo>
                      <a:pt x="0" y="4"/>
                    </a:lnTo>
                  </a:path>
                </a:pathLst>
              </a:custGeom>
              <a:solidFill>
                <a:srgbClr val="CCFFFF"/>
              </a:solidFill>
              <a:ln w="9360">
                <a:solidFill>
                  <a:srgbClr val="000000"/>
                </a:solidFill>
                <a:round/>
                <a:headEnd/>
                <a:tailEnd/>
              </a:ln>
            </p:spPr>
            <p:txBody>
              <a:bodyPr wrap="none" anchor="ctr"/>
              <a:lstStyle/>
              <a:p>
                <a:endParaRPr lang="en-US"/>
              </a:p>
            </p:txBody>
          </p:sp>
          <p:sp>
            <p:nvSpPr>
              <p:cNvPr id="19495" name="Freeform 25"/>
              <p:cNvSpPr>
                <a:spLocks noChangeArrowheads="1"/>
              </p:cNvSpPr>
              <p:nvPr/>
            </p:nvSpPr>
            <p:spPr bwMode="auto">
              <a:xfrm>
                <a:off x="3798" y="1697"/>
                <a:ext cx="18" cy="12"/>
              </a:xfrm>
              <a:custGeom>
                <a:avLst/>
                <a:gdLst>
                  <a:gd name="T0" fmla="*/ 0 w 80"/>
                  <a:gd name="T1" fmla="*/ 0 h 53"/>
                  <a:gd name="T2" fmla="*/ 0 w 80"/>
                  <a:gd name="T3" fmla="*/ 0 h 53"/>
                  <a:gd name="T4" fmla="*/ 0 w 80"/>
                  <a:gd name="T5" fmla="*/ 0 h 53"/>
                  <a:gd name="T6" fmla="*/ 0 w 80"/>
                  <a:gd name="T7" fmla="*/ 0 h 53"/>
                  <a:gd name="T8" fmla="*/ 0 w 80"/>
                  <a:gd name="T9" fmla="*/ 0 h 53"/>
                  <a:gd name="T10" fmla="*/ 0 w 80"/>
                  <a:gd name="T11" fmla="*/ 0 h 53"/>
                  <a:gd name="T12" fmla="*/ 0 w 80"/>
                  <a:gd name="T13" fmla="*/ 0 h 53"/>
                  <a:gd name="T14" fmla="*/ 0 w 80"/>
                  <a:gd name="T15" fmla="*/ 0 h 53"/>
                  <a:gd name="T16" fmla="*/ 0 w 80"/>
                  <a:gd name="T17" fmla="*/ 0 h 53"/>
                  <a:gd name="T18" fmla="*/ 0 w 80"/>
                  <a:gd name="T19" fmla="*/ 0 h 53"/>
                  <a:gd name="T20" fmla="*/ 0 w 80"/>
                  <a:gd name="T21" fmla="*/ 0 h 53"/>
                  <a:gd name="T22" fmla="*/ 0 w 80"/>
                  <a:gd name="T23" fmla="*/ 0 h 53"/>
                  <a:gd name="T24" fmla="*/ 0 w 80"/>
                  <a:gd name="T25" fmla="*/ 0 h 53"/>
                  <a:gd name="T26" fmla="*/ 0 w 80"/>
                  <a:gd name="T27" fmla="*/ 0 h 53"/>
                  <a:gd name="T28" fmla="*/ 0 w 80"/>
                  <a:gd name="T29" fmla="*/ 0 h 53"/>
                  <a:gd name="T30" fmla="*/ 0 w 80"/>
                  <a:gd name="T31" fmla="*/ 0 h 53"/>
                  <a:gd name="T32" fmla="*/ 0 w 80"/>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53"/>
                  <a:gd name="T53" fmla="*/ 80 w 80"/>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53">
                    <a:moveTo>
                      <a:pt x="0" y="0"/>
                    </a:moveTo>
                    <a:lnTo>
                      <a:pt x="4" y="4"/>
                    </a:lnTo>
                    <a:lnTo>
                      <a:pt x="8" y="7"/>
                    </a:lnTo>
                    <a:lnTo>
                      <a:pt x="13" y="11"/>
                    </a:lnTo>
                    <a:lnTo>
                      <a:pt x="18" y="15"/>
                    </a:lnTo>
                    <a:lnTo>
                      <a:pt x="23" y="18"/>
                    </a:lnTo>
                    <a:lnTo>
                      <a:pt x="27" y="22"/>
                    </a:lnTo>
                    <a:lnTo>
                      <a:pt x="33" y="25"/>
                    </a:lnTo>
                    <a:lnTo>
                      <a:pt x="38" y="28"/>
                    </a:lnTo>
                    <a:lnTo>
                      <a:pt x="43" y="32"/>
                    </a:lnTo>
                    <a:lnTo>
                      <a:pt x="49" y="36"/>
                    </a:lnTo>
                    <a:lnTo>
                      <a:pt x="55" y="39"/>
                    </a:lnTo>
                    <a:lnTo>
                      <a:pt x="61" y="42"/>
                    </a:lnTo>
                    <a:lnTo>
                      <a:pt x="67" y="45"/>
                    </a:lnTo>
                    <a:lnTo>
                      <a:pt x="73" y="49"/>
                    </a:lnTo>
                    <a:lnTo>
                      <a:pt x="79" y="52"/>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19496" name="Freeform 26"/>
              <p:cNvSpPr>
                <a:spLocks noChangeArrowheads="1"/>
              </p:cNvSpPr>
              <p:nvPr/>
            </p:nvSpPr>
            <p:spPr bwMode="auto">
              <a:xfrm>
                <a:off x="4025" y="1676"/>
                <a:ext cx="9" cy="16"/>
              </a:xfrm>
              <a:custGeom>
                <a:avLst/>
                <a:gdLst>
                  <a:gd name="T0" fmla="*/ 0 w 39"/>
                  <a:gd name="T1" fmla="*/ 0 h 70"/>
                  <a:gd name="T2" fmla="*/ 0 w 39"/>
                  <a:gd name="T3" fmla="*/ 0 h 70"/>
                  <a:gd name="T4" fmla="*/ 0 w 39"/>
                  <a:gd name="T5" fmla="*/ 0 h 70"/>
                  <a:gd name="T6" fmla="*/ 0 w 39"/>
                  <a:gd name="T7" fmla="*/ 0 h 70"/>
                  <a:gd name="T8" fmla="*/ 0 w 39"/>
                  <a:gd name="T9" fmla="*/ 0 h 70"/>
                  <a:gd name="T10" fmla="*/ 0 w 39"/>
                  <a:gd name="T11" fmla="*/ 0 h 70"/>
                  <a:gd name="T12" fmla="*/ 0 w 39"/>
                  <a:gd name="T13" fmla="*/ 0 h 70"/>
                  <a:gd name="T14" fmla="*/ 0 w 39"/>
                  <a:gd name="T15" fmla="*/ 0 h 70"/>
                  <a:gd name="T16" fmla="*/ 0 w 39"/>
                  <a:gd name="T17" fmla="*/ 0 h 70"/>
                  <a:gd name="T18" fmla="*/ 0 w 39"/>
                  <a:gd name="T19" fmla="*/ 0 h 70"/>
                  <a:gd name="T20" fmla="*/ 0 w 39"/>
                  <a:gd name="T21" fmla="*/ 0 h 70"/>
                  <a:gd name="T22" fmla="*/ 0 w 39"/>
                  <a:gd name="T23" fmla="*/ 0 h 70"/>
                  <a:gd name="T24" fmla="*/ 0 w 39"/>
                  <a:gd name="T25" fmla="*/ 0 h 70"/>
                  <a:gd name="T26" fmla="*/ 0 w 39"/>
                  <a:gd name="T27" fmla="*/ 0 h 70"/>
                  <a:gd name="T28" fmla="*/ 0 w 39"/>
                  <a:gd name="T29" fmla="*/ 0 h 70"/>
                  <a:gd name="T30" fmla="*/ 0 w 39"/>
                  <a:gd name="T31" fmla="*/ 0 h 70"/>
                  <a:gd name="T32" fmla="*/ 0 w 39"/>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70"/>
                  <a:gd name="T53" fmla="*/ 39 w 39"/>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70">
                    <a:moveTo>
                      <a:pt x="0" y="69"/>
                    </a:moveTo>
                    <a:lnTo>
                      <a:pt x="3" y="64"/>
                    </a:lnTo>
                    <a:lnTo>
                      <a:pt x="7" y="60"/>
                    </a:lnTo>
                    <a:lnTo>
                      <a:pt x="10" y="55"/>
                    </a:lnTo>
                    <a:lnTo>
                      <a:pt x="14" y="51"/>
                    </a:lnTo>
                    <a:lnTo>
                      <a:pt x="18" y="46"/>
                    </a:lnTo>
                    <a:lnTo>
                      <a:pt x="20" y="41"/>
                    </a:lnTo>
                    <a:lnTo>
                      <a:pt x="22" y="37"/>
                    </a:lnTo>
                    <a:lnTo>
                      <a:pt x="25" y="33"/>
                    </a:lnTo>
                    <a:lnTo>
                      <a:pt x="27" y="28"/>
                    </a:lnTo>
                    <a:lnTo>
                      <a:pt x="30" y="24"/>
                    </a:lnTo>
                    <a:lnTo>
                      <a:pt x="32" y="20"/>
                    </a:lnTo>
                    <a:lnTo>
                      <a:pt x="33" y="15"/>
                    </a:lnTo>
                    <a:lnTo>
                      <a:pt x="36" y="10"/>
                    </a:lnTo>
                    <a:lnTo>
                      <a:pt x="37" y="5"/>
                    </a:lnTo>
                    <a:lnTo>
                      <a:pt x="38" y="0"/>
                    </a:lnTo>
                    <a:lnTo>
                      <a:pt x="0" y="69"/>
                    </a:lnTo>
                  </a:path>
                </a:pathLst>
              </a:custGeom>
              <a:solidFill>
                <a:srgbClr val="CCFFFF"/>
              </a:solidFill>
              <a:ln w="9360">
                <a:solidFill>
                  <a:srgbClr val="000000"/>
                </a:solidFill>
                <a:round/>
                <a:headEnd/>
                <a:tailEnd/>
              </a:ln>
            </p:spPr>
            <p:txBody>
              <a:bodyPr wrap="none" anchor="ctr"/>
              <a:lstStyle/>
              <a:p>
                <a:endParaRPr lang="en-US"/>
              </a:p>
            </p:txBody>
          </p:sp>
          <p:sp>
            <p:nvSpPr>
              <p:cNvPr id="19497" name="Freeform 27"/>
              <p:cNvSpPr>
                <a:spLocks noChangeArrowheads="1"/>
              </p:cNvSpPr>
              <p:nvPr/>
            </p:nvSpPr>
            <p:spPr bwMode="auto">
              <a:xfrm>
                <a:off x="4123" y="1598"/>
                <a:ext cx="71" cy="48"/>
              </a:xfrm>
              <a:custGeom>
                <a:avLst/>
                <a:gdLst>
                  <a:gd name="T0" fmla="*/ 0 w 315"/>
                  <a:gd name="T1" fmla="*/ 0 h 212"/>
                  <a:gd name="T2" fmla="*/ 0 w 315"/>
                  <a:gd name="T3" fmla="*/ 0 h 212"/>
                  <a:gd name="T4" fmla="*/ 0 w 315"/>
                  <a:gd name="T5" fmla="*/ 0 h 212"/>
                  <a:gd name="T6" fmla="*/ 0 w 315"/>
                  <a:gd name="T7" fmla="*/ 0 h 212"/>
                  <a:gd name="T8" fmla="*/ 0 w 315"/>
                  <a:gd name="T9" fmla="*/ 0 h 212"/>
                  <a:gd name="T10" fmla="*/ 0 w 315"/>
                  <a:gd name="T11" fmla="*/ 0 h 212"/>
                  <a:gd name="T12" fmla="*/ 0 w 315"/>
                  <a:gd name="T13" fmla="*/ 0 h 212"/>
                  <a:gd name="T14" fmla="*/ 0 w 315"/>
                  <a:gd name="T15" fmla="*/ 0 h 212"/>
                  <a:gd name="T16" fmla="*/ 0 w 315"/>
                  <a:gd name="T17" fmla="*/ 0 h 212"/>
                  <a:gd name="T18" fmla="*/ 0 w 315"/>
                  <a:gd name="T19" fmla="*/ 0 h 212"/>
                  <a:gd name="T20" fmla="*/ 0 w 315"/>
                  <a:gd name="T21" fmla="*/ 0 h 212"/>
                  <a:gd name="T22" fmla="*/ 0 w 315"/>
                  <a:gd name="T23" fmla="*/ 0 h 212"/>
                  <a:gd name="T24" fmla="*/ 0 w 315"/>
                  <a:gd name="T25" fmla="*/ 0 h 212"/>
                  <a:gd name="T26" fmla="*/ 0 w 315"/>
                  <a:gd name="T27" fmla="*/ 0 h 212"/>
                  <a:gd name="T28" fmla="*/ 0 w 315"/>
                  <a:gd name="T29" fmla="*/ 0 h 212"/>
                  <a:gd name="T30" fmla="*/ 0 w 315"/>
                  <a:gd name="T31" fmla="*/ 0 h 212"/>
                  <a:gd name="T32" fmla="*/ 0 w 315"/>
                  <a:gd name="T33" fmla="*/ 0 h 212"/>
                  <a:gd name="T34" fmla="*/ 0 w 315"/>
                  <a:gd name="T35" fmla="*/ 0 h 212"/>
                  <a:gd name="T36" fmla="*/ 0 w 315"/>
                  <a:gd name="T37" fmla="*/ 0 h 212"/>
                  <a:gd name="T38" fmla="*/ 0 w 315"/>
                  <a:gd name="T39" fmla="*/ 0 h 212"/>
                  <a:gd name="T40" fmla="*/ 0 w 315"/>
                  <a:gd name="T41" fmla="*/ 0 h 212"/>
                  <a:gd name="T42" fmla="*/ 0 w 315"/>
                  <a:gd name="T43" fmla="*/ 0 h 212"/>
                  <a:gd name="T44" fmla="*/ 0 w 315"/>
                  <a:gd name="T45" fmla="*/ 0 h 212"/>
                  <a:gd name="T46" fmla="*/ 0 w 315"/>
                  <a:gd name="T47" fmla="*/ 0 h 212"/>
                  <a:gd name="T48" fmla="*/ 0 w 315"/>
                  <a:gd name="T49" fmla="*/ 0 h 212"/>
                  <a:gd name="T50" fmla="*/ 0 w 315"/>
                  <a:gd name="T51" fmla="*/ 0 h 21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15"/>
                  <a:gd name="T79" fmla="*/ 0 h 212"/>
                  <a:gd name="T80" fmla="*/ 315 w 315"/>
                  <a:gd name="T81" fmla="*/ 212 h 21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15" h="212">
                    <a:moveTo>
                      <a:pt x="314" y="211"/>
                    </a:moveTo>
                    <a:lnTo>
                      <a:pt x="314" y="200"/>
                    </a:lnTo>
                    <a:lnTo>
                      <a:pt x="311" y="188"/>
                    </a:lnTo>
                    <a:lnTo>
                      <a:pt x="309" y="177"/>
                    </a:lnTo>
                    <a:lnTo>
                      <a:pt x="305" y="166"/>
                    </a:lnTo>
                    <a:lnTo>
                      <a:pt x="299" y="155"/>
                    </a:lnTo>
                    <a:lnTo>
                      <a:pt x="293" y="144"/>
                    </a:lnTo>
                    <a:lnTo>
                      <a:pt x="285" y="133"/>
                    </a:lnTo>
                    <a:lnTo>
                      <a:pt x="277" y="122"/>
                    </a:lnTo>
                    <a:lnTo>
                      <a:pt x="267" y="111"/>
                    </a:lnTo>
                    <a:lnTo>
                      <a:pt x="256" y="102"/>
                    </a:lnTo>
                    <a:lnTo>
                      <a:pt x="244" y="92"/>
                    </a:lnTo>
                    <a:lnTo>
                      <a:pt x="230" y="82"/>
                    </a:lnTo>
                    <a:lnTo>
                      <a:pt x="215" y="73"/>
                    </a:lnTo>
                    <a:lnTo>
                      <a:pt x="200" y="63"/>
                    </a:lnTo>
                    <a:lnTo>
                      <a:pt x="185" y="55"/>
                    </a:lnTo>
                    <a:lnTo>
                      <a:pt x="167" y="47"/>
                    </a:lnTo>
                    <a:lnTo>
                      <a:pt x="148" y="39"/>
                    </a:lnTo>
                    <a:lnTo>
                      <a:pt x="129" y="32"/>
                    </a:lnTo>
                    <a:lnTo>
                      <a:pt x="109" y="26"/>
                    </a:lnTo>
                    <a:lnTo>
                      <a:pt x="88" y="19"/>
                    </a:lnTo>
                    <a:lnTo>
                      <a:pt x="67" y="13"/>
                    </a:lnTo>
                    <a:lnTo>
                      <a:pt x="45" y="8"/>
                    </a:lnTo>
                    <a:lnTo>
                      <a:pt x="22" y="4"/>
                    </a:lnTo>
                    <a:lnTo>
                      <a:pt x="0" y="0"/>
                    </a:lnTo>
                    <a:lnTo>
                      <a:pt x="314" y="211"/>
                    </a:lnTo>
                  </a:path>
                </a:pathLst>
              </a:custGeom>
              <a:solidFill>
                <a:srgbClr val="CCFFFF"/>
              </a:solidFill>
              <a:ln w="9360">
                <a:solidFill>
                  <a:srgbClr val="000000"/>
                </a:solidFill>
                <a:round/>
                <a:headEnd/>
                <a:tailEnd/>
              </a:ln>
            </p:spPr>
            <p:txBody>
              <a:bodyPr wrap="none" anchor="ctr"/>
              <a:lstStyle/>
              <a:p>
                <a:endParaRPr lang="en-US"/>
              </a:p>
            </p:txBody>
          </p:sp>
          <p:sp>
            <p:nvSpPr>
              <p:cNvPr id="19498" name="Freeform 28"/>
              <p:cNvSpPr>
                <a:spLocks noChangeArrowheads="1"/>
              </p:cNvSpPr>
              <p:nvPr/>
            </p:nvSpPr>
            <p:spPr bwMode="auto">
              <a:xfrm>
                <a:off x="4236" y="1556"/>
                <a:ext cx="34" cy="16"/>
              </a:xfrm>
              <a:custGeom>
                <a:avLst/>
                <a:gdLst>
                  <a:gd name="T0" fmla="*/ 0 w 150"/>
                  <a:gd name="T1" fmla="*/ 0 h 71"/>
                  <a:gd name="T2" fmla="*/ 0 w 150"/>
                  <a:gd name="T3" fmla="*/ 0 h 71"/>
                  <a:gd name="T4" fmla="*/ 0 w 150"/>
                  <a:gd name="T5" fmla="*/ 0 h 71"/>
                  <a:gd name="T6" fmla="*/ 0 w 150"/>
                  <a:gd name="T7" fmla="*/ 0 h 71"/>
                  <a:gd name="T8" fmla="*/ 0 w 150"/>
                  <a:gd name="T9" fmla="*/ 0 h 71"/>
                  <a:gd name="T10" fmla="*/ 0 w 150"/>
                  <a:gd name="T11" fmla="*/ 0 h 71"/>
                  <a:gd name="T12" fmla="*/ 0 w 150"/>
                  <a:gd name="T13" fmla="*/ 0 h 71"/>
                  <a:gd name="T14" fmla="*/ 0 w 150"/>
                  <a:gd name="T15" fmla="*/ 0 h 71"/>
                  <a:gd name="T16" fmla="*/ 0 w 150"/>
                  <a:gd name="T17" fmla="*/ 0 h 71"/>
                  <a:gd name="T18" fmla="*/ 0 w 150"/>
                  <a:gd name="T19" fmla="*/ 0 h 71"/>
                  <a:gd name="T20" fmla="*/ 0 w 150"/>
                  <a:gd name="T21" fmla="*/ 0 h 71"/>
                  <a:gd name="T22" fmla="*/ 0 w 150"/>
                  <a:gd name="T23" fmla="*/ 0 h 71"/>
                  <a:gd name="T24" fmla="*/ 0 w 150"/>
                  <a:gd name="T25" fmla="*/ 0 h 71"/>
                  <a:gd name="T26" fmla="*/ 0 w 150"/>
                  <a:gd name="T27" fmla="*/ 0 h 71"/>
                  <a:gd name="T28" fmla="*/ 0 w 150"/>
                  <a:gd name="T29" fmla="*/ 0 h 71"/>
                  <a:gd name="T30" fmla="*/ 0 w 150"/>
                  <a:gd name="T31" fmla="*/ 0 h 71"/>
                  <a:gd name="T32" fmla="*/ 0 w 150"/>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0"/>
                  <a:gd name="T52" fmla="*/ 0 h 71"/>
                  <a:gd name="T53" fmla="*/ 150 w 150"/>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0" h="71">
                    <a:moveTo>
                      <a:pt x="0" y="70"/>
                    </a:moveTo>
                    <a:lnTo>
                      <a:pt x="12" y="66"/>
                    </a:lnTo>
                    <a:lnTo>
                      <a:pt x="22" y="63"/>
                    </a:lnTo>
                    <a:lnTo>
                      <a:pt x="34" y="59"/>
                    </a:lnTo>
                    <a:lnTo>
                      <a:pt x="45" y="55"/>
                    </a:lnTo>
                    <a:lnTo>
                      <a:pt x="57" y="50"/>
                    </a:lnTo>
                    <a:lnTo>
                      <a:pt x="68" y="46"/>
                    </a:lnTo>
                    <a:lnTo>
                      <a:pt x="79" y="42"/>
                    </a:lnTo>
                    <a:lnTo>
                      <a:pt x="88" y="37"/>
                    </a:lnTo>
                    <a:lnTo>
                      <a:pt x="98" y="32"/>
                    </a:lnTo>
                    <a:lnTo>
                      <a:pt x="108" y="27"/>
                    </a:lnTo>
                    <a:lnTo>
                      <a:pt x="117" y="22"/>
                    </a:lnTo>
                    <a:lnTo>
                      <a:pt x="125" y="16"/>
                    </a:lnTo>
                    <a:lnTo>
                      <a:pt x="133" y="11"/>
                    </a:lnTo>
                    <a:lnTo>
                      <a:pt x="141" y="6"/>
                    </a:lnTo>
                    <a:lnTo>
                      <a:pt x="149" y="0"/>
                    </a:lnTo>
                    <a:lnTo>
                      <a:pt x="0" y="70"/>
                    </a:lnTo>
                  </a:path>
                </a:pathLst>
              </a:custGeom>
              <a:solidFill>
                <a:srgbClr val="CCFFFF"/>
              </a:solidFill>
              <a:ln w="9360">
                <a:solidFill>
                  <a:srgbClr val="000000"/>
                </a:solidFill>
                <a:round/>
                <a:headEnd/>
                <a:tailEnd/>
              </a:ln>
            </p:spPr>
            <p:txBody>
              <a:bodyPr wrap="none" anchor="ctr"/>
              <a:lstStyle/>
              <a:p>
                <a:endParaRPr lang="en-US"/>
              </a:p>
            </p:txBody>
          </p:sp>
          <p:sp>
            <p:nvSpPr>
              <p:cNvPr id="19499" name="Freeform 29"/>
              <p:cNvSpPr>
                <a:spLocks noChangeArrowheads="1"/>
              </p:cNvSpPr>
              <p:nvPr/>
            </p:nvSpPr>
            <p:spPr bwMode="auto">
              <a:xfrm>
                <a:off x="4209" y="1486"/>
                <a:ext cx="3" cy="11"/>
              </a:xfrm>
              <a:custGeom>
                <a:avLst/>
                <a:gdLst>
                  <a:gd name="T0" fmla="*/ 0 w 14"/>
                  <a:gd name="T1" fmla="*/ 0 h 49"/>
                  <a:gd name="T2" fmla="*/ 0 w 14"/>
                  <a:gd name="T3" fmla="*/ 0 h 49"/>
                  <a:gd name="T4" fmla="*/ 0 w 14"/>
                  <a:gd name="T5" fmla="*/ 0 h 49"/>
                  <a:gd name="T6" fmla="*/ 0 w 14"/>
                  <a:gd name="T7" fmla="*/ 0 h 49"/>
                  <a:gd name="T8" fmla="*/ 0 w 14"/>
                  <a:gd name="T9" fmla="*/ 0 h 49"/>
                  <a:gd name="T10" fmla="*/ 0 w 14"/>
                  <a:gd name="T11" fmla="*/ 0 h 49"/>
                  <a:gd name="T12" fmla="*/ 0 w 14"/>
                  <a:gd name="T13" fmla="*/ 0 h 49"/>
                  <a:gd name="T14" fmla="*/ 0 w 14"/>
                  <a:gd name="T15" fmla="*/ 0 h 49"/>
                  <a:gd name="T16" fmla="*/ 0 w 14"/>
                  <a:gd name="T17" fmla="*/ 0 h 49"/>
                  <a:gd name="T18" fmla="*/ 0 w 14"/>
                  <a:gd name="T19" fmla="*/ 0 h 49"/>
                  <a:gd name="T20" fmla="*/ 0 w 14"/>
                  <a:gd name="T21" fmla="*/ 0 h 49"/>
                  <a:gd name="T22" fmla="*/ 0 w 14"/>
                  <a:gd name="T23" fmla="*/ 0 h 49"/>
                  <a:gd name="T24" fmla="*/ 0 w 14"/>
                  <a:gd name="T25" fmla="*/ 0 h 49"/>
                  <a:gd name="T26" fmla="*/ 0 w 14"/>
                  <a:gd name="T27" fmla="*/ 0 h 49"/>
                  <a:gd name="T28" fmla="*/ 0 w 14"/>
                  <a:gd name="T29" fmla="*/ 0 h 49"/>
                  <a:gd name="T30" fmla="*/ 0 w 14"/>
                  <a:gd name="T31" fmla="*/ 0 h 49"/>
                  <a:gd name="T32" fmla="*/ 0 w 14"/>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
                  <a:gd name="T52" fmla="*/ 0 h 49"/>
                  <a:gd name="T53" fmla="*/ 14 w 14"/>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 h="49">
                    <a:moveTo>
                      <a:pt x="13" y="48"/>
                    </a:moveTo>
                    <a:lnTo>
                      <a:pt x="13" y="44"/>
                    </a:lnTo>
                    <a:lnTo>
                      <a:pt x="13" y="41"/>
                    </a:lnTo>
                    <a:lnTo>
                      <a:pt x="13" y="38"/>
                    </a:lnTo>
                    <a:lnTo>
                      <a:pt x="13" y="34"/>
                    </a:lnTo>
                    <a:lnTo>
                      <a:pt x="12" y="32"/>
                    </a:lnTo>
                    <a:lnTo>
                      <a:pt x="12" y="29"/>
                    </a:lnTo>
                    <a:lnTo>
                      <a:pt x="10" y="26"/>
                    </a:lnTo>
                    <a:lnTo>
                      <a:pt x="10" y="22"/>
                    </a:lnTo>
                    <a:lnTo>
                      <a:pt x="9" y="19"/>
                    </a:lnTo>
                    <a:lnTo>
                      <a:pt x="8" y="16"/>
                    </a:lnTo>
                    <a:lnTo>
                      <a:pt x="6" y="13"/>
                    </a:lnTo>
                    <a:lnTo>
                      <a:pt x="5" y="10"/>
                    </a:lnTo>
                    <a:lnTo>
                      <a:pt x="3" y="7"/>
                    </a:lnTo>
                    <a:lnTo>
                      <a:pt x="2" y="4"/>
                    </a:lnTo>
                    <a:lnTo>
                      <a:pt x="0" y="0"/>
                    </a:lnTo>
                    <a:lnTo>
                      <a:pt x="13" y="48"/>
                    </a:lnTo>
                  </a:path>
                </a:pathLst>
              </a:custGeom>
              <a:solidFill>
                <a:srgbClr val="CCFFFF"/>
              </a:solidFill>
              <a:ln w="9360">
                <a:solidFill>
                  <a:srgbClr val="000000"/>
                </a:solidFill>
                <a:round/>
                <a:headEnd/>
                <a:tailEnd/>
              </a:ln>
            </p:spPr>
            <p:txBody>
              <a:bodyPr wrap="none" anchor="ctr"/>
              <a:lstStyle/>
              <a:p>
                <a:endParaRPr lang="en-US"/>
              </a:p>
            </p:txBody>
          </p:sp>
          <p:sp>
            <p:nvSpPr>
              <p:cNvPr id="19500" name="Freeform 30"/>
              <p:cNvSpPr>
                <a:spLocks noChangeArrowheads="1"/>
              </p:cNvSpPr>
              <p:nvPr/>
            </p:nvSpPr>
            <p:spPr bwMode="auto">
              <a:xfrm>
                <a:off x="4045" y="1465"/>
                <a:ext cx="18" cy="10"/>
              </a:xfrm>
              <a:custGeom>
                <a:avLst/>
                <a:gdLst>
                  <a:gd name="T0" fmla="*/ 0 w 80"/>
                  <a:gd name="T1" fmla="*/ 0 h 45"/>
                  <a:gd name="T2" fmla="*/ 0 w 80"/>
                  <a:gd name="T3" fmla="*/ 0 h 45"/>
                  <a:gd name="T4" fmla="*/ 0 w 80"/>
                  <a:gd name="T5" fmla="*/ 0 h 45"/>
                  <a:gd name="T6" fmla="*/ 0 w 80"/>
                  <a:gd name="T7" fmla="*/ 0 h 45"/>
                  <a:gd name="T8" fmla="*/ 0 w 80"/>
                  <a:gd name="T9" fmla="*/ 0 h 45"/>
                  <a:gd name="T10" fmla="*/ 0 w 80"/>
                  <a:gd name="T11" fmla="*/ 0 h 45"/>
                  <a:gd name="T12" fmla="*/ 0 w 80"/>
                  <a:gd name="T13" fmla="*/ 0 h 45"/>
                  <a:gd name="T14" fmla="*/ 0 w 80"/>
                  <a:gd name="T15" fmla="*/ 0 h 45"/>
                  <a:gd name="T16" fmla="*/ 0 w 80"/>
                  <a:gd name="T17" fmla="*/ 0 h 45"/>
                  <a:gd name="T18" fmla="*/ 0 w 80"/>
                  <a:gd name="T19" fmla="*/ 0 h 45"/>
                  <a:gd name="T20" fmla="*/ 0 w 80"/>
                  <a:gd name="T21" fmla="*/ 0 h 45"/>
                  <a:gd name="T22" fmla="*/ 0 w 80"/>
                  <a:gd name="T23" fmla="*/ 0 h 45"/>
                  <a:gd name="T24" fmla="*/ 0 w 80"/>
                  <a:gd name="T25" fmla="*/ 0 h 45"/>
                  <a:gd name="T26" fmla="*/ 0 w 80"/>
                  <a:gd name="T27" fmla="*/ 0 h 45"/>
                  <a:gd name="T28" fmla="*/ 0 w 80"/>
                  <a:gd name="T29" fmla="*/ 0 h 45"/>
                  <a:gd name="T30" fmla="*/ 0 w 80"/>
                  <a:gd name="T31" fmla="*/ 0 h 45"/>
                  <a:gd name="T32" fmla="*/ 0 w 80"/>
                  <a:gd name="T33" fmla="*/ 0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45"/>
                  <a:gd name="T53" fmla="*/ 80 w 80"/>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45">
                    <a:moveTo>
                      <a:pt x="79" y="0"/>
                    </a:moveTo>
                    <a:lnTo>
                      <a:pt x="73" y="2"/>
                    </a:lnTo>
                    <a:lnTo>
                      <a:pt x="67" y="5"/>
                    </a:lnTo>
                    <a:lnTo>
                      <a:pt x="61" y="7"/>
                    </a:lnTo>
                    <a:lnTo>
                      <a:pt x="55" y="10"/>
                    </a:lnTo>
                    <a:lnTo>
                      <a:pt x="49" y="13"/>
                    </a:lnTo>
                    <a:lnTo>
                      <a:pt x="44" y="15"/>
                    </a:lnTo>
                    <a:lnTo>
                      <a:pt x="38" y="18"/>
                    </a:lnTo>
                    <a:lnTo>
                      <a:pt x="33" y="22"/>
                    </a:lnTo>
                    <a:lnTo>
                      <a:pt x="27" y="24"/>
                    </a:lnTo>
                    <a:lnTo>
                      <a:pt x="23" y="27"/>
                    </a:lnTo>
                    <a:lnTo>
                      <a:pt x="18" y="31"/>
                    </a:lnTo>
                    <a:lnTo>
                      <a:pt x="13" y="34"/>
                    </a:lnTo>
                    <a:lnTo>
                      <a:pt x="8" y="37"/>
                    </a:lnTo>
                    <a:lnTo>
                      <a:pt x="3" y="40"/>
                    </a:lnTo>
                    <a:lnTo>
                      <a:pt x="0" y="44"/>
                    </a:lnTo>
                    <a:lnTo>
                      <a:pt x="79" y="0"/>
                    </a:lnTo>
                  </a:path>
                </a:pathLst>
              </a:custGeom>
              <a:solidFill>
                <a:srgbClr val="CCFFFF"/>
              </a:solidFill>
              <a:ln w="9360">
                <a:solidFill>
                  <a:srgbClr val="000000"/>
                </a:solidFill>
                <a:round/>
                <a:headEnd/>
                <a:tailEnd/>
              </a:ln>
            </p:spPr>
            <p:txBody>
              <a:bodyPr wrap="none" anchor="ctr"/>
              <a:lstStyle/>
              <a:p>
                <a:endParaRPr lang="en-US"/>
              </a:p>
            </p:txBody>
          </p:sp>
          <p:sp>
            <p:nvSpPr>
              <p:cNvPr id="19501" name="Freeform 31"/>
              <p:cNvSpPr>
                <a:spLocks noChangeArrowheads="1"/>
              </p:cNvSpPr>
              <p:nvPr/>
            </p:nvSpPr>
            <p:spPr bwMode="auto">
              <a:xfrm>
                <a:off x="3910" y="1471"/>
                <a:ext cx="11" cy="11"/>
              </a:xfrm>
              <a:custGeom>
                <a:avLst/>
                <a:gdLst>
                  <a:gd name="T0" fmla="*/ 0 w 49"/>
                  <a:gd name="T1" fmla="*/ 0 h 49"/>
                  <a:gd name="T2" fmla="*/ 0 w 49"/>
                  <a:gd name="T3" fmla="*/ 0 h 49"/>
                  <a:gd name="T4" fmla="*/ 0 w 49"/>
                  <a:gd name="T5" fmla="*/ 0 h 49"/>
                  <a:gd name="T6" fmla="*/ 0 w 49"/>
                  <a:gd name="T7" fmla="*/ 0 h 49"/>
                  <a:gd name="T8" fmla="*/ 0 w 49"/>
                  <a:gd name="T9" fmla="*/ 0 h 49"/>
                  <a:gd name="T10" fmla="*/ 0 w 49"/>
                  <a:gd name="T11" fmla="*/ 0 h 49"/>
                  <a:gd name="T12" fmla="*/ 0 w 49"/>
                  <a:gd name="T13" fmla="*/ 0 h 49"/>
                  <a:gd name="T14" fmla="*/ 0 w 49"/>
                  <a:gd name="T15" fmla="*/ 0 h 49"/>
                  <a:gd name="T16" fmla="*/ 0 w 49"/>
                  <a:gd name="T17" fmla="*/ 0 h 49"/>
                  <a:gd name="T18" fmla="*/ 0 w 49"/>
                  <a:gd name="T19" fmla="*/ 0 h 49"/>
                  <a:gd name="T20" fmla="*/ 0 w 49"/>
                  <a:gd name="T21" fmla="*/ 0 h 49"/>
                  <a:gd name="T22" fmla="*/ 0 w 49"/>
                  <a:gd name="T23" fmla="*/ 0 h 49"/>
                  <a:gd name="T24" fmla="*/ 0 w 49"/>
                  <a:gd name="T25" fmla="*/ 0 h 49"/>
                  <a:gd name="T26" fmla="*/ 0 w 49"/>
                  <a:gd name="T27" fmla="*/ 0 h 49"/>
                  <a:gd name="T28" fmla="*/ 0 w 49"/>
                  <a:gd name="T29" fmla="*/ 0 h 49"/>
                  <a:gd name="T30" fmla="*/ 0 w 49"/>
                  <a:gd name="T31" fmla="*/ 0 h 49"/>
                  <a:gd name="T32" fmla="*/ 0 w 49"/>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49"/>
                  <a:gd name="T53" fmla="*/ 49 w 49"/>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49">
                    <a:moveTo>
                      <a:pt x="48" y="0"/>
                    </a:moveTo>
                    <a:lnTo>
                      <a:pt x="44" y="3"/>
                    </a:lnTo>
                    <a:lnTo>
                      <a:pt x="40" y="5"/>
                    </a:lnTo>
                    <a:lnTo>
                      <a:pt x="36" y="9"/>
                    </a:lnTo>
                    <a:lnTo>
                      <a:pt x="33" y="12"/>
                    </a:lnTo>
                    <a:lnTo>
                      <a:pt x="29" y="14"/>
                    </a:lnTo>
                    <a:lnTo>
                      <a:pt x="25" y="19"/>
                    </a:lnTo>
                    <a:lnTo>
                      <a:pt x="22" y="22"/>
                    </a:lnTo>
                    <a:lnTo>
                      <a:pt x="18" y="25"/>
                    </a:lnTo>
                    <a:lnTo>
                      <a:pt x="16" y="27"/>
                    </a:lnTo>
                    <a:lnTo>
                      <a:pt x="12" y="31"/>
                    </a:lnTo>
                    <a:lnTo>
                      <a:pt x="10" y="35"/>
                    </a:lnTo>
                    <a:lnTo>
                      <a:pt x="8" y="38"/>
                    </a:lnTo>
                    <a:lnTo>
                      <a:pt x="5" y="42"/>
                    </a:lnTo>
                    <a:lnTo>
                      <a:pt x="3" y="45"/>
                    </a:lnTo>
                    <a:lnTo>
                      <a:pt x="0" y="48"/>
                    </a:lnTo>
                    <a:lnTo>
                      <a:pt x="48" y="0"/>
                    </a:lnTo>
                  </a:path>
                </a:pathLst>
              </a:custGeom>
              <a:solidFill>
                <a:srgbClr val="CCFFFF"/>
              </a:solidFill>
              <a:ln w="9360">
                <a:solidFill>
                  <a:srgbClr val="000000"/>
                </a:solidFill>
                <a:round/>
                <a:headEnd/>
                <a:tailEnd/>
              </a:ln>
            </p:spPr>
            <p:txBody>
              <a:bodyPr wrap="none" anchor="ctr"/>
              <a:lstStyle/>
              <a:p>
                <a:endParaRPr lang="en-US"/>
              </a:p>
            </p:txBody>
          </p:sp>
          <p:sp>
            <p:nvSpPr>
              <p:cNvPr id="19502" name="Freeform 32"/>
              <p:cNvSpPr>
                <a:spLocks noChangeArrowheads="1"/>
              </p:cNvSpPr>
              <p:nvPr/>
            </p:nvSpPr>
            <p:spPr bwMode="auto">
              <a:xfrm>
                <a:off x="3745" y="1484"/>
                <a:ext cx="24" cy="6"/>
              </a:xfrm>
              <a:custGeom>
                <a:avLst/>
                <a:gdLst>
                  <a:gd name="T0" fmla="*/ 0 w 106"/>
                  <a:gd name="T1" fmla="*/ 0 h 28"/>
                  <a:gd name="T2" fmla="*/ 0 w 106"/>
                  <a:gd name="T3" fmla="*/ 0 h 28"/>
                  <a:gd name="T4" fmla="*/ 0 w 106"/>
                  <a:gd name="T5" fmla="*/ 0 h 28"/>
                  <a:gd name="T6" fmla="*/ 0 w 106"/>
                  <a:gd name="T7" fmla="*/ 0 h 28"/>
                  <a:gd name="T8" fmla="*/ 0 w 106"/>
                  <a:gd name="T9" fmla="*/ 0 h 28"/>
                  <a:gd name="T10" fmla="*/ 0 w 106"/>
                  <a:gd name="T11" fmla="*/ 0 h 28"/>
                  <a:gd name="T12" fmla="*/ 0 w 106"/>
                  <a:gd name="T13" fmla="*/ 0 h 28"/>
                  <a:gd name="T14" fmla="*/ 0 w 106"/>
                  <a:gd name="T15" fmla="*/ 0 h 28"/>
                  <a:gd name="T16" fmla="*/ 0 w 106"/>
                  <a:gd name="T17" fmla="*/ 0 h 28"/>
                  <a:gd name="T18" fmla="*/ 0 w 106"/>
                  <a:gd name="T19" fmla="*/ 0 h 28"/>
                  <a:gd name="T20" fmla="*/ 0 w 106"/>
                  <a:gd name="T21" fmla="*/ 0 h 28"/>
                  <a:gd name="T22" fmla="*/ 0 w 106"/>
                  <a:gd name="T23" fmla="*/ 0 h 28"/>
                  <a:gd name="T24" fmla="*/ 0 w 106"/>
                  <a:gd name="T25" fmla="*/ 0 h 28"/>
                  <a:gd name="T26" fmla="*/ 0 w 106"/>
                  <a:gd name="T27" fmla="*/ 0 h 28"/>
                  <a:gd name="T28" fmla="*/ 0 w 106"/>
                  <a:gd name="T29" fmla="*/ 0 h 28"/>
                  <a:gd name="T30" fmla="*/ 0 w 106"/>
                  <a:gd name="T31" fmla="*/ 0 h 28"/>
                  <a:gd name="T32" fmla="*/ 0 w 106"/>
                  <a:gd name="T33" fmla="*/ 0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6"/>
                  <a:gd name="T52" fmla="*/ 0 h 28"/>
                  <a:gd name="T53" fmla="*/ 106 w 106"/>
                  <a:gd name="T54" fmla="*/ 28 h 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6" h="28">
                    <a:moveTo>
                      <a:pt x="105" y="27"/>
                    </a:moveTo>
                    <a:lnTo>
                      <a:pt x="98" y="25"/>
                    </a:lnTo>
                    <a:lnTo>
                      <a:pt x="92" y="23"/>
                    </a:lnTo>
                    <a:lnTo>
                      <a:pt x="84" y="21"/>
                    </a:lnTo>
                    <a:lnTo>
                      <a:pt x="79" y="19"/>
                    </a:lnTo>
                    <a:lnTo>
                      <a:pt x="70" y="17"/>
                    </a:lnTo>
                    <a:lnTo>
                      <a:pt x="64" y="15"/>
                    </a:lnTo>
                    <a:lnTo>
                      <a:pt x="57" y="13"/>
                    </a:lnTo>
                    <a:lnTo>
                      <a:pt x="50" y="12"/>
                    </a:lnTo>
                    <a:lnTo>
                      <a:pt x="43" y="10"/>
                    </a:lnTo>
                    <a:lnTo>
                      <a:pt x="37" y="8"/>
                    </a:lnTo>
                    <a:lnTo>
                      <a:pt x="29" y="6"/>
                    </a:lnTo>
                    <a:lnTo>
                      <a:pt x="21" y="4"/>
                    </a:lnTo>
                    <a:lnTo>
                      <a:pt x="14" y="4"/>
                    </a:lnTo>
                    <a:lnTo>
                      <a:pt x="7" y="2"/>
                    </a:lnTo>
                    <a:lnTo>
                      <a:pt x="0" y="0"/>
                    </a:lnTo>
                    <a:lnTo>
                      <a:pt x="105" y="27"/>
                    </a:lnTo>
                  </a:path>
                </a:pathLst>
              </a:custGeom>
              <a:solidFill>
                <a:srgbClr val="CCFFFF"/>
              </a:solidFill>
              <a:ln w="9360">
                <a:solidFill>
                  <a:srgbClr val="000000"/>
                </a:solidFill>
                <a:round/>
                <a:headEnd/>
                <a:tailEnd/>
              </a:ln>
            </p:spPr>
            <p:txBody>
              <a:bodyPr wrap="none" anchor="ctr"/>
              <a:lstStyle/>
              <a:p>
                <a:endParaRPr lang="en-US"/>
              </a:p>
            </p:txBody>
          </p:sp>
          <p:sp>
            <p:nvSpPr>
              <p:cNvPr id="19503" name="Freeform 33"/>
              <p:cNvSpPr>
                <a:spLocks noChangeArrowheads="1"/>
              </p:cNvSpPr>
              <p:nvPr/>
            </p:nvSpPr>
            <p:spPr bwMode="auto">
              <a:xfrm>
                <a:off x="3571" y="1548"/>
                <a:ext cx="7" cy="12"/>
              </a:xfrm>
              <a:custGeom>
                <a:avLst/>
                <a:gdLst>
                  <a:gd name="T0" fmla="*/ 0 w 31"/>
                  <a:gd name="T1" fmla="*/ 0 h 53"/>
                  <a:gd name="T2" fmla="*/ 0 w 31"/>
                  <a:gd name="T3" fmla="*/ 0 h 53"/>
                  <a:gd name="T4" fmla="*/ 0 w 31"/>
                  <a:gd name="T5" fmla="*/ 0 h 53"/>
                  <a:gd name="T6" fmla="*/ 0 w 31"/>
                  <a:gd name="T7" fmla="*/ 0 h 53"/>
                  <a:gd name="T8" fmla="*/ 0 w 31"/>
                  <a:gd name="T9" fmla="*/ 0 h 53"/>
                  <a:gd name="T10" fmla="*/ 0 w 31"/>
                  <a:gd name="T11" fmla="*/ 0 h 53"/>
                  <a:gd name="T12" fmla="*/ 0 w 31"/>
                  <a:gd name="T13" fmla="*/ 0 h 53"/>
                  <a:gd name="T14" fmla="*/ 0 w 31"/>
                  <a:gd name="T15" fmla="*/ 0 h 53"/>
                  <a:gd name="T16" fmla="*/ 0 w 31"/>
                  <a:gd name="T17" fmla="*/ 0 h 53"/>
                  <a:gd name="T18" fmla="*/ 0 w 31"/>
                  <a:gd name="T19" fmla="*/ 0 h 53"/>
                  <a:gd name="T20" fmla="*/ 0 w 31"/>
                  <a:gd name="T21" fmla="*/ 0 h 53"/>
                  <a:gd name="T22" fmla="*/ 0 w 31"/>
                  <a:gd name="T23" fmla="*/ 0 h 53"/>
                  <a:gd name="T24" fmla="*/ 0 w 31"/>
                  <a:gd name="T25" fmla="*/ 0 h 53"/>
                  <a:gd name="T26" fmla="*/ 0 w 31"/>
                  <a:gd name="T27" fmla="*/ 0 h 53"/>
                  <a:gd name="T28" fmla="*/ 0 w 31"/>
                  <a:gd name="T29" fmla="*/ 0 h 53"/>
                  <a:gd name="T30" fmla="*/ 0 w 31"/>
                  <a:gd name="T31" fmla="*/ 0 h 53"/>
                  <a:gd name="T32" fmla="*/ 0 w 31"/>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
                  <a:gd name="T52" fmla="*/ 0 h 53"/>
                  <a:gd name="T53" fmla="*/ 31 w 31"/>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 h="53">
                    <a:moveTo>
                      <a:pt x="0" y="0"/>
                    </a:moveTo>
                    <a:lnTo>
                      <a:pt x="0" y="4"/>
                    </a:lnTo>
                    <a:lnTo>
                      <a:pt x="1" y="7"/>
                    </a:lnTo>
                    <a:lnTo>
                      <a:pt x="4" y="11"/>
                    </a:lnTo>
                    <a:lnTo>
                      <a:pt x="5" y="14"/>
                    </a:lnTo>
                    <a:lnTo>
                      <a:pt x="7" y="17"/>
                    </a:lnTo>
                    <a:lnTo>
                      <a:pt x="8" y="21"/>
                    </a:lnTo>
                    <a:lnTo>
                      <a:pt x="11" y="25"/>
                    </a:lnTo>
                    <a:lnTo>
                      <a:pt x="13" y="28"/>
                    </a:lnTo>
                    <a:lnTo>
                      <a:pt x="15" y="31"/>
                    </a:lnTo>
                    <a:lnTo>
                      <a:pt x="17" y="35"/>
                    </a:lnTo>
                    <a:lnTo>
                      <a:pt x="19" y="39"/>
                    </a:lnTo>
                    <a:lnTo>
                      <a:pt x="22" y="42"/>
                    </a:lnTo>
                    <a:lnTo>
                      <a:pt x="24" y="45"/>
                    </a:lnTo>
                    <a:lnTo>
                      <a:pt x="28" y="48"/>
                    </a:lnTo>
                    <a:lnTo>
                      <a:pt x="30" y="52"/>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19468" name="Text Box 34"/>
            <p:cNvSpPr txBox="1">
              <a:spLocks noChangeArrowheads="1"/>
            </p:cNvSpPr>
            <p:nvPr/>
          </p:nvSpPr>
          <p:spPr bwMode="auto">
            <a:xfrm>
              <a:off x="2104" y="3684"/>
              <a:ext cx="747" cy="231"/>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execute</a:t>
              </a:r>
            </a:p>
          </p:txBody>
        </p:sp>
        <p:sp>
          <p:nvSpPr>
            <p:cNvPr id="19469" name="Line 35"/>
            <p:cNvSpPr>
              <a:spLocks noChangeShapeType="1"/>
            </p:cNvSpPr>
            <p:nvPr/>
          </p:nvSpPr>
          <p:spPr bwMode="auto">
            <a:xfrm>
              <a:off x="1119" y="3802"/>
              <a:ext cx="412" cy="1"/>
            </a:xfrm>
            <a:prstGeom prst="line">
              <a:avLst/>
            </a:prstGeom>
            <a:noFill/>
            <a:ln w="19080">
              <a:solidFill>
                <a:srgbClr val="40458C"/>
              </a:solidFill>
              <a:round/>
              <a:headEnd/>
              <a:tailEnd type="triangle" w="med" len="med"/>
            </a:ln>
          </p:spPr>
          <p:txBody>
            <a:bodyPr/>
            <a:lstStyle/>
            <a:p>
              <a:endParaRPr lang="en-US"/>
            </a:p>
          </p:txBody>
        </p:sp>
        <p:sp>
          <p:nvSpPr>
            <p:cNvPr id="19470" name="Line 36"/>
            <p:cNvSpPr>
              <a:spLocks noChangeShapeType="1"/>
            </p:cNvSpPr>
            <p:nvPr/>
          </p:nvSpPr>
          <p:spPr bwMode="auto">
            <a:xfrm>
              <a:off x="1693" y="3802"/>
              <a:ext cx="354" cy="1"/>
            </a:xfrm>
            <a:prstGeom prst="line">
              <a:avLst/>
            </a:prstGeom>
            <a:noFill/>
            <a:ln w="19080">
              <a:solidFill>
                <a:srgbClr val="40458C"/>
              </a:solidFill>
              <a:round/>
              <a:headEnd/>
              <a:tailEnd type="triangle" w="med" len="med"/>
            </a:ln>
          </p:spPr>
          <p:txBody>
            <a:bodyPr/>
            <a:lstStyle/>
            <a:p>
              <a:endParaRPr lang="en-US"/>
            </a:p>
          </p:txBody>
        </p:sp>
        <p:grpSp>
          <p:nvGrpSpPr>
            <p:cNvPr id="19471" name="Group 37"/>
            <p:cNvGrpSpPr>
              <a:grpSpLocks/>
            </p:cNvGrpSpPr>
            <p:nvPr/>
          </p:nvGrpSpPr>
          <p:grpSpPr bwMode="auto">
            <a:xfrm>
              <a:off x="582" y="3099"/>
              <a:ext cx="344" cy="257"/>
              <a:chOff x="2033" y="908"/>
              <a:chExt cx="344" cy="257"/>
            </a:xfrm>
          </p:grpSpPr>
          <p:sp>
            <p:nvSpPr>
              <p:cNvPr id="19490" name="AutoShape 38"/>
              <p:cNvSpPr>
                <a:spLocks noChangeArrowheads="1"/>
              </p:cNvSpPr>
              <p:nvPr/>
            </p:nvSpPr>
            <p:spPr bwMode="auto">
              <a:xfrm>
                <a:off x="2033" y="908"/>
                <a:ext cx="34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19491" name="Text Box 39"/>
              <p:cNvSpPr txBox="1">
                <a:spLocks noChangeArrowheads="1"/>
              </p:cNvSpPr>
              <p:nvPr/>
            </p:nvSpPr>
            <p:spPr bwMode="auto">
              <a:xfrm>
                <a:off x="2033" y="908"/>
                <a:ext cx="344"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pc</a:t>
                </a:r>
              </a:p>
            </p:txBody>
          </p:sp>
        </p:grpSp>
        <p:grpSp>
          <p:nvGrpSpPr>
            <p:cNvPr id="19472" name="Group 40"/>
            <p:cNvGrpSpPr>
              <a:grpSpLocks/>
            </p:cNvGrpSpPr>
            <p:nvPr/>
          </p:nvGrpSpPr>
          <p:grpSpPr bwMode="auto">
            <a:xfrm>
              <a:off x="1999" y="3092"/>
              <a:ext cx="804" cy="256"/>
              <a:chOff x="3450" y="901"/>
              <a:chExt cx="804" cy="256"/>
            </a:xfrm>
          </p:grpSpPr>
          <p:sp>
            <p:nvSpPr>
              <p:cNvPr id="19488" name="AutoShape 41"/>
              <p:cNvSpPr>
                <a:spLocks noChangeArrowheads="1"/>
              </p:cNvSpPr>
              <p:nvPr/>
            </p:nvSpPr>
            <p:spPr bwMode="auto">
              <a:xfrm>
                <a:off x="3450" y="901"/>
                <a:ext cx="80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19489" name="Text Box 42"/>
              <p:cNvSpPr txBox="1">
                <a:spLocks noChangeArrowheads="1"/>
              </p:cNvSpPr>
              <p:nvPr/>
            </p:nvSpPr>
            <p:spPr bwMode="auto">
              <a:xfrm>
                <a:off x="3450" y="901"/>
                <a:ext cx="804" cy="256"/>
              </a:xfrm>
              <a:prstGeom prst="rect">
                <a:avLst/>
              </a:prstGeom>
              <a:noFill/>
              <a:ln w="9525">
                <a:noFill/>
                <a:miter lim="800000"/>
                <a:headEnd/>
                <a:tailEnd/>
              </a:ln>
            </p:spPr>
            <p:txBody>
              <a:bodyPr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rf</a:t>
                </a:r>
              </a:p>
            </p:txBody>
          </p:sp>
        </p:grpSp>
        <p:sp>
          <p:nvSpPr>
            <p:cNvPr id="19473" name="Line 43"/>
            <p:cNvSpPr>
              <a:spLocks noChangeShapeType="1"/>
            </p:cNvSpPr>
            <p:nvPr/>
          </p:nvSpPr>
          <p:spPr bwMode="auto">
            <a:xfrm>
              <a:off x="755" y="3294"/>
              <a:ext cx="1" cy="351"/>
            </a:xfrm>
            <a:prstGeom prst="line">
              <a:avLst/>
            </a:prstGeom>
            <a:noFill/>
            <a:ln w="19080">
              <a:solidFill>
                <a:srgbClr val="40458C"/>
              </a:solidFill>
              <a:round/>
              <a:headEnd/>
              <a:tailEnd type="triangle" w="med" len="med"/>
            </a:ln>
          </p:spPr>
          <p:txBody>
            <a:bodyPr/>
            <a:lstStyle/>
            <a:p>
              <a:endParaRPr lang="en-US"/>
            </a:p>
          </p:txBody>
        </p:sp>
        <p:sp>
          <p:nvSpPr>
            <p:cNvPr id="19474" name="Line 44"/>
            <p:cNvSpPr>
              <a:spLocks noChangeShapeType="1"/>
            </p:cNvSpPr>
            <p:nvPr/>
          </p:nvSpPr>
          <p:spPr bwMode="auto">
            <a:xfrm>
              <a:off x="755" y="3294"/>
              <a:ext cx="1379" cy="424"/>
            </a:xfrm>
            <a:prstGeom prst="line">
              <a:avLst/>
            </a:prstGeom>
            <a:noFill/>
            <a:ln w="19080">
              <a:solidFill>
                <a:srgbClr val="40458C"/>
              </a:solidFill>
              <a:round/>
              <a:headEnd type="triangle" w="med" len="med"/>
              <a:tailEnd/>
            </a:ln>
          </p:spPr>
          <p:txBody>
            <a:bodyPr/>
            <a:lstStyle/>
            <a:p>
              <a:endParaRPr lang="en-US"/>
            </a:p>
          </p:txBody>
        </p:sp>
        <p:sp>
          <p:nvSpPr>
            <p:cNvPr id="19475" name="Line 45"/>
            <p:cNvSpPr>
              <a:spLocks noChangeShapeType="1"/>
            </p:cNvSpPr>
            <p:nvPr/>
          </p:nvSpPr>
          <p:spPr bwMode="auto">
            <a:xfrm>
              <a:off x="2468" y="3288"/>
              <a:ext cx="1" cy="378"/>
            </a:xfrm>
            <a:prstGeom prst="line">
              <a:avLst/>
            </a:prstGeom>
            <a:noFill/>
            <a:ln w="19080">
              <a:solidFill>
                <a:srgbClr val="40458C"/>
              </a:solidFill>
              <a:round/>
              <a:headEnd type="triangle" w="med" len="med"/>
              <a:tailEnd/>
            </a:ln>
          </p:spPr>
          <p:txBody>
            <a:bodyPr/>
            <a:lstStyle/>
            <a:p>
              <a:endParaRPr lang="en-US"/>
            </a:p>
          </p:txBody>
        </p:sp>
        <p:grpSp>
          <p:nvGrpSpPr>
            <p:cNvPr id="19476" name="Group 46"/>
            <p:cNvGrpSpPr>
              <a:grpSpLocks/>
            </p:cNvGrpSpPr>
            <p:nvPr/>
          </p:nvGrpSpPr>
          <p:grpSpPr bwMode="auto">
            <a:xfrm>
              <a:off x="1256" y="3137"/>
              <a:ext cx="456" cy="257"/>
              <a:chOff x="2707" y="946"/>
              <a:chExt cx="456" cy="257"/>
            </a:xfrm>
          </p:grpSpPr>
          <p:sp>
            <p:nvSpPr>
              <p:cNvPr id="19486" name="AutoShape 47"/>
              <p:cNvSpPr>
                <a:spLocks noChangeArrowheads="1"/>
              </p:cNvSpPr>
              <p:nvPr/>
            </p:nvSpPr>
            <p:spPr bwMode="auto">
              <a:xfrm>
                <a:off x="2733" y="946"/>
                <a:ext cx="408" cy="207"/>
              </a:xfrm>
              <a:prstGeom prst="roundRect">
                <a:avLst>
                  <a:gd name="adj" fmla="val 481"/>
                </a:avLst>
              </a:prstGeom>
              <a:noFill/>
              <a:ln w="9525">
                <a:noFill/>
                <a:round/>
                <a:headEnd/>
                <a:tailEnd/>
              </a:ln>
            </p:spPr>
            <p:txBody>
              <a:bodyPr wrap="none" anchor="ctr"/>
              <a:lstStyle/>
              <a:p>
                <a:endParaRPr lang="en-US"/>
              </a:p>
            </p:txBody>
          </p:sp>
          <p:sp>
            <p:nvSpPr>
              <p:cNvPr id="19487" name="AutoShape 48"/>
              <p:cNvSpPr>
                <a:spLocks noChangeArrowheads="1"/>
              </p:cNvSpPr>
              <p:nvPr/>
            </p:nvSpPr>
            <p:spPr bwMode="auto">
              <a:xfrm>
                <a:off x="2707" y="946"/>
                <a:ext cx="456" cy="257"/>
              </a:xfrm>
              <a:prstGeom prst="roundRect">
                <a:avLst>
                  <a:gd name="adj" fmla="val 481"/>
                </a:avLst>
              </a:prstGeom>
              <a:noFill/>
              <a:ln w="9525">
                <a:noFill/>
                <a:round/>
                <a:headEnd/>
                <a:tailEnd/>
              </a:ln>
            </p:spPr>
            <p:txBody>
              <a:bodyPr wrap="none"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i="1"/>
                  <a:t>CPU</a:t>
                </a:r>
              </a:p>
            </p:txBody>
          </p:sp>
        </p:grpSp>
        <p:sp>
          <p:nvSpPr>
            <p:cNvPr id="19477" name="Text Box 49"/>
            <p:cNvSpPr txBox="1">
              <a:spLocks noChangeArrowheads="1"/>
            </p:cNvSpPr>
            <p:nvPr/>
          </p:nvSpPr>
          <p:spPr bwMode="auto">
            <a:xfrm>
              <a:off x="1416" y="3880"/>
              <a:ext cx="346"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bu</a:t>
              </a:r>
            </a:p>
          </p:txBody>
        </p:sp>
        <p:sp>
          <p:nvSpPr>
            <p:cNvPr id="19478" name="Line 50"/>
            <p:cNvSpPr>
              <a:spLocks noChangeShapeType="1"/>
            </p:cNvSpPr>
            <p:nvPr/>
          </p:nvSpPr>
          <p:spPr bwMode="auto">
            <a:xfrm flipH="1">
              <a:off x="1039" y="3300"/>
              <a:ext cx="1147" cy="322"/>
            </a:xfrm>
            <a:prstGeom prst="line">
              <a:avLst/>
            </a:prstGeom>
            <a:noFill/>
            <a:ln w="19080">
              <a:solidFill>
                <a:srgbClr val="40458C"/>
              </a:solidFill>
              <a:round/>
              <a:headEnd/>
              <a:tailEnd type="triangle" w="med" len="med"/>
            </a:ln>
          </p:spPr>
          <p:txBody>
            <a:bodyPr/>
            <a:lstStyle/>
            <a:p>
              <a:endParaRPr lang="en-US"/>
            </a:p>
          </p:txBody>
        </p:sp>
        <p:grpSp>
          <p:nvGrpSpPr>
            <p:cNvPr id="19479" name="Group 51"/>
            <p:cNvGrpSpPr>
              <a:grpSpLocks/>
            </p:cNvGrpSpPr>
            <p:nvPr/>
          </p:nvGrpSpPr>
          <p:grpSpPr bwMode="auto">
            <a:xfrm>
              <a:off x="1431" y="3737"/>
              <a:ext cx="277" cy="154"/>
              <a:chOff x="2882" y="1546"/>
              <a:chExt cx="277" cy="154"/>
            </a:xfrm>
          </p:grpSpPr>
          <p:sp>
            <p:nvSpPr>
              <p:cNvPr id="19480" name="AutoShape 52"/>
              <p:cNvSpPr>
                <a:spLocks noChangeArrowheads="1"/>
              </p:cNvSpPr>
              <p:nvPr/>
            </p:nvSpPr>
            <p:spPr bwMode="auto">
              <a:xfrm>
                <a:off x="2988" y="1546"/>
                <a:ext cx="172" cy="155"/>
              </a:xfrm>
              <a:prstGeom prst="roundRect">
                <a:avLst>
                  <a:gd name="adj" fmla="val 648"/>
                </a:avLst>
              </a:prstGeom>
              <a:solidFill>
                <a:srgbClr val="FFFFFF"/>
              </a:solidFill>
              <a:ln w="9525">
                <a:noFill/>
                <a:round/>
                <a:headEnd/>
                <a:tailEnd/>
              </a:ln>
            </p:spPr>
            <p:txBody>
              <a:bodyPr wrap="none" anchor="ctr"/>
              <a:lstStyle/>
              <a:p>
                <a:endParaRPr lang="en-US"/>
              </a:p>
            </p:txBody>
          </p:sp>
          <p:grpSp>
            <p:nvGrpSpPr>
              <p:cNvPr id="19481" name="Group 53"/>
              <p:cNvGrpSpPr>
                <a:grpSpLocks/>
              </p:cNvGrpSpPr>
              <p:nvPr/>
            </p:nvGrpSpPr>
            <p:grpSpPr bwMode="auto">
              <a:xfrm>
                <a:off x="2882" y="1546"/>
                <a:ext cx="275" cy="153"/>
                <a:chOff x="2882" y="1546"/>
                <a:chExt cx="275" cy="153"/>
              </a:xfrm>
            </p:grpSpPr>
            <p:sp>
              <p:nvSpPr>
                <p:cNvPr id="19482" name="Freeform 54"/>
                <p:cNvSpPr>
                  <a:spLocks noChangeArrowheads="1"/>
                </p:cNvSpPr>
                <p:nvPr/>
              </p:nvSpPr>
              <p:spPr bwMode="auto">
                <a:xfrm>
                  <a:off x="2882" y="1546"/>
                  <a:ext cx="276" cy="154"/>
                </a:xfrm>
                <a:custGeom>
                  <a:avLst/>
                  <a:gdLst>
                    <a:gd name="T0" fmla="*/ 0 w 1218"/>
                    <a:gd name="T1" fmla="*/ 0 h 678"/>
                    <a:gd name="T2" fmla="*/ 0 w 1218"/>
                    <a:gd name="T3" fmla="*/ 0 h 678"/>
                    <a:gd name="T4" fmla="*/ 0 w 1218"/>
                    <a:gd name="T5" fmla="*/ 0 h 678"/>
                    <a:gd name="T6" fmla="*/ 0 w 1218"/>
                    <a:gd name="T7" fmla="*/ 0 h 678"/>
                    <a:gd name="T8" fmla="*/ 0 60000 65536"/>
                    <a:gd name="T9" fmla="*/ 0 60000 65536"/>
                    <a:gd name="T10" fmla="*/ 0 60000 65536"/>
                    <a:gd name="T11" fmla="*/ 0 60000 65536"/>
                    <a:gd name="T12" fmla="*/ 0 w 1218"/>
                    <a:gd name="T13" fmla="*/ 0 h 678"/>
                    <a:gd name="T14" fmla="*/ 1218 w 1218"/>
                    <a:gd name="T15" fmla="*/ 678 h 678"/>
                  </a:gdLst>
                  <a:ahLst/>
                  <a:cxnLst>
                    <a:cxn ang="T8">
                      <a:pos x="T0" y="T1"/>
                    </a:cxn>
                    <a:cxn ang="T9">
                      <a:pos x="T2" y="T3"/>
                    </a:cxn>
                    <a:cxn ang="T10">
                      <a:pos x="T4" y="T5"/>
                    </a:cxn>
                    <a:cxn ang="T11">
                      <a:pos x="T6" y="T7"/>
                    </a:cxn>
                  </a:cxnLst>
                  <a:rect l="T12" t="T13" r="T14" b="T15"/>
                  <a:pathLst>
                    <a:path w="1218" h="678">
                      <a:moveTo>
                        <a:pt x="0" y="0"/>
                      </a:moveTo>
                      <a:lnTo>
                        <a:pt x="1217" y="0"/>
                      </a:lnTo>
                      <a:lnTo>
                        <a:pt x="1217" y="677"/>
                      </a:lnTo>
                      <a:lnTo>
                        <a:pt x="0" y="677"/>
                      </a:lnTo>
                    </a:path>
                  </a:pathLst>
                </a:custGeom>
                <a:noFill/>
                <a:ln w="19080">
                  <a:solidFill>
                    <a:srgbClr val="FF0000"/>
                  </a:solidFill>
                  <a:round/>
                  <a:headEnd/>
                  <a:tailEnd/>
                </a:ln>
              </p:spPr>
              <p:txBody>
                <a:bodyPr/>
                <a:lstStyle/>
                <a:p>
                  <a:endParaRPr lang="en-US"/>
                </a:p>
              </p:txBody>
            </p:sp>
            <p:sp>
              <p:nvSpPr>
                <p:cNvPr id="19483" name="Line 55"/>
                <p:cNvSpPr>
                  <a:spLocks noChangeShapeType="1"/>
                </p:cNvSpPr>
                <p:nvPr/>
              </p:nvSpPr>
              <p:spPr bwMode="auto">
                <a:xfrm>
                  <a:off x="3100" y="1546"/>
                  <a:ext cx="1" cy="154"/>
                </a:xfrm>
                <a:prstGeom prst="line">
                  <a:avLst/>
                </a:prstGeom>
                <a:noFill/>
                <a:ln w="19080">
                  <a:solidFill>
                    <a:srgbClr val="FF0000"/>
                  </a:solidFill>
                  <a:round/>
                  <a:headEnd/>
                  <a:tailEnd/>
                </a:ln>
              </p:spPr>
              <p:txBody>
                <a:bodyPr/>
                <a:lstStyle/>
                <a:p>
                  <a:endParaRPr lang="en-US"/>
                </a:p>
              </p:txBody>
            </p:sp>
            <p:sp>
              <p:nvSpPr>
                <p:cNvPr id="19484" name="Line 56"/>
                <p:cNvSpPr>
                  <a:spLocks noChangeShapeType="1"/>
                </p:cNvSpPr>
                <p:nvPr/>
              </p:nvSpPr>
              <p:spPr bwMode="auto">
                <a:xfrm>
                  <a:off x="3044" y="1546"/>
                  <a:ext cx="1" cy="154"/>
                </a:xfrm>
                <a:prstGeom prst="line">
                  <a:avLst/>
                </a:prstGeom>
                <a:noFill/>
                <a:ln w="19080">
                  <a:solidFill>
                    <a:srgbClr val="FF0000"/>
                  </a:solidFill>
                  <a:round/>
                  <a:headEnd/>
                  <a:tailEnd/>
                </a:ln>
              </p:spPr>
              <p:txBody>
                <a:bodyPr/>
                <a:lstStyle/>
                <a:p>
                  <a:endParaRPr lang="en-US"/>
                </a:p>
              </p:txBody>
            </p:sp>
            <p:sp>
              <p:nvSpPr>
                <p:cNvPr id="19485" name="Line 57"/>
                <p:cNvSpPr>
                  <a:spLocks noChangeShapeType="1"/>
                </p:cNvSpPr>
                <p:nvPr/>
              </p:nvSpPr>
              <p:spPr bwMode="auto">
                <a:xfrm>
                  <a:off x="2986" y="1546"/>
                  <a:ext cx="1" cy="154"/>
                </a:xfrm>
                <a:prstGeom prst="line">
                  <a:avLst/>
                </a:prstGeom>
                <a:noFill/>
                <a:ln w="19080">
                  <a:solidFill>
                    <a:srgbClr val="FF0000"/>
                  </a:solidFill>
                  <a:round/>
                  <a:headEnd/>
                  <a:tailEnd/>
                </a:ln>
              </p:spPr>
              <p:txBody>
                <a:bodyPr/>
                <a:lstStyle/>
                <a:p>
                  <a:endParaRPr lang="en-US"/>
                </a:p>
              </p:txBody>
            </p:sp>
          </p:grpSp>
        </p:grpSp>
      </p:grpSp>
      <p:sp>
        <p:nvSpPr>
          <p:cNvPr id="19460" name="Rectangle 2"/>
          <p:cNvSpPr>
            <a:spLocks noGrp="1" noChangeArrowheads="1"/>
          </p:cNvSpPr>
          <p:nvPr>
            <p:ph type="title"/>
          </p:nvPr>
        </p:nvSpPr>
        <p:spPr>
          <a:xfrm>
            <a:off x="593725" y="325438"/>
            <a:ext cx="7772400" cy="1174750"/>
          </a:xfrm>
        </p:spPr>
        <p:txBody>
          <a:bodyPr/>
          <a:lstStyle/>
          <a:p>
            <a:pPr eaLnBrk="1" hangingPunct="1"/>
            <a:r>
              <a:rPr lang="en-US" sz="4000" smtClean="0"/>
              <a:t>Execution rules</a:t>
            </a:r>
            <a:br>
              <a:rPr lang="en-US" sz="4000" smtClean="0"/>
            </a:br>
            <a:r>
              <a:rPr lang="en-US" sz="2400" smtClean="0"/>
              <a:t>Split the execution rule</a:t>
            </a:r>
            <a:br>
              <a:rPr lang="en-US" sz="2400" smtClean="0"/>
            </a:br>
            <a:r>
              <a:rPr lang="en-US" sz="2400" smtClean="0"/>
              <a:t>for analysis</a:t>
            </a:r>
            <a:endParaRPr lang="en-US" sz="4000" smtClean="0"/>
          </a:p>
        </p:txBody>
      </p:sp>
      <p:sp>
        <p:nvSpPr>
          <p:cNvPr id="62" name="Date Placeholder 61"/>
          <p:cNvSpPr>
            <a:spLocks noGrp="1"/>
          </p:cNvSpPr>
          <p:nvPr>
            <p:ph type="dt" sz="half" idx="10"/>
          </p:nvPr>
        </p:nvSpPr>
        <p:spPr/>
        <p:txBody>
          <a:bodyPr/>
          <a:lstStyle/>
          <a:p>
            <a:pPr>
              <a:defRPr/>
            </a:pPr>
            <a:r>
              <a:rPr lang="en-US" smtClean="0"/>
              <a:t>February 28, 2011</a:t>
            </a:r>
            <a:endParaRPr lang="en-US" dirty="0"/>
          </a:p>
        </p:txBody>
      </p:sp>
      <p:sp>
        <p:nvSpPr>
          <p:cNvPr id="63" name="Slide Number Placeholder 62"/>
          <p:cNvSpPr>
            <a:spLocks noGrp="1"/>
          </p:cNvSpPr>
          <p:nvPr>
            <p:ph type="sldNum" sz="quarter" idx="11"/>
          </p:nvPr>
        </p:nvSpPr>
        <p:spPr/>
        <p:txBody>
          <a:bodyPr/>
          <a:lstStyle/>
          <a:p>
            <a:pPr>
              <a:defRPr/>
            </a:pPr>
            <a:r>
              <a:rPr lang="en-US" smtClean="0"/>
              <a:t>L08-</a:t>
            </a:r>
            <a:fld id="{45FBB8E2-97C2-4062-B75C-96275F965647}" type="slidenum">
              <a:rPr lang="en-US" smtClean="0"/>
              <a:pPr>
                <a:defRPr/>
              </a:pPr>
              <a:t>16</a:t>
            </a:fld>
            <a:endParaRPr lang="en-US" dirty="0"/>
          </a:p>
        </p:txBody>
      </p:sp>
      <p:sp>
        <p:nvSpPr>
          <p:cNvPr id="65" name="Footer Placeholder 64"/>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2400" i="1" smtClean="0"/>
              <a:t>Concurrency analysis</a:t>
            </a:r>
            <a:br>
              <a:rPr lang="en-US" sz="2400" i="1" smtClean="0"/>
            </a:br>
            <a:r>
              <a:rPr lang="en-US" sz="4000" smtClean="0"/>
              <a:t>Add Rule</a:t>
            </a:r>
          </a:p>
        </p:txBody>
      </p:sp>
      <p:sp>
        <p:nvSpPr>
          <p:cNvPr id="1820741" name="Rectangle 69" descr="Rectangle: Click to edit Master text styles&#10;Second level&#10;Third level&#10;Fourth level&#10;Fifth level"/>
          <p:cNvSpPr>
            <a:spLocks noGrp="1" noChangeArrowheads="1"/>
          </p:cNvSpPr>
          <p:nvPr>
            <p:ph idx="1"/>
          </p:nvPr>
        </p:nvSpPr>
        <p:spPr>
          <a:xfrm>
            <a:off x="695325" y="4270375"/>
            <a:ext cx="7772400" cy="1749425"/>
          </a:xfrm>
        </p:spPr>
        <p:txBody>
          <a:bodyPr/>
          <a:lstStyle/>
          <a:p>
            <a:pPr eaLnBrk="1" hangingPunct="1">
              <a:lnSpc>
                <a:spcPct val="90000"/>
              </a:lnSpc>
            </a:pPr>
            <a:r>
              <a:rPr lang="en-US" sz="2400" smtClean="0"/>
              <a:t>fetch &lt; execAdd </a:t>
            </a:r>
            <a:r>
              <a:rPr lang="en-US" sz="2400" smtClean="0">
                <a:sym typeface="Symbol" pitchFamily="-96" charset="2"/>
              </a:rPr>
              <a:t></a:t>
            </a:r>
          </a:p>
          <a:p>
            <a:pPr lvl="1" eaLnBrk="1" hangingPunct="1">
              <a:lnSpc>
                <a:spcPct val="90000"/>
              </a:lnSpc>
            </a:pPr>
            <a:r>
              <a:rPr lang="en-US" sz="2000" smtClean="0"/>
              <a:t>rf: sub &lt; upd </a:t>
            </a:r>
          </a:p>
          <a:p>
            <a:pPr lvl="1" eaLnBrk="1" hangingPunct="1">
              <a:lnSpc>
                <a:spcPct val="90000"/>
              </a:lnSpc>
            </a:pPr>
            <a:r>
              <a:rPr lang="en-US" sz="2000" smtClean="0"/>
              <a:t>bu: {find, enq} &lt; {first , deq}</a:t>
            </a:r>
          </a:p>
          <a:p>
            <a:pPr eaLnBrk="1" hangingPunct="1">
              <a:lnSpc>
                <a:spcPct val="90000"/>
              </a:lnSpc>
            </a:pPr>
            <a:r>
              <a:rPr lang="en-US" sz="2400" smtClean="0"/>
              <a:t>execAdd &lt; fetch </a:t>
            </a:r>
            <a:r>
              <a:rPr lang="en-US" sz="2400" smtClean="0">
                <a:sym typeface="Symbol" pitchFamily="-96" charset="2"/>
              </a:rPr>
              <a:t></a:t>
            </a:r>
            <a:endParaRPr lang="en-US" sz="2400" smtClean="0"/>
          </a:p>
          <a:p>
            <a:pPr lvl="1" eaLnBrk="1" hangingPunct="1">
              <a:lnSpc>
                <a:spcPct val="90000"/>
              </a:lnSpc>
            </a:pPr>
            <a:r>
              <a:rPr lang="en-US" sz="2000" smtClean="0"/>
              <a:t>rf: sub &gt; upd</a:t>
            </a:r>
          </a:p>
          <a:p>
            <a:pPr lvl="1" eaLnBrk="1" hangingPunct="1">
              <a:lnSpc>
                <a:spcPct val="90000"/>
              </a:lnSpc>
            </a:pPr>
            <a:r>
              <a:rPr lang="en-US" sz="2000" smtClean="0"/>
              <a:t>bu: {find, enq} &gt; {first , deq}</a:t>
            </a:r>
          </a:p>
        </p:txBody>
      </p:sp>
      <p:sp>
        <p:nvSpPr>
          <p:cNvPr id="20484" name="Rectangle 3"/>
          <p:cNvSpPr>
            <a:spLocks noChangeArrowheads="1"/>
          </p:cNvSpPr>
          <p:nvPr/>
        </p:nvSpPr>
        <p:spPr bwMode="auto">
          <a:xfrm>
            <a:off x="666750" y="1592263"/>
            <a:ext cx="6524625" cy="1200150"/>
          </a:xfrm>
          <a:prstGeom prst="rect">
            <a:avLst/>
          </a:prstGeom>
          <a:noFill/>
          <a:ln w="9525">
            <a:solidFill>
              <a:srgbClr val="FF0000"/>
            </a:solidFill>
            <a:miter lim="800000"/>
            <a:headEnd/>
            <a:tailEnd/>
          </a:ln>
        </p:spPr>
        <p:txBody>
          <a:bodyPr>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fetch_and_decode (!stallfunc(instr, bu));</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bu.enq(newIt(instr,rf));</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pc &lt;= predIa;</a:t>
            </a:r>
          </a:p>
          <a:p>
            <a:pPr>
              <a:lnSpc>
                <a:spcPct val="100000"/>
              </a:lnSpc>
              <a:spcBef>
                <a:spcPct val="0"/>
              </a:spcBef>
              <a:buClrTx/>
              <a:buSzTx/>
              <a:buFontTx/>
              <a:buNone/>
            </a:pPr>
            <a:r>
              <a:rPr lang="en-US" b="1">
                <a:latin typeface="Courier New" pitchFamily="49" charset="0"/>
                <a:ea typeface="MS Mincho" pitchFamily="49" charset="-128"/>
              </a:rPr>
              <a:t>endrule</a:t>
            </a:r>
          </a:p>
        </p:txBody>
      </p:sp>
      <p:grpSp>
        <p:nvGrpSpPr>
          <p:cNvPr id="20485" name="Group 5"/>
          <p:cNvGrpSpPr>
            <a:grpSpLocks/>
          </p:cNvGrpSpPr>
          <p:nvPr/>
        </p:nvGrpSpPr>
        <p:grpSpPr bwMode="auto">
          <a:xfrm>
            <a:off x="5538788" y="228600"/>
            <a:ext cx="3567112" cy="1333500"/>
            <a:chOff x="113" y="3014"/>
            <a:chExt cx="2997" cy="1123"/>
          </a:xfrm>
        </p:grpSpPr>
        <p:sp>
          <p:nvSpPr>
            <p:cNvPr id="20496" name="AutoShape 6"/>
            <p:cNvSpPr>
              <a:spLocks noChangeArrowheads="1"/>
            </p:cNvSpPr>
            <p:nvPr/>
          </p:nvSpPr>
          <p:spPr bwMode="auto">
            <a:xfrm>
              <a:off x="113" y="3014"/>
              <a:ext cx="2997" cy="1097"/>
            </a:xfrm>
            <a:prstGeom prst="roundRect">
              <a:avLst>
                <a:gd name="adj" fmla="val 20463"/>
              </a:avLst>
            </a:prstGeom>
            <a:solidFill>
              <a:srgbClr val="ECD882"/>
            </a:solidFill>
            <a:ln w="9360">
              <a:solidFill>
                <a:srgbClr val="40458C"/>
              </a:solidFill>
              <a:round/>
              <a:headEnd/>
              <a:tailEnd/>
            </a:ln>
          </p:spPr>
          <p:txBody>
            <a:bodyPr wrap="none" anchor="ctr"/>
            <a:lstStyle/>
            <a:p>
              <a:pPr algn="ctr">
                <a:buFont typeface="Wingdings" pitchFamily="-96" charset="2"/>
                <a:buNone/>
              </a:pPr>
              <a:endParaRPr lang="en-US" sz="1200">
                <a:latin typeface="Courier New" pitchFamily="49" charset="0"/>
              </a:endParaRPr>
            </a:p>
          </p:txBody>
        </p:sp>
        <p:grpSp>
          <p:nvGrpSpPr>
            <p:cNvPr id="20497" name="Group 7"/>
            <p:cNvGrpSpPr>
              <a:grpSpLocks/>
            </p:cNvGrpSpPr>
            <p:nvPr/>
          </p:nvGrpSpPr>
          <p:grpSpPr bwMode="auto">
            <a:xfrm>
              <a:off x="306" y="3599"/>
              <a:ext cx="857" cy="370"/>
              <a:chOff x="1757" y="1408"/>
              <a:chExt cx="857" cy="370"/>
            </a:xfrm>
          </p:grpSpPr>
          <p:sp>
            <p:nvSpPr>
              <p:cNvPr id="20536" name="Freeform 8"/>
              <p:cNvSpPr>
                <a:spLocks noChangeArrowheads="1"/>
              </p:cNvSpPr>
              <p:nvPr/>
            </p:nvSpPr>
            <p:spPr bwMode="auto">
              <a:xfrm>
                <a:off x="1757" y="1408"/>
                <a:ext cx="858" cy="371"/>
              </a:xfrm>
              <a:custGeom>
                <a:avLst/>
                <a:gdLst>
                  <a:gd name="T0" fmla="*/ 0 w 3783"/>
                  <a:gd name="T1" fmla="*/ 0 h 1635"/>
                  <a:gd name="T2" fmla="*/ 0 w 3783"/>
                  <a:gd name="T3" fmla="*/ 0 h 1635"/>
                  <a:gd name="T4" fmla="*/ 0 w 3783"/>
                  <a:gd name="T5" fmla="*/ 0 h 1635"/>
                  <a:gd name="T6" fmla="*/ 0 w 3783"/>
                  <a:gd name="T7" fmla="*/ 0 h 1635"/>
                  <a:gd name="T8" fmla="*/ 0 w 3783"/>
                  <a:gd name="T9" fmla="*/ 0 h 1635"/>
                  <a:gd name="T10" fmla="*/ 0 w 3783"/>
                  <a:gd name="T11" fmla="*/ 0 h 1635"/>
                  <a:gd name="T12" fmla="*/ 0 w 3783"/>
                  <a:gd name="T13" fmla="*/ 0 h 1635"/>
                  <a:gd name="T14" fmla="*/ 0 w 3783"/>
                  <a:gd name="T15" fmla="*/ 0 h 1635"/>
                  <a:gd name="T16" fmla="*/ 0 w 3783"/>
                  <a:gd name="T17" fmla="*/ 0 h 1635"/>
                  <a:gd name="T18" fmla="*/ 0 w 3783"/>
                  <a:gd name="T19" fmla="*/ 0 h 1635"/>
                  <a:gd name="T20" fmla="*/ 0 w 3783"/>
                  <a:gd name="T21" fmla="*/ 0 h 1635"/>
                  <a:gd name="T22" fmla="*/ 0 w 3783"/>
                  <a:gd name="T23" fmla="*/ 0 h 1635"/>
                  <a:gd name="T24" fmla="*/ 0 w 3783"/>
                  <a:gd name="T25" fmla="*/ 0 h 1635"/>
                  <a:gd name="T26" fmla="*/ 0 w 3783"/>
                  <a:gd name="T27" fmla="*/ 0 h 1635"/>
                  <a:gd name="T28" fmla="*/ 0 w 3783"/>
                  <a:gd name="T29" fmla="*/ 0 h 1635"/>
                  <a:gd name="T30" fmla="*/ 0 w 3783"/>
                  <a:gd name="T31" fmla="*/ 0 h 1635"/>
                  <a:gd name="T32" fmla="*/ 0 w 3783"/>
                  <a:gd name="T33" fmla="*/ 0 h 1635"/>
                  <a:gd name="T34" fmla="*/ 0 w 3783"/>
                  <a:gd name="T35" fmla="*/ 0 h 1635"/>
                  <a:gd name="T36" fmla="*/ 0 w 3783"/>
                  <a:gd name="T37" fmla="*/ 0 h 1635"/>
                  <a:gd name="T38" fmla="*/ 0 w 3783"/>
                  <a:gd name="T39" fmla="*/ 0 h 1635"/>
                  <a:gd name="T40" fmla="*/ 0 w 3783"/>
                  <a:gd name="T41" fmla="*/ 0 h 1635"/>
                  <a:gd name="T42" fmla="*/ 0 w 3783"/>
                  <a:gd name="T43" fmla="*/ 0 h 1635"/>
                  <a:gd name="T44" fmla="*/ 0 w 3783"/>
                  <a:gd name="T45" fmla="*/ 0 h 1635"/>
                  <a:gd name="T46" fmla="*/ 0 w 3783"/>
                  <a:gd name="T47" fmla="*/ 0 h 1635"/>
                  <a:gd name="T48" fmla="*/ 0 w 3783"/>
                  <a:gd name="T49" fmla="*/ 0 h 1635"/>
                  <a:gd name="T50" fmla="*/ 0 w 3783"/>
                  <a:gd name="T51" fmla="*/ 0 h 1635"/>
                  <a:gd name="T52" fmla="*/ 0 w 3783"/>
                  <a:gd name="T53" fmla="*/ 0 h 1635"/>
                  <a:gd name="T54" fmla="*/ 0 w 3783"/>
                  <a:gd name="T55" fmla="*/ 0 h 1635"/>
                  <a:gd name="T56" fmla="*/ 0 w 3783"/>
                  <a:gd name="T57" fmla="*/ 0 h 1635"/>
                  <a:gd name="T58" fmla="*/ 0 w 3783"/>
                  <a:gd name="T59" fmla="*/ 0 h 1635"/>
                  <a:gd name="T60" fmla="*/ 0 w 3783"/>
                  <a:gd name="T61" fmla="*/ 0 h 1635"/>
                  <a:gd name="T62" fmla="*/ 0 w 3783"/>
                  <a:gd name="T63" fmla="*/ 0 h 1635"/>
                  <a:gd name="T64" fmla="*/ 0 w 3783"/>
                  <a:gd name="T65" fmla="*/ 0 h 1635"/>
                  <a:gd name="T66" fmla="*/ 0 w 3783"/>
                  <a:gd name="T67" fmla="*/ 0 h 1635"/>
                  <a:gd name="T68" fmla="*/ 0 w 3783"/>
                  <a:gd name="T69" fmla="*/ 0 h 1635"/>
                  <a:gd name="T70" fmla="*/ 0 w 3783"/>
                  <a:gd name="T71" fmla="*/ 0 h 1635"/>
                  <a:gd name="T72" fmla="*/ 0 w 3783"/>
                  <a:gd name="T73" fmla="*/ 0 h 1635"/>
                  <a:gd name="T74" fmla="*/ 0 w 3783"/>
                  <a:gd name="T75" fmla="*/ 0 h 1635"/>
                  <a:gd name="T76" fmla="*/ 0 w 3783"/>
                  <a:gd name="T77" fmla="*/ 0 h 1635"/>
                  <a:gd name="T78" fmla="*/ 0 w 3783"/>
                  <a:gd name="T79" fmla="*/ 0 h 1635"/>
                  <a:gd name="T80" fmla="*/ 0 w 3783"/>
                  <a:gd name="T81" fmla="*/ 0 h 1635"/>
                  <a:gd name="T82" fmla="*/ 0 w 3783"/>
                  <a:gd name="T83" fmla="*/ 0 h 1635"/>
                  <a:gd name="T84" fmla="*/ 0 w 3783"/>
                  <a:gd name="T85" fmla="*/ 0 h 1635"/>
                  <a:gd name="T86" fmla="*/ 0 w 3783"/>
                  <a:gd name="T87" fmla="*/ 0 h 1635"/>
                  <a:gd name="T88" fmla="*/ 0 w 3783"/>
                  <a:gd name="T89" fmla="*/ 0 h 1635"/>
                  <a:gd name="T90" fmla="*/ 0 w 3783"/>
                  <a:gd name="T91" fmla="*/ 0 h 1635"/>
                  <a:gd name="T92" fmla="*/ 0 w 3783"/>
                  <a:gd name="T93" fmla="*/ 0 h 1635"/>
                  <a:gd name="T94" fmla="*/ 0 w 3783"/>
                  <a:gd name="T95" fmla="*/ 0 h 1635"/>
                  <a:gd name="T96" fmla="*/ 0 w 3783"/>
                  <a:gd name="T97" fmla="*/ 0 h 1635"/>
                  <a:gd name="T98" fmla="*/ 0 w 3783"/>
                  <a:gd name="T99" fmla="*/ 0 h 1635"/>
                  <a:gd name="T100" fmla="*/ 0 w 3783"/>
                  <a:gd name="T101" fmla="*/ 0 h 1635"/>
                  <a:gd name="T102" fmla="*/ 0 w 3783"/>
                  <a:gd name="T103" fmla="*/ 0 h 1635"/>
                  <a:gd name="T104" fmla="*/ 0 w 3783"/>
                  <a:gd name="T105" fmla="*/ 0 h 1635"/>
                  <a:gd name="T106" fmla="*/ 0 w 3783"/>
                  <a:gd name="T107" fmla="*/ 0 h 1635"/>
                  <a:gd name="T108" fmla="*/ 0 w 3783"/>
                  <a:gd name="T109" fmla="*/ 0 h 1635"/>
                  <a:gd name="T110" fmla="*/ 0 w 3783"/>
                  <a:gd name="T111" fmla="*/ 0 h 163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3"/>
                  <a:gd name="T169" fmla="*/ 0 h 1635"/>
                  <a:gd name="T170" fmla="*/ 3783 w 3783"/>
                  <a:gd name="T171" fmla="*/ 1635 h 163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3" h="1635">
                    <a:moveTo>
                      <a:pt x="352" y="542"/>
                    </a:moveTo>
                    <a:lnTo>
                      <a:pt x="333" y="543"/>
                    </a:lnTo>
                    <a:lnTo>
                      <a:pt x="314" y="545"/>
                    </a:lnTo>
                    <a:lnTo>
                      <a:pt x="296" y="547"/>
                    </a:lnTo>
                    <a:lnTo>
                      <a:pt x="277" y="550"/>
                    </a:lnTo>
                    <a:lnTo>
                      <a:pt x="259" y="554"/>
                    </a:lnTo>
                    <a:lnTo>
                      <a:pt x="241" y="557"/>
                    </a:lnTo>
                    <a:lnTo>
                      <a:pt x="223" y="562"/>
                    </a:lnTo>
                    <a:lnTo>
                      <a:pt x="206" y="567"/>
                    </a:lnTo>
                    <a:lnTo>
                      <a:pt x="189" y="572"/>
                    </a:lnTo>
                    <a:lnTo>
                      <a:pt x="172" y="578"/>
                    </a:lnTo>
                    <a:lnTo>
                      <a:pt x="157" y="584"/>
                    </a:lnTo>
                    <a:lnTo>
                      <a:pt x="141" y="591"/>
                    </a:lnTo>
                    <a:lnTo>
                      <a:pt x="127" y="598"/>
                    </a:lnTo>
                    <a:lnTo>
                      <a:pt x="114" y="607"/>
                    </a:lnTo>
                    <a:lnTo>
                      <a:pt x="99" y="614"/>
                    </a:lnTo>
                    <a:lnTo>
                      <a:pt x="87" y="622"/>
                    </a:lnTo>
                    <a:lnTo>
                      <a:pt x="75" y="631"/>
                    </a:lnTo>
                    <a:lnTo>
                      <a:pt x="65" y="641"/>
                    </a:lnTo>
                    <a:lnTo>
                      <a:pt x="54" y="650"/>
                    </a:lnTo>
                    <a:lnTo>
                      <a:pt x="44" y="660"/>
                    </a:lnTo>
                    <a:lnTo>
                      <a:pt x="36" y="670"/>
                    </a:lnTo>
                    <a:lnTo>
                      <a:pt x="29" y="680"/>
                    </a:lnTo>
                    <a:lnTo>
                      <a:pt x="22" y="691"/>
                    </a:lnTo>
                    <a:lnTo>
                      <a:pt x="16" y="702"/>
                    </a:lnTo>
                    <a:lnTo>
                      <a:pt x="11" y="712"/>
                    </a:lnTo>
                    <a:lnTo>
                      <a:pt x="7" y="724"/>
                    </a:lnTo>
                    <a:lnTo>
                      <a:pt x="4" y="735"/>
                    </a:lnTo>
                    <a:lnTo>
                      <a:pt x="1" y="746"/>
                    </a:lnTo>
                    <a:lnTo>
                      <a:pt x="0" y="757"/>
                    </a:lnTo>
                    <a:lnTo>
                      <a:pt x="0" y="769"/>
                    </a:lnTo>
                    <a:lnTo>
                      <a:pt x="1" y="780"/>
                    </a:lnTo>
                    <a:lnTo>
                      <a:pt x="2" y="791"/>
                    </a:lnTo>
                    <a:lnTo>
                      <a:pt x="5" y="803"/>
                    </a:lnTo>
                    <a:lnTo>
                      <a:pt x="8" y="813"/>
                    </a:lnTo>
                    <a:lnTo>
                      <a:pt x="13" y="826"/>
                    </a:lnTo>
                    <a:lnTo>
                      <a:pt x="18" y="836"/>
                    </a:lnTo>
                    <a:lnTo>
                      <a:pt x="25" y="847"/>
                    </a:lnTo>
                    <a:lnTo>
                      <a:pt x="32" y="858"/>
                    </a:lnTo>
                    <a:lnTo>
                      <a:pt x="41" y="868"/>
                    </a:lnTo>
                    <a:lnTo>
                      <a:pt x="49" y="878"/>
                    </a:lnTo>
                    <a:lnTo>
                      <a:pt x="59" y="888"/>
                    </a:lnTo>
                    <a:lnTo>
                      <a:pt x="69" y="897"/>
                    </a:lnTo>
                    <a:lnTo>
                      <a:pt x="81" y="906"/>
                    </a:lnTo>
                    <a:lnTo>
                      <a:pt x="93" y="915"/>
                    </a:lnTo>
                    <a:lnTo>
                      <a:pt x="107" y="924"/>
                    </a:lnTo>
                    <a:lnTo>
                      <a:pt x="120" y="932"/>
                    </a:lnTo>
                    <a:lnTo>
                      <a:pt x="134" y="939"/>
                    </a:lnTo>
                    <a:lnTo>
                      <a:pt x="149" y="946"/>
                    </a:lnTo>
                    <a:lnTo>
                      <a:pt x="164" y="953"/>
                    </a:lnTo>
                    <a:lnTo>
                      <a:pt x="181" y="959"/>
                    </a:lnTo>
                    <a:lnTo>
                      <a:pt x="196" y="965"/>
                    </a:lnTo>
                    <a:lnTo>
                      <a:pt x="214" y="970"/>
                    </a:lnTo>
                    <a:lnTo>
                      <a:pt x="231" y="975"/>
                    </a:lnTo>
                    <a:lnTo>
                      <a:pt x="229" y="936"/>
                    </a:lnTo>
                    <a:lnTo>
                      <a:pt x="213" y="943"/>
                    </a:lnTo>
                    <a:lnTo>
                      <a:pt x="200" y="950"/>
                    </a:lnTo>
                    <a:lnTo>
                      <a:pt x="186" y="959"/>
                    </a:lnTo>
                    <a:lnTo>
                      <a:pt x="174" y="967"/>
                    </a:lnTo>
                    <a:lnTo>
                      <a:pt x="162" y="976"/>
                    </a:lnTo>
                    <a:lnTo>
                      <a:pt x="150" y="985"/>
                    </a:lnTo>
                    <a:lnTo>
                      <a:pt x="139" y="994"/>
                    </a:lnTo>
                    <a:lnTo>
                      <a:pt x="129" y="1004"/>
                    </a:lnTo>
                    <a:lnTo>
                      <a:pt x="121" y="1014"/>
                    </a:lnTo>
                    <a:lnTo>
                      <a:pt x="113" y="1024"/>
                    </a:lnTo>
                    <a:lnTo>
                      <a:pt x="107" y="1034"/>
                    </a:lnTo>
                    <a:lnTo>
                      <a:pt x="99" y="1045"/>
                    </a:lnTo>
                    <a:lnTo>
                      <a:pt x="95" y="1055"/>
                    </a:lnTo>
                    <a:lnTo>
                      <a:pt x="90" y="1067"/>
                    </a:lnTo>
                    <a:lnTo>
                      <a:pt x="87" y="1078"/>
                    </a:lnTo>
                    <a:lnTo>
                      <a:pt x="85" y="1089"/>
                    </a:lnTo>
                    <a:lnTo>
                      <a:pt x="83" y="1100"/>
                    </a:lnTo>
                    <a:lnTo>
                      <a:pt x="83" y="1111"/>
                    </a:lnTo>
                    <a:lnTo>
                      <a:pt x="83" y="1122"/>
                    </a:lnTo>
                    <a:lnTo>
                      <a:pt x="85" y="1133"/>
                    </a:lnTo>
                    <a:lnTo>
                      <a:pt x="87" y="1144"/>
                    </a:lnTo>
                    <a:lnTo>
                      <a:pt x="90" y="1155"/>
                    </a:lnTo>
                    <a:lnTo>
                      <a:pt x="95" y="1167"/>
                    </a:lnTo>
                    <a:lnTo>
                      <a:pt x="99" y="1177"/>
                    </a:lnTo>
                    <a:lnTo>
                      <a:pt x="107" y="1188"/>
                    </a:lnTo>
                    <a:lnTo>
                      <a:pt x="113" y="1199"/>
                    </a:lnTo>
                    <a:lnTo>
                      <a:pt x="121" y="1209"/>
                    </a:lnTo>
                    <a:lnTo>
                      <a:pt x="129" y="1219"/>
                    </a:lnTo>
                    <a:lnTo>
                      <a:pt x="140" y="1229"/>
                    </a:lnTo>
                    <a:lnTo>
                      <a:pt x="150" y="1239"/>
                    </a:lnTo>
                    <a:lnTo>
                      <a:pt x="162" y="1248"/>
                    </a:lnTo>
                    <a:lnTo>
                      <a:pt x="174" y="1257"/>
                    </a:lnTo>
                    <a:lnTo>
                      <a:pt x="186" y="1265"/>
                    </a:lnTo>
                    <a:lnTo>
                      <a:pt x="200" y="1273"/>
                    </a:lnTo>
                    <a:lnTo>
                      <a:pt x="214" y="1280"/>
                    </a:lnTo>
                    <a:lnTo>
                      <a:pt x="229" y="1288"/>
                    </a:lnTo>
                    <a:lnTo>
                      <a:pt x="244" y="1294"/>
                    </a:lnTo>
                    <a:lnTo>
                      <a:pt x="260" y="1301"/>
                    </a:lnTo>
                    <a:lnTo>
                      <a:pt x="277" y="1306"/>
                    </a:lnTo>
                    <a:lnTo>
                      <a:pt x="293" y="1312"/>
                    </a:lnTo>
                    <a:lnTo>
                      <a:pt x="310" y="1317"/>
                    </a:lnTo>
                    <a:lnTo>
                      <a:pt x="328" y="1321"/>
                    </a:lnTo>
                    <a:lnTo>
                      <a:pt x="346" y="1324"/>
                    </a:lnTo>
                    <a:lnTo>
                      <a:pt x="365" y="1327"/>
                    </a:lnTo>
                    <a:lnTo>
                      <a:pt x="383" y="1331"/>
                    </a:lnTo>
                    <a:lnTo>
                      <a:pt x="402" y="1332"/>
                    </a:lnTo>
                    <a:lnTo>
                      <a:pt x="421" y="1334"/>
                    </a:lnTo>
                    <a:lnTo>
                      <a:pt x="441" y="1335"/>
                    </a:lnTo>
                    <a:lnTo>
                      <a:pt x="460" y="1336"/>
                    </a:lnTo>
                    <a:lnTo>
                      <a:pt x="478" y="1336"/>
                    </a:lnTo>
                    <a:lnTo>
                      <a:pt x="497" y="1335"/>
                    </a:lnTo>
                    <a:lnTo>
                      <a:pt x="562" y="1383"/>
                    </a:lnTo>
                    <a:lnTo>
                      <a:pt x="584" y="1399"/>
                    </a:lnTo>
                    <a:lnTo>
                      <a:pt x="608" y="1415"/>
                    </a:lnTo>
                    <a:lnTo>
                      <a:pt x="634" y="1429"/>
                    </a:lnTo>
                    <a:lnTo>
                      <a:pt x="661" y="1443"/>
                    </a:lnTo>
                    <a:lnTo>
                      <a:pt x="689" y="1456"/>
                    </a:lnTo>
                    <a:lnTo>
                      <a:pt x="719" y="1468"/>
                    </a:lnTo>
                    <a:lnTo>
                      <a:pt x="749" y="1479"/>
                    </a:lnTo>
                    <a:lnTo>
                      <a:pt x="780" y="1489"/>
                    </a:lnTo>
                    <a:lnTo>
                      <a:pt x="811" y="1498"/>
                    </a:lnTo>
                    <a:lnTo>
                      <a:pt x="843" y="1507"/>
                    </a:lnTo>
                    <a:lnTo>
                      <a:pt x="877" y="1514"/>
                    </a:lnTo>
                    <a:lnTo>
                      <a:pt x="910" y="1520"/>
                    </a:lnTo>
                    <a:lnTo>
                      <a:pt x="945" y="1525"/>
                    </a:lnTo>
                    <a:lnTo>
                      <a:pt x="981" y="1529"/>
                    </a:lnTo>
                    <a:lnTo>
                      <a:pt x="1016" y="1533"/>
                    </a:lnTo>
                    <a:lnTo>
                      <a:pt x="1052" y="1534"/>
                    </a:lnTo>
                    <a:lnTo>
                      <a:pt x="1088" y="1535"/>
                    </a:lnTo>
                    <a:lnTo>
                      <a:pt x="1122" y="1535"/>
                    </a:lnTo>
                    <a:lnTo>
                      <a:pt x="1158" y="1533"/>
                    </a:lnTo>
                    <a:lnTo>
                      <a:pt x="1194" y="1530"/>
                    </a:lnTo>
                    <a:lnTo>
                      <a:pt x="1229" y="1527"/>
                    </a:lnTo>
                    <a:lnTo>
                      <a:pt x="1264" y="1522"/>
                    </a:lnTo>
                    <a:lnTo>
                      <a:pt x="1298" y="1516"/>
                    </a:lnTo>
                    <a:lnTo>
                      <a:pt x="1332" y="1509"/>
                    </a:lnTo>
                    <a:lnTo>
                      <a:pt x="1364" y="1501"/>
                    </a:lnTo>
                    <a:lnTo>
                      <a:pt x="1494" y="1520"/>
                    </a:lnTo>
                    <a:lnTo>
                      <a:pt x="1515" y="1533"/>
                    </a:lnTo>
                    <a:lnTo>
                      <a:pt x="1537" y="1545"/>
                    </a:lnTo>
                    <a:lnTo>
                      <a:pt x="1561" y="1557"/>
                    </a:lnTo>
                    <a:lnTo>
                      <a:pt x="1585" y="1568"/>
                    </a:lnTo>
                    <a:lnTo>
                      <a:pt x="1610" y="1577"/>
                    </a:lnTo>
                    <a:lnTo>
                      <a:pt x="1636" y="1587"/>
                    </a:lnTo>
                    <a:lnTo>
                      <a:pt x="1662" y="1595"/>
                    </a:lnTo>
                    <a:lnTo>
                      <a:pt x="1690" y="1604"/>
                    </a:lnTo>
                    <a:lnTo>
                      <a:pt x="1719" y="1610"/>
                    </a:lnTo>
                    <a:lnTo>
                      <a:pt x="1747" y="1617"/>
                    </a:lnTo>
                    <a:lnTo>
                      <a:pt x="1776" y="1621"/>
                    </a:lnTo>
                    <a:lnTo>
                      <a:pt x="1806" y="1626"/>
                    </a:lnTo>
                    <a:lnTo>
                      <a:pt x="1836" y="1629"/>
                    </a:lnTo>
                    <a:lnTo>
                      <a:pt x="1866" y="1631"/>
                    </a:lnTo>
                    <a:lnTo>
                      <a:pt x="1898" y="1633"/>
                    </a:lnTo>
                    <a:lnTo>
                      <a:pt x="1928" y="1634"/>
                    </a:lnTo>
                    <a:lnTo>
                      <a:pt x="1958" y="1634"/>
                    </a:lnTo>
                    <a:lnTo>
                      <a:pt x="1989" y="1632"/>
                    </a:lnTo>
                    <a:lnTo>
                      <a:pt x="2019" y="1630"/>
                    </a:lnTo>
                    <a:lnTo>
                      <a:pt x="2049" y="1626"/>
                    </a:lnTo>
                    <a:lnTo>
                      <a:pt x="2079" y="1622"/>
                    </a:lnTo>
                    <a:lnTo>
                      <a:pt x="2108" y="1617"/>
                    </a:lnTo>
                    <a:lnTo>
                      <a:pt x="2138" y="1612"/>
                    </a:lnTo>
                    <a:lnTo>
                      <a:pt x="2165" y="1605"/>
                    </a:lnTo>
                    <a:lnTo>
                      <a:pt x="2193" y="1598"/>
                    </a:lnTo>
                    <a:lnTo>
                      <a:pt x="2220" y="1590"/>
                    </a:lnTo>
                    <a:lnTo>
                      <a:pt x="2246" y="1580"/>
                    </a:lnTo>
                    <a:lnTo>
                      <a:pt x="2272" y="1570"/>
                    </a:lnTo>
                    <a:lnTo>
                      <a:pt x="2296" y="1560"/>
                    </a:lnTo>
                    <a:lnTo>
                      <a:pt x="2320" y="1548"/>
                    </a:lnTo>
                    <a:lnTo>
                      <a:pt x="2342" y="1536"/>
                    </a:lnTo>
                    <a:lnTo>
                      <a:pt x="2363" y="1523"/>
                    </a:lnTo>
                    <a:lnTo>
                      <a:pt x="2383" y="1510"/>
                    </a:lnTo>
                    <a:lnTo>
                      <a:pt x="2402" y="1495"/>
                    </a:lnTo>
                    <a:lnTo>
                      <a:pt x="2419" y="1480"/>
                    </a:lnTo>
                    <a:lnTo>
                      <a:pt x="2436" y="1466"/>
                    </a:lnTo>
                    <a:lnTo>
                      <a:pt x="2451" y="1450"/>
                    </a:lnTo>
                    <a:lnTo>
                      <a:pt x="2465" y="1434"/>
                    </a:lnTo>
                    <a:lnTo>
                      <a:pt x="2478" y="1419"/>
                    </a:lnTo>
                    <a:lnTo>
                      <a:pt x="2556" y="1407"/>
                    </a:lnTo>
                    <a:lnTo>
                      <a:pt x="2580" y="1412"/>
                    </a:lnTo>
                    <a:lnTo>
                      <a:pt x="2603" y="1418"/>
                    </a:lnTo>
                    <a:lnTo>
                      <a:pt x="2629" y="1422"/>
                    </a:lnTo>
                    <a:lnTo>
                      <a:pt x="2654" y="1426"/>
                    </a:lnTo>
                    <a:lnTo>
                      <a:pt x="2679" y="1429"/>
                    </a:lnTo>
                    <a:lnTo>
                      <a:pt x="2704" y="1430"/>
                    </a:lnTo>
                    <a:lnTo>
                      <a:pt x="2730" y="1432"/>
                    </a:lnTo>
                    <a:lnTo>
                      <a:pt x="2756" y="1432"/>
                    </a:lnTo>
                    <a:lnTo>
                      <a:pt x="2782" y="1432"/>
                    </a:lnTo>
                    <a:lnTo>
                      <a:pt x="2807" y="1432"/>
                    </a:lnTo>
                    <a:lnTo>
                      <a:pt x="2833" y="1430"/>
                    </a:lnTo>
                    <a:lnTo>
                      <a:pt x="2858" y="1429"/>
                    </a:lnTo>
                    <a:lnTo>
                      <a:pt x="2884" y="1425"/>
                    </a:lnTo>
                    <a:lnTo>
                      <a:pt x="2909" y="1421"/>
                    </a:lnTo>
                    <a:lnTo>
                      <a:pt x="2934" y="1417"/>
                    </a:lnTo>
                    <a:lnTo>
                      <a:pt x="2958" y="1411"/>
                    </a:lnTo>
                    <a:lnTo>
                      <a:pt x="2981" y="1405"/>
                    </a:lnTo>
                    <a:lnTo>
                      <a:pt x="3005" y="1398"/>
                    </a:lnTo>
                    <a:lnTo>
                      <a:pt x="3026" y="1391"/>
                    </a:lnTo>
                    <a:lnTo>
                      <a:pt x="3049" y="1383"/>
                    </a:lnTo>
                    <a:lnTo>
                      <a:pt x="3069" y="1374"/>
                    </a:lnTo>
                    <a:lnTo>
                      <a:pt x="3090" y="1365"/>
                    </a:lnTo>
                    <a:lnTo>
                      <a:pt x="3109" y="1354"/>
                    </a:lnTo>
                    <a:lnTo>
                      <a:pt x="3128" y="1344"/>
                    </a:lnTo>
                    <a:lnTo>
                      <a:pt x="3146" y="1333"/>
                    </a:lnTo>
                    <a:lnTo>
                      <a:pt x="3163" y="1321"/>
                    </a:lnTo>
                    <a:lnTo>
                      <a:pt x="3178" y="1310"/>
                    </a:lnTo>
                    <a:lnTo>
                      <a:pt x="3192" y="1296"/>
                    </a:lnTo>
                    <a:lnTo>
                      <a:pt x="3206" y="1283"/>
                    </a:lnTo>
                    <a:lnTo>
                      <a:pt x="3218" y="1270"/>
                    </a:lnTo>
                    <a:lnTo>
                      <a:pt x="3228" y="1257"/>
                    </a:lnTo>
                    <a:lnTo>
                      <a:pt x="3239" y="1243"/>
                    </a:lnTo>
                    <a:lnTo>
                      <a:pt x="3248" y="1228"/>
                    </a:lnTo>
                    <a:lnTo>
                      <a:pt x="3255" y="1213"/>
                    </a:lnTo>
                    <a:lnTo>
                      <a:pt x="3261" y="1199"/>
                    </a:lnTo>
                    <a:lnTo>
                      <a:pt x="3266" y="1184"/>
                    </a:lnTo>
                    <a:lnTo>
                      <a:pt x="3269" y="1169"/>
                    </a:lnTo>
                    <a:lnTo>
                      <a:pt x="3272" y="1154"/>
                    </a:lnTo>
                    <a:lnTo>
                      <a:pt x="3273" y="1138"/>
                    </a:lnTo>
                    <a:lnTo>
                      <a:pt x="3251" y="1138"/>
                    </a:lnTo>
                    <a:lnTo>
                      <a:pt x="3280" y="1136"/>
                    </a:lnTo>
                    <a:lnTo>
                      <a:pt x="3309" y="1133"/>
                    </a:lnTo>
                    <a:lnTo>
                      <a:pt x="3339" y="1129"/>
                    </a:lnTo>
                    <a:lnTo>
                      <a:pt x="3367" y="1124"/>
                    </a:lnTo>
                    <a:lnTo>
                      <a:pt x="3395" y="1118"/>
                    </a:lnTo>
                    <a:lnTo>
                      <a:pt x="3424" y="1111"/>
                    </a:lnTo>
                    <a:lnTo>
                      <a:pt x="3450" y="1105"/>
                    </a:lnTo>
                    <a:lnTo>
                      <a:pt x="3478" y="1097"/>
                    </a:lnTo>
                    <a:lnTo>
                      <a:pt x="3503" y="1088"/>
                    </a:lnTo>
                    <a:lnTo>
                      <a:pt x="3528" y="1078"/>
                    </a:lnTo>
                    <a:lnTo>
                      <a:pt x="3552" y="1068"/>
                    </a:lnTo>
                    <a:lnTo>
                      <a:pt x="3576" y="1056"/>
                    </a:lnTo>
                    <a:lnTo>
                      <a:pt x="3597" y="1045"/>
                    </a:lnTo>
                    <a:lnTo>
                      <a:pt x="3619" y="1032"/>
                    </a:lnTo>
                    <a:lnTo>
                      <a:pt x="3639" y="1020"/>
                    </a:lnTo>
                    <a:lnTo>
                      <a:pt x="3658" y="1006"/>
                    </a:lnTo>
                    <a:lnTo>
                      <a:pt x="3675" y="992"/>
                    </a:lnTo>
                    <a:lnTo>
                      <a:pt x="3692" y="977"/>
                    </a:lnTo>
                    <a:lnTo>
                      <a:pt x="3708" y="962"/>
                    </a:lnTo>
                    <a:lnTo>
                      <a:pt x="3721" y="946"/>
                    </a:lnTo>
                    <a:lnTo>
                      <a:pt x="3734" y="930"/>
                    </a:lnTo>
                    <a:lnTo>
                      <a:pt x="3745" y="914"/>
                    </a:lnTo>
                    <a:lnTo>
                      <a:pt x="3754" y="897"/>
                    </a:lnTo>
                    <a:lnTo>
                      <a:pt x="3763" y="880"/>
                    </a:lnTo>
                    <a:lnTo>
                      <a:pt x="3770" y="862"/>
                    </a:lnTo>
                    <a:lnTo>
                      <a:pt x="3775" y="845"/>
                    </a:lnTo>
                    <a:lnTo>
                      <a:pt x="3778" y="827"/>
                    </a:lnTo>
                    <a:lnTo>
                      <a:pt x="3781" y="809"/>
                    </a:lnTo>
                    <a:lnTo>
                      <a:pt x="3782" y="791"/>
                    </a:lnTo>
                    <a:lnTo>
                      <a:pt x="3781" y="773"/>
                    </a:lnTo>
                    <a:lnTo>
                      <a:pt x="3778" y="756"/>
                    </a:lnTo>
                    <a:lnTo>
                      <a:pt x="3775" y="738"/>
                    </a:lnTo>
                    <a:lnTo>
                      <a:pt x="3770" y="721"/>
                    </a:lnTo>
                    <a:lnTo>
                      <a:pt x="3763" y="704"/>
                    </a:lnTo>
                    <a:lnTo>
                      <a:pt x="3754" y="687"/>
                    </a:lnTo>
                    <a:lnTo>
                      <a:pt x="3745" y="670"/>
                    </a:lnTo>
                    <a:lnTo>
                      <a:pt x="3734" y="654"/>
                    </a:lnTo>
                    <a:lnTo>
                      <a:pt x="3722" y="638"/>
                    </a:lnTo>
                    <a:lnTo>
                      <a:pt x="3708" y="622"/>
                    </a:lnTo>
                    <a:lnTo>
                      <a:pt x="3692" y="608"/>
                    </a:lnTo>
                    <a:lnTo>
                      <a:pt x="3676" y="593"/>
                    </a:lnTo>
                    <a:lnTo>
                      <a:pt x="3658" y="579"/>
                    </a:lnTo>
                    <a:lnTo>
                      <a:pt x="3639" y="565"/>
                    </a:lnTo>
                    <a:lnTo>
                      <a:pt x="3619" y="552"/>
                    </a:lnTo>
                    <a:lnTo>
                      <a:pt x="3597" y="540"/>
                    </a:lnTo>
                    <a:lnTo>
                      <a:pt x="3631" y="609"/>
                    </a:lnTo>
                    <a:lnTo>
                      <a:pt x="3642" y="596"/>
                    </a:lnTo>
                    <a:lnTo>
                      <a:pt x="3652" y="584"/>
                    </a:lnTo>
                    <a:lnTo>
                      <a:pt x="3662" y="571"/>
                    </a:lnTo>
                    <a:lnTo>
                      <a:pt x="3670" y="557"/>
                    </a:lnTo>
                    <a:lnTo>
                      <a:pt x="3678" y="544"/>
                    </a:lnTo>
                    <a:lnTo>
                      <a:pt x="3684" y="530"/>
                    </a:lnTo>
                    <a:lnTo>
                      <a:pt x="3687" y="516"/>
                    </a:lnTo>
                    <a:lnTo>
                      <a:pt x="3691" y="502"/>
                    </a:lnTo>
                    <a:lnTo>
                      <a:pt x="3693" y="488"/>
                    </a:lnTo>
                    <a:lnTo>
                      <a:pt x="3694" y="474"/>
                    </a:lnTo>
                    <a:lnTo>
                      <a:pt x="3694" y="460"/>
                    </a:lnTo>
                    <a:lnTo>
                      <a:pt x="3693" y="445"/>
                    </a:lnTo>
                    <a:lnTo>
                      <a:pt x="3690" y="431"/>
                    </a:lnTo>
                    <a:lnTo>
                      <a:pt x="3686" y="417"/>
                    </a:lnTo>
                    <a:lnTo>
                      <a:pt x="3681" y="404"/>
                    </a:lnTo>
                    <a:lnTo>
                      <a:pt x="3674" y="390"/>
                    </a:lnTo>
                    <a:lnTo>
                      <a:pt x="3667" y="377"/>
                    </a:lnTo>
                    <a:lnTo>
                      <a:pt x="3658" y="364"/>
                    </a:lnTo>
                    <a:lnTo>
                      <a:pt x="3649" y="351"/>
                    </a:lnTo>
                    <a:lnTo>
                      <a:pt x="3637" y="338"/>
                    </a:lnTo>
                    <a:lnTo>
                      <a:pt x="3625" y="325"/>
                    </a:lnTo>
                    <a:lnTo>
                      <a:pt x="3612" y="314"/>
                    </a:lnTo>
                    <a:lnTo>
                      <a:pt x="3599" y="302"/>
                    </a:lnTo>
                    <a:lnTo>
                      <a:pt x="3583" y="291"/>
                    </a:lnTo>
                    <a:lnTo>
                      <a:pt x="3567" y="280"/>
                    </a:lnTo>
                    <a:lnTo>
                      <a:pt x="3551" y="271"/>
                    </a:lnTo>
                    <a:lnTo>
                      <a:pt x="3533" y="261"/>
                    </a:lnTo>
                    <a:lnTo>
                      <a:pt x="3514" y="252"/>
                    </a:lnTo>
                    <a:lnTo>
                      <a:pt x="3494" y="244"/>
                    </a:lnTo>
                    <a:lnTo>
                      <a:pt x="3474" y="236"/>
                    </a:lnTo>
                    <a:lnTo>
                      <a:pt x="3454" y="228"/>
                    </a:lnTo>
                    <a:lnTo>
                      <a:pt x="3432" y="222"/>
                    </a:lnTo>
                    <a:lnTo>
                      <a:pt x="3411" y="216"/>
                    </a:lnTo>
                    <a:lnTo>
                      <a:pt x="3388" y="211"/>
                    </a:lnTo>
                    <a:lnTo>
                      <a:pt x="3365" y="206"/>
                    </a:lnTo>
                    <a:lnTo>
                      <a:pt x="3342" y="203"/>
                    </a:lnTo>
                    <a:lnTo>
                      <a:pt x="3320" y="201"/>
                    </a:lnTo>
                    <a:lnTo>
                      <a:pt x="3346" y="189"/>
                    </a:lnTo>
                    <a:lnTo>
                      <a:pt x="3340" y="176"/>
                    </a:lnTo>
                    <a:lnTo>
                      <a:pt x="3333" y="164"/>
                    </a:lnTo>
                    <a:lnTo>
                      <a:pt x="3326" y="153"/>
                    </a:lnTo>
                    <a:lnTo>
                      <a:pt x="3316" y="140"/>
                    </a:lnTo>
                    <a:lnTo>
                      <a:pt x="3307" y="129"/>
                    </a:lnTo>
                    <a:lnTo>
                      <a:pt x="3297" y="118"/>
                    </a:lnTo>
                    <a:lnTo>
                      <a:pt x="3285" y="108"/>
                    </a:lnTo>
                    <a:lnTo>
                      <a:pt x="3272" y="97"/>
                    </a:lnTo>
                    <a:lnTo>
                      <a:pt x="3258" y="88"/>
                    </a:lnTo>
                    <a:lnTo>
                      <a:pt x="3244" y="78"/>
                    </a:lnTo>
                    <a:lnTo>
                      <a:pt x="3228" y="69"/>
                    </a:lnTo>
                    <a:lnTo>
                      <a:pt x="3213" y="60"/>
                    </a:lnTo>
                    <a:lnTo>
                      <a:pt x="3196" y="53"/>
                    </a:lnTo>
                    <a:lnTo>
                      <a:pt x="3179" y="45"/>
                    </a:lnTo>
                    <a:lnTo>
                      <a:pt x="3161" y="38"/>
                    </a:lnTo>
                    <a:lnTo>
                      <a:pt x="3142" y="31"/>
                    </a:lnTo>
                    <a:lnTo>
                      <a:pt x="3123" y="26"/>
                    </a:lnTo>
                    <a:lnTo>
                      <a:pt x="3104" y="20"/>
                    </a:lnTo>
                    <a:lnTo>
                      <a:pt x="3084" y="16"/>
                    </a:lnTo>
                    <a:lnTo>
                      <a:pt x="3063" y="11"/>
                    </a:lnTo>
                    <a:lnTo>
                      <a:pt x="3042" y="8"/>
                    </a:lnTo>
                    <a:lnTo>
                      <a:pt x="3021" y="5"/>
                    </a:lnTo>
                    <a:lnTo>
                      <a:pt x="3000" y="3"/>
                    </a:lnTo>
                    <a:lnTo>
                      <a:pt x="2978" y="1"/>
                    </a:lnTo>
                    <a:lnTo>
                      <a:pt x="2957" y="0"/>
                    </a:lnTo>
                    <a:lnTo>
                      <a:pt x="2935" y="0"/>
                    </a:lnTo>
                    <a:lnTo>
                      <a:pt x="2914" y="0"/>
                    </a:lnTo>
                    <a:lnTo>
                      <a:pt x="2892" y="1"/>
                    </a:lnTo>
                    <a:lnTo>
                      <a:pt x="2870" y="2"/>
                    </a:lnTo>
                    <a:lnTo>
                      <a:pt x="2849" y="5"/>
                    </a:lnTo>
                    <a:lnTo>
                      <a:pt x="2827" y="8"/>
                    </a:lnTo>
                    <a:lnTo>
                      <a:pt x="2807" y="11"/>
                    </a:lnTo>
                    <a:lnTo>
                      <a:pt x="2787" y="15"/>
                    </a:lnTo>
                    <a:lnTo>
                      <a:pt x="2766" y="20"/>
                    </a:lnTo>
                    <a:lnTo>
                      <a:pt x="2746" y="25"/>
                    </a:lnTo>
                    <a:lnTo>
                      <a:pt x="2727" y="31"/>
                    </a:lnTo>
                    <a:lnTo>
                      <a:pt x="2709" y="38"/>
                    </a:lnTo>
                    <a:lnTo>
                      <a:pt x="2691" y="44"/>
                    </a:lnTo>
                    <a:lnTo>
                      <a:pt x="2673" y="53"/>
                    </a:lnTo>
                    <a:lnTo>
                      <a:pt x="2656" y="60"/>
                    </a:lnTo>
                    <a:lnTo>
                      <a:pt x="2571" y="61"/>
                    </a:lnTo>
                    <a:lnTo>
                      <a:pt x="2557" y="55"/>
                    </a:lnTo>
                    <a:lnTo>
                      <a:pt x="2541" y="48"/>
                    </a:lnTo>
                    <a:lnTo>
                      <a:pt x="2526" y="40"/>
                    </a:lnTo>
                    <a:lnTo>
                      <a:pt x="2509" y="35"/>
                    </a:lnTo>
                    <a:lnTo>
                      <a:pt x="2492" y="28"/>
                    </a:lnTo>
                    <a:lnTo>
                      <a:pt x="2475" y="23"/>
                    </a:lnTo>
                    <a:lnTo>
                      <a:pt x="2457" y="18"/>
                    </a:lnTo>
                    <a:lnTo>
                      <a:pt x="2439" y="14"/>
                    </a:lnTo>
                    <a:lnTo>
                      <a:pt x="2420" y="10"/>
                    </a:lnTo>
                    <a:lnTo>
                      <a:pt x="2402" y="7"/>
                    </a:lnTo>
                    <a:lnTo>
                      <a:pt x="2383" y="5"/>
                    </a:lnTo>
                    <a:lnTo>
                      <a:pt x="2363" y="2"/>
                    </a:lnTo>
                    <a:lnTo>
                      <a:pt x="2345" y="0"/>
                    </a:lnTo>
                    <a:lnTo>
                      <a:pt x="2325" y="0"/>
                    </a:lnTo>
                    <a:lnTo>
                      <a:pt x="2306" y="0"/>
                    </a:lnTo>
                    <a:lnTo>
                      <a:pt x="2286" y="0"/>
                    </a:lnTo>
                    <a:lnTo>
                      <a:pt x="2267" y="0"/>
                    </a:lnTo>
                    <a:lnTo>
                      <a:pt x="2248" y="2"/>
                    </a:lnTo>
                    <a:lnTo>
                      <a:pt x="2229" y="5"/>
                    </a:lnTo>
                    <a:lnTo>
                      <a:pt x="2209" y="7"/>
                    </a:lnTo>
                    <a:lnTo>
                      <a:pt x="2190" y="10"/>
                    </a:lnTo>
                    <a:lnTo>
                      <a:pt x="2172" y="14"/>
                    </a:lnTo>
                    <a:lnTo>
                      <a:pt x="2153" y="18"/>
                    </a:lnTo>
                    <a:lnTo>
                      <a:pt x="2136" y="23"/>
                    </a:lnTo>
                    <a:lnTo>
                      <a:pt x="2118" y="29"/>
                    </a:lnTo>
                    <a:lnTo>
                      <a:pt x="2102" y="35"/>
                    </a:lnTo>
                    <a:lnTo>
                      <a:pt x="2086" y="41"/>
                    </a:lnTo>
                    <a:lnTo>
                      <a:pt x="2069" y="48"/>
                    </a:lnTo>
                    <a:lnTo>
                      <a:pt x="2055" y="55"/>
                    </a:lnTo>
                    <a:lnTo>
                      <a:pt x="2041" y="62"/>
                    </a:lnTo>
                    <a:lnTo>
                      <a:pt x="2026" y="70"/>
                    </a:lnTo>
                    <a:lnTo>
                      <a:pt x="2014" y="79"/>
                    </a:lnTo>
                    <a:lnTo>
                      <a:pt x="2001" y="88"/>
                    </a:lnTo>
                    <a:lnTo>
                      <a:pt x="1990" y="97"/>
                    </a:lnTo>
                    <a:lnTo>
                      <a:pt x="1911" y="101"/>
                    </a:lnTo>
                    <a:lnTo>
                      <a:pt x="1892" y="92"/>
                    </a:lnTo>
                    <a:lnTo>
                      <a:pt x="1871" y="85"/>
                    </a:lnTo>
                    <a:lnTo>
                      <a:pt x="1850" y="79"/>
                    </a:lnTo>
                    <a:lnTo>
                      <a:pt x="1829" y="72"/>
                    </a:lnTo>
                    <a:lnTo>
                      <a:pt x="1807" y="67"/>
                    </a:lnTo>
                    <a:lnTo>
                      <a:pt x="1785" y="62"/>
                    </a:lnTo>
                    <a:lnTo>
                      <a:pt x="1762" y="58"/>
                    </a:lnTo>
                    <a:lnTo>
                      <a:pt x="1739" y="55"/>
                    </a:lnTo>
                    <a:lnTo>
                      <a:pt x="1716" y="53"/>
                    </a:lnTo>
                    <a:lnTo>
                      <a:pt x="1692" y="50"/>
                    </a:lnTo>
                    <a:lnTo>
                      <a:pt x="1668" y="49"/>
                    </a:lnTo>
                    <a:lnTo>
                      <a:pt x="1646" y="49"/>
                    </a:lnTo>
                    <a:lnTo>
                      <a:pt x="1622" y="49"/>
                    </a:lnTo>
                    <a:lnTo>
                      <a:pt x="1598" y="49"/>
                    </a:lnTo>
                    <a:lnTo>
                      <a:pt x="1574" y="51"/>
                    </a:lnTo>
                    <a:lnTo>
                      <a:pt x="1551" y="53"/>
                    </a:lnTo>
                    <a:lnTo>
                      <a:pt x="1527" y="55"/>
                    </a:lnTo>
                    <a:lnTo>
                      <a:pt x="1504" y="59"/>
                    </a:lnTo>
                    <a:lnTo>
                      <a:pt x="1482" y="63"/>
                    </a:lnTo>
                    <a:lnTo>
                      <a:pt x="1460" y="68"/>
                    </a:lnTo>
                    <a:lnTo>
                      <a:pt x="1439" y="74"/>
                    </a:lnTo>
                    <a:lnTo>
                      <a:pt x="1418" y="80"/>
                    </a:lnTo>
                    <a:lnTo>
                      <a:pt x="1398" y="87"/>
                    </a:lnTo>
                    <a:lnTo>
                      <a:pt x="1377" y="94"/>
                    </a:lnTo>
                    <a:lnTo>
                      <a:pt x="1358" y="102"/>
                    </a:lnTo>
                    <a:lnTo>
                      <a:pt x="1339" y="111"/>
                    </a:lnTo>
                    <a:lnTo>
                      <a:pt x="1321" y="120"/>
                    </a:lnTo>
                    <a:lnTo>
                      <a:pt x="1304" y="130"/>
                    </a:lnTo>
                    <a:lnTo>
                      <a:pt x="1289" y="140"/>
                    </a:lnTo>
                    <a:lnTo>
                      <a:pt x="1273" y="150"/>
                    </a:lnTo>
                    <a:lnTo>
                      <a:pt x="1259" y="162"/>
                    </a:lnTo>
                    <a:lnTo>
                      <a:pt x="1158" y="176"/>
                    </a:lnTo>
                    <a:lnTo>
                      <a:pt x="1131" y="170"/>
                    </a:lnTo>
                    <a:lnTo>
                      <a:pt x="1102" y="164"/>
                    </a:lnTo>
                    <a:lnTo>
                      <a:pt x="1073" y="159"/>
                    </a:lnTo>
                    <a:lnTo>
                      <a:pt x="1044" y="155"/>
                    </a:lnTo>
                    <a:lnTo>
                      <a:pt x="1016" y="152"/>
                    </a:lnTo>
                    <a:lnTo>
                      <a:pt x="986" y="149"/>
                    </a:lnTo>
                    <a:lnTo>
                      <a:pt x="956" y="149"/>
                    </a:lnTo>
                    <a:lnTo>
                      <a:pt x="927" y="148"/>
                    </a:lnTo>
                    <a:lnTo>
                      <a:pt x="897" y="148"/>
                    </a:lnTo>
                    <a:lnTo>
                      <a:pt x="867" y="149"/>
                    </a:lnTo>
                    <a:lnTo>
                      <a:pt x="837" y="152"/>
                    </a:lnTo>
                    <a:lnTo>
                      <a:pt x="809" y="154"/>
                    </a:lnTo>
                    <a:lnTo>
                      <a:pt x="781" y="158"/>
                    </a:lnTo>
                    <a:lnTo>
                      <a:pt x="752" y="163"/>
                    </a:lnTo>
                    <a:lnTo>
                      <a:pt x="723" y="168"/>
                    </a:lnTo>
                    <a:lnTo>
                      <a:pt x="696" y="175"/>
                    </a:lnTo>
                    <a:lnTo>
                      <a:pt x="668" y="182"/>
                    </a:lnTo>
                    <a:lnTo>
                      <a:pt x="642" y="190"/>
                    </a:lnTo>
                    <a:lnTo>
                      <a:pt x="617" y="199"/>
                    </a:lnTo>
                    <a:lnTo>
                      <a:pt x="592" y="207"/>
                    </a:lnTo>
                    <a:lnTo>
                      <a:pt x="568" y="218"/>
                    </a:lnTo>
                    <a:lnTo>
                      <a:pt x="544" y="228"/>
                    </a:lnTo>
                    <a:lnTo>
                      <a:pt x="522" y="241"/>
                    </a:lnTo>
                    <a:lnTo>
                      <a:pt x="501" y="253"/>
                    </a:lnTo>
                    <a:lnTo>
                      <a:pt x="480" y="265"/>
                    </a:lnTo>
                    <a:lnTo>
                      <a:pt x="462" y="279"/>
                    </a:lnTo>
                    <a:lnTo>
                      <a:pt x="444" y="293"/>
                    </a:lnTo>
                    <a:lnTo>
                      <a:pt x="427" y="307"/>
                    </a:lnTo>
                    <a:lnTo>
                      <a:pt x="412" y="322"/>
                    </a:lnTo>
                    <a:lnTo>
                      <a:pt x="398" y="338"/>
                    </a:lnTo>
                    <a:lnTo>
                      <a:pt x="386" y="354"/>
                    </a:lnTo>
                    <a:lnTo>
                      <a:pt x="374" y="370"/>
                    </a:lnTo>
                    <a:lnTo>
                      <a:pt x="364" y="386"/>
                    </a:lnTo>
                    <a:lnTo>
                      <a:pt x="356" y="404"/>
                    </a:lnTo>
                    <a:lnTo>
                      <a:pt x="348" y="420"/>
                    </a:lnTo>
                    <a:lnTo>
                      <a:pt x="342" y="438"/>
                    </a:lnTo>
                    <a:lnTo>
                      <a:pt x="338" y="455"/>
                    </a:lnTo>
                    <a:lnTo>
                      <a:pt x="335" y="472"/>
                    </a:lnTo>
                    <a:lnTo>
                      <a:pt x="334" y="490"/>
                    </a:lnTo>
                    <a:lnTo>
                      <a:pt x="334" y="507"/>
                    </a:lnTo>
                    <a:lnTo>
                      <a:pt x="336" y="525"/>
                    </a:lnTo>
                    <a:lnTo>
                      <a:pt x="339" y="542"/>
                    </a:lnTo>
                    <a:lnTo>
                      <a:pt x="344" y="560"/>
                    </a:lnTo>
                    <a:lnTo>
                      <a:pt x="352" y="542"/>
                    </a:lnTo>
                  </a:path>
                </a:pathLst>
              </a:custGeom>
              <a:solidFill>
                <a:srgbClr val="CCFFFF"/>
              </a:solidFill>
              <a:ln w="9360">
                <a:solidFill>
                  <a:srgbClr val="000000"/>
                </a:solidFill>
                <a:round/>
                <a:headEnd/>
                <a:tailEnd/>
              </a:ln>
            </p:spPr>
            <p:txBody>
              <a:bodyPr wrap="none" anchor="ctr"/>
              <a:lstStyle/>
              <a:p>
                <a:endParaRPr lang="en-US"/>
              </a:p>
            </p:txBody>
          </p:sp>
          <p:sp>
            <p:nvSpPr>
              <p:cNvPr id="20537" name="Freeform 9"/>
              <p:cNvSpPr>
                <a:spLocks noChangeArrowheads="1"/>
              </p:cNvSpPr>
              <p:nvPr/>
            </p:nvSpPr>
            <p:spPr bwMode="auto">
              <a:xfrm>
                <a:off x="1809" y="1629"/>
                <a:ext cx="39" cy="4"/>
              </a:xfrm>
              <a:custGeom>
                <a:avLst/>
                <a:gdLst>
                  <a:gd name="T0" fmla="*/ 0 w 172"/>
                  <a:gd name="T1" fmla="*/ 0 h 18"/>
                  <a:gd name="T2" fmla="*/ 0 w 172"/>
                  <a:gd name="T3" fmla="*/ 0 h 18"/>
                  <a:gd name="T4" fmla="*/ 0 w 172"/>
                  <a:gd name="T5" fmla="*/ 0 h 18"/>
                  <a:gd name="T6" fmla="*/ 0 w 172"/>
                  <a:gd name="T7" fmla="*/ 0 h 18"/>
                  <a:gd name="T8" fmla="*/ 0 w 172"/>
                  <a:gd name="T9" fmla="*/ 0 h 18"/>
                  <a:gd name="T10" fmla="*/ 0 w 172"/>
                  <a:gd name="T11" fmla="*/ 0 h 18"/>
                  <a:gd name="T12" fmla="*/ 0 w 172"/>
                  <a:gd name="T13" fmla="*/ 0 h 18"/>
                  <a:gd name="T14" fmla="*/ 0 w 172"/>
                  <a:gd name="T15" fmla="*/ 0 h 18"/>
                  <a:gd name="T16" fmla="*/ 0 w 172"/>
                  <a:gd name="T17" fmla="*/ 0 h 18"/>
                  <a:gd name="T18" fmla="*/ 0 w 172"/>
                  <a:gd name="T19" fmla="*/ 0 h 18"/>
                  <a:gd name="T20" fmla="*/ 0 w 172"/>
                  <a:gd name="T21" fmla="*/ 0 h 18"/>
                  <a:gd name="T22" fmla="*/ 0 w 172"/>
                  <a:gd name="T23" fmla="*/ 0 h 18"/>
                  <a:gd name="T24" fmla="*/ 0 w 172"/>
                  <a:gd name="T25" fmla="*/ 0 h 18"/>
                  <a:gd name="T26" fmla="*/ 0 w 172"/>
                  <a:gd name="T27" fmla="*/ 0 h 18"/>
                  <a:gd name="T28" fmla="*/ 0 w 172"/>
                  <a:gd name="T29" fmla="*/ 0 h 18"/>
                  <a:gd name="T30" fmla="*/ 0 w 172"/>
                  <a:gd name="T31" fmla="*/ 0 h 18"/>
                  <a:gd name="T32" fmla="*/ 0 w 172"/>
                  <a:gd name="T33" fmla="*/ 0 h 1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2"/>
                  <a:gd name="T52" fmla="*/ 0 h 18"/>
                  <a:gd name="T53" fmla="*/ 172 w 172"/>
                  <a:gd name="T54" fmla="*/ 18 h 1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2" h="18">
                    <a:moveTo>
                      <a:pt x="0" y="0"/>
                    </a:moveTo>
                    <a:lnTo>
                      <a:pt x="11" y="1"/>
                    </a:lnTo>
                    <a:lnTo>
                      <a:pt x="22" y="4"/>
                    </a:lnTo>
                    <a:lnTo>
                      <a:pt x="32" y="6"/>
                    </a:lnTo>
                    <a:lnTo>
                      <a:pt x="44" y="8"/>
                    </a:lnTo>
                    <a:lnTo>
                      <a:pt x="55" y="9"/>
                    </a:lnTo>
                    <a:lnTo>
                      <a:pt x="67" y="11"/>
                    </a:lnTo>
                    <a:lnTo>
                      <a:pt x="78" y="13"/>
                    </a:lnTo>
                    <a:lnTo>
                      <a:pt x="90" y="14"/>
                    </a:lnTo>
                    <a:lnTo>
                      <a:pt x="101" y="15"/>
                    </a:lnTo>
                    <a:lnTo>
                      <a:pt x="113" y="16"/>
                    </a:lnTo>
                    <a:lnTo>
                      <a:pt x="125" y="16"/>
                    </a:lnTo>
                    <a:lnTo>
                      <a:pt x="135" y="17"/>
                    </a:lnTo>
                    <a:lnTo>
                      <a:pt x="147" y="17"/>
                    </a:lnTo>
                    <a:lnTo>
                      <a:pt x="159" y="17"/>
                    </a:lnTo>
                    <a:lnTo>
                      <a:pt x="171" y="17"/>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0538" name="Freeform 10"/>
              <p:cNvSpPr>
                <a:spLocks noChangeArrowheads="1"/>
              </p:cNvSpPr>
              <p:nvPr/>
            </p:nvSpPr>
            <p:spPr bwMode="auto">
              <a:xfrm>
                <a:off x="1870" y="1709"/>
                <a:ext cx="17" cy="2"/>
              </a:xfrm>
              <a:custGeom>
                <a:avLst/>
                <a:gdLst>
                  <a:gd name="T0" fmla="*/ 0 w 75"/>
                  <a:gd name="T1" fmla="*/ 0 h 9"/>
                  <a:gd name="T2" fmla="*/ 0 w 75"/>
                  <a:gd name="T3" fmla="*/ 0 h 9"/>
                  <a:gd name="T4" fmla="*/ 0 w 75"/>
                  <a:gd name="T5" fmla="*/ 0 h 9"/>
                  <a:gd name="T6" fmla="*/ 0 w 75"/>
                  <a:gd name="T7" fmla="*/ 0 h 9"/>
                  <a:gd name="T8" fmla="*/ 0 w 75"/>
                  <a:gd name="T9" fmla="*/ 0 h 9"/>
                  <a:gd name="T10" fmla="*/ 0 w 75"/>
                  <a:gd name="T11" fmla="*/ 0 h 9"/>
                  <a:gd name="T12" fmla="*/ 0 w 75"/>
                  <a:gd name="T13" fmla="*/ 0 h 9"/>
                  <a:gd name="T14" fmla="*/ 0 w 75"/>
                  <a:gd name="T15" fmla="*/ 0 h 9"/>
                  <a:gd name="T16" fmla="*/ 0 w 75"/>
                  <a:gd name="T17" fmla="*/ 0 h 9"/>
                  <a:gd name="T18" fmla="*/ 0 w 75"/>
                  <a:gd name="T19" fmla="*/ 0 h 9"/>
                  <a:gd name="T20" fmla="*/ 0 w 75"/>
                  <a:gd name="T21" fmla="*/ 0 h 9"/>
                  <a:gd name="T22" fmla="*/ 0 w 75"/>
                  <a:gd name="T23" fmla="*/ 0 h 9"/>
                  <a:gd name="T24" fmla="*/ 0 w 75"/>
                  <a:gd name="T25" fmla="*/ 0 h 9"/>
                  <a:gd name="T26" fmla="*/ 0 w 75"/>
                  <a:gd name="T27" fmla="*/ 0 h 9"/>
                  <a:gd name="T28" fmla="*/ 0 w 75"/>
                  <a:gd name="T29" fmla="*/ 0 h 9"/>
                  <a:gd name="T30" fmla="*/ 0 w 75"/>
                  <a:gd name="T31" fmla="*/ 0 h 9"/>
                  <a:gd name="T32" fmla="*/ 0 w 75"/>
                  <a:gd name="T33" fmla="*/ 0 h 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5"/>
                  <a:gd name="T52" fmla="*/ 0 h 9"/>
                  <a:gd name="T53" fmla="*/ 75 w 75"/>
                  <a:gd name="T54" fmla="*/ 9 h 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5" h="9">
                    <a:moveTo>
                      <a:pt x="0" y="8"/>
                    </a:moveTo>
                    <a:lnTo>
                      <a:pt x="5" y="8"/>
                    </a:lnTo>
                    <a:lnTo>
                      <a:pt x="10" y="7"/>
                    </a:lnTo>
                    <a:lnTo>
                      <a:pt x="16" y="7"/>
                    </a:lnTo>
                    <a:lnTo>
                      <a:pt x="20" y="6"/>
                    </a:lnTo>
                    <a:lnTo>
                      <a:pt x="25" y="6"/>
                    </a:lnTo>
                    <a:lnTo>
                      <a:pt x="30" y="5"/>
                    </a:lnTo>
                    <a:lnTo>
                      <a:pt x="35" y="5"/>
                    </a:lnTo>
                    <a:lnTo>
                      <a:pt x="41" y="5"/>
                    </a:lnTo>
                    <a:lnTo>
                      <a:pt x="46" y="4"/>
                    </a:lnTo>
                    <a:lnTo>
                      <a:pt x="50" y="3"/>
                    </a:lnTo>
                    <a:lnTo>
                      <a:pt x="55" y="2"/>
                    </a:lnTo>
                    <a:lnTo>
                      <a:pt x="60" y="2"/>
                    </a:lnTo>
                    <a:lnTo>
                      <a:pt x="65" y="1"/>
                    </a:lnTo>
                    <a:lnTo>
                      <a:pt x="70" y="0"/>
                    </a:lnTo>
                    <a:lnTo>
                      <a:pt x="74" y="0"/>
                    </a:lnTo>
                    <a:lnTo>
                      <a:pt x="0" y="8"/>
                    </a:lnTo>
                  </a:path>
                </a:pathLst>
              </a:custGeom>
              <a:solidFill>
                <a:srgbClr val="CCFFFF"/>
              </a:solidFill>
              <a:ln w="9360">
                <a:solidFill>
                  <a:srgbClr val="000000"/>
                </a:solidFill>
                <a:round/>
                <a:headEnd/>
                <a:tailEnd/>
              </a:ln>
            </p:spPr>
            <p:txBody>
              <a:bodyPr wrap="none" anchor="ctr"/>
              <a:lstStyle/>
              <a:p>
                <a:endParaRPr lang="en-US"/>
              </a:p>
            </p:txBody>
          </p:sp>
          <p:sp>
            <p:nvSpPr>
              <p:cNvPr id="20539" name="Freeform 11"/>
              <p:cNvSpPr>
                <a:spLocks noChangeArrowheads="1"/>
              </p:cNvSpPr>
              <p:nvPr/>
            </p:nvSpPr>
            <p:spPr bwMode="auto">
              <a:xfrm>
                <a:off x="2077" y="1737"/>
                <a:ext cx="19" cy="16"/>
              </a:xfrm>
              <a:custGeom>
                <a:avLst/>
                <a:gdLst>
                  <a:gd name="T0" fmla="*/ 0 w 84"/>
                  <a:gd name="T1" fmla="*/ 0 h 71"/>
                  <a:gd name="T2" fmla="*/ 0 w 84"/>
                  <a:gd name="T3" fmla="*/ 0 h 71"/>
                  <a:gd name="T4" fmla="*/ 0 w 84"/>
                  <a:gd name="T5" fmla="*/ 0 h 71"/>
                  <a:gd name="T6" fmla="*/ 0 w 84"/>
                  <a:gd name="T7" fmla="*/ 0 h 71"/>
                  <a:gd name="T8" fmla="*/ 0 w 84"/>
                  <a:gd name="T9" fmla="*/ 0 h 71"/>
                  <a:gd name="T10" fmla="*/ 0 w 84"/>
                  <a:gd name="T11" fmla="*/ 0 h 71"/>
                  <a:gd name="T12" fmla="*/ 0 w 84"/>
                  <a:gd name="T13" fmla="*/ 0 h 71"/>
                  <a:gd name="T14" fmla="*/ 0 w 84"/>
                  <a:gd name="T15" fmla="*/ 0 h 71"/>
                  <a:gd name="T16" fmla="*/ 0 w 84"/>
                  <a:gd name="T17" fmla="*/ 0 h 71"/>
                  <a:gd name="T18" fmla="*/ 0 w 84"/>
                  <a:gd name="T19" fmla="*/ 0 h 71"/>
                  <a:gd name="T20" fmla="*/ 0 w 84"/>
                  <a:gd name="T21" fmla="*/ 0 h 71"/>
                  <a:gd name="T22" fmla="*/ 0 w 84"/>
                  <a:gd name="T23" fmla="*/ 0 h 71"/>
                  <a:gd name="T24" fmla="*/ 0 w 84"/>
                  <a:gd name="T25" fmla="*/ 0 h 71"/>
                  <a:gd name="T26" fmla="*/ 0 w 84"/>
                  <a:gd name="T27" fmla="*/ 0 h 71"/>
                  <a:gd name="T28" fmla="*/ 0 w 84"/>
                  <a:gd name="T29" fmla="*/ 0 h 71"/>
                  <a:gd name="T30" fmla="*/ 0 w 84"/>
                  <a:gd name="T31" fmla="*/ 0 h 71"/>
                  <a:gd name="T32" fmla="*/ 0 w 84"/>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4"/>
                  <a:gd name="T52" fmla="*/ 0 h 71"/>
                  <a:gd name="T53" fmla="*/ 84 w 84"/>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4" h="71">
                    <a:moveTo>
                      <a:pt x="0" y="0"/>
                    </a:moveTo>
                    <a:lnTo>
                      <a:pt x="5" y="5"/>
                    </a:lnTo>
                    <a:lnTo>
                      <a:pt x="9" y="10"/>
                    </a:lnTo>
                    <a:lnTo>
                      <a:pt x="13" y="15"/>
                    </a:lnTo>
                    <a:lnTo>
                      <a:pt x="18" y="20"/>
                    </a:lnTo>
                    <a:lnTo>
                      <a:pt x="24" y="25"/>
                    </a:lnTo>
                    <a:lnTo>
                      <a:pt x="29" y="30"/>
                    </a:lnTo>
                    <a:lnTo>
                      <a:pt x="35" y="34"/>
                    </a:lnTo>
                    <a:lnTo>
                      <a:pt x="40" y="39"/>
                    </a:lnTo>
                    <a:lnTo>
                      <a:pt x="45" y="44"/>
                    </a:lnTo>
                    <a:lnTo>
                      <a:pt x="51" y="48"/>
                    </a:lnTo>
                    <a:lnTo>
                      <a:pt x="57" y="52"/>
                    </a:lnTo>
                    <a:lnTo>
                      <a:pt x="63" y="57"/>
                    </a:lnTo>
                    <a:lnTo>
                      <a:pt x="69" y="61"/>
                    </a:lnTo>
                    <a:lnTo>
                      <a:pt x="77" y="66"/>
                    </a:lnTo>
                    <a:lnTo>
                      <a:pt x="83" y="70"/>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0540" name="Freeform 12"/>
              <p:cNvSpPr>
                <a:spLocks noChangeArrowheads="1"/>
              </p:cNvSpPr>
              <p:nvPr/>
            </p:nvSpPr>
            <p:spPr bwMode="auto">
              <a:xfrm>
                <a:off x="2318" y="1708"/>
                <a:ext cx="9" cy="22"/>
              </a:xfrm>
              <a:custGeom>
                <a:avLst/>
                <a:gdLst>
                  <a:gd name="T0" fmla="*/ 0 w 41"/>
                  <a:gd name="T1" fmla="*/ 0 h 97"/>
                  <a:gd name="T2" fmla="*/ 0 w 41"/>
                  <a:gd name="T3" fmla="*/ 0 h 97"/>
                  <a:gd name="T4" fmla="*/ 0 w 41"/>
                  <a:gd name="T5" fmla="*/ 0 h 97"/>
                  <a:gd name="T6" fmla="*/ 0 w 41"/>
                  <a:gd name="T7" fmla="*/ 0 h 97"/>
                  <a:gd name="T8" fmla="*/ 0 w 41"/>
                  <a:gd name="T9" fmla="*/ 0 h 97"/>
                  <a:gd name="T10" fmla="*/ 0 w 41"/>
                  <a:gd name="T11" fmla="*/ 0 h 97"/>
                  <a:gd name="T12" fmla="*/ 0 w 41"/>
                  <a:gd name="T13" fmla="*/ 0 h 97"/>
                  <a:gd name="T14" fmla="*/ 0 w 41"/>
                  <a:gd name="T15" fmla="*/ 0 h 97"/>
                  <a:gd name="T16" fmla="*/ 0 w 41"/>
                  <a:gd name="T17" fmla="*/ 0 h 97"/>
                  <a:gd name="T18" fmla="*/ 0 w 41"/>
                  <a:gd name="T19" fmla="*/ 0 h 97"/>
                  <a:gd name="T20" fmla="*/ 0 w 41"/>
                  <a:gd name="T21" fmla="*/ 0 h 97"/>
                  <a:gd name="T22" fmla="*/ 0 w 41"/>
                  <a:gd name="T23" fmla="*/ 0 h 97"/>
                  <a:gd name="T24" fmla="*/ 0 w 41"/>
                  <a:gd name="T25" fmla="*/ 0 h 97"/>
                  <a:gd name="T26" fmla="*/ 0 w 41"/>
                  <a:gd name="T27" fmla="*/ 0 h 97"/>
                  <a:gd name="T28" fmla="*/ 0 w 41"/>
                  <a:gd name="T29" fmla="*/ 0 h 97"/>
                  <a:gd name="T30" fmla="*/ 0 w 41"/>
                  <a:gd name="T31" fmla="*/ 0 h 97"/>
                  <a:gd name="T32" fmla="*/ 0 w 41"/>
                  <a:gd name="T33" fmla="*/ 0 h 9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1"/>
                  <a:gd name="T52" fmla="*/ 0 h 97"/>
                  <a:gd name="T53" fmla="*/ 41 w 41"/>
                  <a:gd name="T54" fmla="*/ 97 h 9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1" h="97">
                    <a:moveTo>
                      <a:pt x="0" y="96"/>
                    </a:moveTo>
                    <a:lnTo>
                      <a:pt x="3" y="89"/>
                    </a:lnTo>
                    <a:lnTo>
                      <a:pt x="7" y="84"/>
                    </a:lnTo>
                    <a:lnTo>
                      <a:pt x="11" y="77"/>
                    </a:lnTo>
                    <a:lnTo>
                      <a:pt x="14" y="71"/>
                    </a:lnTo>
                    <a:lnTo>
                      <a:pt x="18" y="65"/>
                    </a:lnTo>
                    <a:lnTo>
                      <a:pt x="21" y="58"/>
                    </a:lnTo>
                    <a:lnTo>
                      <a:pt x="24" y="52"/>
                    </a:lnTo>
                    <a:lnTo>
                      <a:pt x="27" y="45"/>
                    </a:lnTo>
                    <a:lnTo>
                      <a:pt x="30" y="38"/>
                    </a:lnTo>
                    <a:lnTo>
                      <a:pt x="32" y="32"/>
                    </a:lnTo>
                    <a:lnTo>
                      <a:pt x="34" y="25"/>
                    </a:lnTo>
                    <a:lnTo>
                      <a:pt x="36" y="19"/>
                    </a:lnTo>
                    <a:lnTo>
                      <a:pt x="38" y="12"/>
                    </a:lnTo>
                    <a:lnTo>
                      <a:pt x="39" y="6"/>
                    </a:lnTo>
                    <a:lnTo>
                      <a:pt x="40" y="0"/>
                    </a:lnTo>
                    <a:lnTo>
                      <a:pt x="0" y="96"/>
                    </a:lnTo>
                  </a:path>
                </a:pathLst>
              </a:custGeom>
              <a:solidFill>
                <a:srgbClr val="CCFFFF"/>
              </a:solidFill>
              <a:ln w="9360">
                <a:solidFill>
                  <a:srgbClr val="000000"/>
                </a:solidFill>
                <a:round/>
                <a:headEnd/>
                <a:tailEnd/>
              </a:ln>
            </p:spPr>
            <p:txBody>
              <a:bodyPr wrap="none" anchor="ctr"/>
              <a:lstStyle/>
              <a:p>
                <a:endParaRPr lang="en-US"/>
              </a:p>
            </p:txBody>
          </p:sp>
          <p:sp>
            <p:nvSpPr>
              <p:cNvPr id="20541" name="Freeform 13"/>
              <p:cNvSpPr>
                <a:spLocks noChangeArrowheads="1"/>
              </p:cNvSpPr>
              <p:nvPr/>
            </p:nvSpPr>
            <p:spPr bwMode="auto">
              <a:xfrm>
                <a:off x="2423" y="1603"/>
                <a:ext cx="76" cy="65"/>
              </a:xfrm>
              <a:custGeom>
                <a:avLst/>
                <a:gdLst>
                  <a:gd name="T0" fmla="*/ 0 w 336"/>
                  <a:gd name="T1" fmla="*/ 0 h 285"/>
                  <a:gd name="T2" fmla="*/ 0 w 336"/>
                  <a:gd name="T3" fmla="*/ 0 h 285"/>
                  <a:gd name="T4" fmla="*/ 0 w 336"/>
                  <a:gd name="T5" fmla="*/ 0 h 285"/>
                  <a:gd name="T6" fmla="*/ 0 w 336"/>
                  <a:gd name="T7" fmla="*/ 0 h 285"/>
                  <a:gd name="T8" fmla="*/ 0 w 336"/>
                  <a:gd name="T9" fmla="*/ 0 h 285"/>
                  <a:gd name="T10" fmla="*/ 0 w 336"/>
                  <a:gd name="T11" fmla="*/ 0 h 285"/>
                  <a:gd name="T12" fmla="*/ 0 w 336"/>
                  <a:gd name="T13" fmla="*/ 0 h 285"/>
                  <a:gd name="T14" fmla="*/ 0 w 336"/>
                  <a:gd name="T15" fmla="*/ 0 h 285"/>
                  <a:gd name="T16" fmla="*/ 0 w 336"/>
                  <a:gd name="T17" fmla="*/ 0 h 285"/>
                  <a:gd name="T18" fmla="*/ 0 w 336"/>
                  <a:gd name="T19" fmla="*/ 0 h 285"/>
                  <a:gd name="T20" fmla="*/ 0 w 336"/>
                  <a:gd name="T21" fmla="*/ 0 h 285"/>
                  <a:gd name="T22" fmla="*/ 0 w 336"/>
                  <a:gd name="T23" fmla="*/ 0 h 285"/>
                  <a:gd name="T24" fmla="*/ 0 w 336"/>
                  <a:gd name="T25" fmla="*/ 0 h 285"/>
                  <a:gd name="T26" fmla="*/ 0 w 336"/>
                  <a:gd name="T27" fmla="*/ 0 h 285"/>
                  <a:gd name="T28" fmla="*/ 0 w 336"/>
                  <a:gd name="T29" fmla="*/ 0 h 285"/>
                  <a:gd name="T30" fmla="*/ 0 w 336"/>
                  <a:gd name="T31" fmla="*/ 0 h 285"/>
                  <a:gd name="T32" fmla="*/ 0 w 336"/>
                  <a:gd name="T33" fmla="*/ 0 h 285"/>
                  <a:gd name="T34" fmla="*/ 0 w 336"/>
                  <a:gd name="T35" fmla="*/ 0 h 285"/>
                  <a:gd name="T36" fmla="*/ 0 w 336"/>
                  <a:gd name="T37" fmla="*/ 0 h 285"/>
                  <a:gd name="T38" fmla="*/ 0 w 336"/>
                  <a:gd name="T39" fmla="*/ 0 h 285"/>
                  <a:gd name="T40" fmla="*/ 0 w 336"/>
                  <a:gd name="T41" fmla="*/ 0 h 285"/>
                  <a:gd name="T42" fmla="*/ 0 w 336"/>
                  <a:gd name="T43" fmla="*/ 0 h 285"/>
                  <a:gd name="T44" fmla="*/ 0 w 336"/>
                  <a:gd name="T45" fmla="*/ 0 h 285"/>
                  <a:gd name="T46" fmla="*/ 0 w 336"/>
                  <a:gd name="T47" fmla="*/ 0 h 285"/>
                  <a:gd name="T48" fmla="*/ 0 w 336"/>
                  <a:gd name="T49" fmla="*/ 0 h 285"/>
                  <a:gd name="T50" fmla="*/ 0 w 336"/>
                  <a:gd name="T51" fmla="*/ 0 h 28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36"/>
                  <a:gd name="T79" fmla="*/ 0 h 285"/>
                  <a:gd name="T80" fmla="*/ 336 w 336"/>
                  <a:gd name="T81" fmla="*/ 285 h 28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36" h="285">
                    <a:moveTo>
                      <a:pt x="335" y="284"/>
                    </a:moveTo>
                    <a:lnTo>
                      <a:pt x="335" y="269"/>
                    </a:lnTo>
                    <a:lnTo>
                      <a:pt x="332" y="253"/>
                    </a:lnTo>
                    <a:lnTo>
                      <a:pt x="330" y="240"/>
                    </a:lnTo>
                    <a:lnTo>
                      <a:pt x="325" y="224"/>
                    </a:lnTo>
                    <a:lnTo>
                      <a:pt x="319" y="210"/>
                    </a:lnTo>
                    <a:lnTo>
                      <a:pt x="312" y="194"/>
                    </a:lnTo>
                    <a:lnTo>
                      <a:pt x="304" y="179"/>
                    </a:lnTo>
                    <a:lnTo>
                      <a:pt x="294" y="165"/>
                    </a:lnTo>
                    <a:lnTo>
                      <a:pt x="283" y="152"/>
                    </a:lnTo>
                    <a:lnTo>
                      <a:pt x="271" y="138"/>
                    </a:lnTo>
                    <a:lnTo>
                      <a:pt x="258" y="125"/>
                    </a:lnTo>
                    <a:lnTo>
                      <a:pt x="244" y="112"/>
                    </a:lnTo>
                    <a:lnTo>
                      <a:pt x="228" y="100"/>
                    </a:lnTo>
                    <a:lnTo>
                      <a:pt x="213" y="86"/>
                    </a:lnTo>
                    <a:lnTo>
                      <a:pt x="195" y="75"/>
                    </a:lnTo>
                    <a:lnTo>
                      <a:pt x="175" y="64"/>
                    </a:lnTo>
                    <a:lnTo>
                      <a:pt x="156" y="54"/>
                    </a:lnTo>
                    <a:lnTo>
                      <a:pt x="136" y="44"/>
                    </a:lnTo>
                    <a:lnTo>
                      <a:pt x="116" y="35"/>
                    </a:lnTo>
                    <a:lnTo>
                      <a:pt x="93" y="27"/>
                    </a:lnTo>
                    <a:lnTo>
                      <a:pt x="70" y="19"/>
                    </a:lnTo>
                    <a:lnTo>
                      <a:pt x="47" y="12"/>
                    </a:lnTo>
                    <a:lnTo>
                      <a:pt x="23" y="6"/>
                    </a:lnTo>
                    <a:lnTo>
                      <a:pt x="0" y="0"/>
                    </a:lnTo>
                    <a:lnTo>
                      <a:pt x="335" y="284"/>
                    </a:lnTo>
                  </a:path>
                </a:pathLst>
              </a:custGeom>
              <a:solidFill>
                <a:srgbClr val="CCFFFF"/>
              </a:solidFill>
              <a:ln w="9360">
                <a:solidFill>
                  <a:srgbClr val="000000"/>
                </a:solidFill>
                <a:round/>
                <a:headEnd/>
                <a:tailEnd/>
              </a:ln>
            </p:spPr>
            <p:txBody>
              <a:bodyPr wrap="none" anchor="ctr"/>
              <a:lstStyle/>
              <a:p>
                <a:endParaRPr lang="en-US"/>
              </a:p>
            </p:txBody>
          </p:sp>
          <p:sp>
            <p:nvSpPr>
              <p:cNvPr id="20542" name="Freeform 14"/>
              <p:cNvSpPr>
                <a:spLocks noChangeArrowheads="1"/>
              </p:cNvSpPr>
              <p:nvPr/>
            </p:nvSpPr>
            <p:spPr bwMode="auto">
              <a:xfrm>
                <a:off x="2545" y="1546"/>
                <a:ext cx="36" cy="22"/>
              </a:xfrm>
              <a:custGeom>
                <a:avLst/>
                <a:gdLst>
                  <a:gd name="T0" fmla="*/ 0 w 159"/>
                  <a:gd name="T1" fmla="*/ 0 h 96"/>
                  <a:gd name="T2" fmla="*/ 0 w 159"/>
                  <a:gd name="T3" fmla="*/ 0 h 96"/>
                  <a:gd name="T4" fmla="*/ 0 w 159"/>
                  <a:gd name="T5" fmla="*/ 0 h 96"/>
                  <a:gd name="T6" fmla="*/ 0 w 159"/>
                  <a:gd name="T7" fmla="*/ 0 h 96"/>
                  <a:gd name="T8" fmla="*/ 0 w 159"/>
                  <a:gd name="T9" fmla="*/ 0 h 96"/>
                  <a:gd name="T10" fmla="*/ 0 w 159"/>
                  <a:gd name="T11" fmla="*/ 0 h 96"/>
                  <a:gd name="T12" fmla="*/ 0 w 159"/>
                  <a:gd name="T13" fmla="*/ 0 h 96"/>
                  <a:gd name="T14" fmla="*/ 0 w 159"/>
                  <a:gd name="T15" fmla="*/ 0 h 96"/>
                  <a:gd name="T16" fmla="*/ 0 w 159"/>
                  <a:gd name="T17" fmla="*/ 0 h 96"/>
                  <a:gd name="T18" fmla="*/ 0 w 159"/>
                  <a:gd name="T19" fmla="*/ 0 h 96"/>
                  <a:gd name="T20" fmla="*/ 0 w 159"/>
                  <a:gd name="T21" fmla="*/ 0 h 96"/>
                  <a:gd name="T22" fmla="*/ 0 w 159"/>
                  <a:gd name="T23" fmla="*/ 0 h 96"/>
                  <a:gd name="T24" fmla="*/ 0 w 159"/>
                  <a:gd name="T25" fmla="*/ 0 h 96"/>
                  <a:gd name="T26" fmla="*/ 0 w 159"/>
                  <a:gd name="T27" fmla="*/ 0 h 96"/>
                  <a:gd name="T28" fmla="*/ 0 w 159"/>
                  <a:gd name="T29" fmla="*/ 0 h 96"/>
                  <a:gd name="T30" fmla="*/ 0 w 159"/>
                  <a:gd name="T31" fmla="*/ 0 h 96"/>
                  <a:gd name="T32" fmla="*/ 0 w 159"/>
                  <a:gd name="T33" fmla="*/ 0 h 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9"/>
                  <a:gd name="T52" fmla="*/ 0 h 96"/>
                  <a:gd name="T53" fmla="*/ 159 w 159"/>
                  <a:gd name="T54" fmla="*/ 96 h 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9" h="96">
                    <a:moveTo>
                      <a:pt x="0" y="95"/>
                    </a:moveTo>
                    <a:lnTo>
                      <a:pt x="13" y="91"/>
                    </a:lnTo>
                    <a:lnTo>
                      <a:pt x="25" y="86"/>
                    </a:lnTo>
                    <a:lnTo>
                      <a:pt x="37" y="80"/>
                    </a:lnTo>
                    <a:lnTo>
                      <a:pt x="49" y="74"/>
                    </a:lnTo>
                    <a:lnTo>
                      <a:pt x="61" y="69"/>
                    </a:lnTo>
                    <a:lnTo>
                      <a:pt x="72" y="62"/>
                    </a:lnTo>
                    <a:lnTo>
                      <a:pt x="84" y="55"/>
                    </a:lnTo>
                    <a:lnTo>
                      <a:pt x="94" y="50"/>
                    </a:lnTo>
                    <a:lnTo>
                      <a:pt x="104" y="43"/>
                    </a:lnTo>
                    <a:lnTo>
                      <a:pt x="115" y="36"/>
                    </a:lnTo>
                    <a:lnTo>
                      <a:pt x="123" y="28"/>
                    </a:lnTo>
                    <a:lnTo>
                      <a:pt x="133" y="21"/>
                    </a:lnTo>
                    <a:lnTo>
                      <a:pt x="141" y="14"/>
                    </a:lnTo>
                    <a:lnTo>
                      <a:pt x="150" y="6"/>
                    </a:lnTo>
                    <a:lnTo>
                      <a:pt x="158" y="0"/>
                    </a:lnTo>
                    <a:lnTo>
                      <a:pt x="0" y="95"/>
                    </a:lnTo>
                  </a:path>
                </a:pathLst>
              </a:custGeom>
              <a:solidFill>
                <a:srgbClr val="CCFFFF"/>
              </a:solidFill>
              <a:ln w="9360">
                <a:solidFill>
                  <a:srgbClr val="000000"/>
                </a:solidFill>
                <a:round/>
                <a:headEnd/>
                <a:tailEnd/>
              </a:ln>
            </p:spPr>
            <p:txBody>
              <a:bodyPr wrap="none" anchor="ctr"/>
              <a:lstStyle/>
              <a:p>
                <a:endParaRPr lang="en-US"/>
              </a:p>
            </p:txBody>
          </p:sp>
          <p:sp>
            <p:nvSpPr>
              <p:cNvPr id="20543" name="Freeform 15"/>
              <p:cNvSpPr>
                <a:spLocks noChangeArrowheads="1"/>
              </p:cNvSpPr>
              <p:nvPr/>
            </p:nvSpPr>
            <p:spPr bwMode="auto">
              <a:xfrm>
                <a:off x="2515" y="1451"/>
                <a:ext cx="3" cy="15"/>
              </a:xfrm>
              <a:custGeom>
                <a:avLst/>
                <a:gdLst>
                  <a:gd name="T0" fmla="*/ 0 w 13"/>
                  <a:gd name="T1" fmla="*/ 0 h 65"/>
                  <a:gd name="T2" fmla="*/ 0 w 13"/>
                  <a:gd name="T3" fmla="*/ 0 h 65"/>
                  <a:gd name="T4" fmla="*/ 0 w 13"/>
                  <a:gd name="T5" fmla="*/ 0 h 65"/>
                  <a:gd name="T6" fmla="*/ 0 w 13"/>
                  <a:gd name="T7" fmla="*/ 0 h 65"/>
                  <a:gd name="T8" fmla="*/ 0 w 13"/>
                  <a:gd name="T9" fmla="*/ 0 h 65"/>
                  <a:gd name="T10" fmla="*/ 0 w 13"/>
                  <a:gd name="T11" fmla="*/ 0 h 65"/>
                  <a:gd name="T12" fmla="*/ 0 w 13"/>
                  <a:gd name="T13" fmla="*/ 0 h 65"/>
                  <a:gd name="T14" fmla="*/ 0 w 13"/>
                  <a:gd name="T15" fmla="*/ 0 h 65"/>
                  <a:gd name="T16" fmla="*/ 0 w 13"/>
                  <a:gd name="T17" fmla="*/ 0 h 65"/>
                  <a:gd name="T18" fmla="*/ 0 w 13"/>
                  <a:gd name="T19" fmla="*/ 0 h 65"/>
                  <a:gd name="T20" fmla="*/ 0 w 13"/>
                  <a:gd name="T21" fmla="*/ 0 h 65"/>
                  <a:gd name="T22" fmla="*/ 0 w 13"/>
                  <a:gd name="T23" fmla="*/ 0 h 65"/>
                  <a:gd name="T24" fmla="*/ 0 w 13"/>
                  <a:gd name="T25" fmla="*/ 0 h 65"/>
                  <a:gd name="T26" fmla="*/ 0 w 13"/>
                  <a:gd name="T27" fmla="*/ 0 h 65"/>
                  <a:gd name="T28" fmla="*/ 0 w 13"/>
                  <a:gd name="T29" fmla="*/ 0 h 65"/>
                  <a:gd name="T30" fmla="*/ 0 w 13"/>
                  <a:gd name="T31" fmla="*/ 0 h 65"/>
                  <a:gd name="T32" fmla="*/ 0 w 13"/>
                  <a:gd name="T33" fmla="*/ 0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65"/>
                  <a:gd name="T53" fmla="*/ 13 w 13"/>
                  <a:gd name="T54" fmla="*/ 65 h 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65">
                    <a:moveTo>
                      <a:pt x="12" y="64"/>
                    </a:moveTo>
                    <a:lnTo>
                      <a:pt x="12" y="60"/>
                    </a:lnTo>
                    <a:lnTo>
                      <a:pt x="12" y="56"/>
                    </a:lnTo>
                    <a:lnTo>
                      <a:pt x="12" y="51"/>
                    </a:lnTo>
                    <a:lnTo>
                      <a:pt x="12" y="47"/>
                    </a:lnTo>
                    <a:lnTo>
                      <a:pt x="11" y="43"/>
                    </a:lnTo>
                    <a:lnTo>
                      <a:pt x="11" y="38"/>
                    </a:lnTo>
                    <a:lnTo>
                      <a:pt x="10" y="34"/>
                    </a:lnTo>
                    <a:lnTo>
                      <a:pt x="8" y="29"/>
                    </a:lnTo>
                    <a:lnTo>
                      <a:pt x="8" y="25"/>
                    </a:lnTo>
                    <a:lnTo>
                      <a:pt x="7" y="20"/>
                    </a:lnTo>
                    <a:lnTo>
                      <a:pt x="6" y="16"/>
                    </a:lnTo>
                    <a:lnTo>
                      <a:pt x="5" y="13"/>
                    </a:lnTo>
                    <a:lnTo>
                      <a:pt x="2" y="9"/>
                    </a:lnTo>
                    <a:lnTo>
                      <a:pt x="1" y="4"/>
                    </a:lnTo>
                    <a:lnTo>
                      <a:pt x="0" y="0"/>
                    </a:lnTo>
                    <a:lnTo>
                      <a:pt x="12" y="64"/>
                    </a:lnTo>
                  </a:path>
                </a:pathLst>
              </a:custGeom>
              <a:solidFill>
                <a:srgbClr val="CCFFFF"/>
              </a:solidFill>
              <a:ln w="9360">
                <a:solidFill>
                  <a:srgbClr val="000000"/>
                </a:solidFill>
                <a:round/>
                <a:headEnd/>
                <a:tailEnd/>
              </a:ln>
            </p:spPr>
            <p:txBody>
              <a:bodyPr wrap="none" anchor="ctr"/>
              <a:lstStyle/>
              <a:p>
                <a:endParaRPr lang="en-US"/>
              </a:p>
            </p:txBody>
          </p:sp>
          <p:sp>
            <p:nvSpPr>
              <p:cNvPr id="20544" name="Freeform 16"/>
              <p:cNvSpPr>
                <a:spLocks noChangeArrowheads="1"/>
              </p:cNvSpPr>
              <p:nvPr/>
            </p:nvSpPr>
            <p:spPr bwMode="auto">
              <a:xfrm>
                <a:off x="2339" y="1422"/>
                <a:ext cx="20" cy="14"/>
              </a:xfrm>
              <a:custGeom>
                <a:avLst/>
                <a:gdLst>
                  <a:gd name="T0" fmla="*/ 0 w 88"/>
                  <a:gd name="T1" fmla="*/ 0 h 62"/>
                  <a:gd name="T2" fmla="*/ 0 w 88"/>
                  <a:gd name="T3" fmla="*/ 0 h 62"/>
                  <a:gd name="T4" fmla="*/ 0 w 88"/>
                  <a:gd name="T5" fmla="*/ 0 h 62"/>
                  <a:gd name="T6" fmla="*/ 0 w 88"/>
                  <a:gd name="T7" fmla="*/ 0 h 62"/>
                  <a:gd name="T8" fmla="*/ 0 w 88"/>
                  <a:gd name="T9" fmla="*/ 0 h 62"/>
                  <a:gd name="T10" fmla="*/ 0 w 88"/>
                  <a:gd name="T11" fmla="*/ 0 h 62"/>
                  <a:gd name="T12" fmla="*/ 0 w 88"/>
                  <a:gd name="T13" fmla="*/ 0 h 62"/>
                  <a:gd name="T14" fmla="*/ 0 w 88"/>
                  <a:gd name="T15" fmla="*/ 0 h 62"/>
                  <a:gd name="T16" fmla="*/ 0 w 88"/>
                  <a:gd name="T17" fmla="*/ 0 h 62"/>
                  <a:gd name="T18" fmla="*/ 0 w 88"/>
                  <a:gd name="T19" fmla="*/ 0 h 62"/>
                  <a:gd name="T20" fmla="*/ 0 w 88"/>
                  <a:gd name="T21" fmla="*/ 0 h 62"/>
                  <a:gd name="T22" fmla="*/ 0 w 88"/>
                  <a:gd name="T23" fmla="*/ 0 h 62"/>
                  <a:gd name="T24" fmla="*/ 0 w 88"/>
                  <a:gd name="T25" fmla="*/ 0 h 62"/>
                  <a:gd name="T26" fmla="*/ 0 w 88"/>
                  <a:gd name="T27" fmla="*/ 0 h 62"/>
                  <a:gd name="T28" fmla="*/ 0 w 88"/>
                  <a:gd name="T29" fmla="*/ 0 h 62"/>
                  <a:gd name="T30" fmla="*/ 0 w 88"/>
                  <a:gd name="T31" fmla="*/ 0 h 62"/>
                  <a:gd name="T32" fmla="*/ 0 w 88"/>
                  <a:gd name="T33" fmla="*/ 0 h 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8"/>
                  <a:gd name="T52" fmla="*/ 0 h 62"/>
                  <a:gd name="T53" fmla="*/ 88 w 88"/>
                  <a:gd name="T54" fmla="*/ 62 h 6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8" h="62">
                    <a:moveTo>
                      <a:pt x="87" y="0"/>
                    </a:moveTo>
                    <a:lnTo>
                      <a:pt x="80" y="3"/>
                    </a:lnTo>
                    <a:lnTo>
                      <a:pt x="74" y="6"/>
                    </a:lnTo>
                    <a:lnTo>
                      <a:pt x="67" y="10"/>
                    </a:lnTo>
                    <a:lnTo>
                      <a:pt x="61" y="14"/>
                    </a:lnTo>
                    <a:lnTo>
                      <a:pt x="55" y="18"/>
                    </a:lnTo>
                    <a:lnTo>
                      <a:pt x="49" y="22"/>
                    </a:lnTo>
                    <a:lnTo>
                      <a:pt x="43" y="26"/>
                    </a:lnTo>
                    <a:lnTo>
                      <a:pt x="37" y="30"/>
                    </a:lnTo>
                    <a:lnTo>
                      <a:pt x="31" y="35"/>
                    </a:lnTo>
                    <a:lnTo>
                      <a:pt x="26" y="39"/>
                    </a:lnTo>
                    <a:lnTo>
                      <a:pt x="20" y="43"/>
                    </a:lnTo>
                    <a:lnTo>
                      <a:pt x="15" y="48"/>
                    </a:lnTo>
                    <a:lnTo>
                      <a:pt x="9" y="52"/>
                    </a:lnTo>
                    <a:lnTo>
                      <a:pt x="5" y="57"/>
                    </a:lnTo>
                    <a:lnTo>
                      <a:pt x="0" y="61"/>
                    </a:lnTo>
                    <a:lnTo>
                      <a:pt x="87" y="0"/>
                    </a:lnTo>
                  </a:path>
                </a:pathLst>
              </a:custGeom>
              <a:solidFill>
                <a:srgbClr val="CCFFFF"/>
              </a:solidFill>
              <a:ln w="9360">
                <a:solidFill>
                  <a:srgbClr val="000000"/>
                </a:solidFill>
                <a:round/>
                <a:headEnd/>
                <a:tailEnd/>
              </a:ln>
            </p:spPr>
            <p:txBody>
              <a:bodyPr wrap="none" anchor="ctr"/>
              <a:lstStyle/>
              <a:p>
                <a:endParaRPr lang="en-US"/>
              </a:p>
            </p:txBody>
          </p:sp>
          <p:sp>
            <p:nvSpPr>
              <p:cNvPr id="20545" name="Freeform 17"/>
              <p:cNvSpPr>
                <a:spLocks noChangeArrowheads="1"/>
              </p:cNvSpPr>
              <p:nvPr/>
            </p:nvSpPr>
            <p:spPr bwMode="auto">
              <a:xfrm>
                <a:off x="2196" y="1430"/>
                <a:ext cx="12" cy="14"/>
              </a:xfrm>
              <a:custGeom>
                <a:avLst/>
                <a:gdLst>
                  <a:gd name="T0" fmla="*/ 0 w 53"/>
                  <a:gd name="T1" fmla="*/ 0 h 63"/>
                  <a:gd name="T2" fmla="*/ 0 w 53"/>
                  <a:gd name="T3" fmla="*/ 0 h 63"/>
                  <a:gd name="T4" fmla="*/ 0 w 53"/>
                  <a:gd name="T5" fmla="*/ 0 h 63"/>
                  <a:gd name="T6" fmla="*/ 0 w 53"/>
                  <a:gd name="T7" fmla="*/ 0 h 63"/>
                  <a:gd name="T8" fmla="*/ 0 w 53"/>
                  <a:gd name="T9" fmla="*/ 0 h 63"/>
                  <a:gd name="T10" fmla="*/ 0 w 53"/>
                  <a:gd name="T11" fmla="*/ 0 h 63"/>
                  <a:gd name="T12" fmla="*/ 0 w 53"/>
                  <a:gd name="T13" fmla="*/ 0 h 63"/>
                  <a:gd name="T14" fmla="*/ 0 w 53"/>
                  <a:gd name="T15" fmla="*/ 0 h 63"/>
                  <a:gd name="T16" fmla="*/ 0 w 53"/>
                  <a:gd name="T17" fmla="*/ 0 h 63"/>
                  <a:gd name="T18" fmla="*/ 0 w 53"/>
                  <a:gd name="T19" fmla="*/ 0 h 63"/>
                  <a:gd name="T20" fmla="*/ 0 w 53"/>
                  <a:gd name="T21" fmla="*/ 0 h 63"/>
                  <a:gd name="T22" fmla="*/ 0 w 53"/>
                  <a:gd name="T23" fmla="*/ 0 h 63"/>
                  <a:gd name="T24" fmla="*/ 0 w 53"/>
                  <a:gd name="T25" fmla="*/ 0 h 63"/>
                  <a:gd name="T26" fmla="*/ 0 w 53"/>
                  <a:gd name="T27" fmla="*/ 0 h 63"/>
                  <a:gd name="T28" fmla="*/ 0 w 53"/>
                  <a:gd name="T29" fmla="*/ 0 h 63"/>
                  <a:gd name="T30" fmla="*/ 0 w 53"/>
                  <a:gd name="T31" fmla="*/ 0 h 63"/>
                  <a:gd name="T32" fmla="*/ 0 w 53"/>
                  <a:gd name="T33" fmla="*/ 0 h 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3"/>
                  <a:gd name="T52" fmla="*/ 0 h 63"/>
                  <a:gd name="T53" fmla="*/ 53 w 53"/>
                  <a:gd name="T54" fmla="*/ 63 h 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3" h="63">
                    <a:moveTo>
                      <a:pt x="52" y="0"/>
                    </a:moveTo>
                    <a:lnTo>
                      <a:pt x="47" y="4"/>
                    </a:lnTo>
                    <a:lnTo>
                      <a:pt x="44" y="8"/>
                    </a:lnTo>
                    <a:lnTo>
                      <a:pt x="39" y="13"/>
                    </a:lnTo>
                    <a:lnTo>
                      <a:pt x="36" y="16"/>
                    </a:lnTo>
                    <a:lnTo>
                      <a:pt x="31" y="20"/>
                    </a:lnTo>
                    <a:lnTo>
                      <a:pt x="27" y="24"/>
                    </a:lnTo>
                    <a:lnTo>
                      <a:pt x="24" y="28"/>
                    </a:lnTo>
                    <a:lnTo>
                      <a:pt x="20" y="32"/>
                    </a:lnTo>
                    <a:lnTo>
                      <a:pt x="18" y="37"/>
                    </a:lnTo>
                    <a:lnTo>
                      <a:pt x="13" y="41"/>
                    </a:lnTo>
                    <a:lnTo>
                      <a:pt x="11" y="45"/>
                    </a:lnTo>
                    <a:lnTo>
                      <a:pt x="7" y="49"/>
                    </a:lnTo>
                    <a:lnTo>
                      <a:pt x="5" y="54"/>
                    </a:lnTo>
                    <a:lnTo>
                      <a:pt x="2" y="58"/>
                    </a:lnTo>
                    <a:lnTo>
                      <a:pt x="0" y="62"/>
                    </a:lnTo>
                    <a:lnTo>
                      <a:pt x="52" y="0"/>
                    </a:lnTo>
                  </a:path>
                </a:pathLst>
              </a:custGeom>
              <a:solidFill>
                <a:srgbClr val="CCFFFF"/>
              </a:solidFill>
              <a:ln w="9360">
                <a:solidFill>
                  <a:srgbClr val="000000"/>
                </a:solidFill>
                <a:round/>
                <a:headEnd/>
                <a:tailEnd/>
              </a:ln>
            </p:spPr>
            <p:txBody>
              <a:bodyPr wrap="none" anchor="ctr"/>
              <a:lstStyle/>
              <a:p>
                <a:endParaRPr lang="en-US"/>
              </a:p>
            </p:txBody>
          </p:sp>
          <p:sp>
            <p:nvSpPr>
              <p:cNvPr id="20546" name="Freeform 18"/>
              <p:cNvSpPr>
                <a:spLocks noChangeArrowheads="1"/>
              </p:cNvSpPr>
              <p:nvPr/>
            </p:nvSpPr>
            <p:spPr bwMode="auto">
              <a:xfrm>
                <a:off x="2020" y="1448"/>
                <a:ext cx="25" cy="9"/>
              </a:xfrm>
              <a:custGeom>
                <a:avLst/>
                <a:gdLst>
                  <a:gd name="T0" fmla="*/ 0 w 111"/>
                  <a:gd name="T1" fmla="*/ 0 h 38"/>
                  <a:gd name="T2" fmla="*/ 0 w 111"/>
                  <a:gd name="T3" fmla="*/ 0 h 38"/>
                  <a:gd name="T4" fmla="*/ 0 w 111"/>
                  <a:gd name="T5" fmla="*/ 0 h 38"/>
                  <a:gd name="T6" fmla="*/ 0 w 111"/>
                  <a:gd name="T7" fmla="*/ 0 h 38"/>
                  <a:gd name="T8" fmla="*/ 0 w 111"/>
                  <a:gd name="T9" fmla="*/ 0 h 38"/>
                  <a:gd name="T10" fmla="*/ 0 w 111"/>
                  <a:gd name="T11" fmla="*/ 0 h 38"/>
                  <a:gd name="T12" fmla="*/ 0 w 111"/>
                  <a:gd name="T13" fmla="*/ 0 h 38"/>
                  <a:gd name="T14" fmla="*/ 0 w 111"/>
                  <a:gd name="T15" fmla="*/ 0 h 38"/>
                  <a:gd name="T16" fmla="*/ 0 w 111"/>
                  <a:gd name="T17" fmla="*/ 0 h 38"/>
                  <a:gd name="T18" fmla="*/ 0 w 111"/>
                  <a:gd name="T19" fmla="*/ 0 h 38"/>
                  <a:gd name="T20" fmla="*/ 0 w 111"/>
                  <a:gd name="T21" fmla="*/ 0 h 38"/>
                  <a:gd name="T22" fmla="*/ 0 w 111"/>
                  <a:gd name="T23" fmla="*/ 0 h 38"/>
                  <a:gd name="T24" fmla="*/ 0 w 111"/>
                  <a:gd name="T25" fmla="*/ 0 h 38"/>
                  <a:gd name="T26" fmla="*/ 0 w 111"/>
                  <a:gd name="T27" fmla="*/ 0 h 38"/>
                  <a:gd name="T28" fmla="*/ 0 w 111"/>
                  <a:gd name="T29" fmla="*/ 0 h 38"/>
                  <a:gd name="T30" fmla="*/ 0 w 111"/>
                  <a:gd name="T31" fmla="*/ 0 h 38"/>
                  <a:gd name="T32" fmla="*/ 0 w 111"/>
                  <a:gd name="T33" fmla="*/ 0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11"/>
                  <a:gd name="T52" fmla="*/ 0 h 38"/>
                  <a:gd name="T53" fmla="*/ 111 w 111"/>
                  <a:gd name="T54" fmla="*/ 38 h 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11" h="38">
                    <a:moveTo>
                      <a:pt x="110" y="37"/>
                    </a:moveTo>
                    <a:lnTo>
                      <a:pt x="104" y="35"/>
                    </a:lnTo>
                    <a:lnTo>
                      <a:pt x="97" y="31"/>
                    </a:lnTo>
                    <a:lnTo>
                      <a:pt x="90" y="29"/>
                    </a:lnTo>
                    <a:lnTo>
                      <a:pt x="83" y="27"/>
                    </a:lnTo>
                    <a:lnTo>
                      <a:pt x="76" y="24"/>
                    </a:lnTo>
                    <a:lnTo>
                      <a:pt x="68" y="22"/>
                    </a:lnTo>
                    <a:lnTo>
                      <a:pt x="61" y="18"/>
                    </a:lnTo>
                    <a:lnTo>
                      <a:pt x="53" y="16"/>
                    </a:lnTo>
                    <a:lnTo>
                      <a:pt x="46" y="13"/>
                    </a:lnTo>
                    <a:lnTo>
                      <a:pt x="38" y="11"/>
                    </a:lnTo>
                    <a:lnTo>
                      <a:pt x="31" y="8"/>
                    </a:lnTo>
                    <a:lnTo>
                      <a:pt x="23" y="7"/>
                    </a:lnTo>
                    <a:lnTo>
                      <a:pt x="16" y="4"/>
                    </a:lnTo>
                    <a:lnTo>
                      <a:pt x="7" y="3"/>
                    </a:lnTo>
                    <a:lnTo>
                      <a:pt x="0" y="0"/>
                    </a:lnTo>
                    <a:lnTo>
                      <a:pt x="110" y="37"/>
                    </a:lnTo>
                  </a:path>
                </a:pathLst>
              </a:custGeom>
              <a:solidFill>
                <a:srgbClr val="CCFFFF"/>
              </a:solidFill>
              <a:ln w="9360">
                <a:solidFill>
                  <a:srgbClr val="000000"/>
                </a:solidFill>
                <a:round/>
                <a:headEnd/>
                <a:tailEnd/>
              </a:ln>
            </p:spPr>
            <p:txBody>
              <a:bodyPr wrap="none" anchor="ctr"/>
              <a:lstStyle/>
              <a:p>
                <a:endParaRPr lang="en-US"/>
              </a:p>
            </p:txBody>
          </p:sp>
          <p:sp>
            <p:nvSpPr>
              <p:cNvPr id="20547" name="Freeform 19"/>
              <p:cNvSpPr>
                <a:spLocks noChangeArrowheads="1"/>
              </p:cNvSpPr>
              <p:nvPr/>
            </p:nvSpPr>
            <p:spPr bwMode="auto">
              <a:xfrm>
                <a:off x="1835" y="1535"/>
                <a:ext cx="8" cy="16"/>
              </a:xfrm>
              <a:custGeom>
                <a:avLst/>
                <a:gdLst>
                  <a:gd name="T0" fmla="*/ 0 w 35"/>
                  <a:gd name="T1" fmla="*/ 0 h 70"/>
                  <a:gd name="T2" fmla="*/ 0 w 35"/>
                  <a:gd name="T3" fmla="*/ 0 h 70"/>
                  <a:gd name="T4" fmla="*/ 0 w 35"/>
                  <a:gd name="T5" fmla="*/ 0 h 70"/>
                  <a:gd name="T6" fmla="*/ 0 w 35"/>
                  <a:gd name="T7" fmla="*/ 0 h 70"/>
                  <a:gd name="T8" fmla="*/ 0 w 35"/>
                  <a:gd name="T9" fmla="*/ 0 h 70"/>
                  <a:gd name="T10" fmla="*/ 0 w 35"/>
                  <a:gd name="T11" fmla="*/ 0 h 70"/>
                  <a:gd name="T12" fmla="*/ 0 w 35"/>
                  <a:gd name="T13" fmla="*/ 0 h 70"/>
                  <a:gd name="T14" fmla="*/ 0 w 35"/>
                  <a:gd name="T15" fmla="*/ 0 h 70"/>
                  <a:gd name="T16" fmla="*/ 0 w 35"/>
                  <a:gd name="T17" fmla="*/ 0 h 70"/>
                  <a:gd name="T18" fmla="*/ 0 w 35"/>
                  <a:gd name="T19" fmla="*/ 0 h 70"/>
                  <a:gd name="T20" fmla="*/ 0 w 35"/>
                  <a:gd name="T21" fmla="*/ 0 h 70"/>
                  <a:gd name="T22" fmla="*/ 0 w 35"/>
                  <a:gd name="T23" fmla="*/ 0 h 70"/>
                  <a:gd name="T24" fmla="*/ 0 w 35"/>
                  <a:gd name="T25" fmla="*/ 0 h 70"/>
                  <a:gd name="T26" fmla="*/ 0 w 35"/>
                  <a:gd name="T27" fmla="*/ 0 h 70"/>
                  <a:gd name="T28" fmla="*/ 0 w 35"/>
                  <a:gd name="T29" fmla="*/ 0 h 70"/>
                  <a:gd name="T30" fmla="*/ 0 w 35"/>
                  <a:gd name="T31" fmla="*/ 0 h 70"/>
                  <a:gd name="T32" fmla="*/ 0 w 35"/>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5"/>
                  <a:gd name="T52" fmla="*/ 0 h 70"/>
                  <a:gd name="T53" fmla="*/ 35 w 35"/>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5" h="70">
                    <a:moveTo>
                      <a:pt x="0" y="0"/>
                    </a:moveTo>
                    <a:lnTo>
                      <a:pt x="2" y="4"/>
                    </a:lnTo>
                    <a:lnTo>
                      <a:pt x="3" y="9"/>
                    </a:lnTo>
                    <a:lnTo>
                      <a:pt x="6" y="14"/>
                    </a:lnTo>
                    <a:lnTo>
                      <a:pt x="7" y="18"/>
                    </a:lnTo>
                    <a:lnTo>
                      <a:pt x="9" y="23"/>
                    </a:lnTo>
                    <a:lnTo>
                      <a:pt x="10" y="28"/>
                    </a:lnTo>
                    <a:lnTo>
                      <a:pt x="13" y="33"/>
                    </a:lnTo>
                    <a:lnTo>
                      <a:pt x="15" y="38"/>
                    </a:lnTo>
                    <a:lnTo>
                      <a:pt x="18" y="43"/>
                    </a:lnTo>
                    <a:lnTo>
                      <a:pt x="20" y="47"/>
                    </a:lnTo>
                    <a:lnTo>
                      <a:pt x="24" y="52"/>
                    </a:lnTo>
                    <a:lnTo>
                      <a:pt x="26" y="55"/>
                    </a:lnTo>
                    <a:lnTo>
                      <a:pt x="28" y="60"/>
                    </a:lnTo>
                    <a:lnTo>
                      <a:pt x="32" y="64"/>
                    </a:lnTo>
                    <a:lnTo>
                      <a:pt x="34" y="69"/>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20498" name="Text Box 20"/>
            <p:cNvSpPr txBox="1">
              <a:spLocks noChangeArrowheads="1"/>
            </p:cNvSpPr>
            <p:nvPr/>
          </p:nvSpPr>
          <p:spPr bwMode="auto">
            <a:xfrm>
              <a:off x="373" y="3619"/>
              <a:ext cx="772" cy="385"/>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fetch &amp; decode</a:t>
              </a:r>
            </a:p>
          </p:txBody>
        </p:sp>
        <p:grpSp>
          <p:nvGrpSpPr>
            <p:cNvPr id="20499" name="Group 21"/>
            <p:cNvGrpSpPr>
              <a:grpSpLocks/>
            </p:cNvGrpSpPr>
            <p:nvPr/>
          </p:nvGrpSpPr>
          <p:grpSpPr bwMode="auto">
            <a:xfrm>
              <a:off x="2047" y="3645"/>
              <a:ext cx="803" cy="272"/>
              <a:chOff x="3498" y="1454"/>
              <a:chExt cx="803" cy="272"/>
            </a:xfrm>
          </p:grpSpPr>
          <p:sp>
            <p:nvSpPr>
              <p:cNvPr id="20524" name="Freeform 22"/>
              <p:cNvSpPr>
                <a:spLocks noChangeArrowheads="1"/>
              </p:cNvSpPr>
              <p:nvPr/>
            </p:nvSpPr>
            <p:spPr bwMode="auto">
              <a:xfrm>
                <a:off x="3498" y="1454"/>
                <a:ext cx="804" cy="273"/>
              </a:xfrm>
              <a:custGeom>
                <a:avLst/>
                <a:gdLst>
                  <a:gd name="T0" fmla="*/ 0 w 3545"/>
                  <a:gd name="T1" fmla="*/ 0 h 1204"/>
                  <a:gd name="T2" fmla="*/ 0 w 3545"/>
                  <a:gd name="T3" fmla="*/ 0 h 1204"/>
                  <a:gd name="T4" fmla="*/ 0 w 3545"/>
                  <a:gd name="T5" fmla="*/ 0 h 1204"/>
                  <a:gd name="T6" fmla="*/ 0 w 3545"/>
                  <a:gd name="T7" fmla="*/ 0 h 1204"/>
                  <a:gd name="T8" fmla="*/ 0 w 3545"/>
                  <a:gd name="T9" fmla="*/ 0 h 1204"/>
                  <a:gd name="T10" fmla="*/ 0 w 3545"/>
                  <a:gd name="T11" fmla="*/ 0 h 1204"/>
                  <a:gd name="T12" fmla="*/ 0 w 3545"/>
                  <a:gd name="T13" fmla="*/ 0 h 1204"/>
                  <a:gd name="T14" fmla="*/ 0 w 3545"/>
                  <a:gd name="T15" fmla="*/ 0 h 1204"/>
                  <a:gd name="T16" fmla="*/ 0 w 3545"/>
                  <a:gd name="T17" fmla="*/ 0 h 1204"/>
                  <a:gd name="T18" fmla="*/ 0 w 3545"/>
                  <a:gd name="T19" fmla="*/ 0 h 1204"/>
                  <a:gd name="T20" fmla="*/ 0 w 3545"/>
                  <a:gd name="T21" fmla="*/ 0 h 1204"/>
                  <a:gd name="T22" fmla="*/ 0 w 3545"/>
                  <a:gd name="T23" fmla="*/ 0 h 1204"/>
                  <a:gd name="T24" fmla="*/ 0 w 3545"/>
                  <a:gd name="T25" fmla="*/ 0 h 1204"/>
                  <a:gd name="T26" fmla="*/ 0 w 3545"/>
                  <a:gd name="T27" fmla="*/ 0 h 1204"/>
                  <a:gd name="T28" fmla="*/ 0 w 3545"/>
                  <a:gd name="T29" fmla="*/ 0 h 1204"/>
                  <a:gd name="T30" fmla="*/ 0 w 3545"/>
                  <a:gd name="T31" fmla="*/ 0 h 1204"/>
                  <a:gd name="T32" fmla="*/ 0 w 3545"/>
                  <a:gd name="T33" fmla="*/ 0 h 1204"/>
                  <a:gd name="T34" fmla="*/ 0 w 3545"/>
                  <a:gd name="T35" fmla="*/ 0 h 1204"/>
                  <a:gd name="T36" fmla="*/ 0 w 3545"/>
                  <a:gd name="T37" fmla="*/ 0 h 1204"/>
                  <a:gd name="T38" fmla="*/ 0 w 3545"/>
                  <a:gd name="T39" fmla="*/ 0 h 1204"/>
                  <a:gd name="T40" fmla="*/ 0 w 3545"/>
                  <a:gd name="T41" fmla="*/ 0 h 1204"/>
                  <a:gd name="T42" fmla="*/ 0 w 3545"/>
                  <a:gd name="T43" fmla="*/ 0 h 1204"/>
                  <a:gd name="T44" fmla="*/ 0 w 3545"/>
                  <a:gd name="T45" fmla="*/ 0 h 1204"/>
                  <a:gd name="T46" fmla="*/ 0 w 3545"/>
                  <a:gd name="T47" fmla="*/ 0 h 1204"/>
                  <a:gd name="T48" fmla="*/ 0 w 3545"/>
                  <a:gd name="T49" fmla="*/ 0 h 1204"/>
                  <a:gd name="T50" fmla="*/ 0 w 3545"/>
                  <a:gd name="T51" fmla="*/ 0 h 1204"/>
                  <a:gd name="T52" fmla="*/ 0 w 3545"/>
                  <a:gd name="T53" fmla="*/ 0 h 1204"/>
                  <a:gd name="T54" fmla="*/ 0 w 3545"/>
                  <a:gd name="T55" fmla="*/ 0 h 1204"/>
                  <a:gd name="T56" fmla="*/ 0 w 3545"/>
                  <a:gd name="T57" fmla="*/ 0 h 1204"/>
                  <a:gd name="T58" fmla="*/ 0 w 3545"/>
                  <a:gd name="T59" fmla="*/ 0 h 1204"/>
                  <a:gd name="T60" fmla="*/ 0 w 3545"/>
                  <a:gd name="T61" fmla="*/ 0 h 1204"/>
                  <a:gd name="T62" fmla="*/ 0 w 3545"/>
                  <a:gd name="T63" fmla="*/ 0 h 1204"/>
                  <a:gd name="T64" fmla="*/ 0 w 3545"/>
                  <a:gd name="T65" fmla="*/ 0 h 1204"/>
                  <a:gd name="T66" fmla="*/ 0 w 3545"/>
                  <a:gd name="T67" fmla="*/ 0 h 1204"/>
                  <a:gd name="T68" fmla="*/ 0 w 3545"/>
                  <a:gd name="T69" fmla="*/ 0 h 1204"/>
                  <a:gd name="T70" fmla="*/ 0 w 3545"/>
                  <a:gd name="T71" fmla="*/ 0 h 1204"/>
                  <a:gd name="T72" fmla="*/ 0 w 3545"/>
                  <a:gd name="T73" fmla="*/ 0 h 1204"/>
                  <a:gd name="T74" fmla="*/ 0 w 3545"/>
                  <a:gd name="T75" fmla="*/ 0 h 1204"/>
                  <a:gd name="T76" fmla="*/ 0 w 3545"/>
                  <a:gd name="T77" fmla="*/ 0 h 1204"/>
                  <a:gd name="T78" fmla="*/ 0 w 3545"/>
                  <a:gd name="T79" fmla="*/ 0 h 1204"/>
                  <a:gd name="T80" fmla="*/ 0 w 3545"/>
                  <a:gd name="T81" fmla="*/ 0 h 1204"/>
                  <a:gd name="T82" fmla="*/ 0 w 3545"/>
                  <a:gd name="T83" fmla="*/ 0 h 1204"/>
                  <a:gd name="T84" fmla="*/ 0 w 3545"/>
                  <a:gd name="T85" fmla="*/ 0 h 1204"/>
                  <a:gd name="T86" fmla="*/ 0 w 3545"/>
                  <a:gd name="T87" fmla="*/ 0 h 1204"/>
                  <a:gd name="T88" fmla="*/ 0 w 3545"/>
                  <a:gd name="T89" fmla="*/ 0 h 1204"/>
                  <a:gd name="T90" fmla="*/ 0 w 3545"/>
                  <a:gd name="T91" fmla="*/ 0 h 1204"/>
                  <a:gd name="T92" fmla="*/ 0 w 3545"/>
                  <a:gd name="T93" fmla="*/ 0 h 1204"/>
                  <a:gd name="T94" fmla="*/ 0 w 3545"/>
                  <a:gd name="T95" fmla="*/ 0 h 1204"/>
                  <a:gd name="T96" fmla="*/ 0 w 3545"/>
                  <a:gd name="T97" fmla="*/ 0 h 1204"/>
                  <a:gd name="T98" fmla="*/ 0 w 3545"/>
                  <a:gd name="T99" fmla="*/ 0 h 1204"/>
                  <a:gd name="T100" fmla="*/ 0 w 3545"/>
                  <a:gd name="T101" fmla="*/ 0 h 1204"/>
                  <a:gd name="T102" fmla="*/ 0 w 3545"/>
                  <a:gd name="T103" fmla="*/ 0 h 1204"/>
                  <a:gd name="T104" fmla="*/ 0 w 3545"/>
                  <a:gd name="T105" fmla="*/ 0 h 1204"/>
                  <a:gd name="T106" fmla="*/ 0 w 3545"/>
                  <a:gd name="T107" fmla="*/ 0 h 1204"/>
                  <a:gd name="T108" fmla="*/ 0 w 3545"/>
                  <a:gd name="T109" fmla="*/ 0 h 1204"/>
                  <a:gd name="T110" fmla="*/ 0 w 3545"/>
                  <a:gd name="T111" fmla="*/ 0 h 120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545"/>
                  <a:gd name="T169" fmla="*/ 0 h 1204"/>
                  <a:gd name="T170" fmla="*/ 3545 w 3545"/>
                  <a:gd name="T171" fmla="*/ 1204 h 120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545" h="1204">
                    <a:moveTo>
                      <a:pt x="329" y="400"/>
                    </a:moveTo>
                    <a:lnTo>
                      <a:pt x="312" y="401"/>
                    </a:lnTo>
                    <a:lnTo>
                      <a:pt x="294" y="402"/>
                    </a:lnTo>
                    <a:lnTo>
                      <a:pt x="276" y="403"/>
                    </a:lnTo>
                    <a:lnTo>
                      <a:pt x="259" y="406"/>
                    </a:lnTo>
                    <a:lnTo>
                      <a:pt x="241" y="408"/>
                    </a:lnTo>
                    <a:lnTo>
                      <a:pt x="225" y="411"/>
                    </a:lnTo>
                    <a:lnTo>
                      <a:pt x="208" y="414"/>
                    </a:lnTo>
                    <a:lnTo>
                      <a:pt x="192" y="418"/>
                    </a:lnTo>
                    <a:lnTo>
                      <a:pt x="177" y="422"/>
                    </a:lnTo>
                    <a:lnTo>
                      <a:pt x="161" y="426"/>
                    </a:lnTo>
                    <a:lnTo>
                      <a:pt x="147" y="431"/>
                    </a:lnTo>
                    <a:lnTo>
                      <a:pt x="132" y="436"/>
                    </a:lnTo>
                    <a:lnTo>
                      <a:pt x="119" y="442"/>
                    </a:lnTo>
                    <a:lnTo>
                      <a:pt x="106" y="447"/>
                    </a:lnTo>
                    <a:lnTo>
                      <a:pt x="93" y="453"/>
                    </a:lnTo>
                    <a:lnTo>
                      <a:pt x="81" y="460"/>
                    </a:lnTo>
                    <a:lnTo>
                      <a:pt x="70" y="466"/>
                    </a:lnTo>
                    <a:lnTo>
                      <a:pt x="61" y="473"/>
                    </a:lnTo>
                    <a:lnTo>
                      <a:pt x="51" y="480"/>
                    </a:lnTo>
                    <a:lnTo>
                      <a:pt x="41" y="487"/>
                    </a:lnTo>
                    <a:lnTo>
                      <a:pt x="33" y="495"/>
                    </a:lnTo>
                    <a:lnTo>
                      <a:pt x="26" y="502"/>
                    </a:lnTo>
                    <a:lnTo>
                      <a:pt x="20" y="510"/>
                    </a:lnTo>
                    <a:lnTo>
                      <a:pt x="14" y="518"/>
                    </a:lnTo>
                    <a:lnTo>
                      <a:pt x="10" y="526"/>
                    </a:lnTo>
                    <a:lnTo>
                      <a:pt x="6" y="535"/>
                    </a:lnTo>
                    <a:lnTo>
                      <a:pt x="3" y="543"/>
                    </a:lnTo>
                    <a:lnTo>
                      <a:pt x="1" y="551"/>
                    </a:lnTo>
                    <a:lnTo>
                      <a:pt x="0" y="559"/>
                    </a:lnTo>
                    <a:lnTo>
                      <a:pt x="0" y="567"/>
                    </a:lnTo>
                    <a:lnTo>
                      <a:pt x="1" y="576"/>
                    </a:lnTo>
                    <a:lnTo>
                      <a:pt x="2" y="584"/>
                    </a:lnTo>
                    <a:lnTo>
                      <a:pt x="4" y="592"/>
                    </a:lnTo>
                    <a:lnTo>
                      <a:pt x="8" y="601"/>
                    </a:lnTo>
                    <a:lnTo>
                      <a:pt x="12" y="608"/>
                    </a:lnTo>
                    <a:lnTo>
                      <a:pt x="16" y="616"/>
                    </a:lnTo>
                    <a:lnTo>
                      <a:pt x="22" y="623"/>
                    </a:lnTo>
                    <a:lnTo>
                      <a:pt x="30" y="631"/>
                    </a:lnTo>
                    <a:lnTo>
                      <a:pt x="37" y="639"/>
                    </a:lnTo>
                    <a:lnTo>
                      <a:pt x="45" y="646"/>
                    </a:lnTo>
                    <a:lnTo>
                      <a:pt x="55" y="653"/>
                    </a:lnTo>
                    <a:lnTo>
                      <a:pt x="64" y="660"/>
                    </a:lnTo>
                    <a:lnTo>
                      <a:pt x="75" y="667"/>
                    </a:lnTo>
                    <a:lnTo>
                      <a:pt x="87" y="674"/>
                    </a:lnTo>
                    <a:lnTo>
                      <a:pt x="99" y="679"/>
                    </a:lnTo>
                    <a:lnTo>
                      <a:pt x="111" y="685"/>
                    </a:lnTo>
                    <a:lnTo>
                      <a:pt x="125" y="691"/>
                    </a:lnTo>
                    <a:lnTo>
                      <a:pt x="138" y="697"/>
                    </a:lnTo>
                    <a:lnTo>
                      <a:pt x="153" y="701"/>
                    </a:lnTo>
                    <a:lnTo>
                      <a:pt x="168" y="706"/>
                    </a:lnTo>
                    <a:lnTo>
                      <a:pt x="184" y="710"/>
                    </a:lnTo>
                    <a:lnTo>
                      <a:pt x="200" y="714"/>
                    </a:lnTo>
                    <a:lnTo>
                      <a:pt x="216" y="718"/>
                    </a:lnTo>
                    <a:lnTo>
                      <a:pt x="214" y="689"/>
                    </a:lnTo>
                    <a:lnTo>
                      <a:pt x="200" y="694"/>
                    </a:lnTo>
                    <a:lnTo>
                      <a:pt x="186" y="700"/>
                    </a:lnTo>
                    <a:lnTo>
                      <a:pt x="174" y="706"/>
                    </a:lnTo>
                    <a:lnTo>
                      <a:pt x="162" y="712"/>
                    </a:lnTo>
                    <a:lnTo>
                      <a:pt x="150" y="719"/>
                    </a:lnTo>
                    <a:lnTo>
                      <a:pt x="141" y="725"/>
                    </a:lnTo>
                    <a:lnTo>
                      <a:pt x="130" y="732"/>
                    </a:lnTo>
                    <a:lnTo>
                      <a:pt x="122" y="739"/>
                    </a:lnTo>
                    <a:lnTo>
                      <a:pt x="113" y="746"/>
                    </a:lnTo>
                    <a:lnTo>
                      <a:pt x="106" y="754"/>
                    </a:lnTo>
                    <a:lnTo>
                      <a:pt x="99" y="762"/>
                    </a:lnTo>
                    <a:lnTo>
                      <a:pt x="93" y="770"/>
                    </a:lnTo>
                    <a:lnTo>
                      <a:pt x="88" y="778"/>
                    </a:lnTo>
                    <a:lnTo>
                      <a:pt x="85" y="786"/>
                    </a:lnTo>
                    <a:lnTo>
                      <a:pt x="81" y="794"/>
                    </a:lnTo>
                    <a:lnTo>
                      <a:pt x="79" y="803"/>
                    </a:lnTo>
                    <a:lnTo>
                      <a:pt x="77" y="811"/>
                    </a:lnTo>
                    <a:lnTo>
                      <a:pt x="77" y="819"/>
                    </a:lnTo>
                    <a:lnTo>
                      <a:pt x="77" y="827"/>
                    </a:lnTo>
                    <a:lnTo>
                      <a:pt x="80" y="835"/>
                    </a:lnTo>
                    <a:lnTo>
                      <a:pt x="81" y="844"/>
                    </a:lnTo>
                    <a:lnTo>
                      <a:pt x="85" y="852"/>
                    </a:lnTo>
                    <a:lnTo>
                      <a:pt x="88" y="860"/>
                    </a:lnTo>
                    <a:lnTo>
                      <a:pt x="93" y="868"/>
                    </a:lnTo>
                    <a:lnTo>
                      <a:pt x="99" y="876"/>
                    </a:lnTo>
                    <a:lnTo>
                      <a:pt x="106" y="883"/>
                    </a:lnTo>
                    <a:lnTo>
                      <a:pt x="113" y="891"/>
                    </a:lnTo>
                    <a:lnTo>
                      <a:pt x="122" y="899"/>
                    </a:lnTo>
                    <a:lnTo>
                      <a:pt x="130" y="906"/>
                    </a:lnTo>
                    <a:lnTo>
                      <a:pt x="141" y="912"/>
                    </a:lnTo>
                    <a:lnTo>
                      <a:pt x="152" y="918"/>
                    </a:lnTo>
                    <a:lnTo>
                      <a:pt x="162" y="925"/>
                    </a:lnTo>
                    <a:lnTo>
                      <a:pt x="174" y="931"/>
                    </a:lnTo>
                    <a:lnTo>
                      <a:pt x="186" y="937"/>
                    </a:lnTo>
                    <a:lnTo>
                      <a:pt x="200" y="943"/>
                    </a:lnTo>
                    <a:lnTo>
                      <a:pt x="214" y="948"/>
                    </a:lnTo>
                    <a:lnTo>
                      <a:pt x="228" y="953"/>
                    </a:lnTo>
                    <a:lnTo>
                      <a:pt x="244" y="957"/>
                    </a:lnTo>
                    <a:lnTo>
                      <a:pt x="258" y="962"/>
                    </a:lnTo>
                    <a:lnTo>
                      <a:pt x="275" y="965"/>
                    </a:lnTo>
                    <a:lnTo>
                      <a:pt x="291" y="969"/>
                    </a:lnTo>
                    <a:lnTo>
                      <a:pt x="307" y="973"/>
                    </a:lnTo>
                    <a:lnTo>
                      <a:pt x="324" y="975"/>
                    </a:lnTo>
                    <a:lnTo>
                      <a:pt x="342" y="978"/>
                    </a:lnTo>
                    <a:lnTo>
                      <a:pt x="359" y="979"/>
                    </a:lnTo>
                    <a:lnTo>
                      <a:pt x="377" y="981"/>
                    </a:lnTo>
                    <a:lnTo>
                      <a:pt x="395" y="982"/>
                    </a:lnTo>
                    <a:lnTo>
                      <a:pt x="413" y="983"/>
                    </a:lnTo>
                    <a:lnTo>
                      <a:pt x="431" y="983"/>
                    </a:lnTo>
                    <a:lnTo>
                      <a:pt x="449" y="983"/>
                    </a:lnTo>
                    <a:lnTo>
                      <a:pt x="467" y="982"/>
                    </a:lnTo>
                    <a:lnTo>
                      <a:pt x="526" y="1017"/>
                    </a:lnTo>
                    <a:lnTo>
                      <a:pt x="548" y="1030"/>
                    </a:lnTo>
                    <a:lnTo>
                      <a:pt x="571" y="1041"/>
                    </a:lnTo>
                    <a:lnTo>
                      <a:pt x="594" y="1052"/>
                    </a:lnTo>
                    <a:lnTo>
                      <a:pt x="619" y="1062"/>
                    </a:lnTo>
                    <a:lnTo>
                      <a:pt x="645" y="1072"/>
                    </a:lnTo>
                    <a:lnTo>
                      <a:pt x="673" y="1081"/>
                    </a:lnTo>
                    <a:lnTo>
                      <a:pt x="701" y="1089"/>
                    </a:lnTo>
                    <a:lnTo>
                      <a:pt x="730" y="1096"/>
                    </a:lnTo>
                    <a:lnTo>
                      <a:pt x="760" y="1103"/>
                    </a:lnTo>
                    <a:lnTo>
                      <a:pt x="791" y="1109"/>
                    </a:lnTo>
                    <a:lnTo>
                      <a:pt x="822" y="1114"/>
                    </a:lnTo>
                    <a:lnTo>
                      <a:pt x="855" y="1119"/>
                    </a:lnTo>
                    <a:lnTo>
                      <a:pt x="887" y="1122"/>
                    </a:lnTo>
                    <a:lnTo>
                      <a:pt x="919" y="1126"/>
                    </a:lnTo>
                    <a:lnTo>
                      <a:pt x="953" y="1128"/>
                    </a:lnTo>
                    <a:lnTo>
                      <a:pt x="985" y="1129"/>
                    </a:lnTo>
                    <a:lnTo>
                      <a:pt x="1019" y="1130"/>
                    </a:lnTo>
                    <a:lnTo>
                      <a:pt x="1052" y="1130"/>
                    </a:lnTo>
                    <a:lnTo>
                      <a:pt x="1086" y="1128"/>
                    </a:lnTo>
                    <a:lnTo>
                      <a:pt x="1119" y="1127"/>
                    </a:lnTo>
                    <a:lnTo>
                      <a:pt x="1152" y="1124"/>
                    </a:lnTo>
                    <a:lnTo>
                      <a:pt x="1184" y="1120"/>
                    </a:lnTo>
                    <a:lnTo>
                      <a:pt x="1216" y="1116"/>
                    </a:lnTo>
                    <a:lnTo>
                      <a:pt x="1247" y="1111"/>
                    </a:lnTo>
                    <a:lnTo>
                      <a:pt x="1278" y="1105"/>
                    </a:lnTo>
                    <a:lnTo>
                      <a:pt x="1403" y="1120"/>
                    </a:lnTo>
                    <a:lnTo>
                      <a:pt x="1422" y="1129"/>
                    </a:lnTo>
                    <a:lnTo>
                      <a:pt x="1444" y="1138"/>
                    </a:lnTo>
                    <a:lnTo>
                      <a:pt x="1465" y="1147"/>
                    </a:lnTo>
                    <a:lnTo>
                      <a:pt x="1488" y="1155"/>
                    </a:lnTo>
                    <a:lnTo>
                      <a:pt x="1512" y="1162"/>
                    </a:lnTo>
                    <a:lnTo>
                      <a:pt x="1536" y="1169"/>
                    </a:lnTo>
                    <a:lnTo>
                      <a:pt x="1561" y="1175"/>
                    </a:lnTo>
                    <a:lnTo>
                      <a:pt x="1586" y="1181"/>
                    </a:lnTo>
                    <a:lnTo>
                      <a:pt x="1614" y="1186"/>
                    </a:lnTo>
                    <a:lnTo>
                      <a:pt x="1640" y="1191"/>
                    </a:lnTo>
                    <a:lnTo>
                      <a:pt x="1668" y="1194"/>
                    </a:lnTo>
                    <a:lnTo>
                      <a:pt x="1695" y="1197"/>
                    </a:lnTo>
                    <a:lnTo>
                      <a:pt x="1723" y="1200"/>
                    </a:lnTo>
                    <a:lnTo>
                      <a:pt x="1751" y="1202"/>
                    </a:lnTo>
                    <a:lnTo>
                      <a:pt x="1780" y="1202"/>
                    </a:lnTo>
                    <a:lnTo>
                      <a:pt x="1809" y="1203"/>
                    </a:lnTo>
                    <a:lnTo>
                      <a:pt x="1836" y="1203"/>
                    </a:lnTo>
                    <a:lnTo>
                      <a:pt x="1865" y="1202"/>
                    </a:lnTo>
                    <a:lnTo>
                      <a:pt x="1894" y="1200"/>
                    </a:lnTo>
                    <a:lnTo>
                      <a:pt x="1921" y="1198"/>
                    </a:lnTo>
                    <a:lnTo>
                      <a:pt x="1950" y="1195"/>
                    </a:lnTo>
                    <a:lnTo>
                      <a:pt x="1976" y="1192"/>
                    </a:lnTo>
                    <a:lnTo>
                      <a:pt x="2004" y="1187"/>
                    </a:lnTo>
                    <a:lnTo>
                      <a:pt x="2030" y="1182"/>
                    </a:lnTo>
                    <a:lnTo>
                      <a:pt x="2057" y="1176"/>
                    </a:lnTo>
                    <a:lnTo>
                      <a:pt x="2082" y="1171"/>
                    </a:lnTo>
                    <a:lnTo>
                      <a:pt x="2106" y="1164"/>
                    </a:lnTo>
                    <a:lnTo>
                      <a:pt x="2130" y="1157"/>
                    </a:lnTo>
                    <a:lnTo>
                      <a:pt x="2152" y="1149"/>
                    </a:lnTo>
                    <a:lnTo>
                      <a:pt x="2175" y="1140"/>
                    </a:lnTo>
                    <a:lnTo>
                      <a:pt x="2196" y="1131"/>
                    </a:lnTo>
                    <a:lnTo>
                      <a:pt x="2216" y="1122"/>
                    </a:lnTo>
                    <a:lnTo>
                      <a:pt x="2235" y="1112"/>
                    </a:lnTo>
                    <a:lnTo>
                      <a:pt x="2253" y="1101"/>
                    </a:lnTo>
                    <a:lnTo>
                      <a:pt x="2270" y="1091"/>
                    </a:lnTo>
                    <a:lnTo>
                      <a:pt x="2285" y="1079"/>
                    </a:lnTo>
                    <a:lnTo>
                      <a:pt x="2298" y="1068"/>
                    </a:lnTo>
                    <a:lnTo>
                      <a:pt x="2312" y="1056"/>
                    </a:lnTo>
                    <a:lnTo>
                      <a:pt x="2324" y="1044"/>
                    </a:lnTo>
                    <a:lnTo>
                      <a:pt x="2397" y="1034"/>
                    </a:lnTo>
                    <a:lnTo>
                      <a:pt x="2418" y="1038"/>
                    </a:lnTo>
                    <a:lnTo>
                      <a:pt x="2441" y="1043"/>
                    </a:lnTo>
                    <a:lnTo>
                      <a:pt x="2464" y="1046"/>
                    </a:lnTo>
                    <a:lnTo>
                      <a:pt x="2488" y="1048"/>
                    </a:lnTo>
                    <a:lnTo>
                      <a:pt x="2512" y="1051"/>
                    </a:lnTo>
                    <a:lnTo>
                      <a:pt x="2536" y="1052"/>
                    </a:lnTo>
                    <a:lnTo>
                      <a:pt x="2559" y="1053"/>
                    </a:lnTo>
                    <a:lnTo>
                      <a:pt x="2583" y="1054"/>
                    </a:lnTo>
                    <a:lnTo>
                      <a:pt x="2607" y="1054"/>
                    </a:lnTo>
                    <a:lnTo>
                      <a:pt x="2631" y="1053"/>
                    </a:lnTo>
                    <a:lnTo>
                      <a:pt x="2656" y="1052"/>
                    </a:lnTo>
                    <a:lnTo>
                      <a:pt x="2680" y="1051"/>
                    </a:lnTo>
                    <a:lnTo>
                      <a:pt x="2703" y="1048"/>
                    </a:lnTo>
                    <a:lnTo>
                      <a:pt x="2727" y="1045"/>
                    </a:lnTo>
                    <a:lnTo>
                      <a:pt x="2750" y="1042"/>
                    </a:lnTo>
                    <a:lnTo>
                      <a:pt x="2773" y="1038"/>
                    </a:lnTo>
                    <a:lnTo>
                      <a:pt x="2795" y="1034"/>
                    </a:lnTo>
                    <a:lnTo>
                      <a:pt x="2817" y="1029"/>
                    </a:lnTo>
                    <a:lnTo>
                      <a:pt x="2837" y="1023"/>
                    </a:lnTo>
                    <a:lnTo>
                      <a:pt x="2858" y="1017"/>
                    </a:lnTo>
                    <a:lnTo>
                      <a:pt x="2878" y="1011"/>
                    </a:lnTo>
                    <a:lnTo>
                      <a:pt x="2897" y="1003"/>
                    </a:lnTo>
                    <a:lnTo>
                      <a:pt x="2915" y="997"/>
                    </a:lnTo>
                    <a:lnTo>
                      <a:pt x="2933" y="990"/>
                    </a:lnTo>
                    <a:lnTo>
                      <a:pt x="2949" y="982"/>
                    </a:lnTo>
                    <a:lnTo>
                      <a:pt x="2963" y="973"/>
                    </a:lnTo>
                    <a:lnTo>
                      <a:pt x="2979" y="965"/>
                    </a:lnTo>
                    <a:lnTo>
                      <a:pt x="2992" y="955"/>
                    </a:lnTo>
                    <a:lnTo>
                      <a:pt x="3005" y="946"/>
                    </a:lnTo>
                    <a:lnTo>
                      <a:pt x="3016" y="936"/>
                    </a:lnTo>
                    <a:lnTo>
                      <a:pt x="3027" y="925"/>
                    </a:lnTo>
                    <a:lnTo>
                      <a:pt x="3035" y="916"/>
                    </a:lnTo>
                    <a:lnTo>
                      <a:pt x="3044" y="906"/>
                    </a:lnTo>
                    <a:lnTo>
                      <a:pt x="3051" y="895"/>
                    </a:lnTo>
                    <a:lnTo>
                      <a:pt x="3057" y="884"/>
                    </a:lnTo>
                    <a:lnTo>
                      <a:pt x="3060" y="873"/>
                    </a:lnTo>
                    <a:lnTo>
                      <a:pt x="3064" y="862"/>
                    </a:lnTo>
                    <a:lnTo>
                      <a:pt x="3066" y="851"/>
                    </a:lnTo>
                    <a:lnTo>
                      <a:pt x="3068" y="840"/>
                    </a:lnTo>
                    <a:lnTo>
                      <a:pt x="3046" y="839"/>
                    </a:lnTo>
                    <a:lnTo>
                      <a:pt x="3074" y="838"/>
                    </a:lnTo>
                    <a:lnTo>
                      <a:pt x="3101" y="835"/>
                    </a:lnTo>
                    <a:lnTo>
                      <a:pt x="3129" y="833"/>
                    </a:lnTo>
                    <a:lnTo>
                      <a:pt x="3155" y="829"/>
                    </a:lnTo>
                    <a:lnTo>
                      <a:pt x="3182" y="825"/>
                    </a:lnTo>
                    <a:lnTo>
                      <a:pt x="3208" y="820"/>
                    </a:lnTo>
                    <a:lnTo>
                      <a:pt x="3234" y="814"/>
                    </a:lnTo>
                    <a:lnTo>
                      <a:pt x="3259" y="808"/>
                    </a:lnTo>
                    <a:lnTo>
                      <a:pt x="3283" y="802"/>
                    </a:lnTo>
                    <a:lnTo>
                      <a:pt x="3306" y="794"/>
                    </a:lnTo>
                    <a:lnTo>
                      <a:pt x="3329" y="787"/>
                    </a:lnTo>
                    <a:lnTo>
                      <a:pt x="3350" y="778"/>
                    </a:lnTo>
                    <a:lnTo>
                      <a:pt x="3372" y="770"/>
                    </a:lnTo>
                    <a:lnTo>
                      <a:pt x="3391" y="760"/>
                    </a:lnTo>
                    <a:lnTo>
                      <a:pt x="3410" y="751"/>
                    </a:lnTo>
                    <a:lnTo>
                      <a:pt x="3428" y="741"/>
                    </a:lnTo>
                    <a:lnTo>
                      <a:pt x="3445" y="730"/>
                    </a:lnTo>
                    <a:lnTo>
                      <a:pt x="3460" y="719"/>
                    </a:lnTo>
                    <a:lnTo>
                      <a:pt x="3475" y="708"/>
                    </a:lnTo>
                    <a:lnTo>
                      <a:pt x="3488" y="697"/>
                    </a:lnTo>
                    <a:lnTo>
                      <a:pt x="3499" y="685"/>
                    </a:lnTo>
                    <a:lnTo>
                      <a:pt x="3509" y="673"/>
                    </a:lnTo>
                    <a:lnTo>
                      <a:pt x="3519" y="661"/>
                    </a:lnTo>
                    <a:lnTo>
                      <a:pt x="3526" y="648"/>
                    </a:lnTo>
                    <a:lnTo>
                      <a:pt x="3532" y="635"/>
                    </a:lnTo>
                    <a:lnTo>
                      <a:pt x="3538" y="622"/>
                    </a:lnTo>
                    <a:lnTo>
                      <a:pt x="3542" y="609"/>
                    </a:lnTo>
                    <a:lnTo>
                      <a:pt x="3543" y="597"/>
                    </a:lnTo>
                    <a:lnTo>
                      <a:pt x="3544" y="584"/>
                    </a:lnTo>
                    <a:lnTo>
                      <a:pt x="3543" y="571"/>
                    </a:lnTo>
                    <a:lnTo>
                      <a:pt x="3542" y="558"/>
                    </a:lnTo>
                    <a:lnTo>
                      <a:pt x="3538" y="546"/>
                    </a:lnTo>
                    <a:lnTo>
                      <a:pt x="3533" y="533"/>
                    </a:lnTo>
                    <a:lnTo>
                      <a:pt x="3526" y="520"/>
                    </a:lnTo>
                    <a:lnTo>
                      <a:pt x="3519" y="508"/>
                    </a:lnTo>
                    <a:lnTo>
                      <a:pt x="3509" y="495"/>
                    </a:lnTo>
                    <a:lnTo>
                      <a:pt x="3500" y="483"/>
                    </a:lnTo>
                    <a:lnTo>
                      <a:pt x="3488" y="471"/>
                    </a:lnTo>
                    <a:lnTo>
                      <a:pt x="3475" y="460"/>
                    </a:lnTo>
                    <a:lnTo>
                      <a:pt x="3460" y="448"/>
                    </a:lnTo>
                    <a:lnTo>
                      <a:pt x="3445" y="438"/>
                    </a:lnTo>
                    <a:lnTo>
                      <a:pt x="3428" y="427"/>
                    </a:lnTo>
                    <a:lnTo>
                      <a:pt x="3411" y="417"/>
                    </a:lnTo>
                    <a:lnTo>
                      <a:pt x="3392" y="407"/>
                    </a:lnTo>
                    <a:lnTo>
                      <a:pt x="3372" y="398"/>
                    </a:lnTo>
                    <a:lnTo>
                      <a:pt x="3404" y="449"/>
                    </a:lnTo>
                    <a:lnTo>
                      <a:pt x="3415" y="440"/>
                    </a:lnTo>
                    <a:lnTo>
                      <a:pt x="3424" y="430"/>
                    </a:lnTo>
                    <a:lnTo>
                      <a:pt x="3433" y="421"/>
                    </a:lnTo>
                    <a:lnTo>
                      <a:pt x="3441" y="411"/>
                    </a:lnTo>
                    <a:lnTo>
                      <a:pt x="3447" y="401"/>
                    </a:lnTo>
                    <a:lnTo>
                      <a:pt x="3453" y="391"/>
                    </a:lnTo>
                    <a:lnTo>
                      <a:pt x="3458" y="380"/>
                    </a:lnTo>
                    <a:lnTo>
                      <a:pt x="3460" y="371"/>
                    </a:lnTo>
                    <a:lnTo>
                      <a:pt x="3463" y="360"/>
                    </a:lnTo>
                    <a:lnTo>
                      <a:pt x="3464" y="350"/>
                    </a:lnTo>
                    <a:lnTo>
                      <a:pt x="3464" y="339"/>
                    </a:lnTo>
                    <a:lnTo>
                      <a:pt x="3463" y="328"/>
                    </a:lnTo>
                    <a:lnTo>
                      <a:pt x="3460" y="319"/>
                    </a:lnTo>
                    <a:lnTo>
                      <a:pt x="3455" y="308"/>
                    </a:lnTo>
                    <a:lnTo>
                      <a:pt x="3451" y="298"/>
                    </a:lnTo>
                    <a:lnTo>
                      <a:pt x="3445" y="288"/>
                    </a:lnTo>
                    <a:lnTo>
                      <a:pt x="3439" y="278"/>
                    </a:lnTo>
                    <a:lnTo>
                      <a:pt x="3430" y="268"/>
                    </a:lnTo>
                    <a:lnTo>
                      <a:pt x="3421" y="258"/>
                    </a:lnTo>
                    <a:lnTo>
                      <a:pt x="3410" y="249"/>
                    </a:lnTo>
                    <a:lnTo>
                      <a:pt x="3399" y="240"/>
                    </a:lnTo>
                    <a:lnTo>
                      <a:pt x="3387" y="231"/>
                    </a:lnTo>
                    <a:lnTo>
                      <a:pt x="3374" y="223"/>
                    </a:lnTo>
                    <a:lnTo>
                      <a:pt x="3360" y="215"/>
                    </a:lnTo>
                    <a:lnTo>
                      <a:pt x="3344" y="207"/>
                    </a:lnTo>
                    <a:lnTo>
                      <a:pt x="3329" y="201"/>
                    </a:lnTo>
                    <a:lnTo>
                      <a:pt x="3312" y="193"/>
                    </a:lnTo>
                    <a:lnTo>
                      <a:pt x="3295" y="187"/>
                    </a:lnTo>
                    <a:lnTo>
                      <a:pt x="3276" y="181"/>
                    </a:lnTo>
                    <a:lnTo>
                      <a:pt x="3258" y="175"/>
                    </a:lnTo>
                    <a:lnTo>
                      <a:pt x="3238" y="170"/>
                    </a:lnTo>
                    <a:lnTo>
                      <a:pt x="3218" y="165"/>
                    </a:lnTo>
                    <a:lnTo>
                      <a:pt x="3198" y="161"/>
                    </a:lnTo>
                    <a:lnTo>
                      <a:pt x="3176" y="157"/>
                    </a:lnTo>
                    <a:lnTo>
                      <a:pt x="3155" y="153"/>
                    </a:lnTo>
                    <a:lnTo>
                      <a:pt x="3133" y="151"/>
                    </a:lnTo>
                    <a:lnTo>
                      <a:pt x="3112" y="148"/>
                    </a:lnTo>
                    <a:lnTo>
                      <a:pt x="3136" y="140"/>
                    </a:lnTo>
                    <a:lnTo>
                      <a:pt x="3131" y="131"/>
                    </a:lnTo>
                    <a:lnTo>
                      <a:pt x="3125" y="122"/>
                    </a:lnTo>
                    <a:lnTo>
                      <a:pt x="3118" y="113"/>
                    </a:lnTo>
                    <a:lnTo>
                      <a:pt x="3109" y="105"/>
                    </a:lnTo>
                    <a:lnTo>
                      <a:pt x="3100" y="97"/>
                    </a:lnTo>
                    <a:lnTo>
                      <a:pt x="3089" y="89"/>
                    </a:lnTo>
                    <a:lnTo>
                      <a:pt x="3078" y="81"/>
                    </a:lnTo>
                    <a:lnTo>
                      <a:pt x="3066" y="73"/>
                    </a:lnTo>
                    <a:lnTo>
                      <a:pt x="3054" y="65"/>
                    </a:lnTo>
                    <a:lnTo>
                      <a:pt x="3040" y="59"/>
                    </a:lnTo>
                    <a:lnTo>
                      <a:pt x="3027" y="51"/>
                    </a:lnTo>
                    <a:lnTo>
                      <a:pt x="3012" y="46"/>
                    </a:lnTo>
                    <a:lnTo>
                      <a:pt x="2997" y="39"/>
                    </a:lnTo>
                    <a:lnTo>
                      <a:pt x="2980" y="33"/>
                    </a:lnTo>
                    <a:lnTo>
                      <a:pt x="2963" y="29"/>
                    </a:lnTo>
                    <a:lnTo>
                      <a:pt x="2946" y="24"/>
                    </a:lnTo>
                    <a:lnTo>
                      <a:pt x="2928" y="20"/>
                    </a:lnTo>
                    <a:lnTo>
                      <a:pt x="2910" y="16"/>
                    </a:lnTo>
                    <a:lnTo>
                      <a:pt x="2891" y="11"/>
                    </a:lnTo>
                    <a:lnTo>
                      <a:pt x="2872" y="9"/>
                    </a:lnTo>
                    <a:lnTo>
                      <a:pt x="2852" y="6"/>
                    </a:lnTo>
                    <a:lnTo>
                      <a:pt x="2832" y="4"/>
                    </a:lnTo>
                    <a:lnTo>
                      <a:pt x="2812" y="3"/>
                    </a:lnTo>
                    <a:lnTo>
                      <a:pt x="2792" y="1"/>
                    </a:lnTo>
                    <a:lnTo>
                      <a:pt x="2771" y="0"/>
                    </a:lnTo>
                    <a:lnTo>
                      <a:pt x="2751" y="0"/>
                    </a:lnTo>
                    <a:lnTo>
                      <a:pt x="2731" y="0"/>
                    </a:lnTo>
                    <a:lnTo>
                      <a:pt x="2710" y="1"/>
                    </a:lnTo>
                    <a:lnTo>
                      <a:pt x="2690" y="3"/>
                    </a:lnTo>
                    <a:lnTo>
                      <a:pt x="2670" y="4"/>
                    </a:lnTo>
                    <a:lnTo>
                      <a:pt x="2650" y="6"/>
                    </a:lnTo>
                    <a:lnTo>
                      <a:pt x="2630" y="9"/>
                    </a:lnTo>
                    <a:lnTo>
                      <a:pt x="2611" y="11"/>
                    </a:lnTo>
                    <a:lnTo>
                      <a:pt x="2593" y="16"/>
                    </a:lnTo>
                    <a:lnTo>
                      <a:pt x="2574" y="20"/>
                    </a:lnTo>
                    <a:lnTo>
                      <a:pt x="2556" y="24"/>
                    </a:lnTo>
                    <a:lnTo>
                      <a:pt x="2538" y="29"/>
                    </a:lnTo>
                    <a:lnTo>
                      <a:pt x="2521" y="33"/>
                    </a:lnTo>
                    <a:lnTo>
                      <a:pt x="2506" y="39"/>
                    </a:lnTo>
                    <a:lnTo>
                      <a:pt x="2489" y="46"/>
                    </a:lnTo>
                    <a:lnTo>
                      <a:pt x="2411" y="47"/>
                    </a:lnTo>
                    <a:lnTo>
                      <a:pt x="2398" y="41"/>
                    </a:lnTo>
                    <a:lnTo>
                      <a:pt x="2383" y="35"/>
                    </a:lnTo>
                    <a:lnTo>
                      <a:pt x="2368" y="30"/>
                    </a:lnTo>
                    <a:lnTo>
                      <a:pt x="2354" y="25"/>
                    </a:lnTo>
                    <a:lnTo>
                      <a:pt x="2338" y="21"/>
                    </a:lnTo>
                    <a:lnTo>
                      <a:pt x="2321" y="17"/>
                    </a:lnTo>
                    <a:lnTo>
                      <a:pt x="2304" y="14"/>
                    </a:lnTo>
                    <a:lnTo>
                      <a:pt x="2288" y="11"/>
                    </a:lnTo>
                    <a:lnTo>
                      <a:pt x="2270" y="7"/>
                    </a:lnTo>
                    <a:lnTo>
                      <a:pt x="2253" y="6"/>
                    </a:lnTo>
                    <a:lnTo>
                      <a:pt x="2235" y="3"/>
                    </a:lnTo>
                    <a:lnTo>
                      <a:pt x="2216" y="2"/>
                    </a:lnTo>
                    <a:lnTo>
                      <a:pt x="2198" y="1"/>
                    </a:lnTo>
                    <a:lnTo>
                      <a:pt x="2180" y="0"/>
                    </a:lnTo>
                    <a:lnTo>
                      <a:pt x="2162" y="0"/>
                    </a:lnTo>
                    <a:lnTo>
                      <a:pt x="2143" y="0"/>
                    </a:lnTo>
                    <a:lnTo>
                      <a:pt x="2125" y="1"/>
                    </a:lnTo>
                    <a:lnTo>
                      <a:pt x="2107" y="2"/>
                    </a:lnTo>
                    <a:lnTo>
                      <a:pt x="2089" y="3"/>
                    </a:lnTo>
                    <a:lnTo>
                      <a:pt x="2071" y="6"/>
                    </a:lnTo>
                    <a:lnTo>
                      <a:pt x="2053" y="8"/>
                    </a:lnTo>
                    <a:lnTo>
                      <a:pt x="2035" y="11"/>
                    </a:lnTo>
                    <a:lnTo>
                      <a:pt x="2018" y="14"/>
                    </a:lnTo>
                    <a:lnTo>
                      <a:pt x="2002" y="17"/>
                    </a:lnTo>
                    <a:lnTo>
                      <a:pt x="1986" y="21"/>
                    </a:lnTo>
                    <a:lnTo>
                      <a:pt x="1970" y="26"/>
                    </a:lnTo>
                    <a:lnTo>
                      <a:pt x="1955" y="31"/>
                    </a:lnTo>
                    <a:lnTo>
                      <a:pt x="1941" y="36"/>
                    </a:lnTo>
                    <a:lnTo>
                      <a:pt x="1926" y="41"/>
                    </a:lnTo>
                    <a:lnTo>
                      <a:pt x="1912" y="47"/>
                    </a:lnTo>
                    <a:lnTo>
                      <a:pt x="1900" y="53"/>
                    </a:lnTo>
                    <a:lnTo>
                      <a:pt x="1888" y="60"/>
                    </a:lnTo>
                    <a:lnTo>
                      <a:pt x="1876" y="66"/>
                    </a:lnTo>
                    <a:lnTo>
                      <a:pt x="1865" y="73"/>
                    </a:lnTo>
                    <a:lnTo>
                      <a:pt x="1793" y="74"/>
                    </a:lnTo>
                    <a:lnTo>
                      <a:pt x="1774" y="69"/>
                    </a:lnTo>
                    <a:lnTo>
                      <a:pt x="1755" y="64"/>
                    </a:lnTo>
                    <a:lnTo>
                      <a:pt x="1736" y="58"/>
                    </a:lnTo>
                    <a:lnTo>
                      <a:pt x="1715" y="54"/>
                    </a:lnTo>
                    <a:lnTo>
                      <a:pt x="1695" y="50"/>
                    </a:lnTo>
                    <a:lnTo>
                      <a:pt x="1675" y="47"/>
                    </a:lnTo>
                    <a:lnTo>
                      <a:pt x="1653" y="43"/>
                    </a:lnTo>
                    <a:lnTo>
                      <a:pt x="1632" y="41"/>
                    </a:lnTo>
                    <a:lnTo>
                      <a:pt x="1610" y="39"/>
                    </a:lnTo>
                    <a:lnTo>
                      <a:pt x="1587" y="38"/>
                    </a:lnTo>
                    <a:lnTo>
                      <a:pt x="1566" y="37"/>
                    </a:lnTo>
                    <a:lnTo>
                      <a:pt x="1543" y="36"/>
                    </a:lnTo>
                    <a:lnTo>
                      <a:pt x="1521" y="36"/>
                    </a:lnTo>
                    <a:lnTo>
                      <a:pt x="1499" y="37"/>
                    </a:lnTo>
                    <a:lnTo>
                      <a:pt x="1477" y="38"/>
                    </a:lnTo>
                    <a:lnTo>
                      <a:pt x="1454" y="39"/>
                    </a:lnTo>
                    <a:lnTo>
                      <a:pt x="1433" y="42"/>
                    </a:lnTo>
                    <a:lnTo>
                      <a:pt x="1411" y="44"/>
                    </a:lnTo>
                    <a:lnTo>
                      <a:pt x="1390" y="47"/>
                    </a:lnTo>
                    <a:lnTo>
                      <a:pt x="1369" y="51"/>
                    </a:lnTo>
                    <a:lnTo>
                      <a:pt x="1349" y="55"/>
                    </a:lnTo>
                    <a:lnTo>
                      <a:pt x="1329" y="60"/>
                    </a:lnTo>
                    <a:lnTo>
                      <a:pt x="1310" y="65"/>
                    </a:lnTo>
                    <a:lnTo>
                      <a:pt x="1292" y="70"/>
                    </a:lnTo>
                    <a:lnTo>
                      <a:pt x="1272" y="77"/>
                    </a:lnTo>
                    <a:lnTo>
                      <a:pt x="1256" y="83"/>
                    </a:lnTo>
                    <a:lnTo>
                      <a:pt x="1239" y="90"/>
                    </a:lnTo>
                    <a:lnTo>
                      <a:pt x="1223" y="97"/>
                    </a:lnTo>
                    <a:lnTo>
                      <a:pt x="1208" y="104"/>
                    </a:lnTo>
                    <a:lnTo>
                      <a:pt x="1193" y="113"/>
                    </a:lnTo>
                    <a:lnTo>
                      <a:pt x="1180" y="121"/>
                    </a:lnTo>
                    <a:lnTo>
                      <a:pt x="1087" y="131"/>
                    </a:lnTo>
                    <a:lnTo>
                      <a:pt x="1061" y="126"/>
                    </a:lnTo>
                    <a:lnTo>
                      <a:pt x="1034" y="122"/>
                    </a:lnTo>
                    <a:lnTo>
                      <a:pt x="1008" y="118"/>
                    </a:lnTo>
                    <a:lnTo>
                      <a:pt x="980" y="116"/>
                    </a:lnTo>
                    <a:lnTo>
                      <a:pt x="953" y="113"/>
                    </a:lnTo>
                    <a:lnTo>
                      <a:pt x="925" y="112"/>
                    </a:lnTo>
                    <a:lnTo>
                      <a:pt x="898" y="110"/>
                    </a:lnTo>
                    <a:lnTo>
                      <a:pt x="870" y="110"/>
                    </a:lnTo>
                    <a:lnTo>
                      <a:pt x="843" y="110"/>
                    </a:lnTo>
                    <a:lnTo>
                      <a:pt x="814" y="111"/>
                    </a:lnTo>
                    <a:lnTo>
                      <a:pt x="786" y="113"/>
                    </a:lnTo>
                    <a:lnTo>
                      <a:pt x="759" y="115"/>
                    </a:lnTo>
                    <a:lnTo>
                      <a:pt x="732" y="117"/>
                    </a:lnTo>
                    <a:lnTo>
                      <a:pt x="705" y="122"/>
                    </a:lnTo>
                    <a:lnTo>
                      <a:pt x="679" y="126"/>
                    </a:lnTo>
                    <a:lnTo>
                      <a:pt x="652" y="130"/>
                    </a:lnTo>
                    <a:lnTo>
                      <a:pt x="627" y="135"/>
                    </a:lnTo>
                    <a:lnTo>
                      <a:pt x="603" y="141"/>
                    </a:lnTo>
                    <a:lnTo>
                      <a:pt x="579" y="148"/>
                    </a:lnTo>
                    <a:lnTo>
                      <a:pt x="556" y="154"/>
                    </a:lnTo>
                    <a:lnTo>
                      <a:pt x="534" y="162"/>
                    </a:lnTo>
                    <a:lnTo>
                      <a:pt x="512" y="170"/>
                    </a:lnTo>
                    <a:lnTo>
                      <a:pt x="490" y="179"/>
                    </a:lnTo>
                    <a:lnTo>
                      <a:pt x="471" y="188"/>
                    </a:lnTo>
                    <a:lnTo>
                      <a:pt x="452" y="197"/>
                    </a:lnTo>
                    <a:lnTo>
                      <a:pt x="434" y="206"/>
                    </a:lnTo>
                    <a:lnTo>
                      <a:pt x="417" y="216"/>
                    </a:lnTo>
                    <a:lnTo>
                      <a:pt x="402" y="226"/>
                    </a:lnTo>
                    <a:lnTo>
                      <a:pt x="387" y="238"/>
                    </a:lnTo>
                    <a:lnTo>
                      <a:pt x="374" y="249"/>
                    </a:lnTo>
                    <a:lnTo>
                      <a:pt x="362" y="261"/>
                    </a:lnTo>
                    <a:lnTo>
                      <a:pt x="352" y="273"/>
                    </a:lnTo>
                    <a:lnTo>
                      <a:pt x="342" y="285"/>
                    </a:lnTo>
                    <a:lnTo>
                      <a:pt x="334" y="297"/>
                    </a:lnTo>
                    <a:lnTo>
                      <a:pt x="326" y="310"/>
                    </a:lnTo>
                    <a:lnTo>
                      <a:pt x="322" y="323"/>
                    </a:lnTo>
                    <a:lnTo>
                      <a:pt x="317" y="335"/>
                    </a:lnTo>
                    <a:lnTo>
                      <a:pt x="314" y="348"/>
                    </a:lnTo>
                    <a:lnTo>
                      <a:pt x="313" y="361"/>
                    </a:lnTo>
                    <a:lnTo>
                      <a:pt x="313" y="374"/>
                    </a:lnTo>
                    <a:lnTo>
                      <a:pt x="316" y="386"/>
                    </a:lnTo>
                    <a:lnTo>
                      <a:pt x="318" y="399"/>
                    </a:lnTo>
                    <a:lnTo>
                      <a:pt x="323" y="412"/>
                    </a:lnTo>
                    <a:lnTo>
                      <a:pt x="329" y="400"/>
                    </a:lnTo>
                  </a:path>
                </a:pathLst>
              </a:custGeom>
              <a:solidFill>
                <a:srgbClr val="CCFFFF"/>
              </a:solidFill>
              <a:ln w="9360">
                <a:solidFill>
                  <a:srgbClr val="000000"/>
                </a:solidFill>
                <a:round/>
                <a:headEnd/>
                <a:tailEnd/>
              </a:ln>
            </p:spPr>
            <p:txBody>
              <a:bodyPr wrap="none" anchor="ctr"/>
              <a:lstStyle/>
              <a:p>
                <a:endParaRPr lang="en-US"/>
              </a:p>
            </p:txBody>
          </p:sp>
          <p:sp>
            <p:nvSpPr>
              <p:cNvPr id="20525" name="Freeform 23"/>
              <p:cNvSpPr>
                <a:spLocks noChangeArrowheads="1"/>
              </p:cNvSpPr>
              <p:nvPr/>
            </p:nvSpPr>
            <p:spPr bwMode="auto">
              <a:xfrm>
                <a:off x="3547" y="1618"/>
                <a:ext cx="37" cy="3"/>
              </a:xfrm>
              <a:custGeom>
                <a:avLst/>
                <a:gdLst>
                  <a:gd name="T0" fmla="*/ 0 w 163"/>
                  <a:gd name="T1" fmla="*/ 0 h 14"/>
                  <a:gd name="T2" fmla="*/ 0 w 163"/>
                  <a:gd name="T3" fmla="*/ 0 h 14"/>
                  <a:gd name="T4" fmla="*/ 0 w 163"/>
                  <a:gd name="T5" fmla="*/ 0 h 14"/>
                  <a:gd name="T6" fmla="*/ 0 w 163"/>
                  <a:gd name="T7" fmla="*/ 0 h 14"/>
                  <a:gd name="T8" fmla="*/ 0 w 163"/>
                  <a:gd name="T9" fmla="*/ 0 h 14"/>
                  <a:gd name="T10" fmla="*/ 0 w 163"/>
                  <a:gd name="T11" fmla="*/ 0 h 14"/>
                  <a:gd name="T12" fmla="*/ 0 w 163"/>
                  <a:gd name="T13" fmla="*/ 0 h 14"/>
                  <a:gd name="T14" fmla="*/ 0 w 163"/>
                  <a:gd name="T15" fmla="*/ 0 h 14"/>
                  <a:gd name="T16" fmla="*/ 0 w 163"/>
                  <a:gd name="T17" fmla="*/ 0 h 14"/>
                  <a:gd name="T18" fmla="*/ 0 w 163"/>
                  <a:gd name="T19" fmla="*/ 0 h 14"/>
                  <a:gd name="T20" fmla="*/ 0 w 163"/>
                  <a:gd name="T21" fmla="*/ 0 h 14"/>
                  <a:gd name="T22" fmla="*/ 0 w 163"/>
                  <a:gd name="T23" fmla="*/ 0 h 14"/>
                  <a:gd name="T24" fmla="*/ 0 w 163"/>
                  <a:gd name="T25" fmla="*/ 0 h 14"/>
                  <a:gd name="T26" fmla="*/ 0 w 163"/>
                  <a:gd name="T27" fmla="*/ 0 h 14"/>
                  <a:gd name="T28" fmla="*/ 0 w 163"/>
                  <a:gd name="T29" fmla="*/ 0 h 14"/>
                  <a:gd name="T30" fmla="*/ 0 w 163"/>
                  <a:gd name="T31" fmla="*/ 0 h 14"/>
                  <a:gd name="T32" fmla="*/ 0 w 16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63"/>
                  <a:gd name="T52" fmla="*/ 0 h 14"/>
                  <a:gd name="T53" fmla="*/ 163 w 16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63" h="14">
                    <a:moveTo>
                      <a:pt x="0" y="0"/>
                    </a:moveTo>
                    <a:lnTo>
                      <a:pt x="10" y="1"/>
                    </a:lnTo>
                    <a:lnTo>
                      <a:pt x="21" y="3"/>
                    </a:lnTo>
                    <a:lnTo>
                      <a:pt x="30" y="5"/>
                    </a:lnTo>
                    <a:lnTo>
                      <a:pt x="41" y="6"/>
                    </a:lnTo>
                    <a:lnTo>
                      <a:pt x="52" y="8"/>
                    </a:lnTo>
                    <a:lnTo>
                      <a:pt x="63" y="9"/>
                    </a:lnTo>
                    <a:lnTo>
                      <a:pt x="73" y="10"/>
                    </a:lnTo>
                    <a:lnTo>
                      <a:pt x="85" y="10"/>
                    </a:lnTo>
                    <a:lnTo>
                      <a:pt x="96" y="11"/>
                    </a:lnTo>
                    <a:lnTo>
                      <a:pt x="107" y="12"/>
                    </a:lnTo>
                    <a:lnTo>
                      <a:pt x="117" y="13"/>
                    </a:lnTo>
                    <a:lnTo>
                      <a:pt x="128" y="13"/>
                    </a:lnTo>
                    <a:lnTo>
                      <a:pt x="140" y="13"/>
                    </a:lnTo>
                    <a:lnTo>
                      <a:pt x="151" y="13"/>
                    </a:lnTo>
                    <a:lnTo>
                      <a:pt x="162" y="13"/>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0526" name="Freeform 24"/>
              <p:cNvSpPr>
                <a:spLocks noChangeArrowheads="1"/>
              </p:cNvSpPr>
              <p:nvPr/>
            </p:nvSpPr>
            <p:spPr bwMode="auto">
              <a:xfrm>
                <a:off x="3604" y="1677"/>
                <a:ext cx="16" cy="1"/>
              </a:xfrm>
              <a:custGeom>
                <a:avLst/>
                <a:gdLst>
                  <a:gd name="T0" fmla="*/ 0 w 71"/>
                  <a:gd name="T1" fmla="*/ 0 h 5"/>
                  <a:gd name="T2" fmla="*/ 0 w 71"/>
                  <a:gd name="T3" fmla="*/ 0 h 5"/>
                  <a:gd name="T4" fmla="*/ 0 w 71"/>
                  <a:gd name="T5" fmla="*/ 0 h 5"/>
                  <a:gd name="T6" fmla="*/ 0 w 71"/>
                  <a:gd name="T7" fmla="*/ 0 h 5"/>
                  <a:gd name="T8" fmla="*/ 0 w 71"/>
                  <a:gd name="T9" fmla="*/ 0 h 5"/>
                  <a:gd name="T10" fmla="*/ 0 w 71"/>
                  <a:gd name="T11" fmla="*/ 0 h 5"/>
                  <a:gd name="T12" fmla="*/ 0 w 71"/>
                  <a:gd name="T13" fmla="*/ 0 h 5"/>
                  <a:gd name="T14" fmla="*/ 0 w 71"/>
                  <a:gd name="T15" fmla="*/ 0 h 5"/>
                  <a:gd name="T16" fmla="*/ 0 w 71"/>
                  <a:gd name="T17" fmla="*/ 0 h 5"/>
                  <a:gd name="T18" fmla="*/ 0 w 71"/>
                  <a:gd name="T19" fmla="*/ 0 h 5"/>
                  <a:gd name="T20" fmla="*/ 0 w 71"/>
                  <a:gd name="T21" fmla="*/ 0 h 5"/>
                  <a:gd name="T22" fmla="*/ 0 w 71"/>
                  <a:gd name="T23" fmla="*/ 0 h 5"/>
                  <a:gd name="T24" fmla="*/ 0 w 71"/>
                  <a:gd name="T25" fmla="*/ 0 h 5"/>
                  <a:gd name="T26" fmla="*/ 0 w 71"/>
                  <a:gd name="T27" fmla="*/ 0 h 5"/>
                  <a:gd name="T28" fmla="*/ 0 w 71"/>
                  <a:gd name="T29" fmla="*/ 0 h 5"/>
                  <a:gd name="T30" fmla="*/ 0 w 71"/>
                  <a:gd name="T31" fmla="*/ 0 h 5"/>
                  <a:gd name="T32" fmla="*/ 0 w 71"/>
                  <a:gd name="T33" fmla="*/ 0 h 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1"/>
                  <a:gd name="T52" fmla="*/ 0 h 5"/>
                  <a:gd name="T53" fmla="*/ 71 w 71"/>
                  <a:gd name="T54" fmla="*/ 5 h 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1" h="5">
                    <a:moveTo>
                      <a:pt x="0" y="4"/>
                    </a:moveTo>
                    <a:lnTo>
                      <a:pt x="4" y="4"/>
                    </a:lnTo>
                    <a:lnTo>
                      <a:pt x="9" y="4"/>
                    </a:lnTo>
                    <a:lnTo>
                      <a:pt x="14" y="4"/>
                    </a:lnTo>
                    <a:lnTo>
                      <a:pt x="17" y="4"/>
                    </a:lnTo>
                    <a:lnTo>
                      <a:pt x="22" y="4"/>
                    </a:lnTo>
                    <a:lnTo>
                      <a:pt x="27" y="3"/>
                    </a:lnTo>
                    <a:lnTo>
                      <a:pt x="32" y="3"/>
                    </a:lnTo>
                    <a:lnTo>
                      <a:pt x="38" y="2"/>
                    </a:lnTo>
                    <a:lnTo>
                      <a:pt x="42" y="2"/>
                    </a:lnTo>
                    <a:lnTo>
                      <a:pt x="47" y="1"/>
                    </a:lnTo>
                    <a:lnTo>
                      <a:pt x="52" y="1"/>
                    </a:lnTo>
                    <a:lnTo>
                      <a:pt x="57" y="0"/>
                    </a:lnTo>
                    <a:lnTo>
                      <a:pt x="62" y="0"/>
                    </a:lnTo>
                    <a:lnTo>
                      <a:pt x="65" y="0"/>
                    </a:lnTo>
                    <a:lnTo>
                      <a:pt x="70" y="0"/>
                    </a:lnTo>
                    <a:lnTo>
                      <a:pt x="0" y="4"/>
                    </a:lnTo>
                  </a:path>
                </a:pathLst>
              </a:custGeom>
              <a:solidFill>
                <a:srgbClr val="CCFFFF"/>
              </a:solidFill>
              <a:ln w="9360">
                <a:solidFill>
                  <a:srgbClr val="000000"/>
                </a:solidFill>
                <a:round/>
                <a:headEnd/>
                <a:tailEnd/>
              </a:ln>
            </p:spPr>
            <p:txBody>
              <a:bodyPr wrap="none" anchor="ctr"/>
              <a:lstStyle/>
              <a:p>
                <a:endParaRPr lang="en-US"/>
              </a:p>
            </p:txBody>
          </p:sp>
          <p:sp>
            <p:nvSpPr>
              <p:cNvPr id="20527" name="Freeform 25"/>
              <p:cNvSpPr>
                <a:spLocks noChangeArrowheads="1"/>
              </p:cNvSpPr>
              <p:nvPr/>
            </p:nvSpPr>
            <p:spPr bwMode="auto">
              <a:xfrm>
                <a:off x="3798" y="1697"/>
                <a:ext cx="18" cy="12"/>
              </a:xfrm>
              <a:custGeom>
                <a:avLst/>
                <a:gdLst>
                  <a:gd name="T0" fmla="*/ 0 w 80"/>
                  <a:gd name="T1" fmla="*/ 0 h 53"/>
                  <a:gd name="T2" fmla="*/ 0 w 80"/>
                  <a:gd name="T3" fmla="*/ 0 h 53"/>
                  <a:gd name="T4" fmla="*/ 0 w 80"/>
                  <a:gd name="T5" fmla="*/ 0 h 53"/>
                  <a:gd name="T6" fmla="*/ 0 w 80"/>
                  <a:gd name="T7" fmla="*/ 0 h 53"/>
                  <a:gd name="T8" fmla="*/ 0 w 80"/>
                  <a:gd name="T9" fmla="*/ 0 h 53"/>
                  <a:gd name="T10" fmla="*/ 0 w 80"/>
                  <a:gd name="T11" fmla="*/ 0 h 53"/>
                  <a:gd name="T12" fmla="*/ 0 w 80"/>
                  <a:gd name="T13" fmla="*/ 0 h 53"/>
                  <a:gd name="T14" fmla="*/ 0 w 80"/>
                  <a:gd name="T15" fmla="*/ 0 h 53"/>
                  <a:gd name="T16" fmla="*/ 0 w 80"/>
                  <a:gd name="T17" fmla="*/ 0 h 53"/>
                  <a:gd name="T18" fmla="*/ 0 w 80"/>
                  <a:gd name="T19" fmla="*/ 0 h 53"/>
                  <a:gd name="T20" fmla="*/ 0 w 80"/>
                  <a:gd name="T21" fmla="*/ 0 h 53"/>
                  <a:gd name="T22" fmla="*/ 0 w 80"/>
                  <a:gd name="T23" fmla="*/ 0 h 53"/>
                  <a:gd name="T24" fmla="*/ 0 w 80"/>
                  <a:gd name="T25" fmla="*/ 0 h 53"/>
                  <a:gd name="T26" fmla="*/ 0 w 80"/>
                  <a:gd name="T27" fmla="*/ 0 h 53"/>
                  <a:gd name="T28" fmla="*/ 0 w 80"/>
                  <a:gd name="T29" fmla="*/ 0 h 53"/>
                  <a:gd name="T30" fmla="*/ 0 w 80"/>
                  <a:gd name="T31" fmla="*/ 0 h 53"/>
                  <a:gd name="T32" fmla="*/ 0 w 80"/>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53"/>
                  <a:gd name="T53" fmla="*/ 80 w 80"/>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53">
                    <a:moveTo>
                      <a:pt x="0" y="0"/>
                    </a:moveTo>
                    <a:lnTo>
                      <a:pt x="4" y="4"/>
                    </a:lnTo>
                    <a:lnTo>
                      <a:pt x="8" y="7"/>
                    </a:lnTo>
                    <a:lnTo>
                      <a:pt x="13" y="11"/>
                    </a:lnTo>
                    <a:lnTo>
                      <a:pt x="18" y="15"/>
                    </a:lnTo>
                    <a:lnTo>
                      <a:pt x="23" y="18"/>
                    </a:lnTo>
                    <a:lnTo>
                      <a:pt x="27" y="22"/>
                    </a:lnTo>
                    <a:lnTo>
                      <a:pt x="33" y="25"/>
                    </a:lnTo>
                    <a:lnTo>
                      <a:pt x="38" y="28"/>
                    </a:lnTo>
                    <a:lnTo>
                      <a:pt x="43" y="32"/>
                    </a:lnTo>
                    <a:lnTo>
                      <a:pt x="49" y="36"/>
                    </a:lnTo>
                    <a:lnTo>
                      <a:pt x="55" y="39"/>
                    </a:lnTo>
                    <a:lnTo>
                      <a:pt x="61" y="42"/>
                    </a:lnTo>
                    <a:lnTo>
                      <a:pt x="67" y="45"/>
                    </a:lnTo>
                    <a:lnTo>
                      <a:pt x="73" y="49"/>
                    </a:lnTo>
                    <a:lnTo>
                      <a:pt x="79" y="52"/>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0528" name="Freeform 26"/>
              <p:cNvSpPr>
                <a:spLocks noChangeArrowheads="1"/>
              </p:cNvSpPr>
              <p:nvPr/>
            </p:nvSpPr>
            <p:spPr bwMode="auto">
              <a:xfrm>
                <a:off x="4025" y="1676"/>
                <a:ext cx="9" cy="16"/>
              </a:xfrm>
              <a:custGeom>
                <a:avLst/>
                <a:gdLst>
                  <a:gd name="T0" fmla="*/ 0 w 39"/>
                  <a:gd name="T1" fmla="*/ 0 h 70"/>
                  <a:gd name="T2" fmla="*/ 0 w 39"/>
                  <a:gd name="T3" fmla="*/ 0 h 70"/>
                  <a:gd name="T4" fmla="*/ 0 w 39"/>
                  <a:gd name="T5" fmla="*/ 0 h 70"/>
                  <a:gd name="T6" fmla="*/ 0 w 39"/>
                  <a:gd name="T7" fmla="*/ 0 h 70"/>
                  <a:gd name="T8" fmla="*/ 0 w 39"/>
                  <a:gd name="T9" fmla="*/ 0 h 70"/>
                  <a:gd name="T10" fmla="*/ 0 w 39"/>
                  <a:gd name="T11" fmla="*/ 0 h 70"/>
                  <a:gd name="T12" fmla="*/ 0 w 39"/>
                  <a:gd name="T13" fmla="*/ 0 h 70"/>
                  <a:gd name="T14" fmla="*/ 0 w 39"/>
                  <a:gd name="T15" fmla="*/ 0 h 70"/>
                  <a:gd name="T16" fmla="*/ 0 w 39"/>
                  <a:gd name="T17" fmla="*/ 0 h 70"/>
                  <a:gd name="T18" fmla="*/ 0 w 39"/>
                  <a:gd name="T19" fmla="*/ 0 h 70"/>
                  <a:gd name="T20" fmla="*/ 0 w 39"/>
                  <a:gd name="T21" fmla="*/ 0 h 70"/>
                  <a:gd name="T22" fmla="*/ 0 w 39"/>
                  <a:gd name="T23" fmla="*/ 0 h 70"/>
                  <a:gd name="T24" fmla="*/ 0 w 39"/>
                  <a:gd name="T25" fmla="*/ 0 h 70"/>
                  <a:gd name="T26" fmla="*/ 0 w 39"/>
                  <a:gd name="T27" fmla="*/ 0 h 70"/>
                  <a:gd name="T28" fmla="*/ 0 w 39"/>
                  <a:gd name="T29" fmla="*/ 0 h 70"/>
                  <a:gd name="T30" fmla="*/ 0 w 39"/>
                  <a:gd name="T31" fmla="*/ 0 h 70"/>
                  <a:gd name="T32" fmla="*/ 0 w 39"/>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70"/>
                  <a:gd name="T53" fmla="*/ 39 w 39"/>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70">
                    <a:moveTo>
                      <a:pt x="0" y="69"/>
                    </a:moveTo>
                    <a:lnTo>
                      <a:pt x="3" y="64"/>
                    </a:lnTo>
                    <a:lnTo>
                      <a:pt x="7" y="60"/>
                    </a:lnTo>
                    <a:lnTo>
                      <a:pt x="10" y="55"/>
                    </a:lnTo>
                    <a:lnTo>
                      <a:pt x="14" y="51"/>
                    </a:lnTo>
                    <a:lnTo>
                      <a:pt x="18" y="46"/>
                    </a:lnTo>
                    <a:lnTo>
                      <a:pt x="20" y="41"/>
                    </a:lnTo>
                    <a:lnTo>
                      <a:pt x="22" y="37"/>
                    </a:lnTo>
                    <a:lnTo>
                      <a:pt x="25" y="33"/>
                    </a:lnTo>
                    <a:lnTo>
                      <a:pt x="27" y="28"/>
                    </a:lnTo>
                    <a:lnTo>
                      <a:pt x="30" y="24"/>
                    </a:lnTo>
                    <a:lnTo>
                      <a:pt x="32" y="20"/>
                    </a:lnTo>
                    <a:lnTo>
                      <a:pt x="33" y="15"/>
                    </a:lnTo>
                    <a:lnTo>
                      <a:pt x="36" y="10"/>
                    </a:lnTo>
                    <a:lnTo>
                      <a:pt x="37" y="5"/>
                    </a:lnTo>
                    <a:lnTo>
                      <a:pt x="38" y="0"/>
                    </a:lnTo>
                    <a:lnTo>
                      <a:pt x="0" y="69"/>
                    </a:lnTo>
                  </a:path>
                </a:pathLst>
              </a:custGeom>
              <a:solidFill>
                <a:srgbClr val="CCFFFF"/>
              </a:solidFill>
              <a:ln w="9360">
                <a:solidFill>
                  <a:srgbClr val="000000"/>
                </a:solidFill>
                <a:round/>
                <a:headEnd/>
                <a:tailEnd/>
              </a:ln>
            </p:spPr>
            <p:txBody>
              <a:bodyPr wrap="none" anchor="ctr"/>
              <a:lstStyle/>
              <a:p>
                <a:endParaRPr lang="en-US"/>
              </a:p>
            </p:txBody>
          </p:sp>
          <p:sp>
            <p:nvSpPr>
              <p:cNvPr id="20529" name="Freeform 27"/>
              <p:cNvSpPr>
                <a:spLocks noChangeArrowheads="1"/>
              </p:cNvSpPr>
              <p:nvPr/>
            </p:nvSpPr>
            <p:spPr bwMode="auto">
              <a:xfrm>
                <a:off x="4123" y="1598"/>
                <a:ext cx="71" cy="48"/>
              </a:xfrm>
              <a:custGeom>
                <a:avLst/>
                <a:gdLst>
                  <a:gd name="T0" fmla="*/ 0 w 315"/>
                  <a:gd name="T1" fmla="*/ 0 h 212"/>
                  <a:gd name="T2" fmla="*/ 0 w 315"/>
                  <a:gd name="T3" fmla="*/ 0 h 212"/>
                  <a:gd name="T4" fmla="*/ 0 w 315"/>
                  <a:gd name="T5" fmla="*/ 0 h 212"/>
                  <a:gd name="T6" fmla="*/ 0 w 315"/>
                  <a:gd name="T7" fmla="*/ 0 h 212"/>
                  <a:gd name="T8" fmla="*/ 0 w 315"/>
                  <a:gd name="T9" fmla="*/ 0 h 212"/>
                  <a:gd name="T10" fmla="*/ 0 w 315"/>
                  <a:gd name="T11" fmla="*/ 0 h 212"/>
                  <a:gd name="T12" fmla="*/ 0 w 315"/>
                  <a:gd name="T13" fmla="*/ 0 h 212"/>
                  <a:gd name="T14" fmla="*/ 0 w 315"/>
                  <a:gd name="T15" fmla="*/ 0 h 212"/>
                  <a:gd name="T16" fmla="*/ 0 w 315"/>
                  <a:gd name="T17" fmla="*/ 0 h 212"/>
                  <a:gd name="T18" fmla="*/ 0 w 315"/>
                  <a:gd name="T19" fmla="*/ 0 h 212"/>
                  <a:gd name="T20" fmla="*/ 0 w 315"/>
                  <a:gd name="T21" fmla="*/ 0 h 212"/>
                  <a:gd name="T22" fmla="*/ 0 w 315"/>
                  <a:gd name="T23" fmla="*/ 0 h 212"/>
                  <a:gd name="T24" fmla="*/ 0 w 315"/>
                  <a:gd name="T25" fmla="*/ 0 h 212"/>
                  <a:gd name="T26" fmla="*/ 0 w 315"/>
                  <a:gd name="T27" fmla="*/ 0 h 212"/>
                  <a:gd name="T28" fmla="*/ 0 w 315"/>
                  <a:gd name="T29" fmla="*/ 0 h 212"/>
                  <a:gd name="T30" fmla="*/ 0 w 315"/>
                  <a:gd name="T31" fmla="*/ 0 h 212"/>
                  <a:gd name="T32" fmla="*/ 0 w 315"/>
                  <a:gd name="T33" fmla="*/ 0 h 212"/>
                  <a:gd name="T34" fmla="*/ 0 w 315"/>
                  <a:gd name="T35" fmla="*/ 0 h 212"/>
                  <a:gd name="T36" fmla="*/ 0 w 315"/>
                  <a:gd name="T37" fmla="*/ 0 h 212"/>
                  <a:gd name="T38" fmla="*/ 0 w 315"/>
                  <a:gd name="T39" fmla="*/ 0 h 212"/>
                  <a:gd name="T40" fmla="*/ 0 w 315"/>
                  <a:gd name="T41" fmla="*/ 0 h 212"/>
                  <a:gd name="T42" fmla="*/ 0 w 315"/>
                  <a:gd name="T43" fmla="*/ 0 h 212"/>
                  <a:gd name="T44" fmla="*/ 0 w 315"/>
                  <a:gd name="T45" fmla="*/ 0 h 212"/>
                  <a:gd name="T46" fmla="*/ 0 w 315"/>
                  <a:gd name="T47" fmla="*/ 0 h 212"/>
                  <a:gd name="T48" fmla="*/ 0 w 315"/>
                  <a:gd name="T49" fmla="*/ 0 h 212"/>
                  <a:gd name="T50" fmla="*/ 0 w 315"/>
                  <a:gd name="T51" fmla="*/ 0 h 21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15"/>
                  <a:gd name="T79" fmla="*/ 0 h 212"/>
                  <a:gd name="T80" fmla="*/ 315 w 315"/>
                  <a:gd name="T81" fmla="*/ 212 h 21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15" h="212">
                    <a:moveTo>
                      <a:pt x="314" y="211"/>
                    </a:moveTo>
                    <a:lnTo>
                      <a:pt x="314" y="200"/>
                    </a:lnTo>
                    <a:lnTo>
                      <a:pt x="311" y="188"/>
                    </a:lnTo>
                    <a:lnTo>
                      <a:pt x="309" y="177"/>
                    </a:lnTo>
                    <a:lnTo>
                      <a:pt x="305" y="166"/>
                    </a:lnTo>
                    <a:lnTo>
                      <a:pt x="299" y="155"/>
                    </a:lnTo>
                    <a:lnTo>
                      <a:pt x="293" y="144"/>
                    </a:lnTo>
                    <a:lnTo>
                      <a:pt x="285" y="133"/>
                    </a:lnTo>
                    <a:lnTo>
                      <a:pt x="277" y="122"/>
                    </a:lnTo>
                    <a:lnTo>
                      <a:pt x="267" y="111"/>
                    </a:lnTo>
                    <a:lnTo>
                      <a:pt x="256" y="102"/>
                    </a:lnTo>
                    <a:lnTo>
                      <a:pt x="244" y="92"/>
                    </a:lnTo>
                    <a:lnTo>
                      <a:pt x="230" y="82"/>
                    </a:lnTo>
                    <a:lnTo>
                      <a:pt x="215" y="73"/>
                    </a:lnTo>
                    <a:lnTo>
                      <a:pt x="200" y="63"/>
                    </a:lnTo>
                    <a:lnTo>
                      <a:pt x="185" y="55"/>
                    </a:lnTo>
                    <a:lnTo>
                      <a:pt x="167" y="47"/>
                    </a:lnTo>
                    <a:lnTo>
                      <a:pt x="148" y="39"/>
                    </a:lnTo>
                    <a:lnTo>
                      <a:pt x="129" y="32"/>
                    </a:lnTo>
                    <a:lnTo>
                      <a:pt x="109" y="26"/>
                    </a:lnTo>
                    <a:lnTo>
                      <a:pt x="88" y="19"/>
                    </a:lnTo>
                    <a:lnTo>
                      <a:pt x="67" y="13"/>
                    </a:lnTo>
                    <a:lnTo>
                      <a:pt x="45" y="8"/>
                    </a:lnTo>
                    <a:lnTo>
                      <a:pt x="22" y="4"/>
                    </a:lnTo>
                    <a:lnTo>
                      <a:pt x="0" y="0"/>
                    </a:lnTo>
                    <a:lnTo>
                      <a:pt x="314" y="211"/>
                    </a:lnTo>
                  </a:path>
                </a:pathLst>
              </a:custGeom>
              <a:solidFill>
                <a:srgbClr val="CCFFFF"/>
              </a:solidFill>
              <a:ln w="9360">
                <a:solidFill>
                  <a:srgbClr val="000000"/>
                </a:solidFill>
                <a:round/>
                <a:headEnd/>
                <a:tailEnd/>
              </a:ln>
            </p:spPr>
            <p:txBody>
              <a:bodyPr wrap="none" anchor="ctr"/>
              <a:lstStyle/>
              <a:p>
                <a:endParaRPr lang="en-US"/>
              </a:p>
            </p:txBody>
          </p:sp>
          <p:sp>
            <p:nvSpPr>
              <p:cNvPr id="20530" name="Freeform 28"/>
              <p:cNvSpPr>
                <a:spLocks noChangeArrowheads="1"/>
              </p:cNvSpPr>
              <p:nvPr/>
            </p:nvSpPr>
            <p:spPr bwMode="auto">
              <a:xfrm>
                <a:off x="4236" y="1556"/>
                <a:ext cx="34" cy="16"/>
              </a:xfrm>
              <a:custGeom>
                <a:avLst/>
                <a:gdLst>
                  <a:gd name="T0" fmla="*/ 0 w 150"/>
                  <a:gd name="T1" fmla="*/ 0 h 71"/>
                  <a:gd name="T2" fmla="*/ 0 w 150"/>
                  <a:gd name="T3" fmla="*/ 0 h 71"/>
                  <a:gd name="T4" fmla="*/ 0 w 150"/>
                  <a:gd name="T5" fmla="*/ 0 h 71"/>
                  <a:gd name="T6" fmla="*/ 0 w 150"/>
                  <a:gd name="T7" fmla="*/ 0 h 71"/>
                  <a:gd name="T8" fmla="*/ 0 w 150"/>
                  <a:gd name="T9" fmla="*/ 0 h 71"/>
                  <a:gd name="T10" fmla="*/ 0 w 150"/>
                  <a:gd name="T11" fmla="*/ 0 h 71"/>
                  <a:gd name="T12" fmla="*/ 0 w 150"/>
                  <a:gd name="T13" fmla="*/ 0 h 71"/>
                  <a:gd name="T14" fmla="*/ 0 w 150"/>
                  <a:gd name="T15" fmla="*/ 0 h 71"/>
                  <a:gd name="T16" fmla="*/ 0 w 150"/>
                  <a:gd name="T17" fmla="*/ 0 h 71"/>
                  <a:gd name="T18" fmla="*/ 0 w 150"/>
                  <a:gd name="T19" fmla="*/ 0 h 71"/>
                  <a:gd name="T20" fmla="*/ 0 w 150"/>
                  <a:gd name="T21" fmla="*/ 0 h 71"/>
                  <a:gd name="T22" fmla="*/ 0 w 150"/>
                  <a:gd name="T23" fmla="*/ 0 h 71"/>
                  <a:gd name="T24" fmla="*/ 0 w 150"/>
                  <a:gd name="T25" fmla="*/ 0 h 71"/>
                  <a:gd name="T26" fmla="*/ 0 w 150"/>
                  <a:gd name="T27" fmla="*/ 0 h 71"/>
                  <a:gd name="T28" fmla="*/ 0 w 150"/>
                  <a:gd name="T29" fmla="*/ 0 h 71"/>
                  <a:gd name="T30" fmla="*/ 0 w 150"/>
                  <a:gd name="T31" fmla="*/ 0 h 71"/>
                  <a:gd name="T32" fmla="*/ 0 w 150"/>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0"/>
                  <a:gd name="T52" fmla="*/ 0 h 71"/>
                  <a:gd name="T53" fmla="*/ 150 w 150"/>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0" h="71">
                    <a:moveTo>
                      <a:pt x="0" y="70"/>
                    </a:moveTo>
                    <a:lnTo>
                      <a:pt x="12" y="66"/>
                    </a:lnTo>
                    <a:lnTo>
                      <a:pt x="22" y="63"/>
                    </a:lnTo>
                    <a:lnTo>
                      <a:pt x="34" y="59"/>
                    </a:lnTo>
                    <a:lnTo>
                      <a:pt x="45" y="55"/>
                    </a:lnTo>
                    <a:lnTo>
                      <a:pt x="57" y="50"/>
                    </a:lnTo>
                    <a:lnTo>
                      <a:pt x="68" y="46"/>
                    </a:lnTo>
                    <a:lnTo>
                      <a:pt x="79" y="42"/>
                    </a:lnTo>
                    <a:lnTo>
                      <a:pt x="88" y="37"/>
                    </a:lnTo>
                    <a:lnTo>
                      <a:pt x="98" y="32"/>
                    </a:lnTo>
                    <a:lnTo>
                      <a:pt x="108" y="27"/>
                    </a:lnTo>
                    <a:lnTo>
                      <a:pt x="117" y="22"/>
                    </a:lnTo>
                    <a:lnTo>
                      <a:pt x="125" y="16"/>
                    </a:lnTo>
                    <a:lnTo>
                      <a:pt x="133" y="11"/>
                    </a:lnTo>
                    <a:lnTo>
                      <a:pt x="141" y="6"/>
                    </a:lnTo>
                    <a:lnTo>
                      <a:pt x="149" y="0"/>
                    </a:lnTo>
                    <a:lnTo>
                      <a:pt x="0" y="70"/>
                    </a:lnTo>
                  </a:path>
                </a:pathLst>
              </a:custGeom>
              <a:solidFill>
                <a:srgbClr val="CCFFFF"/>
              </a:solidFill>
              <a:ln w="9360">
                <a:solidFill>
                  <a:srgbClr val="000000"/>
                </a:solidFill>
                <a:round/>
                <a:headEnd/>
                <a:tailEnd/>
              </a:ln>
            </p:spPr>
            <p:txBody>
              <a:bodyPr wrap="none" anchor="ctr"/>
              <a:lstStyle/>
              <a:p>
                <a:endParaRPr lang="en-US"/>
              </a:p>
            </p:txBody>
          </p:sp>
          <p:sp>
            <p:nvSpPr>
              <p:cNvPr id="20531" name="Freeform 29"/>
              <p:cNvSpPr>
                <a:spLocks noChangeArrowheads="1"/>
              </p:cNvSpPr>
              <p:nvPr/>
            </p:nvSpPr>
            <p:spPr bwMode="auto">
              <a:xfrm>
                <a:off x="4209" y="1486"/>
                <a:ext cx="3" cy="11"/>
              </a:xfrm>
              <a:custGeom>
                <a:avLst/>
                <a:gdLst>
                  <a:gd name="T0" fmla="*/ 0 w 14"/>
                  <a:gd name="T1" fmla="*/ 0 h 49"/>
                  <a:gd name="T2" fmla="*/ 0 w 14"/>
                  <a:gd name="T3" fmla="*/ 0 h 49"/>
                  <a:gd name="T4" fmla="*/ 0 w 14"/>
                  <a:gd name="T5" fmla="*/ 0 h 49"/>
                  <a:gd name="T6" fmla="*/ 0 w 14"/>
                  <a:gd name="T7" fmla="*/ 0 h 49"/>
                  <a:gd name="T8" fmla="*/ 0 w 14"/>
                  <a:gd name="T9" fmla="*/ 0 h 49"/>
                  <a:gd name="T10" fmla="*/ 0 w 14"/>
                  <a:gd name="T11" fmla="*/ 0 h 49"/>
                  <a:gd name="T12" fmla="*/ 0 w 14"/>
                  <a:gd name="T13" fmla="*/ 0 h 49"/>
                  <a:gd name="T14" fmla="*/ 0 w 14"/>
                  <a:gd name="T15" fmla="*/ 0 h 49"/>
                  <a:gd name="T16" fmla="*/ 0 w 14"/>
                  <a:gd name="T17" fmla="*/ 0 h 49"/>
                  <a:gd name="T18" fmla="*/ 0 w 14"/>
                  <a:gd name="T19" fmla="*/ 0 h 49"/>
                  <a:gd name="T20" fmla="*/ 0 w 14"/>
                  <a:gd name="T21" fmla="*/ 0 h 49"/>
                  <a:gd name="T22" fmla="*/ 0 w 14"/>
                  <a:gd name="T23" fmla="*/ 0 h 49"/>
                  <a:gd name="T24" fmla="*/ 0 w 14"/>
                  <a:gd name="T25" fmla="*/ 0 h 49"/>
                  <a:gd name="T26" fmla="*/ 0 w 14"/>
                  <a:gd name="T27" fmla="*/ 0 h 49"/>
                  <a:gd name="T28" fmla="*/ 0 w 14"/>
                  <a:gd name="T29" fmla="*/ 0 h 49"/>
                  <a:gd name="T30" fmla="*/ 0 w 14"/>
                  <a:gd name="T31" fmla="*/ 0 h 49"/>
                  <a:gd name="T32" fmla="*/ 0 w 14"/>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
                  <a:gd name="T52" fmla="*/ 0 h 49"/>
                  <a:gd name="T53" fmla="*/ 14 w 14"/>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 h="49">
                    <a:moveTo>
                      <a:pt x="13" y="48"/>
                    </a:moveTo>
                    <a:lnTo>
                      <a:pt x="13" y="44"/>
                    </a:lnTo>
                    <a:lnTo>
                      <a:pt x="13" y="41"/>
                    </a:lnTo>
                    <a:lnTo>
                      <a:pt x="13" y="38"/>
                    </a:lnTo>
                    <a:lnTo>
                      <a:pt x="13" y="34"/>
                    </a:lnTo>
                    <a:lnTo>
                      <a:pt x="12" y="32"/>
                    </a:lnTo>
                    <a:lnTo>
                      <a:pt x="12" y="29"/>
                    </a:lnTo>
                    <a:lnTo>
                      <a:pt x="10" y="26"/>
                    </a:lnTo>
                    <a:lnTo>
                      <a:pt x="10" y="22"/>
                    </a:lnTo>
                    <a:lnTo>
                      <a:pt x="9" y="19"/>
                    </a:lnTo>
                    <a:lnTo>
                      <a:pt x="8" y="16"/>
                    </a:lnTo>
                    <a:lnTo>
                      <a:pt x="6" y="13"/>
                    </a:lnTo>
                    <a:lnTo>
                      <a:pt x="5" y="10"/>
                    </a:lnTo>
                    <a:lnTo>
                      <a:pt x="3" y="7"/>
                    </a:lnTo>
                    <a:lnTo>
                      <a:pt x="2" y="4"/>
                    </a:lnTo>
                    <a:lnTo>
                      <a:pt x="0" y="0"/>
                    </a:lnTo>
                    <a:lnTo>
                      <a:pt x="13" y="48"/>
                    </a:lnTo>
                  </a:path>
                </a:pathLst>
              </a:custGeom>
              <a:solidFill>
                <a:srgbClr val="CCFFFF"/>
              </a:solidFill>
              <a:ln w="9360">
                <a:solidFill>
                  <a:srgbClr val="000000"/>
                </a:solidFill>
                <a:round/>
                <a:headEnd/>
                <a:tailEnd/>
              </a:ln>
            </p:spPr>
            <p:txBody>
              <a:bodyPr wrap="none" anchor="ctr"/>
              <a:lstStyle/>
              <a:p>
                <a:endParaRPr lang="en-US"/>
              </a:p>
            </p:txBody>
          </p:sp>
          <p:sp>
            <p:nvSpPr>
              <p:cNvPr id="20532" name="Freeform 30"/>
              <p:cNvSpPr>
                <a:spLocks noChangeArrowheads="1"/>
              </p:cNvSpPr>
              <p:nvPr/>
            </p:nvSpPr>
            <p:spPr bwMode="auto">
              <a:xfrm>
                <a:off x="4045" y="1465"/>
                <a:ext cx="18" cy="10"/>
              </a:xfrm>
              <a:custGeom>
                <a:avLst/>
                <a:gdLst>
                  <a:gd name="T0" fmla="*/ 0 w 80"/>
                  <a:gd name="T1" fmla="*/ 0 h 45"/>
                  <a:gd name="T2" fmla="*/ 0 w 80"/>
                  <a:gd name="T3" fmla="*/ 0 h 45"/>
                  <a:gd name="T4" fmla="*/ 0 w 80"/>
                  <a:gd name="T5" fmla="*/ 0 h 45"/>
                  <a:gd name="T6" fmla="*/ 0 w 80"/>
                  <a:gd name="T7" fmla="*/ 0 h 45"/>
                  <a:gd name="T8" fmla="*/ 0 w 80"/>
                  <a:gd name="T9" fmla="*/ 0 h 45"/>
                  <a:gd name="T10" fmla="*/ 0 w 80"/>
                  <a:gd name="T11" fmla="*/ 0 h 45"/>
                  <a:gd name="T12" fmla="*/ 0 w 80"/>
                  <a:gd name="T13" fmla="*/ 0 h 45"/>
                  <a:gd name="T14" fmla="*/ 0 w 80"/>
                  <a:gd name="T15" fmla="*/ 0 h 45"/>
                  <a:gd name="T16" fmla="*/ 0 w 80"/>
                  <a:gd name="T17" fmla="*/ 0 h 45"/>
                  <a:gd name="T18" fmla="*/ 0 w 80"/>
                  <a:gd name="T19" fmla="*/ 0 h 45"/>
                  <a:gd name="T20" fmla="*/ 0 w 80"/>
                  <a:gd name="T21" fmla="*/ 0 h 45"/>
                  <a:gd name="T22" fmla="*/ 0 w 80"/>
                  <a:gd name="T23" fmla="*/ 0 h 45"/>
                  <a:gd name="T24" fmla="*/ 0 w 80"/>
                  <a:gd name="T25" fmla="*/ 0 h 45"/>
                  <a:gd name="T26" fmla="*/ 0 w 80"/>
                  <a:gd name="T27" fmla="*/ 0 h 45"/>
                  <a:gd name="T28" fmla="*/ 0 w 80"/>
                  <a:gd name="T29" fmla="*/ 0 h 45"/>
                  <a:gd name="T30" fmla="*/ 0 w 80"/>
                  <a:gd name="T31" fmla="*/ 0 h 45"/>
                  <a:gd name="T32" fmla="*/ 0 w 80"/>
                  <a:gd name="T33" fmla="*/ 0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45"/>
                  <a:gd name="T53" fmla="*/ 80 w 80"/>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45">
                    <a:moveTo>
                      <a:pt x="79" y="0"/>
                    </a:moveTo>
                    <a:lnTo>
                      <a:pt x="73" y="2"/>
                    </a:lnTo>
                    <a:lnTo>
                      <a:pt x="67" y="5"/>
                    </a:lnTo>
                    <a:lnTo>
                      <a:pt x="61" y="7"/>
                    </a:lnTo>
                    <a:lnTo>
                      <a:pt x="55" y="10"/>
                    </a:lnTo>
                    <a:lnTo>
                      <a:pt x="49" y="13"/>
                    </a:lnTo>
                    <a:lnTo>
                      <a:pt x="44" y="15"/>
                    </a:lnTo>
                    <a:lnTo>
                      <a:pt x="38" y="18"/>
                    </a:lnTo>
                    <a:lnTo>
                      <a:pt x="33" y="22"/>
                    </a:lnTo>
                    <a:lnTo>
                      <a:pt x="27" y="24"/>
                    </a:lnTo>
                    <a:lnTo>
                      <a:pt x="23" y="27"/>
                    </a:lnTo>
                    <a:lnTo>
                      <a:pt x="18" y="31"/>
                    </a:lnTo>
                    <a:lnTo>
                      <a:pt x="13" y="34"/>
                    </a:lnTo>
                    <a:lnTo>
                      <a:pt x="8" y="37"/>
                    </a:lnTo>
                    <a:lnTo>
                      <a:pt x="3" y="40"/>
                    </a:lnTo>
                    <a:lnTo>
                      <a:pt x="0" y="44"/>
                    </a:lnTo>
                    <a:lnTo>
                      <a:pt x="79" y="0"/>
                    </a:lnTo>
                  </a:path>
                </a:pathLst>
              </a:custGeom>
              <a:solidFill>
                <a:srgbClr val="CCFFFF"/>
              </a:solidFill>
              <a:ln w="9360">
                <a:solidFill>
                  <a:srgbClr val="000000"/>
                </a:solidFill>
                <a:round/>
                <a:headEnd/>
                <a:tailEnd/>
              </a:ln>
            </p:spPr>
            <p:txBody>
              <a:bodyPr wrap="none" anchor="ctr"/>
              <a:lstStyle/>
              <a:p>
                <a:endParaRPr lang="en-US"/>
              </a:p>
            </p:txBody>
          </p:sp>
          <p:sp>
            <p:nvSpPr>
              <p:cNvPr id="20533" name="Freeform 31"/>
              <p:cNvSpPr>
                <a:spLocks noChangeArrowheads="1"/>
              </p:cNvSpPr>
              <p:nvPr/>
            </p:nvSpPr>
            <p:spPr bwMode="auto">
              <a:xfrm>
                <a:off x="3910" y="1471"/>
                <a:ext cx="11" cy="11"/>
              </a:xfrm>
              <a:custGeom>
                <a:avLst/>
                <a:gdLst>
                  <a:gd name="T0" fmla="*/ 0 w 49"/>
                  <a:gd name="T1" fmla="*/ 0 h 49"/>
                  <a:gd name="T2" fmla="*/ 0 w 49"/>
                  <a:gd name="T3" fmla="*/ 0 h 49"/>
                  <a:gd name="T4" fmla="*/ 0 w 49"/>
                  <a:gd name="T5" fmla="*/ 0 h 49"/>
                  <a:gd name="T6" fmla="*/ 0 w 49"/>
                  <a:gd name="T7" fmla="*/ 0 h 49"/>
                  <a:gd name="T8" fmla="*/ 0 w 49"/>
                  <a:gd name="T9" fmla="*/ 0 h 49"/>
                  <a:gd name="T10" fmla="*/ 0 w 49"/>
                  <a:gd name="T11" fmla="*/ 0 h 49"/>
                  <a:gd name="T12" fmla="*/ 0 w 49"/>
                  <a:gd name="T13" fmla="*/ 0 h 49"/>
                  <a:gd name="T14" fmla="*/ 0 w 49"/>
                  <a:gd name="T15" fmla="*/ 0 h 49"/>
                  <a:gd name="T16" fmla="*/ 0 w 49"/>
                  <a:gd name="T17" fmla="*/ 0 h 49"/>
                  <a:gd name="T18" fmla="*/ 0 w 49"/>
                  <a:gd name="T19" fmla="*/ 0 h 49"/>
                  <a:gd name="T20" fmla="*/ 0 w 49"/>
                  <a:gd name="T21" fmla="*/ 0 h 49"/>
                  <a:gd name="T22" fmla="*/ 0 w 49"/>
                  <a:gd name="T23" fmla="*/ 0 h 49"/>
                  <a:gd name="T24" fmla="*/ 0 w 49"/>
                  <a:gd name="T25" fmla="*/ 0 h 49"/>
                  <a:gd name="T26" fmla="*/ 0 w 49"/>
                  <a:gd name="T27" fmla="*/ 0 h 49"/>
                  <a:gd name="T28" fmla="*/ 0 w 49"/>
                  <a:gd name="T29" fmla="*/ 0 h 49"/>
                  <a:gd name="T30" fmla="*/ 0 w 49"/>
                  <a:gd name="T31" fmla="*/ 0 h 49"/>
                  <a:gd name="T32" fmla="*/ 0 w 49"/>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49"/>
                  <a:gd name="T53" fmla="*/ 49 w 49"/>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49">
                    <a:moveTo>
                      <a:pt x="48" y="0"/>
                    </a:moveTo>
                    <a:lnTo>
                      <a:pt x="44" y="3"/>
                    </a:lnTo>
                    <a:lnTo>
                      <a:pt x="40" y="5"/>
                    </a:lnTo>
                    <a:lnTo>
                      <a:pt x="36" y="9"/>
                    </a:lnTo>
                    <a:lnTo>
                      <a:pt x="33" y="12"/>
                    </a:lnTo>
                    <a:lnTo>
                      <a:pt x="29" y="14"/>
                    </a:lnTo>
                    <a:lnTo>
                      <a:pt x="25" y="19"/>
                    </a:lnTo>
                    <a:lnTo>
                      <a:pt x="22" y="22"/>
                    </a:lnTo>
                    <a:lnTo>
                      <a:pt x="18" y="25"/>
                    </a:lnTo>
                    <a:lnTo>
                      <a:pt x="16" y="27"/>
                    </a:lnTo>
                    <a:lnTo>
                      <a:pt x="12" y="31"/>
                    </a:lnTo>
                    <a:lnTo>
                      <a:pt x="10" y="35"/>
                    </a:lnTo>
                    <a:lnTo>
                      <a:pt x="8" y="38"/>
                    </a:lnTo>
                    <a:lnTo>
                      <a:pt x="5" y="42"/>
                    </a:lnTo>
                    <a:lnTo>
                      <a:pt x="3" y="45"/>
                    </a:lnTo>
                    <a:lnTo>
                      <a:pt x="0" y="48"/>
                    </a:lnTo>
                    <a:lnTo>
                      <a:pt x="48" y="0"/>
                    </a:lnTo>
                  </a:path>
                </a:pathLst>
              </a:custGeom>
              <a:solidFill>
                <a:srgbClr val="CCFFFF"/>
              </a:solidFill>
              <a:ln w="9360">
                <a:solidFill>
                  <a:srgbClr val="000000"/>
                </a:solidFill>
                <a:round/>
                <a:headEnd/>
                <a:tailEnd/>
              </a:ln>
            </p:spPr>
            <p:txBody>
              <a:bodyPr wrap="none" anchor="ctr"/>
              <a:lstStyle/>
              <a:p>
                <a:endParaRPr lang="en-US"/>
              </a:p>
            </p:txBody>
          </p:sp>
          <p:sp>
            <p:nvSpPr>
              <p:cNvPr id="20534" name="Freeform 32"/>
              <p:cNvSpPr>
                <a:spLocks noChangeArrowheads="1"/>
              </p:cNvSpPr>
              <p:nvPr/>
            </p:nvSpPr>
            <p:spPr bwMode="auto">
              <a:xfrm>
                <a:off x="3745" y="1484"/>
                <a:ext cx="24" cy="6"/>
              </a:xfrm>
              <a:custGeom>
                <a:avLst/>
                <a:gdLst>
                  <a:gd name="T0" fmla="*/ 0 w 106"/>
                  <a:gd name="T1" fmla="*/ 0 h 28"/>
                  <a:gd name="T2" fmla="*/ 0 w 106"/>
                  <a:gd name="T3" fmla="*/ 0 h 28"/>
                  <a:gd name="T4" fmla="*/ 0 w 106"/>
                  <a:gd name="T5" fmla="*/ 0 h 28"/>
                  <a:gd name="T6" fmla="*/ 0 w 106"/>
                  <a:gd name="T7" fmla="*/ 0 h 28"/>
                  <a:gd name="T8" fmla="*/ 0 w 106"/>
                  <a:gd name="T9" fmla="*/ 0 h 28"/>
                  <a:gd name="T10" fmla="*/ 0 w 106"/>
                  <a:gd name="T11" fmla="*/ 0 h 28"/>
                  <a:gd name="T12" fmla="*/ 0 w 106"/>
                  <a:gd name="T13" fmla="*/ 0 h 28"/>
                  <a:gd name="T14" fmla="*/ 0 w 106"/>
                  <a:gd name="T15" fmla="*/ 0 h 28"/>
                  <a:gd name="T16" fmla="*/ 0 w 106"/>
                  <a:gd name="T17" fmla="*/ 0 h 28"/>
                  <a:gd name="T18" fmla="*/ 0 w 106"/>
                  <a:gd name="T19" fmla="*/ 0 h 28"/>
                  <a:gd name="T20" fmla="*/ 0 w 106"/>
                  <a:gd name="T21" fmla="*/ 0 h 28"/>
                  <a:gd name="T22" fmla="*/ 0 w 106"/>
                  <a:gd name="T23" fmla="*/ 0 h 28"/>
                  <a:gd name="T24" fmla="*/ 0 w 106"/>
                  <a:gd name="T25" fmla="*/ 0 h 28"/>
                  <a:gd name="T26" fmla="*/ 0 w 106"/>
                  <a:gd name="T27" fmla="*/ 0 h 28"/>
                  <a:gd name="T28" fmla="*/ 0 w 106"/>
                  <a:gd name="T29" fmla="*/ 0 h 28"/>
                  <a:gd name="T30" fmla="*/ 0 w 106"/>
                  <a:gd name="T31" fmla="*/ 0 h 28"/>
                  <a:gd name="T32" fmla="*/ 0 w 106"/>
                  <a:gd name="T33" fmla="*/ 0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6"/>
                  <a:gd name="T52" fmla="*/ 0 h 28"/>
                  <a:gd name="T53" fmla="*/ 106 w 106"/>
                  <a:gd name="T54" fmla="*/ 28 h 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6" h="28">
                    <a:moveTo>
                      <a:pt x="105" y="27"/>
                    </a:moveTo>
                    <a:lnTo>
                      <a:pt x="98" y="25"/>
                    </a:lnTo>
                    <a:lnTo>
                      <a:pt x="92" y="23"/>
                    </a:lnTo>
                    <a:lnTo>
                      <a:pt x="84" y="21"/>
                    </a:lnTo>
                    <a:lnTo>
                      <a:pt x="79" y="19"/>
                    </a:lnTo>
                    <a:lnTo>
                      <a:pt x="70" y="17"/>
                    </a:lnTo>
                    <a:lnTo>
                      <a:pt x="64" y="15"/>
                    </a:lnTo>
                    <a:lnTo>
                      <a:pt x="57" y="13"/>
                    </a:lnTo>
                    <a:lnTo>
                      <a:pt x="50" y="12"/>
                    </a:lnTo>
                    <a:lnTo>
                      <a:pt x="43" y="10"/>
                    </a:lnTo>
                    <a:lnTo>
                      <a:pt x="37" y="8"/>
                    </a:lnTo>
                    <a:lnTo>
                      <a:pt x="29" y="6"/>
                    </a:lnTo>
                    <a:lnTo>
                      <a:pt x="21" y="4"/>
                    </a:lnTo>
                    <a:lnTo>
                      <a:pt x="14" y="4"/>
                    </a:lnTo>
                    <a:lnTo>
                      <a:pt x="7" y="2"/>
                    </a:lnTo>
                    <a:lnTo>
                      <a:pt x="0" y="0"/>
                    </a:lnTo>
                    <a:lnTo>
                      <a:pt x="105" y="27"/>
                    </a:lnTo>
                  </a:path>
                </a:pathLst>
              </a:custGeom>
              <a:solidFill>
                <a:srgbClr val="CCFFFF"/>
              </a:solidFill>
              <a:ln w="9360">
                <a:solidFill>
                  <a:srgbClr val="000000"/>
                </a:solidFill>
                <a:round/>
                <a:headEnd/>
                <a:tailEnd/>
              </a:ln>
            </p:spPr>
            <p:txBody>
              <a:bodyPr wrap="none" anchor="ctr"/>
              <a:lstStyle/>
              <a:p>
                <a:endParaRPr lang="en-US"/>
              </a:p>
            </p:txBody>
          </p:sp>
          <p:sp>
            <p:nvSpPr>
              <p:cNvPr id="20535" name="Freeform 33"/>
              <p:cNvSpPr>
                <a:spLocks noChangeArrowheads="1"/>
              </p:cNvSpPr>
              <p:nvPr/>
            </p:nvSpPr>
            <p:spPr bwMode="auto">
              <a:xfrm>
                <a:off x="3571" y="1548"/>
                <a:ext cx="7" cy="12"/>
              </a:xfrm>
              <a:custGeom>
                <a:avLst/>
                <a:gdLst>
                  <a:gd name="T0" fmla="*/ 0 w 31"/>
                  <a:gd name="T1" fmla="*/ 0 h 53"/>
                  <a:gd name="T2" fmla="*/ 0 w 31"/>
                  <a:gd name="T3" fmla="*/ 0 h 53"/>
                  <a:gd name="T4" fmla="*/ 0 w 31"/>
                  <a:gd name="T5" fmla="*/ 0 h 53"/>
                  <a:gd name="T6" fmla="*/ 0 w 31"/>
                  <a:gd name="T7" fmla="*/ 0 h 53"/>
                  <a:gd name="T8" fmla="*/ 0 w 31"/>
                  <a:gd name="T9" fmla="*/ 0 h 53"/>
                  <a:gd name="T10" fmla="*/ 0 w 31"/>
                  <a:gd name="T11" fmla="*/ 0 h 53"/>
                  <a:gd name="T12" fmla="*/ 0 w 31"/>
                  <a:gd name="T13" fmla="*/ 0 h 53"/>
                  <a:gd name="T14" fmla="*/ 0 w 31"/>
                  <a:gd name="T15" fmla="*/ 0 h 53"/>
                  <a:gd name="T16" fmla="*/ 0 w 31"/>
                  <a:gd name="T17" fmla="*/ 0 h 53"/>
                  <a:gd name="T18" fmla="*/ 0 w 31"/>
                  <a:gd name="T19" fmla="*/ 0 h 53"/>
                  <a:gd name="T20" fmla="*/ 0 w 31"/>
                  <a:gd name="T21" fmla="*/ 0 h 53"/>
                  <a:gd name="T22" fmla="*/ 0 w 31"/>
                  <a:gd name="T23" fmla="*/ 0 h 53"/>
                  <a:gd name="T24" fmla="*/ 0 w 31"/>
                  <a:gd name="T25" fmla="*/ 0 h 53"/>
                  <a:gd name="T26" fmla="*/ 0 w 31"/>
                  <a:gd name="T27" fmla="*/ 0 h 53"/>
                  <a:gd name="T28" fmla="*/ 0 w 31"/>
                  <a:gd name="T29" fmla="*/ 0 h 53"/>
                  <a:gd name="T30" fmla="*/ 0 w 31"/>
                  <a:gd name="T31" fmla="*/ 0 h 53"/>
                  <a:gd name="T32" fmla="*/ 0 w 31"/>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
                  <a:gd name="T52" fmla="*/ 0 h 53"/>
                  <a:gd name="T53" fmla="*/ 31 w 31"/>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 h="53">
                    <a:moveTo>
                      <a:pt x="0" y="0"/>
                    </a:moveTo>
                    <a:lnTo>
                      <a:pt x="0" y="4"/>
                    </a:lnTo>
                    <a:lnTo>
                      <a:pt x="1" y="7"/>
                    </a:lnTo>
                    <a:lnTo>
                      <a:pt x="4" y="11"/>
                    </a:lnTo>
                    <a:lnTo>
                      <a:pt x="5" y="14"/>
                    </a:lnTo>
                    <a:lnTo>
                      <a:pt x="7" y="17"/>
                    </a:lnTo>
                    <a:lnTo>
                      <a:pt x="8" y="21"/>
                    </a:lnTo>
                    <a:lnTo>
                      <a:pt x="11" y="25"/>
                    </a:lnTo>
                    <a:lnTo>
                      <a:pt x="13" y="28"/>
                    </a:lnTo>
                    <a:lnTo>
                      <a:pt x="15" y="31"/>
                    </a:lnTo>
                    <a:lnTo>
                      <a:pt x="17" y="35"/>
                    </a:lnTo>
                    <a:lnTo>
                      <a:pt x="19" y="39"/>
                    </a:lnTo>
                    <a:lnTo>
                      <a:pt x="22" y="42"/>
                    </a:lnTo>
                    <a:lnTo>
                      <a:pt x="24" y="45"/>
                    </a:lnTo>
                    <a:lnTo>
                      <a:pt x="28" y="48"/>
                    </a:lnTo>
                    <a:lnTo>
                      <a:pt x="30" y="52"/>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20500" name="Text Box 34"/>
            <p:cNvSpPr txBox="1">
              <a:spLocks noChangeArrowheads="1"/>
            </p:cNvSpPr>
            <p:nvPr/>
          </p:nvSpPr>
          <p:spPr bwMode="auto">
            <a:xfrm>
              <a:off x="2104" y="3684"/>
              <a:ext cx="747" cy="231"/>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execute</a:t>
              </a:r>
            </a:p>
          </p:txBody>
        </p:sp>
        <p:sp>
          <p:nvSpPr>
            <p:cNvPr id="20501" name="Line 35"/>
            <p:cNvSpPr>
              <a:spLocks noChangeShapeType="1"/>
            </p:cNvSpPr>
            <p:nvPr/>
          </p:nvSpPr>
          <p:spPr bwMode="auto">
            <a:xfrm>
              <a:off x="1119" y="3802"/>
              <a:ext cx="412" cy="1"/>
            </a:xfrm>
            <a:prstGeom prst="line">
              <a:avLst/>
            </a:prstGeom>
            <a:noFill/>
            <a:ln w="19080">
              <a:solidFill>
                <a:srgbClr val="40458C"/>
              </a:solidFill>
              <a:round/>
              <a:headEnd/>
              <a:tailEnd type="triangle" w="med" len="med"/>
            </a:ln>
          </p:spPr>
          <p:txBody>
            <a:bodyPr/>
            <a:lstStyle/>
            <a:p>
              <a:endParaRPr lang="en-US"/>
            </a:p>
          </p:txBody>
        </p:sp>
        <p:sp>
          <p:nvSpPr>
            <p:cNvPr id="20502" name="Line 36"/>
            <p:cNvSpPr>
              <a:spLocks noChangeShapeType="1"/>
            </p:cNvSpPr>
            <p:nvPr/>
          </p:nvSpPr>
          <p:spPr bwMode="auto">
            <a:xfrm>
              <a:off x="1693" y="3802"/>
              <a:ext cx="354" cy="1"/>
            </a:xfrm>
            <a:prstGeom prst="line">
              <a:avLst/>
            </a:prstGeom>
            <a:noFill/>
            <a:ln w="19080">
              <a:solidFill>
                <a:srgbClr val="40458C"/>
              </a:solidFill>
              <a:round/>
              <a:headEnd/>
              <a:tailEnd type="triangle" w="med" len="med"/>
            </a:ln>
          </p:spPr>
          <p:txBody>
            <a:bodyPr/>
            <a:lstStyle/>
            <a:p>
              <a:endParaRPr lang="en-US"/>
            </a:p>
          </p:txBody>
        </p:sp>
        <p:grpSp>
          <p:nvGrpSpPr>
            <p:cNvPr id="20503" name="Group 37"/>
            <p:cNvGrpSpPr>
              <a:grpSpLocks/>
            </p:cNvGrpSpPr>
            <p:nvPr/>
          </p:nvGrpSpPr>
          <p:grpSpPr bwMode="auto">
            <a:xfrm>
              <a:off x="582" y="3099"/>
              <a:ext cx="344" cy="257"/>
              <a:chOff x="2033" y="908"/>
              <a:chExt cx="344" cy="257"/>
            </a:xfrm>
          </p:grpSpPr>
          <p:sp>
            <p:nvSpPr>
              <p:cNvPr id="20522" name="AutoShape 38"/>
              <p:cNvSpPr>
                <a:spLocks noChangeArrowheads="1"/>
              </p:cNvSpPr>
              <p:nvPr/>
            </p:nvSpPr>
            <p:spPr bwMode="auto">
              <a:xfrm>
                <a:off x="2033" y="908"/>
                <a:ext cx="34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20523" name="Text Box 39"/>
              <p:cNvSpPr txBox="1">
                <a:spLocks noChangeArrowheads="1"/>
              </p:cNvSpPr>
              <p:nvPr/>
            </p:nvSpPr>
            <p:spPr bwMode="auto">
              <a:xfrm>
                <a:off x="2033" y="908"/>
                <a:ext cx="344"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pc</a:t>
                </a:r>
              </a:p>
            </p:txBody>
          </p:sp>
        </p:grpSp>
        <p:grpSp>
          <p:nvGrpSpPr>
            <p:cNvPr id="20504" name="Group 40"/>
            <p:cNvGrpSpPr>
              <a:grpSpLocks/>
            </p:cNvGrpSpPr>
            <p:nvPr/>
          </p:nvGrpSpPr>
          <p:grpSpPr bwMode="auto">
            <a:xfrm>
              <a:off x="1999" y="3092"/>
              <a:ext cx="804" cy="256"/>
              <a:chOff x="3450" y="901"/>
              <a:chExt cx="804" cy="256"/>
            </a:xfrm>
          </p:grpSpPr>
          <p:sp>
            <p:nvSpPr>
              <p:cNvPr id="20520" name="AutoShape 41"/>
              <p:cNvSpPr>
                <a:spLocks noChangeArrowheads="1"/>
              </p:cNvSpPr>
              <p:nvPr/>
            </p:nvSpPr>
            <p:spPr bwMode="auto">
              <a:xfrm>
                <a:off x="3450" y="901"/>
                <a:ext cx="80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20521" name="Text Box 42"/>
              <p:cNvSpPr txBox="1">
                <a:spLocks noChangeArrowheads="1"/>
              </p:cNvSpPr>
              <p:nvPr/>
            </p:nvSpPr>
            <p:spPr bwMode="auto">
              <a:xfrm>
                <a:off x="3450" y="901"/>
                <a:ext cx="804" cy="256"/>
              </a:xfrm>
              <a:prstGeom prst="rect">
                <a:avLst/>
              </a:prstGeom>
              <a:noFill/>
              <a:ln w="9525">
                <a:noFill/>
                <a:miter lim="800000"/>
                <a:headEnd/>
                <a:tailEnd/>
              </a:ln>
            </p:spPr>
            <p:txBody>
              <a:bodyPr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rf</a:t>
                </a:r>
              </a:p>
            </p:txBody>
          </p:sp>
        </p:grpSp>
        <p:sp>
          <p:nvSpPr>
            <p:cNvPr id="20505" name="Line 43"/>
            <p:cNvSpPr>
              <a:spLocks noChangeShapeType="1"/>
            </p:cNvSpPr>
            <p:nvPr/>
          </p:nvSpPr>
          <p:spPr bwMode="auto">
            <a:xfrm>
              <a:off x="755" y="3294"/>
              <a:ext cx="1" cy="351"/>
            </a:xfrm>
            <a:prstGeom prst="line">
              <a:avLst/>
            </a:prstGeom>
            <a:noFill/>
            <a:ln w="19080">
              <a:solidFill>
                <a:srgbClr val="40458C"/>
              </a:solidFill>
              <a:round/>
              <a:headEnd/>
              <a:tailEnd type="triangle" w="med" len="med"/>
            </a:ln>
          </p:spPr>
          <p:txBody>
            <a:bodyPr/>
            <a:lstStyle/>
            <a:p>
              <a:endParaRPr lang="en-US"/>
            </a:p>
          </p:txBody>
        </p:sp>
        <p:sp>
          <p:nvSpPr>
            <p:cNvPr id="20506" name="Line 44"/>
            <p:cNvSpPr>
              <a:spLocks noChangeShapeType="1"/>
            </p:cNvSpPr>
            <p:nvPr/>
          </p:nvSpPr>
          <p:spPr bwMode="auto">
            <a:xfrm>
              <a:off x="755" y="3294"/>
              <a:ext cx="1379" cy="424"/>
            </a:xfrm>
            <a:prstGeom prst="line">
              <a:avLst/>
            </a:prstGeom>
            <a:noFill/>
            <a:ln w="19080">
              <a:solidFill>
                <a:srgbClr val="40458C"/>
              </a:solidFill>
              <a:round/>
              <a:headEnd type="triangle" w="med" len="med"/>
              <a:tailEnd/>
            </a:ln>
          </p:spPr>
          <p:txBody>
            <a:bodyPr/>
            <a:lstStyle/>
            <a:p>
              <a:endParaRPr lang="en-US"/>
            </a:p>
          </p:txBody>
        </p:sp>
        <p:sp>
          <p:nvSpPr>
            <p:cNvPr id="20507" name="Line 45"/>
            <p:cNvSpPr>
              <a:spLocks noChangeShapeType="1"/>
            </p:cNvSpPr>
            <p:nvPr/>
          </p:nvSpPr>
          <p:spPr bwMode="auto">
            <a:xfrm>
              <a:off x="2468" y="3288"/>
              <a:ext cx="1" cy="378"/>
            </a:xfrm>
            <a:prstGeom prst="line">
              <a:avLst/>
            </a:prstGeom>
            <a:noFill/>
            <a:ln w="19080">
              <a:solidFill>
                <a:srgbClr val="40458C"/>
              </a:solidFill>
              <a:round/>
              <a:headEnd type="triangle" w="med" len="med"/>
              <a:tailEnd/>
            </a:ln>
          </p:spPr>
          <p:txBody>
            <a:bodyPr/>
            <a:lstStyle/>
            <a:p>
              <a:endParaRPr lang="en-US"/>
            </a:p>
          </p:txBody>
        </p:sp>
        <p:grpSp>
          <p:nvGrpSpPr>
            <p:cNvPr id="20508" name="Group 46"/>
            <p:cNvGrpSpPr>
              <a:grpSpLocks/>
            </p:cNvGrpSpPr>
            <p:nvPr/>
          </p:nvGrpSpPr>
          <p:grpSpPr bwMode="auto">
            <a:xfrm>
              <a:off x="1256" y="3137"/>
              <a:ext cx="456" cy="257"/>
              <a:chOff x="2707" y="946"/>
              <a:chExt cx="456" cy="257"/>
            </a:xfrm>
          </p:grpSpPr>
          <p:sp>
            <p:nvSpPr>
              <p:cNvPr id="20518" name="AutoShape 47"/>
              <p:cNvSpPr>
                <a:spLocks noChangeArrowheads="1"/>
              </p:cNvSpPr>
              <p:nvPr/>
            </p:nvSpPr>
            <p:spPr bwMode="auto">
              <a:xfrm>
                <a:off x="2733" y="946"/>
                <a:ext cx="408" cy="207"/>
              </a:xfrm>
              <a:prstGeom prst="roundRect">
                <a:avLst>
                  <a:gd name="adj" fmla="val 481"/>
                </a:avLst>
              </a:prstGeom>
              <a:noFill/>
              <a:ln w="9525">
                <a:noFill/>
                <a:round/>
                <a:headEnd/>
                <a:tailEnd/>
              </a:ln>
            </p:spPr>
            <p:txBody>
              <a:bodyPr wrap="none" anchor="ctr"/>
              <a:lstStyle/>
              <a:p>
                <a:endParaRPr lang="en-US"/>
              </a:p>
            </p:txBody>
          </p:sp>
          <p:sp>
            <p:nvSpPr>
              <p:cNvPr id="20519" name="AutoShape 48"/>
              <p:cNvSpPr>
                <a:spLocks noChangeArrowheads="1"/>
              </p:cNvSpPr>
              <p:nvPr/>
            </p:nvSpPr>
            <p:spPr bwMode="auto">
              <a:xfrm>
                <a:off x="2707" y="946"/>
                <a:ext cx="456" cy="257"/>
              </a:xfrm>
              <a:prstGeom prst="roundRect">
                <a:avLst>
                  <a:gd name="adj" fmla="val 481"/>
                </a:avLst>
              </a:prstGeom>
              <a:noFill/>
              <a:ln w="9525">
                <a:noFill/>
                <a:round/>
                <a:headEnd/>
                <a:tailEnd/>
              </a:ln>
            </p:spPr>
            <p:txBody>
              <a:bodyPr wrap="none"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i="1"/>
                  <a:t>CPU</a:t>
                </a:r>
              </a:p>
            </p:txBody>
          </p:sp>
        </p:grpSp>
        <p:sp>
          <p:nvSpPr>
            <p:cNvPr id="20509" name="Text Box 49"/>
            <p:cNvSpPr txBox="1">
              <a:spLocks noChangeArrowheads="1"/>
            </p:cNvSpPr>
            <p:nvPr/>
          </p:nvSpPr>
          <p:spPr bwMode="auto">
            <a:xfrm>
              <a:off x="1416" y="3880"/>
              <a:ext cx="346"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bu</a:t>
              </a:r>
            </a:p>
          </p:txBody>
        </p:sp>
        <p:sp>
          <p:nvSpPr>
            <p:cNvPr id="20510" name="Line 50"/>
            <p:cNvSpPr>
              <a:spLocks noChangeShapeType="1"/>
            </p:cNvSpPr>
            <p:nvPr/>
          </p:nvSpPr>
          <p:spPr bwMode="auto">
            <a:xfrm flipH="1">
              <a:off x="1039" y="3300"/>
              <a:ext cx="1147" cy="322"/>
            </a:xfrm>
            <a:prstGeom prst="line">
              <a:avLst/>
            </a:prstGeom>
            <a:noFill/>
            <a:ln w="19080">
              <a:solidFill>
                <a:srgbClr val="40458C"/>
              </a:solidFill>
              <a:round/>
              <a:headEnd/>
              <a:tailEnd type="triangle" w="med" len="med"/>
            </a:ln>
          </p:spPr>
          <p:txBody>
            <a:bodyPr/>
            <a:lstStyle/>
            <a:p>
              <a:endParaRPr lang="en-US"/>
            </a:p>
          </p:txBody>
        </p:sp>
        <p:grpSp>
          <p:nvGrpSpPr>
            <p:cNvPr id="20511" name="Group 51"/>
            <p:cNvGrpSpPr>
              <a:grpSpLocks/>
            </p:cNvGrpSpPr>
            <p:nvPr/>
          </p:nvGrpSpPr>
          <p:grpSpPr bwMode="auto">
            <a:xfrm>
              <a:off x="1431" y="3737"/>
              <a:ext cx="277" cy="154"/>
              <a:chOff x="2882" y="1546"/>
              <a:chExt cx="277" cy="154"/>
            </a:xfrm>
          </p:grpSpPr>
          <p:sp>
            <p:nvSpPr>
              <p:cNvPr id="20512" name="AutoShape 52"/>
              <p:cNvSpPr>
                <a:spLocks noChangeArrowheads="1"/>
              </p:cNvSpPr>
              <p:nvPr/>
            </p:nvSpPr>
            <p:spPr bwMode="auto">
              <a:xfrm>
                <a:off x="2988" y="1546"/>
                <a:ext cx="172" cy="155"/>
              </a:xfrm>
              <a:prstGeom prst="roundRect">
                <a:avLst>
                  <a:gd name="adj" fmla="val 648"/>
                </a:avLst>
              </a:prstGeom>
              <a:solidFill>
                <a:srgbClr val="FFFFFF"/>
              </a:solidFill>
              <a:ln w="9525">
                <a:noFill/>
                <a:round/>
                <a:headEnd/>
                <a:tailEnd/>
              </a:ln>
            </p:spPr>
            <p:txBody>
              <a:bodyPr wrap="none" anchor="ctr"/>
              <a:lstStyle/>
              <a:p>
                <a:endParaRPr lang="en-US"/>
              </a:p>
            </p:txBody>
          </p:sp>
          <p:grpSp>
            <p:nvGrpSpPr>
              <p:cNvPr id="20513" name="Group 53"/>
              <p:cNvGrpSpPr>
                <a:grpSpLocks/>
              </p:cNvGrpSpPr>
              <p:nvPr/>
            </p:nvGrpSpPr>
            <p:grpSpPr bwMode="auto">
              <a:xfrm>
                <a:off x="2882" y="1546"/>
                <a:ext cx="275" cy="153"/>
                <a:chOff x="2882" y="1546"/>
                <a:chExt cx="275" cy="153"/>
              </a:xfrm>
            </p:grpSpPr>
            <p:sp>
              <p:nvSpPr>
                <p:cNvPr id="20514" name="Freeform 54"/>
                <p:cNvSpPr>
                  <a:spLocks noChangeArrowheads="1"/>
                </p:cNvSpPr>
                <p:nvPr/>
              </p:nvSpPr>
              <p:spPr bwMode="auto">
                <a:xfrm>
                  <a:off x="2882" y="1546"/>
                  <a:ext cx="276" cy="154"/>
                </a:xfrm>
                <a:custGeom>
                  <a:avLst/>
                  <a:gdLst>
                    <a:gd name="T0" fmla="*/ 0 w 1218"/>
                    <a:gd name="T1" fmla="*/ 0 h 678"/>
                    <a:gd name="T2" fmla="*/ 0 w 1218"/>
                    <a:gd name="T3" fmla="*/ 0 h 678"/>
                    <a:gd name="T4" fmla="*/ 0 w 1218"/>
                    <a:gd name="T5" fmla="*/ 0 h 678"/>
                    <a:gd name="T6" fmla="*/ 0 w 1218"/>
                    <a:gd name="T7" fmla="*/ 0 h 678"/>
                    <a:gd name="T8" fmla="*/ 0 60000 65536"/>
                    <a:gd name="T9" fmla="*/ 0 60000 65536"/>
                    <a:gd name="T10" fmla="*/ 0 60000 65536"/>
                    <a:gd name="T11" fmla="*/ 0 60000 65536"/>
                    <a:gd name="T12" fmla="*/ 0 w 1218"/>
                    <a:gd name="T13" fmla="*/ 0 h 678"/>
                    <a:gd name="T14" fmla="*/ 1218 w 1218"/>
                    <a:gd name="T15" fmla="*/ 678 h 678"/>
                  </a:gdLst>
                  <a:ahLst/>
                  <a:cxnLst>
                    <a:cxn ang="T8">
                      <a:pos x="T0" y="T1"/>
                    </a:cxn>
                    <a:cxn ang="T9">
                      <a:pos x="T2" y="T3"/>
                    </a:cxn>
                    <a:cxn ang="T10">
                      <a:pos x="T4" y="T5"/>
                    </a:cxn>
                    <a:cxn ang="T11">
                      <a:pos x="T6" y="T7"/>
                    </a:cxn>
                  </a:cxnLst>
                  <a:rect l="T12" t="T13" r="T14" b="T15"/>
                  <a:pathLst>
                    <a:path w="1218" h="678">
                      <a:moveTo>
                        <a:pt x="0" y="0"/>
                      </a:moveTo>
                      <a:lnTo>
                        <a:pt x="1217" y="0"/>
                      </a:lnTo>
                      <a:lnTo>
                        <a:pt x="1217" y="677"/>
                      </a:lnTo>
                      <a:lnTo>
                        <a:pt x="0" y="677"/>
                      </a:lnTo>
                    </a:path>
                  </a:pathLst>
                </a:custGeom>
                <a:noFill/>
                <a:ln w="19080">
                  <a:solidFill>
                    <a:srgbClr val="FF0000"/>
                  </a:solidFill>
                  <a:round/>
                  <a:headEnd/>
                  <a:tailEnd/>
                </a:ln>
              </p:spPr>
              <p:txBody>
                <a:bodyPr/>
                <a:lstStyle/>
                <a:p>
                  <a:endParaRPr lang="en-US"/>
                </a:p>
              </p:txBody>
            </p:sp>
            <p:sp>
              <p:nvSpPr>
                <p:cNvPr id="20515" name="Line 55"/>
                <p:cNvSpPr>
                  <a:spLocks noChangeShapeType="1"/>
                </p:cNvSpPr>
                <p:nvPr/>
              </p:nvSpPr>
              <p:spPr bwMode="auto">
                <a:xfrm>
                  <a:off x="3100" y="1546"/>
                  <a:ext cx="1" cy="154"/>
                </a:xfrm>
                <a:prstGeom prst="line">
                  <a:avLst/>
                </a:prstGeom>
                <a:noFill/>
                <a:ln w="19080">
                  <a:solidFill>
                    <a:srgbClr val="FF0000"/>
                  </a:solidFill>
                  <a:round/>
                  <a:headEnd/>
                  <a:tailEnd/>
                </a:ln>
              </p:spPr>
              <p:txBody>
                <a:bodyPr/>
                <a:lstStyle/>
                <a:p>
                  <a:endParaRPr lang="en-US"/>
                </a:p>
              </p:txBody>
            </p:sp>
            <p:sp>
              <p:nvSpPr>
                <p:cNvPr id="20516" name="Line 56"/>
                <p:cNvSpPr>
                  <a:spLocks noChangeShapeType="1"/>
                </p:cNvSpPr>
                <p:nvPr/>
              </p:nvSpPr>
              <p:spPr bwMode="auto">
                <a:xfrm>
                  <a:off x="3044" y="1546"/>
                  <a:ext cx="1" cy="154"/>
                </a:xfrm>
                <a:prstGeom prst="line">
                  <a:avLst/>
                </a:prstGeom>
                <a:noFill/>
                <a:ln w="19080">
                  <a:solidFill>
                    <a:srgbClr val="FF0000"/>
                  </a:solidFill>
                  <a:round/>
                  <a:headEnd/>
                  <a:tailEnd/>
                </a:ln>
              </p:spPr>
              <p:txBody>
                <a:bodyPr/>
                <a:lstStyle/>
                <a:p>
                  <a:endParaRPr lang="en-US"/>
                </a:p>
              </p:txBody>
            </p:sp>
            <p:sp>
              <p:nvSpPr>
                <p:cNvPr id="20517" name="Line 57"/>
                <p:cNvSpPr>
                  <a:spLocks noChangeShapeType="1"/>
                </p:cNvSpPr>
                <p:nvPr/>
              </p:nvSpPr>
              <p:spPr bwMode="auto">
                <a:xfrm>
                  <a:off x="2986" y="1546"/>
                  <a:ext cx="1" cy="154"/>
                </a:xfrm>
                <a:prstGeom prst="line">
                  <a:avLst/>
                </a:prstGeom>
                <a:noFill/>
                <a:ln w="19080">
                  <a:solidFill>
                    <a:srgbClr val="FF0000"/>
                  </a:solidFill>
                  <a:round/>
                  <a:headEnd/>
                  <a:tailEnd/>
                </a:ln>
              </p:spPr>
              <p:txBody>
                <a:bodyPr/>
                <a:lstStyle/>
                <a:p>
                  <a:endParaRPr lang="en-US"/>
                </a:p>
              </p:txBody>
            </p:sp>
          </p:grpSp>
        </p:grpSp>
      </p:grpSp>
      <p:sp>
        <p:nvSpPr>
          <p:cNvPr id="20486" name="Text Box 63"/>
          <p:cNvSpPr txBox="1">
            <a:spLocks noChangeArrowheads="1"/>
          </p:cNvSpPr>
          <p:nvPr/>
        </p:nvSpPr>
        <p:spPr bwMode="auto">
          <a:xfrm>
            <a:off x="658813" y="2982913"/>
            <a:ext cx="6388287" cy="1200329"/>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b="1" dirty="0">
                <a:latin typeface="Courier New" pitchFamily="49" charset="0"/>
                <a:ea typeface="MS Mincho" pitchFamily="49" charset="-128"/>
              </a:rPr>
              <a:t>rule</a:t>
            </a:r>
            <a:r>
              <a:rPr lang="en-US" b="1" dirty="0">
                <a:solidFill>
                  <a:schemeClr val="tx2"/>
                </a:solidFill>
                <a:latin typeface="Courier New" pitchFamily="49" charset="0"/>
                <a:ea typeface="MS Mincho" pitchFamily="49" charset="-128"/>
              </a:rPr>
              <a:t> </a:t>
            </a:r>
            <a:r>
              <a:rPr lang="en-US" b="1" dirty="0" err="1" smtClean="0">
                <a:solidFill>
                  <a:schemeClr val="tx2"/>
                </a:solidFill>
                <a:latin typeface="Courier New" pitchFamily="49" charset="0"/>
                <a:ea typeface="MS Mincho" pitchFamily="49" charset="-128"/>
              </a:rPr>
              <a:t>execAdd</a:t>
            </a:r>
            <a:r>
              <a:rPr lang="en-US" b="1" dirty="0" smtClean="0">
                <a:solidFill>
                  <a:schemeClr val="tx2"/>
                </a:solidFill>
                <a:latin typeface="Courier New" pitchFamily="49" charset="0"/>
                <a:ea typeface="MS Mincho" pitchFamily="49" charset="-128"/>
              </a:rPr>
              <a:t>(</a:t>
            </a:r>
            <a:r>
              <a:rPr lang="en-US" b="1" dirty="0" smtClean="0">
                <a:solidFill>
                  <a:schemeClr val="tx2"/>
                </a:solidFill>
                <a:latin typeface="Courier New" pitchFamily="49" charset="0"/>
                <a:ea typeface="MS Mincho" pitchFamily="49" charset="-128"/>
              </a:rPr>
              <a:t>it </a:t>
            </a:r>
            <a:r>
              <a:rPr lang="en-US" b="1" dirty="0">
                <a:latin typeface="Courier New" pitchFamily="49" charset="0"/>
                <a:ea typeface="MS Mincho" pitchFamily="49" charset="-128"/>
              </a:rPr>
              <a:t>matches</a:t>
            </a:r>
            <a:r>
              <a:rPr lang="en-US" b="1" dirty="0">
                <a:solidFill>
                  <a:schemeClr val="tx2"/>
                </a:solidFill>
                <a:latin typeface="Courier New" pitchFamily="49" charset="0"/>
                <a:ea typeface="MS Mincho" pitchFamily="49" charset="-128"/>
              </a:rPr>
              <a:t> </a:t>
            </a:r>
            <a:r>
              <a:rPr lang="en-US" b="1" dirty="0">
                <a:latin typeface="Courier New" pitchFamily="49" charset="0"/>
                <a:ea typeface="MS Mincho" pitchFamily="49" charset="-128"/>
              </a:rPr>
              <a:t>tagged</a:t>
            </a:r>
            <a:r>
              <a:rPr lang="en-US" b="1" dirty="0">
                <a:solidFill>
                  <a:schemeClr val="tx2"/>
                </a:solidFill>
                <a:latin typeface="Courier New" pitchFamily="49" charset="0"/>
                <a:ea typeface="MS Mincho" pitchFamily="49" charset="-128"/>
              </a:rPr>
              <a:t> </a:t>
            </a:r>
            <a:endParaRPr lang="en-US" b="1" dirty="0" smtClean="0">
              <a:solidFill>
                <a:schemeClr val="tx2"/>
              </a:solidFill>
              <a:latin typeface="Courier New" pitchFamily="49" charset="0"/>
              <a:ea typeface="MS Mincho" pitchFamily="49" charset="-128"/>
            </a:endParaRPr>
          </a:p>
          <a:p>
            <a:pPr>
              <a:lnSpc>
                <a:spcPct val="100000"/>
              </a:lnSpc>
              <a:spcBef>
                <a:spcPct val="0"/>
              </a:spcBef>
              <a:buClrTx/>
              <a:buSzTx/>
              <a:buFontTx/>
              <a:buNone/>
            </a:pPr>
            <a:r>
              <a:rPr lang="en-US" b="1" dirty="0" smtClean="0">
                <a:solidFill>
                  <a:schemeClr val="tx2"/>
                </a:solidFill>
                <a:latin typeface="Courier New" pitchFamily="49" charset="0"/>
                <a:ea typeface="MS Mincho" pitchFamily="49" charset="-128"/>
              </a:rPr>
              <a:t> </a:t>
            </a:r>
            <a:r>
              <a:rPr lang="en-US" b="1" dirty="0" smtClean="0">
                <a:solidFill>
                  <a:schemeClr val="tx2"/>
                </a:solidFill>
                <a:latin typeface="Courier New" pitchFamily="49" charset="0"/>
                <a:ea typeface="MS Mincho" pitchFamily="49" charset="-128"/>
              </a:rPr>
              <a:t>             </a:t>
            </a:r>
            <a:r>
              <a:rPr lang="en-US" b="1" dirty="0" err="1" smtClean="0">
                <a:solidFill>
                  <a:schemeClr val="tx2"/>
                </a:solidFill>
                <a:latin typeface="Courier New" pitchFamily="49" charset="0"/>
                <a:ea typeface="MS Mincho" pitchFamily="49" charset="-128"/>
              </a:rPr>
              <a:t>EAdd</a:t>
            </a:r>
            <a:r>
              <a:rPr lang="en-US" b="1" dirty="0" smtClean="0">
                <a:solidFill>
                  <a:schemeClr val="tx2"/>
                </a:solidFill>
                <a:latin typeface="Courier New" pitchFamily="49" charset="0"/>
                <a:ea typeface="MS Mincho" pitchFamily="49" charset="-128"/>
              </a:rPr>
              <a:t>{dst</a:t>
            </a:r>
            <a:r>
              <a:rPr lang="en-US" b="1" dirty="0">
                <a:solidFill>
                  <a:schemeClr val="tx2"/>
                </a:solidFill>
                <a:latin typeface="Courier New" pitchFamily="49" charset="0"/>
                <a:ea typeface="MS Mincho" pitchFamily="49" charset="-128"/>
              </a:rPr>
              <a:t>:.rd,op1:.va,op2:.vb});</a:t>
            </a:r>
            <a:endParaRPr lang="en-US" b="1" dirty="0">
              <a:latin typeface="Courier New" pitchFamily="49" charset="0"/>
              <a:ea typeface="MS Mincho" pitchFamily="49" charset="-128"/>
            </a:endParaRPr>
          </a:p>
          <a:p>
            <a:pPr>
              <a:lnSpc>
                <a:spcPct val="100000"/>
              </a:lnSpc>
              <a:spcBef>
                <a:spcPct val="0"/>
              </a:spcBef>
              <a:buClrTx/>
              <a:buSzTx/>
              <a:buFontTx/>
              <a:buNone/>
            </a:pPr>
            <a:r>
              <a:rPr lang="en-US" b="1" dirty="0">
                <a:solidFill>
                  <a:schemeClr val="tx2"/>
                </a:solidFill>
                <a:latin typeface="Courier New" pitchFamily="49" charset="0"/>
                <a:ea typeface="MS Mincho" pitchFamily="49" charset="-128"/>
              </a:rPr>
              <a:t> </a:t>
            </a:r>
            <a:r>
              <a:rPr lang="en-US" b="1" dirty="0" smtClean="0">
                <a:solidFill>
                  <a:schemeClr val="tx2"/>
                </a:solidFill>
                <a:latin typeface="Courier New" pitchFamily="49" charset="0"/>
                <a:ea typeface="MS Mincho" pitchFamily="49" charset="-128"/>
              </a:rPr>
              <a:t>       rf.upd(rd</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va+vb</a:t>
            </a:r>
            <a:r>
              <a:rPr lang="en-US" b="1" dirty="0">
                <a:solidFill>
                  <a:schemeClr val="tx2"/>
                </a:solidFill>
                <a:latin typeface="Courier New" pitchFamily="49" charset="0"/>
                <a:ea typeface="MS Mincho" pitchFamily="49" charset="-128"/>
              </a:rPr>
              <a:t>); bu.deq();</a:t>
            </a:r>
          </a:p>
          <a:p>
            <a:pPr>
              <a:lnSpc>
                <a:spcPct val="100000"/>
              </a:lnSpc>
              <a:spcBef>
                <a:spcPct val="0"/>
              </a:spcBef>
              <a:buClrTx/>
              <a:buSzTx/>
              <a:buFontTx/>
              <a:buNone/>
            </a:pPr>
            <a:r>
              <a:rPr lang="en-US" b="1" dirty="0" err="1">
                <a:latin typeface="Courier New" pitchFamily="49" charset="0"/>
                <a:ea typeface="MS Mincho" pitchFamily="49" charset="-128"/>
              </a:rPr>
              <a:t>endrule</a:t>
            </a:r>
            <a:endParaRPr lang="en-US" b="1" dirty="0">
              <a:latin typeface="Courier New" pitchFamily="49" charset="0"/>
              <a:ea typeface="MS Mincho" pitchFamily="49" charset="-128"/>
            </a:endParaRPr>
          </a:p>
        </p:txBody>
      </p:sp>
      <p:sp>
        <p:nvSpPr>
          <p:cNvPr id="1820737" name="Text Box 65"/>
          <p:cNvSpPr txBox="1">
            <a:spLocks noChangeArrowheads="1"/>
          </p:cNvSpPr>
          <p:nvPr/>
        </p:nvSpPr>
        <p:spPr bwMode="auto">
          <a:xfrm>
            <a:off x="7140575" y="1995488"/>
            <a:ext cx="1857375" cy="844550"/>
          </a:xfrm>
          <a:prstGeom prst="rect">
            <a:avLst/>
          </a:prstGeom>
          <a:solidFill>
            <a:schemeClr val="bg1"/>
          </a:solidFill>
          <a:ln w="9525">
            <a:solidFill>
              <a:schemeClr val="tx1"/>
            </a:solidFill>
            <a:miter lim="800000"/>
            <a:headEnd/>
            <a:tailEnd/>
          </a:ln>
        </p:spPr>
        <p:txBody>
          <a:bodyPr>
            <a:spAutoFit/>
          </a:bodyPr>
          <a:lstStyle/>
          <a:p>
            <a:pPr>
              <a:spcBef>
                <a:spcPct val="0"/>
              </a:spcBef>
              <a:buFont typeface="Wingdings" pitchFamily="-96" charset="2"/>
              <a:buNone/>
            </a:pPr>
            <a:r>
              <a:rPr lang="en-US">
                <a:latin typeface="Courier New" pitchFamily="49" charset="0"/>
              </a:rPr>
              <a:t>rf</a:t>
            </a:r>
            <a:r>
              <a:rPr lang="en-US"/>
              <a:t>: sub</a:t>
            </a:r>
          </a:p>
          <a:p>
            <a:pPr>
              <a:spcBef>
                <a:spcPct val="0"/>
              </a:spcBef>
              <a:buFont typeface="Wingdings" pitchFamily="-96" charset="2"/>
              <a:buNone/>
            </a:pPr>
            <a:r>
              <a:rPr lang="en-US">
                <a:latin typeface="Courier New" pitchFamily="49" charset="0"/>
              </a:rPr>
              <a:t>bu</a:t>
            </a:r>
            <a:r>
              <a:rPr lang="en-US"/>
              <a:t>: find, enq</a:t>
            </a:r>
          </a:p>
          <a:p>
            <a:pPr>
              <a:spcBef>
                <a:spcPct val="0"/>
              </a:spcBef>
              <a:buFont typeface="Wingdings" pitchFamily="-96" charset="2"/>
              <a:buNone/>
            </a:pPr>
            <a:r>
              <a:rPr lang="en-US">
                <a:latin typeface="Courier New" pitchFamily="49" charset="0"/>
              </a:rPr>
              <a:t>pc</a:t>
            </a:r>
            <a:r>
              <a:rPr lang="en-US"/>
              <a:t>: read,write</a:t>
            </a:r>
          </a:p>
        </p:txBody>
      </p:sp>
      <p:sp>
        <p:nvSpPr>
          <p:cNvPr id="1820740" name="Text Box 68"/>
          <p:cNvSpPr txBox="1">
            <a:spLocks noChangeArrowheads="1"/>
          </p:cNvSpPr>
          <p:nvPr/>
        </p:nvSpPr>
        <p:spPr bwMode="auto">
          <a:xfrm>
            <a:off x="7153275" y="4008438"/>
            <a:ext cx="1857375" cy="844550"/>
          </a:xfrm>
          <a:prstGeom prst="rect">
            <a:avLst/>
          </a:prstGeom>
          <a:solidFill>
            <a:schemeClr val="bg1"/>
          </a:solidFill>
          <a:ln w="9525">
            <a:solidFill>
              <a:schemeClr val="tx1"/>
            </a:solidFill>
            <a:miter lim="800000"/>
            <a:headEnd/>
            <a:tailEnd/>
          </a:ln>
        </p:spPr>
        <p:txBody>
          <a:bodyPr>
            <a:spAutoFit/>
          </a:bodyPr>
          <a:lstStyle/>
          <a:p>
            <a:pPr>
              <a:spcBef>
                <a:spcPct val="0"/>
              </a:spcBef>
              <a:buFont typeface="Wingdings" pitchFamily="-96" charset="2"/>
              <a:buNone/>
            </a:pPr>
            <a:r>
              <a:rPr lang="en-US"/>
              <a:t>execAdd</a:t>
            </a:r>
            <a:r>
              <a:rPr lang="en-US">
                <a:latin typeface="Courier New" pitchFamily="49" charset="0"/>
              </a:rPr>
              <a:t> </a:t>
            </a:r>
          </a:p>
          <a:p>
            <a:pPr>
              <a:spcBef>
                <a:spcPct val="0"/>
              </a:spcBef>
              <a:buFont typeface="Wingdings" pitchFamily="-96" charset="2"/>
              <a:buNone/>
            </a:pPr>
            <a:r>
              <a:rPr lang="en-US">
                <a:latin typeface="Courier New" pitchFamily="49" charset="0"/>
              </a:rPr>
              <a:t>rf</a:t>
            </a:r>
            <a:r>
              <a:rPr lang="en-US"/>
              <a:t>: upd</a:t>
            </a:r>
          </a:p>
          <a:p>
            <a:pPr>
              <a:spcBef>
                <a:spcPct val="0"/>
              </a:spcBef>
              <a:buFont typeface="Wingdings" pitchFamily="-96" charset="2"/>
              <a:buNone/>
            </a:pPr>
            <a:r>
              <a:rPr lang="en-US">
                <a:latin typeface="Courier New" pitchFamily="49" charset="0"/>
              </a:rPr>
              <a:t>bu</a:t>
            </a:r>
            <a:r>
              <a:rPr lang="en-US"/>
              <a:t>: first, deq</a:t>
            </a:r>
          </a:p>
        </p:txBody>
      </p:sp>
      <p:sp>
        <p:nvSpPr>
          <p:cNvPr id="66" name="Text Box 64"/>
          <p:cNvSpPr txBox="1">
            <a:spLocks noChangeArrowheads="1"/>
          </p:cNvSpPr>
          <p:nvPr/>
        </p:nvSpPr>
        <p:spPr bwMode="auto">
          <a:xfrm>
            <a:off x="5437188" y="5775325"/>
            <a:ext cx="1508125" cy="369888"/>
          </a:xfrm>
          <a:prstGeom prst="rect">
            <a:avLst/>
          </a:prstGeom>
          <a:noFill/>
          <a:ln w="9525">
            <a:noFill/>
            <a:miter lim="800000"/>
            <a:headEnd/>
            <a:tailEnd/>
          </a:ln>
        </p:spPr>
        <p:txBody>
          <a:bodyPr wrap="none">
            <a:spAutoFit/>
          </a:bodyPr>
          <a:lstStyle/>
          <a:p>
            <a:pPr>
              <a:buFont typeface="Wingdings" pitchFamily="-96" charset="2"/>
              <a:buNone/>
            </a:pPr>
            <a:r>
              <a:rPr lang="en-US" sz="2000">
                <a:solidFill>
                  <a:srgbClr val="FF0000"/>
                </a:solidFill>
              </a:rPr>
              <a:t>Bypass RF</a:t>
            </a:r>
          </a:p>
        </p:txBody>
      </p:sp>
      <p:sp>
        <p:nvSpPr>
          <p:cNvPr id="68" name="Text Box 66"/>
          <p:cNvSpPr txBox="1">
            <a:spLocks noChangeArrowheads="1"/>
          </p:cNvSpPr>
          <p:nvPr/>
        </p:nvSpPr>
        <p:spPr bwMode="auto">
          <a:xfrm>
            <a:off x="5437188" y="6061075"/>
            <a:ext cx="2046287" cy="368300"/>
          </a:xfrm>
          <a:prstGeom prst="rect">
            <a:avLst/>
          </a:prstGeom>
          <a:noFill/>
          <a:ln w="9525">
            <a:noFill/>
            <a:miter lim="800000"/>
            <a:headEnd/>
            <a:tailEnd/>
          </a:ln>
        </p:spPr>
        <p:txBody>
          <a:bodyPr wrap="none">
            <a:spAutoFit/>
          </a:bodyPr>
          <a:lstStyle/>
          <a:p>
            <a:pPr>
              <a:buFont typeface="Wingdings" pitchFamily="-96" charset="2"/>
              <a:buNone/>
            </a:pPr>
            <a:r>
              <a:rPr lang="en-US" sz="2000">
                <a:solidFill>
                  <a:srgbClr val="FF0000"/>
                </a:solidFill>
              </a:rPr>
              <a:t>Pipeline SFIFO</a:t>
            </a:r>
          </a:p>
        </p:txBody>
      </p:sp>
      <p:sp>
        <p:nvSpPr>
          <p:cNvPr id="69" name="Text Box 59"/>
          <p:cNvSpPr txBox="1">
            <a:spLocks noChangeArrowheads="1"/>
          </p:cNvSpPr>
          <p:nvPr/>
        </p:nvSpPr>
        <p:spPr bwMode="auto">
          <a:xfrm>
            <a:off x="5437188" y="4714875"/>
            <a:ext cx="1719262" cy="368300"/>
          </a:xfrm>
          <a:prstGeom prst="rect">
            <a:avLst/>
          </a:prstGeom>
          <a:noFill/>
          <a:ln w="9525">
            <a:noFill/>
            <a:miter lim="800000"/>
            <a:headEnd/>
            <a:tailEnd/>
          </a:ln>
        </p:spPr>
        <p:txBody>
          <a:bodyPr wrap="none">
            <a:spAutoFit/>
          </a:bodyPr>
          <a:lstStyle/>
          <a:p>
            <a:pPr>
              <a:buFont typeface="Wingdings" pitchFamily="-96" charset="2"/>
              <a:buNone/>
            </a:pPr>
            <a:r>
              <a:rPr lang="en-US" sz="2000">
                <a:solidFill>
                  <a:srgbClr val="FF0000"/>
                </a:solidFill>
              </a:rPr>
              <a:t>Ordinary RF</a:t>
            </a:r>
          </a:p>
        </p:txBody>
      </p:sp>
      <p:sp>
        <p:nvSpPr>
          <p:cNvPr id="71" name="Text Box 61"/>
          <p:cNvSpPr txBox="1">
            <a:spLocks noChangeArrowheads="1"/>
          </p:cNvSpPr>
          <p:nvPr/>
        </p:nvSpPr>
        <p:spPr bwMode="auto">
          <a:xfrm>
            <a:off x="5437188" y="4956175"/>
            <a:ext cx="1962150" cy="369888"/>
          </a:xfrm>
          <a:prstGeom prst="rect">
            <a:avLst/>
          </a:prstGeom>
          <a:noFill/>
          <a:ln w="9525">
            <a:noFill/>
            <a:miter lim="800000"/>
            <a:headEnd/>
            <a:tailEnd/>
          </a:ln>
        </p:spPr>
        <p:txBody>
          <a:bodyPr wrap="none">
            <a:spAutoFit/>
          </a:bodyPr>
          <a:lstStyle/>
          <a:p>
            <a:pPr>
              <a:buFont typeface="Wingdings" pitchFamily="-96" charset="2"/>
              <a:buNone/>
            </a:pPr>
            <a:r>
              <a:rPr lang="en-US" sz="2000">
                <a:solidFill>
                  <a:srgbClr val="FF0000"/>
                </a:solidFill>
              </a:rPr>
              <a:t>Bypass SFIFO</a:t>
            </a:r>
          </a:p>
        </p:txBody>
      </p:sp>
      <p:sp>
        <p:nvSpPr>
          <p:cNvPr id="73" name="Date Placeholder 72"/>
          <p:cNvSpPr>
            <a:spLocks noGrp="1"/>
          </p:cNvSpPr>
          <p:nvPr>
            <p:ph type="dt" sz="half" idx="10"/>
          </p:nvPr>
        </p:nvSpPr>
        <p:spPr/>
        <p:txBody>
          <a:bodyPr/>
          <a:lstStyle/>
          <a:p>
            <a:pPr>
              <a:defRPr/>
            </a:pPr>
            <a:r>
              <a:rPr lang="en-US" smtClean="0"/>
              <a:t>February 28, 2011</a:t>
            </a:r>
            <a:endParaRPr lang="en-US" dirty="0"/>
          </a:p>
        </p:txBody>
      </p:sp>
      <p:sp>
        <p:nvSpPr>
          <p:cNvPr id="74" name="Slide Number Placeholder 73"/>
          <p:cNvSpPr>
            <a:spLocks noGrp="1"/>
          </p:cNvSpPr>
          <p:nvPr>
            <p:ph type="sldNum" sz="quarter" idx="11"/>
          </p:nvPr>
        </p:nvSpPr>
        <p:spPr/>
        <p:txBody>
          <a:bodyPr/>
          <a:lstStyle/>
          <a:p>
            <a:pPr>
              <a:defRPr/>
            </a:pPr>
            <a:r>
              <a:rPr lang="en-US" smtClean="0"/>
              <a:t>L08-</a:t>
            </a:r>
            <a:fld id="{45FBB8E2-97C2-4062-B75C-96275F965647}" type="slidenum">
              <a:rPr lang="en-US" smtClean="0"/>
              <a:pPr>
                <a:defRPr/>
              </a:pPr>
              <a:t>17</a:t>
            </a:fld>
            <a:endParaRPr lang="en-US" dirty="0"/>
          </a:p>
        </p:txBody>
      </p:sp>
      <p:sp>
        <p:nvSpPr>
          <p:cNvPr id="75" name="Footer Placeholder 74"/>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207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207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20741">
                                            <p:txEl>
                                              <p:pRg st="0" end="0"/>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20741">
                                            <p:txEl>
                                              <p:pRg st="1" end="1"/>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20741">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20741">
                                            <p:txEl>
                                              <p:pRg st="3" end="3"/>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20741">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2074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0741" grpId="0" build="p"/>
      <p:bldP spid="1820737" grpId="0" animBg="1"/>
      <p:bldP spid="1820740" grpId="0" animBg="1"/>
      <p:bldP spid="66" grpId="0"/>
      <p:bldP spid="68" grpId="0"/>
      <p:bldP spid="69" grpId="0"/>
      <p:bldP spid="7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4000" smtClean="0"/>
              <a:t>What concurrency</a:t>
            </a:r>
            <a:br>
              <a:rPr lang="en-US" sz="4000" smtClean="0"/>
            </a:br>
            <a:r>
              <a:rPr lang="en-US" sz="4000" smtClean="0"/>
              <a:t>do we want?</a:t>
            </a:r>
          </a:p>
        </p:txBody>
      </p:sp>
      <p:sp>
        <p:nvSpPr>
          <p:cNvPr id="1838083" name="Rectangle 3" descr="Rectangle: Click to edit Master text styles&#10;Second level&#10;Third level&#10;Fourth level&#10;Fifth level"/>
          <p:cNvSpPr>
            <a:spLocks noGrp="1" noChangeArrowheads="1"/>
          </p:cNvSpPr>
          <p:nvPr>
            <p:ph idx="1"/>
          </p:nvPr>
        </p:nvSpPr>
        <p:spPr>
          <a:xfrm>
            <a:off x="989013" y="1981200"/>
            <a:ext cx="7772400" cy="4114800"/>
          </a:xfrm>
        </p:spPr>
        <p:txBody>
          <a:bodyPr/>
          <a:lstStyle/>
          <a:p>
            <a:pPr eaLnBrk="1" hangingPunct="1">
              <a:lnSpc>
                <a:spcPct val="90000"/>
              </a:lnSpc>
            </a:pPr>
            <a:r>
              <a:rPr lang="en-US" sz="2400" smtClean="0">
                <a:sym typeface="Symbol" pitchFamily="-96" charset="2"/>
              </a:rPr>
              <a:t>If fetch and execAdd happened in the same cycle and the meaning was:</a:t>
            </a:r>
          </a:p>
          <a:p>
            <a:pPr lvl="1" eaLnBrk="1" hangingPunct="1">
              <a:lnSpc>
                <a:spcPct val="90000"/>
              </a:lnSpc>
            </a:pPr>
            <a:r>
              <a:rPr lang="en-US" sz="2000" smtClean="0">
                <a:sym typeface="Symbol" pitchFamily="-96" charset="2"/>
              </a:rPr>
              <a:t> fetch &lt; execAdd </a:t>
            </a:r>
          </a:p>
          <a:p>
            <a:pPr lvl="2" eaLnBrk="1" hangingPunct="1">
              <a:lnSpc>
                <a:spcPct val="90000"/>
              </a:lnSpc>
            </a:pPr>
            <a:r>
              <a:rPr lang="en-US" sz="1800" smtClean="0">
                <a:sym typeface="Symbol" pitchFamily="-96" charset="2"/>
              </a:rPr>
              <a:t>instructions will fly through the FIFO (No pipelining!)</a:t>
            </a:r>
          </a:p>
          <a:p>
            <a:pPr lvl="2" eaLnBrk="1" hangingPunct="1">
              <a:lnSpc>
                <a:spcPct val="90000"/>
              </a:lnSpc>
            </a:pPr>
            <a:r>
              <a:rPr lang="en-US" sz="1800" smtClean="0"/>
              <a:t>rf and bu modules will need the properties;</a:t>
            </a:r>
          </a:p>
          <a:p>
            <a:pPr lvl="2" eaLnBrk="1" hangingPunct="1">
              <a:lnSpc>
                <a:spcPct val="90000"/>
              </a:lnSpc>
              <a:buFont typeface="Wingdings" pitchFamily="-96" charset="2"/>
              <a:buNone/>
            </a:pPr>
            <a:r>
              <a:rPr lang="en-US" sz="1800" smtClean="0"/>
              <a:t>		rf: sub &lt; upd</a:t>
            </a:r>
          </a:p>
          <a:p>
            <a:pPr lvl="2" eaLnBrk="1" hangingPunct="1">
              <a:lnSpc>
                <a:spcPct val="90000"/>
              </a:lnSpc>
              <a:buFont typeface="Wingdings" pitchFamily="-96" charset="2"/>
              <a:buNone/>
            </a:pPr>
            <a:r>
              <a:rPr lang="en-US" sz="1800" smtClean="0"/>
              <a:t>		bu: {find, enq} &lt; {first , deq}</a:t>
            </a:r>
            <a:endParaRPr lang="en-US" sz="1800" smtClean="0">
              <a:sym typeface="Symbol" pitchFamily="-96" charset="2"/>
            </a:endParaRPr>
          </a:p>
          <a:p>
            <a:pPr lvl="1" eaLnBrk="1" hangingPunct="1">
              <a:lnSpc>
                <a:spcPct val="90000"/>
              </a:lnSpc>
            </a:pPr>
            <a:r>
              <a:rPr lang="en-US" sz="2000" smtClean="0"/>
              <a:t>execAdd &lt; fetch</a:t>
            </a:r>
          </a:p>
          <a:p>
            <a:pPr lvl="2" eaLnBrk="1" hangingPunct="1">
              <a:lnSpc>
                <a:spcPct val="90000"/>
              </a:lnSpc>
            </a:pPr>
            <a:r>
              <a:rPr lang="en-US" sz="1800" smtClean="0"/>
              <a:t>execAdd will make space for the fetched instructions (i.e., how pipelining is supposed to work)</a:t>
            </a:r>
          </a:p>
          <a:p>
            <a:pPr lvl="2" eaLnBrk="1" hangingPunct="1">
              <a:lnSpc>
                <a:spcPct val="90000"/>
              </a:lnSpc>
            </a:pPr>
            <a:r>
              <a:rPr lang="en-US" sz="1800" smtClean="0"/>
              <a:t>rf and bu modules will need the properties;</a:t>
            </a:r>
          </a:p>
          <a:p>
            <a:pPr lvl="2" eaLnBrk="1" hangingPunct="1">
              <a:lnSpc>
                <a:spcPct val="90000"/>
              </a:lnSpc>
              <a:buFont typeface="Wingdings" pitchFamily="-96" charset="2"/>
              <a:buNone/>
            </a:pPr>
            <a:r>
              <a:rPr lang="en-US" sz="1800" smtClean="0"/>
              <a:t>		rf: upd &lt; sub </a:t>
            </a:r>
          </a:p>
          <a:p>
            <a:pPr lvl="2" eaLnBrk="1" hangingPunct="1">
              <a:lnSpc>
                <a:spcPct val="90000"/>
              </a:lnSpc>
              <a:buFont typeface="Wingdings" pitchFamily="-96" charset="2"/>
              <a:buNone/>
            </a:pPr>
            <a:r>
              <a:rPr lang="en-US" sz="1800" smtClean="0"/>
              <a:t>		bu: {first , deq} &lt; {find, enq}</a:t>
            </a:r>
          </a:p>
        </p:txBody>
      </p:sp>
      <p:grpSp>
        <p:nvGrpSpPr>
          <p:cNvPr id="21508" name="Group 4"/>
          <p:cNvGrpSpPr>
            <a:grpSpLocks/>
          </p:cNvGrpSpPr>
          <p:nvPr/>
        </p:nvGrpSpPr>
        <p:grpSpPr bwMode="auto">
          <a:xfrm>
            <a:off x="5538788" y="228600"/>
            <a:ext cx="3567112" cy="1333500"/>
            <a:chOff x="113" y="3014"/>
            <a:chExt cx="2997" cy="1123"/>
          </a:xfrm>
        </p:grpSpPr>
        <p:sp>
          <p:nvSpPr>
            <p:cNvPr id="21518" name="AutoShape 5"/>
            <p:cNvSpPr>
              <a:spLocks noChangeArrowheads="1"/>
            </p:cNvSpPr>
            <p:nvPr/>
          </p:nvSpPr>
          <p:spPr bwMode="auto">
            <a:xfrm>
              <a:off x="113" y="3014"/>
              <a:ext cx="2997" cy="1097"/>
            </a:xfrm>
            <a:prstGeom prst="roundRect">
              <a:avLst>
                <a:gd name="adj" fmla="val 20463"/>
              </a:avLst>
            </a:prstGeom>
            <a:solidFill>
              <a:srgbClr val="ECD882"/>
            </a:solidFill>
            <a:ln w="9360">
              <a:solidFill>
                <a:srgbClr val="40458C"/>
              </a:solidFill>
              <a:round/>
              <a:headEnd/>
              <a:tailEnd/>
            </a:ln>
          </p:spPr>
          <p:txBody>
            <a:bodyPr wrap="none" anchor="ctr"/>
            <a:lstStyle/>
            <a:p>
              <a:pPr algn="ctr">
                <a:buFont typeface="Wingdings" pitchFamily="-96" charset="2"/>
                <a:buNone/>
              </a:pPr>
              <a:endParaRPr lang="en-US" sz="1200">
                <a:latin typeface="Courier New" pitchFamily="49" charset="0"/>
              </a:endParaRPr>
            </a:p>
          </p:txBody>
        </p:sp>
        <p:grpSp>
          <p:nvGrpSpPr>
            <p:cNvPr id="21519" name="Group 6"/>
            <p:cNvGrpSpPr>
              <a:grpSpLocks/>
            </p:cNvGrpSpPr>
            <p:nvPr/>
          </p:nvGrpSpPr>
          <p:grpSpPr bwMode="auto">
            <a:xfrm>
              <a:off x="306" y="3599"/>
              <a:ext cx="857" cy="370"/>
              <a:chOff x="1757" y="1408"/>
              <a:chExt cx="857" cy="370"/>
            </a:xfrm>
          </p:grpSpPr>
          <p:sp>
            <p:nvSpPr>
              <p:cNvPr id="21558" name="Freeform 7"/>
              <p:cNvSpPr>
                <a:spLocks noChangeArrowheads="1"/>
              </p:cNvSpPr>
              <p:nvPr/>
            </p:nvSpPr>
            <p:spPr bwMode="auto">
              <a:xfrm>
                <a:off x="1757" y="1408"/>
                <a:ext cx="858" cy="371"/>
              </a:xfrm>
              <a:custGeom>
                <a:avLst/>
                <a:gdLst>
                  <a:gd name="T0" fmla="*/ 0 w 3783"/>
                  <a:gd name="T1" fmla="*/ 0 h 1635"/>
                  <a:gd name="T2" fmla="*/ 0 w 3783"/>
                  <a:gd name="T3" fmla="*/ 0 h 1635"/>
                  <a:gd name="T4" fmla="*/ 0 w 3783"/>
                  <a:gd name="T5" fmla="*/ 0 h 1635"/>
                  <a:gd name="T6" fmla="*/ 0 w 3783"/>
                  <a:gd name="T7" fmla="*/ 0 h 1635"/>
                  <a:gd name="T8" fmla="*/ 0 w 3783"/>
                  <a:gd name="T9" fmla="*/ 0 h 1635"/>
                  <a:gd name="T10" fmla="*/ 0 w 3783"/>
                  <a:gd name="T11" fmla="*/ 0 h 1635"/>
                  <a:gd name="T12" fmla="*/ 0 w 3783"/>
                  <a:gd name="T13" fmla="*/ 0 h 1635"/>
                  <a:gd name="T14" fmla="*/ 0 w 3783"/>
                  <a:gd name="T15" fmla="*/ 0 h 1635"/>
                  <a:gd name="T16" fmla="*/ 0 w 3783"/>
                  <a:gd name="T17" fmla="*/ 0 h 1635"/>
                  <a:gd name="T18" fmla="*/ 0 w 3783"/>
                  <a:gd name="T19" fmla="*/ 0 h 1635"/>
                  <a:gd name="T20" fmla="*/ 0 w 3783"/>
                  <a:gd name="T21" fmla="*/ 0 h 1635"/>
                  <a:gd name="T22" fmla="*/ 0 w 3783"/>
                  <a:gd name="T23" fmla="*/ 0 h 1635"/>
                  <a:gd name="T24" fmla="*/ 0 w 3783"/>
                  <a:gd name="T25" fmla="*/ 0 h 1635"/>
                  <a:gd name="T26" fmla="*/ 0 w 3783"/>
                  <a:gd name="T27" fmla="*/ 0 h 1635"/>
                  <a:gd name="T28" fmla="*/ 0 w 3783"/>
                  <a:gd name="T29" fmla="*/ 0 h 1635"/>
                  <a:gd name="T30" fmla="*/ 0 w 3783"/>
                  <a:gd name="T31" fmla="*/ 0 h 1635"/>
                  <a:gd name="T32" fmla="*/ 0 w 3783"/>
                  <a:gd name="T33" fmla="*/ 0 h 1635"/>
                  <a:gd name="T34" fmla="*/ 0 w 3783"/>
                  <a:gd name="T35" fmla="*/ 0 h 1635"/>
                  <a:gd name="T36" fmla="*/ 0 w 3783"/>
                  <a:gd name="T37" fmla="*/ 0 h 1635"/>
                  <a:gd name="T38" fmla="*/ 0 w 3783"/>
                  <a:gd name="T39" fmla="*/ 0 h 1635"/>
                  <a:gd name="T40" fmla="*/ 0 w 3783"/>
                  <a:gd name="T41" fmla="*/ 0 h 1635"/>
                  <a:gd name="T42" fmla="*/ 0 w 3783"/>
                  <a:gd name="T43" fmla="*/ 0 h 1635"/>
                  <a:gd name="T44" fmla="*/ 0 w 3783"/>
                  <a:gd name="T45" fmla="*/ 0 h 1635"/>
                  <a:gd name="T46" fmla="*/ 0 w 3783"/>
                  <a:gd name="T47" fmla="*/ 0 h 1635"/>
                  <a:gd name="T48" fmla="*/ 0 w 3783"/>
                  <a:gd name="T49" fmla="*/ 0 h 1635"/>
                  <a:gd name="T50" fmla="*/ 0 w 3783"/>
                  <a:gd name="T51" fmla="*/ 0 h 1635"/>
                  <a:gd name="T52" fmla="*/ 0 w 3783"/>
                  <a:gd name="T53" fmla="*/ 0 h 1635"/>
                  <a:gd name="T54" fmla="*/ 0 w 3783"/>
                  <a:gd name="T55" fmla="*/ 0 h 1635"/>
                  <a:gd name="T56" fmla="*/ 0 w 3783"/>
                  <a:gd name="T57" fmla="*/ 0 h 1635"/>
                  <a:gd name="T58" fmla="*/ 0 w 3783"/>
                  <a:gd name="T59" fmla="*/ 0 h 1635"/>
                  <a:gd name="T60" fmla="*/ 0 w 3783"/>
                  <a:gd name="T61" fmla="*/ 0 h 1635"/>
                  <a:gd name="T62" fmla="*/ 0 w 3783"/>
                  <a:gd name="T63" fmla="*/ 0 h 1635"/>
                  <a:gd name="T64" fmla="*/ 0 w 3783"/>
                  <a:gd name="T65" fmla="*/ 0 h 1635"/>
                  <a:gd name="T66" fmla="*/ 0 w 3783"/>
                  <a:gd name="T67" fmla="*/ 0 h 1635"/>
                  <a:gd name="T68" fmla="*/ 0 w 3783"/>
                  <a:gd name="T69" fmla="*/ 0 h 1635"/>
                  <a:gd name="T70" fmla="*/ 0 w 3783"/>
                  <a:gd name="T71" fmla="*/ 0 h 1635"/>
                  <a:gd name="T72" fmla="*/ 0 w 3783"/>
                  <a:gd name="T73" fmla="*/ 0 h 1635"/>
                  <a:gd name="T74" fmla="*/ 0 w 3783"/>
                  <a:gd name="T75" fmla="*/ 0 h 1635"/>
                  <a:gd name="T76" fmla="*/ 0 w 3783"/>
                  <a:gd name="T77" fmla="*/ 0 h 1635"/>
                  <a:gd name="T78" fmla="*/ 0 w 3783"/>
                  <a:gd name="T79" fmla="*/ 0 h 1635"/>
                  <a:gd name="T80" fmla="*/ 0 w 3783"/>
                  <a:gd name="T81" fmla="*/ 0 h 1635"/>
                  <a:gd name="T82" fmla="*/ 0 w 3783"/>
                  <a:gd name="T83" fmla="*/ 0 h 1635"/>
                  <a:gd name="T84" fmla="*/ 0 w 3783"/>
                  <a:gd name="T85" fmla="*/ 0 h 1635"/>
                  <a:gd name="T86" fmla="*/ 0 w 3783"/>
                  <a:gd name="T87" fmla="*/ 0 h 1635"/>
                  <a:gd name="T88" fmla="*/ 0 w 3783"/>
                  <a:gd name="T89" fmla="*/ 0 h 1635"/>
                  <a:gd name="T90" fmla="*/ 0 w 3783"/>
                  <a:gd name="T91" fmla="*/ 0 h 1635"/>
                  <a:gd name="T92" fmla="*/ 0 w 3783"/>
                  <a:gd name="T93" fmla="*/ 0 h 1635"/>
                  <a:gd name="T94" fmla="*/ 0 w 3783"/>
                  <a:gd name="T95" fmla="*/ 0 h 1635"/>
                  <a:gd name="T96" fmla="*/ 0 w 3783"/>
                  <a:gd name="T97" fmla="*/ 0 h 1635"/>
                  <a:gd name="T98" fmla="*/ 0 w 3783"/>
                  <a:gd name="T99" fmla="*/ 0 h 1635"/>
                  <a:gd name="T100" fmla="*/ 0 w 3783"/>
                  <a:gd name="T101" fmla="*/ 0 h 1635"/>
                  <a:gd name="T102" fmla="*/ 0 w 3783"/>
                  <a:gd name="T103" fmla="*/ 0 h 1635"/>
                  <a:gd name="T104" fmla="*/ 0 w 3783"/>
                  <a:gd name="T105" fmla="*/ 0 h 1635"/>
                  <a:gd name="T106" fmla="*/ 0 w 3783"/>
                  <a:gd name="T107" fmla="*/ 0 h 1635"/>
                  <a:gd name="T108" fmla="*/ 0 w 3783"/>
                  <a:gd name="T109" fmla="*/ 0 h 1635"/>
                  <a:gd name="T110" fmla="*/ 0 w 3783"/>
                  <a:gd name="T111" fmla="*/ 0 h 163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3"/>
                  <a:gd name="T169" fmla="*/ 0 h 1635"/>
                  <a:gd name="T170" fmla="*/ 3783 w 3783"/>
                  <a:gd name="T171" fmla="*/ 1635 h 163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3" h="1635">
                    <a:moveTo>
                      <a:pt x="352" y="542"/>
                    </a:moveTo>
                    <a:lnTo>
                      <a:pt x="333" y="543"/>
                    </a:lnTo>
                    <a:lnTo>
                      <a:pt x="314" y="545"/>
                    </a:lnTo>
                    <a:lnTo>
                      <a:pt x="296" y="547"/>
                    </a:lnTo>
                    <a:lnTo>
                      <a:pt x="277" y="550"/>
                    </a:lnTo>
                    <a:lnTo>
                      <a:pt x="259" y="554"/>
                    </a:lnTo>
                    <a:lnTo>
                      <a:pt x="241" y="557"/>
                    </a:lnTo>
                    <a:lnTo>
                      <a:pt x="223" y="562"/>
                    </a:lnTo>
                    <a:lnTo>
                      <a:pt x="206" y="567"/>
                    </a:lnTo>
                    <a:lnTo>
                      <a:pt x="189" y="572"/>
                    </a:lnTo>
                    <a:lnTo>
                      <a:pt x="172" y="578"/>
                    </a:lnTo>
                    <a:lnTo>
                      <a:pt x="157" y="584"/>
                    </a:lnTo>
                    <a:lnTo>
                      <a:pt x="141" y="591"/>
                    </a:lnTo>
                    <a:lnTo>
                      <a:pt x="127" y="598"/>
                    </a:lnTo>
                    <a:lnTo>
                      <a:pt x="114" y="607"/>
                    </a:lnTo>
                    <a:lnTo>
                      <a:pt x="99" y="614"/>
                    </a:lnTo>
                    <a:lnTo>
                      <a:pt x="87" y="622"/>
                    </a:lnTo>
                    <a:lnTo>
                      <a:pt x="75" y="631"/>
                    </a:lnTo>
                    <a:lnTo>
                      <a:pt x="65" y="641"/>
                    </a:lnTo>
                    <a:lnTo>
                      <a:pt x="54" y="650"/>
                    </a:lnTo>
                    <a:lnTo>
                      <a:pt x="44" y="660"/>
                    </a:lnTo>
                    <a:lnTo>
                      <a:pt x="36" y="670"/>
                    </a:lnTo>
                    <a:lnTo>
                      <a:pt x="29" y="680"/>
                    </a:lnTo>
                    <a:lnTo>
                      <a:pt x="22" y="691"/>
                    </a:lnTo>
                    <a:lnTo>
                      <a:pt x="16" y="702"/>
                    </a:lnTo>
                    <a:lnTo>
                      <a:pt x="11" y="712"/>
                    </a:lnTo>
                    <a:lnTo>
                      <a:pt x="7" y="724"/>
                    </a:lnTo>
                    <a:lnTo>
                      <a:pt x="4" y="735"/>
                    </a:lnTo>
                    <a:lnTo>
                      <a:pt x="1" y="746"/>
                    </a:lnTo>
                    <a:lnTo>
                      <a:pt x="0" y="757"/>
                    </a:lnTo>
                    <a:lnTo>
                      <a:pt x="0" y="769"/>
                    </a:lnTo>
                    <a:lnTo>
                      <a:pt x="1" y="780"/>
                    </a:lnTo>
                    <a:lnTo>
                      <a:pt x="2" y="791"/>
                    </a:lnTo>
                    <a:lnTo>
                      <a:pt x="5" y="803"/>
                    </a:lnTo>
                    <a:lnTo>
                      <a:pt x="8" y="813"/>
                    </a:lnTo>
                    <a:lnTo>
                      <a:pt x="13" y="826"/>
                    </a:lnTo>
                    <a:lnTo>
                      <a:pt x="18" y="836"/>
                    </a:lnTo>
                    <a:lnTo>
                      <a:pt x="25" y="847"/>
                    </a:lnTo>
                    <a:lnTo>
                      <a:pt x="32" y="858"/>
                    </a:lnTo>
                    <a:lnTo>
                      <a:pt x="41" y="868"/>
                    </a:lnTo>
                    <a:lnTo>
                      <a:pt x="49" y="878"/>
                    </a:lnTo>
                    <a:lnTo>
                      <a:pt x="59" y="888"/>
                    </a:lnTo>
                    <a:lnTo>
                      <a:pt x="69" y="897"/>
                    </a:lnTo>
                    <a:lnTo>
                      <a:pt x="81" y="906"/>
                    </a:lnTo>
                    <a:lnTo>
                      <a:pt x="93" y="915"/>
                    </a:lnTo>
                    <a:lnTo>
                      <a:pt x="107" y="924"/>
                    </a:lnTo>
                    <a:lnTo>
                      <a:pt x="120" y="932"/>
                    </a:lnTo>
                    <a:lnTo>
                      <a:pt x="134" y="939"/>
                    </a:lnTo>
                    <a:lnTo>
                      <a:pt x="149" y="946"/>
                    </a:lnTo>
                    <a:lnTo>
                      <a:pt x="164" y="953"/>
                    </a:lnTo>
                    <a:lnTo>
                      <a:pt x="181" y="959"/>
                    </a:lnTo>
                    <a:lnTo>
                      <a:pt x="196" y="965"/>
                    </a:lnTo>
                    <a:lnTo>
                      <a:pt x="214" y="970"/>
                    </a:lnTo>
                    <a:lnTo>
                      <a:pt x="231" y="975"/>
                    </a:lnTo>
                    <a:lnTo>
                      <a:pt x="229" y="936"/>
                    </a:lnTo>
                    <a:lnTo>
                      <a:pt x="213" y="943"/>
                    </a:lnTo>
                    <a:lnTo>
                      <a:pt x="200" y="950"/>
                    </a:lnTo>
                    <a:lnTo>
                      <a:pt x="186" y="959"/>
                    </a:lnTo>
                    <a:lnTo>
                      <a:pt x="174" y="967"/>
                    </a:lnTo>
                    <a:lnTo>
                      <a:pt x="162" y="976"/>
                    </a:lnTo>
                    <a:lnTo>
                      <a:pt x="150" y="985"/>
                    </a:lnTo>
                    <a:lnTo>
                      <a:pt x="139" y="994"/>
                    </a:lnTo>
                    <a:lnTo>
                      <a:pt x="129" y="1004"/>
                    </a:lnTo>
                    <a:lnTo>
                      <a:pt x="121" y="1014"/>
                    </a:lnTo>
                    <a:lnTo>
                      <a:pt x="113" y="1024"/>
                    </a:lnTo>
                    <a:lnTo>
                      <a:pt x="107" y="1034"/>
                    </a:lnTo>
                    <a:lnTo>
                      <a:pt x="99" y="1045"/>
                    </a:lnTo>
                    <a:lnTo>
                      <a:pt x="95" y="1055"/>
                    </a:lnTo>
                    <a:lnTo>
                      <a:pt x="90" y="1067"/>
                    </a:lnTo>
                    <a:lnTo>
                      <a:pt x="87" y="1078"/>
                    </a:lnTo>
                    <a:lnTo>
                      <a:pt x="85" y="1089"/>
                    </a:lnTo>
                    <a:lnTo>
                      <a:pt x="83" y="1100"/>
                    </a:lnTo>
                    <a:lnTo>
                      <a:pt x="83" y="1111"/>
                    </a:lnTo>
                    <a:lnTo>
                      <a:pt x="83" y="1122"/>
                    </a:lnTo>
                    <a:lnTo>
                      <a:pt x="85" y="1133"/>
                    </a:lnTo>
                    <a:lnTo>
                      <a:pt x="87" y="1144"/>
                    </a:lnTo>
                    <a:lnTo>
                      <a:pt x="90" y="1155"/>
                    </a:lnTo>
                    <a:lnTo>
                      <a:pt x="95" y="1167"/>
                    </a:lnTo>
                    <a:lnTo>
                      <a:pt x="99" y="1177"/>
                    </a:lnTo>
                    <a:lnTo>
                      <a:pt x="107" y="1188"/>
                    </a:lnTo>
                    <a:lnTo>
                      <a:pt x="113" y="1199"/>
                    </a:lnTo>
                    <a:lnTo>
                      <a:pt x="121" y="1209"/>
                    </a:lnTo>
                    <a:lnTo>
                      <a:pt x="129" y="1219"/>
                    </a:lnTo>
                    <a:lnTo>
                      <a:pt x="140" y="1229"/>
                    </a:lnTo>
                    <a:lnTo>
                      <a:pt x="150" y="1239"/>
                    </a:lnTo>
                    <a:lnTo>
                      <a:pt x="162" y="1248"/>
                    </a:lnTo>
                    <a:lnTo>
                      <a:pt x="174" y="1257"/>
                    </a:lnTo>
                    <a:lnTo>
                      <a:pt x="186" y="1265"/>
                    </a:lnTo>
                    <a:lnTo>
                      <a:pt x="200" y="1273"/>
                    </a:lnTo>
                    <a:lnTo>
                      <a:pt x="214" y="1280"/>
                    </a:lnTo>
                    <a:lnTo>
                      <a:pt x="229" y="1288"/>
                    </a:lnTo>
                    <a:lnTo>
                      <a:pt x="244" y="1294"/>
                    </a:lnTo>
                    <a:lnTo>
                      <a:pt x="260" y="1301"/>
                    </a:lnTo>
                    <a:lnTo>
                      <a:pt x="277" y="1306"/>
                    </a:lnTo>
                    <a:lnTo>
                      <a:pt x="293" y="1312"/>
                    </a:lnTo>
                    <a:lnTo>
                      <a:pt x="310" y="1317"/>
                    </a:lnTo>
                    <a:lnTo>
                      <a:pt x="328" y="1321"/>
                    </a:lnTo>
                    <a:lnTo>
                      <a:pt x="346" y="1324"/>
                    </a:lnTo>
                    <a:lnTo>
                      <a:pt x="365" y="1327"/>
                    </a:lnTo>
                    <a:lnTo>
                      <a:pt x="383" y="1331"/>
                    </a:lnTo>
                    <a:lnTo>
                      <a:pt x="402" y="1332"/>
                    </a:lnTo>
                    <a:lnTo>
                      <a:pt x="421" y="1334"/>
                    </a:lnTo>
                    <a:lnTo>
                      <a:pt x="441" y="1335"/>
                    </a:lnTo>
                    <a:lnTo>
                      <a:pt x="460" y="1336"/>
                    </a:lnTo>
                    <a:lnTo>
                      <a:pt x="478" y="1336"/>
                    </a:lnTo>
                    <a:lnTo>
                      <a:pt x="497" y="1335"/>
                    </a:lnTo>
                    <a:lnTo>
                      <a:pt x="562" y="1383"/>
                    </a:lnTo>
                    <a:lnTo>
                      <a:pt x="584" y="1399"/>
                    </a:lnTo>
                    <a:lnTo>
                      <a:pt x="608" y="1415"/>
                    </a:lnTo>
                    <a:lnTo>
                      <a:pt x="634" y="1429"/>
                    </a:lnTo>
                    <a:lnTo>
                      <a:pt x="661" y="1443"/>
                    </a:lnTo>
                    <a:lnTo>
                      <a:pt x="689" y="1456"/>
                    </a:lnTo>
                    <a:lnTo>
                      <a:pt x="719" y="1468"/>
                    </a:lnTo>
                    <a:lnTo>
                      <a:pt x="749" y="1479"/>
                    </a:lnTo>
                    <a:lnTo>
                      <a:pt x="780" y="1489"/>
                    </a:lnTo>
                    <a:lnTo>
                      <a:pt x="811" y="1498"/>
                    </a:lnTo>
                    <a:lnTo>
                      <a:pt x="843" y="1507"/>
                    </a:lnTo>
                    <a:lnTo>
                      <a:pt x="877" y="1514"/>
                    </a:lnTo>
                    <a:lnTo>
                      <a:pt x="910" y="1520"/>
                    </a:lnTo>
                    <a:lnTo>
                      <a:pt x="945" y="1525"/>
                    </a:lnTo>
                    <a:lnTo>
                      <a:pt x="981" y="1529"/>
                    </a:lnTo>
                    <a:lnTo>
                      <a:pt x="1016" y="1533"/>
                    </a:lnTo>
                    <a:lnTo>
                      <a:pt x="1052" y="1534"/>
                    </a:lnTo>
                    <a:lnTo>
                      <a:pt x="1088" y="1535"/>
                    </a:lnTo>
                    <a:lnTo>
                      <a:pt x="1122" y="1535"/>
                    </a:lnTo>
                    <a:lnTo>
                      <a:pt x="1158" y="1533"/>
                    </a:lnTo>
                    <a:lnTo>
                      <a:pt x="1194" y="1530"/>
                    </a:lnTo>
                    <a:lnTo>
                      <a:pt x="1229" y="1527"/>
                    </a:lnTo>
                    <a:lnTo>
                      <a:pt x="1264" y="1522"/>
                    </a:lnTo>
                    <a:lnTo>
                      <a:pt x="1298" y="1516"/>
                    </a:lnTo>
                    <a:lnTo>
                      <a:pt x="1332" y="1509"/>
                    </a:lnTo>
                    <a:lnTo>
                      <a:pt x="1364" y="1501"/>
                    </a:lnTo>
                    <a:lnTo>
                      <a:pt x="1494" y="1520"/>
                    </a:lnTo>
                    <a:lnTo>
                      <a:pt x="1515" y="1533"/>
                    </a:lnTo>
                    <a:lnTo>
                      <a:pt x="1537" y="1545"/>
                    </a:lnTo>
                    <a:lnTo>
                      <a:pt x="1561" y="1557"/>
                    </a:lnTo>
                    <a:lnTo>
                      <a:pt x="1585" y="1568"/>
                    </a:lnTo>
                    <a:lnTo>
                      <a:pt x="1610" y="1577"/>
                    </a:lnTo>
                    <a:lnTo>
                      <a:pt x="1636" y="1587"/>
                    </a:lnTo>
                    <a:lnTo>
                      <a:pt x="1662" y="1595"/>
                    </a:lnTo>
                    <a:lnTo>
                      <a:pt x="1690" y="1604"/>
                    </a:lnTo>
                    <a:lnTo>
                      <a:pt x="1719" y="1610"/>
                    </a:lnTo>
                    <a:lnTo>
                      <a:pt x="1747" y="1617"/>
                    </a:lnTo>
                    <a:lnTo>
                      <a:pt x="1776" y="1621"/>
                    </a:lnTo>
                    <a:lnTo>
                      <a:pt x="1806" y="1626"/>
                    </a:lnTo>
                    <a:lnTo>
                      <a:pt x="1836" y="1629"/>
                    </a:lnTo>
                    <a:lnTo>
                      <a:pt x="1866" y="1631"/>
                    </a:lnTo>
                    <a:lnTo>
                      <a:pt x="1898" y="1633"/>
                    </a:lnTo>
                    <a:lnTo>
                      <a:pt x="1928" y="1634"/>
                    </a:lnTo>
                    <a:lnTo>
                      <a:pt x="1958" y="1634"/>
                    </a:lnTo>
                    <a:lnTo>
                      <a:pt x="1989" y="1632"/>
                    </a:lnTo>
                    <a:lnTo>
                      <a:pt x="2019" y="1630"/>
                    </a:lnTo>
                    <a:lnTo>
                      <a:pt x="2049" y="1626"/>
                    </a:lnTo>
                    <a:lnTo>
                      <a:pt x="2079" y="1622"/>
                    </a:lnTo>
                    <a:lnTo>
                      <a:pt x="2108" y="1617"/>
                    </a:lnTo>
                    <a:lnTo>
                      <a:pt x="2138" y="1612"/>
                    </a:lnTo>
                    <a:lnTo>
                      <a:pt x="2165" y="1605"/>
                    </a:lnTo>
                    <a:lnTo>
                      <a:pt x="2193" y="1598"/>
                    </a:lnTo>
                    <a:lnTo>
                      <a:pt x="2220" y="1590"/>
                    </a:lnTo>
                    <a:lnTo>
                      <a:pt x="2246" y="1580"/>
                    </a:lnTo>
                    <a:lnTo>
                      <a:pt x="2272" y="1570"/>
                    </a:lnTo>
                    <a:lnTo>
                      <a:pt x="2296" y="1560"/>
                    </a:lnTo>
                    <a:lnTo>
                      <a:pt x="2320" y="1548"/>
                    </a:lnTo>
                    <a:lnTo>
                      <a:pt x="2342" y="1536"/>
                    </a:lnTo>
                    <a:lnTo>
                      <a:pt x="2363" y="1523"/>
                    </a:lnTo>
                    <a:lnTo>
                      <a:pt x="2383" y="1510"/>
                    </a:lnTo>
                    <a:lnTo>
                      <a:pt x="2402" y="1495"/>
                    </a:lnTo>
                    <a:lnTo>
                      <a:pt x="2419" y="1480"/>
                    </a:lnTo>
                    <a:lnTo>
                      <a:pt x="2436" y="1466"/>
                    </a:lnTo>
                    <a:lnTo>
                      <a:pt x="2451" y="1450"/>
                    </a:lnTo>
                    <a:lnTo>
                      <a:pt x="2465" y="1434"/>
                    </a:lnTo>
                    <a:lnTo>
                      <a:pt x="2478" y="1419"/>
                    </a:lnTo>
                    <a:lnTo>
                      <a:pt x="2556" y="1407"/>
                    </a:lnTo>
                    <a:lnTo>
                      <a:pt x="2580" y="1412"/>
                    </a:lnTo>
                    <a:lnTo>
                      <a:pt x="2603" y="1418"/>
                    </a:lnTo>
                    <a:lnTo>
                      <a:pt x="2629" y="1422"/>
                    </a:lnTo>
                    <a:lnTo>
                      <a:pt x="2654" y="1426"/>
                    </a:lnTo>
                    <a:lnTo>
                      <a:pt x="2679" y="1429"/>
                    </a:lnTo>
                    <a:lnTo>
                      <a:pt x="2704" y="1430"/>
                    </a:lnTo>
                    <a:lnTo>
                      <a:pt x="2730" y="1432"/>
                    </a:lnTo>
                    <a:lnTo>
                      <a:pt x="2756" y="1432"/>
                    </a:lnTo>
                    <a:lnTo>
                      <a:pt x="2782" y="1432"/>
                    </a:lnTo>
                    <a:lnTo>
                      <a:pt x="2807" y="1432"/>
                    </a:lnTo>
                    <a:lnTo>
                      <a:pt x="2833" y="1430"/>
                    </a:lnTo>
                    <a:lnTo>
                      <a:pt x="2858" y="1429"/>
                    </a:lnTo>
                    <a:lnTo>
                      <a:pt x="2884" y="1425"/>
                    </a:lnTo>
                    <a:lnTo>
                      <a:pt x="2909" y="1421"/>
                    </a:lnTo>
                    <a:lnTo>
                      <a:pt x="2934" y="1417"/>
                    </a:lnTo>
                    <a:lnTo>
                      <a:pt x="2958" y="1411"/>
                    </a:lnTo>
                    <a:lnTo>
                      <a:pt x="2981" y="1405"/>
                    </a:lnTo>
                    <a:lnTo>
                      <a:pt x="3005" y="1398"/>
                    </a:lnTo>
                    <a:lnTo>
                      <a:pt x="3026" y="1391"/>
                    </a:lnTo>
                    <a:lnTo>
                      <a:pt x="3049" y="1383"/>
                    </a:lnTo>
                    <a:lnTo>
                      <a:pt x="3069" y="1374"/>
                    </a:lnTo>
                    <a:lnTo>
                      <a:pt x="3090" y="1365"/>
                    </a:lnTo>
                    <a:lnTo>
                      <a:pt x="3109" y="1354"/>
                    </a:lnTo>
                    <a:lnTo>
                      <a:pt x="3128" y="1344"/>
                    </a:lnTo>
                    <a:lnTo>
                      <a:pt x="3146" y="1333"/>
                    </a:lnTo>
                    <a:lnTo>
                      <a:pt x="3163" y="1321"/>
                    </a:lnTo>
                    <a:lnTo>
                      <a:pt x="3178" y="1310"/>
                    </a:lnTo>
                    <a:lnTo>
                      <a:pt x="3192" y="1296"/>
                    </a:lnTo>
                    <a:lnTo>
                      <a:pt x="3206" y="1283"/>
                    </a:lnTo>
                    <a:lnTo>
                      <a:pt x="3218" y="1270"/>
                    </a:lnTo>
                    <a:lnTo>
                      <a:pt x="3228" y="1257"/>
                    </a:lnTo>
                    <a:lnTo>
                      <a:pt x="3239" y="1243"/>
                    </a:lnTo>
                    <a:lnTo>
                      <a:pt x="3248" y="1228"/>
                    </a:lnTo>
                    <a:lnTo>
                      <a:pt x="3255" y="1213"/>
                    </a:lnTo>
                    <a:lnTo>
                      <a:pt x="3261" y="1199"/>
                    </a:lnTo>
                    <a:lnTo>
                      <a:pt x="3266" y="1184"/>
                    </a:lnTo>
                    <a:lnTo>
                      <a:pt x="3269" y="1169"/>
                    </a:lnTo>
                    <a:lnTo>
                      <a:pt x="3272" y="1154"/>
                    </a:lnTo>
                    <a:lnTo>
                      <a:pt x="3273" y="1138"/>
                    </a:lnTo>
                    <a:lnTo>
                      <a:pt x="3251" y="1138"/>
                    </a:lnTo>
                    <a:lnTo>
                      <a:pt x="3280" y="1136"/>
                    </a:lnTo>
                    <a:lnTo>
                      <a:pt x="3309" y="1133"/>
                    </a:lnTo>
                    <a:lnTo>
                      <a:pt x="3339" y="1129"/>
                    </a:lnTo>
                    <a:lnTo>
                      <a:pt x="3367" y="1124"/>
                    </a:lnTo>
                    <a:lnTo>
                      <a:pt x="3395" y="1118"/>
                    </a:lnTo>
                    <a:lnTo>
                      <a:pt x="3424" y="1111"/>
                    </a:lnTo>
                    <a:lnTo>
                      <a:pt x="3450" y="1105"/>
                    </a:lnTo>
                    <a:lnTo>
                      <a:pt x="3478" y="1097"/>
                    </a:lnTo>
                    <a:lnTo>
                      <a:pt x="3503" y="1088"/>
                    </a:lnTo>
                    <a:lnTo>
                      <a:pt x="3528" y="1078"/>
                    </a:lnTo>
                    <a:lnTo>
                      <a:pt x="3552" y="1068"/>
                    </a:lnTo>
                    <a:lnTo>
                      <a:pt x="3576" y="1056"/>
                    </a:lnTo>
                    <a:lnTo>
                      <a:pt x="3597" y="1045"/>
                    </a:lnTo>
                    <a:lnTo>
                      <a:pt x="3619" y="1032"/>
                    </a:lnTo>
                    <a:lnTo>
                      <a:pt x="3639" y="1020"/>
                    </a:lnTo>
                    <a:lnTo>
                      <a:pt x="3658" y="1006"/>
                    </a:lnTo>
                    <a:lnTo>
                      <a:pt x="3675" y="992"/>
                    </a:lnTo>
                    <a:lnTo>
                      <a:pt x="3692" y="977"/>
                    </a:lnTo>
                    <a:lnTo>
                      <a:pt x="3708" y="962"/>
                    </a:lnTo>
                    <a:lnTo>
                      <a:pt x="3721" y="946"/>
                    </a:lnTo>
                    <a:lnTo>
                      <a:pt x="3734" y="930"/>
                    </a:lnTo>
                    <a:lnTo>
                      <a:pt x="3745" y="914"/>
                    </a:lnTo>
                    <a:lnTo>
                      <a:pt x="3754" y="897"/>
                    </a:lnTo>
                    <a:lnTo>
                      <a:pt x="3763" y="880"/>
                    </a:lnTo>
                    <a:lnTo>
                      <a:pt x="3770" y="862"/>
                    </a:lnTo>
                    <a:lnTo>
                      <a:pt x="3775" y="845"/>
                    </a:lnTo>
                    <a:lnTo>
                      <a:pt x="3778" y="827"/>
                    </a:lnTo>
                    <a:lnTo>
                      <a:pt x="3781" y="809"/>
                    </a:lnTo>
                    <a:lnTo>
                      <a:pt x="3782" y="791"/>
                    </a:lnTo>
                    <a:lnTo>
                      <a:pt x="3781" y="773"/>
                    </a:lnTo>
                    <a:lnTo>
                      <a:pt x="3778" y="756"/>
                    </a:lnTo>
                    <a:lnTo>
                      <a:pt x="3775" y="738"/>
                    </a:lnTo>
                    <a:lnTo>
                      <a:pt x="3770" y="721"/>
                    </a:lnTo>
                    <a:lnTo>
                      <a:pt x="3763" y="704"/>
                    </a:lnTo>
                    <a:lnTo>
                      <a:pt x="3754" y="687"/>
                    </a:lnTo>
                    <a:lnTo>
                      <a:pt x="3745" y="670"/>
                    </a:lnTo>
                    <a:lnTo>
                      <a:pt x="3734" y="654"/>
                    </a:lnTo>
                    <a:lnTo>
                      <a:pt x="3722" y="638"/>
                    </a:lnTo>
                    <a:lnTo>
                      <a:pt x="3708" y="622"/>
                    </a:lnTo>
                    <a:lnTo>
                      <a:pt x="3692" y="608"/>
                    </a:lnTo>
                    <a:lnTo>
                      <a:pt x="3676" y="593"/>
                    </a:lnTo>
                    <a:lnTo>
                      <a:pt x="3658" y="579"/>
                    </a:lnTo>
                    <a:lnTo>
                      <a:pt x="3639" y="565"/>
                    </a:lnTo>
                    <a:lnTo>
                      <a:pt x="3619" y="552"/>
                    </a:lnTo>
                    <a:lnTo>
                      <a:pt x="3597" y="540"/>
                    </a:lnTo>
                    <a:lnTo>
                      <a:pt x="3631" y="609"/>
                    </a:lnTo>
                    <a:lnTo>
                      <a:pt x="3642" y="596"/>
                    </a:lnTo>
                    <a:lnTo>
                      <a:pt x="3652" y="584"/>
                    </a:lnTo>
                    <a:lnTo>
                      <a:pt x="3662" y="571"/>
                    </a:lnTo>
                    <a:lnTo>
                      <a:pt x="3670" y="557"/>
                    </a:lnTo>
                    <a:lnTo>
                      <a:pt x="3678" y="544"/>
                    </a:lnTo>
                    <a:lnTo>
                      <a:pt x="3684" y="530"/>
                    </a:lnTo>
                    <a:lnTo>
                      <a:pt x="3687" y="516"/>
                    </a:lnTo>
                    <a:lnTo>
                      <a:pt x="3691" y="502"/>
                    </a:lnTo>
                    <a:lnTo>
                      <a:pt x="3693" y="488"/>
                    </a:lnTo>
                    <a:lnTo>
                      <a:pt x="3694" y="474"/>
                    </a:lnTo>
                    <a:lnTo>
                      <a:pt x="3694" y="460"/>
                    </a:lnTo>
                    <a:lnTo>
                      <a:pt x="3693" y="445"/>
                    </a:lnTo>
                    <a:lnTo>
                      <a:pt x="3690" y="431"/>
                    </a:lnTo>
                    <a:lnTo>
                      <a:pt x="3686" y="417"/>
                    </a:lnTo>
                    <a:lnTo>
                      <a:pt x="3681" y="404"/>
                    </a:lnTo>
                    <a:lnTo>
                      <a:pt x="3674" y="390"/>
                    </a:lnTo>
                    <a:lnTo>
                      <a:pt x="3667" y="377"/>
                    </a:lnTo>
                    <a:lnTo>
                      <a:pt x="3658" y="364"/>
                    </a:lnTo>
                    <a:lnTo>
                      <a:pt x="3649" y="351"/>
                    </a:lnTo>
                    <a:lnTo>
                      <a:pt x="3637" y="338"/>
                    </a:lnTo>
                    <a:lnTo>
                      <a:pt x="3625" y="325"/>
                    </a:lnTo>
                    <a:lnTo>
                      <a:pt x="3612" y="314"/>
                    </a:lnTo>
                    <a:lnTo>
                      <a:pt x="3599" y="302"/>
                    </a:lnTo>
                    <a:lnTo>
                      <a:pt x="3583" y="291"/>
                    </a:lnTo>
                    <a:lnTo>
                      <a:pt x="3567" y="280"/>
                    </a:lnTo>
                    <a:lnTo>
                      <a:pt x="3551" y="271"/>
                    </a:lnTo>
                    <a:lnTo>
                      <a:pt x="3533" y="261"/>
                    </a:lnTo>
                    <a:lnTo>
                      <a:pt x="3514" y="252"/>
                    </a:lnTo>
                    <a:lnTo>
                      <a:pt x="3494" y="244"/>
                    </a:lnTo>
                    <a:lnTo>
                      <a:pt x="3474" y="236"/>
                    </a:lnTo>
                    <a:lnTo>
                      <a:pt x="3454" y="228"/>
                    </a:lnTo>
                    <a:lnTo>
                      <a:pt x="3432" y="222"/>
                    </a:lnTo>
                    <a:lnTo>
                      <a:pt x="3411" y="216"/>
                    </a:lnTo>
                    <a:lnTo>
                      <a:pt x="3388" y="211"/>
                    </a:lnTo>
                    <a:lnTo>
                      <a:pt x="3365" y="206"/>
                    </a:lnTo>
                    <a:lnTo>
                      <a:pt x="3342" y="203"/>
                    </a:lnTo>
                    <a:lnTo>
                      <a:pt x="3320" y="201"/>
                    </a:lnTo>
                    <a:lnTo>
                      <a:pt x="3346" y="189"/>
                    </a:lnTo>
                    <a:lnTo>
                      <a:pt x="3340" y="176"/>
                    </a:lnTo>
                    <a:lnTo>
                      <a:pt x="3333" y="164"/>
                    </a:lnTo>
                    <a:lnTo>
                      <a:pt x="3326" y="153"/>
                    </a:lnTo>
                    <a:lnTo>
                      <a:pt x="3316" y="140"/>
                    </a:lnTo>
                    <a:lnTo>
                      <a:pt x="3307" y="129"/>
                    </a:lnTo>
                    <a:lnTo>
                      <a:pt x="3297" y="118"/>
                    </a:lnTo>
                    <a:lnTo>
                      <a:pt x="3285" y="108"/>
                    </a:lnTo>
                    <a:lnTo>
                      <a:pt x="3272" y="97"/>
                    </a:lnTo>
                    <a:lnTo>
                      <a:pt x="3258" y="88"/>
                    </a:lnTo>
                    <a:lnTo>
                      <a:pt x="3244" y="78"/>
                    </a:lnTo>
                    <a:lnTo>
                      <a:pt x="3228" y="69"/>
                    </a:lnTo>
                    <a:lnTo>
                      <a:pt x="3213" y="60"/>
                    </a:lnTo>
                    <a:lnTo>
                      <a:pt x="3196" y="53"/>
                    </a:lnTo>
                    <a:lnTo>
                      <a:pt x="3179" y="45"/>
                    </a:lnTo>
                    <a:lnTo>
                      <a:pt x="3161" y="38"/>
                    </a:lnTo>
                    <a:lnTo>
                      <a:pt x="3142" y="31"/>
                    </a:lnTo>
                    <a:lnTo>
                      <a:pt x="3123" y="26"/>
                    </a:lnTo>
                    <a:lnTo>
                      <a:pt x="3104" y="20"/>
                    </a:lnTo>
                    <a:lnTo>
                      <a:pt x="3084" y="16"/>
                    </a:lnTo>
                    <a:lnTo>
                      <a:pt x="3063" y="11"/>
                    </a:lnTo>
                    <a:lnTo>
                      <a:pt x="3042" y="8"/>
                    </a:lnTo>
                    <a:lnTo>
                      <a:pt x="3021" y="5"/>
                    </a:lnTo>
                    <a:lnTo>
                      <a:pt x="3000" y="3"/>
                    </a:lnTo>
                    <a:lnTo>
                      <a:pt x="2978" y="1"/>
                    </a:lnTo>
                    <a:lnTo>
                      <a:pt x="2957" y="0"/>
                    </a:lnTo>
                    <a:lnTo>
                      <a:pt x="2935" y="0"/>
                    </a:lnTo>
                    <a:lnTo>
                      <a:pt x="2914" y="0"/>
                    </a:lnTo>
                    <a:lnTo>
                      <a:pt x="2892" y="1"/>
                    </a:lnTo>
                    <a:lnTo>
                      <a:pt x="2870" y="2"/>
                    </a:lnTo>
                    <a:lnTo>
                      <a:pt x="2849" y="5"/>
                    </a:lnTo>
                    <a:lnTo>
                      <a:pt x="2827" y="8"/>
                    </a:lnTo>
                    <a:lnTo>
                      <a:pt x="2807" y="11"/>
                    </a:lnTo>
                    <a:lnTo>
                      <a:pt x="2787" y="15"/>
                    </a:lnTo>
                    <a:lnTo>
                      <a:pt x="2766" y="20"/>
                    </a:lnTo>
                    <a:lnTo>
                      <a:pt x="2746" y="25"/>
                    </a:lnTo>
                    <a:lnTo>
                      <a:pt x="2727" y="31"/>
                    </a:lnTo>
                    <a:lnTo>
                      <a:pt x="2709" y="38"/>
                    </a:lnTo>
                    <a:lnTo>
                      <a:pt x="2691" y="44"/>
                    </a:lnTo>
                    <a:lnTo>
                      <a:pt x="2673" y="53"/>
                    </a:lnTo>
                    <a:lnTo>
                      <a:pt x="2656" y="60"/>
                    </a:lnTo>
                    <a:lnTo>
                      <a:pt x="2571" y="61"/>
                    </a:lnTo>
                    <a:lnTo>
                      <a:pt x="2557" y="55"/>
                    </a:lnTo>
                    <a:lnTo>
                      <a:pt x="2541" y="48"/>
                    </a:lnTo>
                    <a:lnTo>
                      <a:pt x="2526" y="40"/>
                    </a:lnTo>
                    <a:lnTo>
                      <a:pt x="2509" y="35"/>
                    </a:lnTo>
                    <a:lnTo>
                      <a:pt x="2492" y="28"/>
                    </a:lnTo>
                    <a:lnTo>
                      <a:pt x="2475" y="23"/>
                    </a:lnTo>
                    <a:lnTo>
                      <a:pt x="2457" y="18"/>
                    </a:lnTo>
                    <a:lnTo>
                      <a:pt x="2439" y="14"/>
                    </a:lnTo>
                    <a:lnTo>
                      <a:pt x="2420" y="10"/>
                    </a:lnTo>
                    <a:lnTo>
                      <a:pt x="2402" y="7"/>
                    </a:lnTo>
                    <a:lnTo>
                      <a:pt x="2383" y="5"/>
                    </a:lnTo>
                    <a:lnTo>
                      <a:pt x="2363" y="2"/>
                    </a:lnTo>
                    <a:lnTo>
                      <a:pt x="2345" y="0"/>
                    </a:lnTo>
                    <a:lnTo>
                      <a:pt x="2325" y="0"/>
                    </a:lnTo>
                    <a:lnTo>
                      <a:pt x="2306" y="0"/>
                    </a:lnTo>
                    <a:lnTo>
                      <a:pt x="2286" y="0"/>
                    </a:lnTo>
                    <a:lnTo>
                      <a:pt x="2267" y="0"/>
                    </a:lnTo>
                    <a:lnTo>
                      <a:pt x="2248" y="2"/>
                    </a:lnTo>
                    <a:lnTo>
                      <a:pt x="2229" y="5"/>
                    </a:lnTo>
                    <a:lnTo>
                      <a:pt x="2209" y="7"/>
                    </a:lnTo>
                    <a:lnTo>
                      <a:pt x="2190" y="10"/>
                    </a:lnTo>
                    <a:lnTo>
                      <a:pt x="2172" y="14"/>
                    </a:lnTo>
                    <a:lnTo>
                      <a:pt x="2153" y="18"/>
                    </a:lnTo>
                    <a:lnTo>
                      <a:pt x="2136" y="23"/>
                    </a:lnTo>
                    <a:lnTo>
                      <a:pt x="2118" y="29"/>
                    </a:lnTo>
                    <a:lnTo>
                      <a:pt x="2102" y="35"/>
                    </a:lnTo>
                    <a:lnTo>
                      <a:pt x="2086" y="41"/>
                    </a:lnTo>
                    <a:lnTo>
                      <a:pt x="2069" y="48"/>
                    </a:lnTo>
                    <a:lnTo>
                      <a:pt x="2055" y="55"/>
                    </a:lnTo>
                    <a:lnTo>
                      <a:pt x="2041" y="62"/>
                    </a:lnTo>
                    <a:lnTo>
                      <a:pt x="2026" y="70"/>
                    </a:lnTo>
                    <a:lnTo>
                      <a:pt x="2014" y="79"/>
                    </a:lnTo>
                    <a:lnTo>
                      <a:pt x="2001" y="88"/>
                    </a:lnTo>
                    <a:lnTo>
                      <a:pt x="1990" y="97"/>
                    </a:lnTo>
                    <a:lnTo>
                      <a:pt x="1911" y="101"/>
                    </a:lnTo>
                    <a:lnTo>
                      <a:pt x="1892" y="92"/>
                    </a:lnTo>
                    <a:lnTo>
                      <a:pt x="1871" y="85"/>
                    </a:lnTo>
                    <a:lnTo>
                      <a:pt x="1850" y="79"/>
                    </a:lnTo>
                    <a:lnTo>
                      <a:pt x="1829" y="72"/>
                    </a:lnTo>
                    <a:lnTo>
                      <a:pt x="1807" y="67"/>
                    </a:lnTo>
                    <a:lnTo>
                      <a:pt x="1785" y="62"/>
                    </a:lnTo>
                    <a:lnTo>
                      <a:pt x="1762" y="58"/>
                    </a:lnTo>
                    <a:lnTo>
                      <a:pt x="1739" y="55"/>
                    </a:lnTo>
                    <a:lnTo>
                      <a:pt x="1716" y="53"/>
                    </a:lnTo>
                    <a:lnTo>
                      <a:pt x="1692" y="50"/>
                    </a:lnTo>
                    <a:lnTo>
                      <a:pt x="1668" y="49"/>
                    </a:lnTo>
                    <a:lnTo>
                      <a:pt x="1646" y="49"/>
                    </a:lnTo>
                    <a:lnTo>
                      <a:pt x="1622" y="49"/>
                    </a:lnTo>
                    <a:lnTo>
                      <a:pt x="1598" y="49"/>
                    </a:lnTo>
                    <a:lnTo>
                      <a:pt x="1574" y="51"/>
                    </a:lnTo>
                    <a:lnTo>
                      <a:pt x="1551" y="53"/>
                    </a:lnTo>
                    <a:lnTo>
                      <a:pt x="1527" y="55"/>
                    </a:lnTo>
                    <a:lnTo>
                      <a:pt x="1504" y="59"/>
                    </a:lnTo>
                    <a:lnTo>
                      <a:pt x="1482" y="63"/>
                    </a:lnTo>
                    <a:lnTo>
                      <a:pt x="1460" y="68"/>
                    </a:lnTo>
                    <a:lnTo>
                      <a:pt x="1439" y="74"/>
                    </a:lnTo>
                    <a:lnTo>
                      <a:pt x="1418" y="80"/>
                    </a:lnTo>
                    <a:lnTo>
                      <a:pt x="1398" y="87"/>
                    </a:lnTo>
                    <a:lnTo>
                      <a:pt x="1377" y="94"/>
                    </a:lnTo>
                    <a:lnTo>
                      <a:pt x="1358" y="102"/>
                    </a:lnTo>
                    <a:lnTo>
                      <a:pt x="1339" y="111"/>
                    </a:lnTo>
                    <a:lnTo>
                      <a:pt x="1321" y="120"/>
                    </a:lnTo>
                    <a:lnTo>
                      <a:pt x="1304" y="130"/>
                    </a:lnTo>
                    <a:lnTo>
                      <a:pt x="1289" y="140"/>
                    </a:lnTo>
                    <a:lnTo>
                      <a:pt x="1273" y="150"/>
                    </a:lnTo>
                    <a:lnTo>
                      <a:pt x="1259" y="162"/>
                    </a:lnTo>
                    <a:lnTo>
                      <a:pt x="1158" y="176"/>
                    </a:lnTo>
                    <a:lnTo>
                      <a:pt x="1131" y="170"/>
                    </a:lnTo>
                    <a:lnTo>
                      <a:pt x="1102" y="164"/>
                    </a:lnTo>
                    <a:lnTo>
                      <a:pt x="1073" y="159"/>
                    </a:lnTo>
                    <a:lnTo>
                      <a:pt x="1044" y="155"/>
                    </a:lnTo>
                    <a:lnTo>
                      <a:pt x="1016" y="152"/>
                    </a:lnTo>
                    <a:lnTo>
                      <a:pt x="986" y="149"/>
                    </a:lnTo>
                    <a:lnTo>
                      <a:pt x="956" y="149"/>
                    </a:lnTo>
                    <a:lnTo>
                      <a:pt x="927" y="148"/>
                    </a:lnTo>
                    <a:lnTo>
                      <a:pt x="897" y="148"/>
                    </a:lnTo>
                    <a:lnTo>
                      <a:pt x="867" y="149"/>
                    </a:lnTo>
                    <a:lnTo>
                      <a:pt x="837" y="152"/>
                    </a:lnTo>
                    <a:lnTo>
                      <a:pt x="809" y="154"/>
                    </a:lnTo>
                    <a:lnTo>
                      <a:pt x="781" y="158"/>
                    </a:lnTo>
                    <a:lnTo>
                      <a:pt x="752" y="163"/>
                    </a:lnTo>
                    <a:lnTo>
                      <a:pt x="723" y="168"/>
                    </a:lnTo>
                    <a:lnTo>
                      <a:pt x="696" y="175"/>
                    </a:lnTo>
                    <a:lnTo>
                      <a:pt x="668" y="182"/>
                    </a:lnTo>
                    <a:lnTo>
                      <a:pt x="642" y="190"/>
                    </a:lnTo>
                    <a:lnTo>
                      <a:pt x="617" y="199"/>
                    </a:lnTo>
                    <a:lnTo>
                      <a:pt x="592" y="207"/>
                    </a:lnTo>
                    <a:lnTo>
                      <a:pt x="568" y="218"/>
                    </a:lnTo>
                    <a:lnTo>
                      <a:pt x="544" y="228"/>
                    </a:lnTo>
                    <a:lnTo>
                      <a:pt x="522" y="241"/>
                    </a:lnTo>
                    <a:lnTo>
                      <a:pt x="501" y="253"/>
                    </a:lnTo>
                    <a:lnTo>
                      <a:pt x="480" y="265"/>
                    </a:lnTo>
                    <a:lnTo>
                      <a:pt x="462" y="279"/>
                    </a:lnTo>
                    <a:lnTo>
                      <a:pt x="444" y="293"/>
                    </a:lnTo>
                    <a:lnTo>
                      <a:pt x="427" y="307"/>
                    </a:lnTo>
                    <a:lnTo>
                      <a:pt x="412" y="322"/>
                    </a:lnTo>
                    <a:lnTo>
                      <a:pt x="398" y="338"/>
                    </a:lnTo>
                    <a:lnTo>
                      <a:pt x="386" y="354"/>
                    </a:lnTo>
                    <a:lnTo>
                      <a:pt x="374" y="370"/>
                    </a:lnTo>
                    <a:lnTo>
                      <a:pt x="364" y="386"/>
                    </a:lnTo>
                    <a:lnTo>
                      <a:pt x="356" y="404"/>
                    </a:lnTo>
                    <a:lnTo>
                      <a:pt x="348" y="420"/>
                    </a:lnTo>
                    <a:lnTo>
                      <a:pt x="342" y="438"/>
                    </a:lnTo>
                    <a:lnTo>
                      <a:pt x="338" y="455"/>
                    </a:lnTo>
                    <a:lnTo>
                      <a:pt x="335" y="472"/>
                    </a:lnTo>
                    <a:lnTo>
                      <a:pt x="334" y="490"/>
                    </a:lnTo>
                    <a:lnTo>
                      <a:pt x="334" y="507"/>
                    </a:lnTo>
                    <a:lnTo>
                      <a:pt x="336" y="525"/>
                    </a:lnTo>
                    <a:lnTo>
                      <a:pt x="339" y="542"/>
                    </a:lnTo>
                    <a:lnTo>
                      <a:pt x="344" y="560"/>
                    </a:lnTo>
                    <a:lnTo>
                      <a:pt x="352" y="542"/>
                    </a:lnTo>
                  </a:path>
                </a:pathLst>
              </a:custGeom>
              <a:solidFill>
                <a:srgbClr val="CCFFFF"/>
              </a:solidFill>
              <a:ln w="9360">
                <a:solidFill>
                  <a:srgbClr val="000000"/>
                </a:solidFill>
                <a:round/>
                <a:headEnd/>
                <a:tailEnd/>
              </a:ln>
            </p:spPr>
            <p:txBody>
              <a:bodyPr wrap="none" anchor="ctr"/>
              <a:lstStyle/>
              <a:p>
                <a:endParaRPr lang="en-US"/>
              </a:p>
            </p:txBody>
          </p:sp>
          <p:sp>
            <p:nvSpPr>
              <p:cNvPr id="21559" name="Freeform 8"/>
              <p:cNvSpPr>
                <a:spLocks noChangeArrowheads="1"/>
              </p:cNvSpPr>
              <p:nvPr/>
            </p:nvSpPr>
            <p:spPr bwMode="auto">
              <a:xfrm>
                <a:off x="1809" y="1629"/>
                <a:ext cx="39" cy="4"/>
              </a:xfrm>
              <a:custGeom>
                <a:avLst/>
                <a:gdLst>
                  <a:gd name="T0" fmla="*/ 0 w 172"/>
                  <a:gd name="T1" fmla="*/ 0 h 18"/>
                  <a:gd name="T2" fmla="*/ 0 w 172"/>
                  <a:gd name="T3" fmla="*/ 0 h 18"/>
                  <a:gd name="T4" fmla="*/ 0 w 172"/>
                  <a:gd name="T5" fmla="*/ 0 h 18"/>
                  <a:gd name="T6" fmla="*/ 0 w 172"/>
                  <a:gd name="T7" fmla="*/ 0 h 18"/>
                  <a:gd name="T8" fmla="*/ 0 w 172"/>
                  <a:gd name="T9" fmla="*/ 0 h 18"/>
                  <a:gd name="T10" fmla="*/ 0 w 172"/>
                  <a:gd name="T11" fmla="*/ 0 h 18"/>
                  <a:gd name="T12" fmla="*/ 0 w 172"/>
                  <a:gd name="T13" fmla="*/ 0 h 18"/>
                  <a:gd name="T14" fmla="*/ 0 w 172"/>
                  <a:gd name="T15" fmla="*/ 0 h 18"/>
                  <a:gd name="T16" fmla="*/ 0 w 172"/>
                  <a:gd name="T17" fmla="*/ 0 h 18"/>
                  <a:gd name="T18" fmla="*/ 0 w 172"/>
                  <a:gd name="T19" fmla="*/ 0 h 18"/>
                  <a:gd name="T20" fmla="*/ 0 w 172"/>
                  <a:gd name="T21" fmla="*/ 0 h 18"/>
                  <a:gd name="T22" fmla="*/ 0 w 172"/>
                  <a:gd name="T23" fmla="*/ 0 h 18"/>
                  <a:gd name="T24" fmla="*/ 0 w 172"/>
                  <a:gd name="T25" fmla="*/ 0 h 18"/>
                  <a:gd name="T26" fmla="*/ 0 w 172"/>
                  <a:gd name="T27" fmla="*/ 0 h 18"/>
                  <a:gd name="T28" fmla="*/ 0 w 172"/>
                  <a:gd name="T29" fmla="*/ 0 h 18"/>
                  <a:gd name="T30" fmla="*/ 0 w 172"/>
                  <a:gd name="T31" fmla="*/ 0 h 18"/>
                  <a:gd name="T32" fmla="*/ 0 w 172"/>
                  <a:gd name="T33" fmla="*/ 0 h 1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2"/>
                  <a:gd name="T52" fmla="*/ 0 h 18"/>
                  <a:gd name="T53" fmla="*/ 172 w 172"/>
                  <a:gd name="T54" fmla="*/ 18 h 1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2" h="18">
                    <a:moveTo>
                      <a:pt x="0" y="0"/>
                    </a:moveTo>
                    <a:lnTo>
                      <a:pt x="11" y="1"/>
                    </a:lnTo>
                    <a:lnTo>
                      <a:pt x="22" y="4"/>
                    </a:lnTo>
                    <a:lnTo>
                      <a:pt x="32" y="6"/>
                    </a:lnTo>
                    <a:lnTo>
                      <a:pt x="44" y="8"/>
                    </a:lnTo>
                    <a:lnTo>
                      <a:pt x="55" y="9"/>
                    </a:lnTo>
                    <a:lnTo>
                      <a:pt x="67" y="11"/>
                    </a:lnTo>
                    <a:lnTo>
                      <a:pt x="78" y="13"/>
                    </a:lnTo>
                    <a:lnTo>
                      <a:pt x="90" y="14"/>
                    </a:lnTo>
                    <a:lnTo>
                      <a:pt x="101" y="15"/>
                    </a:lnTo>
                    <a:lnTo>
                      <a:pt x="113" y="16"/>
                    </a:lnTo>
                    <a:lnTo>
                      <a:pt x="125" y="16"/>
                    </a:lnTo>
                    <a:lnTo>
                      <a:pt x="135" y="17"/>
                    </a:lnTo>
                    <a:lnTo>
                      <a:pt x="147" y="17"/>
                    </a:lnTo>
                    <a:lnTo>
                      <a:pt x="159" y="17"/>
                    </a:lnTo>
                    <a:lnTo>
                      <a:pt x="171" y="17"/>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1560" name="Freeform 9"/>
              <p:cNvSpPr>
                <a:spLocks noChangeArrowheads="1"/>
              </p:cNvSpPr>
              <p:nvPr/>
            </p:nvSpPr>
            <p:spPr bwMode="auto">
              <a:xfrm>
                <a:off x="1870" y="1709"/>
                <a:ext cx="17" cy="2"/>
              </a:xfrm>
              <a:custGeom>
                <a:avLst/>
                <a:gdLst>
                  <a:gd name="T0" fmla="*/ 0 w 75"/>
                  <a:gd name="T1" fmla="*/ 0 h 9"/>
                  <a:gd name="T2" fmla="*/ 0 w 75"/>
                  <a:gd name="T3" fmla="*/ 0 h 9"/>
                  <a:gd name="T4" fmla="*/ 0 w 75"/>
                  <a:gd name="T5" fmla="*/ 0 h 9"/>
                  <a:gd name="T6" fmla="*/ 0 w 75"/>
                  <a:gd name="T7" fmla="*/ 0 h 9"/>
                  <a:gd name="T8" fmla="*/ 0 w 75"/>
                  <a:gd name="T9" fmla="*/ 0 h 9"/>
                  <a:gd name="T10" fmla="*/ 0 w 75"/>
                  <a:gd name="T11" fmla="*/ 0 h 9"/>
                  <a:gd name="T12" fmla="*/ 0 w 75"/>
                  <a:gd name="T13" fmla="*/ 0 h 9"/>
                  <a:gd name="T14" fmla="*/ 0 w 75"/>
                  <a:gd name="T15" fmla="*/ 0 h 9"/>
                  <a:gd name="T16" fmla="*/ 0 w 75"/>
                  <a:gd name="T17" fmla="*/ 0 h 9"/>
                  <a:gd name="T18" fmla="*/ 0 w 75"/>
                  <a:gd name="T19" fmla="*/ 0 h 9"/>
                  <a:gd name="T20" fmla="*/ 0 w 75"/>
                  <a:gd name="T21" fmla="*/ 0 h 9"/>
                  <a:gd name="T22" fmla="*/ 0 w 75"/>
                  <a:gd name="T23" fmla="*/ 0 h 9"/>
                  <a:gd name="T24" fmla="*/ 0 w 75"/>
                  <a:gd name="T25" fmla="*/ 0 h 9"/>
                  <a:gd name="T26" fmla="*/ 0 w 75"/>
                  <a:gd name="T27" fmla="*/ 0 h 9"/>
                  <a:gd name="T28" fmla="*/ 0 w 75"/>
                  <a:gd name="T29" fmla="*/ 0 h 9"/>
                  <a:gd name="T30" fmla="*/ 0 w 75"/>
                  <a:gd name="T31" fmla="*/ 0 h 9"/>
                  <a:gd name="T32" fmla="*/ 0 w 75"/>
                  <a:gd name="T33" fmla="*/ 0 h 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5"/>
                  <a:gd name="T52" fmla="*/ 0 h 9"/>
                  <a:gd name="T53" fmla="*/ 75 w 75"/>
                  <a:gd name="T54" fmla="*/ 9 h 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5" h="9">
                    <a:moveTo>
                      <a:pt x="0" y="8"/>
                    </a:moveTo>
                    <a:lnTo>
                      <a:pt x="5" y="8"/>
                    </a:lnTo>
                    <a:lnTo>
                      <a:pt x="10" y="7"/>
                    </a:lnTo>
                    <a:lnTo>
                      <a:pt x="16" y="7"/>
                    </a:lnTo>
                    <a:lnTo>
                      <a:pt x="20" y="6"/>
                    </a:lnTo>
                    <a:lnTo>
                      <a:pt x="25" y="6"/>
                    </a:lnTo>
                    <a:lnTo>
                      <a:pt x="30" y="5"/>
                    </a:lnTo>
                    <a:lnTo>
                      <a:pt x="35" y="5"/>
                    </a:lnTo>
                    <a:lnTo>
                      <a:pt x="41" y="5"/>
                    </a:lnTo>
                    <a:lnTo>
                      <a:pt x="46" y="4"/>
                    </a:lnTo>
                    <a:lnTo>
                      <a:pt x="50" y="3"/>
                    </a:lnTo>
                    <a:lnTo>
                      <a:pt x="55" y="2"/>
                    </a:lnTo>
                    <a:lnTo>
                      <a:pt x="60" y="2"/>
                    </a:lnTo>
                    <a:lnTo>
                      <a:pt x="65" y="1"/>
                    </a:lnTo>
                    <a:lnTo>
                      <a:pt x="70" y="0"/>
                    </a:lnTo>
                    <a:lnTo>
                      <a:pt x="74" y="0"/>
                    </a:lnTo>
                    <a:lnTo>
                      <a:pt x="0" y="8"/>
                    </a:lnTo>
                  </a:path>
                </a:pathLst>
              </a:custGeom>
              <a:solidFill>
                <a:srgbClr val="CCFFFF"/>
              </a:solidFill>
              <a:ln w="9360">
                <a:solidFill>
                  <a:srgbClr val="000000"/>
                </a:solidFill>
                <a:round/>
                <a:headEnd/>
                <a:tailEnd/>
              </a:ln>
            </p:spPr>
            <p:txBody>
              <a:bodyPr wrap="none" anchor="ctr"/>
              <a:lstStyle/>
              <a:p>
                <a:endParaRPr lang="en-US"/>
              </a:p>
            </p:txBody>
          </p:sp>
          <p:sp>
            <p:nvSpPr>
              <p:cNvPr id="21561" name="Freeform 10"/>
              <p:cNvSpPr>
                <a:spLocks noChangeArrowheads="1"/>
              </p:cNvSpPr>
              <p:nvPr/>
            </p:nvSpPr>
            <p:spPr bwMode="auto">
              <a:xfrm>
                <a:off x="2077" y="1737"/>
                <a:ext cx="19" cy="16"/>
              </a:xfrm>
              <a:custGeom>
                <a:avLst/>
                <a:gdLst>
                  <a:gd name="T0" fmla="*/ 0 w 84"/>
                  <a:gd name="T1" fmla="*/ 0 h 71"/>
                  <a:gd name="T2" fmla="*/ 0 w 84"/>
                  <a:gd name="T3" fmla="*/ 0 h 71"/>
                  <a:gd name="T4" fmla="*/ 0 w 84"/>
                  <a:gd name="T5" fmla="*/ 0 h 71"/>
                  <a:gd name="T6" fmla="*/ 0 w 84"/>
                  <a:gd name="T7" fmla="*/ 0 h 71"/>
                  <a:gd name="T8" fmla="*/ 0 w 84"/>
                  <a:gd name="T9" fmla="*/ 0 h 71"/>
                  <a:gd name="T10" fmla="*/ 0 w 84"/>
                  <a:gd name="T11" fmla="*/ 0 h 71"/>
                  <a:gd name="T12" fmla="*/ 0 w 84"/>
                  <a:gd name="T13" fmla="*/ 0 h 71"/>
                  <a:gd name="T14" fmla="*/ 0 w 84"/>
                  <a:gd name="T15" fmla="*/ 0 h 71"/>
                  <a:gd name="T16" fmla="*/ 0 w 84"/>
                  <a:gd name="T17" fmla="*/ 0 h 71"/>
                  <a:gd name="T18" fmla="*/ 0 w 84"/>
                  <a:gd name="T19" fmla="*/ 0 h 71"/>
                  <a:gd name="T20" fmla="*/ 0 w 84"/>
                  <a:gd name="T21" fmla="*/ 0 h 71"/>
                  <a:gd name="T22" fmla="*/ 0 w 84"/>
                  <a:gd name="T23" fmla="*/ 0 h 71"/>
                  <a:gd name="T24" fmla="*/ 0 w 84"/>
                  <a:gd name="T25" fmla="*/ 0 h 71"/>
                  <a:gd name="T26" fmla="*/ 0 w 84"/>
                  <a:gd name="T27" fmla="*/ 0 h 71"/>
                  <a:gd name="T28" fmla="*/ 0 w 84"/>
                  <a:gd name="T29" fmla="*/ 0 h 71"/>
                  <a:gd name="T30" fmla="*/ 0 w 84"/>
                  <a:gd name="T31" fmla="*/ 0 h 71"/>
                  <a:gd name="T32" fmla="*/ 0 w 84"/>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4"/>
                  <a:gd name="T52" fmla="*/ 0 h 71"/>
                  <a:gd name="T53" fmla="*/ 84 w 84"/>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4" h="71">
                    <a:moveTo>
                      <a:pt x="0" y="0"/>
                    </a:moveTo>
                    <a:lnTo>
                      <a:pt x="5" y="5"/>
                    </a:lnTo>
                    <a:lnTo>
                      <a:pt x="9" y="10"/>
                    </a:lnTo>
                    <a:lnTo>
                      <a:pt x="13" y="15"/>
                    </a:lnTo>
                    <a:lnTo>
                      <a:pt x="18" y="20"/>
                    </a:lnTo>
                    <a:lnTo>
                      <a:pt x="24" y="25"/>
                    </a:lnTo>
                    <a:lnTo>
                      <a:pt x="29" y="30"/>
                    </a:lnTo>
                    <a:lnTo>
                      <a:pt x="35" y="34"/>
                    </a:lnTo>
                    <a:lnTo>
                      <a:pt x="40" y="39"/>
                    </a:lnTo>
                    <a:lnTo>
                      <a:pt x="45" y="44"/>
                    </a:lnTo>
                    <a:lnTo>
                      <a:pt x="51" y="48"/>
                    </a:lnTo>
                    <a:lnTo>
                      <a:pt x="57" y="52"/>
                    </a:lnTo>
                    <a:lnTo>
                      <a:pt x="63" y="57"/>
                    </a:lnTo>
                    <a:lnTo>
                      <a:pt x="69" y="61"/>
                    </a:lnTo>
                    <a:lnTo>
                      <a:pt x="77" y="66"/>
                    </a:lnTo>
                    <a:lnTo>
                      <a:pt x="83" y="70"/>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1562" name="Freeform 11"/>
              <p:cNvSpPr>
                <a:spLocks noChangeArrowheads="1"/>
              </p:cNvSpPr>
              <p:nvPr/>
            </p:nvSpPr>
            <p:spPr bwMode="auto">
              <a:xfrm>
                <a:off x="2318" y="1708"/>
                <a:ext cx="9" cy="22"/>
              </a:xfrm>
              <a:custGeom>
                <a:avLst/>
                <a:gdLst>
                  <a:gd name="T0" fmla="*/ 0 w 41"/>
                  <a:gd name="T1" fmla="*/ 0 h 97"/>
                  <a:gd name="T2" fmla="*/ 0 w 41"/>
                  <a:gd name="T3" fmla="*/ 0 h 97"/>
                  <a:gd name="T4" fmla="*/ 0 w 41"/>
                  <a:gd name="T5" fmla="*/ 0 h 97"/>
                  <a:gd name="T6" fmla="*/ 0 w 41"/>
                  <a:gd name="T7" fmla="*/ 0 h 97"/>
                  <a:gd name="T8" fmla="*/ 0 w 41"/>
                  <a:gd name="T9" fmla="*/ 0 h 97"/>
                  <a:gd name="T10" fmla="*/ 0 w 41"/>
                  <a:gd name="T11" fmla="*/ 0 h 97"/>
                  <a:gd name="T12" fmla="*/ 0 w 41"/>
                  <a:gd name="T13" fmla="*/ 0 h 97"/>
                  <a:gd name="T14" fmla="*/ 0 w 41"/>
                  <a:gd name="T15" fmla="*/ 0 h 97"/>
                  <a:gd name="T16" fmla="*/ 0 w 41"/>
                  <a:gd name="T17" fmla="*/ 0 h 97"/>
                  <a:gd name="T18" fmla="*/ 0 w 41"/>
                  <a:gd name="T19" fmla="*/ 0 h 97"/>
                  <a:gd name="T20" fmla="*/ 0 w 41"/>
                  <a:gd name="T21" fmla="*/ 0 h 97"/>
                  <a:gd name="T22" fmla="*/ 0 w 41"/>
                  <a:gd name="T23" fmla="*/ 0 h 97"/>
                  <a:gd name="T24" fmla="*/ 0 w 41"/>
                  <a:gd name="T25" fmla="*/ 0 h 97"/>
                  <a:gd name="T26" fmla="*/ 0 w 41"/>
                  <a:gd name="T27" fmla="*/ 0 h 97"/>
                  <a:gd name="T28" fmla="*/ 0 w 41"/>
                  <a:gd name="T29" fmla="*/ 0 h 97"/>
                  <a:gd name="T30" fmla="*/ 0 w 41"/>
                  <a:gd name="T31" fmla="*/ 0 h 97"/>
                  <a:gd name="T32" fmla="*/ 0 w 41"/>
                  <a:gd name="T33" fmla="*/ 0 h 9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1"/>
                  <a:gd name="T52" fmla="*/ 0 h 97"/>
                  <a:gd name="T53" fmla="*/ 41 w 41"/>
                  <a:gd name="T54" fmla="*/ 97 h 9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1" h="97">
                    <a:moveTo>
                      <a:pt x="0" y="96"/>
                    </a:moveTo>
                    <a:lnTo>
                      <a:pt x="3" y="89"/>
                    </a:lnTo>
                    <a:lnTo>
                      <a:pt x="7" y="84"/>
                    </a:lnTo>
                    <a:lnTo>
                      <a:pt x="11" y="77"/>
                    </a:lnTo>
                    <a:lnTo>
                      <a:pt x="14" y="71"/>
                    </a:lnTo>
                    <a:lnTo>
                      <a:pt x="18" y="65"/>
                    </a:lnTo>
                    <a:lnTo>
                      <a:pt x="21" y="58"/>
                    </a:lnTo>
                    <a:lnTo>
                      <a:pt x="24" y="52"/>
                    </a:lnTo>
                    <a:lnTo>
                      <a:pt x="27" y="45"/>
                    </a:lnTo>
                    <a:lnTo>
                      <a:pt x="30" y="38"/>
                    </a:lnTo>
                    <a:lnTo>
                      <a:pt x="32" y="32"/>
                    </a:lnTo>
                    <a:lnTo>
                      <a:pt x="34" y="25"/>
                    </a:lnTo>
                    <a:lnTo>
                      <a:pt x="36" y="19"/>
                    </a:lnTo>
                    <a:lnTo>
                      <a:pt x="38" y="12"/>
                    </a:lnTo>
                    <a:lnTo>
                      <a:pt x="39" y="6"/>
                    </a:lnTo>
                    <a:lnTo>
                      <a:pt x="40" y="0"/>
                    </a:lnTo>
                    <a:lnTo>
                      <a:pt x="0" y="96"/>
                    </a:lnTo>
                  </a:path>
                </a:pathLst>
              </a:custGeom>
              <a:solidFill>
                <a:srgbClr val="CCFFFF"/>
              </a:solidFill>
              <a:ln w="9360">
                <a:solidFill>
                  <a:srgbClr val="000000"/>
                </a:solidFill>
                <a:round/>
                <a:headEnd/>
                <a:tailEnd/>
              </a:ln>
            </p:spPr>
            <p:txBody>
              <a:bodyPr wrap="none" anchor="ctr"/>
              <a:lstStyle/>
              <a:p>
                <a:endParaRPr lang="en-US"/>
              </a:p>
            </p:txBody>
          </p:sp>
          <p:sp>
            <p:nvSpPr>
              <p:cNvPr id="21563" name="Freeform 12"/>
              <p:cNvSpPr>
                <a:spLocks noChangeArrowheads="1"/>
              </p:cNvSpPr>
              <p:nvPr/>
            </p:nvSpPr>
            <p:spPr bwMode="auto">
              <a:xfrm>
                <a:off x="2423" y="1603"/>
                <a:ext cx="76" cy="65"/>
              </a:xfrm>
              <a:custGeom>
                <a:avLst/>
                <a:gdLst>
                  <a:gd name="T0" fmla="*/ 0 w 336"/>
                  <a:gd name="T1" fmla="*/ 0 h 285"/>
                  <a:gd name="T2" fmla="*/ 0 w 336"/>
                  <a:gd name="T3" fmla="*/ 0 h 285"/>
                  <a:gd name="T4" fmla="*/ 0 w 336"/>
                  <a:gd name="T5" fmla="*/ 0 h 285"/>
                  <a:gd name="T6" fmla="*/ 0 w 336"/>
                  <a:gd name="T7" fmla="*/ 0 h 285"/>
                  <a:gd name="T8" fmla="*/ 0 w 336"/>
                  <a:gd name="T9" fmla="*/ 0 h 285"/>
                  <a:gd name="T10" fmla="*/ 0 w 336"/>
                  <a:gd name="T11" fmla="*/ 0 h 285"/>
                  <a:gd name="T12" fmla="*/ 0 w 336"/>
                  <a:gd name="T13" fmla="*/ 0 h 285"/>
                  <a:gd name="T14" fmla="*/ 0 w 336"/>
                  <a:gd name="T15" fmla="*/ 0 h 285"/>
                  <a:gd name="T16" fmla="*/ 0 w 336"/>
                  <a:gd name="T17" fmla="*/ 0 h 285"/>
                  <a:gd name="T18" fmla="*/ 0 w 336"/>
                  <a:gd name="T19" fmla="*/ 0 h 285"/>
                  <a:gd name="T20" fmla="*/ 0 w 336"/>
                  <a:gd name="T21" fmla="*/ 0 h 285"/>
                  <a:gd name="T22" fmla="*/ 0 w 336"/>
                  <a:gd name="T23" fmla="*/ 0 h 285"/>
                  <a:gd name="T24" fmla="*/ 0 w 336"/>
                  <a:gd name="T25" fmla="*/ 0 h 285"/>
                  <a:gd name="T26" fmla="*/ 0 w 336"/>
                  <a:gd name="T27" fmla="*/ 0 h 285"/>
                  <a:gd name="T28" fmla="*/ 0 w 336"/>
                  <a:gd name="T29" fmla="*/ 0 h 285"/>
                  <a:gd name="T30" fmla="*/ 0 w 336"/>
                  <a:gd name="T31" fmla="*/ 0 h 285"/>
                  <a:gd name="T32" fmla="*/ 0 w 336"/>
                  <a:gd name="T33" fmla="*/ 0 h 285"/>
                  <a:gd name="T34" fmla="*/ 0 w 336"/>
                  <a:gd name="T35" fmla="*/ 0 h 285"/>
                  <a:gd name="T36" fmla="*/ 0 w 336"/>
                  <a:gd name="T37" fmla="*/ 0 h 285"/>
                  <a:gd name="T38" fmla="*/ 0 w 336"/>
                  <a:gd name="T39" fmla="*/ 0 h 285"/>
                  <a:gd name="T40" fmla="*/ 0 w 336"/>
                  <a:gd name="T41" fmla="*/ 0 h 285"/>
                  <a:gd name="T42" fmla="*/ 0 w 336"/>
                  <a:gd name="T43" fmla="*/ 0 h 285"/>
                  <a:gd name="T44" fmla="*/ 0 w 336"/>
                  <a:gd name="T45" fmla="*/ 0 h 285"/>
                  <a:gd name="T46" fmla="*/ 0 w 336"/>
                  <a:gd name="T47" fmla="*/ 0 h 285"/>
                  <a:gd name="T48" fmla="*/ 0 w 336"/>
                  <a:gd name="T49" fmla="*/ 0 h 285"/>
                  <a:gd name="T50" fmla="*/ 0 w 336"/>
                  <a:gd name="T51" fmla="*/ 0 h 28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36"/>
                  <a:gd name="T79" fmla="*/ 0 h 285"/>
                  <a:gd name="T80" fmla="*/ 336 w 336"/>
                  <a:gd name="T81" fmla="*/ 285 h 28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36" h="285">
                    <a:moveTo>
                      <a:pt x="335" y="284"/>
                    </a:moveTo>
                    <a:lnTo>
                      <a:pt x="335" y="269"/>
                    </a:lnTo>
                    <a:lnTo>
                      <a:pt x="332" y="253"/>
                    </a:lnTo>
                    <a:lnTo>
                      <a:pt x="330" y="240"/>
                    </a:lnTo>
                    <a:lnTo>
                      <a:pt x="325" y="224"/>
                    </a:lnTo>
                    <a:lnTo>
                      <a:pt x="319" y="210"/>
                    </a:lnTo>
                    <a:lnTo>
                      <a:pt x="312" y="194"/>
                    </a:lnTo>
                    <a:lnTo>
                      <a:pt x="304" y="179"/>
                    </a:lnTo>
                    <a:lnTo>
                      <a:pt x="294" y="165"/>
                    </a:lnTo>
                    <a:lnTo>
                      <a:pt x="283" y="152"/>
                    </a:lnTo>
                    <a:lnTo>
                      <a:pt x="271" y="138"/>
                    </a:lnTo>
                    <a:lnTo>
                      <a:pt x="258" y="125"/>
                    </a:lnTo>
                    <a:lnTo>
                      <a:pt x="244" y="112"/>
                    </a:lnTo>
                    <a:lnTo>
                      <a:pt x="228" y="100"/>
                    </a:lnTo>
                    <a:lnTo>
                      <a:pt x="213" y="86"/>
                    </a:lnTo>
                    <a:lnTo>
                      <a:pt x="195" y="75"/>
                    </a:lnTo>
                    <a:lnTo>
                      <a:pt x="175" y="64"/>
                    </a:lnTo>
                    <a:lnTo>
                      <a:pt x="156" y="54"/>
                    </a:lnTo>
                    <a:lnTo>
                      <a:pt x="136" y="44"/>
                    </a:lnTo>
                    <a:lnTo>
                      <a:pt x="116" y="35"/>
                    </a:lnTo>
                    <a:lnTo>
                      <a:pt x="93" y="27"/>
                    </a:lnTo>
                    <a:lnTo>
                      <a:pt x="70" y="19"/>
                    </a:lnTo>
                    <a:lnTo>
                      <a:pt x="47" y="12"/>
                    </a:lnTo>
                    <a:lnTo>
                      <a:pt x="23" y="6"/>
                    </a:lnTo>
                    <a:lnTo>
                      <a:pt x="0" y="0"/>
                    </a:lnTo>
                    <a:lnTo>
                      <a:pt x="335" y="284"/>
                    </a:lnTo>
                  </a:path>
                </a:pathLst>
              </a:custGeom>
              <a:solidFill>
                <a:srgbClr val="CCFFFF"/>
              </a:solidFill>
              <a:ln w="9360">
                <a:solidFill>
                  <a:srgbClr val="000000"/>
                </a:solidFill>
                <a:round/>
                <a:headEnd/>
                <a:tailEnd/>
              </a:ln>
            </p:spPr>
            <p:txBody>
              <a:bodyPr wrap="none" anchor="ctr"/>
              <a:lstStyle/>
              <a:p>
                <a:endParaRPr lang="en-US"/>
              </a:p>
            </p:txBody>
          </p:sp>
          <p:sp>
            <p:nvSpPr>
              <p:cNvPr id="21564" name="Freeform 13"/>
              <p:cNvSpPr>
                <a:spLocks noChangeArrowheads="1"/>
              </p:cNvSpPr>
              <p:nvPr/>
            </p:nvSpPr>
            <p:spPr bwMode="auto">
              <a:xfrm>
                <a:off x="2545" y="1546"/>
                <a:ext cx="36" cy="22"/>
              </a:xfrm>
              <a:custGeom>
                <a:avLst/>
                <a:gdLst>
                  <a:gd name="T0" fmla="*/ 0 w 159"/>
                  <a:gd name="T1" fmla="*/ 0 h 96"/>
                  <a:gd name="T2" fmla="*/ 0 w 159"/>
                  <a:gd name="T3" fmla="*/ 0 h 96"/>
                  <a:gd name="T4" fmla="*/ 0 w 159"/>
                  <a:gd name="T5" fmla="*/ 0 h 96"/>
                  <a:gd name="T6" fmla="*/ 0 w 159"/>
                  <a:gd name="T7" fmla="*/ 0 h 96"/>
                  <a:gd name="T8" fmla="*/ 0 w 159"/>
                  <a:gd name="T9" fmla="*/ 0 h 96"/>
                  <a:gd name="T10" fmla="*/ 0 w 159"/>
                  <a:gd name="T11" fmla="*/ 0 h 96"/>
                  <a:gd name="T12" fmla="*/ 0 w 159"/>
                  <a:gd name="T13" fmla="*/ 0 h 96"/>
                  <a:gd name="T14" fmla="*/ 0 w 159"/>
                  <a:gd name="T15" fmla="*/ 0 h 96"/>
                  <a:gd name="T16" fmla="*/ 0 w 159"/>
                  <a:gd name="T17" fmla="*/ 0 h 96"/>
                  <a:gd name="T18" fmla="*/ 0 w 159"/>
                  <a:gd name="T19" fmla="*/ 0 h 96"/>
                  <a:gd name="T20" fmla="*/ 0 w 159"/>
                  <a:gd name="T21" fmla="*/ 0 h 96"/>
                  <a:gd name="T22" fmla="*/ 0 w 159"/>
                  <a:gd name="T23" fmla="*/ 0 h 96"/>
                  <a:gd name="T24" fmla="*/ 0 w 159"/>
                  <a:gd name="T25" fmla="*/ 0 h 96"/>
                  <a:gd name="T26" fmla="*/ 0 w 159"/>
                  <a:gd name="T27" fmla="*/ 0 h 96"/>
                  <a:gd name="T28" fmla="*/ 0 w 159"/>
                  <a:gd name="T29" fmla="*/ 0 h 96"/>
                  <a:gd name="T30" fmla="*/ 0 w 159"/>
                  <a:gd name="T31" fmla="*/ 0 h 96"/>
                  <a:gd name="T32" fmla="*/ 0 w 159"/>
                  <a:gd name="T33" fmla="*/ 0 h 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9"/>
                  <a:gd name="T52" fmla="*/ 0 h 96"/>
                  <a:gd name="T53" fmla="*/ 159 w 159"/>
                  <a:gd name="T54" fmla="*/ 96 h 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9" h="96">
                    <a:moveTo>
                      <a:pt x="0" y="95"/>
                    </a:moveTo>
                    <a:lnTo>
                      <a:pt x="13" y="91"/>
                    </a:lnTo>
                    <a:lnTo>
                      <a:pt x="25" y="86"/>
                    </a:lnTo>
                    <a:lnTo>
                      <a:pt x="37" y="80"/>
                    </a:lnTo>
                    <a:lnTo>
                      <a:pt x="49" y="74"/>
                    </a:lnTo>
                    <a:lnTo>
                      <a:pt x="61" y="69"/>
                    </a:lnTo>
                    <a:lnTo>
                      <a:pt x="72" y="62"/>
                    </a:lnTo>
                    <a:lnTo>
                      <a:pt x="84" y="55"/>
                    </a:lnTo>
                    <a:lnTo>
                      <a:pt x="94" y="50"/>
                    </a:lnTo>
                    <a:lnTo>
                      <a:pt x="104" y="43"/>
                    </a:lnTo>
                    <a:lnTo>
                      <a:pt x="115" y="36"/>
                    </a:lnTo>
                    <a:lnTo>
                      <a:pt x="123" y="28"/>
                    </a:lnTo>
                    <a:lnTo>
                      <a:pt x="133" y="21"/>
                    </a:lnTo>
                    <a:lnTo>
                      <a:pt x="141" y="14"/>
                    </a:lnTo>
                    <a:lnTo>
                      <a:pt x="150" y="6"/>
                    </a:lnTo>
                    <a:lnTo>
                      <a:pt x="158" y="0"/>
                    </a:lnTo>
                    <a:lnTo>
                      <a:pt x="0" y="95"/>
                    </a:lnTo>
                  </a:path>
                </a:pathLst>
              </a:custGeom>
              <a:solidFill>
                <a:srgbClr val="CCFFFF"/>
              </a:solidFill>
              <a:ln w="9360">
                <a:solidFill>
                  <a:srgbClr val="000000"/>
                </a:solidFill>
                <a:round/>
                <a:headEnd/>
                <a:tailEnd/>
              </a:ln>
            </p:spPr>
            <p:txBody>
              <a:bodyPr wrap="none" anchor="ctr"/>
              <a:lstStyle/>
              <a:p>
                <a:endParaRPr lang="en-US"/>
              </a:p>
            </p:txBody>
          </p:sp>
          <p:sp>
            <p:nvSpPr>
              <p:cNvPr id="21565" name="Freeform 14"/>
              <p:cNvSpPr>
                <a:spLocks noChangeArrowheads="1"/>
              </p:cNvSpPr>
              <p:nvPr/>
            </p:nvSpPr>
            <p:spPr bwMode="auto">
              <a:xfrm>
                <a:off x="2515" y="1451"/>
                <a:ext cx="3" cy="15"/>
              </a:xfrm>
              <a:custGeom>
                <a:avLst/>
                <a:gdLst>
                  <a:gd name="T0" fmla="*/ 0 w 13"/>
                  <a:gd name="T1" fmla="*/ 0 h 65"/>
                  <a:gd name="T2" fmla="*/ 0 w 13"/>
                  <a:gd name="T3" fmla="*/ 0 h 65"/>
                  <a:gd name="T4" fmla="*/ 0 w 13"/>
                  <a:gd name="T5" fmla="*/ 0 h 65"/>
                  <a:gd name="T6" fmla="*/ 0 w 13"/>
                  <a:gd name="T7" fmla="*/ 0 h 65"/>
                  <a:gd name="T8" fmla="*/ 0 w 13"/>
                  <a:gd name="T9" fmla="*/ 0 h 65"/>
                  <a:gd name="T10" fmla="*/ 0 w 13"/>
                  <a:gd name="T11" fmla="*/ 0 h 65"/>
                  <a:gd name="T12" fmla="*/ 0 w 13"/>
                  <a:gd name="T13" fmla="*/ 0 h 65"/>
                  <a:gd name="T14" fmla="*/ 0 w 13"/>
                  <a:gd name="T15" fmla="*/ 0 h 65"/>
                  <a:gd name="T16" fmla="*/ 0 w 13"/>
                  <a:gd name="T17" fmla="*/ 0 h 65"/>
                  <a:gd name="T18" fmla="*/ 0 w 13"/>
                  <a:gd name="T19" fmla="*/ 0 h 65"/>
                  <a:gd name="T20" fmla="*/ 0 w 13"/>
                  <a:gd name="T21" fmla="*/ 0 h 65"/>
                  <a:gd name="T22" fmla="*/ 0 w 13"/>
                  <a:gd name="T23" fmla="*/ 0 h 65"/>
                  <a:gd name="T24" fmla="*/ 0 w 13"/>
                  <a:gd name="T25" fmla="*/ 0 h 65"/>
                  <a:gd name="T26" fmla="*/ 0 w 13"/>
                  <a:gd name="T27" fmla="*/ 0 h 65"/>
                  <a:gd name="T28" fmla="*/ 0 w 13"/>
                  <a:gd name="T29" fmla="*/ 0 h 65"/>
                  <a:gd name="T30" fmla="*/ 0 w 13"/>
                  <a:gd name="T31" fmla="*/ 0 h 65"/>
                  <a:gd name="T32" fmla="*/ 0 w 13"/>
                  <a:gd name="T33" fmla="*/ 0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65"/>
                  <a:gd name="T53" fmla="*/ 13 w 13"/>
                  <a:gd name="T54" fmla="*/ 65 h 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65">
                    <a:moveTo>
                      <a:pt x="12" y="64"/>
                    </a:moveTo>
                    <a:lnTo>
                      <a:pt x="12" y="60"/>
                    </a:lnTo>
                    <a:lnTo>
                      <a:pt x="12" y="56"/>
                    </a:lnTo>
                    <a:lnTo>
                      <a:pt x="12" y="51"/>
                    </a:lnTo>
                    <a:lnTo>
                      <a:pt x="12" y="47"/>
                    </a:lnTo>
                    <a:lnTo>
                      <a:pt x="11" y="43"/>
                    </a:lnTo>
                    <a:lnTo>
                      <a:pt x="11" y="38"/>
                    </a:lnTo>
                    <a:lnTo>
                      <a:pt x="10" y="34"/>
                    </a:lnTo>
                    <a:lnTo>
                      <a:pt x="8" y="29"/>
                    </a:lnTo>
                    <a:lnTo>
                      <a:pt x="8" y="25"/>
                    </a:lnTo>
                    <a:lnTo>
                      <a:pt x="7" y="20"/>
                    </a:lnTo>
                    <a:lnTo>
                      <a:pt x="6" y="16"/>
                    </a:lnTo>
                    <a:lnTo>
                      <a:pt x="5" y="13"/>
                    </a:lnTo>
                    <a:lnTo>
                      <a:pt x="2" y="9"/>
                    </a:lnTo>
                    <a:lnTo>
                      <a:pt x="1" y="4"/>
                    </a:lnTo>
                    <a:lnTo>
                      <a:pt x="0" y="0"/>
                    </a:lnTo>
                    <a:lnTo>
                      <a:pt x="12" y="64"/>
                    </a:lnTo>
                  </a:path>
                </a:pathLst>
              </a:custGeom>
              <a:solidFill>
                <a:srgbClr val="CCFFFF"/>
              </a:solidFill>
              <a:ln w="9360">
                <a:solidFill>
                  <a:srgbClr val="000000"/>
                </a:solidFill>
                <a:round/>
                <a:headEnd/>
                <a:tailEnd/>
              </a:ln>
            </p:spPr>
            <p:txBody>
              <a:bodyPr wrap="none" anchor="ctr"/>
              <a:lstStyle/>
              <a:p>
                <a:endParaRPr lang="en-US"/>
              </a:p>
            </p:txBody>
          </p:sp>
          <p:sp>
            <p:nvSpPr>
              <p:cNvPr id="21566" name="Freeform 15"/>
              <p:cNvSpPr>
                <a:spLocks noChangeArrowheads="1"/>
              </p:cNvSpPr>
              <p:nvPr/>
            </p:nvSpPr>
            <p:spPr bwMode="auto">
              <a:xfrm>
                <a:off x="2339" y="1422"/>
                <a:ext cx="20" cy="14"/>
              </a:xfrm>
              <a:custGeom>
                <a:avLst/>
                <a:gdLst>
                  <a:gd name="T0" fmla="*/ 0 w 88"/>
                  <a:gd name="T1" fmla="*/ 0 h 62"/>
                  <a:gd name="T2" fmla="*/ 0 w 88"/>
                  <a:gd name="T3" fmla="*/ 0 h 62"/>
                  <a:gd name="T4" fmla="*/ 0 w 88"/>
                  <a:gd name="T5" fmla="*/ 0 h 62"/>
                  <a:gd name="T6" fmla="*/ 0 w 88"/>
                  <a:gd name="T7" fmla="*/ 0 h 62"/>
                  <a:gd name="T8" fmla="*/ 0 w 88"/>
                  <a:gd name="T9" fmla="*/ 0 h 62"/>
                  <a:gd name="T10" fmla="*/ 0 w 88"/>
                  <a:gd name="T11" fmla="*/ 0 h 62"/>
                  <a:gd name="T12" fmla="*/ 0 w 88"/>
                  <a:gd name="T13" fmla="*/ 0 h 62"/>
                  <a:gd name="T14" fmla="*/ 0 w 88"/>
                  <a:gd name="T15" fmla="*/ 0 h 62"/>
                  <a:gd name="T16" fmla="*/ 0 w 88"/>
                  <a:gd name="T17" fmla="*/ 0 h 62"/>
                  <a:gd name="T18" fmla="*/ 0 w 88"/>
                  <a:gd name="T19" fmla="*/ 0 h 62"/>
                  <a:gd name="T20" fmla="*/ 0 w 88"/>
                  <a:gd name="T21" fmla="*/ 0 h 62"/>
                  <a:gd name="T22" fmla="*/ 0 w 88"/>
                  <a:gd name="T23" fmla="*/ 0 h 62"/>
                  <a:gd name="T24" fmla="*/ 0 w 88"/>
                  <a:gd name="T25" fmla="*/ 0 h 62"/>
                  <a:gd name="T26" fmla="*/ 0 w 88"/>
                  <a:gd name="T27" fmla="*/ 0 h 62"/>
                  <a:gd name="T28" fmla="*/ 0 w 88"/>
                  <a:gd name="T29" fmla="*/ 0 h 62"/>
                  <a:gd name="T30" fmla="*/ 0 w 88"/>
                  <a:gd name="T31" fmla="*/ 0 h 62"/>
                  <a:gd name="T32" fmla="*/ 0 w 88"/>
                  <a:gd name="T33" fmla="*/ 0 h 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8"/>
                  <a:gd name="T52" fmla="*/ 0 h 62"/>
                  <a:gd name="T53" fmla="*/ 88 w 88"/>
                  <a:gd name="T54" fmla="*/ 62 h 6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8" h="62">
                    <a:moveTo>
                      <a:pt x="87" y="0"/>
                    </a:moveTo>
                    <a:lnTo>
                      <a:pt x="80" y="3"/>
                    </a:lnTo>
                    <a:lnTo>
                      <a:pt x="74" y="6"/>
                    </a:lnTo>
                    <a:lnTo>
                      <a:pt x="67" y="10"/>
                    </a:lnTo>
                    <a:lnTo>
                      <a:pt x="61" y="14"/>
                    </a:lnTo>
                    <a:lnTo>
                      <a:pt x="55" y="18"/>
                    </a:lnTo>
                    <a:lnTo>
                      <a:pt x="49" y="22"/>
                    </a:lnTo>
                    <a:lnTo>
                      <a:pt x="43" y="26"/>
                    </a:lnTo>
                    <a:lnTo>
                      <a:pt x="37" y="30"/>
                    </a:lnTo>
                    <a:lnTo>
                      <a:pt x="31" y="35"/>
                    </a:lnTo>
                    <a:lnTo>
                      <a:pt x="26" y="39"/>
                    </a:lnTo>
                    <a:lnTo>
                      <a:pt x="20" y="43"/>
                    </a:lnTo>
                    <a:lnTo>
                      <a:pt x="15" y="48"/>
                    </a:lnTo>
                    <a:lnTo>
                      <a:pt x="9" y="52"/>
                    </a:lnTo>
                    <a:lnTo>
                      <a:pt x="5" y="57"/>
                    </a:lnTo>
                    <a:lnTo>
                      <a:pt x="0" y="61"/>
                    </a:lnTo>
                    <a:lnTo>
                      <a:pt x="87" y="0"/>
                    </a:lnTo>
                  </a:path>
                </a:pathLst>
              </a:custGeom>
              <a:solidFill>
                <a:srgbClr val="CCFFFF"/>
              </a:solidFill>
              <a:ln w="9360">
                <a:solidFill>
                  <a:srgbClr val="000000"/>
                </a:solidFill>
                <a:round/>
                <a:headEnd/>
                <a:tailEnd/>
              </a:ln>
            </p:spPr>
            <p:txBody>
              <a:bodyPr wrap="none" anchor="ctr"/>
              <a:lstStyle/>
              <a:p>
                <a:endParaRPr lang="en-US"/>
              </a:p>
            </p:txBody>
          </p:sp>
          <p:sp>
            <p:nvSpPr>
              <p:cNvPr id="21567" name="Freeform 16"/>
              <p:cNvSpPr>
                <a:spLocks noChangeArrowheads="1"/>
              </p:cNvSpPr>
              <p:nvPr/>
            </p:nvSpPr>
            <p:spPr bwMode="auto">
              <a:xfrm>
                <a:off x="2196" y="1430"/>
                <a:ext cx="12" cy="14"/>
              </a:xfrm>
              <a:custGeom>
                <a:avLst/>
                <a:gdLst>
                  <a:gd name="T0" fmla="*/ 0 w 53"/>
                  <a:gd name="T1" fmla="*/ 0 h 63"/>
                  <a:gd name="T2" fmla="*/ 0 w 53"/>
                  <a:gd name="T3" fmla="*/ 0 h 63"/>
                  <a:gd name="T4" fmla="*/ 0 w 53"/>
                  <a:gd name="T5" fmla="*/ 0 h 63"/>
                  <a:gd name="T6" fmla="*/ 0 w 53"/>
                  <a:gd name="T7" fmla="*/ 0 h 63"/>
                  <a:gd name="T8" fmla="*/ 0 w 53"/>
                  <a:gd name="T9" fmla="*/ 0 h 63"/>
                  <a:gd name="T10" fmla="*/ 0 w 53"/>
                  <a:gd name="T11" fmla="*/ 0 h 63"/>
                  <a:gd name="T12" fmla="*/ 0 w 53"/>
                  <a:gd name="T13" fmla="*/ 0 h 63"/>
                  <a:gd name="T14" fmla="*/ 0 w 53"/>
                  <a:gd name="T15" fmla="*/ 0 h 63"/>
                  <a:gd name="T16" fmla="*/ 0 w 53"/>
                  <a:gd name="T17" fmla="*/ 0 h 63"/>
                  <a:gd name="T18" fmla="*/ 0 w 53"/>
                  <a:gd name="T19" fmla="*/ 0 h 63"/>
                  <a:gd name="T20" fmla="*/ 0 w 53"/>
                  <a:gd name="T21" fmla="*/ 0 h 63"/>
                  <a:gd name="T22" fmla="*/ 0 w 53"/>
                  <a:gd name="T23" fmla="*/ 0 h 63"/>
                  <a:gd name="T24" fmla="*/ 0 w 53"/>
                  <a:gd name="T25" fmla="*/ 0 h 63"/>
                  <a:gd name="T26" fmla="*/ 0 w 53"/>
                  <a:gd name="T27" fmla="*/ 0 h 63"/>
                  <a:gd name="T28" fmla="*/ 0 w 53"/>
                  <a:gd name="T29" fmla="*/ 0 h 63"/>
                  <a:gd name="T30" fmla="*/ 0 w 53"/>
                  <a:gd name="T31" fmla="*/ 0 h 63"/>
                  <a:gd name="T32" fmla="*/ 0 w 53"/>
                  <a:gd name="T33" fmla="*/ 0 h 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3"/>
                  <a:gd name="T52" fmla="*/ 0 h 63"/>
                  <a:gd name="T53" fmla="*/ 53 w 53"/>
                  <a:gd name="T54" fmla="*/ 63 h 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3" h="63">
                    <a:moveTo>
                      <a:pt x="52" y="0"/>
                    </a:moveTo>
                    <a:lnTo>
                      <a:pt x="47" y="4"/>
                    </a:lnTo>
                    <a:lnTo>
                      <a:pt x="44" y="8"/>
                    </a:lnTo>
                    <a:lnTo>
                      <a:pt x="39" y="13"/>
                    </a:lnTo>
                    <a:lnTo>
                      <a:pt x="36" y="16"/>
                    </a:lnTo>
                    <a:lnTo>
                      <a:pt x="31" y="20"/>
                    </a:lnTo>
                    <a:lnTo>
                      <a:pt x="27" y="24"/>
                    </a:lnTo>
                    <a:lnTo>
                      <a:pt x="24" y="28"/>
                    </a:lnTo>
                    <a:lnTo>
                      <a:pt x="20" y="32"/>
                    </a:lnTo>
                    <a:lnTo>
                      <a:pt x="18" y="37"/>
                    </a:lnTo>
                    <a:lnTo>
                      <a:pt x="13" y="41"/>
                    </a:lnTo>
                    <a:lnTo>
                      <a:pt x="11" y="45"/>
                    </a:lnTo>
                    <a:lnTo>
                      <a:pt x="7" y="49"/>
                    </a:lnTo>
                    <a:lnTo>
                      <a:pt x="5" y="54"/>
                    </a:lnTo>
                    <a:lnTo>
                      <a:pt x="2" y="58"/>
                    </a:lnTo>
                    <a:lnTo>
                      <a:pt x="0" y="62"/>
                    </a:lnTo>
                    <a:lnTo>
                      <a:pt x="52" y="0"/>
                    </a:lnTo>
                  </a:path>
                </a:pathLst>
              </a:custGeom>
              <a:solidFill>
                <a:srgbClr val="CCFFFF"/>
              </a:solidFill>
              <a:ln w="9360">
                <a:solidFill>
                  <a:srgbClr val="000000"/>
                </a:solidFill>
                <a:round/>
                <a:headEnd/>
                <a:tailEnd/>
              </a:ln>
            </p:spPr>
            <p:txBody>
              <a:bodyPr wrap="none" anchor="ctr"/>
              <a:lstStyle/>
              <a:p>
                <a:endParaRPr lang="en-US"/>
              </a:p>
            </p:txBody>
          </p:sp>
          <p:sp>
            <p:nvSpPr>
              <p:cNvPr id="21568" name="Freeform 17"/>
              <p:cNvSpPr>
                <a:spLocks noChangeArrowheads="1"/>
              </p:cNvSpPr>
              <p:nvPr/>
            </p:nvSpPr>
            <p:spPr bwMode="auto">
              <a:xfrm>
                <a:off x="2020" y="1448"/>
                <a:ext cx="25" cy="9"/>
              </a:xfrm>
              <a:custGeom>
                <a:avLst/>
                <a:gdLst>
                  <a:gd name="T0" fmla="*/ 0 w 111"/>
                  <a:gd name="T1" fmla="*/ 0 h 38"/>
                  <a:gd name="T2" fmla="*/ 0 w 111"/>
                  <a:gd name="T3" fmla="*/ 0 h 38"/>
                  <a:gd name="T4" fmla="*/ 0 w 111"/>
                  <a:gd name="T5" fmla="*/ 0 h 38"/>
                  <a:gd name="T6" fmla="*/ 0 w 111"/>
                  <a:gd name="T7" fmla="*/ 0 h 38"/>
                  <a:gd name="T8" fmla="*/ 0 w 111"/>
                  <a:gd name="T9" fmla="*/ 0 h 38"/>
                  <a:gd name="T10" fmla="*/ 0 w 111"/>
                  <a:gd name="T11" fmla="*/ 0 h 38"/>
                  <a:gd name="T12" fmla="*/ 0 w 111"/>
                  <a:gd name="T13" fmla="*/ 0 h 38"/>
                  <a:gd name="T14" fmla="*/ 0 w 111"/>
                  <a:gd name="T15" fmla="*/ 0 h 38"/>
                  <a:gd name="T16" fmla="*/ 0 w 111"/>
                  <a:gd name="T17" fmla="*/ 0 h 38"/>
                  <a:gd name="T18" fmla="*/ 0 w 111"/>
                  <a:gd name="T19" fmla="*/ 0 h 38"/>
                  <a:gd name="T20" fmla="*/ 0 w 111"/>
                  <a:gd name="T21" fmla="*/ 0 h 38"/>
                  <a:gd name="T22" fmla="*/ 0 w 111"/>
                  <a:gd name="T23" fmla="*/ 0 h 38"/>
                  <a:gd name="T24" fmla="*/ 0 w 111"/>
                  <a:gd name="T25" fmla="*/ 0 h 38"/>
                  <a:gd name="T26" fmla="*/ 0 w 111"/>
                  <a:gd name="T27" fmla="*/ 0 h 38"/>
                  <a:gd name="T28" fmla="*/ 0 w 111"/>
                  <a:gd name="T29" fmla="*/ 0 h 38"/>
                  <a:gd name="T30" fmla="*/ 0 w 111"/>
                  <a:gd name="T31" fmla="*/ 0 h 38"/>
                  <a:gd name="T32" fmla="*/ 0 w 111"/>
                  <a:gd name="T33" fmla="*/ 0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11"/>
                  <a:gd name="T52" fmla="*/ 0 h 38"/>
                  <a:gd name="T53" fmla="*/ 111 w 111"/>
                  <a:gd name="T54" fmla="*/ 38 h 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11" h="38">
                    <a:moveTo>
                      <a:pt x="110" y="37"/>
                    </a:moveTo>
                    <a:lnTo>
                      <a:pt x="104" y="35"/>
                    </a:lnTo>
                    <a:lnTo>
                      <a:pt x="97" y="31"/>
                    </a:lnTo>
                    <a:lnTo>
                      <a:pt x="90" y="29"/>
                    </a:lnTo>
                    <a:lnTo>
                      <a:pt x="83" y="27"/>
                    </a:lnTo>
                    <a:lnTo>
                      <a:pt x="76" y="24"/>
                    </a:lnTo>
                    <a:lnTo>
                      <a:pt x="68" y="22"/>
                    </a:lnTo>
                    <a:lnTo>
                      <a:pt x="61" y="18"/>
                    </a:lnTo>
                    <a:lnTo>
                      <a:pt x="53" y="16"/>
                    </a:lnTo>
                    <a:lnTo>
                      <a:pt x="46" y="13"/>
                    </a:lnTo>
                    <a:lnTo>
                      <a:pt x="38" y="11"/>
                    </a:lnTo>
                    <a:lnTo>
                      <a:pt x="31" y="8"/>
                    </a:lnTo>
                    <a:lnTo>
                      <a:pt x="23" y="7"/>
                    </a:lnTo>
                    <a:lnTo>
                      <a:pt x="16" y="4"/>
                    </a:lnTo>
                    <a:lnTo>
                      <a:pt x="7" y="3"/>
                    </a:lnTo>
                    <a:lnTo>
                      <a:pt x="0" y="0"/>
                    </a:lnTo>
                    <a:lnTo>
                      <a:pt x="110" y="37"/>
                    </a:lnTo>
                  </a:path>
                </a:pathLst>
              </a:custGeom>
              <a:solidFill>
                <a:srgbClr val="CCFFFF"/>
              </a:solidFill>
              <a:ln w="9360">
                <a:solidFill>
                  <a:srgbClr val="000000"/>
                </a:solidFill>
                <a:round/>
                <a:headEnd/>
                <a:tailEnd/>
              </a:ln>
            </p:spPr>
            <p:txBody>
              <a:bodyPr wrap="none" anchor="ctr"/>
              <a:lstStyle/>
              <a:p>
                <a:endParaRPr lang="en-US"/>
              </a:p>
            </p:txBody>
          </p:sp>
          <p:sp>
            <p:nvSpPr>
              <p:cNvPr id="21569" name="Freeform 18"/>
              <p:cNvSpPr>
                <a:spLocks noChangeArrowheads="1"/>
              </p:cNvSpPr>
              <p:nvPr/>
            </p:nvSpPr>
            <p:spPr bwMode="auto">
              <a:xfrm>
                <a:off x="1835" y="1535"/>
                <a:ext cx="8" cy="16"/>
              </a:xfrm>
              <a:custGeom>
                <a:avLst/>
                <a:gdLst>
                  <a:gd name="T0" fmla="*/ 0 w 35"/>
                  <a:gd name="T1" fmla="*/ 0 h 70"/>
                  <a:gd name="T2" fmla="*/ 0 w 35"/>
                  <a:gd name="T3" fmla="*/ 0 h 70"/>
                  <a:gd name="T4" fmla="*/ 0 w 35"/>
                  <a:gd name="T5" fmla="*/ 0 h 70"/>
                  <a:gd name="T6" fmla="*/ 0 w 35"/>
                  <a:gd name="T7" fmla="*/ 0 h 70"/>
                  <a:gd name="T8" fmla="*/ 0 w 35"/>
                  <a:gd name="T9" fmla="*/ 0 h 70"/>
                  <a:gd name="T10" fmla="*/ 0 w 35"/>
                  <a:gd name="T11" fmla="*/ 0 h 70"/>
                  <a:gd name="T12" fmla="*/ 0 w 35"/>
                  <a:gd name="T13" fmla="*/ 0 h 70"/>
                  <a:gd name="T14" fmla="*/ 0 w 35"/>
                  <a:gd name="T15" fmla="*/ 0 h 70"/>
                  <a:gd name="T16" fmla="*/ 0 w 35"/>
                  <a:gd name="T17" fmla="*/ 0 h 70"/>
                  <a:gd name="T18" fmla="*/ 0 w 35"/>
                  <a:gd name="T19" fmla="*/ 0 h 70"/>
                  <a:gd name="T20" fmla="*/ 0 w 35"/>
                  <a:gd name="T21" fmla="*/ 0 h 70"/>
                  <a:gd name="T22" fmla="*/ 0 w 35"/>
                  <a:gd name="T23" fmla="*/ 0 h 70"/>
                  <a:gd name="T24" fmla="*/ 0 w 35"/>
                  <a:gd name="T25" fmla="*/ 0 h 70"/>
                  <a:gd name="T26" fmla="*/ 0 w 35"/>
                  <a:gd name="T27" fmla="*/ 0 h 70"/>
                  <a:gd name="T28" fmla="*/ 0 w 35"/>
                  <a:gd name="T29" fmla="*/ 0 h 70"/>
                  <a:gd name="T30" fmla="*/ 0 w 35"/>
                  <a:gd name="T31" fmla="*/ 0 h 70"/>
                  <a:gd name="T32" fmla="*/ 0 w 35"/>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5"/>
                  <a:gd name="T52" fmla="*/ 0 h 70"/>
                  <a:gd name="T53" fmla="*/ 35 w 35"/>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5" h="70">
                    <a:moveTo>
                      <a:pt x="0" y="0"/>
                    </a:moveTo>
                    <a:lnTo>
                      <a:pt x="2" y="4"/>
                    </a:lnTo>
                    <a:lnTo>
                      <a:pt x="3" y="9"/>
                    </a:lnTo>
                    <a:lnTo>
                      <a:pt x="6" y="14"/>
                    </a:lnTo>
                    <a:lnTo>
                      <a:pt x="7" y="18"/>
                    </a:lnTo>
                    <a:lnTo>
                      <a:pt x="9" y="23"/>
                    </a:lnTo>
                    <a:lnTo>
                      <a:pt x="10" y="28"/>
                    </a:lnTo>
                    <a:lnTo>
                      <a:pt x="13" y="33"/>
                    </a:lnTo>
                    <a:lnTo>
                      <a:pt x="15" y="38"/>
                    </a:lnTo>
                    <a:lnTo>
                      <a:pt x="18" y="43"/>
                    </a:lnTo>
                    <a:lnTo>
                      <a:pt x="20" y="47"/>
                    </a:lnTo>
                    <a:lnTo>
                      <a:pt x="24" y="52"/>
                    </a:lnTo>
                    <a:lnTo>
                      <a:pt x="26" y="55"/>
                    </a:lnTo>
                    <a:lnTo>
                      <a:pt x="28" y="60"/>
                    </a:lnTo>
                    <a:lnTo>
                      <a:pt x="32" y="64"/>
                    </a:lnTo>
                    <a:lnTo>
                      <a:pt x="34" y="69"/>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21520" name="Text Box 19"/>
            <p:cNvSpPr txBox="1">
              <a:spLocks noChangeArrowheads="1"/>
            </p:cNvSpPr>
            <p:nvPr/>
          </p:nvSpPr>
          <p:spPr bwMode="auto">
            <a:xfrm>
              <a:off x="373" y="3619"/>
              <a:ext cx="772" cy="385"/>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fetch &amp; decode</a:t>
              </a:r>
            </a:p>
          </p:txBody>
        </p:sp>
        <p:grpSp>
          <p:nvGrpSpPr>
            <p:cNvPr id="21521" name="Group 20"/>
            <p:cNvGrpSpPr>
              <a:grpSpLocks/>
            </p:cNvGrpSpPr>
            <p:nvPr/>
          </p:nvGrpSpPr>
          <p:grpSpPr bwMode="auto">
            <a:xfrm>
              <a:off x="2047" y="3645"/>
              <a:ext cx="803" cy="272"/>
              <a:chOff x="3498" y="1454"/>
              <a:chExt cx="803" cy="272"/>
            </a:xfrm>
          </p:grpSpPr>
          <p:sp>
            <p:nvSpPr>
              <p:cNvPr id="21546" name="Freeform 21"/>
              <p:cNvSpPr>
                <a:spLocks noChangeArrowheads="1"/>
              </p:cNvSpPr>
              <p:nvPr/>
            </p:nvSpPr>
            <p:spPr bwMode="auto">
              <a:xfrm>
                <a:off x="3498" y="1454"/>
                <a:ext cx="804" cy="273"/>
              </a:xfrm>
              <a:custGeom>
                <a:avLst/>
                <a:gdLst>
                  <a:gd name="T0" fmla="*/ 0 w 3545"/>
                  <a:gd name="T1" fmla="*/ 0 h 1204"/>
                  <a:gd name="T2" fmla="*/ 0 w 3545"/>
                  <a:gd name="T3" fmla="*/ 0 h 1204"/>
                  <a:gd name="T4" fmla="*/ 0 w 3545"/>
                  <a:gd name="T5" fmla="*/ 0 h 1204"/>
                  <a:gd name="T6" fmla="*/ 0 w 3545"/>
                  <a:gd name="T7" fmla="*/ 0 h 1204"/>
                  <a:gd name="T8" fmla="*/ 0 w 3545"/>
                  <a:gd name="T9" fmla="*/ 0 h 1204"/>
                  <a:gd name="T10" fmla="*/ 0 w 3545"/>
                  <a:gd name="T11" fmla="*/ 0 h 1204"/>
                  <a:gd name="T12" fmla="*/ 0 w 3545"/>
                  <a:gd name="T13" fmla="*/ 0 h 1204"/>
                  <a:gd name="T14" fmla="*/ 0 w 3545"/>
                  <a:gd name="T15" fmla="*/ 0 h 1204"/>
                  <a:gd name="T16" fmla="*/ 0 w 3545"/>
                  <a:gd name="T17" fmla="*/ 0 h 1204"/>
                  <a:gd name="T18" fmla="*/ 0 w 3545"/>
                  <a:gd name="T19" fmla="*/ 0 h 1204"/>
                  <a:gd name="T20" fmla="*/ 0 w 3545"/>
                  <a:gd name="T21" fmla="*/ 0 h 1204"/>
                  <a:gd name="T22" fmla="*/ 0 w 3545"/>
                  <a:gd name="T23" fmla="*/ 0 h 1204"/>
                  <a:gd name="T24" fmla="*/ 0 w 3545"/>
                  <a:gd name="T25" fmla="*/ 0 h 1204"/>
                  <a:gd name="T26" fmla="*/ 0 w 3545"/>
                  <a:gd name="T27" fmla="*/ 0 h 1204"/>
                  <a:gd name="T28" fmla="*/ 0 w 3545"/>
                  <a:gd name="T29" fmla="*/ 0 h 1204"/>
                  <a:gd name="T30" fmla="*/ 0 w 3545"/>
                  <a:gd name="T31" fmla="*/ 0 h 1204"/>
                  <a:gd name="T32" fmla="*/ 0 w 3545"/>
                  <a:gd name="T33" fmla="*/ 0 h 1204"/>
                  <a:gd name="T34" fmla="*/ 0 w 3545"/>
                  <a:gd name="T35" fmla="*/ 0 h 1204"/>
                  <a:gd name="T36" fmla="*/ 0 w 3545"/>
                  <a:gd name="T37" fmla="*/ 0 h 1204"/>
                  <a:gd name="T38" fmla="*/ 0 w 3545"/>
                  <a:gd name="T39" fmla="*/ 0 h 1204"/>
                  <a:gd name="T40" fmla="*/ 0 w 3545"/>
                  <a:gd name="T41" fmla="*/ 0 h 1204"/>
                  <a:gd name="T42" fmla="*/ 0 w 3545"/>
                  <a:gd name="T43" fmla="*/ 0 h 1204"/>
                  <a:gd name="T44" fmla="*/ 0 w 3545"/>
                  <a:gd name="T45" fmla="*/ 0 h 1204"/>
                  <a:gd name="T46" fmla="*/ 0 w 3545"/>
                  <a:gd name="T47" fmla="*/ 0 h 1204"/>
                  <a:gd name="T48" fmla="*/ 0 w 3545"/>
                  <a:gd name="T49" fmla="*/ 0 h 1204"/>
                  <a:gd name="T50" fmla="*/ 0 w 3545"/>
                  <a:gd name="T51" fmla="*/ 0 h 1204"/>
                  <a:gd name="T52" fmla="*/ 0 w 3545"/>
                  <a:gd name="T53" fmla="*/ 0 h 1204"/>
                  <a:gd name="T54" fmla="*/ 0 w 3545"/>
                  <a:gd name="T55" fmla="*/ 0 h 1204"/>
                  <a:gd name="T56" fmla="*/ 0 w 3545"/>
                  <a:gd name="T57" fmla="*/ 0 h 1204"/>
                  <a:gd name="T58" fmla="*/ 0 w 3545"/>
                  <a:gd name="T59" fmla="*/ 0 h 1204"/>
                  <a:gd name="T60" fmla="*/ 0 w 3545"/>
                  <a:gd name="T61" fmla="*/ 0 h 1204"/>
                  <a:gd name="T62" fmla="*/ 0 w 3545"/>
                  <a:gd name="T63" fmla="*/ 0 h 1204"/>
                  <a:gd name="T64" fmla="*/ 0 w 3545"/>
                  <a:gd name="T65" fmla="*/ 0 h 1204"/>
                  <a:gd name="T66" fmla="*/ 0 w 3545"/>
                  <a:gd name="T67" fmla="*/ 0 h 1204"/>
                  <a:gd name="T68" fmla="*/ 0 w 3545"/>
                  <a:gd name="T69" fmla="*/ 0 h 1204"/>
                  <a:gd name="T70" fmla="*/ 0 w 3545"/>
                  <a:gd name="T71" fmla="*/ 0 h 1204"/>
                  <a:gd name="T72" fmla="*/ 0 w 3545"/>
                  <a:gd name="T73" fmla="*/ 0 h 1204"/>
                  <a:gd name="T74" fmla="*/ 0 w 3545"/>
                  <a:gd name="T75" fmla="*/ 0 h 1204"/>
                  <a:gd name="T76" fmla="*/ 0 w 3545"/>
                  <a:gd name="T77" fmla="*/ 0 h 1204"/>
                  <a:gd name="T78" fmla="*/ 0 w 3545"/>
                  <a:gd name="T79" fmla="*/ 0 h 1204"/>
                  <a:gd name="T80" fmla="*/ 0 w 3545"/>
                  <a:gd name="T81" fmla="*/ 0 h 1204"/>
                  <a:gd name="T82" fmla="*/ 0 w 3545"/>
                  <a:gd name="T83" fmla="*/ 0 h 1204"/>
                  <a:gd name="T84" fmla="*/ 0 w 3545"/>
                  <a:gd name="T85" fmla="*/ 0 h 1204"/>
                  <a:gd name="T86" fmla="*/ 0 w 3545"/>
                  <a:gd name="T87" fmla="*/ 0 h 1204"/>
                  <a:gd name="T88" fmla="*/ 0 w 3545"/>
                  <a:gd name="T89" fmla="*/ 0 h 1204"/>
                  <a:gd name="T90" fmla="*/ 0 w 3545"/>
                  <a:gd name="T91" fmla="*/ 0 h 1204"/>
                  <a:gd name="T92" fmla="*/ 0 w 3545"/>
                  <a:gd name="T93" fmla="*/ 0 h 1204"/>
                  <a:gd name="T94" fmla="*/ 0 w 3545"/>
                  <a:gd name="T95" fmla="*/ 0 h 1204"/>
                  <a:gd name="T96" fmla="*/ 0 w 3545"/>
                  <a:gd name="T97" fmla="*/ 0 h 1204"/>
                  <a:gd name="T98" fmla="*/ 0 w 3545"/>
                  <a:gd name="T99" fmla="*/ 0 h 1204"/>
                  <a:gd name="T100" fmla="*/ 0 w 3545"/>
                  <a:gd name="T101" fmla="*/ 0 h 1204"/>
                  <a:gd name="T102" fmla="*/ 0 w 3545"/>
                  <a:gd name="T103" fmla="*/ 0 h 1204"/>
                  <a:gd name="T104" fmla="*/ 0 w 3545"/>
                  <a:gd name="T105" fmla="*/ 0 h 1204"/>
                  <a:gd name="T106" fmla="*/ 0 w 3545"/>
                  <a:gd name="T107" fmla="*/ 0 h 1204"/>
                  <a:gd name="T108" fmla="*/ 0 w 3545"/>
                  <a:gd name="T109" fmla="*/ 0 h 1204"/>
                  <a:gd name="T110" fmla="*/ 0 w 3545"/>
                  <a:gd name="T111" fmla="*/ 0 h 120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545"/>
                  <a:gd name="T169" fmla="*/ 0 h 1204"/>
                  <a:gd name="T170" fmla="*/ 3545 w 3545"/>
                  <a:gd name="T171" fmla="*/ 1204 h 120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545" h="1204">
                    <a:moveTo>
                      <a:pt x="329" y="400"/>
                    </a:moveTo>
                    <a:lnTo>
                      <a:pt x="312" y="401"/>
                    </a:lnTo>
                    <a:lnTo>
                      <a:pt x="294" y="402"/>
                    </a:lnTo>
                    <a:lnTo>
                      <a:pt x="276" y="403"/>
                    </a:lnTo>
                    <a:lnTo>
                      <a:pt x="259" y="406"/>
                    </a:lnTo>
                    <a:lnTo>
                      <a:pt x="241" y="408"/>
                    </a:lnTo>
                    <a:lnTo>
                      <a:pt x="225" y="411"/>
                    </a:lnTo>
                    <a:lnTo>
                      <a:pt x="208" y="414"/>
                    </a:lnTo>
                    <a:lnTo>
                      <a:pt x="192" y="418"/>
                    </a:lnTo>
                    <a:lnTo>
                      <a:pt x="177" y="422"/>
                    </a:lnTo>
                    <a:lnTo>
                      <a:pt x="161" y="426"/>
                    </a:lnTo>
                    <a:lnTo>
                      <a:pt x="147" y="431"/>
                    </a:lnTo>
                    <a:lnTo>
                      <a:pt x="132" y="436"/>
                    </a:lnTo>
                    <a:lnTo>
                      <a:pt x="119" y="442"/>
                    </a:lnTo>
                    <a:lnTo>
                      <a:pt x="106" y="447"/>
                    </a:lnTo>
                    <a:lnTo>
                      <a:pt x="93" y="453"/>
                    </a:lnTo>
                    <a:lnTo>
                      <a:pt x="81" y="460"/>
                    </a:lnTo>
                    <a:lnTo>
                      <a:pt x="70" y="466"/>
                    </a:lnTo>
                    <a:lnTo>
                      <a:pt x="61" y="473"/>
                    </a:lnTo>
                    <a:lnTo>
                      <a:pt x="51" y="480"/>
                    </a:lnTo>
                    <a:lnTo>
                      <a:pt x="41" y="487"/>
                    </a:lnTo>
                    <a:lnTo>
                      <a:pt x="33" y="495"/>
                    </a:lnTo>
                    <a:lnTo>
                      <a:pt x="26" y="502"/>
                    </a:lnTo>
                    <a:lnTo>
                      <a:pt x="20" y="510"/>
                    </a:lnTo>
                    <a:lnTo>
                      <a:pt x="14" y="518"/>
                    </a:lnTo>
                    <a:lnTo>
                      <a:pt x="10" y="526"/>
                    </a:lnTo>
                    <a:lnTo>
                      <a:pt x="6" y="535"/>
                    </a:lnTo>
                    <a:lnTo>
                      <a:pt x="3" y="543"/>
                    </a:lnTo>
                    <a:lnTo>
                      <a:pt x="1" y="551"/>
                    </a:lnTo>
                    <a:lnTo>
                      <a:pt x="0" y="559"/>
                    </a:lnTo>
                    <a:lnTo>
                      <a:pt x="0" y="567"/>
                    </a:lnTo>
                    <a:lnTo>
                      <a:pt x="1" y="576"/>
                    </a:lnTo>
                    <a:lnTo>
                      <a:pt x="2" y="584"/>
                    </a:lnTo>
                    <a:lnTo>
                      <a:pt x="4" y="592"/>
                    </a:lnTo>
                    <a:lnTo>
                      <a:pt x="8" y="601"/>
                    </a:lnTo>
                    <a:lnTo>
                      <a:pt x="12" y="608"/>
                    </a:lnTo>
                    <a:lnTo>
                      <a:pt x="16" y="616"/>
                    </a:lnTo>
                    <a:lnTo>
                      <a:pt x="22" y="623"/>
                    </a:lnTo>
                    <a:lnTo>
                      <a:pt x="30" y="631"/>
                    </a:lnTo>
                    <a:lnTo>
                      <a:pt x="37" y="639"/>
                    </a:lnTo>
                    <a:lnTo>
                      <a:pt x="45" y="646"/>
                    </a:lnTo>
                    <a:lnTo>
                      <a:pt x="55" y="653"/>
                    </a:lnTo>
                    <a:lnTo>
                      <a:pt x="64" y="660"/>
                    </a:lnTo>
                    <a:lnTo>
                      <a:pt x="75" y="667"/>
                    </a:lnTo>
                    <a:lnTo>
                      <a:pt x="87" y="674"/>
                    </a:lnTo>
                    <a:lnTo>
                      <a:pt x="99" y="679"/>
                    </a:lnTo>
                    <a:lnTo>
                      <a:pt x="111" y="685"/>
                    </a:lnTo>
                    <a:lnTo>
                      <a:pt x="125" y="691"/>
                    </a:lnTo>
                    <a:lnTo>
                      <a:pt x="138" y="697"/>
                    </a:lnTo>
                    <a:lnTo>
                      <a:pt x="153" y="701"/>
                    </a:lnTo>
                    <a:lnTo>
                      <a:pt x="168" y="706"/>
                    </a:lnTo>
                    <a:lnTo>
                      <a:pt x="184" y="710"/>
                    </a:lnTo>
                    <a:lnTo>
                      <a:pt x="200" y="714"/>
                    </a:lnTo>
                    <a:lnTo>
                      <a:pt x="216" y="718"/>
                    </a:lnTo>
                    <a:lnTo>
                      <a:pt x="214" y="689"/>
                    </a:lnTo>
                    <a:lnTo>
                      <a:pt x="200" y="694"/>
                    </a:lnTo>
                    <a:lnTo>
                      <a:pt x="186" y="700"/>
                    </a:lnTo>
                    <a:lnTo>
                      <a:pt x="174" y="706"/>
                    </a:lnTo>
                    <a:lnTo>
                      <a:pt x="162" y="712"/>
                    </a:lnTo>
                    <a:lnTo>
                      <a:pt x="150" y="719"/>
                    </a:lnTo>
                    <a:lnTo>
                      <a:pt x="141" y="725"/>
                    </a:lnTo>
                    <a:lnTo>
                      <a:pt x="130" y="732"/>
                    </a:lnTo>
                    <a:lnTo>
                      <a:pt x="122" y="739"/>
                    </a:lnTo>
                    <a:lnTo>
                      <a:pt x="113" y="746"/>
                    </a:lnTo>
                    <a:lnTo>
                      <a:pt x="106" y="754"/>
                    </a:lnTo>
                    <a:lnTo>
                      <a:pt x="99" y="762"/>
                    </a:lnTo>
                    <a:lnTo>
                      <a:pt x="93" y="770"/>
                    </a:lnTo>
                    <a:lnTo>
                      <a:pt x="88" y="778"/>
                    </a:lnTo>
                    <a:lnTo>
                      <a:pt x="85" y="786"/>
                    </a:lnTo>
                    <a:lnTo>
                      <a:pt x="81" y="794"/>
                    </a:lnTo>
                    <a:lnTo>
                      <a:pt x="79" y="803"/>
                    </a:lnTo>
                    <a:lnTo>
                      <a:pt x="77" y="811"/>
                    </a:lnTo>
                    <a:lnTo>
                      <a:pt x="77" y="819"/>
                    </a:lnTo>
                    <a:lnTo>
                      <a:pt x="77" y="827"/>
                    </a:lnTo>
                    <a:lnTo>
                      <a:pt x="80" y="835"/>
                    </a:lnTo>
                    <a:lnTo>
                      <a:pt x="81" y="844"/>
                    </a:lnTo>
                    <a:lnTo>
                      <a:pt x="85" y="852"/>
                    </a:lnTo>
                    <a:lnTo>
                      <a:pt x="88" y="860"/>
                    </a:lnTo>
                    <a:lnTo>
                      <a:pt x="93" y="868"/>
                    </a:lnTo>
                    <a:lnTo>
                      <a:pt x="99" y="876"/>
                    </a:lnTo>
                    <a:lnTo>
                      <a:pt x="106" y="883"/>
                    </a:lnTo>
                    <a:lnTo>
                      <a:pt x="113" y="891"/>
                    </a:lnTo>
                    <a:lnTo>
                      <a:pt x="122" y="899"/>
                    </a:lnTo>
                    <a:lnTo>
                      <a:pt x="130" y="906"/>
                    </a:lnTo>
                    <a:lnTo>
                      <a:pt x="141" y="912"/>
                    </a:lnTo>
                    <a:lnTo>
                      <a:pt x="152" y="918"/>
                    </a:lnTo>
                    <a:lnTo>
                      <a:pt x="162" y="925"/>
                    </a:lnTo>
                    <a:lnTo>
                      <a:pt x="174" y="931"/>
                    </a:lnTo>
                    <a:lnTo>
                      <a:pt x="186" y="937"/>
                    </a:lnTo>
                    <a:lnTo>
                      <a:pt x="200" y="943"/>
                    </a:lnTo>
                    <a:lnTo>
                      <a:pt x="214" y="948"/>
                    </a:lnTo>
                    <a:lnTo>
                      <a:pt x="228" y="953"/>
                    </a:lnTo>
                    <a:lnTo>
                      <a:pt x="244" y="957"/>
                    </a:lnTo>
                    <a:lnTo>
                      <a:pt x="258" y="962"/>
                    </a:lnTo>
                    <a:lnTo>
                      <a:pt x="275" y="965"/>
                    </a:lnTo>
                    <a:lnTo>
                      <a:pt x="291" y="969"/>
                    </a:lnTo>
                    <a:lnTo>
                      <a:pt x="307" y="973"/>
                    </a:lnTo>
                    <a:lnTo>
                      <a:pt x="324" y="975"/>
                    </a:lnTo>
                    <a:lnTo>
                      <a:pt x="342" y="978"/>
                    </a:lnTo>
                    <a:lnTo>
                      <a:pt x="359" y="979"/>
                    </a:lnTo>
                    <a:lnTo>
                      <a:pt x="377" y="981"/>
                    </a:lnTo>
                    <a:lnTo>
                      <a:pt x="395" y="982"/>
                    </a:lnTo>
                    <a:lnTo>
                      <a:pt x="413" y="983"/>
                    </a:lnTo>
                    <a:lnTo>
                      <a:pt x="431" y="983"/>
                    </a:lnTo>
                    <a:lnTo>
                      <a:pt x="449" y="983"/>
                    </a:lnTo>
                    <a:lnTo>
                      <a:pt x="467" y="982"/>
                    </a:lnTo>
                    <a:lnTo>
                      <a:pt x="526" y="1017"/>
                    </a:lnTo>
                    <a:lnTo>
                      <a:pt x="548" y="1030"/>
                    </a:lnTo>
                    <a:lnTo>
                      <a:pt x="571" y="1041"/>
                    </a:lnTo>
                    <a:lnTo>
                      <a:pt x="594" y="1052"/>
                    </a:lnTo>
                    <a:lnTo>
                      <a:pt x="619" y="1062"/>
                    </a:lnTo>
                    <a:lnTo>
                      <a:pt x="645" y="1072"/>
                    </a:lnTo>
                    <a:lnTo>
                      <a:pt x="673" y="1081"/>
                    </a:lnTo>
                    <a:lnTo>
                      <a:pt x="701" y="1089"/>
                    </a:lnTo>
                    <a:lnTo>
                      <a:pt x="730" y="1096"/>
                    </a:lnTo>
                    <a:lnTo>
                      <a:pt x="760" y="1103"/>
                    </a:lnTo>
                    <a:lnTo>
                      <a:pt x="791" y="1109"/>
                    </a:lnTo>
                    <a:lnTo>
                      <a:pt x="822" y="1114"/>
                    </a:lnTo>
                    <a:lnTo>
                      <a:pt x="855" y="1119"/>
                    </a:lnTo>
                    <a:lnTo>
                      <a:pt x="887" y="1122"/>
                    </a:lnTo>
                    <a:lnTo>
                      <a:pt x="919" y="1126"/>
                    </a:lnTo>
                    <a:lnTo>
                      <a:pt x="953" y="1128"/>
                    </a:lnTo>
                    <a:lnTo>
                      <a:pt x="985" y="1129"/>
                    </a:lnTo>
                    <a:lnTo>
                      <a:pt x="1019" y="1130"/>
                    </a:lnTo>
                    <a:lnTo>
                      <a:pt x="1052" y="1130"/>
                    </a:lnTo>
                    <a:lnTo>
                      <a:pt x="1086" y="1128"/>
                    </a:lnTo>
                    <a:lnTo>
                      <a:pt x="1119" y="1127"/>
                    </a:lnTo>
                    <a:lnTo>
                      <a:pt x="1152" y="1124"/>
                    </a:lnTo>
                    <a:lnTo>
                      <a:pt x="1184" y="1120"/>
                    </a:lnTo>
                    <a:lnTo>
                      <a:pt x="1216" y="1116"/>
                    </a:lnTo>
                    <a:lnTo>
                      <a:pt x="1247" y="1111"/>
                    </a:lnTo>
                    <a:lnTo>
                      <a:pt x="1278" y="1105"/>
                    </a:lnTo>
                    <a:lnTo>
                      <a:pt x="1403" y="1120"/>
                    </a:lnTo>
                    <a:lnTo>
                      <a:pt x="1422" y="1129"/>
                    </a:lnTo>
                    <a:lnTo>
                      <a:pt x="1444" y="1138"/>
                    </a:lnTo>
                    <a:lnTo>
                      <a:pt x="1465" y="1147"/>
                    </a:lnTo>
                    <a:lnTo>
                      <a:pt x="1488" y="1155"/>
                    </a:lnTo>
                    <a:lnTo>
                      <a:pt x="1512" y="1162"/>
                    </a:lnTo>
                    <a:lnTo>
                      <a:pt x="1536" y="1169"/>
                    </a:lnTo>
                    <a:lnTo>
                      <a:pt x="1561" y="1175"/>
                    </a:lnTo>
                    <a:lnTo>
                      <a:pt x="1586" y="1181"/>
                    </a:lnTo>
                    <a:lnTo>
                      <a:pt x="1614" y="1186"/>
                    </a:lnTo>
                    <a:lnTo>
                      <a:pt x="1640" y="1191"/>
                    </a:lnTo>
                    <a:lnTo>
                      <a:pt x="1668" y="1194"/>
                    </a:lnTo>
                    <a:lnTo>
                      <a:pt x="1695" y="1197"/>
                    </a:lnTo>
                    <a:lnTo>
                      <a:pt x="1723" y="1200"/>
                    </a:lnTo>
                    <a:lnTo>
                      <a:pt x="1751" y="1202"/>
                    </a:lnTo>
                    <a:lnTo>
                      <a:pt x="1780" y="1202"/>
                    </a:lnTo>
                    <a:lnTo>
                      <a:pt x="1809" y="1203"/>
                    </a:lnTo>
                    <a:lnTo>
                      <a:pt x="1836" y="1203"/>
                    </a:lnTo>
                    <a:lnTo>
                      <a:pt x="1865" y="1202"/>
                    </a:lnTo>
                    <a:lnTo>
                      <a:pt x="1894" y="1200"/>
                    </a:lnTo>
                    <a:lnTo>
                      <a:pt x="1921" y="1198"/>
                    </a:lnTo>
                    <a:lnTo>
                      <a:pt x="1950" y="1195"/>
                    </a:lnTo>
                    <a:lnTo>
                      <a:pt x="1976" y="1192"/>
                    </a:lnTo>
                    <a:lnTo>
                      <a:pt x="2004" y="1187"/>
                    </a:lnTo>
                    <a:lnTo>
                      <a:pt x="2030" y="1182"/>
                    </a:lnTo>
                    <a:lnTo>
                      <a:pt x="2057" y="1176"/>
                    </a:lnTo>
                    <a:lnTo>
                      <a:pt x="2082" y="1171"/>
                    </a:lnTo>
                    <a:lnTo>
                      <a:pt x="2106" y="1164"/>
                    </a:lnTo>
                    <a:lnTo>
                      <a:pt x="2130" y="1157"/>
                    </a:lnTo>
                    <a:lnTo>
                      <a:pt x="2152" y="1149"/>
                    </a:lnTo>
                    <a:lnTo>
                      <a:pt x="2175" y="1140"/>
                    </a:lnTo>
                    <a:lnTo>
                      <a:pt x="2196" y="1131"/>
                    </a:lnTo>
                    <a:lnTo>
                      <a:pt x="2216" y="1122"/>
                    </a:lnTo>
                    <a:lnTo>
                      <a:pt x="2235" y="1112"/>
                    </a:lnTo>
                    <a:lnTo>
                      <a:pt x="2253" y="1101"/>
                    </a:lnTo>
                    <a:lnTo>
                      <a:pt x="2270" y="1091"/>
                    </a:lnTo>
                    <a:lnTo>
                      <a:pt x="2285" y="1079"/>
                    </a:lnTo>
                    <a:lnTo>
                      <a:pt x="2298" y="1068"/>
                    </a:lnTo>
                    <a:lnTo>
                      <a:pt x="2312" y="1056"/>
                    </a:lnTo>
                    <a:lnTo>
                      <a:pt x="2324" y="1044"/>
                    </a:lnTo>
                    <a:lnTo>
                      <a:pt x="2397" y="1034"/>
                    </a:lnTo>
                    <a:lnTo>
                      <a:pt x="2418" y="1038"/>
                    </a:lnTo>
                    <a:lnTo>
                      <a:pt x="2441" y="1043"/>
                    </a:lnTo>
                    <a:lnTo>
                      <a:pt x="2464" y="1046"/>
                    </a:lnTo>
                    <a:lnTo>
                      <a:pt x="2488" y="1048"/>
                    </a:lnTo>
                    <a:lnTo>
                      <a:pt x="2512" y="1051"/>
                    </a:lnTo>
                    <a:lnTo>
                      <a:pt x="2536" y="1052"/>
                    </a:lnTo>
                    <a:lnTo>
                      <a:pt x="2559" y="1053"/>
                    </a:lnTo>
                    <a:lnTo>
                      <a:pt x="2583" y="1054"/>
                    </a:lnTo>
                    <a:lnTo>
                      <a:pt x="2607" y="1054"/>
                    </a:lnTo>
                    <a:lnTo>
                      <a:pt x="2631" y="1053"/>
                    </a:lnTo>
                    <a:lnTo>
                      <a:pt x="2656" y="1052"/>
                    </a:lnTo>
                    <a:lnTo>
                      <a:pt x="2680" y="1051"/>
                    </a:lnTo>
                    <a:lnTo>
                      <a:pt x="2703" y="1048"/>
                    </a:lnTo>
                    <a:lnTo>
                      <a:pt x="2727" y="1045"/>
                    </a:lnTo>
                    <a:lnTo>
                      <a:pt x="2750" y="1042"/>
                    </a:lnTo>
                    <a:lnTo>
                      <a:pt x="2773" y="1038"/>
                    </a:lnTo>
                    <a:lnTo>
                      <a:pt x="2795" y="1034"/>
                    </a:lnTo>
                    <a:lnTo>
                      <a:pt x="2817" y="1029"/>
                    </a:lnTo>
                    <a:lnTo>
                      <a:pt x="2837" y="1023"/>
                    </a:lnTo>
                    <a:lnTo>
                      <a:pt x="2858" y="1017"/>
                    </a:lnTo>
                    <a:lnTo>
                      <a:pt x="2878" y="1011"/>
                    </a:lnTo>
                    <a:lnTo>
                      <a:pt x="2897" y="1003"/>
                    </a:lnTo>
                    <a:lnTo>
                      <a:pt x="2915" y="997"/>
                    </a:lnTo>
                    <a:lnTo>
                      <a:pt x="2933" y="990"/>
                    </a:lnTo>
                    <a:lnTo>
                      <a:pt x="2949" y="982"/>
                    </a:lnTo>
                    <a:lnTo>
                      <a:pt x="2963" y="973"/>
                    </a:lnTo>
                    <a:lnTo>
                      <a:pt x="2979" y="965"/>
                    </a:lnTo>
                    <a:lnTo>
                      <a:pt x="2992" y="955"/>
                    </a:lnTo>
                    <a:lnTo>
                      <a:pt x="3005" y="946"/>
                    </a:lnTo>
                    <a:lnTo>
                      <a:pt x="3016" y="936"/>
                    </a:lnTo>
                    <a:lnTo>
                      <a:pt x="3027" y="925"/>
                    </a:lnTo>
                    <a:lnTo>
                      <a:pt x="3035" y="916"/>
                    </a:lnTo>
                    <a:lnTo>
                      <a:pt x="3044" y="906"/>
                    </a:lnTo>
                    <a:lnTo>
                      <a:pt x="3051" y="895"/>
                    </a:lnTo>
                    <a:lnTo>
                      <a:pt x="3057" y="884"/>
                    </a:lnTo>
                    <a:lnTo>
                      <a:pt x="3060" y="873"/>
                    </a:lnTo>
                    <a:lnTo>
                      <a:pt x="3064" y="862"/>
                    </a:lnTo>
                    <a:lnTo>
                      <a:pt x="3066" y="851"/>
                    </a:lnTo>
                    <a:lnTo>
                      <a:pt x="3068" y="840"/>
                    </a:lnTo>
                    <a:lnTo>
                      <a:pt x="3046" y="839"/>
                    </a:lnTo>
                    <a:lnTo>
                      <a:pt x="3074" y="838"/>
                    </a:lnTo>
                    <a:lnTo>
                      <a:pt x="3101" y="835"/>
                    </a:lnTo>
                    <a:lnTo>
                      <a:pt x="3129" y="833"/>
                    </a:lnTo>
                    <a:lnTo>
                      <a:pt x="3155" y="829"/>
                    </a:lnTo>
                    <a:lnTo>
                      <a:pt x="3182" y="825"/>
                    </a:lnTo>
                    <a:lnTo>
                      <a:pt x="3208" y="820"/>
                    </a:lnTo>
                    <a:lnTo>
                      <a:pt x="3234" y="814"/>
                    </a:lnTo>
                    <a:lnTo>
                      <a:pt x="3259" y="808"/>
                    </a:lnTo>
                    <a:lnTo>
                      <a:pt x="3283" y="802"/>
                    </a:lnTo>
                    <a:lnTo>
                      <a:pt x="3306" y="794"/>
                    </a:lnTo>
                    <a:lnTo>
                      <a:pt x="3329" y="787"/>
                    </a:lnTo>
                    <a:lnTo>
                      <a:pt x="3350" y="778"/>
                    </a:lnTo>
                    <a:lnTo>
                      <a:pt x="3372" y="770"/>
                    </a:lnTo>
                    <a:lnTo>
                      <a:pt x="3391" y="760"/>
                    </a:lnTo>
                    <a:lnTo>
                      <a:pt x="3410" y="751"/>
                    </a:lnTo>
                    <a:lnTo>
                      <a:pt x="3428" y="741"/>
                    </a:lnTo>
                    <a:lnTo>
                      <a:pt x="3445" y="730"/>
                    </a:lnTo>
                    <a:lnTo>
                      <a:pt x="3460" y="719"/>
                    </a:lnTo>
                    <a:lnTo>
                      <a:pt x="3475" y="708"/>
                    </a:lnTo>
                    <a:lnTo>
                      <a:pt x="3488" y="697"/>
                    </a:lnTo>
                    <a:lnTo>
                      <a:pt x="3499" y="685"/>
                    </a:lnTo>
                    <a:lnTo>
                      <a:pt x="3509" y="673"/>
                    </a:lnTo>
                    <a:lnTo>
                      <a:pt x="3519" y="661"/>
                    </a:lnTo>
                    <a:lnTo>
                      <a:pt x="3526" y="648"/>
                    </a:lnTo>
                    <a:lnTo>
                      <a:pt x="3532" y="635"/>
                    </a:lnTo>
                    <a:lnTo>
                      <a:pt x="3538" y="622"/>
                    </a:lnTo>
                    <a:lnTo>
                      <a:pt x="3542" y="609"/>
                    </a:lnTo>
                    <a:lnTo>
                      <a:pt x="3543" y="597"/>
                    </a:lnTo>
                    <a:lnTo>
                      <a:pt x="3544" y="584"/>
                    </a:lnTo>
                    <a:lnTo>
                      <a:pt x="3543" y="571"/>
                    </a:lnTo>
                    <a:lnTo>
                      <a:pt x="3542" y="558"/>
                    </a:lnTo>
                    <a:lnTo>
                      <a:pt x="3538" y="546"/>
                    </a:lnTo>
                    <a:lnTo>
                      <a:pt x="3533" y="533"/>
                    </a:lnTo>
                    <a:lnTo>
                      <a:pt x="3526" y="520"/>
                    </a:lnTo>
                    <a:lnTo>
                      <a:pt x="3519" y="508"/>
                    </a:lnTo>
                    <a:lnTo>
                      <a:pt x="3509" y="495"/>
                    </a:lnTo>
                    <a:lnTo>
                      <a:pt x="3500" y="483"/>
                    </a:lnTo>
                    <a:lnTo>
                      <a:pt x="3488" y="471"/>
                    </a:lnTo>
                    <a:lnTo>
                      <a:pt x="3475" y="460"/>
                    </a:lnTo>
                    <a:lnTo>
                      <a:pt x="3460" y="448"/>
                    </a:lnTo>
                    <a:lnTo>
                      <a:pt x="3445" y="438"/>
                    </a:lnTo>
                    <a:lnTo>
                      <a:pt x="3428" y="427"/>
                    </a:lnTo>
                    <a:lnTo>
                      <a:pt x="3411" y="417"/>
                    </a:lnTo>
                    <a:lnTo>
                      <a:pt x="3392" y="407"/>
                    </a:lnTo>
                    <a:lnTo>
                      <a:pt x="3372" y="398"/>
                    </a:lnTo>
                    <a:lnTo>
                      <a:pt x="3404" y="449"/>
                    </a:lnTo>
                    <a:lnTo>
                      <a:pt x="3415" y="440"/>
                    </a:lnTo>
                    <a:lnTo>
                      <a:pt x="3424" y="430"/>
                    </a:lnTo>
                    <a:lnTo>
                      <a:pt x="3433" y="421"/>
                    </a:lnTo>
                    <a:lnTo>
                      <a:pt x="3441" y="411"/>
                    </a:lnTo>
                    <a:lnTo>
                      <a:pt x="3447" y="401"/>
                    </a:lnTo>
                    <a:lnTo>
                      <a:pt x="3453" y="391"/>
                    </a:lnTo>
                    <a:lnTo>
                      <a:pt x="3458" y="380"/>
                    </a:lnTo>
                    <a:lnTo>
                      <a:pt x="3460" y="371"/>
                    </a:lnTo>
                    <a:lnTo>
                      <a:pt x="3463" y="360"/>
                    </a:lnTo>
                    <a:lnTo>
                      <a:pt x="3464" y="350"/>
                    </a:lnTo>
                    <a:lnTo>
                      <a:pt x="3464" y="339"/>
                    </a:lnTo>
                    <a:lnTo>
                      <a:pt x="3463" y="328"/>
                    </a:lnTo>
                    <a:lnTo>
                      <a:pt x="3460" y="319"/>
                    </a:lnTo>
                    <a:lnTo>
                      <a:pt x="3455" y="308"/>
                    </a:lnTo>
                    <a:lnTo>
                      <a:pt x="3451" y="298"/>
                    </a:lnTo>
                    <a:lnTo>
                      <a:pt x="3445" y="288"/>
                    </a:lnTo>
                    <a:lnTo>
                      <a:pt x="3439" y="278"/>
                    </a:lnTo>
                    <a:lnTo>
                      <a:pt x="3430" y="268"/>
                    </a:lnTo>
                    <a:lnTo>
                      <a:pt x="3421" y="258"/>
                    </a:lnTo>
                    <a:lnTo>
                      <a:pt x="3410" y="249"/>
                    </a:lnTo>
                    <a:lnTo>
                      <a:pt x="3399" y="240"/>
                    </a:lnTo>
                    <a:lnTo>
                      <a:pt x="3387" y="231"/>
                    </a:lnTo>
                    <a:lnTo>
                      <a:pt x="3374" y="223"/>
                    </a:lnTo>
                    <a:lnTo>
                      <a:pt x="3360" y="215"/>
                    </a:lnTo>
                    <a:lnTo>
                      <a:pt x="3344" y="207"/>
                    </a:lnTo>
                    <a:lnTo>
                      <a:pt x="3329" y="201"/>
                    </a:lnTo>
                    <a:lnTo>
                      <a:pt x="3312" y="193"/>
                    </a:lnTo>
                    <a:lnTo>
                      <a:pt x="3295" y="187"/>
                    </a:lnTo>
                    <a:lnTo>
                      <a:pt x="3276" y="181"/>
                    </a:lnTo>
                    <a:lnTo>
                      <a:pt x="3258" y="175"/>
                    </a:lnTo>
                    <a:lnTo>
                      <a:pt x="3238" y="170"/>
                    </a:lnTo>
                    <a:lnTo>
                      <a:pt x="3218" y="165"/>
                    </a:lnTo>
                    <a:lnTo>
                      <a:pt x="3198" y="161"/>
                    </a:lnTo>
                    <a:lnTo>
                      <a:pt x="3176" y="157"/>
                    </a:lnTo>
                    <a:lnTo>
                      <a:pt x="3155" y="153"/>
                    </a:lnTo>
                    <a:lnTo>
                      <a:pt x="3133" y="151"/>
                    </a:lnTo>
                    <a:lnTo>
                      <a:pt x="3112" y="148"/>
                    </a:lnTo>
                    <a:lnTo>
                      <a:pt x="3136" y="140"/>
                    </a:lnTo>
                    <a:lnTo>
                      <a:pt x="3131" y="131"/>
                    </a:lnTo>
                    <a:lnTo>
                      <a:pt x="3125" y="122"/>
                    </a:lnTo>
                    <a:lnTo>
                      <a:pt x="3118" y="113"/>
                    </a:lnTo>
                    <a:lnTo>
                      <a:pt x="3109" y="105"/>
                    </a:lnTo>
                    <a:lnTo>
                      <a:pt x="3100" y="97"/>
                    </a:lnTo>
                    <a:lnTo>
                      <a:pt x="3089" y="89"/>
                    </a:lnTo>
                    <a:lnTo>
                      <a:pt x="3078" y="81"/>
                    </a:lnTo>
                    <a:lnTo>
                      <a:pt x="3066" y="73"/>
                    </a:lnTo>
                    <a:lnTo>
                      <a:pt x="3054" y="65"/>
                    </a:lnTo>
                    <a:lnTo>
                      <a:pt x="3040" y="59"/>
                    </a:lnTo>
                    <a:lnTo>
                      <a:pt x="3027" y="51"/>
                    </a:lnTo>
                    <a:lnTo>
                      <a:pt x="3012" y="46"/>
                    </a:lnTo>
                    <a:lnTo>
                      <a:pt x="2997" y="39"/>
                    </a:lnTo>
                    <a:lnTo>
                      <a:pt x="2980" y="33"/>
                    </a:lnTo>
                    <a:lnTo>
                      <a:pt x="2963" y="29"/>
                    </a:lnTo>
                    <a:lnTo>
                      <a:pt x="2946" y="24"/>
                    </a:lnTo>
                    <a:lnTo>
                      <a:pt x="2928" y="20"/>
                    </a:lnTo>
                    <a:lnTo>
                      <a:pt x="2910" y="16"/>
                    </a:lnTo>
                    <a:lnTo>
                      <a:pt x="2891" y="11"/>
                    </a:lnTo>
                    <a:lnTo>
                      <a:pt x="2872" y="9"/>
                    </a:lnTo>
                    <a:lnTo>
                      <a:pt x="2852" y="6"/>
                    </a:lnTo>
                    <a:lnTo>
                      <a:pt x="2832" y="4"/>
                    </a:lnTo>
                    <a:lnTo>
                      <a:pt x="2812" y="3"/>
                    </a:lnTo>
                    <a:lnTo>
                      <a:pt x="2792" y="1"/>
                    </a:lnTo>
                    <a:lnTo>
                      <a:pt x="2771" y="0"/>
                    </a:lnTo>
                    <a:lnTo>
                      <a:pt x="2751" y="0"/>
                    </a:lnTo>
                    <a:lnTo>
                      <a:pt x="2731" y="0"/>
                    </a:lnTo>
                    <a:lnTo>
                      <a:pt x="2710" y="1"/>
                    </a:lnTo>
                    <a:lnTo>
                      <a:pt x="2690" y="3"/>
                    </a:lnTo>
                    <a:lnTo>
                      <a:pt x="2670" y="4"/>
                    </a:lnTo>
                    <a:lnTo>
                      <a:pt x="2650" y="6"/>
                    </a:lnTo>
                    <a:lnTo>
                      <a:pt x="2630" y="9"/>
                    </a:lnTo>
                    <a:lnTo>
                      <a:pt x="2611" y="11"/>
                    </a:lnTo>
                    <a:lnTo>
                      <a:pt x="2593" y="16"/>
                    </a:lnTo>
                    <a:lnTo>
                      <a:pt x="2574" y="20"/>
                    </a:lnTo>
                    <a:lnTo>
                      <a:pt x="2556" y="24"/>
                    </a:lnTo>
                    <a:lnTo>
                      <a:pt x="2538" y="29"/>
                    </a:lnTo>
                    <a:lnTo>
                      <a:pt x="2521" y="33"/>
                    </a:lnTo>
                    <a:lnTo>
                      <a:pt x="2506" y="39"/>
                    </a:lnTo>
                    <a:lnTo>
                      <a:pt x="2489" y="46"/>
                    </a:lnTo>
                    <a:lnTo>
                      <a:pt x="2411" y="47"/>
                    </a:lnTo>
                    <a:lnTo>
                      <a:pt x="2398" y="41"/>
                    </a:lnTo>
                    <a:lnTo>
                      <a:pt x="2383" y="35"/>
                    </a:lnTo>
                    <a:lnTo>
                      <a:pt x="2368" y="30"/>
                    </a:lnTo>
                    <a:lnTo>
                      <a:pt x="2354" y="25"/>
                    </a:lnTo>
                    <a:lnTo>
                      <a:pt x="2338" y="21"/>
                    </a:lnTo>
                    <a:lnTo>
                      <a:pt x="2321" y="17"/>
                    </a:lnTo>
                    <a:lnTo>
                      <a:pt x="2304" y="14"/>
                    </a:lnTo>
                    <a:lnTo>
                      <a:pt x="2288" y="11"/>
                    </a:lnTo>
                    <a:lnTo>
                      <a:pt x="2270" y="7"/>
                    </a:lnTo>
                    <a:lnTo>
                      <a:pt x="2253" y="6"/>
                    </a:lnTo>
                    <a:lnTo>
                      <a:pt x="2235" y="3"/>
                    </a:lnTo>
                    <a:lnTo>
                      <a:pt x="2216" y="2"/>
                    </a:lnTo>
                    <a:lnTo>
                      <a:pt x="2198" y="1"/>
                    </a:lnTo>
                    <a:lnTo>
                      <a:pt x="2180" y="0"/>
                    </a:lnTo>
                    <a:lnTo>
                      <a:pt x="2162" y="0"/>
                    </a:lnTo>
                    <a:lnTo>
                      <a:pt x="2143" y="0"/>
                    </a:lnTo>
                    <a:lnTo>
                      <a:pt x="2125" y="1"/>
                    </a:lnTo>
                    <a:lnTo>
                      <a:pt x="2107" y="2"/>
                    </a:lnTo>
                    <a:lnTo>
                      <a:pt x="2089" y="3"/>
                    </a:lnTo>
                    <a:lnTo>
                      <a:pt x="2071" y="6"/>
                    </a:lnTo>
                    <a:lnTo>
                      <a:pt x="2053" y="8"/>
                    </a:lnTo>
                    <a:lnTo>
                      <a:pt x="2035" y="11"/>
                    </a:lnTo>
                    <a:lnTo>
                      <a:pt x="2018" y="14"/>
                    </a:lnTo>
                    <a:lnTo>
                      <a:pt x="2002" y="17"/>
                    </a:lnTo>
                    <a:lnTo>
                      <a:pt x="1986" y="21"/>
                    </a:lnTo>
                    <a:lnTo>
                      <a:pt x="1970" y="26"/>
                    </a:lnTo>
                    <a:lnTo>
                      <a:pt x="1955" y="31"/>
                    </a:lnTo>
                    <a:lnTo>
                      <a:pt x="1941" y="36"/>
                    </a:lnTo>
                    <a:lnTo>
                      <a:pt x="1926" y="41"/>
                    </a:lnTo>
                    <a:lnTo>
                      <a:pt x="1912" y="47"/>
                    </a:lnTo>
                    <a:lnTo>
                      <a:pt x="1900" y="53"/>
                    </a:lnTo>
                    <a:lnTo>
                      <a:pt x="1888" y="60"/>
                    </a:lnTo>
                    <a:lnTo>
                      <a:pt x="1876" y="66"/>
                    </a:lnTo>
                    <a:lnTo>
                      <a:pt x="1865" y="73"/>
                    </a:lnTo>
                    <a:lnTo>
                      <a:pt x="1793" y="74"/>
                    </a:lnTo>
                    <a:lnTo>
                      <a:pt x="1774" y="69"/>
                    </a:lnTo>
                    <a:lnTo>
                      <a:pt x="1755" y="64"/>
                    </a:lnTo>
                    <a:lnTo>
                      <a:pt x="1736" y="58"/>
                    </a:lnTo>
                    <a:lnTo>
                      <a:pt x="1715" y="54"/>
                    </a:lnTo>
                    <a:lnTo>
                      <a:pt x="1695" y="50"/>
                    </a:lnTo>
                    <a:lnTo>
                      <a:pt x="1675" y="47"/>
                    </a:lnTo>
                    <a:lnTo>
                      <a:pt x="1653" y="43"/>
                    </a:lnTo>
                    <a:lnTo>
                      <a:pt x="1632" y="41"/>
                    </a:lnTo>
                    <a:lnTo>
                      <a:pt x="1610" y="39"/>
                    </a:lnTo>
                    <a:lnTo>
                      <a:pt x="1587" y="38"/>
                    </a:lnTo>
                    <a:lnTo>
                      <a:pt x="1566" y="37"/>
                    </a:lnTo>
                    <a:lnTo>
                      <a:pt x="1543" y="36"/>
                    </a:lnTo>
                    <a:lnTo>
                      <a:pt x="1521" y="36"/>
                    </a:lnTo>
                    <a:lnTo>
                      <a:pt x="1499" y="37"/>
                    </a:lnTo>
                    <a:lnTo>
                      <a:pt x="1477" y="38"/>
                    </a:lnTo>
                    <a:lnTo>
                      <a:pt x="1454" y="39"/>
                    </a:lnTo>
                    <a:lnTo>
                      <a:pt x="1433" y="42"/>
                    </a:lnTo>
                    <a:lnTo>
                      <a:pt x="1411" y="44"/>
                    </a:lnTo>
                    <a:lnTo>
                      <a:pt x="1390" y="47"/>
                    </a:lnTo>
                    <a:lnTo>
                      <a:pt x="1369" y="51"/>
                    </a:lnTo>
                    <a:lnTo>
                      <a:pt x="1349" y="55"/>
                    </a:lnTo>
                    <a:lnTo>
                      <a:pt x="1329" y="60"/>
                    </a:lnTo>
                    <a:lnTo>
                      <a:pt x="1310" y="65"/>
                    </a:lnTo>
                    <a:lnTo>
                      <a:pt x="1292" y="70"/>
                    </a:lnTo>
                    <a:lnTo>
                      <a:pt x="1272" y="77"/>
                    </a:lnTo>
                    <a:lnTo>
                      <a:pt x="1256" y="83"/>
                    </a:lnTo>
                    <a:lnTo>
                      <a:pt x="1239" y="90"/>
                    </a:lnTo>
                    <a:lnTo>
                      <a:pt x="1223" y="97"/>
                    </a:lnTo>
                    <a:lnTo>
                      <a:pt x="1208" y="104"/>
                    </a:lnTo>
                    <a:lnTo>
                      <a:pt x="1193" y="113"/>
                    </a:lnTo>
                    <a:lnTo>
                      <a:pt x="1180" y="121"/>
                    </a:lnTo>
                    <a:lnTo>
                      <a:pt x="1087" y="131"/>
                    </a:lnTo>
                    <a:lnTo>
                      <a:pt x="1061" y="126"/>
                    </a:lnTo>
                    <a:lnTo>
                      <a:pt x="1034" y="122"/>
                    </a:lnTo>
                    <a:lnTo>
                      <a:pt x="1008" y="118"/>
                    </a:lnTo>
                    <a:lnTo>
                      <a:pt x="980" y="116"/>
                    </a:lnTo>
                    <a:lnTo>
                      <a:pt x="953" y="113"/>
                    </a:lnTo>
                    <a:lnTo>
                      <a:pt x="925" y="112"/>
                    </a:lnTo>
                    <a:lnTo>
                      <a:pt x="898" y="110"/>
                    </a:lnTo>
                    <a:lnTo>
                      <a:pt x="870" y="110"/>
                    </a:lnTo>
                    <a:lnTo>
                      <a:pt x="843" y="110"/>
                    </a:lnTo>
                    <a:lnTo>
                      <a:pt x="814" y="111"/>
                    </a:lnTo>
                    <a:lnTo>
                      <a:pt x="786" y="113"/>
                    </a:lnTo>
                    <a:lnTo>
                      <a:pt x="759" y="115"/>
                    </a:lnTo>
                    <a:lnTo>
                      <a:pt x="732" y="117"/>
                    </a:lnTo>
                    <a:lnTo>
                      <a:pt x="705" y="122"/>
                    </a:lnTo>
                    <a:lnTo>
                      <a:pt x="679" y="126"/>
                    </a:lnTo>
                    <a:lnTo>
                      <a:pt x="652" y="130"/>
                    </a:lnTo>
                    <a:lnTo>
                      <a:pt x="627" y="135"/>
                    </a:lnTo>
                    <a:lnTo>
                      <a:pt x="603" y="141"/>
                    </a:lnTo>
                    <a:lnTo>
                      <a:pt x="579" y="148"/>
                    </a:lnTo>
                    <a:lnTo>
                      <a:pt x="556" y="154"/>
                    </a:lnTo>
                    <a:lnTo>
                      <a:pt x="534" y="162"/>
                    </a:lnTo>
                    <a:lnTo>
                      <a:pt x="512" y="170"/>
                    </a:lnTo>
                    <a:lnTo>
                      <a:pt x="490" y="179"/>
                    </a:lnTo>
                    <a:lnTo>
                      <a:pt x="471" y="188"/>
                    </a:lnTo>
                    <a:lnTo>
                      <a:pt x="452" y="197"/>
                    </a:lnTo>
                    <a:lnTo>
                      <a:pt x="434" y="206"/>
                    </a:lnTo>
                    <a:lnTo>
                      <a:pt x="417" y="216"/>
                    </a:lnTo>
                    <a:lnTo>
                      <a:pt x="402" y="226"/>
                    </a:lnTo>
                    <a:lnTo>
                      <a:pt x="387" y="238"/>
                    </a:lnTo>
                    <a:lnTo>
                      <a:pt x="374" y="249"/>
                    </a:lnTo>
                    <a:lnTo>
                      <a:pt x="362" y="261"/>
                    </a:lnTo>
                    <a:lnTo>
                      <a:pt x="352" y="273"/>
                    </a:lnTo>
                    <a:lnTo>
                      <a:pt x="342" y="285"/>
                    </a:lnTo>
                    <a:lnTo>
                      <a:pt x="334" y="297"/>
                    </a:lnTo>
                    <a:lnTo>
                      <a:pt x="326" y="310"/>
                    </a:lnTo>
                    <a:lnTo>
                      <a:pt x="322" y="323"/>
                    </a:lnTo>
                    <a:lnTo>
                      <a:pt x="317" y="335"/>
                    </a:lnTo>
                    <a:lnTo>
                      <a:pt x="314" y="348"/>
                    </a:lnTo>
                    <a:lnTo>
                      <a:pt x="313" y="361"/>
                    </a:lnTo>
                    <a:lnTo>
                      <a:pt x="313" y="374"/>
                    </a:lnTo>
                    <a:lnTo>
                      <a:pt x="316" y="386"/>
                    </a:lnTo>
                    <a:lnTo>
                      <a:pt x="318" y="399"/>
                    </a:lnTo>
                    <a:lnTo>
                      <a:pt x="323" y="412"/>
                    </a:lnTo>
                    <a:lnTo>
                      <a:pt x="329" y="400"/>
                    </a:lnTo>
                  </a:path>
                </a:pathLst>
              </a:custGeom>
              <a:solidFill>
                <a:srgbClr val="CCFFFF"/>
              </a:solidFill>
              <a:ln w="9360">
                <a:solidFill>
                  <a:srgbClr val="000000"/>
                </a:solidFill>
                <a:round/>
                <a:headEnd/>
                <a:tailEnd/>
              </a:ln>
            </p:spPr>
            <p:txBody>
              <a:bodyPr wrap="none" anchor="ctr"/>
              <a:lstStyle/>
              <a:p>
                <a:endParaRPr lang="en-US"/>
              </a:p>
            </p:txBody>
          </p:sp>
          <p:sp>
            <p:nvSpPr>
              <p:cNvPr id="21547" name="Freeform 22"/>
              <p:cNvSpPr>
                <a:spLocks noChangeArrowheads="1"/>
              </p:cNvSpPr>
              <p:nvPr/>
            </p:nvSpPr>
            <p:spPr bwMode="auto">
              <a:xfrm>
                <a:off x="3547" y="1618"/>
                <a:ext cx="37" cy="3"/>
              </a:xfrm>
              <a:custGeom>
                <a:avLst/>
                <a:gdLst>
                  <a:gd name="T0" fmla="*/ 0 w 163"/>
                  <a:gd name="T1" fmla="*/ 0 h 14"/>
                  <a:gd name="T2" fmla="*/ 0 w 163"/>
                  <a:gd name="T3" fmla="*/ 0 h 14"/>
                  <a:gd name="T4" fmla="*/ 0 w 163"/>
                  <a:gd name="T5" fmla="*/ 0 h 14"/>
                  <a:gd name="T6" fmla="*/ 0 w 163"/>
                  <a:gd name="T7" fmla="*/ 0 h 14"/>
                  <a:gd name="T8" fmla="*/ 0 w 163"/>
                  <a:gd name="T9" fmla="*/ 0 h 14"/>
                  <a:gd name="T10" fmla="*/ 0 w 163"/>
                  <a:gd name="T11" fmla="*/ 0 h 14"/>
                  <a:gd name="T12" fmla="*/ 0 w 163"/>
                  <a:gd name="T13" fmla="*/ 0 h 14"/>
                  <a:gd name="T14" fmla="*/ 0 w 163"/>
                  <a:gd name="T15" fmla="*/ 0 h 14"/>
                  <a:gd name="T16" fmla="*/ 0 w 163"/>
                  <a:gd name="T17" fmla="*/ 0 h 14"/>
                  <a:gd name="T18" fmla="*/ 0 w 163"/>
                  <a:gd name="T19" fmla="*/ 0 h 14"/>
                  <a:gd name="T20" fmla="*/ 0 w 163"/>
                  <a:gd name="T21" fmla="*/ 0 h 14"/>
                  <a:gd name="T22" fmla="*/ 0 w 163"/>
                  <a:gd name="T23" fmla="*/ 0 h 14"/>
                  <a:gd name="T24" fmla="*/ 0 w 163"/>
                  <a:gd name="T25" fmla="*/ 0 h 14"/>
                  <a:gd name="T26" fmla="*/ 0 w 163"/>
                  <a:gd name="T27" fmla="*/ 0 h 14"/>
                  <a:gd name="T28" fmla="*/ 0 w 163"/>
                  <a:gd name="T29" fmla="*/ 0 h 14"/>
                  <a:gd name="T30" fmla="*/ 0 w 163"/>
                  <a:gd name="T31" fmla="*/ 0 h 14"/>
                  <a:gd name="T32" fmla="*/ 0 w 16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63"/>
                  <a:gd name="T52" fmla="*/ 0 h 14"/>
                  <a:gd name="T53" fmla="*/ 163 w 16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63" h="14">
                    <a:moveTo>
                      <a:pt x="0" y="0"/>
                    </a:moveTo>
                    <a:lnTo>
                      <a:pt x="10" y="1"/>
                    </a:lnTo>
                    <a:lnTo>
                      <a:pt x="21" y="3"/>
                    </a:lnTo>
                    <a:lnTo>
                      <a:pt x="30" y="5"/>
                    </a:lnTo>
                    <a:lnTo>
                      <a:pt x="41" y="6"/>
                    </a:lnTo>
                    <a:lnTo>
                      <a:pt x="52" y="8"/>
                    </a:lnTo>
                    <a:lnTo>
                      <a:pt x="63" y="9"/>
                    </a:lnTo>
                    <a:lnTo>
                      <a:pt x="73" y="10"/>
                    </a:lnTo>
                    <a:lnTo>
                      <a:pt x="85" y="10"/>
                    </a:lnTo>
                    <a:lnTo>
                      <a:pt x="96" y="11"/>
                    </a:lnTo>
                    <a:lnTo>
                      <a:pt x="107" y="12"/>
                    </a:lnTo>
                    <a:lnTo>
                      <a:pt x="117" y="13"/>
                    </a:lnTo>
                    <a:lnTo>
                      <a:pt x="128" y="13"/>
                    </a:lnTo>
                    <a:lnTo>
                      <a:pt x="140" y="13"/>
                    </a:lnTo>
                    <a:lnTo>
                      <a:pt x="151" y="13"/>
                    </a:lnTo>
                    <a:lnTo>
                      <a:pt x="162" y="13"/>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1548" name="Freeform 23"/>
              <p:cNvSpPr>
                <a:spLocks noChangeArrowheads="1"/>
              </p:cNvSpPr>
              <p:nvPr/>
            </p:nvSpPr>
            <p:spPr bwMode="auto">
              <a:xfrm>
                <a:off x="3604" y="1677"/>
                <a:ext cx="16" cy="1"/>
              </a:xfrm>
              <a:custGeom>
                <a:avLst/>
                <a:gdLst>
                  <a:gd name="T0" fmla="*/ 0 w 71"/>
                  <a:gd name="T1" fmla="*/ 0 h 5"/>
                  <a:gd name="T2" fmla="*/ 0 w 71"/>
                  <a:gd name="T3" fmla="*/ 0 h 5"/>
                  <a:gd name="T4" fmla="*/ 0 w 71"/>
                  <a:gd name="T5" fmla="*/ 0 h 5"/>
                  <a:gd name="T6" fmla="*/ 0 w 71"/>
                  <a:gd name="T7" fmla="*/ 0 h 5"/>
                  <a:gd name="T8" fmla="*/ 0 w 71"/>
                  <a:gd name="T9" fmla="*/ 0 h 5"/>
                  <a:gd name="T10" fmla="*/ 0 w 71"/>
                  <a:gd name="T11" fmla="*/ 0 h 5"/>
                  <a:gd name="T12" fmla="*/ 0 w 71"/>
                  <a:gd name="T13" fmla="*/ 0 h 5"/>
                  <a:gd name="T14" fmla="*/ 0 w 71"/>
                  <a:gd name="T15" fmla="*/ 0 h 5"/>
                  <a:gd name="T16" fmla="*/ 0 w 71"/>
                  <a:gd name="T17" fmla="*/ 0 h 5"/>
                  <a:gd name="T18" fmla="*/ 0 w 71"/>
                  <a:gd name="T19" fmla="*/ 0 h 5"/>
                  <a:gd name="T20" fmla="*/ 0 w 71"/>
                  <a:gd name="T21" fmla="*/ 0 h 5"/>
                  <a:gd name="T22" fmla="*/ 0 w 71"/>
                  <a:gd name="T23" fmla="*/ 0 h 5"/>
                  <a:gd name="T24" fmla="*/ 0 w 71"/>
                  <a:gd name="T25" fmla="*/ 0 h 5"/>
                  <a:gd name="T26" fmla="*/ 0 w 71"/>
                  <a:gd name="T27" fmla="*/ 0 h 5"/>
                  <a:gd name="T28" fmla="*/ 0 w 71"/>
                  <a:gd name="T29" fmla="*/ 0 h 5"/>
                  <a:gd name="T30" fmla="*/ 0 w 71"/>
                  <a:gd name="T31" fmla="*/ 0 h 5"/>
                  <a:gd name="T32" fmla="*/ 0 w 71"/>
                  <a:gd name="T33" fmla="*/ 0 h 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1"/>
                  <a:gd name="T52" fmla="*/ 0 h 5"/>
                  <a:gd name="T53" fmla="*/ 71 w 71"/>
                  <a:gd name="T54" fmla="*/ 5 h 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1" h="5">
                    <a:moveTo>
                      <a:pt x="0" y="4"/>
                    </a:moveTo>
                    <a:lnTo>
                      <a:pt x="4" y="4"/>
                    </a:lnTo>
                    <a:lnTo>
                      <a:pt x="9" y="4"/>
                    </a:lnTo>
                    <a:lnTo>
                      <a:pt x="14" y="4"/>
                    </a:lnTo>
                    <a:lnTo>
                      <a:pt x="17" y="4"/>
                    </a:lnTo>
                    <a:lnTo>
                      <a:pt x="22" y="4"/>
                    </a:lnTo>
                    <a:lnTo>
                      <a:pt x="27" y="3"/>
                    </a:lnTo>
                    <a:lnTo>
                      <a:pt x="32" y="3"/>
                    </a:lnTo>
                    <a:lnTo>
                      <a:pt x="38" y="2"/>
                    </a:lnTo>
                    <a:lnTo>
                      <a:pt x="42" y="2"/>
                    </a:lnTo>
                    <a:lnTo>
                      <a:pt x="47" y="1"/>
                    </a:lnTo>
                    <a:lnTo>
                      <a:pt x="52" y="1"/>
                    </a:lnTo>
                    <a:lnTo>
                      <a:pt x="57" y="0"/>
                    </a:lnTo>
                    <a:lnTo>
                      <a:pt x="62" y="0"/>
                    </a:lnTo>
                    <a:lnTo>
                      <a:pt x="65" y="0"/>
                    </a:lnTo>
                    <a:lnTo>
                      <a:pt x="70" y="0"/>
                    </a:lnTo>
                    <a:lnTo>
                      <a:pt x="0" y="4"/>
                    </a:lnTo>
                  </a:path>
                </a:pathLst>
              </a:custGeom>
              <a:solidFill>
                <a:srgbClr val="CCFFFF"/>
              </a:solidFill>
              <a:ln w="9360">
                <a:solidFill>
                  <a:srgbClr val="000000"/>
                </a:solidFill>
                <a:round/>
                <a:headEnd/>
                <a:tailEnd/>
              </a:ln>
            </p:spPr>
            <p:txBody>
              <a:bodyPr wrap="none" anchor="ctr"/>
              <a:lstStyle/>
              <a:p>
                <a:endParaRPr lang="en-US"/>
              </a:p>
            </p:txBody>
          </p:sp>
          <p:sp>
            <p:nvSpPr>
              <p:cNvPr id="21549" name="Freeform 24"/>
              <p:cNvSpPr>
                <a:spLocks noChangeArrowheads="1"/>
              </p:cNvSpPr>
              <p:nvPr/>
            </p:nvSpPr>
            <p:spPr bwMode="auto">
              <a:xfrm>
                <a:off x="3798" y="1697"/>
                <a:ext cx="18" cy="12"/>
              </a:xfrm>
              <a:custGeom>
                <a:avLst/>
                <a:gdLst>
                  <a:gd name="T0" fmla="*/ 0 w 80"/>
                  <a:gd name="T1" fmla="*/ 0 h 53"/>
                  <a:gd name="T2" fmla="*/ 0 w 80"/>
                  <a:gd name="T3" fmla="*/ 0 h 53"/>
                  <a:gd name="T4" fmla="*/ 0 w 80"/>
                  <a:gd name="T5" fmla="*/ 0 h 53"/>
                  <a:gd name="T6" fmla="*/ 0 w 80"/>
                  <a:gd name="T7" fmla="*/ 0 h 53"/>
                  <a:gd name="T8" fmla="*/ 0 w 80"/>
                  <a:gd name="T9" fmla="*/ 0 h 53"/>
                  <a:gd name="T10" fmla="*/ 0 w 80"/>
                  <a:gd name="T11" fmla="*/ 0 h 53"/>
                  <a:gd name="T12" fmla="*/ 0 w 80"/>
                  <a:gd name="T13" fmla="*/ 0 h 53"/>
                  <a:gd name="T14" fmla="*/ 0 w 80"/>
                  <a:gd name="T15" fmla="*/ 0 h 53"/>
                  <a:gd name="T16" fmla="*/ 0 w 80"/>
                  <a:gd name="T17" fmla="*/ 0 h 53"/>
                  <a:gd name="T18" fmla="*/ 0 w 80"/>
                  <a:gd name="T19" fmla="*/ 0 h 53"/>
                  <a:gd name="T20" fmla="*/ 0 w 80"/>
                  <a:gd name="T21" fmla="*/ 0 h 53"/>
                  <a:gd name="T22" fmla="*/ 0 w 80"/>
                  <a:gd name="T23" fmla="*/ 0 h 53"/>
                  <a:gd name="T24" fmla="*/ 0 w 80"/>
                  <a:gd name="T25" fmla="*/ 0 h 53"/>
                  <a:gd name="T26" fmla="*/ 0 w 80"/>
                  <a:gd name="T27" fmla="*/ 0 h 53"/>
                  <a:gd name="T28" fmla="*/ 0 w 80"/>
                  <a:gd name="T29" fmla="*/ 0 h 53"/>
                  <a:gd name="T30" fmla="*/ 0 w 80"/>
                  <a:gd name="T31" fmla="*/ 0 h 53"/>
                  <a:gd name="T32" fmla="*/ 0 w 80"/>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53"/>
                  <a:gd name="T53" fmla="*/ 80 w 80"/>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53">
                    <a:moveTo>
                      <a:pt x="0" y="0"/>
                    </a:moveTo>
                    <a:lnTo>
                      <a:pt x="4" y="4"/>
                    </a:lnTo>
                    <a:lnTo>
                      <a:pt x="8" y="7"/>
                    </a:lnTo>
                    <a:lnTo>
                      <a:pt x="13" y="11"/>
                    </a:lnTo>
                    <a:lnTo>
                      <a:pt x="18" y="15"/>
                    </a:lnTo>
                    <a:lnTo>
                      <a:pt x="23" y="18"/>
                    </a:lnTo>
                    <a:lnTo>
                      <a:pt x="27" y="22"/>
                    </a:lnTo>
                    <a:lnTo>
                      <a:pt x="33" y="25"/>
                    </a:lnTo>
                    <a:lnTo>
                      <a:pt x="38" y="28"/>
                    </a:lnTo>
                    <a:lnTo>
                      <a:pt x="43" y="32"/>
                    </a:lnTo>
                    <a:lnTo>
                      <a:pt x="49" y="36"/>
                    </a:lnTo>
                    <a:lnTo>
                      <a:pt x="55" y="39"/>
                    </a:lnTo>
                    <a:lnTo>
                      <a:pt x="61" y="42"/>
                    </a:lnTo>
                    <a:lnTo>
                      <a:pt x="67" y="45"/>
                    </a:lnTo>
                    <a:lnTo>
                      <a:pt x="73" y="49"/>
                    </a:lnTo>
                    <a:lnTo>
                      <a:pt x="79" y="52"/>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1550" name="Freeform 25"/>
              <p:cNvSpPr>
                <a:spLocks noChangeArrowheads="1"/>
              </p:cNvSpPr>
              <p:nvPr/>
            </p:nvSpPr>
            <p:spPr bwMode="auto">
              <a:xfrm>
                <a:off x="4025" y="1676"/>
                <a:ext cx="9" cy="16"/>
              </a:xfrm>
              <a:custGeom>
                <a:avLst/>
                <a:gdLst>
                  <a:gd name="T0" fmla="*/ 0 w 39"/>
                  <a:gd name="T1" fmla="*/ 0 h 70"/>
                  <a:gd name="T2" fmla="*/ 0 w 39"/>
                  <a:gd name="T3" fmla="*/ 0 h 70"/>
                  <a:gd name="T4" fmla="*/ 0 w 39"/>
                  <a:gd name="T5" fmla="*/ 0 h 70"/>
                  <a:gd name="T6" fmla="*/ 0 w 39"/>
                  <a:gd name="T7" fmla="*/ 0 h 70"/>
                  <a:gd name="T8" fmla="*/ 0 w 39"/>
                  <a:gd name="T9" fmla="*/ 0 h 70"/>
                  <a:gd name="T10" fmla="*/ 0 w 39"/>
                  <a:gd name="T11" fmla="*/ 0 h 70"/>
                  <a:gd name="T12" fmla="*/ 0 w 39"/>
                  <a:gd name="T13" fmla="*/ 0 h 70"/>
                  <a:gd name="T14" fmla="*/ 0 w 39"/>
                  <a:gd name="T15" fmla="*/ 0 h 70"/>
                  <a:gd name="T16" fmla="*/ 0 w 39"/>
                  <a:gd name="T17" fmla="*/ 0 h 70"/>
                  <a:gd name="T18" fmla="*/ 0 w 39"/>
                  <a:gd name="T19" fmla="*/ 0 h 70"/>
                  <a:gd name="T20" fmla="*/ 0 w 39"/>
                  <a:gd name="T21" fmla="*/ 0 h 70"/>
                  <a:gd name="T22" fmla="*/ 0 w 39"/>
                  <a:gd name="T23" fmla="*/ 0 h 70"/>
                  <a:gd name="T24" fmla="*/ 0 w 39"/>
                  <a:gd name="T25" fmla="*/ 0 h 70"/>
                  <a:gd name="T26" fmla="*/ 0 w 39"/>
                  <a:gd name="T27" fmla="*/ 0 h 70"/>
                  <a:gd name="T28" fmla="*/ 0 w 39"/>
                  <a:gd name="T29" fmla="*/ 0 h 70"/>
                  <a:gd name="T30" fmla="*/ 0 w 39"/>
                  <a:gd name="T31" fmla="*/ 0 h 70"/>
                  <a:gd name="T32" fmla="*/ 0 w 39"/>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70"/>
                  <a:gd name="T53" fmla="*/ 39 w 39"/>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70">
                    <a:moveTo>
                      <a:pt x="0" y="69"/>
                    </a:moveTo>
                    <a:lnTo>
                      <a:pt x="3" y="64"/>
                    </a:lnTo>
                    <a:lnTo>
                      <a:pt x="7" y="60"/>
                    </a:lnTo>
                    <a:lnTo>
                      <a:pt x="10" y="55"/>
                    </a:lnTo>
                    <a:lnTo>
                      <a:pt x="14" y="51"/>
                    </a:lnTo>
                    <a:lnTo>
                      <a:pt x="18" y="46"/>
                    </a:lnTo>
                    <a:lnTo>
                      <a:pt x="20" y="41"/>
                    </a:lnTo>
                    <a:lnTo>
                      <a:pt x="22" y="37"/>
                    </a:lnTo>
                    <a:lnTo>
                      <a:pt x="25" y="33"/>
                    </a:lnTo>
                    <a:lnTo>
                      <a:pt x="27" y="28"/>
                    </a:lnTo>
                    <a:lnTo>
                      <a:pt x="30" y="24"/>
                    </a:lnTo>
                    <a:lnTo>
                      <a:pt x="32" y="20"/>
                    </a:lnTo>
                    <a:lnTo>
                      <a:pt x="33" y="15"/>
                    </a:lnTo>
                    <a:lnTo>
                      <a:pt x="36" y="10"/>
                    </a:lnTo>
                    <a:lnTo>
                      <a:pt x="37" y="5"/>
                    </a:lnTo>
                    <a:lnTo>
                      <a:pt x="38" y="0"/>
                    </a:lnTo>
                    <a:lnTo>
                      <a:pt x="0" y="69"/>
                    </a:lnTo>
                  </a:path>
                </a:pathLst>
              </a:custGeom>
              <a:solidFill>
                <a:srgbClr val="CCFFFF"/>
              </a:solidFill>
              <a:ln w="9360">
                <a:solidFill>
                  <a:srgbClr val="000000"/>
                </a:solidFill>
                <a:round/>
                <a:headEnd/>
                <a:tailEnd/>
              </a:ln>
            </p:spPr>
            <p:txBody>
              <a:bodyPr wrap="none" anchor="ctr"/>
              <a:lstStyle/>
              <a:p>
                <a:endParaRPr lang="en-US"/>
              </a:p>
            </p:txBody>
          </p:sp>
          <p:sp>
            <p:nvSpPr>
              <p:cNvPr id="21551" name="Freeform 26"/>
              <p:cNvSpPr>
                <a:spLocks noChangeArrowheads="1"/>
              </p:cNvSpPr>
              <p:nvPr/>
            </p:nvSpPr>
            <p:spPr bwMode="auto">
              <a:xfrm>
                <a:off x="4123" y="1598"/>
                <a:ext cx="71" cy="48"/>
              </a:xfrm>
              <a:custGeom>
                <a:avLst/>
                <a:gdLst>
                  <a:gd name="T0" fmla="*/ 0 w 315"/>
                  <a:gd name="T1" fmla="*/ 0 h 212"/>
                  <a:gd name="T2" fmla="*/ 0 w 315"/>
                  <a:gd name="T3" fmla="*/ 0 h 212"/>
                  <a:gd name="T4" fmla="*/ 0 w 315"/>
                  <a:gd name="T5" fmla="*/ 0 h 212"/>
                  <a:gd name="T6" fmla="*/ 0 w 315"/>
                  <a:gd name="T7" fmla="*/ 0 h 212"/>
                  <a:gd name="T8" fmla="*/ 0 w 315"/>
                  <a:gd name="T9" fmla="*/ 0 h 212"/>
                  <a:gd name="T10" fmla="*/ 0 w 315"/>
                  <a:gd name="T11" fmla="*/ 0 h 212"/>
                  <a:gd name="T12" fmla="*/ 0 w 315"/>
                  <a:gd name="T13" fmla="*/ 0 h 212"/>
                  <a:gd name="T14" fmla="*/ 0 w 315"/>
                  <a:gd name="T15" fmla="*/ 0 h 212"/>
                  <a:gd name="T16" fmla="*/ 0 w 315"/>
                  <a:gd name="T17" fmla="*/ 0 h 212"/>
                  <a:gd name="T18" fmla="*/ 0 w 315"/>
                  <a:gd name="T19" fmla="*/ 0 h 212"/>
                  <a:gd name="T20" fmla="*/ 0 w 315"/>
                  <a:gd name="T21" fmla="*/ 0 h 212"/>
                  <a:gd name="T22" fmla="*/ 0 w 315"/>
                  <a:gd name="T23" fmla="*/ 0 h 212"/>
                  <a:gd name="T24" fmla="*/ 0 w 315"/>
                  <a:gd name="T25" fmla="*/ 0 h 212"/>
                  <a:gd name="T26" fmla="*/ 0 w 315"/>
                  <a:gd name="T27" fmla="*/ 0 h 212"/>
                  <a:gd name="T28" fmla="*/ 0 w 315"/>
                  <a:gd name="T29" fmla="*/ 0 h 212"/>
                  <a:gd name="T30" fmla="*/ 0 w 315"/>
                  <a:gd name="T31" fmla="*/ 0 h 212"/>
                  <a:gd name="T32" fmla="*/ 0 w 315"/>
                  <a:gd name="T33" fmla="*/ 0 h 212"/>
                  <a:gd name="T34" fmla="*/ 0 w 315"/>
                  <a:gd name="T35" fmla="*/ 0 h 212"/>
                  <a:gd name="T36" fmla="*/ 0 w 315"/>
                  <a:gd name="T37" fmla="*/ 0 h 212"/>
                  <a:gd name="T38" fmla="*/ 0 w 315"/>
                  <a:gd name="T39" fmla="*/ 0 h 212"/>
                  <a:gd name="T40" fmla="*/ 0 w 315"/>
                  <a:gd name="T41" fmla="*/ 0 h 212"/>
                  <a:gd name="T42" fmla="*/ 0 w 315"/>
                  <a:gd name="T43" fmla="*/ 0 h 212"/>
                  <a:gd name="T44" fmla="*/ 0 w 315"/>
                  <a:gd name="T45" fmla="*/ 0 h 212"/>
                  <a:gd name="T46" fmla="*/ 0 w 315"/>
                  <a:gd name="T47" fmla="*/ 0 h 212"/>
                  <a:gd name="T48" fmla="*/ 0 w 315"/>
                  <a:gd name="T49" fmla="*/ 0 h 212"/>
                  <a:gd name="T50" fmla="*/ 0 w 315"/>
                  <a:gd name="T51" fmla="*/ 0 h 21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15"/>
                  <a:gd name="T79" fmla="*/ 0 h 212"/>
                  <a:gd name="T80" fmla="*/ 315 w 315"/>
                  <a:gd name="T81" fmla="*/ 212 h 21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15" h="212">
                    <a:moveTo>
                      <a:pt x="314" y="211"/>
                    </a:moveTo>
                    <a:lnTo>
                      <a:pt x="314" y="200"/>
                    </a:lnTo>
                    <a:lnTo>
                      <a:pt x="311" y="188"/>
                    </a:lnTo>
                    <a:lnTo>
                      <a:pt x="309" y="177"/>
                    </a:lnTo>
                    <a:lnTo>
                      <a:pt x="305" y="166"/>
                    </a:lnTo>
                    <a:lnTo>
                      <a:pt x="299" y="155"/>
                    </a:lnTo>
                    <a:lnTo>
                      <a:pt x="293" y="144"/>
                    </a:lnTo>
                    <a:lnTo>
                      <a:pt x="285" y="133"/>
                    </a:lnTo>
                    <a:lnTo>
                      <a:pt x="277" y="122"/>
                    </a:lnTo>
                    <a:lnTo>
                      <a:pt x="267" y="111"/>
                    </a:lnTo>
                    <a:lnTo>
                      <a:pt x="256" y="102"/>
                    </a:lnTo>
                    <a:lnTo>
                      <a:pt x="244" y="92"/>
                    </a:lnTo>
                    <a:lnTo>
                      <a:pt x="230" y="82"/>
                    </a:lnTo>
                    <a:lnTo>
                      <a:pt x="215" y="73"/>
                    </a:lnTo>
                    <a:lnTo>
                      <a:pt x="200" y="63"/>
                    </a:lnTo>
                    <a:lnTo>
                      <a:pt x="185" y="55"/>
                    </a:lnTo>
                    <a:lnTo>
                      <a:pt x="167" y="47"/>
                    </a:lnTo>
                    <a:lnTo>
                      <a:pt x="148" y="39"/>
                    </a:lnTo>
                    <a:lnTo>
                      <a:pt x="129" y="32"/>
                    </a:lnTo>
                    <a:lnTo>
                      <a:pt x="109" y="26"/>
                    </a:lnTo>
                    <a:lnTo>
                      <a:pt x="88" y="19"/>
                    </a:lnTo>
                    <a:lnTo>
                      <a:pt x="67" y="13"/>
                    </a:lnTo>
                    <a:lnTo>
                      <a:pt x="45" y="8"/>
                    </a:lnTo>
                    <a:lnTo>
                      <a:pt x="22" y="4"/>
                    </a:lnTo>
                    <a:lnTo>
                      <a:pt x="0" y="0"/>
                    </a:lnTo>
                    <a:lnTo>
                      <a:pt x="314" y="211"/>
                    </a:lnTo>
                  </a:path>
                </a:pathLst>
              </a:custGeom>
              <a:solidFill>
                <a:srgbClr val="CCFFFF"/>
              </a:solidFill>
              <a:ln w="9360">
                <a:solidFill>
                  <a:srgbClr val="000000"/>
                </a:solidFill>
                <a:round/>
                <a:headEnd/>
                <a:tailEnd/>
              </a:ln>
            </p:spPr>
            <p:txBody>
              <a:bodyPr wrap="none" anchor="ctr"/>
              <a:lstStyle/>
              <a:p>
                <a:endParaRPr lang="en-US"/>
              </a:p>
            </p:txBody>
          </p:sp>
          <p:sp>
            <p:nvSpPr>
              <p:cNvPr id="21552" name="Freeform 27"/>
              <p:cNvSpPr>
                <a:spLocks noChangeArrowheads="1"/>
              </p:cNvSpPr>
              <p:nvPr/>
            </p:nvSpPr>
            <p:spPr bwMode="auto">
              <a:xfrm>
                <a:off x="4236" y="1556"/>
                <a:ext cx="34" cy="16"/>
              </a:xfrm>
              <a:custGeom>
                <a:avLst/>
                <a:gdLst>
                  <a:gd name="T0" fmla="*/ 0 w 150"/>
                  <a:gd name="T1" fmla="*/ 0 h 71"/>
                  <a:gd name="T2" fmla="*/ 0 w 150"/>
                  <a:gd name="T3" fmla="*/ 0 h 71"/>
                  <a:gd name="T4" fmla="*/ 0 w 150"/>
                  <a:gd name="T5" fmla="*/ 0 h 71"/>
                  <a:gd name="T6" fmla="*/ 0 w 150"/>
                  <a:gd name="T7" fmla="*/ 0 h 71"/>
                  <a:gd name="T8" fmla="*/ 0 w 150"/>
                  <a:gd name="T9" fmla="*/ 0 h 71"/>
                  <a:gd name="T10" fmla="*/ 0 w 150"/>
                  <a:gd name="T11" fmla="*/ 0 h 71"/>
                  <a:gd name="T12" fmla="*/ 0 w 150"/>
                  <a:gd name="T13" fmla="*/ 0 h 71"/>
                  <a:gd name="T14" fmla="*/ 0 w 150"/>
                  <a:gd name="T15" fmla="*/ 0 h 71"/>
                  <a:gd name="T16" fmla="*/ 0 w 150"/>
                  <a:gd name="T17" fmla="*/ 0 h 71"/>
                  <a:gd name="T18" fmla="*/ 0 w 150"/>
                  <a:gd name="T19" fmla="*/ 0 h 71"/>
                  <a:gd name="T20" fmla="*/ 0 w 150"/>
                  <a:gd name="T21" fmla="*/ 0 h 71"/>
                  <a:gd name="T22" fmla="*/ 0 w 150"/>
                  <a:gd name="T23" fmla="*/ 0 h 71"/>
                  <a:gd name="T24" fmla="*/ 0 w 150"/>
                  <a:gd name="T25" fmla="*/ 0 h 71"/>
                  <a:gd name="T26" fmla="*/ 0 w 150"/>
                  <a:gd name="T27" fmla="*/ 0 h 71"/>
                  <a:gd name="T28" fmla="*/ 0 w 150"/>
                  <a:gd name="T29" fmla="*/ 0 h 71"/>
                  <a:gd name="T30" fmla="*/ 0 w 150"/>
                  <a:gd name="T31" fmla="*/ 0 h 71"/>
                  <a:gd name="T32" fmla="*/ 0 w 150"/>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0"/>
                  <a:gd name="T52" fmla="*/ 0 h 71"/>
                  <a:gd name="T53" fmla="*/ 150 w 150"/>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0" h="71">
                    <a:moveTo>
                      <a:pt x="0" y="70"/>
                    </a:moveTo>
                    <a:lnTo>
                      <a:pt x="12" y="66"/>
                    </a:lnTo>
                    <a:lnTo>
                      <a:pt x="22" y="63"/>
                    </a:lnTo>
                    <a:lnTo>
                      <a:pt x="34" y="59"/>
                    </a:lnTo>
                    <a:lnTo>
                      <a:pt x="45" y="55"/>
                    </a:lnTo>
                    <a:lnTo>
                      <a:pt x="57" y="50"/>
                    </a:lnTo>
                    <a:lnTo>
                      <a:pt x="68" y="46"/>
                    </a:lnTo>
                    <a:lnTo>
                      <a:pt x="79" y="42"/>
                    </a:lnTo>
                    <a:lnTo>
                      <a:pt x="88" y="37"/>
                    </a:lnTo>
                    <a:lnTo>
                      <a:pt x="98" y="32"/>
                    </a:lnTo>
                    <a:lnTo>
                      <a:pt x="108" y="27"/>
                    </a:lnTo>
                    <a:lnTo>
                      <a:pt x="117" y="22"/>
                    </a:lnTo>
                    <a:lnTo>
                      <a:pt x="125" y="16"/>
                    </a:lnTo>
                    <a:lnTo>
                      <a:pt x="133" y="11"/>
                    </a:lnTo>
                    <a:lnTo>
                      <a:pt x="141" y="6"/>
                    </a:lnTo>
                    <a:lnTo>
                      <a:pt x="149" y="0"/>
                    </a:lnTo>
                    <a:lnTo>
                      <a:pt x="0" y="70"/>
                    </a:lnTo>
                  </a:path>
                </a:pathLst>
              </a:custGeom>
              <a:solidFill>
                <a:srgbClr val="CCFFFF"/>
              </a:solidFill>
              <a:ln w="9360">
                <a:solidFill>
                  <a:srgbClr val="000000"/>
                </a:solidFill>
                <a:round/>
                <a:headEnd/>
                <a:tailEnd/>
              </a:ln>
            </p:spPr>
            <p:txBody>
              <a:bodyPr wrap="none" anchor="ctr"/>
              <a:lstStyle/>
              <a:p>
                <a:endParaRPr lang="en-US"/>
              </a:p>
            </p:txBody>
          </p:sp>
          <p:sp>
            <p:nvSpPr>
              <p:cNvPr id="21553" name="Freeform 28"/>
              <p:cNvSpPr>
                <a:spLocks noChangeArrowheads="1"/>
              </p:cNvSpPr>
              <p:nvPr/>
            </p:nvSpPr>
            <p:spPr bwMode="auto">
              <a:xfrm>
                <a:off x="4209" y="1486"/>
                <a:ext cx="3" cy="11"/>
              </a:xfrm>
              <a:custGeom>
                <a:avLst/>
                <a:gdLst>
                  <a:gd name="T0" fmla="*/ 0 w 14"/>
                  <a:gd name="T1" fmla="*/ 0 h 49"/>
                  <a:gd name="T2" fmla="*/ 0 w 14"/>
                  <a:gd name="T3" fmla="*/ 0 h 49"/>
                  <a:gd name="T4" fmla="*/ 0 w 14"/>
                  <a:gd name="T5" fmla="*/ 0 h 49"/>
                  <a:gd name="T6" fmla="*/ 0 w 14"/>
                  <a:gd name="T7" fmla="*/ 0 h 49"/>
                  <a:gd name="T8" fmla="*/ 0 w 14"/>
                  <a:gd name="T9" fmla="*/ 0 h 49"/>
                  <a:gd name="T10" fmla="*/ 0 w 14"/>
                  <a:gd name="T11" fmla="*/ 0 h 49"/>
                  <a:gd name="T12" fmla="*/ 0 w 14"/>
                  <a:gd name="T13" fmla="*/ 0 h 49"/>
                  <a:gd name="T14" fmla="*/ 0 w 14"/>
                  <a:gd name="T15" fmla="*/ 0 h 49"/>
                  <a:gd name="T16" fmla="*/ 0 w 14"/>
                  <a:gd name="T17" fmla="*/ 0 h 49"/>
                  <a:gd name="T18" fmla="*/ 0 w 14"/>
                  <a:gd name="T19" fmla="*/ 0 h 49"/>
                  <a:gd name="T20" fmla="*/ 0 w 14"/>
                  <a:gd name="T21" fmla="*/ 0 h 49"/>
                  <a:gd name="T22" fmla="*/ 0 w 14"/>
                  <a:gd name="T23" fmla="*/ 0 h 49"/>
                  <a:gd name="T24" fmla="*/ 0 w 14"/>
                  <a:gd name="T25" fmla="*/ 0 h 49"/>
                  <a:gd name="T26" fmla="*/ 0 w 14"/>
                  <a:gd name="T27" fmla="*/ 0 h 49"/>
                  <a:gd name="T28" fmla="*/ 0 w 14"/>
                  <a:gd name="T29" fmla="*/ 0 h 49"/>
                  <a:gd name="T30" fmla="*/ 0 w 14"/>
                  <a:gd name="T31" fmla="*/ 0 h 49"/>
                  <a:gd name="T32" fmla="*/ 0 w 14"/>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
                  <a:gd name="T52" fmla="*/ 0 h 49"/>
                  <a:gd name="T53" fmla="*/ 14 w 14"/>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 h="49">
                    <a:moveTo>
                      <a:pt x="13" y="48"/>
                    </a:moveTo>
                    <a:lnTo>
                      <a:pt x="13" y="44"/>
                    </a:lnTo>
                    <a:lnTo>
                      <a:pt x="13" y="41"/>
                    </a:lnTo>
                    <a:lnTo>
                      <a:pt x="13" y="38"/>
                    </a:lnTo>
                    <a:lnTo>
                      <a:pt x="13" y="34"/>
                    </a:lnTo>
                    <a:lnTo>
                      <a:pt x="12" y="32"/>
                    </a:lnTo>
                    <a:lnTo>
                      <a:pt x="12" y="29"/>
                    </a:lnTo>
                    <a:lnTo>
                      <a:pt x="10" y="26"/>
                    </a:lnTo>
                    <a:lnTo>
                      <a:pt x="10" y="22"/>
                    </a:lnTo>
                    <a:lnTo>
                      <a:pt x="9" y="19"/>
                    </a:lnTo>
                    <a:lnTo>
                      <a:pt x="8" y="16"/>
                    </a:lnTo>
                    <a:lnTo>
                      <a:pt x="6" y="13"/>
                    </a:lnTo>
                    <a:lnTo>
                      <a:pt x="5" y="10"/>
                    </a:lnTo>
                    <a:lnTo>
                      <a:pt x="3" y="7"/>
                    </a:lnTo>
                    <a:lnTo>
                      <a:pt x="2" y="4"/>
                    </a:lnTo>
                    <a:lnTo>
                      <a:pt x="0" y="0"/>
                    </a:lnTo>
                    <a:lnTo>
                      <a:pt x="13" y="48"/>
                    </a:lnTo>
                  </a:path>
                </a:pathLst>
              </a:custGeom>
              <a:solidFill>
                <a:srgbClr val="CCFFFF"/>
              </a:solidFill>
              <a:ln w="9360">
                <a:solidFill>
                  <a:srgbClr val="000000"/>
                </a:solidFill>
                <a:round/>
                <a:headEnd/>
                <a:tailEnd/>
              </a:ln>
            </p:spPr>
            <p:txBody>
              <a:bodyPr wrap="none" anchor="ctr"/>
              <a:lstStyle/>
              <a:p>
                <a:endParaRPr lang="en-US"/>
              </a:p>
            </p:txBody>
          </p:sp>
          <p:sp>
            <p:nvSpPr>
              <p:cNvPr id="21554" name="Freeform 29"/>
              <p:cNvSpPr>
                <a:spLocks noChangeArrowheads="1"/>
              </p:cNvSpPr>
              <p:nvPr/>
            </p:nvSpPr>
            <p:spPr bwMode="auto">
              <a:xfrm>
                <a:off x="4045" y="1465"/>
                <a:ext cx="18" cy="10"/>
              </a:xfrm>
              <a:custGeom>
                <a:avLst/>
                <a:gdLst>
                  <a:gd name="T0" fmla="*/ 0 w 80"/>
                  <a:gd name="T1" fmla="*/ 0 h 45"/>
                  <a:gd name="T2" fmla="*/ 0 w 80"/>
                  <a:gd name="T3" fmla="*/ 0 h 45"/>
                  <a:gd name="T4" fmla="*/ 0 w 80"/>
                  <a:gd name="T5" fmla="*/ 0 h 45"/>
                  <a:gd name="T6" fmla="*/ 0 w 80"/>
                  <a:gd name="T7" fmla="*/ 0 h 45"/>
                  <a:gd name="T8" fmla="*/ 0 w 80"/>
                  <a:gd name="T9" fmla="*/ 0 h 45"/>
                  <a:gd name="T10" fmla="*/ 0 w 80"/>
                  <a:gd name="T11" fmla="*/ 0 h 45"/>
                  <a:gd name="T12" fmla="*/ 0 w 80"/>
                  <a:gd name="T13" fmla="*/ 0 h 45"/>
                  <a:gd name="T14" fmla="*/ 0 w 80"/>
                  <a:gd name="T15" fmla="*/ 0 h 45"/>
                  <a:gd name="T16" fmla="*/ 0 w 80"/>
                  <a:gd name="T17" fmla="*/ 0 h 45"/>
                  <a:gd name="T18" fmla="*/ 0 w 80"/>
                  <a:gd name="T19" fmla="*/ 0 h 45"/>
                  <a:gd name="T20" fmla="*/ 0 w 80"/>
                  <a:gd name="T21" fmla="*/ 0 h 45"/>
                  <a:gd name="T22" fmla="*/ 0 w 80"/>
                  <a:gd name="T23" fmla="*/ 0 h 45"/>
                  <a:gd name="T24" fmla="*/ 0 w 80"/>
                  <a:gd name="T25" fmla="*/ 0 h 45"/>
                  <a:gd name="T26" fmla="*/ 0 w 80"/>
                  <a:gd name="T27" fmla="*/ 0 h 45"/>
                  <a:gd name="T28" fmla="*/ 0 w 80"/>
                  <a:gd name="T29" fmla="*/ 0 h 45"/>
                  <a:gd name="T30" fmla="*/ 0 w 80"/>
                  <a:gd name="T31" fmla="*/ 0 h 45"/>
                  <a:gd name="T32" fmla="*/ 0 w 80"/>
                  <a:gd name="T33" fmla="*/ 0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45"/>
                  <a:gd name="T53" fmla="*/ 80 w 80"/>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45">
                    <a:moveTo>
                      <a:pt x="79" y="0"/>
                    </a:moveTo>
                    <a:lnTo>
                      <a:pt x="73" y="2"/>
                    </a:lnTo>
                    <a:lnTo>
                      <a:pt x="67" y="5"/>
                    </a:lnTo>
                    <a:lnTo>
                      <a:pt x="61" y="7"/>
                    </a:lnTo>
                    <a:lnTo>
                      <a:pt x="55" y="10"/>
                    </a:lnTo>
                    <a:lnTo>
                      <a:pt x="49" y="13"/>
                    </a:lnTo>
                    <a:lnTo>
                      <a:pt x="44" y="15"/>
                    </a:lnTo>
                    <a:lnTo>
                      <a:pt x="38" y="18"/>
                    </a:lnTo>
                    <a:lnTo>
                      <a:pt x="33" y="22"/>
                    </a:lnTo>
                    <a:lnTo>
                      <a:pt x="27" y="24"/>
                    </a:lnTo>
                    <a:lnTo>
                      <a:pt x="23" y="27"/>
                    </a:lnTo>
                    <a:lnTo>
                      <a:pt x="18" y="31"/>
                    </a:lnTo>
                    <a:lnTo>
                      <a:pt x="13" y="34"/>
                    </a:lnTo>
                    <a:lnTo>
                      <a:pt x="8" y="37"/>
                    </a:lnTo>
                    <a:lnTo>
                      <a:pt x="3" y="40"/>
                    </a:lnTo>
                    <a:lnTo>
                      <a:pt x="0" y="44"/>
                    </a:lnTo>
                    <a:lnTo>
                      <a:pt x="79" y="0"/>
                    </a:lnTo>
                  </a:path>
                </a:pathLst>
              </a:custGeom>
              <a:solidFill>
                <a:srgbClr val="CCFFFF"/>
              </a:solidFill>
              <a:ln w="9360">
                <a:solidFill>
                  <a:srgbClr val="000000"/>
                </a:solidFill>
                <a:round/>
                <a:headEnd/>
                <a:tailEnd/>
              </a:ln>
            </p:spPr>
            <p:txBody>
              <a:bodyPr wrap="none" anchor="ctr"/>
              <a:lstStyle/>
              <a:p>
                <a:endParaRPr lang="en-US"/>
              </a:p>
            </p:txBody>
          </p:sp>
          <p:sp>
            <p:nvSpPr>
              <p:cNvPr id="21555" name="Freeform 30"/>
              <p:cNvSpPr>
                <a:spLocks noChangeArrowheads="1"/>
              </p:cNvSpPr>
              <p:nvPr/>
            </p:nvSpPr>
            <p:spPr bwMode="auto">
              <a:xfrm>
                <a:off x="3910" y="1471"/>
                <a:ext cx="11" cy="11"/>
              </a:xfrm>
              <a:custGeom>
                <a:avLst/>
                <a:gdLst>
                  <a:gd name="T0" fmla="*/ 0 w 49"/>
                  <a:gd name="T1" fmla="*/ 0 h 49"/>
                  <a:gd name="T2" fmla="*/ 0 w 49"/>
                  <a:gd name="T3" fmla="*/ 0 h 49"/>
                  <a:gd name="T4" fmla="*/ 0 w 49"/>
                  <a:gd name="T5" fmla="*/ 0 h 49"/>
                  <a:gd name="T6" fmla="*/ 0 w 49"/>
                  <a:gd name="T7" fmla="*/ 0 h 49"/>
                  <a:gd name="T8" fmla="*/ 0 w 49"/>
                  <a:gd name="T9" fmla="*/ 0 h 49"/>
                  <a:gd name="T10" fmla="*/ 0 w 49"/>
                  <a:gd name="T11" fmla="*/ 0 h 49"/>
                  <a:gd name="T12" fmla="*/ 0 w 49"/>
                  <a:gd name="T13" fmla="*/ 0 h 49"/>
                  <a:gd name="T14" fmla="*/ 0 w 49"/>
                  <a:gd name="T15" fmla="*/ 0 h 49"/>
                  <a:gd name="T16" fmla="*/ 0 w 49"/>
                  <a:gd name="T17" fmla="*/ 0 h 49"/>
                  <a:gd name="T18" fmla="*/ 0 w 49"/>
                  <a:gd name="T19" fmla="*/ 0 h 49"/>
                  <a:gd name="T20" fmla="*/ 0 w 49"/>
                  <a:gd name="T21" fmla="*/ 0 h 49"/>
                  <a:gd name="T22" fmla="*/ 0 w 49"/>
                  <a:gd name="T23" fmla="*/ 0 h 49"/>
                  <a:gd name="T24" fmla="*/ 0 w 49"/>
                  <a:gd name="T25" fmla="*/ 0 h 49"/>
                  <a:gd name="T26" fmla="*/ 0 w 49"/>
                  <a:gd name="T27" fmla="*/ 0 h 49"/>
                  <a:gd name="T28" fmla="*/ 0 w 49"/>
                  <a:gd name="T29" fmla="*/ 0 h 49"/>
                  <a:gd name="T30" fmla="*/ 0 w 49"/>
                  <a:gd name="T31" fmla="*/ 0 h 49"/>
                  <a:gd name="T32" fmla="*/ 0 w 49"/>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49"/>
                  <a:gd name="T53" fmla="*/ 49 w 49"/>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49">
                    <a:moveTo>
                      <a:pt x="48" y="0"/>
                    </a:moveTo>
                    <a:lnTo>
                      <a:pt x="44" y="3"/>
                    </a:lnTo>
                    <a:lnTo>
                      <a:pt x="40" y="5"/>
                    </a:lnTo>
                    <a:lnTo>
                      <a:pt x="36" y="9"/>
                    </a:lnTo>
                    <a:lnTo>
                      <a:pt x="33" y="12"/>
                    </a:lnTo>
                    <a:lnTo>
                      <a:pt x="29" y="14"/>
                    </a:lnTo>
                    <a:lnTo>
                      <a:pt x="25" y="19"/>
                    </a:lnTo>
                    <a:lnTo>
                      <a:pt x="22" y="22"/>
                    </a:lnTo>
                    <a:lnTo>
                      <a:pt x="18" y="25"/>
                    </a:lnTo>
                    <a:lnTo>
                      <a:pt x="16" y="27"/>
                    </a:lnTo>
                    <a:lnTo>
                      <a:pt x="12" y="31"/>
                    </a:lnTo>
                    <a:lnTo>
                      <a:pt x="10" y="35"/>
                    </a:lnTo>
                    <a:lnTo>
                      <a:pt x="8" y="38"/>
                    </a:lnTo>
                    <a:lnTo>
                      <a:pt x="5" y="42"/>
                    </a:lnTo>
                    <a:lnTo>
                      <a:pt x="3" y="45"/>
                    </a:lnTo>
                    <a:lnTo>
                      <a:pt x="0" y="48"/>
                    </a:lnTo>
                    <a:lnTo>
                      <a:pt x="48" y="0"/>
                    </a:lnTo>
                  </a:path>
                </a:pathLst>
              </a:custGeom>
              <a:solidFill>
                <a:srgbClr val="CCFFFF"/>
              </a:solidFill>
              <a:ln w="9360">
                <a:solidFill>
                  <a:srgbClr val="000000"/>
                </a:solidFill>
                <a:round/>
                <a:headEnd/>
                <a:tailEnd/>
              </a:ln>
            </p:spPr>
            <p:txBody>
              <a:bodyPr wrap="none" anchor="ctr"/>
              <a:lstStyle/>
              <a:p>
                <a:endParaRPr lang="en-US"/>
              </a:p>
            </p:txBody>
          </p:sp>
          <p:sp>
            <p:nvSpPr>
              <p:cNvPr id="21556" name="Freeform 31"/>
              <p:cNvSpPr>
                <a:spLocks noChangeArrowheads="1"/>
              </p:cNvSpPr>
              <p:nvPr/>
            </p:nvSpPr>
            <p:spPr bwMode="auto">
              <a:xfrm>
                <a:off x="3745" y="1484"/>
                <a:ext cx="24" cy="6"/>
              </a:xfrm>
              <a:custGeom>
                <a:avLst/>
                <a:gdLst>
                  <a:gd name="T0" fmla="*/ 0 w 106"/>
                  <a:gd name="T1" fmla="*/ 0 h 28"/>
                  <a:gd name="T2" fmla="*/ 0 w 106"/>
                  <a:gd name="T3" fmla="*/ 0 h 28"/>
                  <a:gd name="T4" fmla="*/ 0 w 106"/>
                  <a:gd name="T5" fmla="*/ 0 h 28"/>
                  <a:gd name="T6" fmla="*/ 0 w 106"/>
                  <a:gd name="T7" fmla="*/ 0 h 28"/>
                  <a:gd name="T8" fmla="*/ 0 w 106"/>
                  <a:gd name="T9" fmla="*/ 0 h 28"/>
                  <a:gd name="T10" fmla="*/ 0 w 106"/>
                  <a:gd name="T11" fmla="*/ 0 h 28"/>
                  <a:gd name="T12" fmla="*/ 0 w 106"/>
                  <a:gd name="T13" fmla="*/ 0 h 28"/>
                  <a:gd name="T14" fmla="*/ 0 w 106"/>
                  <a:gd name="T15" fmla="*/ 0 h 28"/>
                  <a:gd name="T16" fmla="*/ 0 w 106"/>
                  <a:gd name="T17" fmla="*/ 0 h 28"/>
                  <a:gd name="T18" fmla="*/ 0 w 106"/>
                  <a:gd name="T19" fmla="*/ 0 h 28"/>
                  <a:gd name="T20" fmla="*/ 0 w 106"/>
                  <a:gd name="T21" fmla="*/ 0 h 28"/>
                  <a:gd name="T22" fmla="*/ 0 w 106"/>
                  <a:gd name="T23" fmla="*/ 0 h 28"/>
                  <a:gd name="T24" fmla="*/ 0 w 106"/>
                  <a:gd name="T25" fmla="*/ 0 h 28"/>
                  <a:gd name="T26" fmla="*/ 0 w 106"/>
                  <a:gd name="T27" fmla="*/ 0 h 28"/>
                  <a:gd name="T28" fmla="*/ 0 w 106"/>
                  <a:gd name="T29" fmla="*/ 0 h 28"/>
                  <a:gd name="T30" fmla="*/ 0 w 106"/>
                  <a:gd name="T31" fmla="*/ 0 h 28"/>
                  <a:gd name="T32" fmla="*/ 0 w 106"/>
                  <a:gd name="T33" fmla="*/ 0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6"/>
                  <a:gd name="T52" fmla="*/ 0 h 28"/>
                  <a:gd name="T53" fmla="*/ 106 w 106"/>
                  <a:gd name="T54" fmla="*/ 28 h 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6" h="28">
                    <a:moveTo>
                      <a:pt x="105" y="27"/>
                    </a:moveTo>
                    <a:lnTo>
                      <a:pt x="98" y="25"/>
                    </a:lnTo>
                    <a:lnTo>
                      <a:pt x="92" y="23"/>
                    </a:lnTo>
                    <a:lnTo>
                      <a:pt x="84" y="21"/>
                    </a:lnTo>
                    <a:lnTo>
                      <a:pt x="79" y="19"/>
                    </a:lnTo>
                    <a:lnTo>
                      <a:pt x="70" y="17"/>
                    </a:lnTo>
                    <a:lnTo>
                      <a:pt x="64" y="15"/>
                    </a:lnTo>
                    <a:lnTo>
                      <a:pt x="57" y="13"/>
                    </a:lnTo>
                    <a:lnTo>
                      <a:pt x="50" y="12"/>
                    </a:lnTo>
                    <a:lnTo>
                      <a:pt x="43" y="10"/>
                    </a:lnTo>
                    <a:lnTo>
                      <a:pt x="37" y="8"/>
                    </a:lnTo>
                    <a:lnTo>
                      <a:pt x="29" y="6"/>
                    </a:lnTo>
                    <a:lnTo>
                      <a:pt x="21" y="4"/>
                    </a:lnTo>
                    <a:lnTo>
                      <a:pt x="14" y="4"/>
                    </a:lnTo>
                    <a:lnTo>
                      <a:pt x="7" y="2"/>
                    </a:lnTo>
                    <a:lnTo>
                      <a:pt x="0" y="0"/>
                    </a:lnTo>
                    <a:lnTo>
                      <a:pt x="105" y="27"/>
                    </a:lnTo>
                  </a:path>
                </a:pathLst>
              </a:custGeom>
              <a:solidFill>
                <a:srgbClr val="CCFFFF"/>
              </a:solidFill>
              <a:ln w="9360">
                <a:solidFill>
                  <a:srgbClr val="000000"/>
                </a:solidFill>
                <a:round/>
                <a:headEnd/>
                <a:tailEnd/>
              </a:ln>
            </p:spPr>
            <p:txBody>
              <a:bodyPr wrap="none" anchor="ctr"/>
              <a:lstStyle/>
              <a:p>
                <a:endParaRPr lang="en-US"/>
              </a:p>
            </p:txBody>
          </p:sp>
          <p:sp>
            <p:nvSpPr>
              <p:cNvPr id="21557" name="Freeform 32"/>
              <p:cNvSpPr>
                <a:spLocks noChangeArrowheads="1"/>
              </p:cNvSpPr>
              <p:nvPr/>
            </p:nvSpPr>
            <p:spPr bwMode="auto">
              <a:xfrm>
                <a:off x="3571" y="1548"/>
                <a:ext cx="7" cy="12"/>
              </a:xfrm>
              <a:custGeom>
                <a:avLst/>
                <a:gdLst>
                  <a:gd name="T0" fmla="*/ 0 w 31"/>
                  <a:gd name="T1" fmla="*/ 0 h 53"/>
                  <a:gd name="T2" fmla="*/ 0 w 31"/>
                  <a:gd name="T3" fmla="*/ 0 h 53"/>
                  <a:gd name="T4" fmla="*/ 0 w 31"/>
                  <a:gd name="T5" fmla="*/ 0 h 53"/>
                  <a:gd name="T6" fmla="*/ 0 w 31"/>
                  <a:gd name="T7" fmla="*/ 0 h 53"/>
                  <a:gd name="T8" fmla="*/ 0 w 31"/>
                  <a:gd name="T9" fmla="*/ 0 h 53"/>
                  <a:gd name="T10" fmla="*/ 0 w 31"/>
                  <a:gd name="T11" fmla="*/ 0 h 53"/>
                  <a:gd name="T12" fmla="*/ 0 w 31"/>
                  <a:gd name="T13" fmla="*/ 0 h 53"/>
                  <a:gd name="T14" fmla="*/ 0 w 31"/>
                  <a:gd name="T15" fmla="*/ 0 h 53"/>
                  <a:gd name="T16" fmla="*/ 0 w 31"/>
                  <a:gd name="T17" fmla="*/ 0 h 53"/>
                  <a:gd name="T18" fmla="*/ 0 w 31"/>
                  <a:gd name="T19" fmla="*/ 0 h 53"/>
                  <a:gd name="T20" fmla="*/ 0 w 31"/>
                  <a:gd name="T21" fmla="*/ 0 h 53"/>
                  <a:gd name="T22" fmla="*/ 0 w 31"/>
                  <a:gd name="T23" fmla="*/ 0 h 53"/>
                  <a:gd name="T24" fmla="*/ 0 w 31"/>
                  <a:gd name="T25" fmla="*/ 0 h 53"/>
                  <a:gd name="T26" fmla="*/ 0 w 31"/>
                  <a:gd name="T27" fmla="*/ 0 h 53"/>
                  <a:gd name="T28" fmla="*/ 0 w 31"/>
                  <a:gd name="T29" fmla="*/ 0 h 53"/>
                  <a:gd name="T30" fmla="*/ 0 w 31"/>
                  <a:gd name="T31" fmla="*/ 0 h 53"/>
                  <a:gd name="T32" fmla="*/ 0 w 31"/>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
                  <a:gd name="T52" fmla="*/ 0 h 53"/>
                  <a:gd name="T53" fmla="*/ 31 w 31"/>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 h="53">
                    <a:moveTo>
                      <a:pt x="0" y="0"/>
                    </a:moveTo>
                    <a:lnTo>
                      <a:pt x="0" y="4"/>
                    </a:lnTo>
                    <a:lnTo>
                      <a:pt x="1" y="7"/>
                    </a:lnTo>
                    <a:lnTo>
                      <a:pt x="4" y="11"/>
                    </a:lnTo>
                    <a:lnTo>
                      <a:pt x="5" y="14"/>
                    </a:lnTo>
                    <a:lnTo>
                      <a:pt x="7" y="17"/>
                    </a:lnTo>
                    <a:lnTo>
                      <a:pt x="8" y="21"/>
                    </a:lnTo>
                    <a:lnTo>
                      <a:pt x="11" y="25"/>
                    </a:lnTo>
                    <a:lnTo>
                      <a:pt x="13" y="28"/>
                    </a:lnTo>
                    <a:lnTo>
                      <a:pt x="15" y="31"/>
                    </a:lnTo>
                    <a:lnTo>
                      <a:pt x="17" y="35"/>
                    </a:lnTo>
                    <a:lnTo>
                      <a:pt x="19" y="39"/>
                    </a:lnTo>
                    <a:lnTo>
                      <a:pt x="22" y="42"/>
                    </a:lnTo>
                    <a:lnTo>
                      <a:pt x="24" y="45"/>
                    </a:lnTo>
                    <a:lnTo>
                      <a:pt x="28" y="48"/>
                    </a:lnTo>
                    <a:lnTo>
                      <a:pt x="30" y="52"/>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21522" name="Text Box 33"/>
            <p:cNvSpPr txBox="1">
              <a:spLocks noChangeArrowheads="1"/>
            </p:cNvSpPr>
            <p:nvPr/>
          </p:nvSpPr>
          <p:spPr bwMode="auto">
            <a:xfrm>
              <a:off x="2104" y="3684"/>
              <a:ext cx="747" cy="231"/>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execute</a:t>
              </a:r>
            </a:p>
          </p:txBody>
        </p:sp>
        <p:sp>
          <p:nvSpPr>
            <p:cNvPr id="21523" name="Line 34"/>
            <p:cNvSpPr>
              <a:spLocks noChangeShapeType="1"/>
            </p:cNvSpPr>
            <p:nvPr/>
          </p:nvSpPr>
          <p:spPr bwMode="auto">
            <a:xfrm>
              <a:off x="1119" y="3802"/>
              <a:ext cx="412" cy="1"/>
            </a:xfrm>
            <a:prstGeom prst="line">
              <a:avLst/>
            </a:prstGeom>
            <a:noFill/>
            <a:ln w="19080">
              <a:solidFill>
                <a:srgbClr val="40458C"/>
              </a:solidFill>
              <a:round/>
              <a:headEnd/>
              <a:tailEnd type="triangle" w="med" len="med"/>
            </a:ln>
          </p:spPr>
          <p:txBody>
            <a:bodyPr/>
            <a:lstStyle/>
            <a:p>
              <a:endParaRPr lang="en-US"/>
            </a:p>
          </p:txBody>
        </p:sp>
        <p:sp>
          <p:nvSpPr>
            <p:cNvPr id="21524" name="Line 35"/>
            <p:cNvSpPr>
              <a:spLocks noChangeShapeType="1"/>
            </p:cNvSpPr>
            <p:nvPr/>
          </p:nvSpPr>
          <p:spPr bwMode="auto">
            <a:xfrm>
              <a:off x="1693" y="3802"/>
              <a:ext cx="354" cy="1"/>
            </a:xfrm>
            <a:prstGeom prst="line">
              <a:avLst/>
            </a:prstGeom>
            <a:noFill/>
            <a:ln w="19080">
              <a:solidFill>
                <a:srgbClr val="40458C"/>
              </a:solidFill>
              <a:round/>
              <a:headEnd/>
              <a:tailEnd type="triangle" w="med" len="med"/>
            </a:ln>
          </p:spPr>
          <p:txBody>
            <a:bodyPr/>
            <a:lstStyle/>
            <a:p>
              <a:endParaRPr lang="en-US"/>
            </a:p>
          </p:txBody>
        </p:sp>
        <p:grpSp>
          <p:nvGrpSpPr>
            <p:cNvPr id="21525" name="Group 36"/>
            <p:cNvGrpSpPr>
              <a:grpSpLocks/>
            </p:cNvGrpSpPr>
            <p:nvPr/>
          </p:nvGrpSpPr>
          <p:grpSpPr bwMode="auto">
            <a:xfrm>
              <a:off x="582" y="3099"/>
              <a:ext cx="344" cy="257"/>
              <a:chOff x="2033" y="908"/>
              <a:chExt cx="344" cy="257"/>
            </a:xfrm>
          </p:grpSpPr>
          <p:sp>
            <p:nvSpPr>
              <p:cNvPr id="21544" name="AutoShape 37"/>
              <p:cNvSpPr>
                <a:spLocks noChangeArrowheads="1"/>
              </p:cNvSpPr>
              <p:nvPr/>
            </p:nvSpPr>
            <p:spPr bwMode="auto">
              <a:xfrm>
                <a:off x="2033" y="908"/>
                <a:ext cx="34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21545" name="Text Box 38"/>
              <p:cNvSpPr txBox="1">
                <a:spLocks noChangeArrowheads="1"/>
              </p:cNvSpPr>
              <p:nvPr/>
            </p:nvSpPr>
            <p:spPr bwMode="auto">
              <a:xfrm>
                <a:off x="2033" y="908"/>
                <a:ext cx="344"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pc</a:t>
                </a:r>
              </a:p>
            </p:txBody>
          </p:sp>
        </p:grpSp>
        <p:grpSp>
          <p:nvGrpSpPr>
            <p:cNvPr id="21526" name="Group 39"/>
            <p:cNvGrpSpPr>
              <a:grpSpLocks/>
            </p:cNvGrpSpPr>
            <p:nvPr/>
          </p:nvGrpSpPr>
          <p:grpSpPr bwMode="auto">
            <a:xfrm>
              <a:off x="1999" y="3092"/>
              <a:ext cx="804" cy="256"/>
              <a:chOff x="3450" y="901"/>
              <a:chExt cx="804" cy="256"/>
            </a:xfrm>
          </p:grpSpPr>
          <p:sp>
            <p:nvSpPr>
              <p:cNvPr id="21542" name="AutoShape 40"/>
              <p:cNvSpPr>
                <a:spLocks noChangeArrowheads="1"/>
              </p:cNvSpPr>
              <p:nvPr/>
            </p:nvSpPr>
            <p:spPr bwMode="auto">
              <a:xfrm>
                <a:off x="3450" y="901"/>
                <a:ext cx="80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21543" name="Text Box 41"/>
              <p:cNvSpPr txBox="1">
                <a:spLocks noChangeArrowheads="1"/>
              </p:cNvSpPr>
              <p:nvPr/>
            </p:nvSpPr>
            <p:spPr bwMode="auto">
              <a:xfrm>
                <a:off x="3450" y="901"/>
                <a:ext cx="804" cy="256"/>
              </a:xfrm>
              <a:prstGeom prst="rect">
                <a:avLst/>
              </a:prstGeom>
              <a:noFill/>
              <a:ln w="9525">
                <a:noFill/>
                <a:miter lim="800000"/>
                <a:headEnd/>
                <a:tailEnd/>
              </a:ln>
            </p:spPr>
            <p:txBody>
              <a:bodyPr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rf</a:t>
                </a:r>
              </a:p>
            </p:txBody>
          </p:sp>
        </p:grpSp>
        <p:sp>
          <p:nvSpPr>
            <p:cNvPr id="21527" name="Line 42"/>
            <p:cNvSpPr>
              <a:spLocks noChangeShapeType="1"/>
            </p:cNvSpPr>
            <p:nvPr/>
          </p:nvSpPr>
          <p:spPr bwMode="auto">
            <a:xfrm>
              <a:off x="755" y="3294"/>
              <a:ext cx="1" cy="351"/>
            </a:xfrm>
            <a:prstGeom prst="line">
              <a:avLst/>
            </a:prstGeom>
            <a:noFill/>
            <a:ln w="19080">
              <a:solidFill>
                <a:srgbClr val="40458C"/>
              </a:solidFill>
              <a:round/>
              <a:headEnd/>
              <a:tailEnd type="triangle" w="med" len="med"/>
            </a:ln>
          </p:spPr>
          <p:txBody>
            <a:bodyPr/>
            <a:lstStyle/>
            <a:p>
              <a:endParaRPr lang="en-US"/>
            </a:p>
          </p:txBody>
        </p:sp>
        <p:sp>
          <p:nvSpPr>
            <p:cNvPr id="21528" name="Line 43"/>
            <p:cNvSpPr>
              <a:spLocks noChangeShapeType="1"/>
            </p:cNvSpPr>
            <p:nvPr/>
          </p:nvSpPr>
          <p:spPr bwMode="auto">
            <a:xfrm>
              <a:off x="755" y="3294"/>
              <a:ext cx="1379" cy="424"/>
            </a:xfrm>
            <a:prstGeom prst="line">
              <a:avLst/>
            </a:prstGeom>
            <a:noFill/>
            <a:ln w="19080">
              <a:solidFill>
                <a:srgbClr val="40458C"/>
              </a:solidFill>
              <a:round/>
              <a:headEnd type="triangle" w="med" len="med"/>
              <a:tailEnd/>
            </a:ln>
          </p:spPr>
          <p:txBody>
            <a:bodyPr/>
            <a:lstStyle/>
            <a:p>
              <a:endParaRPr lang="en-US"/>
            </a:p>
          </p:txBody>
        </p:sp>
        <p:sp>
          <p:nvSpPr>
            <p:cNvPr id="21529" name="Line 44"/>
            <p:cNvSpPr>
              <a:spLocks noChangeShapeType="1"/>
            </p:cNvSpPr>
            <p:nvPr/>
          </p:nvSpPr>
          <p:spPr bwMode="auto">
            <a:xfrm>
              <a:off x="2468" y="3288"/>
              <a:ext cx="1" cy="378"/>
            </a:xfrm>
            <a:prstGeom prst="line">
              <a:avLst/>
            </a:prstGeom>
            <a:noFill/>
            <a:ln w="19080">
              <a:solidFill>
                <a:srgbClr val="40458C"/>
              </a:solidFill>
              <a:round/>
              <a:headEnd type="triangle" w="med" len="med"/>
              <a:tailEnd/>
            </a:ln>
          </p:spPr>
          <p:txBody>
            <a:bodyPr/>
            <a:lstStyle/>
            <a:p>
              <a:endParaRPr lang="en-US"/>
            </a:p>
          </p:txBody>
        </p:sp>
        <p:grpSp>
          <p:nvGrpSpPr>
            <p:cNvPr id="21530" name="Group 45"/>
            <p:cNvGrpSpPr>
              <a:grpSpLocks/>
            </p:cNvGrpSpPr>
            <p:nvPr/>
          </p:nvGrpSpPr>
          <p:grpSpPr bwMode="auto">
            <a:xfrm>
              <a:off x="1256" y="3137"/>
              <a:ext cx="456" cy="257"/>
              <a:chOff x="2707" y="946"/>
              <a:chExt cx="456" cy="257"/>
            </a:xfrm>
          </p:grpSpPr>
          <p:sp>
            <p:nvSpPr>
              <p:cNvPr id="21540" name="AutoShape 46"/>
              <p:cNvSpPr>
                <a:spLocks noChangeArrowheads="1"/>
              </p:cNvSpPr>
              <p:nvPr/>
            </p:nvSpPr>
            <p:spPr bwMode="auto">
              <a:xfrm>
                <a:off x="2733" y="946"/>
                <a:ext cx="408" cy="207"/>
              </a:xfrm>
              <a:prstGeom prst="roundRect">
                <a:avLst>
                  <a:gd name="adj" fmla="val 481"/>
                </a:avLst>
              </a:prstGeom>
              <a:noFill/>
              <a:ln w="9525">
                <a:noFill/>
                <a:round/>
                <a:headEnd/>
                <a:tailEnd/>
              </a:ln>
            </p:spPr>
            <p:txBody>
              <a:bodyPr wrap="none" anchor="ctr"/>
              <a:lstStyle/>
              <a:p>
                <a:endParaRPr lang="en-US"/>
              </a:p>
            </p:txBody>
          </p:sp>
          <p:sp>
            <p:nvSpPr>
              <p:cNvPr id="21541" name="AutoShape 47"/>
              <p:cNvSpPr>
                <a:spLocks noChangeArrowheads="1"/>
              </p:cNvSpPr>
              <p:nvPr/>
            </p:nvSpPr>
            <p:spPr bwMode="auto">
              <a:xfrm>
                <a:off x="2707" y="946"/>
                <a:ext cx="456" cy="257"/>
              </a:xfrm>
              <a:prstGeom prst="roundRect">
                <a:avLst>
                  <a:gd name="adj" fmla="val 481"/>
                </a:avLst>
              </a:prstGeom>
              <a:noFill/>
              <a:ln w="9525">
                <a:noFill/>
                <a:round/>
                <a:headEnd/>
                <a:tailEnd/>
              </a:ln>
            </p:spPr>
            <p:txBody>
              <a:bodyPr wrap="none"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i="1"/>
                  <a:t>CPU</a:t>
                </a:r>
              </a:p>
            </p:txBody>
          </p:sp>
        </p:grpSp>
        <p:sp>
          <p:nvSpPr>
            <p:cNvPr id="21531" name="Text Box 48"/>
            <p:cNvSpPr txBox="1">
              <a:spLocks noChangeArrowheads="1"/>
            </p:cNvSpPr>
            <p:nvPr/>
          </p:nvSpPr>
          <p:spPr bwMode="auto">
            <a:xfrm>
              <a:off x="1416" y="3880"/>
              <a:ext cx="346"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bu</a:t>
              </a:r>
            </a:p>
          </p:txBody>
        </p:sp>
        <p:sp>
          <p:nvSpPr>
            <p:cNvPr id="21532" name="Line 49"/>
            <p:cNvSpPr>
              <a:spLocks noChangeShapeType="1"/>
            </p:cNvSpPr>
            <p:nvPr/>
          </p:nvSpPr>
          <p:spPr bwMode="auto">
            <a:xfrm flipH="1">
              <a:off x="1039" y="3300"/>
              <a:ext cx="1147" cy="322"/>
            </a:xfrm>
            <a:prstGeom prst="line">
              <a:avLst/>
            </a:prstGeom>
            <a:noFill/>
            <a:ln w="19080">
              <a:solidFill>
                <a:srgbClr val="40458C"/>
              </a:solidFill>
              <a:round/>
              <a:headEnd/>
              <a:tailEnd type="triangle" w="med" len="med"/>
            </a:ln>
          </p:spPr>
          <p:txBody>
            <a:bodyPr/>
            <a:lstStyle/>
            <a:p>
              <a:endParaRPr lang="en-US"/>
            </a:p>
          </p:txBody>
        </p:sp>
        <p:grpSp>
          <p:nvGrpSpPr>
            <p:cNvPr id="21533" name="Group 50"/>
            <p:cNvGrpSpPr>
              <a:grpSpLocks/>
            </p:cNvGrpSpPr>
            <p:nvPr/>
          </p:nvGrpSpPr>
          <p:grpSpPr bwMode="auto">
            <a:xfrm>
              <a:off x="1431" y="3737"/>
              <a:ext cx="277" cy="154"/>
              <a:chOff x="2882" y="1546"/>
              <a:chExt cx="277" cy="154"/>
            </a:xfrm>
          </p:grpSpPr>
          <p:sp>
            <p:nvSpPr>
              <p:cNvPr id="21534" name="AutoShape 51"/>
              <p:cNvSpPr>
                <a:spLocks noChangeArrowheads="1"/>
              </p:cNvSpPr>
              <p:nvPr/>
            </p:nvSpPr>
            <p:spPr bwMode="auto">
              <a:xfrm>
                <a:off x="2988" y="1546"/>
                <a:ext cx="172" cy="155"/>
              </a:xfrm>
              <a:prstGeom prst="roundRect">
                <a:avLst>
                  <a:gd name="adj" fmla="val 648"/>
                </a:avLst>
              </a:prstGeom>
              <a:solidFill>
                <a:srgbClr val="FFFFFF"/>
              </a:solidFill>
              <a:ln w="9525">
                <a:noFill/>
                <a:round/>
                <a:headEnd/>
                <a:tailEnd/>
              </a:ln>
            </p:spPr>
            <p:txBody>
              <a:bodyPr wrap="none" anchor="ctr"/>
              <a:lstStyle/>
              <a:p>
                <a:endParaRPr lang="en-US"/>
              </a:p>
            </p:txBody>
          </p:sp>
          <p:grpSp>
            <p:nvGrpSpPr>
              <p:cNvPr id="21535" name="Group 52"/>
              <p:cNvGrpSpPr>
                <a:grpSpLocks/>
              </p:cNvGrpSpPr>
              <p:nvPr/>
            </p:nvGrpSpPr>
            <p:grpSpPr bwMode="auto">
              <a:xfrm>
                <a:off x="2882" y="1546"/>
                <a:ext cx="275" cy="153"/>
                <a:chOff x="2882" y="1546"/>
                <a:chExt cx="275" cy="153"/>
              </a:xfrm>
            </p:grpSpPr>
            <p:sp>
              <p:nvSpPr>
                <p:cNvPr id="21536" name="Freeform 53"/>
                <p:cNvSpPr>
                  <a:spLocks noChangeArrowheads="1"/>
                </p:cNvSpPr>
                <p:nvPr/>
              </p:nvSpPr>
              <p:spPr bwMode="auto">
                <a:xfrm>
                  <a:off x="2882" y="1546"/>
                  <a:ext cx="276" cy="154"/>
                </a:xfrm>
                <a:custGeom>
                  <a:avLst/>
                  <a:gdLst>
                    <a:gd name="T0" fmla="*/ 0 w 1218"/>
                    <a:gd name="T1" fmla="*/ 0 h 678"/>
                    <a:gd name="T2" fmla="*/ 0 w 1218"/>
                    <a:gd name="T3" fmla="*/ 0 h 678"/>
                    <a:gd name="T4" fmla="*/ 0 w 1218"/>
                    <a:gd name="T5" fmla="*/ 0 h 678"/>
                    <a:gd name="T6" fmla="*/ 0 w 1218"/>
                    <a:gd name="T7" fmla="*/ 0 h 678"/>
                    <a:gd name="T8" fmla="*/ 0 60000 65536"/>
                    <a:gd name="T9" fmla="*/ 0 60000 65536"/>
                    <a:gd name="T10" fmla="*/ 0 60000 65536"/>
                    <a:gd name="T11" fmla="*/ 0 60000 65536"/>
                    <a:gd name="T12" fmla="*/ 0 w 1218"/>
                    <a:gd name="T13" fmla="*/ 0 h 678"/>
                    <a:gd name="T14" fmla="*/ 1218 w 1218"/>
                    <a:gd name="T15" fmla="*/ 678 h 678"/>
                  </a:gdLst>
                  <a:ahLst/>
                  <a:cxnLst>
                    <a:cxn ang="T8">
                      <a:pos x="T0" y="T1"/>
                    </a:cxn>
                    <a:cxn ang="T9">
                      <a:pos x="T2" y="T3"/>
                    </a:cxn>
                    <a:cxn ang="T10">
                      <a:pos x="T4" y="T5"/>
                    </a:cxn>
                    <a:cxn ang="T11">
                      <a:pos x="T6" y="T7"/>
                    </a:cxn>
                  </a:cxnLst>
                  <a:rect l="T12" t="T13" r="T14" b="T15"/>
                  <a:pathLst>
                    <a:path w="1218" h="678">
                      <a:moveTo>
                        <a:pt x="0" y="0"/>
                      </a:moveTo>
                      <a:lnTo>
                        <a:pt x="1217" y="0"/>
                      </a:lnTo>
                      <a:lnTo>
                        <a:pt x="1217" y="677"/>
                      </a:lnTo>
                      <a:lnTo>
                        <a:pt x="0" y="677"/>
                      </a:lnTo>
                    </a:path>
                  </a:pathLst>
                </a:custGeom>
                <a:noFill/>
                <a:ln w="19080">
                  <a:solidFill>
                    <a:srgbClr val="FF0000"/>
                  </a:solidFill>
                  <a:round/>
                  <a:headEnd/>
                  <a:tailEnd/>
                </a:ln>
              </p:spPr>
              <p:txBody>
                <a:bodyPr/>
                <a:lstStyle/>
                <a:p>
                  <a:endParaRPr lang="en-US"/>
                </a:p>
              </p:txBody>
            </p:sp>
            <p:sp>
              <p:nvSpPr>
                <p:cNvPr id="21537" name="Line 54"/>
                <p:cNvSpPr>
                  <a:spLocks noChangeShapeType="1"/>
                </p:cNvSpPr>
                <p:nvPr/>
              </p:nvSpPr>
              <p:spPr bwMode="auto">
                <a:xfrm>
                  <a:off x="3100" y="1546"/>
                  <a:ext cx="1" cy="154"/>
                </a:xfrm>
                <a:prstGeom prst="line">
                  <a:avLst/>
                </a:prstGeom>
                <a:noFill/>
                <a:ln w="19080">
                  <a:solidFill>
                    <a:srgbClr val="FF0000"/>
                  </a:solidFill>
                  <a:round/>
                  <a:headEnd/>
                  <a:tailEnd/>
                </a:ln>
              </p:spPr>
              <p:txBody>
                <a:bodyPr/>
                <a:lstStyle/>
                <a:p>
                  <a:endParaRPr lang="en-US"/>
                </a:p>
              </p:txBody>
            </p:sp>
            <p:sp>
              <p:nvSpPr>
                <p:cNvPr id="21538" name="Line 55"/>
                <p:cNvSpPr>
                  <a:spLocks noChangeShapeType="1"/>
                </p:cNvSpPr>
                <p:nvPr/>
              </p:nvSpPr>
              <p:spPr bwMode="auto">
                <a:xfrm>
                  <a:off x="3044" y="1546"/>
                  <a:ext cx="1" cy="154"/>
                </a:xfrm>
                <a:prstGeom prst="line">
                  <a:avLst/>
                </a:prstGeom>
                <a:noFill/>
                <a:ln w="19080">
                  <a:solidFill>
                    <a:srgbClr val="FF0000"/>
                  </a:solidFill>
                  <a:round/>
                  <a:headEnd/>
                  <a:tailEnd/>
                </a:ln>
              </p:spPr>
              <p:txBody>
                <a:bodyPr/>
                <a:lstStyle/>
                <a:p>
                  <a:endParaRPr lang="en-US"/>
                </a:p>
              </p:txBody>
            </p:sp>
            <p:sp>
              <p:nvSpPr>
                <p:cNvPr id="21539" name="Line 56"/>
                <p:cNvSpPr>
                  <a:spLocks noChangeShapeType="1"/>
                </p:cNvSpPr>
                <p:nvPr/>
              </p:nvSpPr>
              <p:spPr bwMode="auto">
                <a:xfrm>
                  <a:off x="2986" y="1546"/>
                  <a:ext cx="1" cy="154"/>
                </a:xfrm>
                <a:prstGeom prst="line">
                  <a:avLst/>
                </a:prstGeom>
                <a:noFill/>
                <a:ln w="19080">
                  <a:solidFill>
                    <a:srgbClr val="FF0000"/>
                  </a:solidFill>
                  <a:round/>
                  <a:headEnd/>
                  <a:tailEnd/>
                </a:ln>
              </p:spPr>
              <p:txBody>
                <a:bodyPr/>
                <a:lstStyle/>
                <a:p>
                  <a:endParaRPr lang="en-US"/>
                </a:p>
              </p:txBody>
            </p:sp>
          </p:grpSp>
        </p:grpSp>
      </p:grpSp>
      <p:sp>
        <p:nvSpPr>
          <p:cNvPr id="21509" name="Text Box 57"/>
          <p:cNvSpPr txBox="1">
            <a:spLocks noChangeArrowheads="1"/>
          </p:cNvSpPr>
          <p:nvPr/>
        </p:nvSpPr>
        <p:spPr bwMode="auto">
          <a:xfrm>
            <a:off x="5508625" y="1587500"/>
            <a:ext cx="3517900" cy="349250"/>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sym typeface="Symbol" pitchFamily="-96" charset="2"/>
              </a:rPr>
              <a:t>Suppose bu is empty initially</a:t>
            </a:r>
          </a:p>
        </p:txBody>
      </p:sp>
      <p:sp>
        <p:nvSpPr>
          <p:cNvPr id="1838138" name="Text Box 58"/>
          <p:cNvSpPr txBox="1">
            <a:spLocks noChangeArrowheads="1"/>
          </p:cNvSpPr>
          <p:nvPr/>
        </p:nvSpPr>
        <p:spPr bwMode="auto">
          <a:xfrm>
            <a:off x="117475" y="5207000"/>
            <a:ext cx="1600200" cy="1339850"/>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t>Now we will focus only on the pipeline case</a:t>
            </a:r>
          </a:p>
        </p:txBody>
      </p:sp>
      <p:sp>
        <p:nvSpPr>
          <p:cNvPr id="1838139" name="Text Box 59"/>
          <p:cNvSpPr txBox="1">
            <a:spLocks noChangeArrowheads="1"/>
          </p:cNvSpPr>
          <p:nvPr/>
        </p:nvSpPr>
        <p:spPr bwMode="auto">
          <a:xfrm>
            <a:off x="4641850" y="3654425"/>
            <a:ext cx="1550988" cy="339725"/>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Ordinary RF</a:t>
            </a:r>
          </a:p>
        </p:txBody>
      </p:sp>
      <p:sp>
        <p:nvSpPr>
          <p:cNvPr id="1838140" name="Text Box 60"/>
          <p:cNvSpPr txBox="1">
            <a:spLocks noChangeArrowheads="1"/>
          </p:cNvSpPr>
          <p:nvPr/>
        </p:nvSpPr>
        <p:spPr bwMode="auto">
          <a:xfrm>
            <a:off x="4641850" y="5435600"/>
            <a:ext cx="1365250" cy="339725"/>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Bypass RF</a:t>
            </a:r>
          </a:p>
        </p:txBody>
      </p:sp>
      <p:sp>
        <p:nvSpPr>
          <p:cNvPr id="1838141" name="Text Box 61"/>
          <p:cNvSpPr txBox="1">
            <a:spLocks noChangeArrowheads="1"/>
          </p:cNvSpPr>
          <p:nvPr/>
        </p:nvSpPr>
        <p:spPr bwMode="auto">
          <a:xfrm>
            <a:off x="6470650" y="3949700"/>
            <a:ext cx="1785938" cy="341313"/>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Bypass SFIFO</a:t>
            </a:r>
          </a:p>
        </p:txBody>
      </p:sp>
      <p:sp>
        <p:nvSpPr>
          <p:cNvPr id="1838142" name="Text Box 62"/>
          <p:cNvSpPr txBox="1">
            <a:spLocks noChangeArrowheads="1"/>
          </p:cNvSpPr>
          <p:nvPr/>
        </p:nvSpPr>
        <p:spPr bwMode="auto">
          <a:xfrm>
            <a:off x="6470650" y="5730875"/>
            <a:ext cx="1866900" cy="341313"/>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Pipeline SFIFO</a:t>
            </a:r>
          </a:p>
        </p:txBody>
      </p:sp>
      <p:sp>
        <p:nvSpPr>
          <p:cNvPr id="67" name="Date Placeholder 66"/>
          <p:cNvSpPr>
            <a:spLocks noGrp="1"/>
          </p:cNvSpPr>
          <p:nvPr>
            <p:ph type="dt" sz="half" idx="10"/>
          </p:nvPr>
        </p:nvSpPr>
        <p:spPr/>
        <p:txBody>
          <a:bodyPr/>
          <a:lstStyle/>
          <a:p>
            <a:pPr>
              <a:defRPr/>
            </a:pPr>
            <a:r>
              <a:rPr lang="en-US" smtClean="0"/>
              <a:t>February 28, 2011</a:t>
            </a:r>
            <a:endParaRPr lang="en-US" dirty="0"/>
          </a:p>
        </p:txBody>
      </p:sp>
      <p:sp>
        <p:nvSpPr>
          <p:cNvPr id="70" name="Slide Number Placeholder 69"/>
          <p:cNvSpPr>
            <a:spLocks noGrp="1"/>
          </p:cNvSpPr>
          <p:nvPr>
            <p:ph type="sldNum" sz="quarter" idx="11"/>
          </p:nvPr>
        </p:nvSpPr>
        <p:spPr/>
        <p:txBody>
          <a:bodyPr/>
          <a:lstStyle/>
          <a:p>
            <a:pPr>
              <a:defRPr/>
            </a:pPr>
            <a:r>
              <a:rPr lang="en-US" smtClean="0"/>
              <a:t>L08-</a:t>
            </a:r>
            <a:fld id="{45FBB8E2-97C2-4062-B75C-96275F965647}" type="slidenum">
              <a:rPr lang="en-US" smtClean="0"/>
              <a:pPr>
                <a:defRPr/>
              </a:pPr>
              <a:t>18</a:t>
            </a:fld>
            <a:endParaRPr lang="en-US" dirty="0"/>
          </a:p>
        </p:txBody>
      </p:sp>
      <p:sp>
        <p:nvSpPr>
          <p:cNvPr id="71" name="Footer Placeholder 70"/>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8380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380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380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3808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3808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3808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3808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3813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3814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838083">
                                            <p:txEl>
                                              <p:pRg st="7" end="7"/>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838083">
                                            <p:txEl>
                                              <p:pRg st="8" end="8"/>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38083">
                                            <p:txEl>
                                              <p:pRg st="9" end="9"/>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838083">
                                            <p:txEl>
                                              <p:pRg st="10" end="10"/>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1838140"/>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83814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8381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8083" grpId="0" build="p" bldLvl="3"/>
      <p:bldP spid="1838138" grpId="0" animBg="1"/>
      <p:bldP spid="1838139" grpId="0"/>
      <p:bldP spid="1838140" grpId="0"/>
      <p:bldP spid="1838141" grpId="0"/>
      <p:bldP spid="183814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2400" i="1" smtClean="0"/>
              <a:t>Concurrency analysis</a:t>
            </a:r>
            <a:br>
              <a:rPr lang="en-US" sz="2400" i="1" smtClean="0"/>
            </a:br>
            <a:r>
              <a:rPr lang="en-US" sz="4000" smtClean="0"/>
              <a:t>Branch Rules</a:t>
            </a:r>
          </a:p>
        </p:txBody>
      </p:sp>
      <p:sp>
        <p:nvSpPr>
          <p:cNvPr id="1824829" name="Rectangle 61" descr="Rectangle: Click to edit Master text styles&#10;Second level&#10;Third level&#10;Fourth level&#10;Fifth level"/>
          <p:cNvSpPr>
            <a:spLocks noGrp="1" noChangeArrowheads="1"/>
          </p:cNvSpPr>
          <p:nvPr>
            <p:ph idx="1"/>
          </p:nvPr>
        </p:nvSpPr>
        <p:spPr>
          <a:xfrm>
            <a:off x="838200" y="5032375"/>
            <a:ext cx="7772400" cy="987425"/>
          </a:xfrm>
        </p:spPr>
        <p:txBody>
          <a:bodyPr/>
          <a:lstStyle/>
          <a:p>
            <a:pPr eaLnBrk="1" hangingPunct="1">
              <a:lnSpc>
                <a:spcPct val="80000"/>
              </a:lnSpc>
            </a:pPr>
            <a:r>
              <a:rPr lang="en-US" sz="2400" smtClean="0"/>
              <a:t>bzTaken &lt; fetch</a:t>
            </a:r>
            <a:r>
              <a:rPr lang="en-US" sz="2400" smtClean="0">
                <a:sym typeface="Symbol" pitchFamily="-96" charset="2"/>
              </a:rPr>
              <a:t> </a:t>
            </a:r>
            <a:endParaRPr lang="en-US" sz="2400" smtClean="0"/>
          </a:p>
          <a:p>
            <a:pPr lvl="1" eaLnBrk="1" hangingPunct="1">
              <a:lnSpc>
                <a:spcPct val="80000"/>
              </a:lnSpc>
            </a:pPr>
            <a:r>
              <a:rPr lang="en-US" sz="2000" smtClean="0"/>
              <a:t>Should be treated as a conflict; give priority to bzTaken</a:t>
            </a:r>
          </a:p>
          <a:p>
            <a:pPr eaLnBrk="1" hangingPunct="1">
              <a:lnSpc>
                <a:spcPct val="80000"/>
              </a:lnSpc>
            </a:pPr>
            <a:r>
              <a:rPr lang="en-US" sz="2400" smtClean="0"/>
              <a:t>bzNotTaken &lt; fetch </a:t>
            </a:r>
            <a:r>
              <a:rPr lang="en-US" sz="2400" smtClean="0">
                <a:sym typeface="Symbol" pitchFamily="-96" charset="2"/>
              </a:rPr>
              <a:t></a:t>
            </a:r>
          </a:p>
          <a:p>
            <a:pPr lvl="1" eaLnBrk="1" hangingPunct="1">
              <a:lnSpc>
                <a:spcPct val="80000"/>
              </a:lnSpc>
            </a:pPr>
            <a:r>
              <a:rPr lang="en-US" sz="2000" smtClean="0"/>
              <a:t>bu: {first , deq} &lt; {find, enq} </a:t>
            </a:r>
          </a:p>
        </p:txBody>
      </p:sp>
      <p:sp>
        <p:nvSpPr>
          <p:cNvPr id="22532" name="Rectangle 3"/>
          <p:cNvSpPr>
            <a:spLocks noChangeArrowheads="1"/>
          </p:cNvSpPr>
          <p:nvPr/>
        </p:nvSpPr>
        <p:spPr bwMode="auto">
          <a:xfrm>
            <a:off x="752475" y="1592263"/>
            <a:ext cx="6677025" cy="1200150"/>
          </a:xfrm>
          <a:prstGeom prst="rect">
            <a:avLst/>
          </a:prstGeom>
          <a:noFill/>
          <a:ln w="9525">
            <a:solidFill>
              <a:srgbClr val="FF0000"/>
            </a:solidFill>
            <a:miter lim="800000"/>
            <a:headEnd/>
            <a:tailEnd/>
          </a:ln>
        </p:spPr>
        <p:txBody>
          <a:bodyPr>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fetch_and_decode (!stallfunc(instr, bu)); </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bu.enq(newIt(instr,rf));</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pc &lt;= predIa;</a:t>
            </a:r>
          </a:p>
          <a:p>
            <a:pPr>
              <a:lnSpc>
                <a:spcPct val="100000"/>
              </a:lnSpc>
              <a:spcBef>
                <a:spcPct val="0"/>
              </a:spcBef>
              <a:buClrTx/>
              <a:buSzTx/>
              <a:buFontTx/>
              <a:buNone/>
            </a:pPr>
            <a:r>
              <a:rPr lang="en-US" b="1">
                <a:latin typeface="Courier New" pitchFamily="49" charset="0"/>
                <a:ea typeface="MS Mincho" pitchFamily="49" charset="-128"/>
              </a:rPr>
              <a:t>endrule</a:t>
            </a:r>
          </a:p>
        </p:txBody>
      </p:sp>
      <p:grpSp>
        <p:nvGrpSpPr>
          <p:cNvPr id="22533" name="Group 4"/>
          <p:cNvGrpSpPr>
            <a:grpSpLocks/>
          </p:cNvGrpSpPr>
          <p:nvPr/>
        </p:nvGrpSpPr>
        <p:grpSpPr bwMode="auto">
          <a:xfrm>
            <a:off x="5538788" y="228600"/>
            <a:ext cx="3567112" cy="1333500"/>
            <a:chOff x="113" y="3014"/>
            <a:chExt cx="2997" cy="1123"/>
          </a:xfrm>
        </p:grpSpPr>
        <p:sp>
          <p:nvSpPr>
            <p:cNvPr id="22539" name="AutoShape 5"/>
            <p:cNvSpPr>
              <a:spLocks noChangeArrowheads="1"/>
            </p:cNvSpPr>
            <p:nvPr/>
          </p:nvSpPr>
          <p:spPr bwMode="auto">
            <a:xfrm>
              <a:off x="113" y="3014"/>
              <a:ext cx="2997" cy="1097"/>
            </a:xfrm>
            <a:prstGeom prst="roundRect">
              <a:avLst>
                <a:gd name="adj" fmla="val 20463"/>
              </a:avLst>
            </a:prstGeom>
            <a:solidFill>
              <a:srgbClr val="ECD882"/>
            </a:solidFill>
            <a:ln w="9360">
              <a:solidFill>
                <a:srgbClr val="40458C"/>
              </a:solidFill>
              <a:round/>
              <a:headEnd/>
              <a:tailEnd/>
            </a:ln>
          </p:spPr>
          <p:txBody>
            <a:bodyPr wrap="none" anchor="ctr"/>
            <a:lstStyle/>
            <a:p>
              <a:pPr algn="ctr">
                <a:buFont typeface="Wingdings" pitchFamily="-96" charset="2"/>
                <a:buNone/>
              </a:pPr>
              <a:endParaRPr lang="en-US" sz="1200">
                <a:latin typeface="Courier New" pitchFamily="49" charset="0"/>
              </a:endParaRPr>
            </a:p>
          </p:txBody>
        </p:sp>
        <p:grpSp>
          <p:nvGrpSpPr>
            <p:cNvPr id="22540" name="Group 6"/>
            <p:cNvGrpSpPr>
              <a:grpSpLocks/>
            </p:cNvGrpSpPr>
            <p:nvPr/>
          </p:nvGrpSpPr>
          <p:grpSpPr bwMode="auto">
            <a:xfrm>
              <a:off x="306" y="3599"/>
              <a:ext cx="857" cy="370"/>
              <a:chOff x="1757" y="1408"/>
              <a:chExt cx="857" cy="370"/>
            </a:xfrm>
          </p:grpSpPr>
          <p:sp>
            <p:nvSpPr>
              <p:cNvPr id="22579" name="Freeform 7"/>
              <p:cNvSpPr>
                <a:spLocks noChangeArrowheads="1"/>
              </p:cNvSpPr>
              <p:nvPr/>
            </p:nvSpPr>
            <p:spPr bwMode="auto">
              <a:xfrm>
                <a:off x="1757" y="1408"/>
                <a:ext cx="858" cy="371"/>
              </a:xfrm>
              <a:custGeom>
                <a:avLst/>
                <a:gdLst>
                  <a:gd name="T0" fmla="*/ 0 w 3783"/>
                  <a:gd name="T1" fmla="*/ 0 h 1635"/>
                  <a:gd name="T2" fmla="*/ 0 w 3783"/>
                  <a:gd name="T3" fmla="*/ 0 h 1635"/>
                  <a:gd name="T4" fmla="*/ 0 w 3783"/>
                  <a:gd name="T5" fmla="*/ 0 h 1635"/>
                  <a:gd name="T6" fmla="*/ 0 w 3783"/>
                  <a:gd name="T7" fmla="*/ 0 h 1635"/>
                  <a:gd name="T8" fmla="*/ 0 w 3783"/>
                  <a:gd name="T9" fmla="*/ 0 h 1635"/>
                  <a:gd name="T10" fmla="*/ 0 w 3783"/>
                  <a:gd name="T11" fmla="*/ 0 h 1635"/>
                  <a:gd name="T12" fmla="*/ 0 w 3783"/>
                  <a:gd name="T13" fmla="*/ 0 h 1635"/>
                  <a:gd name="T14" fmla="*/ 0 w 3783"/>
                  <a:gd name="T15" fmla="*/ 0 h 1635"/>
                  <a:gd name="T16" fmla="*/ 0 w 3783"/>
                  <a:gd name="T17" fmla="*/ 0 h 1635"/>
                  <a:gd name="T18" fmla="*/ 0 w 3783"/>
                  <a:gd name="T19" fmla="*/ 0 h 1635"/>
                  <a:gd name="T20" fmla="*/ 0 w 3783"/>
                  <a:gd name="T21" fmla="*/ 0 h 1635"/>
                  <a:gd name="T22" fmla="*/ 0 w 3783"/>
                  <a:gd name="T23" fmla="*/ 0 h 1635"/>
                  <a:gd name="T24" fmla="*/ 0 w 3783"/>
                  <a:gd name="T25" fmla="*/ 0 h 1635"/>
                  <a:gd name="T26" fmla="*/ 0 w 3783"/>
                  <a:gd name="T27" fmla="*/ 0 h 1635"/>
                  <a:gd name="T28" fmla="*/ 0 w 3783"/>
                  <a:gd name="T29" fmla="*/ 0 h 1635"/>
                  <a:gd name="T30" fmla="*/ 0 w 3783"/>
                  <a:gd name="T31" fmla="*/ 0 h 1635"/>
                  <a:gd name="T32" fmla="*/ 0 w 3783"/>
                  <a:gd name="T33" fmla="*/ 0 h 1635"/>
                  <a:gd name="T34" fmla="*/ 0 w 3783"/>
                  <a:gd name="T35" fmla="*/ 0 h 1635"/>
                  <a:gd name="T36" fmla="*/ 0 w 3783"/>
                  <a:gd name="T37" fmla="*/ 0 h 1635"/>
                  <a:gd name="T38" fmla="*/ 0 w 3783"/>
                  <a:gd name="T39" fmla="*/ 0 h 1635"/>
                  <a:gd name="T40" fmla="*/ 0 w 3783"/>
                  <a:gd name="T41" fmla="*/ 0 h 1635"/>
                  <a:gd name="T42" fmla="*/ 0 w 3783"/>
                  <a:gd name="T43" fmla="*/ 0 h 1635"/>
                  <a:gd name="T44" fmla="*/ 0 w 3783"/>
                  <a:gd name="T45" fmla="*/ 0 h 1635"/>
                  <a:gd name="T46" fmla="*/ 0 w 3783"/>
                  <a:gd name="T47" fmla="*/ 0 h 1635"/>
                  <a:gd name="T48" fmla="*/ 0 w 3783"/>
                  <a:gd name="T49" fmla="*/ 0 h 1635"/>
                  <a:gd name="T50" fmla="*/ 0 w 3783"/>
                  <a:gd name="T51" fmla="*/ 0 h 1635"/>
                  <a:gd name="T52" fmla="*/ 0 w 3783"/>
                  <a:gd name="T53" fmla="*/ 0 h 1635"/>
                  <a:gd name="T54" fmla="*/ 0 w 3783"/>
                  <a:gd name="T55" fmla="*/ 0 h 1635"/>
                  <a:gd name="T56" fmla="*/ 0 w 3783"/>
                  <a:gd name="T57" fmla="*/ 0 h 1635"/>
                  <a:gd name="T58" fmla="*/ 0 w 3783"/>
                  <a:gd name="T59" fmla="*/ 0 h 1635"/>
                  <a:gd name="T60" fmla="*/ 0 w 3783"/>
                  <a:gd name="T61" fmla="*/ 0 h 1635"/>
                  <a:gd name="T62" fmla="*/ 0 w 3783"/>
                  <a:gd name="T63" fmla="*/ 0 h 1635"/>
                  <a:gd name="T64" fmla="*/ 0 w 3783"/>
                  <a:gd name="T65" fmla="*/ 0 h 1635"/>
                  <a:gd name="T66" fmla="*/ 0 w 3783"/>
                  <a:gd name="T67" fmla="*/ 0 h 1635"/>
                  <a:gd name="T68" fmla="*/ 0 w 3783"/>
                  <a:gd name="T69" fmla="*/ 0 h 1635"/>
                  <a:gd name="T70" fmla="*/ 0 w 3783"/>
                  <a:gd name="T71" fmla="*/ 0 h 1635"/>
                  <a:gd name="T72" fmla="*/ 0 w 3783"/>
                  <a:gd name="T73" fmla="*/ 0 h 1635"/>
                  <a:gd name="T74" fmla="*/ 0 w 3783"/>
                  <a:gd name="T75" fmla="*/ 0 h 1635"/>
                  <a:gd name="T76" fmla="*/ 0 w 3783"/>
                  <a:gd name="T77" fmla="*/ 0 h 1635"/>
                  <a:gd name="T78" fmla="*/ 0 w 3783"/>
                  <a:gd name="T79" fmla="*/ 0 h 1635"/>
                  <a:gd name="T80" fmla="*/ 0 w 3783"/>
                  <a:gd name="T81" fmla="*/ 0 h 1635"/>
                  <a:gd name="T82" fmla="*/ 0 w 3783"/>
                  <a:gd name="T83" fmla="*/ 0 h 1635"/>
                  <a:gd name="T84" fmla="*/ 0 w 3783"/>
                  <a:gd name="T85" fmla="*/ 0 h 1635"/>
                  <a:gd name="T86" fmla="*/ 0 w 3783"/>
                  <a:gd name="T87" fmla="*/ 0 h 1635"/>
                  <a:gd name="T88" fmla="*/ 0 w 3783"/>
                  <a:gd name="T89" fmla="*/ 0 h 1635"/>
                  <a:gd name="T90" fmla="*/ 0 w 3783"/>
                  <a:gd name="T91" fmla="*/ 0 h 1635"/>
                  <a:gd name="T92" fmla="*/ 0 w 3783"/>
                  <a:gd name="T93" fmla="*/ 0 h 1635"/>
                  <a:gd name="T94" fmla="*/ 0 w 3783"/>
                  <a:gd name="T95" fmla="*/ 0 h 1635"/>
                  <a:gd name="T96" fmla="*/ 0 w 3783"/>
                  <a:gd name="T97" fmla="*/ 0 h 1635"/>
                  <a:gd name="T98" fmla="*/ 0 w 3783"/>
                  <a:gd name="T99" fmla="*/ 0 h 1635"/>
                  <a:gd name="T100" fmla="*/ 0 w 3783"/>
                  <a:gd name="T101" fmla="*/ 0 h 1635"/>
                  <a:gd name="T102" fmla="*/ 0 w 3783"/>
                  <a:gd name="T103" fmla="*/ 0 h 1635"/>
                  <a:gd name="T104" fmla="*/ 0 w 3783"/>
                  <a:gd name="T105" fmla="*/ 0 h 1635"/>
                  <a:gd name="T106" fmla="*/ 0 w 3783"/>
                  <a:gd name="T107" fmla="*/ 0 h 1635"/>
                  <a:gd name="T108" fmla="*/ 0 w 3783"/>
                  <a:gd name="T109" fmla="*/ 0 h 1635"/>
                  <a:gd name="T110" fmla="*/ 0 w 3783"/>
                  <a:gd name="T111" fmla="*/ 0 h 163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3"/>
                  <a:gd name="T169" fmla="*/ 0 h 1635"/>
                  <a:gd name="T170" fmla="*/ 3783 w 3783"/>
                  <a:gd name="T171" fmla="*/ 1635 h 163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3" h="1635">
                    <a:moveTo>
                      <a:pt x="352" y="542"/>
                    </a:moveTo>
                    <a:lnTo>
                      <a:pt x="333" y="543"/>
                    </a:lnTo>
                    <a:lnTo>
                      <a:pt x="314" y="545"/>
                    </a:lnTo>
                    <a:lnTo>
                      <a:pt x="296" y="547"/>
                    </a:lnTo>
                    <a:lnTo>
                      <a:pt x="277" y="550"/>
                    </a:lnTo>
                    <a:lnTo>
                      <a:pt x="259" y="554"/>
                    </a:lnTo>
                    <a:lnTo>
                      <a:pt x="241" y="557"/>
                    </a:lnTo>
                    <a:lnTo>
                      <a:pt x="223" y="562"/>
                    </a:lnTo>
                    <a:lnTo>
                      <a:pt x="206" y="567"/>
                    </a:lnTo>
                    <a:lnTo>
                      <a:pt x="189" y="572"/>
                    </a:lnTo>
                    <a:lnTo>
                      <a:pt x="172" y="578"/>
                    </a:lnTo>
                    <a:lnTo>
                      <a:pt x="157" y="584"/>
                    </a:lnTo>
                    <a:lnTo>
                      <a:pt x="141" y="591"/>
                    </a:lnTo>
                    <a:lnTo>
                      <a:pt x="127" y="598"/>
                    </a:lnTo>
                    <a:lnTo>
                      <a:pt x="114" y="607"/>
                    </a:lnTo>
                    <a:lnTo>
                      <a:pt x="99" y="614"/>
                    </a:lnTo>
                    <a:lnTo>
                      <a:pt x="87" y="622"/>
                    </a:lnTo>
                    <a:lnTo>
                      <a:pt x="75" y="631"/>
                    </a:lnTo>
                    <a:lnTo>
                      <a:pt x="65" y="641"/>
                    </a:lnTo>
                    <a:lnTo>
                      <a:pt x="54" y="650"/>
                    </a:lnTo>
                    <a:lnTo>
                      <a:pt x="44" y="660"/>
                    </a:lnTo>
                    <a:lnTo>
                      <a:pt x="36" y="670"/>
                    </a:lnTo>
                    <a:lnTo>
                      <a:pt x="29" y="680"/>
                    </a:lnTo>
                    <a:lnTo>
                      <a:pt x="22" y="691"/>
                    </a:lnTo>
                    <a:lnTo>
                      <a:pt x="16" y="702"/>
                    </a:lnTo>
                    <a:lnTo>
                      <a:pt x="11" y="712"/>
                    </a:lnTo>
                    <a:lnTo>
                      <a:pt x="7" y="724"/>
                    </a:lnTo>
                    <a:lnTo>
                      <a:pt x="4" y="735"/>
                    </a:lnTo>
                    <a:lnTo>
                      <a:pt x="1" y="746"/>
                    </a:lnTo>
                    <a:lnTo>
                      <a:pt x="0" y="757"/>
                    </a:lnTo>
                    <a:lnTo>
                      <a:pt x="0" y="769"/>
                    </a:lnTo>
                    <a:lnTo>
                      <a:pt x="1" y="780"/>
                    </a:lnTo>
                    <a:lnTo>
                      <a:pt x="2" y="791"/>
                    </a:lnTo>
                    <a:lnTo>
                      <a:pt x="5" y="803"/>
                    </a:lnTo>
                    <a:lnTo>
                      <a:pt x="8" y="813"/>
                    </a:lnTo>
                    <a:lnTo>
                      <a:pt x="13" y="826"/>
                    </a:lnTo>
                    <a:lnTo>
                      <a:pt x="18" y="836"/>
                    </a:lnTo>
                    <a:lnTo>
                      <a:pt x="25" y="847"/>
                    </a:lnTo>
                    <a:lnTo>
                      <a:pt x="32" y="858"/>
                    </a:lnTo>
                    <a:lnTo>
                      <a:pt x="41" y="868"/>
                    </a:lnTo>
                    <a:lnTo>
                      <a:pt x="49" y="878"/>
                    </a:lnTo>
                    <a:lnTo>
                      <a:pt x="59" y="888"/>
                    </a:lnTo>
                    <a:lnTo>
                      <a:pt x="69" y="897"/>
                    </a:lnTo>
                    <a:lnTo>
                      <a:pt x="81" y="906"/>
                    </a:lnTo>
                    <a:lnTo>
                      <a:pt x="93" y="915"/>
                    </a:lnTo>
                    <a:lnTo>
                      <a:pt x="107" y="924"/>
                    </a:lnTo>
                    <a:lnTo>
                      <a:pt x="120" y="932"/>
                    </a:lnTo>
                    <a:lnTo>
                      <a:pt x="134" y="939"/>
                    </a:lnTo>
                    <a:lnTo>
                      <a:pt x="149" y="946"/>
                    </a:lnTo>
                    <a:lnTo>
                      <a:pt x="164" y="953"/>
                    </a:lnTo>
                    <a:lnTo>
                      <a:pt x="181" y="959"/>
                    </a:lnTo>
                    <a:lnTo>
                      <a:pt x="196" y="965"/>
                    </a:lnTo>
                    <a:lnTo>
                      <a:pt x="214" y="970"/>
                    </a:lnTo>
                    <a:lnTo>
                      <a:pt x="231" y="975"/>
                    </a:lnTo>
                    <a:lnTo>
                      <a:pt x="229" y="936"/>
                    </a:lnTo>
                    <a:lnTo>
                      <a:pt x="213" y="943"/>
                    </a:lnTo>
                    <a:lnTo>
                      <a:pt x="200" y="950"/>
                    </a:lnTo>
                    <a:lnTo>
                      <a:pt x="186" y="959"/>
                    </a:lnTo>
                    <a:lnTo>
                      <a:pt x="174" y="967"/>
                    </a:lnTo>
                    <a:lnTo>
                      <a:pt x="162" y="976"/>
                    </a:lnTo>
                    <a:lnTo>
                      <a:pt x="150" y="985"/>
                    </a:lnTo>
                    <a:lnTo>
                      <a:pt x="139" y="994"/>
                    </a:lnTo>
                    <a:lnTo>
                      <a:pt x="129" y="1004"/>
                    </a:lnTo>
                    <a:lnTo>
                      <a:pt x="121" y="1014"/>
                    </a:lnTo>
                    <a:lnTo>
                      <a:pt x="113" y="1024"/>
                    </a:lnTo>
                    <a:lnTo>
                      <a:pt x="107" y="1034"/>
                    </a:lnTo>
                    <a:lnTo>
                      <a:pt x="99" y="1045"/>
                    </a:lnTo>
                    <a:lnTo>
                      <a:pt x="95" y="1055"/>
                    </a:lnTo>
                    <a:lnTo>
                      <a:pt x="90" y="1067"/>
                    </a:lnTo>
                    <a:lnTo>
                      <a:pt x="87" y="1078"/>
                    </a:lnTo>
                    <a:lnTo>
                      <a:pt x="85" y="1089"/>
                    </a:lnTo>
                    <a:lnTo>
                      <a:pt x="83" y="1100"/>
                    </a:lnTo>
                    <a:lnTo>
                      <a:pt x="83" y="1111"/>
                    </a:lnTo>
                    <a:lnTo>
                      <a:pt x="83" y="1122"/>
                    </a:lnTo>
                    <a:lnTo>
                      <a:pt x="85" y="1133"/>
                    </a:lnTo>
                    <a:lnTo>
                      <a:pt x="87" y="1144"/>
                    </a:lnTo>
                    <a:lnTo>
                      <a:pt x="90" y="1155"/>
                    </a:lnTo>
                    <a:lnTo>
                      <a:pt x="95" y="1167"/>
                    </a:lnTo>
                    <a:lnTo>
                      <a:pt x="99" y="1177"/>
                    </a:lnTo>
                    <a:lnTo>
                      <a:pt x="107" y="1188"/>
                    </a:lnTo>
                    <a:lnTo>
                      <a:pt x="113" y="1199"/>
                    </a:lnTo>
                    <a:lnTo>
                      <a:pt x="121" y="1209"/>
                    </a:lnTo>
                    <a:lnTo>
                      <a:pt x="129" y="1219"/>
                    </a:lnTo>
                    <a:lnTo>
                      <a:pt x="140" y="1229"/>
                    </a:lnTo>
                    <a:lnTo>
                      <a:pt x="150" y="1239"/>
                    </a:lnTo>
                    <a:lnTo>
                      <a:pt x="162" y="1248"/>
                    </a:lnTo>
                    <a:lnTo>
                      <a:pt x="174" y="1257"/>
                    </a:lnTo>
                    <a:lnTo>
                      <a:pt x="186" y="1265"/>
                    </a:lnTo>
                    <a:lnTo>
                      <a:pt x="200" y="1273"/>
                    </a:lnTo>
                    <a:lnTo>
                      <a:pt x="214" y="1280"/>
                    </a:lnTo>
                    <a:lnTo>
                      <a:pt x="229" y="1288"/>
                    </a:lnTo>
                    <a:lnTo>
                      <a:pt x="244" y="1294"/>
                    </a:lnTo>
                    <a:lnTo>
                      <a:pt x="260" y="1301"/>
                    </a:lnTo>
                    <a:lnTo>
                      <a:pt x="277" y="1306"/>
                    </a:lnTo>
                    <a:lnTo>
                      <a:pt x="293" y="1312"/>
                    </a:lnTo>
                    <a:lnTo>
                      <a:pt x="310" y="1317"/>
                    </a:lnTo>
                    <a:lnTo>
                      <a:pt x="328" y="1321"/>
                    </a:lnTo>
                    <a:lnTo>
                      <a:pt x="346" y="1324"/>
                    </a:lnTo>
                    <a:lnTo>
                      <a:pt x="365" y="1327"/>
                    </a:lnTo>
                    <a:lnTo>
                      <a:pt x="383" y="1331"/>
                    </a:lnTo>
                    <a:lnTo>
                      <a:pt x="402" y="1332"/>
                    </a:lnTo>
                    <a:lnTo>
                      <a:pt x="421" y="1334"/>
                    </a:lnTo>
                    <a:lnTo>
                      <a:pt x="441" y="1335"/>
                    </a:lnTo>
                    <a:lnTo>
                      <a:pt x="460" y="1336"/>
                    </a:lnTo>
                    <a:lnTo>
                      <a:pt x="478" y="1336"/>
                    </a:lnTo>
                    <a:lnTo>
                      <a:pt x="497" y="1335"/>
                    </a:lnTo>
                    <a:lnTo>
                      <a:pt x="562" y="1383"/>
                    </a:lnTo>
                    <a:lnTo>
                      <a:pt x="584" y="1399"/>
                    </a:lnTo>
                    <a:lnTo>
                      <a:pt x="608" y="1415"/>
                    </a:lnTo>
                    <a:lnTo>
                      <a:pt x="634" y="1429"/>
                    </a:lnTo>
                    <a:lnTo>
                      <a:pt x="661" y="1443"/>
                    </a:lnTo>
                    <a:lnTo>
                      <a:pt x="689" y="1456"/>
                    </a:lnTo>
                    <a:lnTo>
                      <a:pt x="719" y="1468"/>
                    </a:lnTo>
                    <a:lnTo>
                      <a:pt x="749" y="1479"/>
                    </a:lnTo>
                    <a:lnTo>
                      <a:pt x="780" y="1489"/>
                    </a:lnTo>
                    <a:lnTo>
                      <a:pt x="811" y="1498"/>
                    </a:lnTo>
                    <a:lnTo>
                      <a:pt x="843" y="1507"/>
                    </a:lnTo>
                    <a:lnTo>
                      <a:pt x="877" y="1514"/>
                    </a:lnTo>
                    <a:lnTo>
                      <a:pt x="910" y="1520"/>
                    </a:lnTo>
                    <a:lnTo>
                      <a:pt x="945" y="1525"/>
                    </a:lnTo>
                    <a:lnTo>
                      <a:pt x="981" y="1529"/>
                    </a:lnTo>
                    <a:lnTo>
                      <a:pt x="1016" y="1533"/>
                    </a:lnTo>
                    <a:lnTo>
                      <a:pt x="1052" y="1534"/>
                    </a:lnTo>
                    <a:lnTo>
                      <a:pt x="1088" y="1535"/>
                    </a:lnTo>
                    <a:lnTo>
                      <a:pt x="1122" y="1535"/>
                    </a:lnTo>
                    <a:lnTo>
                      <a:pt x="1158" y="1533"/>
                    </a:lnTo>
                    <a:lnTo>
                      <a:pt x="1194" y="1530"/>
                    </a:lnTo>
                    <a:lnTo>
                      <a:pt x="1229" y="1527"/>
                    </a:lnTo>
                    <a:lnTo>
                      <a:pt x="1264" y="1522"/>
                    </a:lnTo>
                    <a:lnTo>
                      <a:pt x="1298" y="1516"/>
                    </a:lnTo>
                    <a:lnTo>
                      <a:pt x="1332" y="1509"/>
                    </a:lnTo>
                    <a:lnTo>
                      <a:pt x="1364" y="1501"/>
                    </a:lnTo>
                    <a:lnTo>
                      <a:pt x="1494" y="1520"/>
                    </a:lnTo>
                    <a:lnTo>
                      <a:pt x="1515" y="1533"/>
                    </a:lnTo>
                    <a:lnTo>
                      <a:pt x="1537" y="1545"/>
                    </a:lnTo>
                    <a:lnTo>
                      <a:pt x="1561" y="1557"/>
                    </a:lnTo>
                    <a:lnTo>
                      <a:pt x="1585" y="1568"/>
                    </a:lnTo>
                    <a:lnTo>
                      <a:pt x="1610" y="1577"/>
                    </a:lnTo>
                    <a:lnTo>
                      <a:pt x="1636" y="1587"/>
                    </a:lnTo>
                    <a:lnTo>
                      <a:pt x="1662" y="1595"/>
                    </a:lnTo>
                    <a:lnTo>
                      <a:pt x="1690" y="1604"/>
                    </a:lnTo>
                    <a:lnTo>
                      <a:pt x="1719" y="1610"/>
                    </a:lnTo>
                    <a:lnTo>
                      <a:pt x="1747" y="1617"/>
                    </a:lnTo>
                    <a:lnTo>
                      <a:pt x="1776" y="1621"/>
                    </a:lnTo>
                    <a:lnTo>
                      <a:pt x="1806" y="1626"/>
                    </a:lnTo>
                    <a:lnTo>
                      <a:pt x="1836" y="1629"/>
                    </a:lnTo>
                    <a:lnTo>
                      <a:pt x="1866" y="1631"/>
                    </a:lnTo>
                    <a:lnTo>
                      <a:pt x="1898" y="1633"/>
                    </a:lnTo>
                    <a:lnTo>
                      <a:pt x="1928" y="1634"/>
                    </a:lnTo>
                    <a:lnTo>
                      <a:pt x="1958" y="1634"/>
                    </a:lnTo>
                    <a:lnTo>
                      <a:pt x="1989" y="1632"/>
                    </a:lnTo>
                    <a:lnTo>
                      <a:pt x="2019" y="1630"/>
                    </a:lnTo>
                    <a:lnTo>
                      <a:pt x="2049" y="1626"/>
                    </a:lnTo>
                    <a:lnTo>
                      <a:pt x="2079" y="1622"/>
                    </a:lnTo>
                    <a:lnTo>
                      <a:pt x="2108" y="1617"/>
                    </a:lnTo>
                    <a:lnTo>
                      <a:pt x="2138" y="1612"/>
                    </a:lnTo>
                    <a:lnTo>
                      <a:pt x="2165" y="1605"/>
                    </a:lnTo>
                    <a:lnTo>
                      <a:pt x="2193" y="1598"/>
                    </a:lnTo>
                    <a:lnTo>
                      <a:pt x="2220" y="1590"/>
                    </a:lnTo>
                    <a:lnTo>
                      <a:pt x="2246" y="1580"/>
                    </a:lnTo>
                    <a:lnTo>
                      <a:pt x="2272" y="1570"/>
                    </a:lnTo>
                    <a:lnTo>
                      <a:pt x="2296" y="1560"/>
                    </a:lnTo>
                    <a:lnTo>
                      <a:pt x="2320" y="1548"/>
                    </a:lnTo>
                    <a:lnTo>
                      <a:pt x="2342" y="1536"/>
                    </a:lnTo>
                    <a:lnTo>
                      <a:pt x="2363" y="1523"/>
                    </a:lnTo>
                    <a:lnTo>
                      <a:pt x="2383" y="1510"/>
                    </a:lnTo>
                    <a:lnTo>
                      <a:pt x="2402" y="1495"/>
                    </a:lnTo>
                    <a:lnTo>
                      <a:pt x="2419" y="1480"/>
                    </a:lnTo>
                    <a:lnTo>
                      <a:pt x="2436" y="1466"/>
                    </a:lnTo>
                    <a:lnTo>
                      <a:pt x="2451" y="1450"/>
                    </a:lnTo>
                    <a:lnTo>
                      <a:pt x="2465" y="1434"/>
                    </a:lnTo>
                    <a:lnTo>
                      <a:pt x="2478" y="1419"/>
                    </a:lnTo>
                    <a:lnTo>
                      <a:pt x="2556" y="1407"/>
                    </a:lnTo>
                    <a:lnTo>
                      <a:pt x="2580" y="1412"/>
                    </a:lnTo>
                    <a:lnTo>
                      <a:pt x="2603" y="1418"/>
                    </a:lnTo>
                    <a:lnTo>
                      <a:pt x="2629" y="1422"/>
                    </a:lnTo>
                    <a:lnTo>
                      <a:pt x="2654" y="1426"/>
                    </a:lnTo>
                    <a:lnTo>
                      <a:pt x="2679" y="1429"/>
                    </a:lnTo>
                    <a:lnTo>
                      <a:pt x="2704" y="1430"/>
                    </a:lnTo>
                    <a:lnTo>
                      <a:pt x="2730" y="1432"/>
                    </a:lnTo>
                    <a:lnTo>
                      <a:pt x="2756" y="1432"/>
                    </a:lnTo>
                    <a:lnTo>
                      <a:pt x="2782" y="1432"/>
                    </a:lnTo>
                    <a:lnTo>
                      <a:pt x="2807" y="1432"/>
                    </a:lnTo>
                    <a:lnTo>
                      <a:pt x="2833" y="1430"/>
                    </a:lnTo>
                    <a:lnTo>
                      <a:pt x="2858" y="1429"/>
                    </a:lnTo>
                    <a:lnTo>
                      <a:pt x="2884" y="1425"/>
                    </a:lnTo>
                    <a:lnTo>
                      <a:pt x="2909" y="1421"/>
                    </a:lnTo>
                    <a:lnTo>
                      <a:pt x="2934" y="1417"/>
                    </a:lnTo>
                    <a:lnTo>
                      <a:pt x="2958" y="1411"/>
                    </a:lnTo>
                    <a:lnTo>
                      <a:pt x="2981" y="1405"/>
                    </a:lnTo>
                    <a:lnTo>
                      <a:pt x="3005" y="1398"/>
                    </a:lnTo>
                    <a:lnTo>
                      <a:pt x="3026" y="1391"/>
                    </a:lnTo>
                    <a:lnTo>
                      <a:pt x="3049" y="1383"/>
                    </a:lnTo>
                    <a:lnTo>
                      <a:pt x="3069" y="1374"/>
                    </a:lnTo>
                    <a:lnTo>
                      <a:pt x="3090" y="1365"/>
                    </a:lnTo>
                    <a:lnTo>
                      <a:pt x="3109" y="1354"/>
                    </a:lnTo>
                    <a:lnTo>
                      <a:pt x="3128" y="1344"/>
                    </a:lnTo>
                    <a:lnTo>
                      <a:pt x="3146" y="1333"/>
                    </a:lnTo>
                    <a:lnTo>
                      <a:pt x="3163" y="1321"/>
                    </a:lnTo>
                    <a:lnTo>
                      <a:pt x="3178" y="1310"/>
                    </a:lnTo>
                    <a:lnTo>
                      <a:pt x="3192" y="1296"/>
                    </a:lnTo>
                    <a:lnTo>
                      <a:pt x="3206" y="1283"/>
                    </a:lnTo>
                    <a:lnTo>
                      <a:pt x="3218" y="1270"/>
                    </a:lnTo>
                    <a:lnTo>
                      <a:pt x="3228" y="1257"/>
                    </a:lnTo>
                    <a:lnTo>
                      <a:pt x="3239" y="1243"/>
                    </a:lnTo>
                    <a:lnTo>
                      <a:pt x="3248" y="1228"/>
                    </a:lnTo>
                    <a:lnTo>
                      <a:pt x="3255" y="1213"/>
                    </a:lnTo>
                    <a:lnTo>
                      <a:pt x="3261" y="1199"/>
                    </a:lnTo>
                    <a:lnTo>
                      <a:pt x="3266" y="1184"/>
                    </a:lnTo>
                    <a:lnTo>
                      <a:pt x="3269" y="1169"/>
                    </a:lnTo>
                    <a:lnTo>
                      <a:pt x="3272" y="1154"/>
                    </a:lnTo>
                    <a:lnTo>
                      <a:pt x="3273" y="1138"/>
                    </a:lnTo>
                    <a:lnTo>
                      <a:pt x="3251" y="1138"/>
                    </a:lnTo>
                    <a:lnTo>
                      <a:pt x="3280" y="1136"/>
                    </a:lnTo>
                    <a:lnTo>
                      <a:pt x="3309" y="1133"/>
                    </a:lnTo>
                    <a:lnTo>
                      <a:pt x="3339" y="1129"/>
                    </a:lnTo>
                    <a:lnTo>
                      <a:pt x="3367" y="1124"/>
                    </a:lnTo>
                    <a:lnTo>
                      <a:pt x="3395" y="1118"/>
                    </a:lnTo>
                    <a:lnTo>
                      <a:pt x="3424" y="1111"/>
                    </a:lnTo>
                    <a:lnTo>
                      <a:pt x="3450" y="1105"/>
                    </a:lnTo>
                    <a:lnTo>
                      <a:pt x="3478" y="1097"/>
                    </a:lnTo>
                    <a:lnTo>
                      <a:pt x="3503" y="1088"/>
                    </a:lnTo>
                    <a:lnTo>
                      <a:pt x="3528" y="1078"/>
                    </a:lnTo>
                    <a:lnTo>
                      <a:pt x="3552" y="1068"/>
                    </a:lnTo>
                    <a:lnTo>
                      <a:pt x="3576" y="1056"/>
                    </a:lnTo>
                    <a:lnTo>
                      <a:pt x="3597" y="1045"/>
                    </a:lnTo>
                    <a:lnTo>
                      <a:pt x="3619" y="1032"/>
                    </a:lnTo>
                    <a:lnTo>
                      <a:pt x="3639" y="1020"/>
                    </a:lnTo>
                    <a:lnTo>
                      <a:pt x="3658" y="1006"/>
                    </a:lnTo>
                    <a:lnTo>
                      <a:pt x="3675" y="992"/>
                    </a:lnTo>
                    <a:lnTo>
                      <a:pt x="3692" y="977"/>
                    </a:lnTo>
                    <a:lnTo>
                      <a:pt x="3708" y="962"/>
                    </a:lnTo>
                    <a:lnTo>
                      <a:pt x="3721" y="946"/>
                    </a:lnTo>
                    <a:lnTo>
                      <a:pt x="3734" y="930"/>
                    </a:lnTo>
                    <a:lnTo>
                      <a:pt x="3745" y="914"/>
                    </a:lnTo>
                    <a:lnTo>
                      <a:pt x="3754" y="897"/>
                    </a:lnTo>
                    <a:lnTo>
                      <a:pt x="3763" y="880"/>
                    </a:lnTo>
                    <a:lnTo>
                      <a:pt x="3770" y="862"/>
                    </a:lnTo>
                    <a:lnTo>
                      <a:pt x="3775" y="845"/>
                    </a:lnTo>
                    <a:lnTo>
                      <a:pt x="3778" y="827"/>
                    </a:lnTo>
                    <a:lnTo>
                      <a:pt x="3781" y="809"/>
                    </a:lnTo>
                    <a:lnTo>
                      <a:pt x="3782" y="791"/>
                    </a:lnTo>
                    <a:lnTo>
                      <a:pt x="3781" y="773"/>
                    </a:lnTo>
                    <a:lnTo>
                      <a:pt x="3778" y="756"/>
                    </a:lnTo>
                    <a:lnTo>
                      <a:pt x="3775" y="738"/>
                    </a:lnTo>
                    <a:lnTo>
                      <a:pt x="3770" y="721"/>
                    </a:lnTo>
                    <a:lnTo>
                      <a:pt x="3763" y="704"/>
                    </a:lnTo>
                    <a:lnTo>
                      <a:pt x="3754" y="687"/>
                    </a:lnTo>
                    <a:lnTo>
                      <a:pt x="3745" y="670"/>
                    </a:lnTo>
                    <a:lnTo>
                      <a:pt x="3734" y="654"/>
                    </a:lnTo>
                    <a:lnTo>
                      <a:pt x="3722" y="638"/>
                    </a:lnTo>
                    <a:lnTo>
                      <a:pt x="3708" y="622"/>
                    </a:lnTo>
                    <a:lnTo>
                      <a:pt x="3692" y="608"/>
                    </a:lnTo>
                    <a:lnTo>
                      <a:pt x="3676" y="593"/>
                    </a:lnTo>
                    <a:lnTo>
                      <a:pt x="3658" y="579"/>
                    </a:lnTo>
                    <a:lnTo>
                      <a:pt x="3639" y="565"/>
                    </a:lnTo>
                    <a:lnTo>
                      <a:pt x="3619" y="552"/>
                    </a:lnTo>
                    <a:lnTo>
                      <a:pt x="3597" y="540"/>
                    </a:lnTo>
                    <a:lnTo>
                      <a:pt x="3631" y="609"/>
                    </a:lnTo>
                    <a:lnTo>
                      <a:pt x="3642" y="596"/>
                    </a:lnTo>
                    <a:lnTo>
                      <a:pt x="3652" y="584"/>
                    </a:lnTo>
                    <a:lnTo>
                      <a:pt x="3662" y="571"/>
                    </a:lnTo>
                    <a:lnTo>
                      <a:pt x="3670" y="557"/>
                    </a:lnTo>
                    <a:lnTo>
                      <a:pt x="3678" y="544"/>
                    </a:lnTo>
                    <a:lnTo>
                      <a:pt x="3684" y="530"/>
                    </a:lnTo>
                    <a:lnTo>
                      <a:pt x="3687" y="516"/>
                    </a:lnTo>
                    <a:lnTo>
                      <a:pt x="3691" y="502"/>
                    </a:lnTo>
                    <a:lnTo>
                      <a:pt x="3693" y="488"/>
                    </a:lnTo>
                    <a:lnTo>
                      <a:pt x="3694" y="474"/>
                    </a:lnTo>
                    <a:lnTo>
                      <a:pt x="3694" y="460"/>
                    </a:lnTo>
                    <a:lnTo>
                      <a:pt x="3693" y="445"/>
                    </a:lnTo>
                    <a:lnTo>
                      <a:pt x="3690" y="431"/>
                    </a:lnTo>
                    <a:lnTo>
                      <a:pt x="3686" y="417"/>
                    </a:lnTo>
                    <a:lnTo>
                      <a:pt x="3681" y="404"/>
                    </a:lnTo>
                    <a:lnTo>
                      <a:pt x="3674" y="390"/>
                    </a:lnTo>
                    <a:lnTo>
                      <a:pt x="3667" y="377"/>
                    </a:lnTo>
                    <a:lnTo>
                      <a:pt x="3658" y="364"/>
                    </a:lnTo>
                    <a:lnTo>
                      <a:pt x="3649" y="351"/>
                    </a:lnTo>
                    <a:lnTo>
                      <a:pt x="3637" y="338"/>
                    </a:lnTo>
                    <a:lnTo>
                      <a:pt x="3625" y="325"/>
                    </a:lnTo>
                    <a:lnTo>
                      <a:pt x="3612" y="314"/>
                    </a:lnTo>
                    <a:lnTo>
                      <a:pt x="3599" y="302"/>
                    </a:lnTo>
                    <a:lnTo>
                      <a:pt x="3583" y="291"/>
                    </a:lnTo>
                    <a:lnTo>
                      <a:pt x="3567" y="280"/>
                    </a:lnTo>
                    <a:lnTo>
                      <a:pt x="3551" y="271"/>
                    </a:lnTo>
                    <a:lnTo>
                      <a:pt x="3533" y="261"/>
                    </a:lnTo>
                    <a:lnTo>
                      <a:pt x="3514" y="252"/>
                    </a:lnTo>
                    <a:lnTo>
                      <a:pt x="3494" y="244"/>
                    </a:lnTo>
                    <a:lnTo>
                      <a:pt x="3474" y="236"/>
                    </a:lnTo>
                    <a:lnTo>
                      <a:pt x="3454" y="228"/>
                    </a:lnTo>
                    <a:lnTo>
                      <a:pt x="3432" y="222"/>
                    </a:lnTo>
                    <a:lnTo>
                      <a:pt x="3411" y="216"/>
                    </a:lnTo>
                    <a:lnTo>
                      <a:pt x="3388" y="211"/>
                    </a:lnTo>
                    <a:lnTo>
                      <a:pt x="3365" y="206"/>
                    </a:lnTo>
                    <a:lnTo>
                      <a:pt x="3342" y="203"/>
                    </a:lnTo>
                    <a:lnTo>
                      <a:pt x="3320" y="201"/>
                    </a:lnTo>
                    <a:lnTo>
                      <a:pt x="3346" y="189"/>
                    </a:lnTo>
                    <a:lnTo>
                      <a:pt x="3340" y="176"/>
                    </a:lnTo>
                    <a:lnTo>
                      <a:pt x="3333" y="164"/>
                    </a:lnTo>
                    <a:lnTo>
                      <a:pt x="3326" y="153"/>
                    </a:lnTo>
                    <a:lnTo>
                      <a:pt x="3316" y="140"/>
                    </a:lnTo>
                    <a:lnTo>
                      <a:pt x="3307" y="129"/>
                    </a:lnTo>
                    <a:lnTo>
                      <a:pt x="3297" y="118"/>
                    </a:lnTo>
                    <a:lnTo>
                      <a:pt x="3285" y="108"/>
                    </a:lnTo>
                    <a:lnTo>
                      <a:pt x="3272" y="97"/>
                    </a:lnTo>
                    <a:lnTo>
                      <a:pt x="3258" y="88"/>
                    </a:lnTo>
                    <a:lnTo>
                      <a:pt x="3244" y="78"/>
                    </a:lnTo>
                    <a:lnTo>
                      <a:pt x="3228" y="69"/>
                    </a:lnTo>
                    <a:lnTo>
                      <a:pt x="3213" y="60"/>
                    </a:lnTo>
                    <a:lnTo>
                      <a:pt x="3196" y="53"/>
                    </a:lnTo>
                    <a:lnTo>
                      <a:pt x="3179" y="45"/>
                    </a:lnTo>
                    <a:lnTo>
                      <a:pt x="3161" y="38"/>
                    </a:lnTo>
                    <a:lnTo>
                      <a:pt x="3142" y="31"/>
                    </a:lnTo>
                    <a:lnTo>
                      <a:pt x="3123" y="26"/>
                    </a:lnTo>
                    <a:lnTo>
                      <a:pt x="3104" y="20"/>
                    </a:lnTo>
                    <a:lnTo>
                      <a:pt x="3084" y="16"/>
                    </a:lnTo>
                    <a:lnTo>
                      <a:pt x="3063" y="11"/>
                    </a:lnTo>
                    <a:lnTo>
                      <a:pt x="3042" y="8"/>
                    </a:lnTo>
                    <a:lnTo>
                      <a:pt x="3021" y="5"/>
                    </a:lnTo>
                    <a:lnTo>
                      <a:pt x="3000" y="3"/>
                    </a:lnTo>
                    <a:lnTo>
                      <a:pt x="2978" y="1"/>
                    </a:lnTo>
                    <a:lnTo>
                      <a:pt x="2957" y="0"/>
                    </a:lnTo>
                    <a:lnTo>
                      <a:pt x="2935" y="0"/>
                    </a:lnTo>
                    <a:lnTo>
                      <a:pt x="2914" y="0"/>
                    </a:lnTo>
                    <a:lnTo>
                      <a:pt x="2892" y="1"/>
                    </a:lnTo>
                    <a:lnTo>
                      <a:pt x="2870" y="2"/>
                    </a:lnTo>
                    <a:lnTo>
                      <a:pt x="2849" y="5"/>
                    </a:lnTo>
                    <a:lnTo>
                      <a:pt x="2827" y="8"/>
                    </a:lnTo>
                    <a:lnTo>
                      <a:pt x="2807" y="11"/>
                    </a:lnTo>
                    <a:lnTo>
                      <a:pt x="2787" y="15"/>
                    </a:lnTo>
                    <a:lnTo>
                      <a:pt x="2766" y="20"/>
                    </a:lnTo>
                    <a:lnTo>
                      <a:pt x="2746" y="25"/>
                    </a:lnTo>
                    <a:lnTo>
                      <a:pt x="2727" y="31"/>
                    </a:lnTo>
                    <a:lnTo>
                      <a:pt x="2709" y="38"/>
                    </a:lnTo>
                    <a:lnTo>
                      <a:pt x="2691" y="44"/>
                    </a:lnTo>
                    <a:lnTo>
                      <a:pt x="2673" y="53"/>
                    </a:lnTo>
                    <a:lnTo>
                      <a:pt x="2656" y="60"/>
                    </a:lnTo>
                    <a:lnTo>
                      <a:pt x="2571" y="61"/>
                    </a:lnTo>
                    <a:lnTo>
                      <a:pt x="2557" y="55"/>
                    </a:lnTo>
                    <a:lnTo>
                      <a:pt x="2541" y="48"/>
                    </a:lnTo>
                    <a:lnTo>
                      <a:pt x="2526" y="40"/>
                    </a:lnTo>
                    <a:lnTo>
                      <a:pt x="2509" y="35"/>
                    </a:lnTo>
                    <a:lnTo>
                      <a:pt x="2492" y="28"/>
                    </a:lnTo>
                    <a:lnTo>
                      <a:pt x="2475" y="23"/>
                    </a:lnTo>
                    <a:lnTo>
                      <a:pt x="2457" y="18"/>
                    </a:lnTo>
                    <a:lnTo>
                      <a:pt x="2439" y="14"/>
                    </a:lnTo>
                    <a:lnTo>
                      <a:pt x="2420" y="10"/>
                    </a:lnTo>
                    <a:lnTo>
                      <a:pt x="2402" y="7"/>
                    </a:lnTo>
                    <a:lnTo>
                      <a:pt x="2383" y="5"/>
                    </a:lnTo>
                    <a:lnTo>
                      <a:pt x="2363" y="2"/>
                    </a:lnTo>
                    <a:lnTo>
                      <a:pt x="2345" y="0"/>
                    </a:lnTo>
                    <a:lnTo>
                      <a:pt x="2325" y="0"/>
                    </a:lnTo>
                    <a:lnTo>
                      <a:pt x="2306" y="0"/>
                    </a:lnTo>
                    <a:lnTo>
                      <a:pt x="2286" y="0"/>
                    </a:lnTo>
                    <a:lnTo>
                      <a:pt x="2267" y="0"/>
                    </a:lnTo>
                    <a:lnTo>
                      <a:pt x="2248" y="2"/>
                    </a:lnTo>
                    <a:lnTo>
                      <a:pt x="2229" y="5"/>
                    </a:lnTo>
                    <a:lnTo>
                      <a:pt x="2209" y="7"/>
                    </a:lnTo>
                    <a:lnTo>
                      <a:pt x="2190" y="10"/>
                    </a:lnTo>
                    <a:lnTo>
                      <a:pt x="2172" y="14"/>
                    </a:lnTo>
                    <a:lnTo>
                      <a:pt x="2153" y="18"/>
                    </a:lnTo>
                    <a:lnTo>
                      <a:pt x="2136" y="23"/>
                    </a:lnTo>
                    <a:lnTo>
                      <a:pt x="2118" y="29"/>
                    </a:lnTo>
                    <a:lnTo>
                      <a:pt x="2102" y="35"/>
                    </a:lnTo>
                    <a:lnTo>
                      <a:pt x="2086" y="41"/>
                    </a:lnTo>
                    <a:lnTo>
                      <a:pt x="2069" y="48"/>
                    </a:lnTo>
                    <a:lnTo>
                      <a:pt x="2055" y="55"/>
                    </a:lnTo>
                    <a:lnTo>
                      <a:pt x="2041" y="62"/>
                    </a:lnTo>
                    <a:lnTo>
                      <a:pt x="2026" y="70"/>
                    </a:lnTo>
                    <a:lnTo>
                      <a:pt x="2014" y="79"/>
                    </a:lnTo>
                    <a:lnTo>
                      <a:pt x="2001" y="88"/>
                    </a:lnTo>
                    <a:lnTo>
                      <a:pt x="1990" y="97"/>
                    </a:lnTo>
                    <a:lnTo>
                      <a:pt x="1911" y="101"/>
                    </a:lnTo>
                    <a:lnTo>
                      <a:pt x="1892" y="92"/>
                    </a:lnTo>
                    <a:lnTo>
                      <a:pt x="1871" y="85"/>
                    </a:lnTo>
                    <a:lnTo>
                      <a:pt x="1850" y="79"/>
                    </a:lnTo>
                    <a:lnTo>
                      <a:pt x="1829" y="72"/>
                    </a:lnTo>
                    <a:lnTo>
                      <a:pt x="1807" y="67"/>
                    </a:lnTo>
                    <a:lnTo>
                      <a:pt x="1785" y="62"/>
                    </a:lnTo>
                    <a:lnTo>
                      <a:pt x="1762" y="58"/>
                    </a:lnTo>
                    <a:lnTo>
                      <a:pt x="1739" y="55"/>
                    </a:lnTo>
                    <a:lnTo>
                      <a:pt x="1716" y="53"/>
                    </a:lnTo>
                    <a:lnTo>
                      <a:pt x="1692" y="50"/>
                    </a:lnTo>
                    <a:lnTo>
                      <a:pt x="1668" y="49"/>
                    </a:lnTo>
                    <a:lnTo>
                      <a:pt x="1646" y="49"/>
                    </a:lnTo>
                    <a:lnTo>
                      <a:pt x="1622" y="49"/>
                    </a:lnTo>
                    <a:lnTo>
                      <a:pt x="1598" y="49"/>
                    </a:lnTo>
                    <a:lnTo>
                      <a:pt x="1574" y="51"/>
                    </a:lnTo>
                    <a:lnTo>
                      <a:pt x="1551" y="53"/>
                    </a:lnTo>
                    <a:lnTo>
                      <a:pt x="1527" y="55"/>
                    </a:lnTo>
                    <a:lnTo>
                      <a:pt x="1504" y="59"/>
                    </a:lnTo>
                    <a:lnTo>
                      <a:pt x="1482" y="63"/>
                    </a:lnTo>
                    <a:lnTo>
                      <a:pt x="1460" y="68"/>
                    </a:lnTo>
                    <a:lnTo>
                      <a:pt x="1439" y="74"/>
                    </a:lnTo>
                    <a:lnTo>
                      <a:pt x="1418" y="80"/>
                    </a:lnTo>
                    <a:lnTo>
                      <a:pt x="1398" y="87"/>
                    </a:lnTo>
                    <a:lnTo>
                      <a:pt x="1377" y="94"/>
                    </a:lnTo>
                    <a:lnTo>
                      <a:pt x="1358" y="102"/>
                    </a:lnTo>
                    <a:lnTo>
                      <a:pt x="1339" y="111"/>
                    </a:lnTo>
                    <a:lnTo>
                      <a:pt x="1321" y="120"/>
                    </a:lnTo>
                    <a:lnTo>
                      <a:pt x="1304" y="130"/>
                    </a:lnTo>
                    <a:lnTo>
                      <a:pt x="1289" y="140"/>
                    </a:lnTo>
                    <a:lnTo>
                      <a:pt x="1273" y="150"/>
                    </a:lnTo>
                    <a:lnTo>
                      <a:pt x="1259" y="162"/>
                    </a:lnTo>
                    <a:lnTo>
                      <a:pt x="1158" y="176"/>
                    </a:lnTo>
                    <a:lnTo>
                      <a:pt x="1131" y="170"/>
                    </a:lnTo>
                    <a:lnTo>
                      <a:pt x="1102" y="164"/>
                    </a:lnTo>
                    <a:lnTo>
                      <a:pt x="1073" y="159"/>
                    </a:lnTo>
                    <a:lnTo>
                      <a:pt x="1044" y="155"/>
                    </a:lnTo>
                    <a:lnTo>
                      <a:pt x="1016" y="152"/>
                    </a:lnTo>
                    <a:lnTo>
                      <a:pt x="986" y="149"/>
                    </a:lnTo>
                    <a:lnTo>
                      <a:pt x="956" y="149"/>
                    </a:lnTo>
                    <a:lnTo>
                      <a:pt x="927" y="148"/>
                    </a:lnTo>
                    <a:lnTo>
                      <a:pt x="897" y="148"/>
                    </a:lnTo>
                    <a:lnTo>
                      <a:pt x="867" y="149"/>
                    </a:lnTo>
                    <a:lnTo>
                      <a:pt x="837" y="152"/>
                    </a:lnTo>
                    <a:lnTo>
                      <a:pt x="809" y="154"/>
                    </a:lnTo>
                    <a:lnTo>
                      <a:pt x="781" y="158"/>
                    </a:lnTo>
                    <a:lnTo>
                      <a:pt x="752" y="163"/>
                    </a:lnTo>
                    <a:lnTo>
                      <a:pt x="723" y="168"/>
                    </a:lnTo>
                    <a:lnTo>
                      <a:pt x="696" y="175"/>
                    </a:lnTo>
                    <a:lnTo>
                      <a:pt x="668" y="182"/>
                    </a:lnTo>
                    <a:lnTo>
                      <a:pt x="642" y="190"/>
                    </a:lnTo>
                    <a:lnTo>
                      <a:pt x="617" y="199"/>
                    </a:lnTo>
                    <a:lnTo>
                      <a:pt x="592" y="207"/>
                    </a:lnTo>
                    <a:lnTo>
                      <a:pt x="568" y="218"/>
                    </a:lnTo>
                    <a:lnTo>
                      <a:pt x="544" y="228"/>
                    </a:lnTo>
                    <a:lnTo>
                      <a:pt x="522" y="241"/>
                    </a:lnTo>
                    <a:lnTo>
                      <a:pt x="501" y="253"/>
                    </a:lnTo>
                    <a:lnTo>
                      <a:pt x="480" y="265"/>
                    </a:lnTo>
                    <a:lnTo>
                      <a:pt x="462" y="279"/>
                    </a:lnTo>
                    <a:lnTo>
                      <a:pt x="444" y="293"/>
                    </a:lnTo>
                    <a:lnTo>
                      <a:pt x="427" y="307"/>
                    </a:lnTo>
                    <a:lnTo>
                      <a:pt x="412" y="322"/>
                    </a:lnTo>
                    <a:lnTo>
                      <a:pt x="398" y="338"/>
                    </a:lnTo>
                    <a:lnTo>
                      <a:pt x="386" y="354"/>
                    </a:lnTo>
                    <a:lnTo>
                      <a:pt x="374" y="370"/>
                    </a:lnTo>
                    <a:lnTo>
                      <a:pt x="364" y="386"/>
                    </a:lnTo>
                    <a:lnTo>
                      <a:pt x="356" y="404"/>
                    </a:lnTo>
                    <a:lnTo>
                      <a:pt x="348" y="420"/>
                    </a:lnTo>
                    <a:lnTo>
                      <a:pt x="342" y="438"/>
                    </a:lnTo>
                    <a:lnTo>
                      <a:pt x="338" y="455"/>
                    </a:lnTo>
                    <a:lnTo>
                      <a:pt x="335" y="472"/>
                    </a:lnTo>
                    <a:lnTo>
                      <a:pt x="334" y="490"/>
                    </a:lnTo>
                    <a:lnTo>
                      <a:pt x="334" y="507"/>
                    </a:lnTo>
                    <a:lnTo>
                      <a:pt x="336" y="525"/>
                    </a:lnTo>
                    <a:lnTo>
                      <a:pt x="339" y="542"/>
                    </a:lnTo>
                    <a:lnTo>
                      <a:pt x="344" y="560"/>
                    </a:lnTo>
                    <a:lnTo>
                      <a:pt x="352" y="542"/>
                    </a:lnTo>
                  </a:path>
                </a:pathLst>
              </a:custGeom>
              <a:solidFill>
                <a:srgbClr val="CCFFFF"/>
              </a:solidFill>
              <a:ln w="9360">
                <a:solidFill>
                  <a:srgbClr val="000000"/>
                </a:solidFill>
                <a:round/>
                <a:headEnd/>
                <a:tailEnd/>
              </a:ln>
            </p:spPr>
            <p:txBody>
              <a:bodyPr wrap="none" anchor="ctr"/>
              <a:lstStyle/>
              <a:p>
                <a:endParaRPr lang="en-US"/>
              </a:p>
            </p:txBody>
          </p:sp>
          <p:sp>
            <p:nvSpPr>
              <p:cNvPr id="22580" name="Freeform 8"/>
              <p:cNvSpPr>
                <a:spLocks noChangeArrowheads="1"/>
              </p:cNvSpPr>
              <p:nvPr/>
            </p:nvSpPr>
            <p:spPr bwMode="auto">
              <a:xfrm>
                <a:off x="1809" y="1629"/>
                <a:ext cx="39" cy="4"/>
              </a:xfrm>
              <a:custGeom>
                <a:avLst/>
                <a:gdLst>
                  <a:gd name="T0" fmla="*/ 0 w 172"/>
                  <a:gd name="T1" fmla="*/ 0 h 18"/>
                  <a:gd name="T2" fmla="*/ 0 w 172"/>
                  <a:gd name="T3" fmla="*/ 0 h 18"/>
                  <a:gd name="T4" fmla="*/ 0 w 172"/>
                  <a:gd name="T5" fmla="*/ 0 h 18"/>
                  <a:gd name="T6" fmla="*/ 0 w 172"/>
                  <a:gd name="T7" fmla="*/ 0 h 18"/>
                  <a:gd name="T8" fmla="*/ 0 w 172"/>
                  <a:gd name="T9" fmla="*/ 0 h 18"/>
                  <a:gd name="T10" fmla="*/ 0 w 172"/>
                  <a:gd name="T11" fmla="*/ 0 h 18"/>
                  <a:gd name="T12" fmla="*/ 0 w 172"/>
                  <a:gd name="T13" fmla="*/ 0 h 18"/>
                  <a:gd name="T14" fmla="*/ 0 w 172"/>
                  <a:gd name="T15" fmla="*/ 0 h 18"/>
                  <a:gd name="T16" fmla="*/ 0 w 172"/>
                  <a:gd name="T17" fmla="*/ 0 h 18"/>
                  <a:gd name="T18" fmla="*/ 0 w 172"/>
                  <a:gd name="T19" fmla="*/ 0 h 18"/>
                  <a:gd name="T20" fmla="*/ 0 w 172"/>
                  <a:gd name="T21" fmla="*/ 0 h 18"/>
                  <a:gd name="T22" fmla="*/ 0 w 172"/>
                  <a:gd name="T23" fmla="*/ 0 h 18"/>
                  <a:gd name="T24" fmla="*/ 0 w 172"/>
                  <a:gd name="T25" fmla="*/ 0 h 18"/>
                  <a:gd name="T26" fmla="*/ 0 w 172"/>
                  <a:gd name="T27" fmla="*/ 0 h 18"/>
                  <a:gd name="T28" fmla="*/ 0 w 172"/>
                  <a:gd name="T29" fmla="*/ 0 h 18"/>
                  <a:gd name="T30" fmla="*/ 0 w 172"/>
                  <a:gd name="T31" fmla="*/ 0 h 18"/>
                  <a:gd name="T32" fmla="*/ 0 w 172"/>
                  <a:gd name="T33" fmla="*/ 0 h 1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2"/>
                  <a:gd name="T52" fmla="*/ 0 h 18"/>
                  <a:gd name="T53" fmla="*/ 172 w 172"/>
                  <a:gd name="T54" fmla="*/ 18 h 1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2" h="18">
                    <a:moveTo>
                      <a:pt x="0" y="0"/>
                    </a:moveTo>
                    <a:lnTo>
                      <a:pt x="11" y="1"/>
                    </a:lnTo>
                    <a:lnTo>
                      <a:pt x="22" y="4"/>
                    </a:lnTo>
                    <a:lnTo>
                      <a:pt x="32" y="6"/>
                    </a:lnTo>
                    <a:lnTo>
                      <a:pt x="44" y="8"/>
                    </a:lnTo>
                    <a:lnTo>
                      <a:pt x="55" y="9"/>
                    </a:lnTo>
                    <a:lnTo>
                      <a:pt x="67" y="11"/>
                    </a:lnTo>
                    <a:lnTo>
                      <a:pt x="78" y="13"/>
                    </a:lnTo>
                    <a:lnTo>
                      <a:pt x="90" y="14"/>
                    </a:lnTo>
                    <a:lnTo>
                      <a:pt x="101" y="15"/>
                    </a:lnTo>
                    <a:lnTo>
                      <a:pt x="113" y="16"/>
                    </a:lnTo>
                    <a:lnTo>
                      <a:pt x="125" y="16"/>
                    </a:lnTo>
                    <a:lnTo>
                      <a:pt x="135" y="17"/>
                    </a:lnTo>
                    <a:lnTo>
                      <a:pt x="147" y="17"/>
                    </a:lnTo>
                    <a:lnTo>
                      <a:pt x="159" y="17"/>
                    </a:lnTo>
                    <a:lnTo>
                      <a:pt x="171" y="17"/>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2581" name="Freeform 9"/>
              <p:cNvSpPr>
                <a:spLocks noChangeArrowheads="1"/>
              </p:cNvSpPr>
              <p:nvPr/>
            </p:nvSpPr>
            <p:spPr bwMode="auto">
              <a:xfrm>
                <a:off x="1870" y="1709"/>
                <a:ext cx="17" cy="2"/>
              </a:xfrm>
              <a:custGeom>
                <a:avLst/>
                <a:gdLst>
                  <a:gd name="T0" fmla="*/ 0 w 75"/>
                  <a:gd name="T1" fmla="*/ 0 h 9"/>
                  <a:gd name="T2" fmla="*/ 0 w 75"/>
                  <a:gd name="T3" fmla="*/ 0 h 9"/>
                  <a:gd name="T4" fmla="*/ 0 w 75"/>
                  <a:gd name="T5" fmla="*/ 0 h 9"/>
                  <a:gd name="T6" fmla="*/ 0 w 75"/>
                  <a:gd name="T7" fmla="*/ 0 h 9"/>
                  <a:gd name="T8" fmla="*/ 0 w 75"/>
                  <a:gd name="T9" fmla="*/ 0 h 9"/>
                  <a:gd name="T10" fmla="*/ 0 w 75"/>
                  <a:gd name="T11" fmla="*/ 0 h 9"/>
                  <a:gd name="T12" fmla="*/ 0 w 75"/>
                  <a:gd name="T13" fmla="*/ 0 h 9"/>
                  <a:gd name="T14" fmla="*/ 0 w 75"/>
                  <a:gd name="T15" fmla="*/ 0 h 9"/>
                  <a:gd name="T16" fmla="*/ 0 w 75"/>
                  <a:gd name="T17" fmla="*/ 0 h 9"/>
                  <a:gd name="T18" fmla="*/ 0 w 75"/>
                  <a:gd name="T19" fmla="*/ 0 h 9"/>
                  <a:gd name="T20" fmla="*/ 0 w 75"/>
                  <a:gd name="T21" fmla="*/ 0 h 9"/>
                  <a:gd name="T22" fmla="*/ 0 w 75"/>
                  <a:gd name="T23" fmla="*/ 0 h 9"/>
                  <a:gd name="T24" fmla="*/ 0 w 75"/>
                  <a:gd name="T25" fmla="*/ 0 h 9"/>
                  <a:gd name="T26" fmla="*/ 0 w 75"/>
                  <a:gd name="T27" fmla="*/ 0 h 9"/>
                  <a:gd name="T28" fmla="*/ 0 w 75"/>
                  <a:gd name="T29" fmla="*/ 0 h 9"/>
                  <a:gd name="T30" fmla="*/ 0 w 75"/>
                  <a:gd name="T31" fmla="*/ 0 h 9"/>
                  <a:gd name="T32" fmla="*/ 0 w 75"/>
                  <a:gd name="T33" fmla="*/ 0 h 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5"/>
                  <a:gd name="T52" fmla="*/ 0 h 9"/>
                  <a:gd name="T53" fmla="*/ 75 w 75"/>
                  <a:gd name="T54" fmla="*/ 9 h 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5" h="9">
                    <a:moveTo>
                      <a:pt x="0" y="8"/>
                    </a:moveTo>
                    <a:lnTo>
                      <a:pt x="5" y="8"/>
                    </a:lnTo>
                    <a:lnTo>
                      <a:pt x="10" y="7"/>
                    </a:lnTo>
                    <a:lnTo>
                      <a:pt x="16" y="7"/>
                    </a:lnTo>
                    <a:lnTo>
                      <a:pt x="20" y="6"/>
                    </a:lnTo>
                    <a:lnTo>
                      <a:pt x="25" y="6"/>
                    </a:lnTo>
                    <a:lnTo>
                      <a:pt x="30" y="5"/>
                    </a:lnTo>
                    <a:lnTo>
                      <a:pt x="35" y="5"/>
                    </a:lnTo>
                    <a:lnTo>
                      <a:pt x="41" y="5"/>
                    </a:lnTo>
                    <a:lnTo>
                      <a:pt x="46" y="4"/>
                    </a:lnTo>
                    <a:lnTo>
                      <a:pt x="50" y="3"/>
                    </a:lnTo>
                    <a:lnTo>
                      <a:pt x="55" y="2"/>
                    </a:lnTo>
                    <a:lnTo>
                      <a:pt x="60" y="2"/>
                    </a:lnTo>
                    <a:lnTo>
                      <a:pt x="65" y="1"/>
                    </a:lnTo>
                    <a:lnTo>
                      <a:pt x="70" y="0"/>
                    </a:lnTo>
                    <a:lnTo>
                      <a:pt x="74" y="0"/>
                    </a:lnTo>
                    <a:lnTo>
                      <a:pt x="0" y="8"/>
                    </a:lnTo>
                  </a:path>
                </a:pathLst>
              </a:custGeom>
              <a:solidFill>
                <a:srgbClr val="CCFFFF"/>
              </a:solidFill>
              <a:ln w="9360">
                <a:solidFill>
                  <a:srgbClr val="000000"/>
                </a:solidFill>
                <a:round/>
                <a:headEnd/>
                <a:tailEnd/>
              </a:ln>
            </p:spPr>
            <p:txBody>
              <a:bodyPr wrap="none" anchor="ctr"/>
              <a:lstStyle/>
              <a:p>
                <a:endParaRPr lang="en-US"/>
              </a:p>
            </p:txBody>
          </p:sp>
          <p:sp>
            <p:nvSpPr>
              <p:cNvPr id="22582" name="Freeform 10"/>
              <p:cNvSpPr>
                <a:spLocks noChangeArrowheads="1"/>
              </p:cNvSpPr>
              <p:nvPr/>
            </p:nvSpPr>
            <p:spPr bwMode="auto">
              <a:xfrm>
                <a:off x="2077" y="1737"/>
                <a:ext cx="19" cy="16"/>
              </a:xfrm>
              <a:custGeom>
                <a:avLst/>
                <a:gdLst>
                  <a:gd name="T0" fmla="*/ 0 w 84"/>
                  <a:gd name="T1" fmla="*/ 0 h 71"/>
                  <a:gd name="T2" fmla="*/ 0 w 84"/>
                  <a:gd name="T3" fmla="*/ 0 h 71"/>
                  <a:gd name="T4" fmla="*/ 0 w 84"/>
                  <a:gd name="T5" fmla="*/ 0 h 71"/>
                  <a:gd name="T6" fmla="*/ 0 w 84"/>
                  <a:gd name="T7" fmla="*/ 0 h 71"/>
                  <a:gd name="T8" fmla="*/ 0 w 84"/>
                  <a:gd name="T9" fmla="*/ 0 h 71"/>
                  <a:gd name="T10" fmla="*/ 0 w 84"/>
                  <a:gd name="T11" fmla="*/ 0 h 71"/>
                  <a:gd name="T12" fmla="*/ 0 w 84"/>
                  <a:gd name="T13" fmla="*/ 0 h 71"/>
                  <a:gd name="T14" fmla="*/ 0 w 84"/>
                  <a:gd name="T15" fmla="*/ 0 h 71"/>
                  <a:gd name="T16" fmla="*/ 0 w 84"/>
                  <a:gd name="T17" fmla="*/ 0 h 71"/>
                  <a:gd name="T18" fmla="*/ 0 w 84"/>
                  <a:gd name="T19" fmla="*/ 0 h 71"/>
                  <a:gd name="T20" fmla="*/ 0 w 84"/>
                  <a:gd name="T21" fmla="*/ 0 h 71"/>
                  <a:gd name="T22" fmla="*/ 0 w 84"/>
                  <a:gd name="T23" fmla="*/ 0 h 71"/>
                  <a:gd name="T24" fmla="*/ 0 w 84"/>
                  <a:gd name="T25" fmla="*/ 0 h 71"/>
                  <a:gd name="T26" fmla="*/ 0 w 84"/>
                  <a:gd name="T27" fmla="*/ 0 h 71"/>
                  <a:gd name="T28" fmla="*/ 0 w 84"/>
                  <a:gd name="T29" fmla="*/ 0 h 71"/>
                  <a:gd name="T30" fmla="*/ 0 w 84"/>
                  <a:gd name="T31" fmla="*/ 0 h 71"/>
                  <a:gd name="T32" fmla="*/ 0 w 84"/>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4"/>
                  <a:gd name="T52" fmla="*/ 0 h 71"/>
                  <a:gd name="T53" fmla="*/ 84 w 84"/>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4" h="71">
                    <a:moveTo>
                      <a:pt x="0" y="0"/>
                    </a:moveTo>
                    <a:lnTo>
                      <a:pt x="5" y="5"/>
                    </a:lnTo>
                    <a:lnTo>
                      <a:pt x="9" y="10"/>
                    </a:lnTo>
                    <a:lnTo>
                      <a:pt x="13" y="15"/>
                    </a:lnTo>
                    <a:lnTo>
                      <a:pt x="18" y="20"/>
                    </a:lnTo>
                    <a:lnTo>
                      <a:pt x="24" y="25"/>
                    </a:lnTo>
                    <a:lnTo>
                      <a:pt x="29" y="30"/>
                    </a:lnTo>
                    <a:lnTo>
                      <a:pt x="35" y="34"/>
                    </a:lnTo>
                    <a:lnTo>
                      <a:pt x="40" y="39"/>
                    </a:lnTo>
                    <a:lnTo>
                      <a:pt x="45" y="44"/>
                    </a:lnTo>
                    <a:lnTo>
                      <a:pt x="51" y="48"/>
                    </a:lnTo>
                    <a:lnTo>
                      <a:pt x="57" y="52"/>
                    </a:lnTo>
                    <a:lnTo>
                      <a:pt x="63" y="57"/>
                    </a:lnTo>
                    <a:lnTo>
                      <a:pt x="69" y="61"/>
                    </a:lnTo>
                    <a:lnTo>
                      <a:pt x="77" y="66"/>
                    </a:lnTo>
                    <a:lnTo>
                      <a:pt x="83" y="70"/>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2583" name="Freeform 11"/>
              <p:cNvSpPr>
                <a:spLocks noChangeArrowheads="1"/>
              </p:cNvSpPr>
              <p:nvPr/>
            </p:nvSpPr>
            <p:spPr bwMode="auto">
              <a:xfrm>
                <a:off x="2318" y="1708"/>
                <a:ext cx="9" cy="22"/>
              </a:xfrm>
              <a:custGeom>
                <a:avLst/>
                <a:gdLst>
                  <a:gd name="T0" fmla="*/ 0 w 41"/>
                  <a:gd name="T1" fmla="*/ 0 h 97"/>
                  <a:gd name="T2" fmla="*/ 0 w 41"/>
                  <a:gd name="T3" fmla="*/ 0 h 97"/>
                  <a:gd name="T4" fmla="*/ 0 w 41"/>
                  <a:gd name="T5" fmla="*/ 0 h 97"/>
                  <a:gd name="T6" fmla="*/ 0 w 41"/>
                  <a:gd name="T7" fmla="*/ 0 h 97"/>
                  <a:gd name="T8" fmla="*/ 0 w 41"/>
                  <a:gd name="T9" fmla="*/ 0 h 97"/>
                  <a:gd name="T10" fmla="*/ 0 w 41"/>
                  <a:gd name="T11" fmla="*/ 0 h 97"/>
                  <a:gd name="T12" fmla="*/ 0 w 41"/>
                  <a:gd name="T13" fmla="*/ 0 h 97"/>
                  <a:gd name="T14" fmla="*/ 0 w 41"/>
                  <a:gd name="T15" fmla="*/ 0 h 97"/>
                  <a:gd name="T16" fmla="*/ 0 w 41"/>
                  <a:gd name="T17" fmla="*/ 0 h 97"/>
                  <a:gd name="T18" fmla="*/ 0 w 41"/>
                  <a:gd name="T19" fmla="*/ 0 h 97"/>
                  <a:gd name="T20" fmla="*/ 0 w 41"/>
                  <a:gd name="T21" fmla="*/ 0 h 97"/>
                  <a:gd name="T22" fmla="*/ 0 w 41"/>
                  <a:gd name="T23" fmla="*/ 0 h 97"/>
                  <a:gd name="T24" fmla="*/ 0 w 41"/>
                  <a:gd name="T25" fmla="*/ 0 h 97"/>
                  <a:gd name="T26" fmla="*/ 0 w 41"/>
                  <a:gd name="T27" fmla="*/ 0 h 97"/>
                  <a:gd name="T28" fmla="*/ 0 w 41"/>
                  <a:gd name="T29" fmla="*/ 0 h 97"/>
                  <a:gd name="T30" fmla="*/ 0 w 41"/>
                  <a:gd name="T31" fmla="*/ 0 h 97"/>
                  <a:gd name="T32" fmla="*/ 0 w 41"/>
                  <a:gd name="T33" fmla="*/ 0 h 9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1"/>
                  <a:gd name="T52" fmla="*/ 0 h 97"/>
                  <a:gd name="T53" fmla="*/ 41 w 41"/>
                  <a:gd name="T54" fmla="*/ 97 h 9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1" h="97">
                    <a:moveTo>
                      <a:pt x="0" y="96"/>
                    </a:moveTo>
                    <a:lnTo>
                      <a:pt x="3" y="89"/>
                    </a:lnTo>
                    <a:lnTo>
                      <a:pt x="7" y="84"/>
                    </a:lnTo>
                    <a:lnTo>
                      <a:pt x="11" y="77"/>
                    </a:lnTo>
                    <a:lnTo>
                      <a:pt x="14" y="71"/>
                    </a:lnTo>
                    <a:lnTo>
                      <a:pt x="18" y="65"/>
                    </a:lnTo>
                    <a:lnTo>
                      <a:pt x="21" y="58"/>
                    </a:lnTo>
                    <a:lnTo>
                      <a:pt x="24" y="52"/>
                    </a:lnTo>
                    <a:lnTo>
                      <a:pt x="27" y="45"/>
                    </a:lnTo>
                    <a:lnTo>
                      <a:pt x="30" y="38"/>
                    </a:lnTo>
                    <a:lnTo>
                      <a:pt x="32" y="32"/>
                    </a:lnTo>
                    <a:lnTo>
                      <a:pt x="34" y="25"/>
                    </a:lnTo>
                    <a:lnTo>
                      <a:pt x="36" y="19"/>
                    </a:lnTo>
                    <a:lnTo>
                      <a:pt x="38" y="12"/>
                    </a:lnTo>
                    <a:lnTo>
                      <a:pt x="39" y="6"/>
                    </a:lnTo>
                    <a:lnTo>
                      <a:pt x="40" y="0"/>
                    </a:lnTo>
                    <a:lnTo>
                      <a:pt x="0" y="96"/>
                    </a:lnTo>
                  </a:path>
                </a:pathLst>
              </a:custGeom>
              <a:solidFill>
                <a:srgbClr val="CCFFFF"/>
              </a:solidFill>
              <a:ln w="9360">
                <a:solidFill>
                  <a:srgbClr val="000000"/>
                </a:solidFill>
                <a:round/>
                <a:headEnd/>
                <a:tailEnd/>
              </a:ln>
            </p:spPr>
            <p:txBody>
              <a:bodyPr wrap="none" anchor="ctr"/>
              <a:lstStyle/>
              <a:p>
                <a:endParaRPr lang="en-US"/>
              </a:p>
            </p:txBody>
          </p:sp>
          <p:sp>
            <p:nvSpPr>
              <p:cNvPr id="22584" name="Freeform 12"/>
              <p:cNvSpPr>
                <a:spLocks noChangeArrowheads="1"/>
              </p:cNvSpPr>
              <p:nvPr/>
            </p:nvSpPr>
            <p:spPr bwMode="auto">
              <a:xfrm>
                <a:off x="2423" y="1603"/>
                <a:ext cx="76" cy="65"/>
              </a:xfrm>
              <a:custGeom>
                <a:avLst/>
                <a:gdLst>
                  <a:gd name="T0" fmla="*/ 0 w 336"/>
                  <a:gd name="T1" fmla="*/ 0 h 285"/>
                  <a:gd name="T2" fmla="*/ 0 w 336"/>
                  <a:gd name="T3" fmla="*/ 0 h 285"/>
                  <a:gd name="T4" fmla="*/ 0 w 336"/>
                  <a:gd name="T5" fmla="*/ 0 h 285"/>
                  <a:gd name="T6" fmla="*/ 0 w 336"/>
                  <a:gd name="T7" fmla="*/ 0 h 285"/>
                  <a:gd name="T8" fmla="*/ 0 w 336"/>
                  <a:gd name="T9" fmla="*/ 0 h 285"/>
                  <a:gd name="T10" fmla="*/ 0 w 336"/>
                  <a:gd name="T11" fmla="*/ 0 h 285"/>
                  <a:gd name="T12" fmla="*/ 0 w 336"/>
                  <a:gd name="T13" fmla="*/ 0 h 285"/>
                  <a:gd name="T14" fmla="*/ 0 w 336"/>
                  <a:gd name="T15" fmla="*/ 0 h 285"/>
                  <a:gd name="T16" fmla="*/ 0 w 336"/>
                  <a:gd name="T17" fmla="*/ 0 h 285"/>
                  <a:gd name="T18" fmla="*/ 0 w 336"/>
                  <a:gd name="T19" fmla="*/ 0 h 285"/>
                  <a:gd name="T20" fmla="*/ 0 w 336"/>
                  <a:gd name="T21" fmla="*/ 0 h 285"/>
                  <a:gd name="T22" fmla="*/ 0 w 336"/>
                  <a:gd name="T23" fmla="*/ 0 h 285"/>
                  <a:gd name="T24" fmla="*/ 0 w 336"/>
                  <a:gd name="T25" fmla="*/ 0 h 285"/>
                  <a:gd name="T26" fmla="*/ 0 w 336"/>
                  <a:gd name="T27" fmla="*/ 0 h 285"/>
                  <a:gd name="T28" fmla="*/ 0 w 336"/>
                  <a:gd name="T29" fmla="*/ 0 h 285"/>
                  <a:gd name="T30" fmla="*/ 0 w 336"/>
                  <a:gd name="T31" fmla="*/ 0 h 285"/>
                  <a:gd name="T32" fmla="*/ 0 w 336"/>
                  <a:gd name="T33" fmla="*/ 0 h 285"/>
                  <a:gd name="T34" fmla="*/ 0 w 336"/>
                  <a:gd name="T35" fmla="*/ 0 h 285"/>
                  <a:gd name="T36" fmla="*/ 0 w 336"/>
                  <a:gd name="T37" fmla="*/ 0 h 285"/>
                  <a:gd name="T38" fmla="*/ 0 w 336"/>
                  <a:gd name="T39" fmla="*/ 0 h 285"/>
                  <a:gd name="T40" fmla="*/ 0 w 336"/>
                  <a:gd name="T41" fmla="*/ 0 h 285"/>
                  <a:gd name="T42" fmla="*/ 0 w 336"/>
                  <a:gd name="T43" fmla="*/ 0 h 285"/>
                  <a:gd name="T44" fmla="*/ 0 w 336"/>
                  <a:gd name="T45" fmla="*/ 0 h 285"/>
                  <a:gd name="T46" fmla="*/ 0 w 336"/>
                  <a:gd name="T47" fmla="*/ 0 h 285"/>
                  <a:gd name="T48" fmla="*/ 0 w 336"/>
                  <a:gd name="T49" fmla="*/ 0 h 285"/>
                  <a:gd name="T50" fmla="*/ 0 w 336"/>
                  <a:gd name="T51" fmla="*/ 0 h 28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36"/>
                  <a:gd name="T79" fmla="*/ 0 h 285"/>
                  <a:gd name="T80" fmla="*/ 336 w 336"/>
                  <a:gd name="T81" fmla="*/ 285 h 28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36" h="285">
                    <a:moveTo>
                      <a:pt x="335" y="284"/>
                    </a:moveTo>
                    <a:lnTo>
                      <a:pt x="335" y="269"/>
                    </a:lnTo>
                    <a:lnTo>
                      <a:pt x="332" y="253"/>
                    </a:lnTo>
                    <a:lnTo>
                      <a:pt x="330" y="240"/>
                    </a:lnTo>
                    <a:lnTo>
                      <a:pt x="325" y="224"/>
                    </a:lnTo>
                    <a:lnTo>
                      <a:pt x="319" y="210"/>
                    </a:lnTo>
                    <a:lnTo>
                      <a:pt x="312" y="194"/>
                    </a:lnTo>
                    <a:lnTo>
                      <a:pt x="304" y="179"/>
                    </a:lnTo>
                    <a:lnTo>
                      <a:pt x="294" y="165"/>
                    </a:lnTo>
                    <a:lnTo>
                      <a:pt x="283" y="152"/>
                    </a:lnTo>
                    <a:lnTo>
                      <a:pt x="271" y="138"/>
                    </a:lnTo>
                    <a:lnTo>
                      <a:pt x="258" y="125"/>
                    </a:lnTo>
                    <a:lnTo>
                      <a:pt x="244" y="112"/>
                    </a:lnTo>
                    <a:lnTo>
                      <a:pt x="228" y="100"/>
                    </a:lnTo>
                    <a:lnTo>
                      <a:pt x="213" y="86"/>
                    </a:lnTo>
                    <a:lnTo>
                      <a:pt x="195" y="75"/>
                    </a:lnTo>
                    <a:lnTo>
                      <a:pt x="175" y="64"/>
                    </a:lnTo>
                    <a:lnTo>
                      <a:pt x="156" y="54"/>
                    </a:lnTo>
                    <a:lnTo>
                      <a:pt x="136" y="44"/>
                    </a:lnTo>
                    <a:lnTo>
                      <a:pt x="116" y="35"/>
                    </a:lnTo>
                    <a:lnTo>
                      <a:pt x="93" y="27"/>
                    </a:lnTo>
                    <a:lnTo>
                      <a:pt x="70" y="19"/>
                    </a:lnTo>
                    <a:lnTo>
                      <a:pt x="47" y="12"/>
                    </a:lnTo>
                    <a:lnTo>
                      <a:pt x="23" y="6"/>
                    </a:lnTo>
                    <a:lnTo>
                      <a:pt x="0" y="0"/>
                    </a:lnTo>
                    <a:lnTo>
                      <a:pt x="335" y="284"/>
                    </a:lnTo>
                  </a:path>
                </a:pathLst>
              </a:custGeom>
              <a:solidFill>
                <a:srgbClr val="CCFFFF"/>
              </a:solidFill>
              <a:ln w="9360">
                <a:solidFill>
                  <a:srgbClr val="000000"/>
                </a:solidFill>
                <a:round/>
                <a:headEnd/>
                <a:tailEnd/>
              </a:ln>
            </p:spPr>
            <p:txBody>
              <a:bodyPr wrap="none" anchor="ctr"/>
              <a:lstStyle/>
              <a:p>
                <a:endParaRPr lang="en-US"/>
              </a:p>
            </p:txBody>
          </p:sp>
          <p:sp>
            <p:nvSpPr>
              <p:cNvPr id="22585" name="Freeform 13"/>
              <p:cNvSpPr>
                <a:spLocks noChangeArrowheads="1"/>
              </p:cNvSpPr>
              <p:nvPr/>
            </p:nvSpPr>
            <p:spPr bwMode="auto">
              <a:xfrm>
                <a:off x="2545" y="1546"/>
                <a:ext cx="36" cy="22"/>
              </a:xfrm>
              <a:custGeom>
                <a:avLst/>
                <a:gdLst>
                  <a:gd name="T0" fmla="*/ 0 w 159"/>
                  <a:gd name="T1" fmla="*/ 0 h 96"/>
                  <a:gd name="T2" fmla="*/ 0 w 159"/>
                  <a:gd name="T3" fmla="*/ 0 h 96"/>
                  <a:gd name="T4" fmla="*/ 0 w 159"/>
                  <a:gd name="T5" fmla="*/ 0 h 96"/>
                  <a:gd name="T6" fmla="*/ 0 w 159"/>
                  <a:gd name="T7" fmla="*/ 0 h 96"/>
                  <a:gd name="T8" fmla="*/ 0 w 159"/>
                  <a:gd name="T9" fmla="*/ 0 h 96"/>
                  <a:gd name="T10" fmla="*/ 0 w 159"/>
                  <a:gd name="T11" fmla="*/ 0 h 96"/>
                  <a:gd name="T12" fmla="*/ 0 w 159"/>
                  <a:gd name="T13" fmla="*/ 0 h 96"/>
                  <a:gd name="T14" fmla="*/ 0 w 159"/>
                  <a:gd name="T15" fmla="*/ 0 h 96"/>
                  <a:gd name="T16" fmla="*/ 0 w 159"/>
                  <a:gd name="T17" fmla="*/ 0 h 96"/>
                  <a:gd name="T18" fmla="*/ 0 w 159"/>
                  <a:gd name="T19" fmla="*/ 0 h 96"/>
                  <a:gd name="T20" fmla="*/ 0 w 159"/>
                  <a:gd name="T21" fmla="*/ 0 h 96"/>
                  <a:gd name="T22" fmla="*/ 0 w 159"/>
                  <a:gd name="T23" fmla="*/ 0 h 96"/>
                  <a:gd name="T24" fmla="*/ 0 w 159"/>
                  <a:gd name="T25" fmla="*/ 0 h 96"/>
                  <a:gd name="T26" fmla="*/ 0 w 159"/>
                  <a:gd name="T27" fmla="*/ 0 h 96"/>
                  <a:gd name="T28" fmla="*/ 0 w 159"/>
                  <a:gd name="T29" fmla="*/ 0 h 96"/>
                  <a:gd name="T30" fmla="*/ 0 w 159"/>
                  <a:gd name="T31" fmla="*/ 0 h 96"/>
                  <a:gd name="T32" fmla="*/ 0 w 159"/>
                  <a:gd name="T33" fmla="*/ 0 h 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9"/>
                  <a:gd name="T52" fmla="*/ 0 h 96"/>
                  <a:gd name="T53" fmla="*/ 159 w 159"/>
                  <a:gd name="T54" fmla="*/ 96 h 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9" h="96">
                    <a:moveTo>
                      <a:pt x="0" y="95"/>
                    </a:moveTo>
                    <a:lnTo>
                      <a:pt x="13" y="91"/>
                    </a:lnTo>
                    <a:lnTo>
                      <a:pt x="25" y="86"/>
                    </a:lnTo>
                    <a:lnTo>
                      <a:pt x="37" y="80"/>
                    </a:lnTo>
                    <a:lnTo>
                      <a:pt x="49" y="74"/>
                    </a:lnTo>
                    <a:lnTo>
                      <a:pt x="61" y="69"/>
                    </a:lnTo>
                    <a:lnTo>
                      <a:pt x="72" y="62"/>
                    </a:lnTo>
                    <a:lnTo>
                      <a:pt x="84" y="55"/>
                    </a:lnTo>
                    <a:lnTo>
                      <a:pt x="94" y="50"/>
                    </a:lnTo>
                    <a:lnTo>
                      <a:pt x="104" y="43"/>
                    </a:lnTo>
                    <a:lnTo>
                      <a:pt x="115" y="36"/>
                    </a:lnTo>
                    <a:lnTo>
                      <a:pt x="123" y="28"/>
                    </a:lnTo>
                    <a:lnTo>
                      <a:pt x="133" y="21"/>
                    </a:lnTo>
                    <a:lnTo>
                      <a:pt x="141" y="14"/>
                    </a:lnTo>
                    <a:lnTo>
                      <a:pt x="150" y="6"/>
                    </a:lnTo>
                    <a:lnTo>
                      <a:pt x="158" y="0"/>
                    </a:lnTo>
                    <a:lnTo>
                      <a:pt x="0" y="95"/>
                    </a:lnTo>
                  </a:path>
                </a:pathLst>
              </a:custGeom>
              <a:solidFill>
                <a:srgbClr val="CCFFFF"/>
              </a:solidFill>
              <a:ln w="9360">
                <a:solidFill>
                  <a:srgbClr val="000000"/>
                </a:solidFill>
                <a:round/>
                <a:headEnd/>
                <a:tailEnd/>
              </a:ln>
            </p:spPr>
            <p:txBody>
              <a:bodyPr wrap="none" anchor="ctr"/>
              <a:lstStyle/>
              <a:p>
                <a:endParaRPr lang="en-US"/>
              </a:p>
            </p:txBody>
          </p:sp>
          <p:sp>
            <p:nvSpPr>
              <p:cNvPr id="22586" name="Freeform 14"/>
              <p:cNvSpPr>
                <a:spLocks noChangeArrowheads="1"/>
              </p:cNvSpPr>
              <p:nvPr/>
            </p:nvSpPr>
            <p:spPr bwMode="auto">
              <a:xfrm>
                <a:off x="2515" y="1451"/>
                <a:ext cx="3" cy="15"/>
              </a:xfrm>
              <a:custGeom>
                <a:avLst/>
                <a:gdLst>
                  <a:gd name="T0" fmla="*/ 0 w 13"/>
                  <a:gd name="T1" fmla="*/ 0 h 65"/>
                  <a:gd name="T2" fmla="*/ 0 w 13"/>
                  <a:gd name="T3" fmla="*/ 0 h 65"/>
                  <a:gd name="T4" fmla="*/ 0 w 13"/>
                  <a:gd name="T5" fmla="*/ 0 h 65"/>
                  <a:gd name="T6" fmla="*/ 0 w 13"/>
                  <a:gd name="T7" fmla="*/ 0 h 65"/>
                  <a:gd name="T8" fmla="*/ 0 w 13"/>
                  <a:gd name="T9" fmla="*/ 0 h 65"/>
                  <a:gd name="T10" fmla="*/ 0 w 13"/>
                  <a:gd name="T11" fmla="*/ 0 h 65"/>
                  <a:gd name="T12" fmla="*/ 0 w 13"/>
                  <a:gd name="T13" fmla="*/ 0 h 65"/>
                  <a:gd name="T14" fmla="*/ 0 w 13"/>
                  <a:gd name="T15" fmla="*/ 0 h 65"/>
                  <a:gd name="T16" fmla="*/ 0 w 13"/>
                  <a:gd name="T17" fmla="*/ 0 h 65"/>
                  <a:gd name="T18" fmla="*/ 0 w 13"/>
                  <a:gd name="T19" fmla="*/ 0 h 65"/>
                  <a:gd name="T20" fmla="*/ 0 w 13"/>
                  <a:gd name="T21" fmla="*/ 0 h 65"/>
                  <a:gd name="T22" fmla="*/ 0 w 13"/>
                  <a:gd name="T23" fmla="*/ 0 h 65"/>
                  <a:gd name="T24" fmla="*/ 0 w 13"/>
                  <a:gd name="T25" fmla="*/ 0 h 65"/>
                  <a:gd name="T26" fmla="*/ 0 w 13"/>
                  <a:gd name="T27" fmla="*/ 0 h 65"/>
                  <a:gd name="T28" fmla="*/ 0 w 13"/>
                  <a:gd name="T29" fmla="*/ 0 h 65"/>
                  <a:gd name="T30" fmla="*/ 0 w 13"/>
                  <a:gd name="T31" fmla="*/ 0 h 65"/>
                  <a:gd name="T32" fmla="*/ 0 w 13"/>
                  <a:gd name="T33" fmla="*/ 0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65"/>
                  <a:gd name="T53" fmla="*/ 13 w 13"/>
                  <a:gd name="T54" fmla="*/ 65 h 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65">
                    <a:moveTo>
                      <a:pt x="12" y="64"/>
                    </a:moveTo>
                    <a:lnTo>
                      <a:pt x="12" y="60"/>
                    </a:lnTo>
                    <a:lnTo>
                      <a:pt x="12" y="56"/>
                    </a:lnTo>
                    <a:lnTo>
                      <a:pt x="12" y="51"/>
                    </a:lnTo>
                    <a:lnTo>
                      <a:pt x="12" y="47"/>
                    </a:lnTo>
                    <a:lnTo>
                      <a:pt x="11" y="43"/>
                    </a:lnTo>
                    <a:lnTo>
                      <a:pt x="11" y="38"/>
                    </a:lnTo>
                    <a:lnTo>
                      <a:pt x="10" y="34"/>
                    </a:lnTo>
                    <a:lnTo>
                      <a:pt x="8" y="29"/>
                    </a:lnTo>
                    <a:lnTo>
                      <a:pt x="8" y="25"/>
                    </a:lnTo>
                    <a:lnTo>
                      <a:pt x="7" y="20"/>
                    </a:lnTo>
                    <a:lnTo>
                      <a:pt x="6" y="16"/>
                    </a:lnTo>
                    <a:lnTo>
                      <a:pt x="5" y="13"/>
                    </a:lnTo>
                    <a:lnTo>
                      <a:pt x="2" y="9"/>
                    </a:lnTo>
                    <a:lnTo>
                      <a:pt x="1" y="4"/>
                    </a:lnTo>
                    <a:lnTo>
                      <a:pt x="0" y="0"/>
                    </a:lnTo>
                    <a:lnTo>
                      <a:pt x="12" y="64"/>
                    </a:lnTo>
                  </a:path>
                </a:pathLst>
              </a:custGeom>
              <a:solidFill>
                <a:srgbClr val="CCFFFF"/>
              </a:solidFill>
              <a:ln w="9360">
                <a:solidFill>
                  <a:srgbClr val="000000"/>
                </a:solidFill>
                <a:round/>
                <a:headEnd/>
                <a:tailEnd/>
              </a:ln>
            </p:spPr>
            <p:txBody>
              <a:bodyPr wrap="none" anchor="ctr"/>
              <a:lstStyle/>
              <a:p>
                <a:endParaRPr lang="en-US"/>
              </a:p>
            </p:txBody>
          </p:sp>
          <p:sp>
            <p:nvSpPr>
              <p:cNvPr id="22587" name="Freeform 15"/>
              <p:cNvSpPr>
                <a:spLocks noChangeArrowheads="1"/>
              </p:cNvSpPr>
              <p:nvPr/>
            </p:nvSpPr>
            <p:spPr bwMode="auto">
              <a:xfrm>
                <a:off x="2339" y="1422"/>
                <a:ext cx="20" cy="14"/>
              </a:xfrm>
              <a:custGeom>
                <a:avLst/>
                <a:gdLst>
                  <a:gd name="T0" fmla="*/ 0 w 88"/>
                  <a:gd name="T1" fmla="*/ 0 h 62"/>
                  <a:gd name="T2" fmla="*/ 0 w 88"/>
                  <a:gd name="T3" fmla="*/ 0 h 62"/>
                  <a:gd name="T4" fmla="*/ 0 w 88"/>
                  <a:gd name="T5" fmla="*/ 0 h 62"/>
                  <a:gd name="T6" fmla="*/ 0 w 88"/>
                  <a:gd name="T7" fmla="*/ 0 h 62"/>
                  <a:gd name="T8" fmla="*/ 0 w 88"/>
                  <a:gd name="T9" fmla="*/ 0 h 62"/>
                  <a:gd name="T10" fmla="*/ 0 w 88"/>
                  <a:gd name="T11" fmla="*/ 0 h 62"/>
                  <a:gd name="T12" fmla="*/ 0 w 88"/>
                  <a:gd name="T13" fmla="*/ 0 h 62"/>
                  <a:gd name="T14" fmla="*/ 0 w 88"/>
                  <a:gd name="T15" fmla="*/ 0 h 62"/>
                  <a:gd name="T16" fmla="*/ 0 w 88"/>
                  <a:gd name="T17" fmla="*/ 0 h 62"/>
                  <a:gd name="T18" fmla="*/ 0 w 88"/>
                  <a:gd name="T19" fmla="*/ 0 h 62"/>
                  <a:gd name="T20" fmla="*/ 0 w 88"/>
                  <a:gd name="T21" fmla="*/ 0 h 62"/>
                  <a:gd name="T22" fmla="*/ 0 w 88"/>
                  <a:gd name="T23" fmla="*/ 0 h 62"/>
                  <a:gd name="T24" fmla="*/ 0 w 88"/>
                  <a:gd name="T25" fmla="*/ 0 h 62"/>
                  <a:gd name="T26" fmla="*/ 0 w 88"/>
                  <a:gd name="T27" fmla="*/ 0 h 62"/>
                  <a:gd name="T28" fmla="*/ 0 w 88"/>
                  <a:gd name="T29" fmla="*/ 0 h 62"/>
                  <a:gd name="T30" fmla="*/ 0 w 88"/>
                  <a:gd name="T31" fmla="*/ 0 h 62"/>
                  <a:gd name="T32" fmla="*/ 0 w 88"/>
                  <a:gd name="T33" fmla="*/ 0 h 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8"/>
                  <a:gd name="T52" fmla="*/ 0 h 62"/>
                  <a:gd name="T53" fmla="*/ 88 w 88"/>
                  <a:gd name="T54" fmla="*/ 62 h 6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8" h="62">
                    <a:moveTo>
                      <a:pt x="87" y="0"/>
                    </a:moveTo>
                    <a:lnTo>
                      <a:pt x="80" y="3"/>
                    </a:lnTo>
                    <a:lnTo>
                      <a:pt x="74" y="6"/>
                    </a:lnTo>
                    <a:lnTo>
                      <a:pt x="67" y="10"/>
                    </a:lnTo>
                    <a:lnTo>
                      <a:pt x="61" y="14"/>
                    </a:lnTo>
                    <a:lnTo>
                      <a:pt x="55" y="18"/>
                    </a:lnTo>
                    <a:lnTo>
                      <a:pt x="49" y="22"/>
                    </a:lnTo>
                    <a:lnTo>
                      <a:pt x="43" y="26"/>
                    </a:lnTo>
                    <a:lnTo>
                      <a:pt x="37" y="30"/>
                    </a:lnTo>
                    <a:lnTo>
                      <a:pt x="31" y="35"/>
                    </a:lnTo>
                    <a:lnTo>
                      <a:pt x="26" y="39"/>
                    </a:lnTo>
                    <a:lnTo>
                      <a:pt x="20" y="43"/>
                    </a:lnTo>
                    <a:lnTo>
                      <a:pt x="15" y="48"/>
                    </a:lnTo>
                    <a:lnTo>
                      <a:pt x="9" y="52"/>
                    </a:lnTo>
                    <a:lnTo>
                      <a:pt x="5" y="57"/>
                    </a:lnTo>
                    <a:lnTo>
                      <a:pt x="0" y="61"/>
                    </a:lnTo>
                    <a:lnTo>
                      <a:pt x="87" y="0"/>
                    </a:lnTo>
                  </a:path>
                </a:pathLst>
              </a:custGeom>
              <a:solidFill>
                <a:srgbClr val="CCFFFF"/>
              </a:solidFill>
              <a:ln w="9360">
                <a:solidFill>
                  <a:srgbClr val="000000"/>
                </a:solidFill>
                <a:round/>
                <a:headEnd/>
                <a:tailEnd/>
              </a:ln>
            </p:spPr>
            <p:txBody>
              <a:bodyPr wrap="none" anchor="ctr"/>
              <a:lstStyle/>
              <a:p>
                <a:endParaRPr lang="en-US"/>
              </a:p>
            </p:txBody>
          </p:sp>
          <p:sp>
            <p:nvSpPr>
              <p:cNvPr id="22588" name="Freeform 16"/>
              <p:cNvSpPr>
                <a:spLocks noChangeArrowheads="1"/>
              </p:cNvSpPr>
              <p:nvPr/>
            </p:nvSpPr>
            <p:spPr bwMode="auto">
              <a:xfrm>
                <a:off x="2196" y="1430"/>
                <a:ext cx="12" cy="14"/>
              </a:xfrm>
              <a:custGeom>
                <a:avLst/>
                <a:gdLst>
                  <a:gd name="T0" fmla="*/ 0 w 53"/>
                  <a:gd name="T1" fmla="*/ 0 h 63"/>
                  <a:gd name="T2" fmla="*/ 0 w 53"/>
                  <a:gd name="T3" fmla="*/ 0 h 63"/>
                  <a:gd name="T4" fmla="*/ 0 w 53"/>
                  <a:gd name="T5" fmla="*/ 0 h 63"/>
                  <a:gd name="T6" fmla="*/ 0 w 53"/>
                  <a:gd name="T7" fmla="*/ 0 h 63"/>
                  <a:gd name="T8" fmla="*/ 0 w 53"/>
                  <a:gd name="T9" fmla="*/ 0 h 63"/>
                  <a:gd name="T10" fmla="*/ 0 w 53"/>
                  <a:gd name="T11" fmla="*/ 0 h 63"/>
                  <a:gd name="T12" fmla="*/ 0 w 53"/>
                  <a:gd name="T13" fmla="*/ 0 h 63"/>
                  <a:gd name="T14" fmla="*/ 0 w 53"/>
                  <a:gd name="T15" fmla="*/ 0 h 63"/>
                  <a:gd name="T16" fmla="*/ 0 w 53"/>
                  <a:gd name="T17" fmla="*/ 0 h 63"/>
                  <a:gd name="T18" fmla="*/ 0 w 53"/>
                  <a:gd name="T19" fmla="*/ 0 h 63"/>
                  <a:gd name="T20" fmla="*/ 0 w 53"/>
                  <a:gd name="T21" fmla="*/ 0 h 63"/>
                  <a:gd name="T22" fmla="*/ 0 w 53"/>
                  <a:gd name="T23" fmla="*/ 0 h 63"/>
                  <a:gd name="T24" fmla="*/ 0 w 53"/>
                  <a:gd name="T25" fmla="*/ 0 h 63"/>
                  <a:gd name="T26" fmla="*/ 0 w 53"/>
                  <a:gd name="T27" fmla="*/ 0 h 63"/>
                  <a:gd name="T28" fmla="*/ 0 w 53"/>
                  <a:gd name="T29" fmla="*/ 0 h 63"/>
                  <a:gd name="T30" fmla="*/ 0 w 53"/>
                  <a:gd name="T31" fmla="*/ 0 h 63"/>
                  <a:gd name="T32" fmla="*/ 0 w 53"/>
                  <a:gd name="T33" fmla="*/ 0 h 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3"/>
                  <a:gd name="T52" fmla="*/ 0 h 63"/>
                  <a:gd name="T53" fmla="*/ 53 w 53"/>
                  <a:gd name="T54" fmla="*/ 63 h 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3" h="63">
                    <a:moveTo>
                      <a:pt x="52" y="0"/>
                    </a:moveTo>
                    <a:lnTo>
                      <a:pt x="47" y="4"/>
                    </a:lnTo>
                    <a:lnTo>
                      <a:pt x="44" y="8"/>
                    </a:lnTo>
                    <a:lnTo>
                      <a:pt x="39" y="13"/>
                    </a:lnTo>
                    <a:lnTo>
                      <a:pt x="36" y="16"/>
                    </a:lnTo>
                    <a:lnTo>
                      <a:pt x="31" y="20"/>
                    </a:lnTo>
                    <a:lnTo>
                      <a:pt x="27" y="24"/>
                    </a:lnTo>
                    <a:lnTo>
                      <a:pt x="24" y="28"/>
                    </a:lnTo>
                    <a:lnTo>
                      <a:pt x="20" y="32"/>
                    </a:lnTo>
                    <a:lnTo>
                      <a:pt x="18" y="37"/>
                    </a:lnTo>
                    <a:lnTo>
                      <a:pt x="13" y="41"/>
                    </a:lnTo>
                    <a:lnTo>
                      <a:pt x="11" y="45"/>
                    </a:lnTo>
                    <a:lnTo>
                      <a:pt x="7" y="49"/>
                    </a:lnTo>
                    <a:lnTo>
                      <a:pt x="5" y="54"/>
                    </a:lnTo>
                    <a:lnTo>
                      <a:pt x="2" y="58"/>
                    </a:lnTo>
                    <a:lnTo>
                      <a:pt x="0" y="62"/>
                    </a:lnTo>
                    <a:lnTo>
                      <a:pt x="52" y="0"/>
                    </a:lnTo>
                  </a:path>
                </a:pathLst>
              </a:custGeom>
              <a:solidFill>
                <a:srgbClr val="CCFFFF"/>
              </a:solidFill>
              <a:ln w="9360">
                <a:solidFill>
                  <a:srgbClr val="000000"/>
                </a:solidFill>
                <a:round/>
                <a:headEnd/>
                <a:tailEnd/>
              </a:ln>
            </p:spPr>
            <p:txBody>
              <a:bodyPr wrap="none" anchor="ctr"/>
              <a:lstStyle/>
              <a:p>
                <a:endParaRPr lang="en-US"/>
              </a:p>
            </p:txBody>
          </p:sp>
          <p:sp>
            <p:nvSpPr>
              <p:cNvPr id="22589" name="Freeform 17"/>
              <p:cNvSpPr>
                <a:spLocks noChangeArrowheads="1"/>
              </p:cNvSpPr>
              <p:nvPr/>
            </p:nvSpPr>
            <p:spPr bwMode="auto">
              <a:xfrm>
                <a:off x="2020" y="1448"/>
                <a:ext cx="25" cy="9"/>
              </a:xfrm>
              <a:custGeom>
                <a:avLst/>
                <a:gdLst>
                  <a:gd name="T0" fmla="*/ 0 w 111"/>
                  <a:gd name="T1" fmla="*/ 0 h 38"/>
                  <a:gd name="T2" fmla="*/ 0 w 111"/>
                  <a:gd name="T3" fmla="*/ 0 h 38"/>
                  <a:gd name="T4" fmla="*/ 0 w 111"/>
                  <a:gd name="T5" fmla="*/ 0 h 38"/>
                  <a:gd name="T6" fmla="*/ 0 w 111"/>
                  <a:gd name="T7" fmla="*/ 0 h 38"/>
                  <a:gd name="T8" fmla="*/ 0 w 111"/>
                  <a:gd name="T9" fmla="*/ 0 h 38"/>
                  <a:gd name="T10" fmla="*/ 0 w 111"/>
                  <a:gd name="T11" fmla="*/ 0 h 38"/>
                  <a:gd name="T12" fmla="*/ 0 w 111"/>
                  <a:gd name="T13" fmla="*/ 0 h 38"/>
                  <a:gd name="T14" fmla="*/ 0 w 111"/>
                  <a:gd name="T15" fmla="*/ 0 h 38"/>
                  <a:gd name="T16" fmla="*/ 0 w 111"/>
                  <a:gd name="T17" fmla="*/ 0 h 38"/>
                  <a:gd name="T18" fmla="*/ 0 w 111"/>
                  <a:gd name="T19" fmla="*/ 0 h 38"/>
                  <a:gd name="T20" fmla="*/ 0 w 111"/>
                  <a:gd name="T21" fmla="*/ 0 h 38"/>
                  <a:gd name="T22" fmla="*/ 0 w 111"/>
                  <a:gd name="T23" fmla="*/ 0 h 38"/>
                  <a:gd name="T24" fmla="*/ 0 w 111"/>
                  <a:gd name="T25" fmla="*/ 0 h 38"/>
                  <a:gd name="T26" fmla="*/ 0 w 111"/>
                  <a:gd name="T27" fmla="*/ 0 h 38"/>
                  <a:gd name="T28" fmla="*/ 0 w 111"/>
                  <a:gd name="T29" fmla="*/ 0 h 38"/>
                  <a:gd name="T30" fmla="*/ 0 w 111"/>
                  <a:gd name="T31" fmla="*/ 0 h 38"/>
                  <a:gd name="T32" fmla="*/ 0 w 111"/>
                  <a:gd name="T33" fmla="*/ 0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11"/>
                  <a:gd name="T52" fmla="*/ 0 h 38"/>
                  <a:gd name="T53" fmla="*/ 111 w 111"/>
                  <a:gd name="T54" fmla="*/ 38 h 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11" h="38">
                    <a:moveTo>
                      <a:pt x="110" y="37"/>
                    </a:moveTo>
                    <a:lnTo>
                      <a:pt x="104" y="35"/>
                    </a:lnTo>
                    <a:lnTo>
                      <a:pt x="97" y="31"/>
                    </a:lnTo>
                    <a:lnTo>
                      <a:pt x="90" y="29"/>
                    </a:lnTo>
                    <a:lnTo>
                      <a:pt x="83" y="27"/>
                    </a:lnTo>
                    <a:lnTo>
                      <a:pt x="76" y="24"/>
                    </a:lnTo>
                    <a:lnTo>
                      <a:pt x="68" y="22"/>
                    </a:lnTo>
                    <a:lnTo>
                      <a:pt x="61" y="18"/>
                    </a:lnTo>
                    <a:lnTo>
                      <a:pt x="53" y="16"/>
                    </a:lnTo>
                    <a:lnTo>
                      <a:pt x="46" y="13"/>
                    </a:lnTo>
                    <a:lnTo>
                      <a:pt x="38" y="11"/>
                    </a:lnTo>
                    <a:lnTo>
                      <a:pt x="31" y="8"/>
                    </a:lnTo>
                    <a:lnTo>
                      <a:pt x="23" y="7"/>
                    </a:lnTo>
                    <a:lnTo>
                      <a:pt x="16" y="4"/>
                    </a:lnTo>
                    <a:lnTo>
                      <a:pt x="7" y="3"/>
                    </a:lnTo>
                    <a:lnTo>
                      <a:pt x="0" y="0"/>
                    </a:lnTo>
                    <a:lnTo>
                      <a:pt x="110" y="37"/>
                    </a:lnTo>
                  </a:path>
                </a:pathLst>
              </a:custGeom>
              <a:solidFill>
                <a:srgbClr val="CCFFFF"/>
              </a:solidFill>
              <a:ln w="9360">
                <a:solidFill>
                  <a:srgbClr val="000000"/>
                </a:solidFill>
                <a:round/>
                <a:headEnd/>
                <a:tailEnd/>
              </a:ln>
            </p:spPr>
            <p:txBody>
              <a:bodyPr wrap="none" anchor="ctr"/>
              <a:lstStyle/>
              <a:p>
                <a:endParaRPr lang="en-US"/>
              </a:p>
            </p:txBody>
          </p:sp>
          <p:sp>
            <p:nvSpPr>
              <p:cNvPr id="22590" name="Freeform 18"/>
              <p:cNvSpPr>
                <a:spLocks noChangeArrowheads="1"/>
              </p:cNvSpPr>
              <p:nvPr/>
            </p:nvSpPr>
            <p:spPr bwMode="auto">
              <a:xfrm>
                <a:off x="1835" y="1535"/>
                <a:ext cx="8" cy="16"/>
              </a:xfrm>
              <a:custGeom>
                <a:avLst/>
                <a:gdLst>
                  <a:gd name="T0" fmla="*/ 0 w 35"/>
                  <a:gd name="T1" fmla="*/ 0 h 70"/>
                  <a:gd name="T2" fmla="*/ 0 w 35"/>
                  <a:gd name="T3" fmla="*/ 0 h 70"/>
                  <a:gd name="T4" fmla="*/ 0 w 35"/>
                  <a:gd name="T5" fmla="*/ 0 h 70"/>
                  <a:gd name="T6" fmla="*/ 0 w 35"/>
                  <a:gd name="T7" fmla="*/ 0 h 70"/>
                  <a:gd name="T8" fmla="*/ 0 w 35"/>
                  <a:gd name="T9" fmla="*/ 0 h 70"/>
                  <a:gd name="T10" fmla="*/ 0 w 35"/>
                  <a:gd name="T11" fmla="*/ 0 h 70"/>
                  <a:gd name="T12" fmla="*/ 0 w 35"/>
                  <a:gd name="T13" fmla="*/ 0 h 70"/>
                  <a:gd name="T14" fmla="*/ 0 w 35"/>
                  <a:gd name="T15" fmla="*/ 0 h 70"/>
                  <a:gd name="T16" fmla="*/ 0 w 35"/>
                  <a:gd name="T17" fmla="*/ 0 h 70"/>
                  <a:gd name="T18" fmla="*/ 0 w 35"/>
                  <a:gd name="T19" fmla="*/ 0 h 70"/>
                  <a:gd name="T20" fmla="*/ 0 w 35"/>
                  <a:gd name="T21" fmla="*/ 0 h 70"/>
                  <a:gd name="T22" fmla="*/ 0 w 35"/>
                  <a:gd name="T23" fmla="*/ 0 h 70"/>
                  <a:gd name="T24" fmla="*/ 0 w 35"/>
                  <a:gd name="T25" fmla="*/ 0 h 70"/>
                  <a:gd name="T26" fmla="*/ 0 w 35"/>
                  <a:gd name="T27" fmla="*/ 0 h 70"/>
                  <a:gd name="T28" fmla="*/ 0 w 35"/>
                  <a:gd name="T29" fmla="*/ 0 h 70"/>
                  <a:gd name="T30" fmla="*/ 0 w 35"/>
                  <a:gd name="T31" fmla="*/ 0 h 70"/>
                  <a:gd name="T32" fmla="*/ 0 w 35"/>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5"/>
                  <a:gd name="T52" fmla="*/ 0 h 70"/>
                  <a:gd name="T53" fmla="*/ 35 w 35"/>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5" h="70">
                    <a:moveTo>
                      <a:pt x="0" y="0"/>
                    </a:moveTo>
                    <a:lnTo>
                      <a:pt x="2" y="4"/>
                    </a:lnTo>
                    <a:lnTo>
                      <a:pt x="3" y="9"/>
                    </a:lnTo>
                    <a:lnTo>
                      <a:pt x="6" y="14"/>
                    </a:lnTo>
                    <a:lnTo>
                      <a:pt x="7" y="18"/>
                    </a:lnTo>
                    <a:lnTo>
                      <a:pt x="9" y="23"/>
                    </a:lnTo>
                    <a:lnTo>
                      <a:pt x="10" y="28"/>
                    </a:lnTo>
                    <a:lnTo>
                      <a:pt x="13" y="33"/>
                    </a:lnTo>
                    <a:lnTo>
                      <a:pt x="15" y="38"/>
                    </a:lnTo>
                    <a:lnTo>
                      <a:pt x="18" y="43"/>
                    </a:lnTo>
                    <a:lnTo>
                      <a:pt x="20" y="47"/>
                    </a:lnTo>
                    <a:lnTo>
                      <a:pt x="24" y="52"/>
                    </a:lnTo>
                    <a:lnTo>
                      <a:pt x="26" y="55"/>
                    </a:lnTo>
                    <a:lnTo>
                      <a:pt x="28" y="60"/>
                    </a:lnTo>
                    <a:lnTo>
                      <a:pt x="32" y="64"/>
                    </a:lnTo>
                    <a:lnTo>
                      <a:pt x="34" y="69"/>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22541" name="Text Box 19"/>
            <p:cNvSpPr txBox="1">
              <a:spLocks noChangeArrowheads="1"/>
            </p:cNvSpPr>
            <p:nvPr/>
          </p:nvSpPr>
          <p:spPr bwMode="auto">
            <a:xfrm>
              <a:off x="373" y="3619"/>
              <a:ext cx="772" cy="385"/>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fetch &amp; decode</a:t>
              </a:r>
            </a:p>
          </p:txBody>
        </p:sp>
        <p:grpSp>
          <p:nvGrpSpPr>
            <p:cNvPr id="22542" name="Group 20"/>
            <p:cNvGrpSpPr>
              <a:grpSpLocks/>
            </p:cNvGrpSpPr>
            <p:nvPr/>
          </p:nvGrpSpPr>
          <p:grpSpPr bwMode="auto">
            <a:xfrm>
              <a:off x="2047" y="3645"/>
              <a:ext cx="803" cy="272"/>
              <a:chOff x="3498" y="1454"/>
              <a:chExt cx="803" cy="272"/>
            </a:xfrm>
          </p:grpSpPr>
          <p:sp>
            <p:nvSpPr>
              <p:cNvPr id="22567" name="Freeform 21"/>
              <p:cNvSpPr>
                <a:spLocks noChangeArrowheads="1"/>
              </p:cNvSpPr>
              <p:nvPr/>
            </p:nvSpPr>
            <p:spPr bwMode="auto">
              <a:xfrm>
                <a:off x="3498" y="1454"/>
                <a:ext cx="804" cy="273"/>
              </a:xfrm>
              <a:custGeom>
                <a:avLst/>
                <a:gdLst>
                  <a:gd name="T0" fmla="*/ 0 w 3545"/>
                  <a:gd name="T1" fmla="*/ 0 h 1204"/>
                  <a:gd name="T2" fmla="*/ 0 w 3545"/>
                  <a:gd name="T3" fmla="*/ 0 h 1204"/>
                  <a:gd name="T4" fmla="*/ 0 w 3545"/>
                  <a:gd name="T5" fmla="*/ 0 h 1204"/>
                  <a:gd name="T6" fmla="*/ 0 w 3545"/>
                  <a:gd name="T7" fmla="*/ 0 h 1204"/>
                  <a:gd name="T8" fmla="*/ 0 w 3545"/>
                  <a:gd name="T9" fmla="*/ 0 h 1204"/>
                  <a:gd name="T10" fmla="*/ 0 w 3545"/>
                  <a:gd name="T11" fmla="*/ 0 h 1204"/>
                  <a:gd name="T12" fmla="*/ 0 w 3545"/>
                  <a:gd name="T13" fmla="*/ 0 h 1204"/>
                  <a:gd name="T14" fmla="*/ 0 w 3545"/>
                  <a:gd name="T15" fmla="*/ 0 h 1204"/>
                  <a:gd name="T16" fmla="*/ 0 w 3545"/>
                  <a:gd name="T17" fmla="*/ 0 h 1204"/>
                  <a:gd name="T18" fmla="*/ 0 w 3545"/>
                  <a:gd name="T19" fmla="*/ 0 h 1204"/>
                  <a:gd name="T20" fmla="*/ 0 w 3545"/>
                  <a:gd name="T21" fmla="*/ 0 h 1204"/>
                  <a:gd name="T22" fmla="*/ 0 w 3545"/>
                  <a:gd name="T23" fmla="*/ 0 h 1204"/>
                  <a:gd name="T24" fmla="*/ 0 w 3545"/>
                  <a:gd name="T25" fmla="*/ 0 h 1204"/>
                  <a:gd name="T26" fmla="*/ 0 w 3545"/>
                  <a:gd name="T27" fmla="*/ 0 h 1204"/>
                  <a:gd name="T28" fmla="*/ 0 w 3545"/>
                  <a:gd name="T29" fmla="*/ 0 h 1204"/>
                  <a:gd name="T30" fmla="*/ 0 w 3545"/>
                  <a:gd name="T31" fmla="*/ 0 h 1204"/>
                  <a:gd name="T32" fmla="*/ 0 w 3545"/>
                  <a:gd name="T33" fmla="*/ 0 h 1204"/>
                  <a:gd name="T34" fmla="*/ 0 w 3545"/>
                  <a:gd name="T35" fmla="*/ 0 h 1204"/>
                  <a:gd name="T36" fmla="*/ 0 w 3545"/>
                  <a:gd name="T37" fmla="*/ 0 h 1204"/>
                  <a:gd name="T38" fmla="*/ 0 w 3545"/>
                  <a:gd name="T39" fmla="*/ 0 h 1204"/>
                  <a:gd name="T40" fmla="*/ 0 w 3545"/>
                  <a:gd name="T41" fmla="*/ 0 h 1204"/>
                  <a:gd name="T42" fmla="*/ 0 w 3545"/>
                  <a:gd name="T43" fmla="*/ 0 h 1204"/>
                  <a:gd name="T44" fmla="*/ 0 w 3545"/>
                  <a:gd name="T45" fmla="*/ 0 h 1204"/>
                  <a:gd name="T46" fmla="*/ 0 w 3545"/>
                  <a:gd name="T47" fmla="*/ 0 h 1204"/>
                  <a:gd name="T48" fmla="*/ 0 w 3545"/>
                  <a:gd name="T49" fmla="*/ 0 h 1204"/>
                  <a:gd name="T50" fmla="*/ 0 w 3545"/>
                  <a:gd name="T51" fmla="*/ 0 h 1204"/>
                  <a:gd name="T52" fmla="*/ 0 w 3545"/>
                  <a:gd name="T53" fmla="*/ 0 h 1204"/>
                  <a:gd name="T54" fmla="*/ 0 w 3545"/>
                  <a:gd name="T55" fmla="*/ 0 h 1204"/>
                  <a:gd name="T56" fmla="*/ 0 w 3545"/>
                  <a:gd name="T57" fmla="*/ 0 h 1204"/>
                  <a:gd name="T58" fmla="*/ 0 w 3545"/>
                  <a:gd name="T59" fmla="*/ 0 h 1204"/>
                  <a:gd name="T60" fmla="*/ 0 w 3545"/>
                  <a:gd name="T61" fmla="*/ 0 h 1204"/>
                  <a:gd name="T62" fmla="*/ 0 w 3545"/>
                  <a:gd name="T63" fmla="*/ 0 h 1204"/>
                  <a:gd name="T64" fmla="*/ 0 w 3545"/>
                  <a:gd name="T65" fmla="*/ 0 h 1204"/>
                  <a:gd name="T66" fmla="*/ 0 w 3545"/>
                  <a:gd name="T67" fmla="*/ 0 h 1204"/>
                  <a:gd name="T68" fmla="*/ 0 w 3545"/>
                  <a:gd name="T69" fmla="*/ 0 h 1204"/>
                  <a:gd name="T70" fmla="*/ 0 w 3545"/>
                  <a:gd name="T71" fmla="*/ 0 h 1204"/>
                  <a:gd name="T72" fmla="*/ 0 w 3545"/>
                  <a:gd name="T73" fmla="*/ 0 h 1204"/>
                  <a:gd name="T74" fmla="*/ 0 w 3545"/>
                  <a:gd name="T75" fmla="*/ 0 h 1204"/>
                  <a:gd name="T76" fmla="*/ 0 w 3545"/>
                  <a:gd name="T77" fmla="*/ 0 h 1204"/>
                  <a:gd name="T78" fmla="*/ 0 w 3545"/>
                  <a:gd name="T79" fmla="*/ 0 h 1204"/>
                  <a:gd name="T80" fmla="*/ 0 w 3545"/>
                  <a:gd name="T81" fmla="*/ 0 h 1204"/>
                  <a:gd name="T82" fmla="*/ 0 w 3545"/>
                  <a:gd name="T83" fmla="*/ 0 h 1204"/>
                  <a:gd name="T84" fmla="*/ 0 w 3545"/>
                  <a:gd name="T85" fmla="*/ 0 h 1204"/>
                  <a:gd name="T86" fmla="*/ 0 w 3545"/>
                  <a:gd name="T87" fmla="*/ 0 h 1204"/>
                  <a:gd name="T88" fmla="*/ 0 w 3545"/>
                  <a:gd name="T89" fmla="*/ 0 h 1204"/>
                  <a:gd name="T90" fmla="*/ 0 w 3545"/>
                  <a:gd name="T91" fmla="*/ 0 h 1204"/>
                  <a:gd name="T92" fmla="*/ 0 w 3545"/>
                  <a:gd name="T93" fmla="*/ 0 h 1204"/>
                  <a:gd name="T94" fmla="*/ 0 w 3545"/>
                  <a:gd name="T95" fmla="*/ 0 h 1204"/>
                  <a:gd name="T96" fmla="*/ 0 w 3545"/>
                  <a:gd name="T97" fmla="*/ 0 h 1204"/>
                  <a:gd name="T98" fmla="*/ 0 w 3545"/>
                  <a:gd name="T99" fmla="*/ 0 h 1204"/>
                  <a:gd name="T100" fmla="*/ 0 w 3545"/>
                  <a:gd name="T101" fmla="*/ 0 h 1204"/>
                  <a:gd name="T102" fmla="*/ 0 w 3545"/>
                  <a:gd name="T103" fmla="*/ 0 h 1204"/>
                  <a:gd name="T104" fmla="*/ 0 w 3545"/>
                  <a:gd name="T105" fmla="*/ 0 h 1204"/>
                  <a:gd name="T106" fmla="*/ 0 w 3545"/>
                  <a:gd name="T107" fmla="*/ 0 h 1204"/>
                  <a:gd name="T108" fmla="*/ 0 w 3545"/>
                  <a:gd name="T109" fmla="*/ 0 h 1204"/>
                  <a:gd name="T110" fmla="*/ 0 w 3545"/>
                  <a:gd name="T111" fmla="*/ 0 h 120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545"/>
                  <a:gd name="T169" fmla="*/ 0 h 1204"/>
                  <a:gd name="T170" fmla="*/ 3545 w 3545"/>
                  <a:gd name="T171" fmla="*/ 1204 h 120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545" h="1204">
                    <a:moveTo>
                      <a:pt x="329" y="400"/>
                    </a:moveTo>
                    <a:lnTo>
                      <a:pt x="312" y="401"/>
                    </a:lnTo>
                    <a:lnTo>
                      <a:pt x="294" y="402"/>
                    </a:lnTo>
                    <a:lnTo>
                      <a:pt x="276" y="403"/>
                    </a:lnTo>
                    <a:lnTo>
                      <a:pt x="259" y="406"/>
                    </a:lnTo>
                    <a:lnTo>
                      <a:pt x="241" y="408"/>
                    </a:lnTo>
                    <a:lnTo>
                      <a:pt x="225" y="411"/>
                    </a:lnTo>
                    <a:lnTo>
                      <a:pt x="208" y="414"/>
                    </a:lnTo>
                    <a:lnTo>
                      <a:pt x="192" y="418"/>
                    </a:lnTo>
                    <a:lnTo>
                      <a:pt x="177" y="422"/>
                    </a:lnTo>
                    <a:lnTo>
                      <a:pt x="161" y="426"/>
                    </a:lnTo>
                    <a:lnTo>
                      <a:pt x="147" y="431"/>
                    </a:lnTo>
                    <a:lnTo>
                      <a:pt x="132" y="436"/>
                    </a:lnTo>
                    <a:lnTo>
                      <a:pt x="119" y="442"/>
                    </a:lnTo>
                    <a:lnTo>
                      <a:pt x="106" y="447"/>
                    </a:lnTo>
                    <a:lnTo>
                      <a:pt x="93" y="453"/>
                    </a:lnTo>
                    <a:lnTo>
                      <a:pt x="81" y="460"/>
                    </a:lnTo>
                    <a:lnTo>
                      <a:pt x="70" y="466"/>
                    </a:lnTo>
                    <a:lnTo>
                      <a:pt x="61" y="473"/>
                    </a:lnTo>
                    <a:lnTo>
                      <a:pt x="51" y="480"/>
                    </a:lnTo>
                    <a:lnTo>
                      <a:pt x="41" y="487"/>
                    </a:lnTo>
                    <a:lnTo>
                      <a:pt x="33" y="495"/>
                    </a:lnTo>
                    <a:lnTo>
                      <a:pt x="26" y="502"/>
                    </a:lnTo>
                    <a:lnTo>
                      <a:pt x="20" y="510"/>
                    </a:lnTo>
                    <a:lnTo>
                      <a:pt x="14" y="518"/>
                    </a:lnTo>
                    <a:lnTo>
                      <a:pt x="10" y="526"/>
                    </a:lnTo>
                    <a:lnTo>
                      <a:pt x="6" y="535"/>
                    </a:lnTo>
                    <a:lnTo>
                      <a:pt x="3" y="543"/>
                    </a:lnTo>
                    <a:lnTo>
                      <a:pt x="1" y="551"/>
                    </a:lnTo>
                    <a:lnTo>
                      <a:pt x="0" y="559"/>
                    </a:lnTo>
                    <a:lnTo>
                      <a:pt x="0" y="567"/>
                    </a:lnTo>
                    <a:lnTo>
                      <a:pt x="1" y="576"/>
                    </a:lnTo>
                    <a:lnTo>
                      <a:pt x="2" y="584"/>
                    </a:lnTo>
                    <a:lnTo>
                      <a:pt x="4" y="592"/>
                    </a:lnTo>
                    <a:lnTo>
                      <a:pt x="8" y="601"/>
                    </a:lnTo>
                    <a:lnTo>
                      <a:pt x="12" y="608"/>
                    </a:lnTo>
                    <a:lnTo>
                      <a:pt x="16" y="616"/>
                    </a:lnTo>
                    <a:lnTo>
                      <a:pt x="22" y="623"/>
                    </a:lnTo>
                    <a:lnTo>
                      <a:pt x="30" y="631"/>
                    </a:lnTo>
                    <a:lnTo>
                      <a:pt x="37" y="639"/>
                    </a:lnTo>
                    <a:lnTo>
                      <a:pt x="45" y="646"/>
                    </a:lnTo>
                    <a:lnTo>
                      <a:pt x="55" y="653"/>
                    </a:lnTo>
                    <a:lnTo>
                      <a:pt x="64" y="660"/>
                    </a:lnTo>
                    <a:lnTo>
                      <a:pt x="75" y="667"/>
                    </a:lnTo>
                    <a:lnTo>
                      <a:pt x="87" y="674"/>
                    </a:lnTo>
                    <a:lnTo>
                      <a:pt x="99" y="679"/>
                    </a:lnTo>
                    <a:lnTo>
                      <a:pt x="111" y="685"/>
                    </a:lnTo>
                    <a:lnTo>
                      <a:pt x="125" y="691"/>
                    </a:lnTo>
                    <a:lnTo>
                      <a:pt x="138" y="697"/>
                    </a:lnTo>
                    <a:lnTo>
                      <a:pt x="153" y="701"/>
                    </a:lnTo>
                    <a:lnTo>
                      <a:pt x="168" y="706"/>
                    </a:lnTo>
                    <a:lnTo>
                      <a:pt x="184" y="710"/>
                    </a:lnTo>
                    <a:lnTo>
                      <a:pt x="200" y="714"/>
                    </a:lnTo>
                    <a:lnTo>
                      <a:pt x="216" y="718"/>
                    </a:lnTo>
                    <a:lnTo>
                      <a:pt x="214" y="689"/>
                    </a:lnTo>
                    <a:lnTo>
                      <a:pt x="200" y="694"/>
                    </a:lnTo>
                    <a:lnTo>
                      <a:pt x="186" y="700"/>
                    </a:lnTo>
                    <a:lnTo>
                      <a:pt x="174" y="706"/>
                    </a:lnTo>
                    <a:lnTo>
                      <a:pt x="162" y="712"/>
                    </a:lnTo>
                    <a:lnTo>
                      <a:pt x="150" y="719"/>
                    </a:lnTo>
                    <a:lnTo>
                      <a:pt x="141" y="725"/>
                    </a:lnTo>
                    <a:lnTo>
                      <a:pt x="130" y="732"/>
                    </a:lnTo>
                    <a:lnTo>
                      <a:pt x="122" y="739"/>
                    </a:lnTo>
                    <a:lnTo>
                      <a:pt x="113" y="746"/>
                    </a:lnTo>
                    <a:lnTo>
                      <a:pt x="106" y="754"/>
                    </a:lnTo>
                    <a:lnTo>
                      <a:pt x="99" y="762"/>
                    </a:lnTo>
                    <a:lnTo>
                      <a:pt x="93" y="770"/>
                    </a:lnTo>
                    <a:lnTo>
                      <a:pt x="88" y="778"/>
                    </a:lnTo>
                    <a:lnTo>
                      <a:pt x="85" y="786"/>
                    </a:lnTo>
                    <a:lnTo>
                      <a:pt x="81" y="794"/>
                    </a:lnTo>
                    <a:lnTo>
                      <a:pt x="79" y="803"/>
                    </a:lnTo>
                    <a:lnTo>
                      <a:pt x="77" y="811"/>
                    </a:lnTo>
                    <a:lnTo>
                      <a:pt x="77" y="819"/>
                    </a:lnTo>
                    <a:lnTo>
                      <a:pt x="77" y="827"/>
                    </a:lnTo>
                    <a:lnTo>
                      <a:pt x="80" y="835"/>
                    </a:lnTo>
                    <a:lnTo>
                      <a:pt x="81" y="844"/>
                    </a:lnTo>
                    <a:lnTo>
                      <a:pt x="85" y="852"/>
                    </a:lnTo>
                    <a:lnTo>
                      <a:pt x="88" y="860"/>
                    </a:lnTo>
                    <a:lnTo>
                      <a:pt x="93" y="868"/>
                    </a:lnTo>
                    <a:lnTo>
                      <a:pt x="99" y="876"/>
                    </a:lnTo>
                    <a:lnTo>
                      <a:pt x="106" y="883"/>
                    </a:lnTo>
                    <a:lnTo>
                      <a:pt x="113" y="891"/>
                    </a:lnTo>
                    <a:lnTo>
                      <a:pt x="122" y="899"/>
                    </a:lnTo>
                    <a:lnTo>
                      <a:pt x="130" y="906"/>
                    </a:lnTo>
                    <a:lnTo>
                      <a:pt x="141" y="912"/>
                    </a:lnTo>
                    <a:lnTo>
                      <a:pt x="152" y="918"/>
                    </a:lnTo>
                    <a:lnTo>
                      <a:pt x="162" y="925"/>
                    </a:lnTo>
                    <a:lnTo>
                      <a:pt x="174" y="931"/>
                    </a:lnTo>
                    <a:lnTo>
                      <a:pt x="186" y="937"/>
                    </a:lnTo>
                    <a:lnTo>
                      <a:pt x="200" y="943"/>
                    </a:lnTo>
                    <a:lnTo>
                      <a:pt x="214" y="948"/>
                    </a:lnTo>
                    <a:lnTo>
                      <a:pt x="228" y="953"/>
                    </a:lnTo>
                    <a:lnTo>
                      <a:pt x="244" y="957"/>
                    </a:lnTo>
                    <a:lnTo>
                      <a:pt x="258" y="962"/>
                    </a:lnTo>
                    <a:lnTo>
                      <a:pt x="275" y="965"/>
                    </a:lnTo>
                    <a:lnTo>
                      <a:pt x="291" y="969"/>
                    </a:lnTo>
                    <a:lnTo>
                      <a:pt x="307" y="973"/>
                    </a:lnTo>
                    <a:lnTo>
                      <a:pt x="324" y="975"/>
                    </a:lnTo>
                    <a:lnTo>
                      <a:pt x="342" y="978"/>
                    </a:lnTo>
                    <a:lnTo>
                      <a:pt x="359" y="979"/>
                    </a:lnTo>
                    <a:lnTo>
                      <a:pt x="377" y="981"/>
                    </a:lnTo>
                    <a:lnTo>
                      <a:pt x="395" y="982"/>
                    </a:lnTo>
                    <a:lnTo>
                      <a:pt x="413" y="983"/>
                    </a:lnTo>
                    <a:lnTo>
                      <a:pt x="431" y="983"/>
                    </a:lnTo>
                    <a:lnTo>
                      <a:pt x="449" y="983"/>
                    </a:lnTo>
                    <a:lnTo>
                      <a:pt x="467" y="982"/>
                    </a:lnTo>
                    <a:lnTo>
                      <a:pt x="526" y="1017"/>
                    </a:lnTo>
                    <a:lnTo>
                      <a:pt x="548" y="1030"/>
                    </a:lnTo>
                    <a:lnTo>
                      <a:pt x="571" y="1041"/>
                    </a:lnTo>
                    <a:lnTo>
                      <a:pt x="594" y="1052"/>
                    </a:lnTo>
                    <a:lnTo>
                      <a:pt x="619" y="1062"/>
                    </a:lnTo>
                    <a:lnTo>
                      <a:pt x="645" y="1072"/>
                    </a:lnTo>
                    <a:lnTo>
                      <a:pt x="673" y="1081"/>
                    </a:lnTo>
                    <a:lnTo>
                      <a:pt x="701" y="1089"/>
                    </a:lnTo>
                    <a:lnTo>
                      <a:pt x="730" y="1096"/>
                    </a:lnTo>
                    <a:lnTo>
                      <a:pt x="760" y="1103"/>
                    </a:lnTo>
                    <a:lnTo>
                      <a:pt x="791" y="1109"/>
                    </a:lnTo>
                    <a:lnTo>
                      <a:pt x="822" y="1114"/>
                    </a:lnTo>
                    <a:lnTo>
                      <a:pt x="855" y="1119"/>
                    </a:lnTo>
                    <a:lnTo>
                      <a:pt x="887" y="1122"/>
                    </a:lnTo>
                    <a:lnTo>
                      <a:pt x="919" y="1126"/>
                    </a:lnTo>
                    <a:lnTo>
                      <a:pt x="953" y="1128"/>
                    </a:lnTo>
                    <a:lnTo>
                      <a:pt x="985" y="1129"/>
                    </a:lnTo>
                    <a:lnTo>
                      <a:pt x="1019" y="1130"/>
                    </a:lnTo>
                    <a:lnTo>
                      <a:pt x="1052" y="1130"/>
                    </a:lnTo>
                    <a:lnTo>
                      <a:pt x="1086" y="1128"/>
                    </a:lnTo>
                    <a:lnTo>
                      <a:pt x="1119" y="1127"/>
                    </a:lnTo>
                    <a:lnTo>
                      <a:pt x="1152" y="1124"/>
                    </a:lnTo>
                    <a:lnTo>
                      <a:pt x="1184" y="1120"/>
                    </a:lnTo>
                    <a:lnTo>
                      <a:pt x="1216" y="1116"/>
                    </a:lnTo>
                    <a:lnTo>
                      <a:pt x="1247" y="1111"/>
                    </a:lnTo>
                    <a:lnTo>
                      <a:pt x="1278" y="1105"/>
                    </a:lnTo>
                    <a:lnTo>
                      <a:pt x="1403" y="1120"/>
                    </a:lnTo>
                    <a:lnTo>
                      <a:pt x="1422" y="1129"/>
                    </a:lnTo>
                    <a:lnTo>
                      <a:pt x="1444" y="1138"/>
                    </a:lnTo>
                    <a:lnTo>
                      <a:pt x="1465" y="1147"/>
                    </a:lnTo>
                    <a:lnTo>
                      <a:pt x="1488" y="1155"/>
                    </a:lnTo>
                    <a:lnTo>
                      <a:pt x="1512" y="1162"/>
                    </a:lnTo>
                    <a:lnTo>
                      <a:pt x="1536" y="1169"/>
                    </a:lnTo>
                    <a:lnTo>
                      <a:pt x="1561" y="1175"/>
                    </a:lnTo>
                    <a:lnTo>
                      <a:pt x="1586" y="1181"/>
                    </a:lnTo>
                    <a:lnTo>
                      <a:pt x="1614" y="1186"/>
                    </a:lnTo>
                    <a:lnTo>
                      <a:pt x="1640" y="1191"/>
                    </a:lnTo>
                    <a:lnTo>
                      <a:pt x="1668" y="1194"/>
                    </a:lnTo>
                    <a:lnTo>
                      <a:pt x="1695" y="1197"/>
                    </a:lnTo>
                    <a:lnTo>
                      <a:pt x="1723" y="1200"/>
                    </a:lnTo>
                    <a:lnTo>
                      <a:pt x="1751" y="1202"/>
                    </a:lnTo>
                    <a:lnTo>
                      <a:pt x="1780" y="1202"/>
                    </a:lnTo>
                    <a:lnTo>
                      <a:pt x="1809" y="1203"/>
                    </a:lnTo>
                    <a:lnTo>
                      <a:pt x="1836" y="1203"/>
                    </a:lnTo>
                    <a:lnTo>
                      <a:pt x="1865" y="1202"/>
                    </a:lnTo>
                    <a:lnTo>
                      <a:pt x="1894" y="1200"/>
                    </a:lnTo>
                    <a:lnTo>
                      <a:pt x="1921" y="1198"/>
                    </a:lnTo>
                    <a:lnTo>
                      <a:pt x="1950" y="1195"/>
                    </a:lnTo>
                    <a:lnTo>
                      <a:pt x="1976" y="1192"/>
                    </a:lnTo>
                    <a:lnTo>
                      <a:pt x="2004" y="1187"/>
                    </a:lnTo>
                    <a:lnTo>
                      <a:pt x="2030" y="1182"/>
                    </a:lnTo>
                    <a:lnTo>
                      <a:pt x="2057" y="1176"/>
                    </a:lnTo>
                    <a:lnTo>
                      <a:pt x="2082" y="1171"/>
                    </a:lnTo>
                    <a:lnTo>
                      <a:pt x="2106" y="1164"/>
                    </a:lnTo>
                    <a:lnTo>
                      <a:pt x="2130" y="1157"/>
                    </a:lnTo>
                    <a:lnTo>
                      <a:pt x="2152" y="1149"/>
                    </a:lnTo>
                    <a:lnTo>
                      <a:pt x="2175" y="1140"/>
                    </a:lnTo>
                    <a:lnTo>
                      <a:pt x="2196" y="1131"/>
                    </a:lnTo>
                    <a:lnTo>
                      <a:pt x="2216" y="1122"/>
                    </a:lnTo>
                    <a:lnTo>
                      <a:pt x="2235" y="1112"/>
                    </a:lnTo>
                    <a:lnTo>
                      <a:pt x="2253" y="1101"/>
                    </a:lnTo>
                    <a:lnTo>
                      <a:pt x="2270" y="1091"/>
                    </a:lnTo>
                    <a:lnTo>
                      <a:pt x="2285" y="1079"/>
                    </a:lnTo>
                    <a:lnTo>
                      <a:pt x="2298" y="1068"/>
                    </a:lnTo>
                    <a:lnTo>
                      <a:pt x="2312" y="1056"/>
                    </a:lnTo>
                    <a:lnTo>
                      <a:pt x="2324" y="1044"/>
                    </a:lnTo>
                    <a:lnTo>
                      <a:pt x="2397" y="1034"/>
                    </a:lnTo>
                    <a:lnTo>
                      <a:pt x="2418" y="1038"/>
                    </a:lnTo>
                    <a:lnTo>
                      <a:pt x="2441" y="1043"/>
                    </a:lnTo>
                    <a:lnTo>
                      <a:pt x="2464" y="1046"/>
                    </a:lnTo>
                    <a:lnTo>
                      <a:pt x="2488" y="1048"/>
                    </a:lnTo>
                    <a:lnTo>
                      <a:pt x="2512" y="1051"/>
                    </a:lnTo>
                    <a:lnTo>
                      <a:pt x="2536" y="1052"/>
                    </a:lnTo>
                    <a:lnTo>
                      <a:pt x="2559" y="1053"/>
                    </a:lnTo>
                    <a:lnTo>
                      <a:pt x="2583" y="1054"/>
                    </a:lnTo>
                    <a:lnTo>
                      <a:pt x="2607" y="1054"/>
                    </a:lnTo>
                    <a:lnTo>
                      <a:pt x="2631" y="1053"/>
                    </a:lnTo>
                    <a:lnTo>
                      <a:pt x="2656" y="1052"/>
                    </a:lnTo>
                    <a:lnTo>
                      <a:pt x="2680" y="1051"/>
                    </a:lnTo>
                    <a:lnTo>
                      <a:pt x="2703" y="1048"/>
                    </a:lnTo>
                    <a:lnTo>
                      <a:pt x="2727" y="1045"/>
                    </a:lnTo>
                    <a:lnTo>
                      <a:pt x="2750" y="1042"/>
                    </a:lnTo>
                    <a:lnTo>
                      <a:pt x="2773" y="1038"/>
                    </a:lnTo>
                    <a:lnTo>
                      <a:pt x="2795" y="1034"/>
                    </a:lnTo>
                    <a:lnTo>
                      <a:pt x="2817" y="1029"/>
                    </a:lnTo>
                    <a:lnTo>
                      <a:pt x="2837" y="1023"/>
                    </a:lnTo>
                    <a:lnTo>
                      <a:pt x="2858" y="1017"/>
                    </a:lnTo>
                    <a:lnTo>
                      <a:pt x="2878" y="1011"/>
                    </a:lnTo>
                    <a:lnTo>
                      <a:pt x="2897" y="1003"/>
                    </a:lnTo>
                    <a:lnTo>
                      <a:pt x="2915" y="997"/>
                    </a:lnTo>
                    <a:lnTo>
                      <a:pt x="2933" y="990"/>
                    </a:lnTo>
                    <a:lnTo>
                      <a:pt x="2949" y="982"/>
                    </a:lnTo>
                    <a:lnTo>
                      <a:pt x="2963" y="973"/>
                    </a:lnTo>
                    <a:lnTo>
                      <a:pt x="2979" y="965"/>
                    </a:lnTo>
                    <a:lnTo>
                      <a:pt x="2992" y="955"/>
                    </a:lnTo>
                    <a:lnTo>
                      <a:pt x="3005" y="946"/>
                    </a:lnTo>
                    <a:lnTo>
                      <a:pt x="3016" y="936"/>
                    </a:lnTo>
                    <a:lnTo>
                      <a:pt x="3027" y="925"/>
                    </a:lnTo>
                    <a:lnTo>
                      <a:pt x="3035" y="916"/>
                    </a:lnTo>
                    <a:lnTo>
                      <a:pt x="3044" y="906"/>
                    </a:lnTo>
                    <a:lnTo>
                      <a:pt x="3051" y="895"/>
                    </a:lnTo>
                    <a:lnTo>
                      <a:pt x="3057" y="884"/>
                    </a:lnTo>
                    <a:lnTo>
                      <a:pt x="3060" y="873"/>
                    </a:lnTo>
                    <a:lnTo>
                      <a:pt x="3064" y="862"/>
                    </a:lnTo>
                    <a:lnTo>
                      <a:pt x="3066" y="851"/>
                    </a:lnTo>
                    <a:lnTo>
                      <a:pt x="3068" y="840"/>
                    </a:lnTo>
                    <a:lnTo>
                      <a:pt x="3046" y="839"/>
                    </a:lnTo>
                    <a:lnTo>
                      <a:pt x="3074" y="838"/>
                    </a:lnTo>
                    <a:lnTo>
                      <a:pt x="3101" y="835"/>
                    </a:lnTo>
                    <a:lnTo>
                      <a:pt x="3129" y="833"/>
                    </a:lnTo>
                    <a:lnTo>
                      <a:pt x="3155" y="829"/>
                    </a:lnTo>
                    <a:lnTo>
                      <a:pt x="3182" y="825"/>
                    </a:lnTo>
                    <a:lnTo>
                      <a:pt x="3208" y="820"/>
                    </a:lnTo>
                    <a:lnTo>
                      <a:pt x="3234" y="814"/>
                    </a:lnTo>
                    <a:lnTo>
                      <a:pt x="3259" y="808"/>
                    </a:lnTo>
                    <a:lnTo>
                      <a:pt x="3283" y="802"/>
                    </a:lnTo>
                    <a:lnTo>
                      <a:pt x="3306" y="794"/>
                    </a:lnTo>
                    <a:lnTo>
                      <a:pt x="3329" y="787"/>
                    </a:lnTo>
                    <a:lnTo>
                      <a:pt x="3350" y="778"/>
                    </a:lnTo>
                    <a:lnTo>
                      <a:pt x="3372" y="770"/>
                    </a:lnTo>
                    <a:lnTo>
                      <a:pt x="3391" y="760"/>
                    </a:lnTo>
                    <a:lnTo>
                      <a:pt x="3410" y="751"/>
                    </a:lnTo>
                    <a:lnTo>
                      <a:pt x="3428" y="741"/>
                    </a:lnTo>
                    <a:lnTo>
                      <a:pt x="3445" y="730"/>
                    </a:lnTo>
                    <a:lnTo>
                      <a:pt x="3460" y="719"/>
                    </a:lnTo>
                    <a:lnTo>
                      <a:pt x="3475" y="708"/>
                    </a:lnTo>
                    <a:lnTo>
                      <a:pt x="3488" y="697"/>
                    </a:lnTo>
                    <a:lnTo>
                      <a:pt x="3499" y="685"/>
                    </a:lnTo>
                    <a:lnTo>
                      <a:pt x="3509" y="673"/>
                    </a:lnTo>
                    <a:lnTo>
                      <a:pt x="3519" y="661"/>
                    </a:lnTo>
                    <a:lnTo>
                      <a:pt x="3526" y="648"/>
                    </a:lnTo>
                    <a:lnTo>
                      <a:pt x="3532" y="635"/>
                    </a:lnTo>
                    <a:lnTo>
                      <a:pt x="3538" y="622"/>
                    </a:lnTo>
                    <a:lnTo>
                      <a:pt x="3542" y="609"/>
                    </a:lnTo>
                    <a:lnTo>
                      <a:pt x="3543" y="597"/>
                    </a:lnTo>
                    <a:lnTo>
                      <a:pt x="3544" y="584"/>
                    </a:lnTo>
                    <a:lnTo>
                      <a:pt x="3543" y="571"/>
                    </a:lnTo>
                    <a:lnTo>
                      <a:pt x="3542" y="558"/>
                    </a:lnTo>
                    <a:lnTo>
                      <a:pt x="3538" y="546"/>
                    </a:lnTo>
                    <a:lnTo>
                      <a:pt x="3533" y="533"/>
                    </a:lnTo>
                    <a:lnTo>
                      <a:pt x="3526" y="520"/>
                    </a:lnTo>
                    <a:lnTo>
                      <a:pt x="3519" y="508"/>
                    </a:lnTo>
                    <a:lnTo>
                      <a:pt x="3509" y="495"/>
                    </a:lnTo>
                    <a:lnTo>
                      <a:pt x="3500" y="483"/>
                    </a:lnTo>
                    <a:lnTo>
                      <a:pt x="3488" y="471"/>
                    </a:lnTo>
                    <a:lnTo>
                      <a:pt x="3475" y="460"/>
                    </a:lnTo>
                    <a:lnTo>
                      <a:pt x="3460" y="448"/>
                    </a:lnTo>
                    <a:lnTo>
                      <a:pt x="3445" y="438"/>
                    </a:lnTo>
                    <a:lnTo>
                      <a:pt x="3428" y="427"/>
                    </a:lnTo>
                    <a:lnTo>
                      <a:pt x="3411" y="417"/>
                    </a:lnTo>
                    <a:lnTo>
                      <a:pt x="3392" y="407"/>
                    </a:lnTo>
                    <a:lnTo>
                      <a:pt x="3372" y="398"/>
                    </a:lnTo>
                    <a:lnTo>
                      <a:pt x="3404" y="449"/>
                    </a:lnTo>
                    <a:lnTo>
                      <a:pt x="3415" y="440"/>
                    </a:lnTo>
                    <a:lnTo>
                      <a:pt x="3424" y="430"/>
                    </a:lnTo>
                    <a:lnTo>
                      <a:pt x="3433" y="421"/>
                    </a:lnTo>
                    <a:lnTo>
                      <a:pt x="3441" y="411"/>
                    </a:lnTo>
                    <a:lnTo>
                      <a:pt x="3447" y="401"/>
                    </a:lnTo>
                    <a:lnTo>
                      <a:pt x="3453" y="391"/>
                    </a:lnTo>
                    <a:lnTo>
                      <a:pt x="3458" y="380"/>
                    </a:lnTo>
                    <a:lnTo>
                      <a:pt x="3460" y="371"/>
                    </a:lnTo>
                    <a:lnTo>
                      <a:pt x="3463" y="360"/>
                    </a:lnTo>
                    <a:lnTo>
                      <a:pt x="3464" y="350"/>
                    </a:lnTo>
                    <a:lnTo>
                      <a:pt x="3464" y="339"/>
                    </a:lnTo>
                    <a:lnTo>
                      <a:pt x="3463" y="328"/>
                    </a:lnTo>
                    <a:lnTo>
                      <a:pt x="3460" y="319"/>
                    </a:lnTo>
                    <a:lnTo>
                      <a:pt x="3455" y="308"/>
                    </a:lnTo>
                    <a:lnTo>
                      <a:pt x="3451" y="298"/>
                    </a:lnTo>
                    <a:lnTo>
                      <a:pt x="3445" y="288"/>
                    </a:lnTo>
                    <a:lnTo>
                      <a:pt x="3439" y="278"/>
                    </a:lnTo>
                    <a:lnTo>
                      <a:pt x="3430" y="268"/>
                    </a:lnTo>
                    <a:lnTo>
                      <a:pt x="3421" y="258"/>
                    </a:lnTo>
                    <a:lnTo>
                      <a:pt x="3410" y="249"/>
                    </a:lnTo>
                    <a:lnTo>
                      <a:pt x="3399" y="240"/>
                    </a:lnTo>
                    <a:lnTo>
                      <a:pt x="3387" y="231"/>
                    </a:lnTo>
                    <a:lnTo>
                      <a:pt x="3374" y="223"/>
                    </a:lnTo>
                    <a:lnTo>
                      <a:pt x="3360" y="215"/>
                    </a:lnTo>
                    <a:lnTo>
                      <a:pt x="3344" y="207"/>
                    </a:lnTo>
                    <a:lnTo>
                      <a:pt x="3329" y="201"/>
                    </a:lnTo>
                    <a:lnTo>
                      <a:pt x="3312" y="193"/>
                    </a:lnTo>
                    <a:lnTo>
                      <a:pt x="3295" y="187"/>
                    </a:lnTo>
                    <a:lnTo>
                      <a:pt x="3276" y="181"/>
                    </a:lnTo>
                    <a:lnTo>
                      <a:pt x="3258" y="175"/>
                    </a:lnTo>
                    <a:lnTo>
                      <a:pt x="3238" y="170"/>
                    </a:lnTo>
                    <a:lnTo>
                      <a:pt x="3218" y="165"/>
                    </a:lnTo>
                    <a:lnTo>
                      <a:pt x="3198" y="161"/>
                    </a:lnTo>
                    <a:lnTo>
                      <a:pt x="3176" y="157"/>
                    </a:lnTo>
                    <a:lnTo>
                      <a:pt x="3155" y="153"/>
                    </a:lnTo>
                    <a:lnTo>
                      <a:pt x="3133" y="151"/>
                    </a:lnTo>
                    <a:lnTo>
                      <a:pt x="3112" y="148"/>
                    </a:lnTo>
                    <a:lnTo>
                      <a:pt x="3136" y="140"/>
                    </a:lnTo>
                    <a:lnTo>
                      <a:pt x="3131" y="131"/>
                    </a:lnTo>
                    <a:lnTo>
                      <a:pt x="3125" y="122"/>
                    </a:lnTo>
                    <a:lnTo>
                      <a:pt x="3118" y="113"/>
                    </a:lnTo>
                    <a:lnTo>
                      <a:pt x="3109" y="105"/>
                    </a:lnTo>
                    <a:lnTo>
                      <a:pt x="3100" y="97"/>
                    </a:lnTo>
                    <a:lnTo>
                      <a:pt x="3089" y="89"/>
                    </a:lnTo>
                    <a:lnTo>
                      <a:pt x="3078" y="81"/>
                    </a:lnTo>
                    <a:lnTo>
                      <a:pt x="3066" y="73"/>
                    </a:lnTo>
                    <a:lnTo>
                      <a:pt x="3054" y="65"/>
                    </a:lnTo>
                    <a:lnTo>
                      <a:pt x="3040" y="59"/>
                    </a:lnTo>
                    <a:lnTo>
                      <a:pt x="3027" y="51"/>
                    </a:lnTo>
                    <a:lnTo>
                      <a:pt x="3012" y="46"/>
                    </a:lnTo>
                    <a:lnTo>
                      <a:pt x="2997" y="39"/>
                    </a:lnTo>
                    <a:lnTo>
                      <a:pt x="2980" y="33"/>
                    </a:lnTo>
                    <a:lnTo>
                      <a:pt x="2963" y="29"/>
                    </a:lnTo>
                    <a:lnTo>
                      <a:pt x="2946" y="24"/>
                    </a:lnTo>
                    <a:lnTo>
                      <a:pt x="2928" y="20"/>
                    </a:lnTo>
                    <a:lnTo>
                      <a:pt x="2910" y="16"/>
                    </a:lnTo>
                    <a:lnTo>
                      <a:pt x="2891" y="11"/>
                    </a:lnTo>
                    <a:lnTo>
                      <a:pt x="2872" y="9"/>
                    </a:lnTo>
                    <a:lnTo>
                      <a:pt x="2852" y="6"/>
                    </a:lnTo>
                    <a:lnTo>
                      <a:pt x="2832" y="4"/>
                    </a:lnTo>
                    <a:lnTo>
                      <a:pt x="2812" y="3"/>
                    </a:lnTo>
                    <a:lnTo>
                      <a:pt x="2792" y="1"/>
                    </a:lnTo>
                    <a:lnTo>
                      <a:pt x="2771" y="0"/>
                    </a:lnTo>
                    <a:lnTo>
                      <a:pt x="2751" y="0"/>
                    </a:lnTo>
                    <a:lnTo>
                      <a:pt x="2731" y="0"/>
                    </a:lnTo>
                    <a:lnTo>
                      <a:pt x="2710" y="1"/>
                    </a:lnTo>
                    <a:lnTo>
                      <a:pt x="2690" y="3"/>
                    </a:lnTo>
                    <a:lnTo>
                      <a:pt x="2670" y="4"/>
                    </a:lnTo>
                    <a:lnTo>
                      <a:pt x="2650" y="6"/>
                    </a:lnTo>
                    <a:lnTo>
                      <a:pt x="2630" y="9"/>
                    </a:lnTo>
                    <a:lnTo>
                      <a:pt x="2611" y="11"/>
                    </a:lnTo>
                    <a:lnTo>
                      <a:pt x="2593" y="16"/>
                    </a:lnTo>
                    <a:lnTo>
                      <a:pt x="2574" y="20"/>
                    </a:lnTo>
                    <a:lnTo>
                      <a:pt x="2556" y="24"/>
                    </a:lnTo>
                    <a:lnTo>
                      <a:pt x="2538" y="29"/>
                    </a:lnTo>
                    <a:lnTo>
                      <a:pt x="2521" y="33"/>
                    </a:lnTo>
                    <a:lnTo>
                      <a:pt x="2506" y="39"/>
                    </a:lnTo>
                    <a:lnTo>
                      <a:pt x="2489" y="46"/>
                    </a:lnTo>
                    <a:lnTo>
                      <a:pt x="2411" y="47"/>
                    </a:lnTo>
                    <a:lnTo>
                      <a:pt x="2398" y="41"/>
                    </a:lnTo>
                    <a:lnTo>
                      <a:pt x="2383" y="35"/>
                    </a:lnTo>
                    <a:lnTo>
                      <a:pt x="2368" y="30"/>
                    </a:lnTo>
                    <a:lnTo>
                      <a:pt x="2354" y="25"/>
                    </a:lnTo>
                    <a:lnTo>
                      <a:pt x="2338" y="21"/>
                    </a:lnTo>
                    <a:lnTo>
                      <a:pt x="2321" y="17"/>
                    </a:lnTo>
                    <a:lnTo>
                      <a:pt x="2304" y="14"/>
                    </a:lnTo>
                    <a:lnTo>
                      <a:pt x="2288" y="11"/>
                    </a:lnTo>
                    <a:lnTo>
                      <a:pt x="2270" y="7"/>
                    </a:lnTo>
                    <a:lnTo>
                      <a:pt x="2253" y="6"/>
                    </a:lnTo>
                    <a:lnTo>
                      <a:pt x="2235" y="3"/>
                    </a:lnTo>
                    <a:lnTo>
                      <a:pt x="2216" y="2"/>
                    </a:lnTo>
                    <a:lnTo>
                      <a:pt x="2198" y="1"/>
                    </a:lnTo>
                    <a:lnTo>
                      <a:pt x="2180" y="0"/>
                    </a:lnTo>
                    <a:lnTo>
                      <a:pt x="2162" y="0"/>
                    </a:lnTo>
                    <a:lnTo>
                      <a:pt x="2143" y="0"/>
                    </a:lnTo>
                    <a:lnTo>
                      <a:pt x="2125" y="1"/>
                    </a:lnTo>
                    <a:lnTo>
                      <a:pt x="2107" y="2"/>
                    </a:lnTo>
                    <a:lnTo>
                      <a:pt x="2089" y="3"/>
                    </a:lnTo>
                    <a:lnTo>
                      <a:pt x="2071" y="6"/>
                    </a:lnTo>
                    <a:lnTo>
                      <a:pt x="2053" y="8"/>
                    </a:lnTo>
                    <a:lnTo>
                      <a:pt x="2035" y="11"/>
                    </a:lnTo>
                    <a:lnTo>
                      <a:pt x="2018" y="14"/>
                    </a:lnTo>
                    <a:lnTo>
                      <a:pt x="2002" y="17"/>
                    </a:lnTo>
                    <a:lnTo>
                      <a:pt x="1986" y="21"/>
                    </a:lnTo>
                    <a:lnTo>
                      <a:pt x="1970" y="26"/>
                    </a:lnTo>
                    <a:lnTo>
                      <a:pt x="1955" y="31"/>
                    </a:lnTo>
                    <a:lnTo>
                      <a:pt x="1941" y="36"/>
                    </a:lnTo>
                    <a:lnTo>
                      <a:pt x="1926" y="41"/>
                    </a:lnTo>
                    <a:lnTo>
                      <a:pt x="1912" y="47"/>
                    </a:lnTo>
                    <a:lnTo>
                      <a:pt x="1900" y="53"/>
                    </a:lnTo>
                    <a:lnTo>
                      <a:pt x="1888" y="60"/>
                    </a:lnTo>
                    <a:lnTo>
                      <a:pt x="1876" y="66"/>
                    </a:lnTo>
                    <a:lnTo>
                      <a:pt x="1865" y="73"/>
                    </a:lnTo>
                    <a:lnTo>
                      <a:pt x="1793" y="74"/>
                    </a:lnTo>
                    <a:lnTo>
                      <a:pt x="1774" y="69"/>
                    </a:lnTo>
                    <a:lnTo>
                      <a:pt x="1755" y="64"/>
                    </a:lnTo>
                    <a:lnTo>
                      <a:pt x="1736" y="58"/>
                    </a:lnTo>
                    <a:lnTo>
                      <a:pt x="1715" y="54"/>
                    </a:lnTo>
                    <a:lnTo>
                      <a:pt x="1695" y="50"/>
                    </a:lnTo>
                    <a:lnTo>
                      <a:pt x="1675" y="47"/>
                    </a:lnTo>
                    <a:lnTo>
                      <a:pt x="1653" y="43"/>
                    </a:lnTo>
                    <a:lnTo>
                      <a:pt x="1632" y="41"/>
                    </a:lnTo>
                    <a:lnTo>
                      <a:pt x="1610" y="39"/>
                    </a:lnTo>
                    <a:lnTo>
                      <a:pt x="1587" y="38"/>
                    </a:lnTo>
                    <a:lnTo>
                      <a:pt x="1566" y="37"/>
                    </a:lnTo>
                    <a:lnTo>
                      <a:pt x="1543" y="36"/>
                    </a:lnTo>
                    <a:lnTo>
                      <a:pt x="1521" y="36"/>
                    </a:lnTo>
                    <a:lnTo>
                      <a:pt x="1499" y="37"/>
                    </a:lnTo>
                    <a:lnTo>
                      <a:pt x="1477" y="38"/>
                    </a:lnTo>
                    <a:lnTo>
                      <a:pt x="1454" y="39"/>
                    </a:lnTo>
                    <a:lnTo>
                      <a:pt x="1433" y="42"/>
                    </a:lnTo>
                    <a:lnTo>
                      <a:pt x="1411" y="44"/>
                    </a:lnTo>
                    <a:lnTo>
                      <a:pt x="1390" y="47"/>
                    </a:lnTo>
                    <a:lnTo>
                      <a:pt x="1369" y="51"/>
                    </a:lnTo>
                    <a:lnTo>
                      <a:pt x="1349" y="55"/>
                    </a:lnTo>
                    <a:lnTo>
                      <a:pt x="1329" y="60"/>
                    </a:lnTo>
                    <a:lnTo>
                      <a:pt x="1310" y="65"/>
                    </a:lnTo>
                    <a:lnTo>
                      <a:pt x="1292" y="70"/>
                    </a:lnTo>
                    <a:lnTo>
                      <a:pt x="1272" y="77"/>
                    </a:lnTo>
                    <a:lnTo>
                      <a:pt x="1256" y="83"/>
                    </a:lnTo>
                    <a:lnTo>
                      <a:pt x="1239" y="90"/>
                    </a:lnTo>
                    <a:lnTo>
                      <a:pt x="1223" y="97"/>
                    </a:lnTo>
                    <a:lnTo>
                      <a:pt x="1208" y="104"/>
                    </a:lnTo>
                    <a:lnTo>
                      <a:pt x="1193" y="113"/>
                    </a:lnTo>
                    <a:lnTo>
                      <a:pt x="1180" y="121"/>
                    </a:lnTo>
                    <a:lnTo>
                      <a:pt x="1087" y="131"/>
                    </a:lnTo>
                    <a:lnTo>
                      <a:pt x="1061" y="126"/>
                    </a:lnTo>
                    <a:lnTo>
                      <a:pt x="1034" y="122"/>
                    </a:lnTo>
                    <a:lnTo>
                      <a:pt x="1008" y="118"/>
                    </a:lnTo>
                    <a:lnTo>
                      <a:pt x="980" y="116"/>
                    </a:lnTo>
                    <a:lnTo>
                      <a:pt x="953" y="113"/>
                    </a:lnTo>
                    <a:lnTo>
                      <a:pt x="925" y="112"/>
                    </a:lnTo>
                    <a:lnTo>
                      <a:pt x="898" y="110"/>
                    </a:lnTo>
                    <a:lnTo>
                      <a:pt x="870" y="110"/>
                    </a:lnTo>
                    <a:lnTo>
                      <a:pt x="843" y="110"/>
                    </a:lnTo>
                    <a:lnTo>
                      <a:pt x="814" y="111"/>
                    </a:lnTo>
                    <a:lnTo>
                      <a:pt x="786" y="113"/>
                    </a:lnTo>
                    <a:lnTo>
                      <a:pt x="759" y="115"/>
                    </a:lnTo>
                    <a:lnTo>
                      <a:pt x="732" y="117"/>
                    </a:lnTo>
                    <a:lnTo>
                      <a:pt x="705" y="122"/>
                    </a:lnTo>
                    <a:lnTo>
                      <a:pt x="679" y="126"/>
                    </a:lnTo>
                    <a:lnTo>
                      <a:pt x="652" y="130"/>
                    </a:lnTo>
                    <a:lnTo>
                      <a:pt x="627" y="135"/>
                    </a:lnTo>
                    <a:lnTo>
                      <a:pt x="603" y="141"/>
                    </a:lnTo>
                    <a:lnTo>
                      <a:pt x="579" y="148"/>
                    </a:lnTo>
                    <a:lnTo>
                      <a:pt x="556" y="154"/>
                    </a:lnTo>
                    <a:lnTo>
                      <a:pt x="534" y="162"/>
                    </a:lnTo>
                    <a:lnTo>
                      <a:pt x="512" y="170"/>
                    </a:lnTo>
                    <a:lnTo>
                      <a:pt x="490" y="179"/>
                    </a:lnTo>
                    <a:lnTo>
                      <a:pt x="471" y="188"/>
                    </a:lnTo>
                    <a:lnTo>
                      <a:pt x="452" y="197"/>
                    </a:lnTo>
                    <a:lnTo>
                      <a:pt x="434" y="206"/>
                    </a:lnTo>
                    <a:lnTo>
                      <a:pt x="417" y="216"/>
                    </a:lnTo>
                    <a:lnTo>
                      <a:pt x="402" y="226"/>
                    </a:lnTo>
                    <a:lnTo>
                      <a:pt x="387" y="238"/>
                    </a:lnTo>
                    <a:lnTo>
                      <a:pt x="374" y="249"/>
                    </a:lnTo>
                    <a:lnTo>
                      <a:pt x="362" y="261"/>
                    </a:lnTo>
                    <a:lnTo>
                      <a:pt x="352" y="273"/>
                    </a:lnTo>
                    <a:lnTo>
                      <a:pt x="342" y="285"/>
                    </a:lnTo>
                    <a:lnTo>
                      <a:pt x="334" y="297"/>
                    </a:lnTo>
                    <a:lnTo>
                      <a:pt x="326" y="310"/>
                    </a:lnTo>
                    <a:lnTo>
                      <a:pt x="322" y="323"/>
                    </a:lnTo>
                    <a:lnTo>
                      <a:pt x="317" y="335"/>
                    </a:lnTo>
                    <a:lnTo>
                      <a:pt x="314" y="348"/>
                    </a:lnTo>
                    <a:lnTo>
                      <a:pt x="313" y="361"/>
                    </a:lnTo>
                    <a:lnTo>
                      <a:pt x="313" y="374"/>
                    </a:lnTo>
                    <a:lnTo>
                      <a:pt x="316" y="386"/>
                    </a:lnTo>
                    <a:lnTo>
                      <a:pt x="318" y="399"/>
                    </a:lnTo>
                    <a:lnTo>
                      <a:pt x="323" y="412"/>
                    </a:lnTo>
                    <a:lnTo>
                      <a:pt x="329" y="400"/>
                    </a:lnTo>
                  </a:path>
                </a:pathLst>
              </a:custGeom>
              <a:solidFill>
                <a:srgbClr val="CCFFFF"/>
              </a:solidFill>
              <a:ln w="9360">
                <a:solidFill>
                  <a:srgbClr val="000000"/>
                </a:solidFill>
                <a:round/>
                <a:headEnd/>
                <a:tailEnd/>
              </a:ln>
            </p:spPr>
            <p:txBody>
              <a:bodyPr wrap="none" anchor="ctr"/>
              <a:lstStyle/>
              <a:p>
                <a:endParaRPr lang="en-US"/>
              </a:p>
            </p:txBody>
          </p:sp>
          <p:sp>
            <p:nvSpPr>
              <p:cNvPr id="22568" name="Freeform 22"/>
              <p:cNvSpPr>
                <a:spLocks noChangeArrowheads="1"/>
              </p:cNvSpPr>
              <p:nvPr/>
            </p:nvSpPr>
            <p:spPr bwMode="auto">
              <a:xfrm>
                <a:off x="3547" y="1618"/>
                <a:ext cx="37" cy="3"/>
              </a:xfrm>
              <a:custGeom>
                <a:avLst/>
                <a:gdLst>
                  <a:gd name="T0" fmla="*/ 0 w 163"/>
                  <a:gd name="T1" fmla="*/ 0 h 14"/>
                  <a:gd name="T2" fmla="*/ 0 w 163"/>
                  <a:gd name="T3" fmla="*/ 0 h 14"/>
                  <a:gd name="T4" fmla="*/ 0 w 163"/>
                  <a:gd name="T5" fmla="*/ 0 h 14"/>
                  <a:gd name="T6" fmla="*/ 0 w 163"/>
                  <a:gd name="T7" fmla="*/ 0 h 14"/>
                  <a:gd name="T8" fmla="*/ 0 w 163"/>
                  <a:gd name="T9" fmla="*/ 0 h 14"/>
                  <a:gd name="T10" fmla="*/ 0 w 163"/>
                  <a:gd name="T11" fmla="*/ 0 h 14"/>
                  <a:gd name="T12" fmla="*/ 0 w 163"/>
                  <a:gd name="T13" fmla="*/ 0 h 14"/>
                  <a:gd name="T14" fmla="*/ 0 w 163"/>
                  <a:gd name="T15" fmla="*/ 0 h 14"/>
                  <a:gd name="T16" fmla="*/ 0 w 163"/>
                  <a:gd name="T17" fmla="*/ 0 h 14"/>
                  <a:gd name="T18" fmla="*/ 0 w 163"/>
                  <a:gd name="T19" fmla="*/ 0 h 14"/>
                  <a:gd name="T20" fmla="*/ 0 w 163"/>
                  <a:gd name="T21" fmla="*/ 0 h 14"/>
                  <a:gd name="T22" fmla="*/ 0 w 163"/>
                  <a:gd name="T23" fmla="*/ 0 h 14"/>
                  <a:gd name="T24" fmla="*/ 0 w 163"/>
                  <a:gd name="T25" fmla="*/ 0 h 14"/>
                  <a:gd name="T26" fmla="*/ 0 w 163"/>
                  <a:gd name="T27" fmla="*/ 0 h 14"/>
                  <a:gd name="T28" fmla="*/ 0 w 163"/>
                  <a:gd name="T29" fmla="*/ 0 h 14"/>
                  <a:gd name="T30" fmla="*/ 0 w 163"/>
                  <a:gd name="T31" fmla="*/ 0 h 14"/>
                  <a:gd name="T32" fmla="*/ 0 w 16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63"/>
                  <a:gd name="T52" fmla="*/ 0 h 14"/>
                  <a:gd name="T53" fmla="*/ 163 w 16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63" h="14">
                    <a:moveTo>
                      <a:pt x="0" y="0"/>
                    </a:moveTo>
                    <a:lnTo>
                      <a:pt x="10" y="1"/>
                    </a:lnTo>
                    <a:lnTo>
                      <a:pt x="21" y="3"/>
                    </a:lnTo>
                    <a:lnTo>
                      <a:pt x="30" y="5"/>
                    </a:lnTo>
                    <a:lnTo>
                      <a:pt x="41" y="6"/>
                    </a:lnTo>
                    <a:lnTo>
                      <a:pt x="52" y="8"/>
                    </a:lnTo>
                    <a:lnTo>
                      <a:pt x="63" y="9"/>
                    </a:lnTo>
                    <a:lnTo>
                      <a:pt x="73" y="10"/>
                    </a:lnTo>
                    <a:lnTo>
                      <a:pt x="85" y="10"/>
                    </a:lnTo>
                    <a:lnTo>
                      <a:pt x="96" y="11"/>
                    </a:lnTo>
                    <a:lnTo>
                      <a:pt x="107" y="12"/>
                    </a:lnTo>
                    <a:lnTo>
                      <a:pt x="117" y="13"/>
                    </a:lnTo>
                    <a:lnTo>
                      <a:pt x="128" y="13"/>
                    </a:lnTo>
                    <a:lnTo>
                      <a:pt x="140" y="13"/>
                    </a:lnTo>
                    <a:lnTo>
                      <a:pt x="151" y="13"/>
                    </a:lnTo>
                    <a:lnTo>
                      <a:pt x="162" y="13"/>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2569" name="Freeform 23"/>
              <p:cNvSpPr>
                <a:spLocks noChangeArrowheads="1"/>
              </p:cNvSpPr>
              <p:nvPr/>
            </p:nvSpPr>
            <p:spPr bwMode="auto">
              <a:xfrm>
                <a:off x="3604" y="1677"/>
                <a:ext cx="16" cy="1"/>
              </a:xfrm>
              <a:custGeom>
                <a:avLst/>
                <a:gdLst>
                  <a:gd name="T0" fmla="*/ 0 w 71"/>
                  <a:gd name="T1" fmla="*/ 0 h 5"/>
                  <a:gd name="T2" fmla="*/ 0 w 71"/>
                  <a:gd name="T3" fmla="*/ 0 h 5"/>
                  <a:gd name="T4" fmla="*/ 0 w 71"/>
                  <a:gd name="T5" fmla="*/ 0 h 5"/>
                  <a:gd name="T6" fmla="*/ 0 w 71"/>
                  <a:gd name="T7" fmla="*/ 0 h 5"/>
                  <a:gd name="T8" fmla="*/ 0 w 71"/>
                  <a:gd name="T9" fmla="*/ 0 h 5"/>
                  <a:gd name="T10" fmla="*/ 0 w 71"/>
                  <a:gd name="T11" fmla="*/ 0 h 5"/>
                  <a:gd name="T12" fmla="*/ 0 w 71"/>
                  <a:gd name="T13" fmla="*/ 0 h 5"/>
                  <a:gd name="T14" fmla="*/ 0 w 71"/>
                  <a:gd name="T15" fmla="*/ 0 h 5"/>
                  <a:gd name="T16" fmla="*/ 0 w 71"/>
                  <a:gd name="T17" fmla="*/ 0 h 5"/>
                  <a:gd name="T18" fmla="*/ 0 w 71"/>
                  <a:gd name="T19" fmla="*/ 0 h 5"/>
                  <a:gd name="T20" fmla="*/ 0 w 71"/>
                  <a:gd name="T21" fmla="*/ 0 h 5"/>
                  <a:gd name="T22" fmla="*/ 0 w 71"/>
                  <a:gd name="T23" fmla="*/ 0 h 5"/>
                  <a:gd name="T24" fmla="*/ 0 w 71"/>
                  <a:gd name="T25" fmla="*/ 0 h 5"/>
                  <a:gd name="T26" fmla="*/ 0 w 71"/>
                  <a:gd name="T27" fmla="*/ 0 h 5"/>
                  <a:gd name="T28" fmla="*/ 0 w 71"/>
                  <a:gd name="T29" fmla="*/ 0 h 5"/>
                  <a:gd name="T30" fmla="*/ 0 w 71"/>
                  <a:gd name="T31" fmla="*/ 0 h 5"/>
                  <a:gd name="T32" fmla="*/ 0 w 71"/>
                  <a:gd name="T33" fmla="*/ 0 h 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1"/>
                  <a:gd name="T52" fmla="*/ 0 h 5"/>
                  <a:gd name="T53" fmla="*/ 71 w 71"/>
                  <a:gd name="T54" fmla="*/ 5 h 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1" h="5">
                    <a:moveTo>
                      <a:pt x="0" y="4"/>
                    </a:moveTo>
                    <a:lnTo>
                      <a:pt x="4" y="4"/>
                    </a:lnTo>
                    <a:lnTo>
                      <a:pt x="9" y="4"/>
                    </a:lnTo>
                    <a:lnTo>
                      <a:pt x="14" y="4"/>
                    </a:lnTo>
                    <a:lnTo>
                      <a:pt x="17" y="4"/>
                    </a:lnTo>
                    <a:lnTo>
                      <a:pt x="22" y="4"/>
                    </a:lnTo>
                    <a:lnTo>
                      <a:pt x="27" y="3"/>
                    </a:lnTo>
                    <a:lnTo>
                      <a:pt x="32" y="3"/>
                    </a:lnTo>
                    <a:lnTo>
                      <a:pt x="38" y="2"/>
                    </a:lnTo>
                    <a:lnTo>
                      <a:pt x="42" y="2"/>
                    </a:lnTo>
                    <a:lnTo>
                      <a:pt x="47" y="1"/>
                    </a:lnTo>
                    <a:lnTo>
                      <a:pt x="52" y="1"/>
                    </a:lnTo>
                    <a:lnTo>
                      <a:pt x="57" y="0"/>
                    </a:lnTo>
                    <a:lnTo>
                      <a:pt x="62" y="0"/>
                    </a:lnTo>
                    <a:lnTo>
                      <a:pt x="65" y="0"/>
                    </a:lnTo>
                    <a:lnTo>
                      <a:pt x="70" y="0"/>
                    </a:lnTo>
                    <a:lnTo>
                      <a:pt x="0" y="4"/>
                    </a:lnTo>
                  </a:path>
                </a:pathLst>
              </a:custGeom>
              <a:solidFill>
                <a:srgbClr val="CCFFFF"/>
              </a:solidFill>
              <a:ln w="9360">
                <a:solidFill>
                  <a:srgbClr val="000000"/>
                </a:solidFill>
                <a:round/>
                <a:headEnd/>
                <a:tailEnd/>
              </a:ln>
            </p:spPr>
            <p:txBody>
              <a:bodyPr wrap="none" anchor="ctr"/>
              <a:lstStyle/>
              <a:p>
                <a:endParaRPr lang="en-US"/>
              </a:p>
            </p:txBody>
          </p:sp>
          <p:sp>
            <p:nvSpPr>
              <p:cNvPr id="22570" name="Freeform 24"/>
              <p:cNvSpPr>
                <a:spLocks noChangeArrowheads="1"/>
              </p:cNvSpPr>
              <p:nvPr/>
            </p:nvSpPr>
            <p:spPr bwMode="auto">
              <a:xfrm>
                <a:off x="3798" y="1697"/>
                <a:ext cx="18" cy="12"/>
              </a:xfrm>
              <a:custGeom>
                <a:avLst/>
                <a:gdLst>
                  <a:gd name="T0" fmla="*/ 0 w 80"/>
                  <a:gd name="T1" fmla="*/ 0 h 53"/>
                  <a:gd name="T2" fmla="*/ 0 w 80"/>
                  <a:gd name="T3" fmla="*/ 0 h 53"/>
                  <a:gd name="T4" fmla="*/ 0 w 80"/>
                  <a:gd name="T5" fmla="*/ 0 h 53"/>
                  <a:gd name="T6" fmla="*/ 0 w 80"/>
                  <a:gd name="T7" fmla="*/ 0 h 53"/>
                  <a:gd name="T8" fmla="*/ 0 w 80"/>
                  <a:gd name="T9" fmla="*/ 0 h 53"/>
                  <a:gd name="T10" fmla="*/ 0 w 80"/>
                  <a:gd name="T11" fmla="*/ 0 h 53"/>
                  <a:gd name="T12" fmla="*/ 0 w 80"/>
                  <a:gd name="T13" fmla="*/ 0 h 53"/>
                  <a:gd name="T14" fmla="*/ 0 w 80"/>
                  <a:gd name="T15" fmla="*/ 0 h 53"/>
                  <a:gd name="T16" fmla="*/ 0 w 80"/>
                  <a:gd name="T17" fmla="*/ 0 h 53"/>
                  <a:gd name="T18" fmla="*/ 0 w 80"/>
                  <a:gd name="T19" fmla="*/ 0 h 53"/>
                  <a:gd name="T20" fmla="*/ 0 w 80"/>
                  <a:gd name="T21" fmla="*/ 0 h 53"/>
                  <a:gd name="T22" fmla="*/ 0 w 80"/>
                  <a:gd name="T23" fmla="*/ 0 h 53"/>
                  <a:gd name="T24" fmla="*/ 0 w 80"/>
                  <a:gd name="T25" fmla="*/ 0 h 53"/>
                  <a:gd name="T26" fmla="*/ 0 w 80"/>
                  <a:gd name="T27" fmla="*/ 0 h 53"/>
                  <a:gd name="T28" fmla="*/ 0 w 80"/>
                  <a:gd name="T29" fmla="*/ 0 h 53"/>
                  <a:gd name="T30" fmla="*/ 0 w 80"/>
                  <a:gd name="T31" fmla="*/ 0 h 53"/>
                  <a:gd name="T32" fmla="*/ 0 w 80"/>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53"/>
                  <a:gd name="T53" fmla="*/ 80 w 80"/>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53">
                    <a:moveTo>
                      <a:pt x="0" y="0"/>
                    </a:moveTo>
                    <a:lnTo>
                      <a:pt x="4" y="4"/>
                    </a:lnTo>
                    <a:lnTo>
                      <a:pt x="8" y="7"/>
                    </a:lnTo>
                    <a:lnTo>
                      <a:pt x="13" y="11"/>
                    </a:lnTo>
                    <a:lnTo>
                      <a:pt x="18" y="15"/>
                    </a:lnTo>
                    <a:lnTo>
                      <a:pt x="23" y="18"/>
                    </a:lnTo>
                    <a:lnTo>
                      <a:pt x="27" y="22"/>
                    </a:lnTo>
                    <a:lnTo>
                      <a:pt x="33" y="25"/>
                    </a:lnTo>
                    <a:lnTo>
                      <a:pt x="38" y="28"/>
                    </a:lnTo>
                    <a:lnTo>
                      <a:pt x="43" y="32"/>
                    </a:lnTo>
                    <a:lnTo>
                      <a:pt x="49" y="36"/>
                    </a:lnTo>
                    <a:lnTo>
                      <a:pt x="55" y="39"/>
                    </a:lnTo>
                    <a:lnTo>
                      <a:pt x="61" y="42"/>
                    </a:lnTo>
                    <a:lnTo>
                      <a:pt x="67" y="45"/>
                    </a:lnTo>
                    <a:lnTo>
                      <a:pt x="73" y="49"/>
                    </a:lnTo>
                    <a:lnTo>
                      <a:pt x="79" y="52"/>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2571" name="Freeform 25"/>
              <p:cNvSpPr>
                <a:spLocks noChangeArrowheads="1"/>
              </p:cNvSpPr>
              <p:nvPr/>
            </p:nvSpPr>
            <p:spPr bwMode="auto">
              <a:xfrm>
                <a:off x="4025" y="1676"/>
                <a:ext cx="9" cy="16"/>
              </a:xfrm>
              <a:custGeom>
                <a:avLst/>
                <a:gdLst>
                  <a:gd name="T0" fmla="*/ 0 w 39"/>
                  <a:gd name="T1" fmla="*/ 0 h 70"/>
                  <a:gd name="T2" fmla="*/ 0 w 39"/>
                  <a:gd name="T3" fmla="*/ 0 h 70"/>
                  <a:gd name="T4" fmla="*/ 0 w 39"/>
                  <a:gd name="T5" fmla="*/ 0 h 70"/>
                  <a:gd name="T6" fmla="*/ 0 w 39"/>
                  <a:gd name="T7" fmla="*/ 0 h 70"/>
                  <a:gd name="T8" fmla="*/ 0 w 39"/>
                  <a:gd name="T9" fmla="*/ 0 h 70"/>
                  <a:gd name="T10" fmla="*/ 0 w 39"/>
                  <a:gd name="T11" fmla="*/ 0 h 70"/>
                  <a:gd name="T12" fmla="*/ 0 w 39"/>
                  <a:gd name="T13" fmla="*/ 0 h 70"/>
                  <a:gd name="T14" fmla="*/ 0 w 39"/>
                  <a:gd name="T15" fmla="*/ 0 h 70"/>
                  <a:gd name="T16" fmla="*/ 0 w 39"/>
                  <a:gd name="T17" fmla="*/ 0 h 70"/>
                  <a:gd name="T18" fmla="*/ 0 w 39"/>
                  <a:gd name="T19" fmla="*/ 0 h 70"/>
                  <a:gd name="T20" fmla="*/ 0 w 39"/>
                  <a:gd name="T21" fmla="*/ 0 h 70"/>
                  <a:gd name="T22" fmla="*/ 0 w 39"/>
                  <a:gd name="T23" fmla="*/ 0 h 70"/>
                  <a:gd name="T24" fmla="*/ 0 w 39"/>
                  <a:gd name="T25" fmla="*/ 0 h 70"/>
                  <a:gd name="T26" fmla="*/ 0 w 39"/>
                  <a:gd name="T27" fmla="*/ 0 h 70"/>
                  <a:gd name="T28" fmla="*/ 0 w 39"/>
                  <a:gd name="T29" fmla="*/ 0 h 70"/>
                  <a:gd name="T30" fmla="*/ 0 w 39"/>
                  <a:gd name="T31" fmla="*/ 0 h 70"/>
                  <a:gd name="T32" fmla="*/ 0 w 39"/>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70"/>
                  <a:gd name="T53" fmla="*/ 39 w 39"/>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70">
                    <a:moveTo>
                      <a:pt x="0" y="69"/>
                    </a:moveTo>
                    <a:lnTo>
                      <a:pt x="3" y="64"/>
                    </a:lnTo>
                    <a:lnTo>
                      <a:pt x="7" y="60"/>
                    </a:lnTo>
                    <a:lnTo>
                      <a:pt x="10" y="55"/>
                    </a:lnTo>
                    <a:lnTo>
                      <a:pt x="14" y="51"/>
                    </a:lnTo>
                    <a:lnTo>
                      <a:pt x="18" y="46"/>
                    </a:lnTo>
                    <a:lnTo>
                      <a:pt x="20" y="41"/>
                    </a:lnTo>
                    <a:lnTo>
                      <a:pt x="22" y="37"/>
                    </a:lnTo>
                    <a:lnTo>
                      <a:pt x="25" y="33"/>
                    </a:lnTo>
                    <a:lnTo>
                      <a:pt x="27" y="28"/>
                    </a:lnTo>
                    <a:lnTo>
                      <a:pt x="30" y="24"/>
                    </a:lnTo>
                    <a:lnTo>
                      <a:pt x="32" y="20"/>
                    </a:lnTo>
                    <a:lnTo>
                      <a:pt x="33" y="15"/>
                    </a:lnTo>
                    <a:lnTo>
                      <a:pt x="36" y="10"/>
                    </a:lnTo>
                    <a:lnTo>
                      <a:pt x="37" y="5"/>
                    </a:lnTo>
                    <a:lnTo>
                      <a:pt x="38" y="0"/>
                    </a:lnTo>
                    <a:lnTo>
                      <a:pt x="0" y="69"/>
                    </a:lnTo>
                  </a:path>
                </a:pathLst>
              </a:custGeom>
              <a:solidFill>
                <a:srgbClr val="CCFFFF"/>
              </a:solidFill>
              <a:ln w="9360">
                <a:solidFill>
                  <a:srgbClr val="000000"/>
                </a:solidFill>
                <a:round/>
                <a:headEnd/>
                <a:tailEnd/>
              </a:ln>
            </p:spPr>
            <p:txBody>
              <a:bodyPr wrap="none" anchor="ctr"/>
              <a:lstStyle/>
              <a:p>
                <a:endParaRPr lang="en-US"/>
              </a:p>
            </p:txBody>
          </p:sp>
          <p:sp>
            <p:nvSpPr>
              <p:cNvPr id="22572" name="Freeform 26"/>
              <p:cNvSpPr>
                <a:spLocks noChangeArrowheads="1"/>
              </p:cNvSpPr>
              <p:nvPr/>
            </p:nvSpPr>
            <p:spPr bwMode="auto">
              <a:xfrm>
                <a:off x="4123" y="1598"/>
                <a:ext cx="71" cy="48"/>
              </a:xfrm>
              <a:custGeom>
                <a:avLst/>
                <a:gdLst>
                  <a:gd name="T0" fmla="*/ 0 w 315"/>
                  <a:gd name="T1" fmla="*/ 0 h 212"/>
                  <a:gd name="T2" fmla="*/ 0 w 315"/>
                  <a:gd name="T3" fmla="*/ 0 h 212"/>
                  <a:gd name="T4" fmla="*/ 0 w 315"/>
                  <a:gd name="T5" fmla="*/ 0 h 212"/>
                  <a:gd name="T6" fmla="*/ 0 w 315"/>
                  <a:gd name="T7" fmla="*/ 0 h 212"/>
                  <a:gd name="T8" fmla="*/ 0 w 315"/>
                  <a:gd name="T9" fmla="*/ 0 h 212"/>
                  <a:gd name="T10" fmla="*/ 0 w 315"/>
                  <a:gd name="T11" fmla="*/ 0 h 212"/>
                  <a:gd name="T12" fmla="*/ 0 w 315"/>
                  <a:gd name="T13" fmla="*/ 0 h 212"/>
                  <a:gd name="T14" fmla="*/ 0 w 315"/>
                  <a:gd name="T15" fmla="*/ 0 h 212"/>
                  <a:gd name="T16" fmla="*/ 0 w 315"/>
                  <a:gd name="T17" fmla="*/ 0 h 212"/>
                  <a:gd name="T18" fmla="*/ 0 w 315"/>
                  <a:gd name="T19" fmla="*/ 0 h 212"/>
                  <a:gd name="T20" fmla="*/ 0 w 315"/>
                  <a:gd name="T21" fmla="*/ 0 h 212"/>
                  <a:gd name="T22" fmla="*/ 0 w 315"/>
                  <a:gd name="T23" fmla="*/ 0 h 212"/>
                  <a:gd name="T24" fmla="*/ 0 w 315"/>
                  <a:gd name="T25" fmla="*/ 0 h 212"/>
                  <a:gd name="T26" fmla="*/ 0 w 315"/>
                  <a:gd name="T27" fmla="*/ 0 h 212"/>
                  <a:gd name="T28" fmla="*/ 0 w 315"/>
                  <a:gd name="T29" fmla="*/ 0 h 212"/>
                  <a:gd name="T30" fmla="*/ 0 w 315"/>
                  <a:gd name="T31" fmla="*/ 0 h 212"/>
                  <a:gd name="T32" fmla="*/ 0 w 315"/>
                  <a:gd name="T33" fmla="*/ 0 h 212"/>
                  <a:gd name="T34" fmla="*/ 0 w 315"/>
                  <a:gd name="T35" fmla="*/ 0 h 212"/>
                  <a:gd name="T36" fmla="*/ 0 w 315"/>
                  <a:gd name="T37" fmla="*/ 0 h 212"/>
                  <a:gd name="T38" fmla="*/ 0 w 315"/>
                  <a:gd name="T39" fmla="*/ 0 h 212"/>
                  <a:gd name="T40" fmla="*/ 0 w 315"/>
                  <a:gd name="T41" fmla="*/ 0 h 212"/>
                  <a:gd name="T42" fmla="*/ 0 w 315"/>
                  <a:gd name="T43" fmla="*/ 0 h 212"/>
                  <a:gd name="T44" fmla="*/ 0 w 315"/>
                  <a:gd name="T45" fmla="*/ 0 h 212"/>
                  <a:gd name="T46" fmla="*/ 0 w 315"/>
                  <a:gd name="T47" fmla="*/ 0 h 212"/>
                  <a:gd name="T48" fmla="*/ 0 w 315"/>
                  <a:gd name="T49" fmla="*/ 0 h 212"/>
                  <a:gd name="T50" fmla="*/ 0 w 315"/>
                  <a:gd name="T51" fmla="*/ 0 h 21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15"/>
                  <a:gd name="T79" fmla="*/ 0 h 212"/>
                  <a:gd name="T80" fmla="*/ 315 w 315"/>
                  <a:gd name="T81" fmla="*/ 212 h 21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15" h="212">
                    <a:moveTo>
                      <a:pt x="314" y="211"/>
                    </a:moveTo>
                    <a:lnTo>
                      <a:pt x="314" y="200"/>
                    </a:lnTo>
                    <a:lnTo>
                      <a:pt x="311" y="188"/>
                    </a:lnTo>
                    <a:lnTo>
                      <a:pt x="309" y="177"/>
                    </a:lnTo>
                    <a:lnTo>
                      <a:pt x="305" y="166"/>
                    </a:lnTo>
                    <a:lnTo>
                      <a:pt x="299" y="155"/>
                    </a:lnTo>
                    <a:lnTo>
                      <a:pt x="293" y="144"/>
                    </a:lnTo>
                    <a:lnTo>
                      <a:pt x="285" y="133"/>
                    </a:lnTo>
                    <a:lnTo>
                      <a:pt x="277" y="122"/>
                    </a:lnTo>
                    <a:lnTo>
                      <a:pt x="267" y="111"/>
                    </a:lnTo>
                    <a:lnTo>
                      <a:pt x="256" y="102"/>
                    </a:lnTo>
                    <a:lnTo>
                      <a:pt x="244" y="92"/>
                    </a:lnTo>
                    <a:lnTo>
                      <a:pt x="230" y="82"/>
                    </a:lnTo>
                    <a:lnTo>
                      <a:pt x="215" y="73"/>
                    </a:lnTo>
                    <a:lnTo>
                      <a:pt x="200" y="63"/>
                    </a:lnTo>
                    <a:lnTo>
                      <a:pt x="185" y="55"/>
                    </a:lnTo>
                    <a:lnTo>
                      <a:pt x="167" y="47"/>
                    </a:lnTo>
                    <a:lnTo>
                      <a:pt x="148" y="39"/>
                    </a:lnTo>
                    <a:lnTo>
                      <a:pt x="129" y="32"/>
                    </a:lnTo>
                    <a:lnTo>
                      <a:pt x="109" y="26"/>
                    </a:lnTo>
                    <a:lnTo>
                      <a:pt x="88" y="19"/>
                    </a:lnTo>
                    <a:lnTo>
                      <a:pt x="67" y="13"/>
                    </a:lnTo>
                    <a:lnTo>
                      <a:pt x="45" y="8"/>
                    </a:lnTo>
                    <a:lnTo>
                      <a:pt x="22" y="4"/>
                    </a:lnTo>
                    <a:lnTo>
                      <a:pt x="0" y="0"/>
                    </a:lnTo>
                    <a:lnTo>
                      <a:pt x="314" y="211"/>
                    </a:lnTo>
                  </a:path>
                </a:pathLst>
              </a:custGeom>
              <a:solidFill>
                <a:srgbClr val="CCFFFF"/>
              </a:solidFill>
              <a:ln w="9360">
                <a:solidFill>
                  <a:srgbClr val="000000"/>
                </a:solidFill>
                <a:round/>
                <a:headEnd/>
                <a:tailEnd/>
              </a:ln>
            </p:spPr>
            <p:txBody>
              <a:bodyPr wrap="none" anchor="ctr"/>
              <a:lstStyle/>
              <a:p>
                <a:endParaRPr lang="en-US"/>
              </a:p>
            </p:txBody>
          </p:sp>
          <p:sp>
            <p:nvSpPr>
              <p:cNvPr id="22573" name="Freeform 27"/>
              <p:cNvSpPr>
                <a:spLocks noChangeArrowheads="1"/>
              </p:cNvSpPr>
              <p:nvPr/>
            </p:nvSpPr>
            <p:spPr bwMode="auto">
              <a:xfrm>
                <a:off x="4236" y="1556"/>
                <a:ext cx="34" cy="16"/>
              </a:xfrm>
              <a:custGeom>
                <a:avLst/>
                <a:gdLst>
                  <a:gd name="T0" fmla="*/ 0 w 150"/>
                  <a:gd name="T1" fmla="*/ 0 h 71"/>
                  <a:gd name="T2" fmla="*/ 0 w 150"/>
                  <a:gd name="T3" fmla="*/ 0 h 71"/>
                  <a:gd name="T4" fmla="*/ 0 w 150"/>
                  <a:gd name="T5" fmla="*/ 0 h 71"/>
                  <a:gd name="T6" fmla="*/ 0 w 150"/>
                  <a:gd name="T7" fmla="*/ 0 h 71"/>
                  <a:gd name="T8" fmla="*/ 0 w 150"/>
                  <a:gd name="T9" fmla="*/ 0 h 71"/>
                  <a:gd name="T10" fmla="*/ 0 w 150"/>
                  <a:gd name="T11" fmla="*/ 0 h 71"/>
                  <a:gd name="T12" fmla="*/ 0 w 150"/>
                  <a:gd name="T13" fmla="*/ 0 h 71"/>
                  <a:gd name="T14" fmla="*/ 0 w 150"/>
                  <a:gd name="T15" fmla="*/ 0 h 71"/>
                  <a:gd name="T16" fmla="*/ 0 w 150"/>
                  <a:gd name="T17" fmla="*/ 0 h 71"/>
                  <a:gd name="T18" fmla="*/ 0 w 150"/>
                  <a:gd name="T19" fmla="*/ 0 h 71"/>
                  <a:gd name="T20" fmla="*/ 0 w 150"/>
                  <a:gd name="T21" fmla="*/ 0 h 71"/>
                  <a:gd name="T22" fmla="*/ 0 w 150"/>
                  <a:gd name="T23" fmla="*/ 0 h 71"/>
                  <a:gd name="T24" fmla="*/ 0 w 150"/>
                  <a:gd name="T25" fmla="*/ 0 h 71"/>
                  <a:gd name="T26" fmla="*/ 0 w 150"/>
                  <a:gd name="T27" fmla="*/ 0 h 71"/>
                  <a:gd name="T28" fmla="*/ 0 w 150"/>
                  <a:gd name="T29" fmla="*/ 0 h 71"/>
                  <a:gd name="T30" fmla="*/ 0 w 150"/>
                  <a:gd name="T31" fmla="*/ 0 h 71"/>
                  <a:gd name="T32" fmla="*/ 0 w 150"/>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0"/>
                  <a:gd name="T52" fmla="*/ 0 h 71"/>
                  <a:gd name="T53" fmla="*/ 150 w 150"/>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0" h="71">
                    <a:moveTo>
                      <a:pt x="0" y="70"/>
                    </a:moveTo>
                    <a:lnTo>
                      <a:pt x="12" y="66"/>
                    </a:lnTo>
                    <a:lnTo>
                      <a:pt x="22" y="63"/>
                    </a:lnTo>
                    <a:lnTo>
                      <a:pt x="34" y="59"/>
                    </a:lnTo>
                    <a:lnTo>
                      <a:pt x="45" y="55"/>
                    </a:lnTo>
                    <a:lnTo>
                      <a:pt x="57" y="50"/>
                    </a:lnTo>
                    <a:lnTo>
                      <a:pt x="68" y="46"/>
                    </a:lnTo>
                    <a:lnTo>
                      <a:pt x="79" y="42"/>
                    </a:lnTo>
                    <a:lnTo>
                      <a:pt x="88" y="37"/>
                    </a:lnTo>
                    <a:lnTo>
                      <a:pt x="98" y="32"/>
                    </a:lnTo>
                    <a:lnTo>
                      <a:pt x="108" y="27"/>
                    </a:lnTo>
                    <a:lnTo>
                      <a:pt x="117" y="22"/>
                    </a:lnTo>
                    <a:lnTo>
                      <a:pt x="125" y="16"/>
                    </a:lnTo>
                    <a:lnTo>
                      <a:pt x="133" y="11"/>
                    </a:lnTo>
                    <a:lnTo>
                      <a:pt x="141" y="6"/>
                    </a:lnTo>
                    <a:lnTo>
                      <a:pt x="149" y="0"/>
                    </a:lnTo>
                    <a:lnTo>
                      <a:pt x="0" y="70"/>
                    </a:lnTo>
                  </a:path>
                </a:pathLst>
              </a:custGeom>
              <a:solidFill>
                <a:srgbClr val="CCFFFF"/>
              </a:solidFill>
              <a:ln w="9360">
                <a:solidFill>
                  <a:srgbClr val="000000"/>
                </a:solidFill>
                <a:round/>
                <a:headEnd/>
                <a:tailEnd/>
              </a:ln>
            </p:spPr>
            <p:txBody>
              <a:bodyPr wrap="none" anchor="ctr"/>
              <a:lstStyle/>
              <a:p>
                <a:endParaRPr lang="en-US"/>
              </a:p>
            </p:txBody>
          </p:sp>
          <p:sp>
            <p:nvSpPr>
              <p:cNvPr id="22574" name="Freeform 28"/>
              <p:cNvSpPr>
                <a:spLocks noChangeArrowheads="1"/>
              </p:cNvSpPr>
              <p:nvPr/>
            </p:nvSpPr>
            <p:spPr bwMode="auto">
              <a:xfrm>
                <a:off x="4209" y="1486"/>
                <a:ext cx="3" cy="11"/>
              </a:xfrm>
              <a:custGeom>
                <a:avLst/>
                <a:gdLst>
                  <a:gd name="T0" fmla="*/ 0 w 14"/>
                  <a:gd name="T1" fmla="*/ 0 h 49"/>
                  <a:gd name="T2" fmla="*/ 0 w 14"/>
                  <a:gd name="T3" fmla="*/ 0 h 49"/>
                  <a:gd name="T4" fmla="*/ 0 w 14"/>
                  <a:gd name="T5" fmla="*/ 0 h 49"/>
                  <a:gd name="T6" fmla="*/ 0 w 14"/>
                  <a:gd name="T7" fmla="*/ 0 h 49"/>
                  <a:gd name="T8" fmla="*/ 0 w 14"/>
                  <a:gd name="T9" fmla="*/ 0 h 49"/>
                  <a:gd name="T10" fmla="*/ 0 w 14"/>
                  <a:gd name="T11" fmla="*/ 0 h 49"/>
                  <a:gd name="T12" fmla="*/ 0 w 14"/>
                  <a:gd name="T13" fmla="*/ 0 h 49"/>
                  <a:gd name="T14" fmla="*/ 0 w 14"/>
                  <a:gd name="T15" fmla="*/ 0 h 49"/>
                  <a:gd name="T16" fmla="*/ 0 w 14"/>
                  <a:gd name="T17" fmla="*/ 0 h 49"/>
                  <a:gd name="T18" fmla="*/ 0 w 14"/>
                  <a:gd name="T19" fmla="*/ 0 h 49"/>
                  <a:gd name="T20" fmla="*/ 0 w 14"/>
                  <a:gd name="T21" fmla="*/ 0 h 49"/>
                  <a:gd name="T22" fmla="*/ 0 w 14"/>
                  <a:gd name="T23" fmla="*/ 0 h 49"/>
                  <a:gd name="T24" fmla="*/ 0 w 14"/>
                  <a:gd name="T25" fmla="*/ 0 h 49"/>
                  <a:gd name="T26" fmla="*/ 0 w 14"/>
                  <a:gd name="T27" fmla="*/ 0 h 49"/>
                  <a:gd name="T28" fmla="*/ 0 w 14"/>
                  <a:gd name="T29" fmla="*/ 0 h 49"/>
                  <a:gd name="T30" fmla="*/ 0 w 14"/>
                  <a:gd name="T31" fmla="*/ 0 h 49"/>
                  <a:gd name="T32" fmla="*/ 0 w 14"/>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
                  <a:gd name="T52" fmla="*/ 0 h 49"/>
                  <a:gd name="T53" fmla="*/ 14 w 14"/>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 h="49">
                    <a:moveTo>
                      <a:pt x="13" y="48"/>
                    </a:moveTo>
                    <a:lnTo>
                      <a:pt x="13" y="44"/>
                    </a:lnTo>
                    <a:lnTo>
                      <a:pt x="13" y="41"/>
                    </a:lnTo>
                    <a:lnTo>
                      <a:pt x="13" y="38"/>
                    </a:lnTo>
                    <a:lnTo>
                      <a:pt x="13" y="34"/>
                    </a:lnTo>
                    <a:lnTo>
                      <a:pt x="12" y="32"/>
                    </a:lnTo>
                    <a:lnTo>
                      <a:pt x="12" y="29"/>
                    </a:lnTo>
                    <a:lnTo>
                      <a:pt x="10" y="26"/>
                    </a:lnTo>
                    <a:lnTo>
                      <a:pt x="10" y="22"/>
                    </a:lnTo>
                    <a:lnTo>
                      <a:pt x="9" y="19"/>
                    </a:lnTo>
                    <a:lnTo>
                      <a:pt x="8" y="16"/>
                    </a:lnTo>
                    <a:lnTo>
                      <a:pt x="6" y="13"/>
                    </a:lnTo>
                    <a:lnTo>
                      <a:pt x="5" y="10"/>
                    </a:lnTo>
                    <a:lnTo>
                      <a:pt x="3" y="7"/>
                    </a:lnTo>
                    <a:lnTo>
                      <a:pt x="2" y="4"/>
                    </a:lnTo>
                    <a:lnTo>
                      <a:pt x="0" y="0"/>
                    </a:lnTo>
                    <a:lnTo>
                      <a:pt x="13" y="48"/>
                    </a:lnTo>
                  </a:path>
                </a:pathLst>
              </a:custGeom>
              <a:solidFill>
                <a:srgbClr val="CCFFFF"/>
              </a:solidFill>
              <a:ln w="9360">
                <a:solidFill>
                  <a:srgbClr val="000000"/>
                </a:solidFill>
                <a:round/>
                <a:headEnd/>
                <a:tailEnd/>
              </a:ln>
            </p:spPr>
            <p:txBody>
              <a:bodyPr wrap="none" anchor="ctr"/>
              <a:lstStyle/>
              <a:p>
                <a:endParaRPr lang="en-US"/>
              </a:p>
            </p:txBody>
          </p:sp>
          <p:sp>
            <p:nvSpPr>
              <p:cNvPr id="22575" name="Freeform 29"/>
              <p:cNvSpPr>
                <a:spLocks noChangeArrowheads="1"/>
              </p:cNvSpPr>
              <p:nvPr/>
            </p:nvSpPr>
            <p:spPr bwMode="auto">
              <a:xfrm>
                <a:off x="4045" y="1465"/>
                <a:ext cx="18" cy="10"/>
              </a:xfrm>
              <a:custGeom>
                <a:avLst/>
                <a:gdLst>
                  <a:gd name="T0" fmla="*/ 0 w 80"/>
                  <a:gd name="T1" fmla="*/ 0 h 45"/>
                  <a:gd name="T2" fmla="*/ 0 w 80"/>
                  <a:gd name="T3" fmla="*/ 0 h 45"/>
                  <a:gd name="T4" fmla="*/ 0 w 80"/>
                  <a:gd name="T5" fmla="*/ 0 h 45"/>
                  <a:gd name="T6" fmla="*/ 0 w 80"/>
                  <a:gd name="T7" fmla="*/ 0 h 45"/>
                  <a:gd name="T8" fmla="*/ 0 w 80"/>
                  <a:gd name="T9" fmla="*/ 0 h 45"/>
                  <a:gd name="T10" fmla="*/ 0 w 80"/>
                  <a:gd name="T11" fmla="*/ 0 h 45"/>
                  <a:gd name="T12" fmla="*/ 0 w 80"/>
                  <a:gd name="T13" fmla="*/ 0 h 45"/>
                  <a:gd name="T14" fmla="*/ 0 w 80"/>
                  <a:gd name="T15" fmla="*/ 0 h 45"/>
                  <a:gd name="T16" fmla="*/ 0 w 80"/>
                  <a:gd name="T17" fmla="*/ 0 h 45"/>
                  <a:gd name="T18" fmla="*/ 0 w 80"/>
                  <a:gd name="T19" fmla="*/ 0 h 45"/>
                  <a:gd name="T20" fmla="*/ 0 w 80"/>
                  <a:gd name="T21" fmla="*/ 0 h 45"/>
                  <a:gd name="T22" fmla="*/ 0 w 80"/>
                  <a:gd name="T23" fmla="*/ 0 h 45"/>
                  <a:gd name="T24" fmla="*/ 0 w 80"/>
                  <a:gd name="T25" fmla="*/ 0 h 45"/>
                  <a:gd name="T26" fmla="*/ 0 w 80"/>
                  <a:gd name="T27" fmla="*/ 0 h 45"/>
                  <a:gd name="T28" fmla="*/ 0 w 80"/>
                  <a:gd name="T29" fmla="*/ 0 h 45"/>
                  <a:gd name="T30" fmla="*/ 0 w 80"/>
                  <a:gd name="T31" fmla="*/ 0 h 45"/>
                  <a:gd name="T32" fmla="*/ 0 w 80"/>
                  <a:gd name="T33" fmla="*/ 0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45"/>
                  <a:gd name="T53" fmla="*/ 80 w 80"/>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45">
                    <a:moveTo>
                      <a:pt x="79" y="0"/>
                    </a:moveTo>
                    <a:lnTo>
                      <a:pt x="73" y="2"/>
                    </a:lnTo>
                    <a:lnTo>
                      <a:pt x="67" y="5"/>
                    </a:lnTo>
                    <a:lnTo>
                      <a:pt x="61" y="7"/>
                    </a:lnTo>
                    <a:lnTo>
                      <a:pt x="55" y="10"/>
                    </a:lnTo>
                    <a:lnTo>
                      <a:pt x="49" y="13"/>
                    </a:lnTo>
                    <a:lnTo>
                      <a:pt x="44" y="15"/>
                    </a:lnTo>
                    <a:lnTo>
                      <a:pt x="38" y="18"/>
                    </a:lnTo>
                    <a:lnTo>
                      <a:pt x="33" y="22"/>
                    </a:lnTo>
                    <a:lnTo>
                      <a:pt x="27" y="24"/>
                    </a:lnTo>
                    <a:lnTo>
                      <a:pt x="23" y="27"/>
                    </a:lnTo>
                    <a:lnTo>
                      <a:pt x="18" y="31"/>
                    </a:lnTo>
                    <a:lnTo>
                      <a:pt x="13" y="34"/>
                    </a:lnTo>
                    <a:lnTo>
                      <a:pt x="8" y="37"/>
                    </a:lnTo>
                    <a:lnTo>
                      <a:pt x="3" y="40"/>
                    </a:lnTo>
                    <a:lnTo>
                      <a:pt x="0" y="44"/>
                    </a:lnTo>
                    <a:lnTo>
                      <a:pt x="79" y="0"/>
                    </a:lnTo>
                  </a:path>
                </a:pathLst>
              </a:custGeom>
              <a:solidFill>
                <a:srgbClr val="CCFFFF"/>
              </a:solidFill>
              <a:ln w="9360">
                <a:solidFill>
                  <a:srgbClr val="000000"/>
                </a:solidFill>
                <a:round/>
                <a:headEnd/>
                <a:tailEnd/>
              </a:ln>
            </p:spPr>
            <p:txBody>
              <a:bodyPr wrap="none" anchor="ctr"/>
              <a:lstStyle/>
              <a:p>
                <a:endParaRPr lang="en-US"/>
              </a:p>
            </p:txBody>
          </p:sp>
          <p:sp>
            <p:nvSpPr>
              <p:cNvPr id="22576" name="Freeform 30"/>
              <p:cNvSpPr>
                <a:spLocks noChangeArrowheads="1"/>
              </p:cNvSpPr>
              <p:nvPr/>
            </p:nvSpPr>
            <p:spPr bwMode="auto">
              <a:xfrm>
                <a:off x="3910" y="1471"/>
                <a:ext cx="11" cy="11"/>
              </a:xfrm>
              <a:custGeom>
                <a:avLst/>
                <a:gdLst>
                  <a:gd name="T0" fmla="*/ 0 w 49"/>
                  <a:gd name="T1" fmla="*/ 0 h 49"/>
                  <a:gd name="T2" fmla="*/ 0 w 49"/>
                  <a:gd name="T3" fmla="*/ 0 h 49"/>
                  <a:gd name="T4" fmla="*/ 0 w 49"/>
                  <a:gd name="T5" fmla="*/ 0 h 49"/>
                  <a:gd name="T6" fmla="*/ 0 w 49"/>
                  <a:gd name="T7" fmla="*/ 0 h 49"/>
                  <a:gd name="T8" fmla="*/ 0 w 49"/>
                  <a:gd name="T9" fmla="*/ 0 h 49"/>
                  <a:gd name="T10" fmla="*/ 0 w 49"/>
                  <a:gd name="T11" fmla="*/ 0 h 49"/>
                  <a:gd name="T12" fmla="*/ 0 w 49"/>
                  <a:gd name="T13" fmla="*/ 0 h 49"/>
                  <a:gd name="T14" fmla="*/ 0 w 49"/>
                  <a:gd name="T15" fmla="*/ 0 h 49"/>
                  <a:gd name="T16" fmla="*/ 0 w 49"/>
                  <a:gd name="T17" fmla="*/ 0 h 49"/>
                  <a:gd name="T18" fmla="*/ 0 w 49"/>
                  <a:gd name="T19" fmla="*/ 0 h 49"/>
                  <a:gd name="T20" fmla="*/ 0 w 49"/>
                  <a:gd name="T21" fmla="*/ 0 h 49"/>
                  <a:gd name="T22" fmla="*/ 0 w 49"/>
                  <a:gd name="T23" fmla="*/ 0 h 49"/>
                  <a:gd name="T24" fmla="*/ 0 w 49"/>
                  <a:gd name="T25" fmla="*/ 0 h 49"/>
                  <a:gd name="T26" fmla="*/ 0 w 49"/>
                  <a:gd name="T27" fmla="*/ 0 h 49"/>
                  <a:gd name="T28" fmla="*/ 0 w 49"/>
                  <a:gd name="T29" fmla="*/ 0 h 49"/>
                  <a:gd name="T30" fmla="*/ 0 w 49"/>
                  <a:gd name="T31" fmla="*/ 0 h 49"/>
                  <a:gd name="T32" fmla="*/ 0 w 49"/>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49"/>
                  <a:gd name="T53" fmla="*/ 49 w 49"/>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49">
                    <a:moveTo>
                      <a:pt x="48" y="0"/>
                    </a:moveTo>
                    <a:lnTo>
                      <a:pt x="44" y="3"/>
                    </a:lnTo>
                    <a:lnTo>
                      <a:pt x="40" y="5"/>
                    </a:lnTo>
                    <a:lnTo>
                      <a:pt x="36" y="9"/>
                    </a:lnTo>
                    <a:lnTo>
                      <a:pt x="33" y="12"/>
                    </a:lnTo>
                    <a:lnTo>
                      <a:pt x="29" y="14"/>
                    </a:lnTo>
                    <a:lnTo>
                      <a:pt x="25" y="19"/>
                    </a:lnTo>
                    <a:lnTo>
                      <a:pt x="22" y="22"/>
                    </a:lnTo>
                    <a:lnTo>
                      <a:pt x="18" y="25"/>
                    </a:lnTo>
                    <a:lnTo>
                      <a:pt x="16" y="27"/>
                    </a:lnTo>
                    <a:lnTo>
                      <a:pt x="12" y="31"/>
                    </a:lnTo>
                    <a:lnTo>
                      <a:pt x="10" y="35"/>
                    </a:lnTo>
                    <a:lnTo>
                      <a:pt x="8" y="38"/>
                    </a:lnTo>
                    <a:lnTo>
                      <a:pt x="5" y="42"/>
                    </a:lnTo>
                    <a:lnTo>
                      <a:pt x="3" y="45"/>
                    </a:lnTo>
                    <a:lnTo>
                      <a:pt x="0" y="48"/>
                    </a:lnTo>
                    <a:lnTo>
                      <a:pt x="48" y="0"/>
                    </a:lnTo>
                  </a:path>
                </a:pathLst>
              </a:custGeom>
              <a:solidFill>
                <a:srgbClr val="CCFFFF"/>
              </a:solidFill>
              <a:ln w="9360">
                <a:solidFill>
                  <a:srgbClr val="000000"/>
                </a:solidFill>
                <a:round/>
                <a:headEnd/>
                <a:tailEnd/>
              </a:ln>
            </p:spPr>
            <p:txBody>
              <a:bodyPr wrap="none" anchor="ctr"/>
              <a:lstStyle/>
              <a:p>
                <a:endParaRPr lang="en-US"/>
              </a:p>
            </p:txBody>
          </p:sp>
          <p:sp>
            <p:nvSpPr>
              <p:cNvPr id="22577" name="Freeform 31"/>
              <p:cNvSpPr>
                <a:spLocks noChangeArrowheads="1"/>
              </p:cNvSpPr>
              <p:nvPr/>
            </p:nvSpPr>
            <p:spPr bwMode="auto">
              <a:xfrm>
                <a:off x="3745" y="1484"/>
                <a:ext cx="24" cy="6"/>
              </a:xfrm>
              <a:custGeom>
                <a:avLst/>
                <a:gdLst>
                  <a:gd name="T0" fmla="*/ 0 w 106"/>
                  <a:gd name="T1" fmla="*/ 0 h 28"/>
                  <a:gd name="T2" fmla="*/ 0 w 106"/>
                  <a:gd name="T3" fmla="*/ 0 h 28"/>
                  <a:gd name="T4" fmla="*/ 0 w 106"/>
                  <a:gd name="T5" fmla="*/ 0 h 28"/>
                  <a:gd name="T6" fmla="*/ 0 w 106"/>
                  <a:gd name="T7" fmla="*/ 0 h 28"/>
                  <a:gd name="T8" fmla="*/ 0 w 106"/>
                  <a:gd name="T9" fmla="*/ 0 h 28"/>
                  <a:gd name="T10" fmla="*/ 0 w 106"/>
                  <a:gd name="T11" fmla="*/ 0 h 28"/>
                  <a:gd name="T12" fmla="*/ 0 w 106"/>
                  <a:gd name="T13" fmla="*/ 0 h 28"/>
                  <a:gd name="T14" fmla="*/ 0 w 106"/>
                  <a:gd name="T15" fmla="*/ 0 h 28"/>
                  <a:gd name="T16" fmla="*/ 0 w 106"/>
                  <a:gd name="T17" fmla="*/ 0 h 28"/>
                  <a:gd name="T18" fmla="*/ 0 w 106"/>
                  <a:gd name="T19" fmla="*/ 0 h 28"/>
                  <a:gd name="T20" fmla="*/ 0 w 106"/>
                  <a:gd name="T21" fmla="*/ 0 h 28"/>
                  <a:gd name="T22" fmla="*/ 0 w 106"/>
                  <a:gd name="T23" fmla="*/ 0 h 28"/>
                  <a:gd name="T24" fmla="*/ 0 w 106"/>
                  <a:gd name="T25" fmla="*/ 0 h 28"/>
                  <a:gd name="T26" fmla="*/ 0 w 106"/>
                  <a:gd name="T27" fmla="*/ 0 h 28"/>
                  <a:gd name="T28" fmla="*/ 0 w 106"/>
                  <a:gd name="T29" fmla="*/ 0 h 28"/>
                  <a:gd name="T30" fmla="*/ 0 w 106"/>
                  <a:gd name="T31" fmla="*/ 0 h 28"/>
                  <a:gd name="T32" fmla="*/ 0 w 106"/>
                  <a:gd name="T33" fmla="*/ 0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6"/>
                  <a:gd name="T52" fmla="*/ 0 h 28"/>
                  <a:gd name="T53" fmla="*/ 106 w 106"/>
                  <a:gd name="T54" fmla="*/ 28 h 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6" h="28">
                    <a:moveTo>
                      <a:pt x="105" y="27"/>
                    </a:moveTo>
                    <a:lnTo>
                      <a:pt x="98" y="25"/>
                    </a:lnTo>
                    <a:lnTo>
                      <a:pt x="92" y="23"/>
                    </a:lnTo>
                    <a:lnTo>
                      <a:pt x="84" y="21"/>
                    </a:lnTo>
                    <a:lnTo>
                      <a:pt x="79" y="19"/>
                    </a:lnTo>
                    <a:lnTo>
                      <a:pt x="70" y="17"/>
                    </a:lnTo>
                    <a:lnTo>
                      <a:pt x="64" y="15"/>
                    </a:lnTo>
                    <a:lnTo>
                      <a:pt x="57" y="13"/>
                    </a:lnTo>
                    <a:lnTo>
                      <a:pt x="50" y="12"/>
                    </a:lnTo>
                    <a:lnTo>
                      <a:pt x="43" y="10"/>
                    </a:lnTo>
                    <a:lnTo>
                      <a:pt x="37" y="8"/>
                    </a:lnTo>
                    <a:lnTo>
                      <a:pt x="29" y="6"/>
                    </a:lnTo>
                    <a:lnTo>
                      <a:pt x="21" y="4"/>
                    </a:lnTo>
                    <a:lnTo>
                      <a:pt x="14" y="4"/>
                    </a:lnTo>
                    <a:lnTo>
                      <a:pt x="7" y="2"/>
                    </a:lnTo>
                    <a:lnTo>
                      <a:pt x="0" y="0"/>
                    </a:lnTo>
                    <a:lnTo>
                      <a:pt x="105" y="27"/>
                    </a:lnTo>
                  </a:path>
                </a:pathLst>
              </a:custGeom>
              <a:solidFill>
                <a:srgbClr val="CCFFFF"/>
              </a:solidFill>
              <a:ln w="9360">
                <a:solidFill>
                  <a:srgbClr val="000000"/>
                </a:solidFill>
                <a:round/>
                <a:headEnd/>
                <a:tailEnd/>
              </a:ln>
            </p:spPr>
            <p:txBody>
              <a:bodyPr wrap="none" anchor="ctr"/>
              <a:lstStyle/>
              <a:p>
                <a:endParaRPr lang="en-US"/>
              </a:p>
            </p:txBody>
          </p:sp>
          <p:sp>
            <p:nvSpPr>
              <p:cNvPr id="22578" name="Freeform 32"/>
              <p:cNvSpPr>
                <a:spLocks noChangeArrowheads="1"/>
              </p:cNvSpPr>
              <p:nvPr/>
            </p:nvSpPr>
            <p:spPr bwMode="auto">
              <a:xfrm>
                <a:off x="3571" y="1548"/>
                <a:ext cx="7" cy="12"/>
              </a:xfrm>
              <a:custGeom>
                <a:avLst/>
                <a:gdLst>
                  <a:gd name="T0" fmla="*/ 0 w 31"/>
                  <a:gd name="T1" fmla="*/ 0 h 53"/>
                  <a:gd name="T2" fmla="*/ 0 w 31"/>
                  <a:gd name="T3" fmla="*/ 0 h 53"/>
                  <a:gd name="T4" fmla="*/ 0 w 31"/>
                  <a:gd name="T5" fmla="*/ 0 h 53"/>
                  <a:gd name="T6" fmla="*/ 0 w 31"/>
                  <a:gd name="T7" fmla="*/ 0 h 53"/>
                  <a:gd name="T8" fmla="*/ 0 w 31"/>
                  <a:gd name="T9" fmla="*/ 0 h 53"/>
                  <a:gd name="T10" fmla="*/ 0 w 31"/>
                  <a:gd name="T11" fmla="*/ 0 h 53"/>
                  <a:gd name="T12" fmla="*/ 0 w 31"/>
                  <a:gd name="T13" fmla="*/ 0 h 53"/>
                  <a:gd name="T14" fmla="*/ 0 w 31"/>
                  <a:gd name="T15" fmla="*/ 0 h 53"/>
                  <a:gd name="T16" fmla="*/ 0 w 31"/>
                  <a:gd name="T17" fmla="*/ 0 h 53"/>
                  <a:gd name="T18" fmla="*/ 0 w 31"/>
                  <a:gd name="T19" fmla="*/ 0 h 53"/>
                  <a:gd name="T20" fmla="*/ 0 w 31"/>
                  <a:gd name="T21" fmla="*/ 0 h 53"/>
                  <a:gd name="T22" fmla="*/ 0 w 31"/>
                  <a:gd name="T23" fmla="*/ 0 h 53"/>
                  <a:gd name="T24" fmla="*/ 0 w 31"/>
                  <a:gd name="T25" fmla="*/ 0 h 53"/>
                  <a:gd name="T26" fmla="*/ 0 w 31"/>
                  <a:gd name="T27" fmla="*/ 0 h 53"/>
                  <a:gd name="T28" fmla="*/ 0 w 31"/>
                  <a:gd name="T29" fmla="*/ 0 h 53"/>
                  <a:gd name="T30" fmla="*/ 0 w 31"/>
                  <a:gd name="T31" fmla="*/ 0 h 53"/>
                  <a:gd name="T32" fmla="*/ 0 w 31"/>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
                  <a:gd name="T52" fmla="*/ 0 h 53"/>
                  <a:gd name="T53" fmla="*/ 31 w 31"/>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 h="53">
                    <a:moveTo>
                      <a:pt x="0" y="0"/>
                    </a:moveTo>
                    <a:lnTo>
                      <a:pt x="0" y="4"/>
                    </a:lnTo>
                    <a:lnTo>
                      <a:pt x="1" y="7"/>
                    </a:lnTo>
                    <a:lnTo>
                      <a:pt x="4" y="11"/>
                    </a:lnTo>
                    <a:lnTo>
                      <a:pt x="5" y="14"/>
                    </a:lnTo>
                    <a:lnTo>
                      <a:pt x="7" y="17"/>
                    </a:lnTo>
                    <a:lnTo>
                      <a:pt x="8" y="21"/>
                    </a:lnTo>
                    <a:lnTo>
                      <a:pt x="11" y="25"/>
                    </a:lnTo>
                    <a:lnTo>
                      <a:pt x="13" y="28"/>
                    </a:lnTo>
                    <a:lnTo>
                      <a:pt x="15" y="31"/>
                    </a:lnTo>
                    <a:lnTo>
                      <a:pt x="17" y="35"/>
                    </a:lnTo>
                    <a:lnTo>
                      <a:pt x="19" y="39"/>
                    </a:lnTo>
                    <a:lnTo>
                      <a:pt x="22" y="42"/>
                    </a:lnTo>
                    <a:lnTo>
                      <a:pt x="24" y="45"/>
                    </a:lnTo>
                    <a:lnTo>
                      <a:pt x="28" y="48"/>
                    </a:lnTo>
                    <a:lnTo>
                      <a:pt x="30" y="52"/>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22543" name="Text Box 33"/>
            <p:cNvSpPr txBox="1">
              <a:spLocks noChangeArrowheads="1"/>
            </p:cNvSpPr>
            <p:nvPr/>
          </p:nvSpPr>
          <p:spPr bwMode="auto">
            <a:xfrm>
              <a:off x="2104" y="3684"/>
              <a:ext cx="747" cy="231"/>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execute</a:t>
              </a:r>
            </a:p>
          </p:txBody>
        </p:sp>
        <p:sp>
          <p:nvSpPr>
            <p:cNvPr id="22544" name="Line 34"/>
            <p:cNvSpPr>
              <a:spLocks noChangeShapeType="1"/>
            </p:cNvSpPr>
            <p:nvPr/>
          </p:nvSpPr>
          <p:spPr bwMode="auto">
            <a:xfrm>
              <a:off x="1119" y="3802"/>
              <a:ext cx="412" cy="1"/>
            </a:xfrm>
            <a:prstGeom prst="line">
              <a:avLst/>
            </a:prstGeom>
            <a:noFill/>
            <a:ln w="19080">
              <a:solidFill>
                <a:srgbClr val="40458C"/>
              </a:solidFill>
              <a:round/>
              <a:headEnd/>
              <a:tailEnd type="triangle" w="med" len="med"/>
            </a:ln>
          </p:spPr>
          <p:txBody>
            <a:bodyPr/>
            <a:lstStyle/>
            <a:p>
              <a:endParaRPr lang="en-US"/>
            </a:p>
          </p:txBody>
        </p:sp>
        <p:sp>
          <p:nvSpPr>
            <p:cNvPr id="22545" name="Line 35"/>
            <p:cNvSpPr>
              <a:spLocks noChangeShapeType="1"/>
            </p:cNvSpPr>
            <p:nvPr/>
          </p:nvSpPr>
          <p:spPr bwMode="auto">
            <a:xfrm>
              <a:off x="1693" y="3802"/>
              <a:ext cx="354" cy="1"/>
            </a:xfrm>
            <a:prstGeom prst="line">
              <a:avLst/>
            </a:prstGeom>
            <a:noFill/>
            <a:ln w="19080">
              <a:solidFill>
                <a:srgbClr val="40458C"/>
              </a:solidFill>
              <a:round/>
              <a:headEnd/>
              <a:tailEnd type="triangle" w="med" len="med"/>
            </a:ln>
          </p:spPr>
          <p:txBody>
            <a:bodyPr/>
            <a:lstStyle/>
            <a:p>
              <a:endParaRPr lang="en-US"/>
            </a:p>
          </p:txBody>
        </p:sp>
        <p:grpSp>
          <p:nvGrpSpPr>
            <p:cNvPr id="22546" name="Group 36"/>
            <p:cNvGrpSpPr>
              <a:grpSpLocks/>
            </p:cNvGrpSpPr>
            <p:nvPr/>
          </p:nvGrpSpPr>
          <p:grpSpPr bwMode="auto">
            <a:xfrm>
              <a:off x="582" y="3099"/>
              <a:ext cx="344" cy="257"/>
              <a:chOff x="2033" y="908"/>
              <a:chExt cx="344" cy="257"/>
            </a:xfrm>
          </p:grpSpPr>
          <p:sp>
            <p:nvSpPr>
              <p:cNvPr id="22565" name="AutoShape 37"/>
              <p:cNvSpPr>
                <a:spLocks noChangeArrowheads="1"/>
              </p:cNvSpPr>
              <p:nvPr/>
            </p:nvSpPr>
            <p:spPr bwMode="auto">
              <a:xfrm>
                <a:off x="2033" y="908"/>
                <a:ext cx="34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22566" name="Text Box 38"/>
              <p:cNvSpPr txBox="1">
                <a:spLocks noChangeArrowheads="1"/>
              </p:cNvSpPr>
              <p:nvPr/>
            </p:nvSpPr>
            <p:spPr bwMode="auto">
              <a:xfrm>
                <a:off x="2033" y="908"/>
                <a:ext cx="344"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pc</a:t>
                </a:r>
              </a:p>
            </p:txBody>
          </p:sp>
        </p:grpSp>
        <p:grpSp>
          <p:nvGrpSpPr>
            <p:cNvPr id="22547" name="Group 39"/>
            <p:cNvGrpSpPr>
              <a:grpSpLocks/>
            </p:cNvGrpSpPr>
            <p:nvPr/>
          </p:nvGrpSpPr>
          <p:grpSpPr bwMode="auto">
            <a:xfrm>
              <a:off x="1999" y="3092"/>
              <a:ext cx="804" cy="256"/>
              <a:chOff x="3450" y="901"/>
              <a:chExt cx="804" cy="256"/>
            </a:xfrm>
          </p:grpSpPr>
          <p:sp>
            <p:nvSpPr>
              <p:cNvPr id="22563" name="AutoShape 40"/>
              <p:cNvSpPr>
                <a:spLocks noChangeArrowheads="1"/>
              </p:cNvSpPr>
              <p:nvPr/>
            </p:nvSpPr>
            <p:spPr bwMode="auto">
              <a:xfrm>
                <a:off x="3450" y="901"/>
                <a:ext cx="80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22564" name="Text Box 41"/>
              <p:cNvSpPr txBox="1">
                <a:spLocks noChangeArrowheads="1"/>
              </p:cNvSpPr>
              <p:nvPr/>
            </p:nvSpPr>
            <p:spPr bwMode="auto">
              <a:xfrm>
                <a:off x="3450" y="901"/>
                <a:ext cx="804" cy="256"/>
              </a:xfrm>
              <a:prstGeom prst="rect">
                <a:avLst/>
              </a:prstGeom>
              <a:noFill/>
              <a:ln w="9525">
                <a:noFill/>
                <a:miter lim="800000"/>
                <a:headEnd/>
                <a:tailEnd/>
              </a:ln>
            </p:spPr>
            <p:txBody>
              <a:bodyPr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rf</a:t>
                </a:r>
              </a:p>
            </p:txBody>
          </p:sp>
        </p:grpSp>
        <p:sp>
          <p:nvSpPr>
            <p:cNvPr id="22548" name="Line 42"/>
            <p:cNvSpPr>
              <a:spLocks noChangeShapeType="1"/>
            </p:cNvSpPr>
            <p:nvPr/>
          </p:nvSpPr>
          <p:spPr bwMode="auto">
            <a:xfrm>
              <a:off x="755" y="3294"/>
              <a:ext cx="1" cy="351"/>
            </a:xfrm>
            <a:prstGeom prst="line">
              <a:avLst/>
            </a:prstGeom>
            <a:noFill/>
            <a:ln w="19080">
              <a:solidFill>
                <a:srgbClr val="40458C"/>
              </a:solidFill>
              <a:round/>
              <a:headEnd/>
              <a:tailEnd type="triangle" w="med" len="med"/>
            </a:ln>
          </p:spPr>
          <p:txBody>
            <a:bodyPr/>
            <a:lstStyle/>
            <a:p>
              <a:endParaRPr lang="en-US"/>
            </a:p>
          </p:txBody>
        </p:sp>
        <p:sp>
          <p:nvSpPr>
            <p:cNvPr id="22549" name="Line 43"/>
            <p:cNvSpPr>
              <a:spLocks noChangeShapeType="1"/>
            </p:cNvSpPr>
            <p:nvPr/>
          </p:nvSpPr>
          <p:spPr bwMode="auto">
            <a:xfrm>
              <a:off x="755" y="3294"/>
              <a:ext cx="1379" cy="424"/>
            </a:xfrm>
            <a:prstGeom prst="line">
              <a:avLst/>
            </a:prstGeom>
            <a:noFill/>
            <a:ln w="19080">
              <a:solidFill>
                <a:srgbClr val="40458C"/>
              </a:solidFill>
              <a:round/>
              <a:headEnd type="triangle" w="med" len="med"/>
              <a:tailEnd/>
            </a:ln>
          </p:spPr>
          <p:txBody>
            <a:bodyPr/>
            <a:lstStyle/>
            <a:p>
              <a:endParaRPr lang="en-US"/>
            </a:p>
          </p:txBody>
        </p:sp>
        <p:sp>
          <p:nvSpPr>
            <p:cNvPr id="22550" name="Line 44"/>
            <p:cNvSpPr>
              <a:spLocks noChangeShapeType="1"/>
            </p:cNvSpPr>
            <p:nvPr/>
          </p:nvSpPr>
          <p:spPr bwMode="auto">
            <a:xfrm>
              <a:off x="2468" y="3288"/>
              <a:ext cx="1" cy="378"/>
            </a:xfrm>
            <a:prstGeom prst="line">
              <a:avLst/>
            </a:prstGeom>
            <a:noFill/>
            <a:ln w="19080">
              <a:solidFill>
                <a:srgbClr val="40458C"/>
              </a:solidFill>
              <a:round/>
              <a:headEnd type="triangle" w="med" len="med"/>
              <a:tailEnd/>
            </a:ln>
          </p:spPr>
          <p:txBody>
            <a:bodyPr/>
            <a:lstStyle/>
            <a:p>
              <a:endParaRPr lang="en-US"/>
            </a:p>
          </p:txBody>
        </p:sp>
        <p:grpSp>
          <p:nvGrpSpPr>
            <p:cNvPr id="22551" name="Group 45"/>
            <p:cNvGrpSpPr>
              <a:grpSpLocks/>
            </p:cNvGrpSpPr>
            <p:nvPr/>
          </p:nvGrpSpPr>
          <p:grpSpPr bwMode="auto">
            <a:xfrm>
              <a:off x="1256" y="3137"/>
              <a:ext cx="456" cy="257"/>
              <a:chOff x="2707" y="946"/>
              <a:chExt cx="456" cy="257"/>
            </a:xfrm>
          </p:grpSpPr>
          <p:sp>
            <p:nvSpPr>
              <p:cNvPr id="22561" name="AutoShape 46"/>
              <p:cNvSpPr>
                <a:spLocks noChangeArrowheads="1"/>
              </p:cNvSpPr>
              <p:nvPr/>
            </p:nvSpPr>
            <p:spPr bwMode="auto">
              <a:xfrm>
                <a:off x="2733" y="946"/>
                <a:ext cx="408" cy="207"/>
              </a:xfrm>
              <a:prstGeom prst="roundRect">
                <a:avLst>
                  <a:gd name="adj" fmla="val 481"/>
                </a:avLst>
              </a:prstGeom>
              <a:noFill/>
              <a:ln w="9525">
                <a:noFill/>
                <a:round/>
                <a:headEnd/>
                <a:tailEnd/>
              </a:ln>
            </p:spPr>
            <p:txBody>
              <a:bodyPr wrap="none" anchor="ctr"/>
              <a:lstStyle/>
              <a:p>
                <a:endParaRPr lang="en-US"/>
              </a:p>
            </p:txBody>
          </p:sp>
          <p:sp>
            <p:nvSpPr>
              <p:cNvPr id="22562" name="AutoShape 47"/>
              <p:cNvSpPr>
                <a:spLocks noChangeArrowheads="1"/>
              </p:cNvSpPr>
              <p:nvPr/>
            </p:nvSpPr>
            <p:spPr bwMode="auto">
              <a:xfrm>
                <a:off x="2707" y="946"/>
                <a:ext cx="456" cy="257"/>
              </a:xfrm>
              <a:prstGeom prst="roundRect">
                <a:avLst>
                  <a:gd name="adj" fmla="val 481"/>
                </a:avLst>
              </a:prstGeom>
              <a:noFill/>
              <a:ln w="9525">
                <a:noFill/>
                <a:round/>
                <a:headEnd/>
                <a:tailEnd/>
              </a:ln>
            </p:spPr>
            <p:txBody>
              <a:bodyPr wrap="none"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i="1"/>
                  <a:t>CPU</a:t>
                </a:r>
              </a:p>
            </p:txBody>
          </p:sp>
        </p:grpSp>
        <p:sp>
          <p:nvSpPr>
            <p:cNvPr id="22552" name="Text Box 48"/>
            <p:cNvSpPr txBox="1">
              <a:spLocks noChangeArrowheads="1"/>
            </p:cNvSpPr>
            <p:nvPr/>
          </p:nvSpPr>
          <p:spPr bwMode="auto">
            <a:xfrm>
              <a:off x="1416" y="3880"/>
              <a:ext cx="346"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bu</a:t>
              </a:r>
            </a:p>
          </p:txBody>
        </p:sp>
        <p:sp>
          <p:nvSpPr>
            <p:cNvPr id="22553" name="Line 49"/>
            <p:cNvSpPr>
              <a:spLocks noChangeShapeType="1"/>
            </p:cNvSpPr>
            <p:nvPr/>
          </p:nvSpPr>
          <p:spPr bwMode="auto">
            <a:xfrm flipH="1">
              <a:off x="1039" y="3300"/>
              <a:ext cx="1147" cy="322"/>
            </a:xfrm>
            <a:prstGeom prst="line">
              <a:avLst/>
            </a:prstGeom>
            <a:noFill/>
            <a:ln w="19080">
              <a:solidFill>
                <a:srgbClr val="40458C"/>
              </a:solidFill>
              <a:round/>
              <a:headEnd/>
              <a:tailEnd type="triangle" w="med" len="med"/>
            </a:ln>
          </p:spPr>
          <p:txBody>
            <a:bodyPr/>
            <a:lstStyle/>
            <a:p>
              <a:endParaRPr lang="en-US"/>
            </a:p>
          </p:txBody>
        </p:sp>
        <p:grpSp>
          <p:nvGrpSpPr>
            <p:cNvPr id="22554" name="Group 50"/>
            <p:cNvGrpSpPr>
              <a:grpSpLocks/>
            </p:cNvGrpSpPr>
            <p:nvPr/>
          </p:nvGrpSpPr>
          <p:grpSpPr bwMode="auto">
            <a:xfrm>
              <a:off x="1431" y="3737"/>
              <a:ext cx="277" cy="154"/>
              <a:chOff x="2882" y="1546"/>
              <a:chExt cx="277" cy="154"/>
            </a:xfrm>
          </p:grpSpPr>
          <p:sp>
            <p:nvSpPr>
              <p:cNvPr id="22555" name="AutoShape 51"/>
              <p:cNvSpPr>
                <a:spLocks noChangeArrowheads="1"/>
              </p:cNvSpPr>
              <p:nvPr/>
            </p:nvSpPr>
            <p:spPr bwMode="auto">
              <a:xfrm>
                <a:off x="2988" y="1546"/>
                <a:ext cx="172" cy="155"/>
              </a:xfrm>
              <a:prstGeom prst="roundRect">
                <a:avLst>
                  <a:gd name="adj" fmla="val 648"/>
                </a:avLst>
              </a:prstGeom>
              <a:solidFill>
                <a:srgbClr val="FFFFFF"/>
              </a:solidFill>
              <a:ln w="9525">
                <a:noFill/>
                <a:round/>
                <a:headEnd/>
                <a:tailEnd/>
              </a:ln>
            </p:spPr>
            <p:txBody>
              <a:bodyPr wrap="none" anchor="ctr"/>
              <a:lstStyle/>
              <a:p>
                <a:endParaRPr lang="en-US"/>
              </a:p>
            </p:txBody>
          </p:sp>
          <p:grpSp>
            <p:nvGrpSpPr>
              <p:cNvPr id="22556" name="Group 52"/>
              <p:cNvGrpSpPr>
                <a:grpSpLocks/>
              </p:cNvGrpSpPr>
              <p:nvPr/>
            </p:nvGrpSpPr>
            <p:grpSpPr bwMode="auto">
              <a:xfrm>
                <a:off x="2882" y="1546"/>
                <a:ext cx="275" cy="153"/>
                <a:chOff x="2882" y="1546"/>
                <a:chExt cx="275" cy="153"/>
              </a:xfrm>
            </p:grpSpPr>
            <p:sp>
              <p:nvSpPr>
                <p:cNvPr id="22557" name="Freeform 53"/>
                <p:cNvSpPr>
                  <a:spLocks noChangeArrowheads="1"/>
                </p:cNvSpPr>
                <p:nvPr/>
              </p:nvSpPr>
              <p:spPr bwMode="auto">
                <a:xfrm>
                  <a:off x="2882" y="1546"/>
                  <a:ext cx="276" cy="154"/>
                </a:xfrm>
                <a:custGeom>
                  <a:avLst/>
                  <a:gdLst>
                    <a:gd name="T0" fmla="*/ 0 w 1218"/>
                    <a:gd name="T1" fmla="*/ 0 h 678"/>
                    <a:gd name="T2" fmla="*/ 0 w 1218"/>
                    <a:gd name="T3" fmla="*/ 0 h 678"/>
                    <a:gd name="T4" fmla="*/ 0 w 1218"/>
                    <a:gd name="T5" fmla="*/ 0 h 678"/>
                    <a:gd name="T6" fmla="*/ 0 w 1218"/>
                    <a:gd name="T7" fmla="*/ 0 h 678"/>
                    <a:gd name="T8" fmla="*/ 0 60000 65536"/>
                    <a:gd name="T9" fmla="*/ 0 60000 65536"/>
                    <a:gd name="T10" fmla="*/ 0 60000 65536"/>
                    <a:gd name="T11" fmla="*/ 0 60000 65536"/>
                    <a:gd name="T12" fmla="*/ 0 w 1218"/>
                    <a:gd name="T13" fmla="*/ 0 h 678"/>
                    <a:gd name="T14" fmla="*/ 1218 w 1218"/>
                    <a:gd name="T15" fmla="*/ 678 h 678"/>
                  </a:gdLst>
                  <a:ahLst/>
                  <a:cxnLst>
                    <a:cxn ang="T8">
                      <a:pos x="T0" y="T1"/>
                    </a:cxn>
                    <a:cxn ang="T9">
                      <a:pos x="T2" y="T3"/>
                    </a:cxn>
                    <a:cxn ang="T10">
                      <a:pos x="T4" y="T5"/>
                    </a:cxn>
                    <a:cxn ang="T11">
                      <a:pos x="T6" y="T7"/>
                    </a:cxn>
                  </a:cxnLst>
                  <a:rect l="T12" t="T13" r="T14" b="T15"/>
                  <a:pathLst>
                    <a:path w="1218" h="678">
                      <a:moveTo>
                        <a:pt x="0" y="0"/>
                      </a:moveTo>
                      <a:lnTo>
                        <a:pt x="1217" y="0"/>
                      </a:lnTo>
                      <a:lnTo>
                        <a:pt x="1217" y="677"/>
                      </a:lnTo>
                      <a:lnTo>
                        <a:pt x="0" y="677"/>
                      </a:lnTo>
                    </a:path>
                  </a:pathLst>
                </a:custGeom>
                <a:noFill/>
                <a:ln w="19080">
                  <a:solidFill>
                    <a:srgbClr val="FF0000"/>
                  </a:solidFill>
                  <a:round/>
                  <a:headEnd/>
                  <a:tailEnd/>
                </a:ln>
              </p:spPr>
              <p:txBody>
                <a:bodyPr/>
                <a:lstStyle/>
                <a:p>
                  <a:endParaRPr lang="en-US"/>
                </a:p>
              </p:txBody>
            </p:sp>
            <p:sp>
              <p:nvSpPr>
                <p:cNvPr id="22558" name="Line 54"/>
                <p:cNvSpPr>
                  <a:spLocks noChangeShapeType="1"/>
                </p:cNvSpPr>
                <p:nvPr/>
              </p:nvSpPr>
              <p:spPr bwMode="auto">
                <a:xfrm>
                  <a:off x="3100" y="1546"/>
                  <a:ext cx="1" cy="154"/>
                </a:xfrm>
                <a:prstGeom prst="line">
                  <a:avLst/>
                </a:prstGeom>
                <a:noFill/>
                <a:ln w="19080">
                  <a:solidFill>
                    <a:srgbClr val="FF0000"/>
                  </a:solidFill>
                  <a:round/>
                  <a:headEnd/>
                  <a:tailEnd/>
                </a:ln>
              </p:spPr>
              <p:txBody>
                <a:bodyPr/>
                <a:lstStyle/>
                <a:p>
                  <a:endParaRPr lang="en-US"/>
                </a:p>
              </p:txBody>
            </p:sp>
            <p:sp>
              <p:nvSpPr>
                <p:cNvPr id="22559" name="Line 55"/>
                <p:cNvSpPr>
                  <a:spLocks noChangeShapeType="1"/>
                </p:cNvSpPr>
                <p:nvPr/>
              </p:nvSpPr>
              <p:spPr bwMode="auto">
                <a:xfrm>
                  <a:off x="3044" y="1546"/>
                  <a:ext cx="1" cy="154"/>
                </a:xfrm>
                <a:prstGeom prst="line">
                  <a:avLst/>
                </a:prstGeom>
                <a:noFill/>
                <a:ln w="19080">
                  <a:solidFill>
                    <a:srgbClr val="FF0000"/>
                  </a:solidFill>
                  <a:round/>
                  <a:headEnd/>
                  <a:tailEnd/>
                </a:ln>
              </p:spPr>
              <p:txBody>
                <a:bodyPr/>
                <a:lstStyle/>
                <a:p>
                  <a:endParaRPr lang="en-US"/>
                </a:p>
              </p:txBody>
            </p:sp>
            <p:sp>
              <p:nvSpPr>
                <p:cNvPr id="22560" name="Line 56"/>
                <p:cNvSpPr>
                  <a:spLocks noChangeShapeType="1"/>
                </p:cNvSpPr>
                <p:nvPr/>
              </p:nvSpPr>
              <p:spPr bwMode="auto">
                <a:xfrm>
                  <a:off x="2986" y="1546"/>
                  <a:ext cx="1" cy="154"/>
                </a:xfrm>
                <a:prstGeom prst="line">
                  <a:avLst/>
                </a:prstGeom>
                <a:noFill/>
                <a:ln w="19080">
                  <a:solidFill>
                    <a:srgbClr val="FF0000"/>
                  </a:solidFill>
                  <a:round/>
                  <a:headEnd/>
                  <a:tailEnd/>
                </a:ln>
              </p:spPr>
              <p:txBody>
                <a:bodyPr/>
                <a:lstStyle/>
                <a:p>
                  <a:endParaRPr lang="en-US"/>
                </a:p>
              </p:txBody>
            </p:sp>
          </p:grpSp>
        </p:grpSp>
      </p:grpSp>
      <p:sp>
        <p:nvSpPr>
          <p:cNvPr id="22534" name="Text Box 59"/>
          <p:cNvSpPr txBox="1">
            <a:spLocks noChangeArrowheads="1"/>
          </p:cNvSpPr>
          <p:nvPr/>
        </p:nvSpPr>
        <p:spPr bwMode="auto">
          <a:xfrm>
            <a:off x="744538" y="2935288"/>
            <a:ext cx="8318500" cy="2032000"/>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chemeClr val="tx2"/>
                </a:solidFill>
                <a:latin typeface="Courier New" pitchFamily="49" charset="0"/>
                <a:ea typeface="MS Mincho" pitchFamily="49" charset="-128"/>
              </a:rPr>
              <a:t> bzTaken(it </a:t>
            </a:r>
            <a:r>
              <a:rPr lang="en-US" b="1">
                <a:latin typeface="Courier New" pitchFamily="49" charset="0"/>
                <a:ea typeface="MS Mincho" pitchFamily="49" charset="-128"/>
              </a:rPr>
              <a:t>matches</a:t>
            </a: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EBz {cond:.cv,tAddr:.av}</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&amp;&amp;&amp; (cv == 0));</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pc &lt;= av; bu.clear(); </a:t>
            </a:r>
            <a:r>
              <a:rPr lang="en-US" b="1">
                <a:latin typeface="Courier New" pitchFamily="49" charset="0"/>
                <a:ea typeface="MS Mincho" pitchFamily="49" charset="-128"/>
              </a:rPr>
              <a:t>endrule </a:t>
            </a:r>
          </a:p>
          <a:p>
            <a:pPr>
              <a:lnSpc>
                <a:spcPct val="100000"/>
              </a:lnSpc>
              <a:spcBef>
                <a:spcPct val="0"/>
              </a:spcBef>
              <a:buClrTx/>
              <a:buSzTx/>
              <a:buFontTx/>
              <a:buNone/>
            </a:pPr>
            <a:endParaRPr lang="en-US" b="1">
              <a:latin typeface="Courier New" pitchFamily="49" charset="0"/>
              <a:ea typeface="MS Mincho" pitchFamily="49" charset="-128"/>
            </a:endParaRPr>
          </a:p>
          <a:p>
            <a:pPr>
              <a:lnSpc>
                <a:spcPct val="100000"/>
              </a:lnSpc>
              <a:spcBef>
                <a:spcPct val="0"/>
              </a:spcBef>
              <a:buClrTx/>
              <a:buSzTx/>
              <a:buFontTx/>
              <a:buNone/>
            </a:pPr>
            <a:r>
              <a:rPr lang="en-US" b="1">
                <a:latin typeface="Courier New" pitchFamily="49" charset="0"/>
                <a:ea typeface="MS Mincho" pitchFamily="49" charset="-128"/>
              </a:rPr>
              <a:t>rule</a:t>
            </a:r>
            <a:r>
              <a:rPr lang="en-US" b="1">
                <a:solidFill>
                  <a:schemeClr val="tx2"/>
                </a:solidFill>
                <a:latin typeface="Courier New" pitchFamily="49" charset="0"/>
                <a:ea typeface="MS Mincho" pitchFamily="49" charset="-128"/>
              </a:rPr>
              <a:t> bzNotTaken(it </a:t>
            </a:r>
            <a:r>
              <a:rPr lang="en-US" b="1">
                <a:latin typeface="Courier New" pitchFamily="49" charset="0"/>
                <a:ea typeface="MS Mincho" pitchFamily="49" charset="-128"/>
              </a:rPr>
              <a:t>matches</a:t>
            </a: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EBz {cond:.cv,tAddr:.av}</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&amp;&amp;&amp; !(cv == 0));</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bu.deq(); </a:t>
            </a:r>
            <a:r>
              <a:rPr lang="en-US" b="1">
                <a:latin typeface="Courier New" pitchFamily="49" charset="0"/>
                <a:ea typeface="MS Mincho" pitchFamily="49" charset="-128"/>
              </a:rPr>
              <a:t>endrule </a:t>
            </a:r>
          </a:p>
        </p:txBody>
      </p:sp>
      <p:sp>
        <p:nvSpPr>
          <p:cNvPr id="1824831" name="Text Box 63"/>
          <p:cNvSpPr txBox="1">
            <a:spLocks noChangeArrowheads="1"/>
          </p:cNvSpPr>
          <p:nvPr/>
        </p:nvSpPr>
        <p:spPr bwMode="auto">
          <a:xfrm>
            <a:off x="6224588" y="6083300"/>
            <a:ext cx="2044700" cy="369888"/>
          </a:xfrm>
          <a:prstGeom prst="rect">
            <a:avLst/>
          </a:prstGeom>
          <a:noFill/>
          <a:ln w="9525">
            <a:noFill/>
            <a:miter lim="800000"/>
            <a:headEnd/>
            <a:tailEnd/>
          </a:ln>
        </p:spPr>
        <p:txBody>
          <a:bodyPr wrap="none">
            <a:spAutoFit/>
          </a:bodyPr>
          <a:lstStyle/>
          <a:p>
            <a:pPr>
              <a:buFont typeface="Wingdings" pitchFamily="-96" charset="2"/>
              <a:buNone/>
            </a:pPr>
            <a:r>
              <a:rPr lang="en-US" sz="2000">
                <a:solidFill>
                  <a:srgbClr val="FF0000"/>
                </a:solidFill>
              </a:rPr>
              <a:t>Pipeline SFIFO</a:t>
            </a:r>
          </a:p>
        </p:txBody>
      </p:sp>
      <p:sp>
        <p:nvSpPr>
          <p:cNvPr id="64" name="Date Placeholder 63"/>
          <p:cNvSpPr>
            <a:spLocks noGrp="1"/>
          </p:cNvSpPr>
          <p:nvPr>
            <p:ph type="dt" sz="half" idx="10"/>
          </p:nvPr>
        </p:nvSpPr>
        <p:spPr/>
        <p:txBody>
          <a:bodyPr/>
          <a:lstStyle/>
          <a:p>
            <a:pPr>
              <a:defRPr/>
            </a:pPr>
            <a:r>
              <a:rPr lang="en-US" smtClean="0"/>
              <a:t>February 28, 2011</a:t>
            </a:r>
            <a:endParaRPr lang="en-US" dirty="0"/>
          </a:p>
        </p:txBody>
      </p:sp>
      <p:sp>
        <p:nvSpPr>
          <p:cNvPr id="67" name="Slide Number Placeholder 66"/>
          <p:cNvSpPr>
            <a:spLocks noGrp="1"/>
          </p:cNvSpPr>
          <p:nvPr>
            <p:ph type="sldNum" sz="quarter" idx="11"/>
          </p:nvPr>
        </p:nvSpPr>
        <p:spPr/>
        <p:txBody>
          <a:bodyPr/>
          <a:lstStyle/>
          <a:p>
            <a:pPr>
              <a:defRPr/>
            </a:pPr>
            <a:r>
              <a:rPr lang="en-US" smtClean="0"/>
              <a:t>L08-</a:t>
            </a:r>
            <a:fld id="{45FBB8E2-97C2-4062-B75C-96275F965647}" type="slidenum">
              <a:rPr lang="en-US" smtClean="0"/>
              <a:pPr>
                <a:defRPr/>
              </a:pPr>
              <a:t>19</a:t>
            </a:fld>
            <a:endParaRPr lang="en-US" dirty="0"/>
          </a:p>
        </p:txBody>
      </p:sp>
      <p:sp>
        <p:nvSpPr>
          <p:cNvPr id="68" name="Footer Placeholder 67"/>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2482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2482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2482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24829">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248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4829" grpId="0" build="p"/>
      <p:bldP spid="182483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4000" smtClean="0"/>
              <a:t>Inelastic vs Elastic Pipelines</a:t>
            </a:r>
          </a:p>
        </p:txBody>
      </p:sp>
      <p:sp>
        <p:nvSpPr>
          <p:cNvPr id="4099" name="Rectangle 3" descr="Rectangle: Click to edit Master text styles&#10;Second level&#10;Third level&#10;Fourth level&#10;Fifth level"/>
          <p:cNvSpPr>
            <a:spLocks noGrp="1" noChangeArrowheads="1"/>
          </p:cNvSpPr>
          <p:nvPr>
            <p:ph idx="1"/>
          </p:nvPr>
        </p:nvSpPr>
        <p:spPr/>
        <p:txBody>
          <a:bodyPr/>
          <a:lstStyle/>
          <a:p>
            <a:pPr eaLnBrk="1" hangingPunct="1">
              <a:lnSpc>
                <a:spcPct val="80000"/>
              </a:lnSpc>
            </a:pPr>
            <a:r>
              <a:rPr lang="en-US" sz="2800" smtClean="0"/>
              <a:t>In a Inelastic pipeline:</a:t>
            </a:r>
          </a:p>
          <a:p>
            <a:pPr lvl="1" eaLnBrk="1" hangingPunct="1">
              <a:lnSpc>
                <a:spcPct val="80000"/>
              </a:lnSpc>
            </a:pPr>
            <a:r>
              <a:rPr lang="en-US" sz="2400" smtClean="0"/>
              <a:t>typically only one rule; the designer controls precisely which activities go on in parallel</a:t>
            </a:r>
          </a:p>
          <a:p>
            <a:pPr lvl="1" eaLnBrk="1" hangingPunct="1">
              <a:lnSpc>
                <a:spcPct val="80000"/>
              </a:lnSpc>
            </a:pPr>
            <a:r>
              <a:rPr lang="en-US" sz="2400" i="1" smtClean="0"/>
              <a:t>downside:</a:t>
            </a:r>
            <a:r>
              <a:rPr lang="en-US" sz="2400" smtClean="0"/>
              <a:t>  The rule can get too complicated -- easy to make a mistake; difficult to make changes</a:t>
            </a:r>
          </a:p>
          <a:p>
            <a:pPr eaLnBrk="1" hangingPunct="1">
              <a:lnSpc>
                <a:spcPct val="80000"/>
              </a:lnSpc>
            </a:pPr>
            <a:r>
              <a:rPr lang="en-US" sz="2800" smtClean="0"/>
              <a:t>In an Elastic pipeline:</a:t>
            </a:r>
          </a:p>
          <a:p>
            <a:pPr lvl="1" eaLnBrk="1" hangingPunct="1">
              <a:lnSpc>
                <a:spcPct val="80000"/>
              </a:lnSpc>
            </a:pPr>
            <a:r>
              <a:rPr lang="en-US" sz="2400" smtClean="0"/>
              <a:t>several smaller rules, each easy to write, easier to make changes</a:t>
            </a:r>
          </a:p>
          <a:p>
            <a:pPr lvl="1" eaLnBrk="1" hangingPunct="1">
              <a:lnSpc>
                <a:spcPct val="80000"/>
              </a:lnSpc>
            </a:pPr>
            <a:r>
              <a:rPr lang="en-US" sz="2400" i="1" smtClean="0"/>
              <a:t>downside:</a:t>
            </a:r>
            <a:r>
              <a:rPr lang="en-US" sz="2400" smtClean="0"/>
              <a:t> sometimes rules do not fire concurrently when they should</a:t>
            </a:r>
          </a:p>
        </p:txBody>
      </p:sp>
      <p:sp>
        <p:nvSpPr>
          <p:cNvPr id="8" name="TextBox 7"/>
          <p:cNvSpPr txBox="1"/>
          <p:nvPr/>
        </p:nvSpPr>
        <p:spPr>
          <a:xfrm>
            <a:off x="1812925" y="2646363"/>
            <a:ext cx="6473825" cy="849312"/>
          </a:xfrm>
          <a:prstGeom prst="rect">
            <a:avLst/>
          </a:prstGeom>
          <a:solidFill>
            <a:schemeClr val="tx1"/>
          </a:solidFill>
        </p:spPr>
        <p:txBody>
          <a:bodyPr>
            <a:spAutoFit/>
          </a:bodyPr>
          <a:lstStyle/>
          <a:p>
            <a:pPr>
              <a:buFont typeface="Wingdings" pitchFamily="2" charset="2"/>
              <a:buNone/>
              <a:defRPr/>
            </a:pPr>
            <a:r>
              <a:rPr lang="en-US" sz="2400" dirty="0">
                <a:solidFill>
                  <a:schemeClr val="accent1">
                    <a:lumMod val="75000"/>
                  </a:schemeClr>
                </a:solidFill>
                <a:latin typeface="Verdana" pitchFamily="34" charset="0"/>
              </a:rPr>
              <a:t>Easy: cycle-level concurrency</a:t>
            </a:r>
          </a:p>
          <a:p>
            <a:pPr>
              <a:buFont typeface="Wingdings" pitchFamily="2" charset="2"/>
              <a:buNone/>
              <a:defRPr/>
            </a:pPr>
            <a:r>
              <a:rPr lang="en-US" sz="2400" dirty="0">
                <a:solidFill>
                  <a:schemeClr val="accent1">
                    <a:lumMod val="75000"/>
                  </a:schemeClr>
                </a:solidFill>
                <a:latin typeface="Verdana" pitchFamily="34" charset="0"/>
              </a:rPr>
              <a:t>Difficult: precise functional correctness </a:t>
            </a:r>
          </a:p>
        </p:txBody>
      </p:sp>
      <p:sp>
        <p:nvSpPr>
          <p:cNvPr id="10" name="TextBox 9"/>
          <p:cNvSpPr txBox="1"/>
          <p:nvPr/>
        </p:nvSpPr>
        <p:spPr>
          <a:xfrm>
            <a:off x="1812925" y="4894263"/>
            <a:ext cx="6457950" cy="849312"/>
          </a:xfrm>
          <a:prstGeom prst="rect">
            <a:avLst/>
          </a:prstGeom>
          <a:solidFill>
            <a:schemeClr val="tx1"/>
          </a:solidFill>
        </p:spPr>
        <p:txBody>
          <a:bodyPr>
            <a:spAutoFit/>
          </a:bodyPr>
          <a:lstStyle/>
          <a:p>
            <a:pPr>
              <a:buFont typeface="Wingdings" pitchFamily="2" charset="2"/>
              <a:buNone/>
              <a:defRPr/>
            </a:pPr>
            <a:r>
              <a:rPr lang="en-US" sz="2400" dirty="0">
                <a:solidFill>
                  <a:schemeClr val="accent1">
                    <a:lumMod val="75000"/>
                  </a:schemeClr>
                </a:solidFill>
                <a:latin typeface="Verdana" pitchFamily="34" charset="0"/>
              </a:rPr>
              <a:t>Easy: functional correctness </a:t>
            </a:r>
          </a:p>
          <a:p>
            <a:pPr>
              <a:buFont typeface="Wingdings" pitchFamily="2" charset="2"/>
              <a:buNone/>
              <a:defRPr/>
            </a:pPr>
            <a:r>
              <a:rPr lang="en-US" sz="2400" dirty="0">
                <a:solidFill>
                  <a:schemeClr val="accent1">
                    <a:lumMod val="75000"/>
                  </a:schemeClr>
                </a:solidFill>
                <a:latin typeface="Verdana" pitchFamily="34" charset="0"/>
              </a:rPr>
              <a:t>Difficult: precise cycle-level concurrency</a:t>
            </a:r>
          </a:p>
        </p:txBody>
      </p:sp>
      <p:sp>
        <p:nvSpPr>
          <p:cNvPr id="11" name="Date Placeholder 10"/>
          <p:cNvSpPr>
            <a:spLocks noGrp="1"/>
          </p:cNvSpPr>
          <p:nvPr>
            <p:ph type="dt" sz="half" idx="10"/>
          </p:nvPr>
        </p:nvSpPr>
        <p:spPr/>
        <p:txBody>
          <a:bodyPr/>
          <a:lstStyle/>
          <a:p>
            <a:pPr>
              <a:defRPr/>
            </a:pPr>
            <a:r>
              <a:rPr lang="en-US" smtClean="0"/>
              <a:t>February 28, 2011</a:t>
            </a:r>
            <a:endParaRPr lang="en-US" dirty="0"/>
          </a:p>
        </p:txBody>
      </p:sp>
      <p:sp>
        <p:nvSpPr>
          <p:cNvPr id="13" name="Slide Number Placeholder 12"/>
          <p:cNvSpPr>
            <a:spLocks noGrp="1"/>
          </p:cNvSpPr>
          <p:nvPr>
            <p:ph type="sldNum" sz="quarter" idx="11"/>
          </p:nvPr>
        </p:nvSpPr>
        <p:spPr/>
        <p:txBody>
          <a:bodyPr/>
          <a:lstStyle/>
          <a:p>
            <a:pPr>
              <a:defRPr/>
            </a:pPr>
            <a:r>
              <a:rPr lang="en-US" smtClean="0"/>
              <a:t>L08-</a:t>
            </a:r>
            <a:fld id="{45FBB8E2-97C2-4062-B75C-96275F965647}" type="slidenum">
              <a:rPr lang="en-US" smtClean="0"/>
              <a:pPr>
                <a:defRPr/>
              </a:pPr>
              <a:t>2</a:t>
            </a:fld>
            <a:endParaRPr lang="en-US" dirty="0"/>
          </a:p>
        </p:txBody>
      </p:sp>
      <p:sp>
        <p:nvSpPr>
          <p:cNvPr id="14" name="Footer Placeholder 13"/>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9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3" presetClass="emph" presetSubtype="2" fill="hold" grpId="1" nodeType="withEffect">
                                  <p:stCondLst>
                                    <p:cond delay="0"/>
                                  </p:stCondLst>
                                  <p:childTnLst>
                                    <p:animClr clrSpc="rgb" dir="cw">
                                      <p:cBhvr override="childStyle">
                                        <p:cTn id="28" dur="500" fill="hold"/>
                                        <p:tgtEl>
                                          <p:spTgt spid="4099">
                                            <p:txEl>
                                              <p:pRg st="1" end="1"/>
                                            </p:txEl>
                                          </p:spTgt>
                                        </p:tgtEl>
                                        <p:attrNameLst>
                                          <p:attrName>style.color</p:attrName>
                                        </p:attrNameLst>
                                      </p:cBhvr>
                                      <p:to>
                                        <a:schemeClr val="folHlink"/>
                                      </p:to>
                                    </p:animClr>
                                  </p:childTnLst>
                                </p:cTn>
                              </p:par>
                              <p:par>
                                <p:cTn id="29" presetID="3" presetClass="emph" presetSubtype="2" fill="hold" grpId="1" nodeType="withEffect">
                                  <p:stCondLst>
                                    <p:cond delay="0"/>
                                  </p:stCondLst>
                                  <p:childTnLst>
                                    <p:animClr clrSpc="rgb" dir="cw">
                                      <p:cBhvr override="childStyle">
                                        <p:cTn id="30" dur="500" fill="hold"/>
                                        <p:tgtEl>
                                          <p:spTgt spid="4099">
                                            <p:txEl>
                                              <p:pRg st="2" end="2"/>
                                            </p:txEl>
                                          </p:spTgt>
                                        </p:tgtEl>
                                        <p:attrNameLst>
                                          <p:attrName>style.color</p:attrName>
                                        </p:attrNameLst>
                                      </p:cBhvr>
                                      <p:to>
                                        <a:schemeClr val="folHlink"/>
                                      </p:to>
                                    </p:animClr>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3" presetClass="emph" presetSubtype="2" fill="hold" grpId="1" nodeType="withEffect">
                                  <p:stCondLst>
                                    <p:cond delay="0"/>
                                  </p:stCondLst>
                                  <p:childTnLst>
                                    <p:animClr clrSpc="rgb" dir="cw">
                                      <p:cBhvr override="childStyle">
                                        <p:cTn id="36" dur="500" fill="hold"/>
                                        <p:tgtEl>
                                          <p:spTgt spid="4099">
                                            <p:txEl>
                                              <p:pRg st="4" end="4"/>
                                            </p:txEl>
                                          </p:spTgt>
                                        </p:tgtEl>
                                        <p:attrNameLst>
                                          <p:attrName>style.color</p:attrName>
                                        </p:attrNameLst>
                                      </p:cBhvr>
                                      <p:to>
                                        <a:schemeClr val="folHlink"/>
                                      </p:to>
                                    </p:animClr>
                                  </p:childTnLst>
                                </p:cTn>
                              </p:par>
                              <p:par>
                                <p:cTn id="37" presetID="3" presetClass="emph" presetSubtype="2" fill="hold" grpId="1" nodeType="withEffect">
                                  <p:stCondLst>
                                    <p:cond delay="0"/>
                                  </p:stCondLst>
                                  <p:childTnLst>
                                    <p:animClr clrSpc="rgb" dir="cw">
                                      <p:cBhvr override="childStyle">
                                        <p:cTn id="38" dur="500" fill="hold"/>
                                        <p:tgtEl>
                                          <p:spTgt spid="4099">
                                            <p:txEl>
                                              <p:pRg st="5" end="5"/>
                                            </p:txEl>
                                          </p:spTgt>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4099" grpId="1" build="p"/>
      <p:bldP spid="8" grpId="0" animBg="1"/>
      <p:bldP spid="10"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2400" i="1" smtClean="0"/>
              <a:t>Concurrency analysis</a:t>
            </a:r>
            <a:br>
              <a:rPr lang="en-US" sz="2400" i="1" smtClean="0"/>
            </a:br>
            <a:r>
              <a:rPr lang="en-US" sz="4000" smtClean="0"/>
              <a:t>Load-Store Rules</a:t>
            </a:r>
          </a:p>
        </p:txBody>
      </p:sp>
      <p:sp>
        <p:nvSpPr>
          <p:cNvPr id="1826878" name="Rectangle 62" descr="Rectangle: Click to edit Master text styles&#10;Second level&#10;Third level&#10;Fourth level&#10;Fifth level"/>
          <p:cNvSpPr>
            <a:spLocks noGrp="1" noChangeArrowheads="1"/>
          </p:cNvSpPr>
          <p:nvPr>
            <p:ph idx="1"/>
          </p:nvPr>
        </p:nvSpPr>
        <p:spPr>
          <a:xfrm>
            <a:off x="838200" y="5002213"/>
            <a:ext cx="7772400" cy="1017587"/>
          </a:xfrm>
        </p:spPr>
        <p:txBody>
          <a:bodyPr/>
          <a:lstStyle/>
          <a:p>
            <a:pPr eaLnBrk="1" hangingPunct="1">
              <a:lnSpc>
                <a:spcPct val="80000"/>
              </a:lnSpc>
            </a:pPr>
            <a:r>
              <a:rPr lang="en-US" sz="2400" smtClean="0"/>
              <a:t>execLoad &lt; fetch </a:t>
            </a:r>
            <a:r>
              <a:rPr lang="en-US" sz="2400" smtClean="0">
                <a:sym typeface="Symbol" pitchFamily="-96" charset="2"/>
              </a:rPr>
              <a:t></a:t>
            </a:r>
            <a:endParaRPr lang="en-US" sz="2400" smtClean="0"/>
          </a:p>
          <a:p>
            <a:pPr lvl="1" eaLnBrk="1" hangingPunct="1">
              <a:lnSpc>
                <a:spcPct val="80000"/>
              </a:lnSpc>
            </a:pPr>
            <a:r>
              <a:rPr lang="en-US" sz="2000" smtClean="0"/>
              <a:t>rf: upd &lt; sub;</a:t>
            </a:r>
            <a:r>
              <a:rPr lang="en-US" smtClean="0"/>
              <a:t> </a:t>
            </a:r>
            <a:r>
              <a:rPr lang="en-US" sz="2000" smtClean="0"/>
              <a:t>bu: {first , deq} &lt; {find, enq}</a:t>
            </a:r>
            <a:endParaRPr lang="en-US" sz="1800" smtClean="0"/>
          </a:p>
          <a:p>
            <a:pPr eaLnBrk="1" hangingPunct="1">
              <a:lnSpc>
                <a:spcPct val="80000"/>
              </a:lnSpc>
            </a:pPr>
            <a:r>
              <a:rPr lang="en-US" sz="2400" smtClean="0"/>
              <a:t>execStore &lt; fetch </a:t>
            </a:r>
            <a:r>
              <a:rPr lang="en-US" sz="2400" smtClean="0">
                <a:sym typeface="Symbol" pitchFamily="-96" charset="2"/>
              </a:rPr>
              <a:t></a:t>
            </a:r>
          </a:p>
          <a:p>
            <a:pPr lvl="1" eaLnBrk="1" hangingPunct="1">
              <a:lnSpc>
                <a:spcPct val="80000"/>
              </a:lnSpc>
            </a:pPr>
            <a:r>
              <a:rPr lang="en-US" sz="2000" smtClean="0"/>
              <a:t>bu: {first , deq} &lt; {find, enq} </a:t>
            </a:r>
          </a:p>
        </p:txBody>
      </p:sp>
      <p:sp>
        <p:nvSpPr>
          <p:cNvPr id="23556" name="Rectangle 3"/>
          <p:cNvSpPr>
            <a:spLocks noChangeArrowheads="1"/>
          </p:cNvSpPr>
          <p:nvPr/>
        </p:nvSpPr>
        <p:spPr bwMode="auto">
          <a:xfrm>
            <a:off x="752475" y="1592263"/>
            <a:ext cx="6677025" cy="1200150"/>
          </a:xfrm>
          <a:prstGeom prst="rect">
            <a:avLst/>
          </a:prstGeom>
          <a:noFill/>
          <a:ln w="9525">
            <a:solidFill>
              <a:srgbClr val="FF0000"/>
            </a:solidFill>
            <a:miter lim="800000"/>
            <a:headEnd/>
            <a:tailEnd/>
          </a:ln>
        </p:spPr>
        <p:txBody>
          <a:bodyPr>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fetch_and_decode (!stallfunc(instr, bu)); </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bu.enq(newIt(instr,rf));</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pc &lt;= predIa;</a:t>
            </a:r>
          </a:p>
          <a:p>
            <a:pPr>
              <a:lnSpc>
                <a:spcPct val="100000"/>
              </a:lnSpc>
              <a:spcBef>
                <a:spcPct val="0"/>
              </a:spcBef>
              <a:buClrTx/>
              <a:buSzTx/>
              <a:buFontTx/>
              <a:buNone/>
            </a:pPr>
            <a:r>
              <a:rPr lang="en-US" b="1">
                <a:latin typeface="Courier New" pitchFamily="49" charset="0"/>
                <a:ea typeface="MS Mincho" pitchFamily="49" charset="-128"/>
              </a:rPr>
              <a:t>endrule</a:t>
            </a:r>
          </a:p>
        </p:txBody>
      </p:sp>
      <p:grpSp>
        <p:nvGrpSpPr>
          <p:cNvPr id="23557" name="Group 4"/>
          <p:cNvGrpSpPr>
            <a:grpSpLocks/>
          </p:cNvGrpSpPr>
          <p:nvPr/>
        </p:nvGrpSpPr>
        <p:grpSpPr bwMode="auto">
          <a:xfrm>
            <a:off x="5538788" y="228600"/>
            <a:ext cx="3567112" cy="1333500"/>
            <a:chOff x="113" y="3014"/>
            <a:chExt cx="2997" cy="1123"/>
          </a:xfrm>
        </p:grpSpPr>
        <p:sp>
          <p:nvSpPr>
            <p:cNvPr id="23566" name="AutoShape 5"/>
            <p:cNvSpPr>
              <a:spLocks noChangeArrowheads="1"/>
            </p:cNvSpPr>
            <p:nvPr/>
          </p:nvSpPr>
          <p:spPr bwMode="auto">
            <a:xfrm>
              <a:off x="113" y="3014"/>
              <a:ext cx="2997" cy="1097"/>
            </a:xfrm>
            <a:prstGeom prst="roundRect">
              <a:avLst>
                <a:gd name="adj" fmla="val 20463"/>
              </a:avLst>
            </a:prstGeom>
            <a:solidFill>
              <a:srgbClr val="ECD882"/>
            </a:solidFill>
            <a:ln w="9360">
              <a:solidFill>
                <a:srgbClr val="40458C"/>
              </a:solidFill>
              <a:round/>
              <a:headEnd/>
              <a:tailEnd/>
            </a:ln>
          </p:spPr>
          <p:txBody>
            <a:bodyPr wrap="none" anchor="ctr"/>
            <a:lstStyle/>
            <a:p>
              <a:pPr algn="ctr">
                <a:buFont typeface="Wingdings" pitchFamily="-96" charset="2"/>
                <a:buNone/>
              </a:pPr>
              <a:endParaRPr lang="en-US" sz="1200">
                <a:latin typeface="Courier New" pitchFamily="49" charset="0"/>
              </a:endParaRPr>
            </a:p>
          </p:txBody>
        </p:sp>
        <p:grpSp>
          <p:nvGrpSpPr>
            <p:cNvPr id="23567" name="Group 6"/>
            <p:cNvGrpSpPr>
              <a:grpSpLocks/>
            </p:cNvGrpSpPr>
            <p:nvPr/>
          </p:nvGrpSpPr>
          <p:grpSpPr bwMode="auto">
            <a:xfrm>
              <a:off x="306" y="3599"/>
              <a:ext cx="857" cy="370"/>
              <a:chOff x="1757" y="1408"/>
              <a:chExt cx="857" cy="370"/>
            </a:xfrm>
          </p:grpSpPr>
          <p:sp>
            <p:nvSpPr>
              <p:cNvPr id="23606" name="Freeform 7"/>
              <p:cNvSpPr>
                <a:spLocks noChangeArrowheads="1"/>
              </p:cNvSpPr>
              <p:nvPr/>
            </p:nvSpPr>
            <p:spPr bwMode="auto">
              <a:xfrm>
                <a:off x="1757" y="1408"/>
                <a:ext cx="858" cy="371"/>
              </a:xfrm>
              <a:custGeom>
                <a:avLst/>
                <a:gdLst>
                  <a:gd name="T0" fmla="*/ 0 w 3783"/>
                  <a:gd name="T1" fmla="*/ 0 h 1635"/>
                  <a:gd name="T2" fmla="*/ 0 w 3783"/>
                  <a:gd name="T3" fmla="*/ 0 h 1635"/>
                  <a:gd name="T4" fmla="*/ 0 w 3783"/>
                  <a:gd name="T5" fmla="*/ 0 h 1635"/>
                  <a:gd name="T6" fmla="*/ 0 w 3783"/>
                  <a:gd name="T7" fmla="*/ 0 h 1635"/>
                  <a:gd name="T8" fmla="*/ 0 w 3783"/>
                  <a:gd name="T9" fmla="*/ 0 h 1635"/>
                  <a:gd name="T10" fmla="*/ 0 w 3783"/>
                  <a:gd name="T11" fmla="*/ 0 h 1635"/>
                  <a:gd name="T12" fmla="*/ 0 w 3783"/>
                  <a:gd name="T13" fmla="*/ 0 h 1635"/>
                  <a:gd name="T14" fmla="*/ 0 w 3783"/>
                  <a:gd name="T15" fmla="*/ 0 h 1635"/>
                  <a:gd name="T16" fmla="*/ 0 w 3783"/>
                  <a:gd name="T17" fmla="*/ 0 h 1635"/>
                  <a:gd name="T18" fmla="*/ 0 w 3783"/>
                  <a:gd name="T19" fmla="*/ 0 h 1635"/>
                  <a:gd name="T20" fmla="*/ 0 w 3783"/>
                  <a:gd name="T21" fmla="*/ 0 h 1635"/>
                  <a:gd name="T22" fmla="*/ 0 w 3783"/>
                  <a:gd name="T23" fmla="*/ 0 h 1635"/>
                  <a:gd name="T24" fmla="*/ 0 w 3783"/>
                  <a:gd name="T25" fmla="*/ 0 h 1635"/>
                  <a:gd name="T26" fmla="*/ 0 w 3783"/>
                  <a:gd name="T27" fmla="*/ 0 h 1635"/>
                  <a:gd name="T28" fmla="*/ 0 w 3783"/>
                  <a:gd name="T29" fmla="*/ 0 h 1635"/>
                  <a:gd name="T30" fmla="*/ 0 w 3783"/>
                  <a:gd name="T31" fmla="*/ 0 h 1635"/>
                  <a:gd name="T32" fmla="*/ 0 w 3783"/>
                  <a:gd name="T33" fmla="*/ 0 h 1635"/>
                  <a:gd name="T34" fmla="*/ 0 w 3783"/>
                  <a:gd name="T35" fmla="*/ 0 h 1635"/>
                  <a:gd name="T36" fmla="*/ 0 w 3783"/>
                  <a:gd name="T37" fmla="*/ 0 h 1635"/>
                  <a:gd name="T38" fmla="*/ 0 w 3783"/>
                  <a:gd name="T39" fmla="*/ 0 h 1635"/>
                  <a:gd name="T40" fmla="*/ 0 w 3783"/>
                  <a:gd name="T41" fmla="*/ 0 h 1635"/>
                  <a:gd name="T42" fmla="*/ 0 w 3783"/>
                  <a:gd name="T43" fmla="*/ 0 h 1635"/>
                  <a:gd name="T44" fmla="*/ 0 w 3783"/>
                  <a:gd name="T45" fmla="*/ 0 h 1635"/>
                  <a:gd name="T46" fmla="*/ 0 w 3783"/>
                  <a:gd name="T47" fmla="*/ 0 h 1635"/>
                  <a:gd name="T48" fmla="*/ 0 w 3783"/>
                  <a:gd name="T49" fmla="*/ 0 h 1635"/>
                  <a:gd name="T50" fmla="*/ 0 w 3783"/>
                  <a:gd name="T51" fmla="*/ 0 h 1635"/>
                  <a:gd name="T52" fmla="*/ 0 w 3783"/>
                  <a:gd name="T53" fmla="*/ 0 h 1635"/>
                  <a:gd name="T54" fmla="*/ 0 w 3783"/>
                  <a:gd name="T55" fmla="*/ 0 h 1635"/>
                  <a:gd name="T56" fmla="*/ 0 w 3783"/>
                  <a:gd name="T57" fmla="*/ 0 h 1635"/>
                  <a:gd name="T58" fmla="*/ 0 w 3783"/>
                  <a:gd name="T59" fmla="*/ 0 h 1635"/>
                  <a:gd name="T60" fmla="*/ 0 w 3783"/>
                  <a:gd name="T61" fmla="*/ 0 h 1635"/>
                  <a:gd name="T62" fmla="*/ 0 w 3783"/>
                  <a:gd name="T63" fmla="*/ 0 h 1635"/>
                  <a:gd name="T64" fmla="*/ 0 w 3783"/>
                  <a:gd name="T65" fmla="*/ 0 h 1635"/>
                  <a:gd name="T66" fmla="*/ 0 w 3783"/>
                  <a:gd name="T67" fmla="*/ 0 h 1635"/>
                  <a:gd name="T68" fmla="*/ 0 w 3783"/>
                  <a:gd name="T69" fmla="*/ 0 h 1635"/>
                  <a:gd name="T70" fmla="*/ 0 w 3783"/>
                  <a:gd name="T71" fmla="*/ 0 h 1635"/>
                  <a:gd name="T72" fmla="*/ 0 w 3783"/>
                  <a:gd name="T73" fmla="*/ 0 h 1635"/>
                  <a:gd name="T74" fmla="*/ 0 w 3783"/>
                  <a:gd name="T75" fmla="*/ 0 h 1635"/>
                  <a:gd name="T76" fmla="*/ 0 w 3783"/>
                  <a:gd name="T77" fmla="*/ 0 h 1635"/>
                  <a:gd name="T78" fmla="*/ 0 w 3783"/>
                  <a:gd name="T79" fmla="*/ 0 h 1635"/>
                  <a:gd name="T80" fmla="*/ 0 w 3783"/>
                  <a:gd name="T81" fmla="*/ 0 h 1635"/>
                  <a:gd name="T82" fmla="*/ 0 w 3783"/>
                  <a:gd name="T83" fmla="*/ 0 h 1635"/>
                  <a:gd name="T84" fmla="*/ 0 w 3783"/>
                  <a:gd name="T85" fmla="*/ 0 h 1635"/>
                  <a:gd name="T86" fmla="*/ 0 w 3783"/>
                  <a:gd name="T87" fmla="*/ 0 h 1635"/>
                  <a:gd name="T88" fmla="*/ 0 w 3783"/>
                  <a:gd name="T89" fmla="*/ 0 h 1635"/>
                  <a:gd name="T90" fmla="*/ 0 w 3783"/>
                  <a:gd name="T91" fmla="*/ 0 h 1635"/>
                  <a:gd name="T92" fmla="*/ 0 w 3783"/>
                  <a:gd name="T93" fmla="*/ 0 h 1635"/>
                  <a:gd name="T94" fmla="*/ 0 w 3783"/>
                  <a:gd name="T95" fmla="*/ 0 h 1635"/>
                  <a:gd name="T96" fmla="*/ 0 w 3783"/>
                  <a:gd name="T97" fmla="*/ 0 h 1635"/>
                  <a:gd name="T98" fmla="*/ 0 w 3783"/>
                  <a:gd name="T99" fmla="*/ 0 h 1635"/>
                  <a:gd name="T100" fmla="*/ 0 w 3783"/>
                  <a:gd name="T101" fmla="*/ 0 h 1635"/>
                  <a:gd name="T102" fmla="*/ 0 w 3783"/>
                  <a:gd name="T103" fmla="*/ 0 h 1635"/>
                  <a:gd name="T104" fmla="*/ 0 w 3783"/>
                  <a:gd name="T105" fmla="*/ 0 h 1635"/>
                  <a:gd name="T106" fmla="*/ 0 w 3783"/>
                  <a:gd name="T107" fmla="*/ 0 h 1635"/>
                  <a:gd name="T108" fmla="*/ 0 w 3783"/>
                  <a:gd name="T109" fmla="*/ 0 h 1635"/>
                  <a:gd name="T110" fmla="*/ 0 w 3783"/>
                  <a:gd name="T111" fmla="*/ 0 h 163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3"/>
                  <a:gd name="T169" fmla="*/ 0 h 1635"/>
                  <a:gd name="T170" fmla="*/ 3783 w 3783"/>
                  <a:gd name="T171" fmla="*/ 1635 h 163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3" h="1635">
                    <a:moveTo>
                      <a:pt x="352" y="542"/>
                    </a:moveTo>
                    <a:lnTo>
                      <a:pt x="333" y="543"/>
                    </a:lnTo>
                    <a:lnTo>
                      <a:pt x="314" y="545"/>
                    </a:lnTo>
                    <a:lnTo>
                      <a:pt x="296" y="547"/>
                    </a:lnTo>
                    <a:lnTo>
                      <a:pt x="277" y="550"/>
                    </a:lnTo>
                    <a:lnTo>
                      <a:pt x="259" y="554"/>
                    </a:lnTo>
                    <a:lnTo>
                      <a:pt x="241" y="557"/>
                    </a:lnTo>
                    <a:lnTo>
                      <a:pt x="223" y="562"/>
                    </a:lnTo>
                    <a:lnTo>
                      <a:pt x="206" y="567"/>
                    </a:lnTo>
                    <a:lnTo>
                      <a:pt x="189" y="572"/>
                    </a:lnTo>
                    <a:lnTo>
                      <a:pt x="172" y="578"/>
                    </a:lnTo>
                    <a:lnTo>
                      <a:pt x="157" y="584"/>
                    </a:lnTo>
                    <a:lnTo>
                      <a:pt x="141" y="591"/>
                    </a:lnTo>
                    <a:lnTo>
                      <a:pt x="127" y="598"/>
                    </a:lnTo>
                    <a:lnTo>
                      <a:pt x="114" y="607"/>
                    </a:lnTo>
                    <a:lnTo>
                      <a:pt x="99" y="614"/>
                    </a:lnTo>
                    <a:lnTo>
                      <a:pt x="87" y="622"/>
                    </a:lnTo>
                    <a:lnTo>
                      <a:pt x="75" y="631"/>
                    </a:lnTo>
                    <a:lnTo>
                      <a:pt x="65" y="641"/>
                    </a:lnTo>
                    <a:lnTo>
                      <a:pt x="54" y="650"/>
                    </a:lnTo>
                    <a:lnTo>
                      <a:pt x="44" y="660"/>
                    </a:lnTo>
                    <a:lnTo>
                      <a:pt x="36" y="670"/>
                    </a:lnTo>
                    <a:lnTo>
                      <a:pt x="29" y="680"/>
                    </a:lnTo>
                    <a:lnTo>
                      <a:pt x="22" y="691"/>
                    </a:lnTo>
                    <a:lnTo>
                      <a:pt x="16" y="702"/>
                    </a:lnTo>
                    <a:lnTo>
                      <a:pt x="11" y="712"/>
                    </a:lnTo>
                    <a:lnTo>
                      <a:pt x="7" y="724"/>
                    </a:lnTo>
                    <a:lnTo>
                      <a:pt x="4" y="735"/>
                    </a:lnTo>
                    <a:lnTo>
                      <a:pt x="1" y="746"/>
                    </a:lnTo>
                    <a:lnTo>
                      <a:pt x="0" y="757"/>
                    </a:lnTo>
                    <a:lnTo>
                      <a:pt x="0" y="769"/>
                    </a:lnTo>
                    <a:lnTo>
                      <a:pt x="1" y="780"/>
                    </a:lnTo>
                    <a:lnTo>
                      <a:pt x="2" y="791"/>
                    </a:lnTo>
                    <a:lnTo>
                      <a:pt x="5" y="803"/>
                    </a:lnTo>
                    <a:lnTo>
                      <a:pt x="8" y="813"/>
                    </a:lnTo>
                    <a:lnTo>
                      <a:pt x="13" y="826"/>
                    </a:lnTo>
                    <a:lnTo>
                      <a:pt x="18" y="836"/>
                    </a:lnTo>
                    <a:lnTo>
                      <a:pt x="25" y="847"/>
                    </a:lnTo>
                    <a:lnTo>
                      <a:pt x="32" y="858"/>
                    </a:lnTo>
                    <a:lnTo>
                      <a:pt x="41" y="868"/>
                    </a:lnTo>
                    <a:lnTo>
                      <a:pt x="49" y="878"/>
                    </a:lnTo>
                    <a:lnTo>
                      <a:pt x="59" y="888"/>
                    </a:lnTo>
                    <a:lnTo>
                      <a:pt x="69" y="897"/>
                    </a:lnTo>
                    <a:lnTo>
                      <a:pt x="81" y="906"/>
                    </a:lnTo>
                    <a:lnTo>
                      <a:pt x="93" y="915"/>
                    </a:lnTo>
                    <a:lnTo>
                      <a:pt x="107" y="924"/>
                    </a:lnTo>
                    <a:lnTo>
                      <a:pt x="120" y="932"/>
                    </a:lnTo>
                    <a:lnTo>
                      <a:pt x="134" y="939"/>
                    </a:lnTo>
                    <a:lnTo>
                      <a:pt x="149" y="946"/>
                    </a:lnTo>
                    <a:lnTo>
                      <a:pt x="164" y="953"/>
                    </a:lnTo>
                    <a:lnTo>
                      <a:pt x="181" y="959"/>
                    </a:lnTo>
                    <a:lnTo>
                      <a:pt x="196" y="965"/>
                    </a:lnTo>
                    <a:lnTo>
                      <a:pt x="214" y="970"/>
                    </a:lnTo>
                    <a:lnTo>
                      <a:pt x="231" y="975"/>
                    </a:lnTo>
                    <a:lnTo>
                      <a:pt x="229" y="936"/>
                    </a:lnTo>
                    <a:lnTo>
                      <a:pt x="213" y="943"/>
                    </a:lnTo>
                    <a:lnTo>
                      <a:pt x="200" y="950"/>
                    </a:lnTo>
                    <a:lnTo>
                      <a:pt x="186" y="959"/>
                    </a:lnTo>
                    <a:lnTo>
                      <a:pt x="174" y="967"/>
                    </a:lnTo>
                    <a:lnTo>
                      <a:pt x="162" y="976"/>
                    </a:lnTo>
                    <a:lnTo>
                      <a:pt x="150" y="985"/>
                    </a:lnTo>
                    <a:lnTo>
                      <a:pt x="139" y="994"/>
                    </a:lnTo>
                    <a:lnTo>
                      <a:pt x="129" y="1004"/>
                    </a:lnTo>
                    <a:lnTo>
                      <a:pt x="121" y="1014"/>
                    </a:lnTo>
                    <a:lnTo>
                      <a:pt x="113" y="1024"/>
                    </a:lnTo>
                    <a:lnTo>
                      <a:pt x="107" y="1034"/>
                    </a:lnTo>
                    <a:lnTo>
                      <a:pt x="99" y="1045"/>
                    </a:lnTo>
                    <a:lnTo>
                      <a:pt x="95" y="1055"/>
                    </a:lnTo>
                    <a:lnTo>
                      <a:pt x="90" y="1067"/>
                    </a:lnTo>
                    <a:lnTo>
                      <a:pt x="87" y="1078"/>
                    </a:lnTo>
                    <a:lnTo>
                      <a:pt x="85" y="1089"/>
                    </a:lnTo>
                    <a:lnTo>
                      <a:pt x="83" y="1100"/>
                    </a:lnTo>
                    <a:lnTo>
                      <a:pt x="83" y="1111"/>
                    </a:lnTo>
                    <a:lnTo>
                      <a:pt x="83" y="1122"/>
                    </a:lnTo>
                    <a:lnTo>
                      <a:pt x="85" y="1133"/>
                    </a:lnTo>
                    <a:lnTo>
                      <a:pt x="87" y="1144"/>
                    </a:lnTo>
                    <a:lnTo>
                      <a:pt x="90" y="1155"/>
                    </a:lnTo>
                    <a:lnTo>
                      <a:pt x="95" y="1167"/>
                    </a:lnTo>
                    <a:lnTo>
                      <a:pt x="99" y="1177"/>
                    </a:lnTo>
                    <a:lnTo>
                      <a:pt x="107" y="1188"/>
                    </a:lnTo>
                    <a:lnTo>
                      <a:pt x="113" y="1199"/>
                    </a:lnTo>
                    <a:lnTo>
                      <a:pt x="121" y="1209"/>
                    </a:lnTo>
                    <a:lnTo>
                      <a:pt x="129" y="1219"/>
                    </a:lnTo>
                    <a:lnTo>
                      <a:pt x="140" y="1229"/>
                    </a:lnTo>
                    <a:lnTo>
                      <a:pt x="150" y="1239"/>
                    </a:lnTo>
                    <a:lnTo>
                      <a:pt x="162" y="1248"/>
                    </a:lnTo>
                    <a:lnTo>
                      <a:pt x="174" y="1257"/>
                    </a:lnTo>
                    <a:lnTo>
                      <a:pt x="186" y="1265"/>
                    </a:lnTo>
                    <a:lnTo>
                      <a:pt x="200" y="1273"/>
                    </a:lnTo>
                    <a:lnTo>
                      <a:pt x="214" y="1280"/>
                    </a:lnTo>
                    <a:lnTo>
                      <a:pt x="229" y="1288"/>
                    </a:lnTo>
                    <a:lnTo>
                      <a:pt x="244" y="1294"/>
                    </a:lnTo>
                    <a:lnTo>
                      <a:pt x="260" y="1301"/>
                    </a:lnTo>
                    <a:lnTo>
                      <a:pt x="277" y="1306"/>
                    </a:lnTo>
                    <a:lnTo>
                      <a:pt x="293" y="1312"/>
                    </a:lnTo>
                    <a:lnTo>
                      <a:pt x="310" y="1317"/>
                    </a:lnTo>
                    <a:lnTo>
                      <a:pt x="328" y="1321"/>
                    </a:lnTo>
                    <a:lnTo>
                      <a:pt x="346" y="1324"/>
                    </a:lnTo>
                    <a:lnTo>
                      <a:pt x="365" y="1327"/>
                    </a:lnTo>
                    <a:lnTo>
                      <a:pt x="383" y="1331"/>
                    </a:lnTo>
                    <a:lnTo>
                      <a:pt x="402" y="1332"/>
                    </a:lnTo>
                    <a:lnTo>
                      <a:pt x="421" y="1334"/>
                    </a:lnTo>
                    <a:lnTo>
                      <a:pt x="441" y="1335"/>
                    </a:lnTo>
                    <a:lnTo>
                      <a:pt x="460" y="1336"/>
                    </a:lnTo>
                    <a:lnTo>
                      <a:pt x="478" y="1336"/>
                    </a:lnTo>
                    <a:lnTo>
                      <a:pt x="497" y="1335"/>
                    </a:lnTo>
                    <a:lnTo>
                      <a:pt x="562" y="1383"/>
                    </a:lnTo>
                    <a:lnTo>
                      <a:pt x="584" y="1399"/>
                    </a:lnTo>
                    <a:lnTo>
                      <a:pt x="608" y="1415"/>
                    </a:lnTo>
                    <a:lnTo>
                      <a:pt x="634" y="1429"/>
                    </a:lnTo>
                    <a:lnTo>
                      <a:pt x="661" y="1443"/>
                    </a:lnTo>
                    <a:lnTo>
                      <a:pt x="689" y="1456"/>
                    </a:lnTo>
                    <a:lnTo>
                      <a:pt x="719" y="1468"/>
                    </a:lnTo>
                    <a:lnTo>
                      <a:pt x="749" y="1479"/>
                    </a:lnTo>
                    <a:lnTo>
                      <a:pt x="780" y="1489"/>
                    </a:lnTo>
                    <a:lnTo>
                      <a:pt x="811" y="1498"/>
                    </a:lnTo>
                    <a:lnTo>
                      <a:pt x="843" y="1507"/>
                    </a:lnTo>
                    <a:lnTo>
                      <a:pt x="877" y="1514"/>
                    </a:lnTo>
                    <a:lnTo>
                      <a:pt x="910" y="1520"/>
                    </a:lnTo>
                    <a:lnTo>
                      <a:pt x="945" y="1525"/>
                    </a:lnTo>
                    <a:lnTo>
                      <a:pt x="981" y="1529"/>
                    </a:lnTo>
                    <a:lnTo>
                      <a:pt x="1016" y="1533"/>
                    </a:lnTo>
                    <a:lnTo>
                      <a:pt x="1052" y="1534"/>
                    </a:lnTo>
                    <a:lnTo>
                      <a:pt x="1088" y="1535"/>
                    </a:lnTo>
                    <a:lnTo>
                      <a:pt x="1122" y="1535"/>
                    </a:lnTo>
                    <a:lnTo>
                      <a:pt x="1158" y="1533"/>
                    </a:lnTo>
                    <a:lnTo>
                      <a:pt x="1194" y="1530"/>
                    </a:lnTo>
                    <a:lnTo>
                      <a:pt x="1229" y="1527"/>
                    </a:lnTo>
                    <a:lnTo>
                      <a:pt x="1264" y="1522"/>
                    </a:lnTo>
                    <a:lnTo>
                      <a:pt x="1298" y="1516"/>
                    </a:lnTo>
                    <a:lnTo>
                      <a:pt x="1332" y="1509"/>
                    </a:lnTo>
                    <a:lnTo>
                      <a:pt x="1364" y="1501"/>
                    </a:lnTo>
                    <a:lnTo>
                      <a:pt x="1494" y="1520"/>
                    </a:lnTo>
                    <a:lnTo>
                      <a:pt x="1515" y="1533"/>
                    </a:lnTo>
                    <a:lnTo>
                      <a:pt x="1537" y="1545"/>
                    </a:lnTo>
                    <a:lnTo>
                      <a:pt x="1561" y="1557"/>
                    </a:lnTo>
                    <a:lnTo>
                      <a:pt x="1585" y="1568"/>
                    </a:lnTo>
                    <a:lnTo>
                      <a:pt x="1610" y="1577"/>
                    </a:lnTo>
                    <a:lnTo>
                      <a:pt x="1636" y="1587"/>
                    </a:lnTo>
                    <a:lnTo>
                      <a:pt x="1662" y="1595"/>
                    </a:lnTo>
                    <a:lnTo>
                      <a:pt x="1690" y="1604"/>
                    </a:lnTo>
                    <a:lnTo>
                      <a:pt x="1719" y="1610"/>
                    </a:lnTo>
                    <a:lnTo>
                      <a:pt x="1747" y="1617"/>
                    </a:lnTo>
                    <a:lnTo>
                      <a:pt x="1776" y="1621"/>
                    </a:lnTo>
                    <a:lnTo>
                      <a:pt x="1806" y="1626"/>
                    </a:lnTo>
                    <a:lnTo>
                      <a:pt x="1836" y="1629"/>
                    </a:lnTo>
                    <a:lnTo>
                      <a:pt x="1866" y="1631"/>
                    </a:lnTo>
                    <a:lnTo>
                      <a:pt x="1898" y="1633"/>
                    </a:lnTo>
                    <a:lnTo>
                      <a:pt x="1928" y="1634"/>
                    </a:lnTo>
                    <a:lnTo>
                      <a:pt x="1958" y="1634"/>
                    </a:lnTo>
                    <a:lnTo>
                      <a:pt x="1989" y="1632"/>
                    </a:lnTo>
                    <a:lnTo>
                      <a:pt x="2019" y="1630"/>
                    </a:lnTo>
                    <a:lnTo>
                      <a:pt x="2049" y="1626"/>
                    </a:lnTo>
                    <a:lnTo>
                      <a:pt x="2079" y="1622"/>
                    </a:lnTo>
                    <a:lnTo>
                      <a:pt x="2108" y="1617"/>
                    </a:lnTo>
                    <a:lnTo>
                      <a:pt x="2138" y="1612"/>
                    </a:lnTo>
                    <a:lnTo>
                      <a:pt x="2165" y="1605"/>
                    </a:lnTo>
                    <a:lnTo>
                      <a:pt x="2193" y="1598"/>
                    </a:lnTo>
                    <a:lnTo>
                      <a:pt x="2220" y="1590"/>
                    </a:lnTo>
                    <a:lnTo>
                      <a:pt x="2246" y="1580"/>
                    </a:lnTo>
                    <a:lnTo>
                      <a:pt x="2272" y="1570"/>
                    </a:lnTo>
                    <a:lnTo>
                      <a:pt x="2296" y="1560"/>
                    </a:lnTo>
                    <a:lnTo>
                      <a:pt x="2320" y="1548"/>
                    </a:lnTo>
                    <a:lnTo>
                      <a:pt x="2342" y="1536"/>
                    </a:lnTo>
                    <a:lnTo>
                      <a:pt x="2363" y="1523"/>
                    </a:lnTo>
                    <a:lnTo>
                      <a:pt x="2383" y="1510"/>
                    </a:lnTo>
                    <a:lnTo>
                      <a:pt x="2402" y="1495"/>
                    </a:lnTo>
                    <a:lnTo>
                      <a:pt x="2419" y="1480"/>
                    </a:lnTo>
                    <a:lnTo>
                      <a:pt x="2436" y="1466"/>
                    </a:lnTo>
                    <a:lnTo>
                      <a:pt x="2451" y="1450"/>
                    </a:lnTo>
                    <a:lnTo>
                      <a:pt x="2465" y="1434"/>
                    </a:lnTo>
                    <a:lnTo>
                      <a:pt x="2478" y="1419"/>
                    </a:lnTo>
                    <a:lnTo>
                      <a:pt x="2556" y="1407"/>
                    </a:lnTo>
                    <a:lnTo>
                      <a:pt x="2580" y="1412"/>
                    </a:lnTo>
                    <a:lnTo>
                      <a:pt x="2603" y="1418"/>
                    </a:lnTo>
                    <a:lnTo>
                      <a:pt x="2629" y="1422"/>
                    </a:lnTo>
                    <a:lnTo>
                      <a:pt x="2654" y="1426"/>
                    </a:lnTo>
                    <a:lnTo>
                      <a:pt x="2679" y="1429"/>
                    </a:lnTo>
                    <a:lnTo>
                      <a:pt x="2704" y="1430"/>
                    </a:lnTo>
                    <a:lnTo>
                      <a:pt x="2730" y="1432"/>
                    </a:lnTo>
                    <a:lnTo>
                      <a:pt x="2756" y="1432"/>
                    </a:lnTo>
                    <a:lnTo>
                      <a:pt x="2782" y="1432"/>
                    </a:lnTo>
                    <a:lnTo>
                      <a:pt x="2807" y="1432"/>
                    </a:lnTo>
                    <a:lnTo>
                      <a:pt x="2833" y="1430"/>
                    </a:lnTo>
                    <a:lnTo>
                      <a:pt x="2858" y="1429"/>
                    </a:lnTo>
                    <a:lnTo>
                      <a:pt x="2884" y="1425"/>
                    </a:lnTo>
                    <a:lnTo>
                      <a:pt x="2909" y="1421"/>
                    </a:lnTo>
                    <a:lnTo>
                      <a:pt x="2934" y="1417"/>
                    </a:lnTo>
                    <a:lnTo>
                      <a:pt x="2958" y="1411"/>
                    </a:lnTo>
                    <a:lnTo>
                      <a:pt x="2981" y="1405"/>
                    </a:lnTo>
                    <a:lnTo>
                      <a:pt x="3005" y="1398"/>
                    </a:lnTo>
                    <a:lnTo>
                      <a:pt x="3026" y="1391"/>
                    </a:lnTo>
                    <a:lnTo>
                      <a:pt x="3049" y="1383"/>
                    </a:lnTo>
                    <a:lnTo>
                      <a:pt x="3069" y="1374"/>
                    </a:lnTo>
                    <a:lnTo>
                      <a:pt x="3090" y="1365"/>
                    </a:lnTo>
                    <a:lnTo>
                      <a:pt x="3109" y="1354"/>
                    </a:lnTo>
                    <a:lnTo>
                      <a:pt x="3128" y="1344"/>
                    </a:lnTo>
                    <a:lnTo>
                      <a:pt x="3146" y="1333"/>
                    </a:lnTo>
                    <a:lnTo>
                      <a:pt x="3163" y="1321"/>
                    </a:lnTo>
                    <a:lnTo>
                      <a:pt x="3178" y="1310"/>
                    </a:lnTo>
                    <a:lnTo>
                      <a:pt x="3192" y="1296"/>
                    </a:lnTo>
                    <a:lnTo>
                      <a:pt x="3206" y="1283"/>
                    </a:lnTo>
                    <a:lnTo>
                      <a:pt x="3218" y="1270"/>
                    </a:lnTo>
                    <a:lnTo>
                      <a:pt x="3228" y="1257"/>
                    </a:lnTo>
                    <a:lnTo>
                      <a:pt x="3239" y="1243"/>
                    </a:lnTo>
                    <a:lnTo>
                      <a:pt x="3248" y="1228"/>
                    </a:lnTo>
                    <a:lnTo>
                      <a:pt x="3255" y="1213"/>
                    </a:lnTo>
                    <a:lnTo>
                      <a:pt x="3261" y="1199"/>
                    </a:lnTo>
                    <a:lnTo>
                      <a:pt x="3266" y="1184"/>
                    </a:lnTo>
                    <a:lnTo>
                      <a:pt x="3269" y="1169"/>
                    </a:lnTo>
                    <a:lnTo>
                      <a:pt x="3272" y="1154"/>
                    </a:lnTo>
                    <a:lnTo>
                      <a:pt x="3273" y="1138"/>
                    </a:lnTo>
                    <a:lnTo>
                      <a:pt x="3251" y="1138"/>
                    </a:lnTo>
                    <a:lnTo>
                      <a:pt x="3280" y="1136"/>
                    </a:lnTo>
                    <a:lnTo>
                      <a:pt x="3309" y="1133"/>
                    </a:lnTo>
                    <a:lnTo>
                      <a:pt x="3339" y="1129"/>
                    </a:lnTo>
                    <a:lnTo>
                      <a:pt x="3367" y="1124"/>
                    </a:lnTo>
                    <a:lnTo>
                      <a:pt x="3395" y="1118"/>
                    </a:lnTo>
                    <a:lnTo>
                      <a:pt x="3424" y="1111"/>
                    </a:lnTo>
                    <a:lnTo>
                      <a:pt x="3450" y="1105"/>
                    </a:lnTo>
                    <a:lnTo>
                      <a:pt x="3478" y="1097"/>
                    </a:lnTo>
                    <a:lnTo>
                      <a:pt x="3503" y="1088"/>
                    </a:lnTo>
                    <a:lnTo>
                      <a:pt x="3528" y="1078"/>
                    </a:lnTo>
                    <a:lnTo>
                      <a:pt x="3552" y="1068"/>
                    </a:lnTo>
                    <a:lnTo>
                      <a:pt x="3576" y="1056"/>
                    </a:lnTo>
                    <a:lnTo>
                      <a:pt x="3597" y="1045"/>
                    </a:lnTo>
                    <a:lnTo>
                      <a:pt x="3619" y="1032"/>
                    </a:lnTo>
                    <a:lnTo>
                      <a:pt x="3639" y="1020"/>
                    </a:lnTo>
                    <a:lnTo>
                      <a:pt x="3658" y="1006"/>
                    </a:lnTo>
                    <a:lnTo>
                      <a:pt x="3675" y="992"/>
                    </a:lnTo>
                    <a:lnTo>
                      <a:pt x="3692" y="977"/>
                    </a:lnTo>
                    <a:lnTo>
                      <a:pt x="3708" y="962"/>
                    </a:lnTo>
                    <a:lnTo>
                      <a:pt x="3721" y="946"/>
                    </a:lnTo>
                    <a:lnTo>
                      <a:pt x="3734" y="930"/>
                    </a:lnTo>
                    <a:lnTo>
                      <a:pt x="3745" y="914"/>
                    </a:lnTo>
                    <a:lnTo>
                      <a:pt x="3754" y="897"/>
                    </a:lnTo>
                    <a:lnTo>
                      <a:pt x="3763" y="880"/>
                    </a:lnTo>
                    <a:lnTo>
                      <a:pt x="3770" y="862"/>
                    </a:lnTo>
                    <a:lnTo>
                      <a:pt x="3775" y="845"/>
                    </a:lnTo>
                    <a:lnTo>
                      <a:pt x="3778" y="827"/>
                    </a:lnTo>
                    <a:lnTo>
                      <a:pt x="3781" y="809"/>
                    </a:lnTo>
                    <a:lnTo>
                      <a:pt x="3782" y="791"/>
                    </a:lnTo>
                    <a:lnTo>
                      <a:pt x="3781" y="773"/>
                    </a:lnTo>
                    <a:lnTo>
                      <a:pt x="3778" y="756"/>
                    </a:lnTo>
                    <a:lnTo>
                      <a:pt x="3775" y="738"/>
                    </a:lnTo>
                    <a:lnTo>
                      <a:pt x="3770" y="721"/>
                    </a:lnTo>
                    <a:lnTo>
                      <a:pt x="3763" y="704"/>
                    </a:lnTo>
                    <a:lnTo>
                      <a:pt x="3754" y="687"/>
                    </a:lnTo>
                    <a:lnTo>
                      <a:pt x="3745" y="670"/>
                    </a:lnTo>
                    <a:lnTo>
                      <a:pt x="3734" y="654"/>
                    </a:lnTo>
                    <a:lnTo>
                      <a:pt x="3722" y="638"/>
                    </a:lnTo>
                    <a:lnTo>
                      <a:pt x="3708" y="622"/>
                    </a:lnTo>
                    <a:lnTo>
                      <a:pt x="3692" y="608"/>
                    </a:lnTo>
                    <a:lnTo>
                      <a:pt x="3676" y="593"/>
                    </a:lnTo>
                    <a:lnTo>
                      <a:pt x="3658" y="579"/>
                    </a:lnTo>
                    <a:lnTo>
                      <a:pt x="3639" y="565"/>
                    </a:lnTo>
                    <a:lnTo>
                      <a:pt x="3619" y="552"/>
                    </a:lnTo>
                    <a:lnTo>
                      <a:pt x="3597" y="540"/>
                    </a:lnTo>
                    <a:lnTo>
                      <a:pt x="3631" y="609"/>
                    </a:lnTo>
                    <a:lnTo>
                      <a:pt x="3642" y="596"/>
                    </a:lnTo>
                    <a:lnTo>
                      <a:pt x="3652" y="584"/>
                    </a:lnTo>
                    <a:lnTo>
                      <a:pt x="3662" y="571"/>
                    </a:lnTo>
                    <a:lnTo>
                      <a:pt x="3670" y="557"/>
                    </a:lnTo>
                    <a:lnTo>
                      <a:pt x="3678" y="544"/>
                    </a:lnTo>
                    <a:lnTo>
                      <a:pt x="3684" y="530"/>
                    </a:lnTo>
                    <a:lnTo>
                      <a:pt x="3687" y="516"/>
                    </a:lnTo>
                    <a:lnTo>
                      <a:pt x="3691" y="502"/>
                    </a:lnTo>
                    <a:lnTo>
                      <a:pt x="3693" y="488"/>
                    </a:lnTo>
                    <a:lnTo>
                      <a:pt x="3694" y="474"/>
                    </a:lnTo>
                    <a:lnTo>
                      <a:pt x="3694" y="460"/>
                    </a:lnTo>
                    <a:lnTo>
                      <a:pt x="3693" y="445"/>
                    </a:lnTo>
                    <a:lnTo>
                      <a:pt x="3690" y="431"/>
                    </a:lnTo>
                    <a:lnTo>
                      <a:pt x="3686" y="417"/>
                    </a:lnTo>
                    <a:lnTo>
                      <a:pt x="3681" y="404"/>
                    </a:lnTo>
                    <a:lnTo>
                      <a:pt x="3674" y="390"/>
                    </a:lnTo>
                    <a:lnTo>
                      <a:pt x="3667" y="377"/>
                    </a:lnTo>
                    <a:lnTo>
                      <a:pt x="3658" y="364"/>
                    </a:lnTo>
                    <a:lnTo>
                      <a:pt x="3649" y="351"/>
                    </a:lnTo>
                    <a:lnTo>
                      <a:pt x="3637" y="338"/>
                    </a:lnTo>
                    <a:lnTo>
                      <a:pt x="3625" y="325"/>
                    </a:lnTo>
                    <a:lnTo>
                      <a:pt x="3612" y="314"/>
                    </a:lnTo>
                    <a:lnTo>
                      <a:pt x="3599" y="302"/>
                    </a:lnTo>
                    <a:lnTo>
                      <a:pt x="3583" y="291"/>
                    </a:lnTo>
                    <a:lnTo>
                      <a:pt x="3567" y="280"/>
                    </a:lnTo>
                    <a:lnTo>
                      <a:pt x="3551" y="271"/>
                    </a:lnTo>
                    <a:lnTo>
                      <a:pt x="3533" y="261"/>
                    </a:lnTo>
                    <a:lnTo>
                      <a:pt x="3514" y="252"/>
                    </a:lnTo>
                    <a:lnTo>
                      <a:pt x="3494" y="244"/>
                    </a:lnTo>
                    <a:lnTo>
                      <a:pt x="3474" y="236"/>
                    </a:lnTo>
                    <a:lnTo>
                      <a:pt x="3454" y="228"/>
                    </a:lnTo>
                    <a:lnTo>
                      <a:pt x="3432" y="222"/>
                    </a:lnTo>
                    <a:lnTo>
                      <a:pt x="3411" y="216"/>
                    </a:lnTo>
                    <a:lnTo>
                      <a:pt x="3388" y="211"/>
                    </a:lnTo>
                    <a:lnTo>
                      <a:pt x="3365" y="206"/>
                    </a:lnTo>
                    <a:lnTo>
                      <a:pt x="3342" y="203"/>
                    </a:lnTo>
                    <a:lnTo>
                      <a:pt x="3320" y="201"/>
                    </a:lnTo>
                    <a:lnTo>
                      <a:pt x="3346" y="189"/>
                    </a:lnTo>
                    <a:lnTo>
                      <a:pt x="3340" y="176"/>
                    </a:lnTo>
                    <a:lnTo>
                      <a:pt x="3333" y="164"/>
                    </a:lnTo>
                    <a:lnTo>
                      <a:pt x="3326" y="153"/>
                    </a:lnTo>
                    <a:lnTo>
                      <a:pt x="3316" y="140"/>
                    </a:lnTo>
                    <a:lnTo>
                      <a:pt x="3307" y="129"/>
                    </a:lnTo>
                    <a:lnTo>
                      <a:pt x="3297" y="118"/>
                    </a:lnTo>
                    <a:lnTo>
                      <a:pt x="3285" y="108"/>
                    </a:lnTo>
                    <a:lnTo>
                      <a:pt x="3272" y="97"/>
                    </a:lnTo>
                    <a:lnTo>
                      <a:pt x="3258" y="88"/>
                    </a:lnTo>
                    <a:lnTo>
                      <a:pt x="3244" y="78"/>
                    </a:lnTo>
                    <a:lnTo>
                      <a:pt x="3228" y="69"/>
                    </a:lnTo>
                    <a:lnTo>
                      <a:pt x="3213" y="60"/>
                    </a:lnTo>
                    <a:lnTo>
                      <a:pt x="3196" y="53"/>
                    </a:lnTo>
                    <a:lnTo>
                      <a:pt x="3179" y="45"/>
                    </a:lnTo>
                    <a:lnTo>
                      <a:pt x="3161" y="38"/>
                    </a:lnTo>
                    <a:lnTo>
                      <a:pt x="3142" y="31"/>
                    </a:lnTo>
                    <a:lnTo>
                      <a:pt x="3123" y="26"/>
                    </a:lnTo>
                    <a:lnTo>
                      <a:pt x="3104" y="20"/>
                    </a:lnTo>
                    <a:lnTo>
                      <a:pt x="3084" y="16"/>
                    </a:lnTo>
                    <a:lnTo>
                      <a:pt x="3063" y="11"/>
                    </a:lnTo>
                    <a:lnTo>
                      <a:pt x="3042" y="8"/>
                    </a:lnTo>
                    <a:lnTo>
                      <a:pt x="3021" y="5"/>
                    </a:lnTo>
                    <a:lnTo>
                      <a:pt x="3000" y="3"/>
                    </a:lnTo>
                    <a:lnTo>
                      <a:pt x="2978" y="1"/>
                    </a:lnTo>
                    <a:lnTo>
                      <a:pt x="2957" y="0"/>
                    </a:lnTo>
                    <a:lnTo>
                      <a:pt x="2935" y="0"/>
                    </a:lnTo>
                    <a:lnTo>
                      <a:pt x="2914" y="0"/>
                    </a:lnTo>
                    <a:lnTo>
                      <a:pt x="2892" y="1"/>
                    </a:lnTo>
                    <a:lnTo>
                      <a:pt x="2870" y="2"/>
                    </a:lnTo>
                    <a:lnTo>
                      <a:pt x="2849" y="5"/>
                    </a:lnTo>
                    <a:lnTo>
                      <a:pt x="2827" y="8"/>
                    </a:lnTo>
                    <a:lnTo>
                      <a:pt x="2807" y="11"/>
                    </a:lnTo>
                    <a:lnTo>
                      <a:pt x="2787" y="15"/>
                    </a:lnTo>
                    <a:lnTo>
                      <a:pt x="2766" y="20"/>
                    </a:lnTo>
                    <a:lnTo>
                      <a:pt x="2746" y="25"/>
                    </a:lnTo>
                    <a:lnTo>
                      <a:pt x="2727" y="31"/>
                    </a:lnTo>
                    <a:lnTo>
                      <a:pt x="2709" y="38"/>
                    </a:lnTo>
                    <a:lnTo>
                      <a:pt x="2691" y="44"/>
                    </a:lnTo>
                    <a:lnTo>
                      <a:pt x="2673" y="53"/>
                    </a:lnTo>
                    <a:lnTo>
                      <a:pt x="2656" y="60"/>
                    </a:lnTo>
                    <a:lnTo>
                      <a:pt x="2571" y="61"/>
                    </a:lnTo>
                    <a:lnTo>
                      <a:pt x="2557" y="55"/>
                    </a:lnTo>
                    <a:lnTo>
                      <a:pt x="2541" y="48"/>
                    </a:lnTo>
                    <a:lnTo>
                      <a:pt x="2526" y="40"/>
                    </a:lnTo>
                    <a:lnTo>
                      <a:pt x="2509" y="35"/>
                    </a:lnTo>
                    <a:lnTo>
                      <a:pt x="2492" y="28"/>
                    </a:lnTo>
                    <a:lnTo>
                      <a:pt x="2475" y="23"/>
                    </a:lnTo>
                    <a:lnTo>
                      <a:pt x="2457" y="18"/>
                    </a:lnTo>
                    <a:lnTo>
                      <a:pt x="2439" y="14"/>
                    </a:lnTo>
                    <a:lnTo>
                      <a:pt x="2420" y="10"/>
                    </a:lnTo>
                    <a:lnTo>
                      <a:pt x="2402" y="7"/>
                    </a:lnTo>
                    <a:lnTo>
                      <a:pt x="2383" y="5"/>
                    </a:lnTo>
                    <a:lnTo>
                      <a:pt x="2363" y="2"/>
                    </a:lnTo>
                    <a:lnTo>
                      <a:pt x="2345" y="0"/>
                    </a:lnTo>
                    <a:lnTo>
                      <a:pt x="2325" y="0"/>
                    </a:lnTo>
                    <a:lnTo>
                      <a:pt x="2306" y="0"/>
                    </a:lnTo>
                    <a:lnTo>
                      <a:pt x="2286" y="0"/>
                    </a:lnTo>
                    <a:lnTo>
                      <a:pt x="2267" y="0"/>
                    </a:lnTo>
                    <a:lnTo>
                      <a:pt x="2248" y="2"/>
                    </a:lnTo>
                    <a:lnTo>
                      <a:pt x="2229" y="5"/>
                    </a:lnTo>
                    <a:lnTo>
                      <a:pt x="2209" y="7"/>
                    </a:lnTo>
                    <a:lnTo>
                      <a:pt x="2190" y="10"/>
                    </a:lnTo>
                    <a:lnTo>
                      <a:pt x="2172" y="14"/>
                    </a:lnTo>
                    <a:lnTo>
                      <a:pt x="2153" y="18"/>
                    </a:lnTo>
                    <a:lnTo>
                      <a:pt x="2136" y="23"/>
                    </a:lnTo>
                    <a:lnTo>
                      <a:pt x="2118" y="29"/>
                    </a:lnTo>
                    <a:lnTo>
                      <a:pt x="2102" y="35"/>
                    </a:lnTo>
                    <a:lnTo>
                      <a:pt x="2086" y="41"/>
                    </a:lnTo>
                    <a:lnTo>
                      <a:pt x="2069" y="48"/>
                    </a:lnTo>
                    <a:lnTo>
                      <a:pt x="2055" y="55"/>
                    </a:lnTo>
                    <a:lnTo>
                      <a:pt x="2041" y="62"/>
                    </a:lnTo>
                    <a:lnTo>
                      <a:pt x="2026" y="70"/>
                    </a:lnTo>
                    <a:lnTo>
                      <a:pt x="2014" y="79"/>
                    </a:lnTo>
                    <a:lnTo>
                      <a:pt x="2001" y="88"/>
                    </a:lnTo>
                    <a:lnTo>
                      <a:pt x="1990" y="97"/>
                    </a:lnTo>
                    <a:lnTo>
                      <a:pt x="1911" y="101"/>
                    </a:lnTo>
                    <a:lnTo>
                      <a:pt x="1892" y="92"/>
                    </a:lnTo>
                    <a:lnTo>
                      <a:pt x="1871" y="85"/>
                    </a:lnTo>
                    <a:lnTo>
                      <a:pt x="1850" y="79"/>
                    </a:lnTo>
                    <a:lnTo>
                      <a:pt x="1829" y="72"/>
                    </a:lnTo>
                    <a:lnTo>
                      <a:pt x="1807" y="67"/>
                    </a:lnTo>
                    <a:lnTo>
                      <a:pt x="1785" y="62"/>
                    </a:lnTo>
                    <a:lnTo>
                      <a:pt x="1762" y="58"/>
                    </a:lnTo>
                    <a:lnTo>
                      <a:pt x="1739" y="55"/>
                    </a:lnTo>
                    <a:lnTo>
                      <a:pt x="1716" y="53"/>
                    </a:lnTo>
                    <a:lnTo>
                      <a:pt x="1692" y="50"/>
                    </a:lnTo>
                    <a:lnTo>
                      <a:pt x="1668" y="49"/>
                    </a:lnTo>
                    <a:lnTo>
                      <a:pt x="1646" y="49"/>
                    </a:lnTo>
                    <a:lnTo>
                      <a:pt x="1622" y="49"/>
                    </a:lnTo>
                    <a:lnTo>
                      <a:pt x="1598" y="49"/>
                    </a:lnTo>
                    <a:lnTo>
                      <a:pt x="1574" y="51"/>
                    </a:lnTo>
                    <a:lnTo>
                      <a:pt x="1551" y="53"/>
                    </a:lnTo>
                    <a:lnTo>
                      <a:pt x="1527" y="55"/>
                    </a:lnTo>
                    <a:lnTo>
                      <a:pt x="1504" y="59"/>
                    </a:lnTo>
                    <a:lnTo>
                      <a:pt x="1482" y="63"/>
                    </a:lnTo>
                    <a:lnTo>
                      <a:pt x="1460" y="68"/>
                    </a:lnTo>
                    <a:lnTo>
                      <a:pt x="1439" y="74"/>
                    </a:lnTo>
                    <a:lnTo>
                      <a:pt x="1418" y="80"/>
                    </a:lnTo>
                    <a:lnTo>
                      <a:pt x="1398" y="87"/>
                    </a:lnTo>
                    <a:lnTo>
                      <a:pt x="1377" y="94"/>
                    </a:lnTo>
                    <a:lnTo>
                      <a:pt x="1358" y="102"/>
                    </a:lnTo>
                    <a:lnTo>
                      <a:pt x="1339" y="111"/>
                    </a:lnTo>
                    <a:lnTo>
                      <a:pt x="1321" y="120"/>
                    </a:lnTo>
                    <a:lnTo>
                      <a:pt x="1304" y="130"/>
                    </a:lnTo>
                    <a:lnTo>
                      <a:pt x="1289" y="140"/>
                    </a:lnTo>
                    <a:lnTo>
                      <a:pt x="1273" y="150"/>
                    </a:lnTo>
                    <a:lnTo>
                      <a:pt x="1259" y="162"/>
                    </a:lnTo>
                    <a:lnTo>
                      <a:pt x="1158" y="176"/>
                    </a:lnTo>
                    <a:lnTo>
                      <a:pt x="1131" y="170"/>
                    </a:lnTo>
                    <a:lnTo>
                      <a:pt x="1102" y="164"/>
                    </a:lnTo>
                    <a:lnTo>
                      <a:pt x="1073" y="159"/>
                    </a:lnTo>
                    <a:lnTo>
                      <a:pt x="1044" y="155"/>
                    </a:lnTo>
                    <a:lnTo>
                      <a:pt x="1016" y="152"/>
                    </a:lnTo>
                    <a:lnTo>
                      <a:pt x="986" y="149"/>
                    </a:lnTo>
                    <a:lnTo>
                      <a:pt x="956" y="149"/>
                    </a:lnTo>
                    <a:lnTo>
                      <a:pt x="927" y="148"/>
                    </a:lnTo>
                    <a:lnTo>
                      <a:pt x="897" y="148"/>
                    </a:lnTo>
                    <a:lnTo>
                      <a:pt x="867" y="149"/>
                    </a:lnTo>
                    <a:lnTo>
                      <a:pt x="837" y="152"/>
                    </a:lnTo>
                    <a:lnTo>
                      <a:pt x="809" y="154"/>
                    </a:lnTo>
                    <a:lnTo>
                      <a:pt x="781" y="158"/>
                    </a:lnTo>
                    <a:lnTo>
                      <a:pt x="752" y="163"/>
                    </a:lnTo>
                    <a:lnTo>
                      <a:pt x="723" y="168"/>
                    </a:lnTo>
                    <a:lnTo>
                      <a:pt x="696" y="175"/>
                    </a:lnTo>
                    <a:lnTo>
                      <a:pt x="668" y="182"/>
                    </a:lnTo>
                    <a:lnTo>
                      <a:pt x="642" y="190"/>
                    </a:lnTo>
                    <a:lnTo>
                      <a:pt x="617" y="199"/>
                    </a:lnTo>
                    <a:lnTo>
                      <a:pt x="592" y="207"/>
                    </a:lnTo>
                    <a:lnTo>
                      <a:pt x="568" y="218"/>
                    </a:lnTo>
                    <a:lnTo>
                      <a:pt x="544" y="228"/>
                    </a:lnTo>
                    <a:lnTo>
                      <a:pt x="522" y="241"/>
                    </a:lnTo>
                    <a:lnTo>
                      <a:pt x="501" y="253"/>
                    </a:lnTo>
                    <a:lnTo>
                      <a:pt x="480" y="265"/>
                    </a:lnTo>
                    <a:lnTo>
                      <a:pt x="462" y="279"/>
                    </a:lnTo>
                    <a:lnTo>
                      <a:pt x="444" y="293"/>
                    </a:lnTo>
                    <a:lnTo>
                      <a:pt x="427" y="307"/>
                    </a:lnTo>
                    <a:lnTo>
                      <a:pt x="412" y="322"/>
                    </a:lnTo>
                    <a:lnTo>
                      <a:pt x="398" y="338"/>
                    </a:lnTo>
                    <a:lnTo>
                      <a:pt x="386" y="354"/>
                    </a:lnTo>
                    <a:lnTo>
                      <a:pt x="374" y="370"/>
                    </a:lnTo>
                    <a:lnTo>
                      <a:pt x="364" y="386"/>
                    </a:lnTo>
                    <a:lnTo>
                      <a:pt x="356" y="404"/>
                    </a:lnTo>
                    <a:lnTo>
                      <a:pt x="348" y="420"/>
                    </a:lnTo>
                    <a:lnTo>
                      <a:pt x="342" y="438"/>
                    </a:lnTo>
                    <a:lnTo>
                      <a:pt x="338" y="455"/>
                    </a:lnTo>
                    <a:lnTo>
                      <a:pt x="335" y="472"/>
                    </a:lnTo>
                    <a:lnTo>
                      <a:pt x="334" y="490"/>
                    </a:lnTo>
                    <a:lnTo>
                      <a:pt x="334" y="507"/>
                    </a:lnTo>
                    <a:lnTo>
                      <a:pt x="336" y="525"/>
                    </a:lnTo>
                    <a:lnTo>
                      <a:pt x="339" y="542"/>
                    </a:lnTo>
                    <a:lnTo>
                      <a:pt x="344" y="560"/>
                    </a:lnTo>
                    <a:lnTo>
                      <a:pt x="352" y="542"/>
                    </a:lnTo>
                  </a:path>
                </a:pathLst>
              </a:custGeom>
              <a:solidFill>
                <a:srgbClr val="CCFFFF"/>
              </a:solidFill>
              <a:ln w="9360">
                <a:solidFill>
                  <a:srgbClr val="000000"/>
                </a:solidFill>
                <a:round/>
                <a:headEnd/>
                <a:tailEnd/>
              </a:ln>
            </p:spPr>
            <p:txBody>
              <a:bodyPr wrap="none" anchor="ctr"/>
              <a:lstStyle/>
              <a:p>
                <a:endParaRPr lang="en-US"/>
              </a:p>
            </p:txBody>
          </p:sp>
          <p:sp>
            <p:nvSpPr>
              <p:cNvPr id="23607" name="Freeform 8"/>
              <p:cNvSpPr>
                <a:spLocks noChangeArrowheads="1"/>
              </p:cNvSpPr>
              <p:nvPr/>
            </p:nvSpPr>
            <p:spPr bwMode="auto">
              <a:xfrm>
                <a:off x="1809" y="1629"/>
                <a:ext cx="39" cy="4"/>
              </a:xfrm>
              <a:custGeom>
                <a:avLst/>
                <a:gdLst>
                  <a:gd name="T0" fmla="*/ 0 w 172"/>
                  <a:gd name="T1" fmla="*/ 0 h 18"/>
                  <a:gd name="T2" fmla="*/ 0 w 172"/>
                  <a:gd name="T3" fmla="*/ 0 h 18"/>
                  <a:gd name="T4" fmla="*/ 0 w 172"/>
                  <a:gd name="T5" fmla="*/ 0 h 18"/>
                  <a:gd name="T6" fmla="*/ 0 w 172"/>
                  <a:gd name="T7" fmla="*/ 0 h 18"/>
                  <a:gd name="T8" fmla="*/ 0 w 172"/>
                  <a:gd name="T9" fmla="*/ 0 h 18"/>
                  <a:gd name="T10" fmla="*/ 0 w 172"/>
                  <a:gd name="T11" fmla="*/ 0 h 18"/>
                  <a:gd name="T12" fmla="*/ 0 w 172"/>
                  <a:gd name="T13" fmla="*/ 0 h 18"/>
                  <a:gd name="T14" fmla="*/ 0 w 172"/>
                  <a:gd name="T15" fmla="*/ 0 h 18"/>
                  <a:gd name="T16" fmla="*/ 0 w 172"/>
                  <a:gd name="T17" fmla="*/ 0 h 18"/>
                  <a:gd name="T18" fmla="*/ 0 w 172"/>
                  <a:gd name="T19" fmla="*/ 0 h 18"/>
                  <a:gd name="T20" fmla="*/ 0 w 172"/>
                  <a:gd name="T21" fmla="*/ 0 h 18"/>
                  <a:gd name="T22" fmla="*/ 0 w 172"/>
                  <a:gd name="T23" fmla="*/ 0 h 18"/>
                  <a:gd name="T24" fmla="*/ 0 w 172"/>
                  <a:gd name="T25" fmla="*/ 0 h 18"/>
                  <a:gd name="T26" fmla="*/ 0 w 172"/>
                  <a:gd name="T27" fmla="*/ 0 h 18"/>
                  <a:gd name="T28" fmla="*/ 0 w 172"/>
                  <a:gd name="T29" fmla="*/ 0 h 18"/>
                  <a:gd name="T30" fmla="*/ 0 w 172"/>
                  <a:gd name="T31" fmla="*/ 0 h 18"/>
                  <a:gd name="T32" fmla="*/ 0 w 172"/>
                  <a:gd name="T33" fmla="*/ 0 h 1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2"/>
                  <a:gd name="T52" fmla="*/ 0 h 18"/>
                  <a:gd name="T53" fmla="*/ 172 w 172"/>
                  <a:gd name="T54" fmla="*/ 18 h 1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2" h="18">
                    <a:moveTo>
                      <a:pt x="0" y="0"/>
                    </a:moveTo>
                    <a:lnTo>
                      <a:pt x="11" y="1"/>
                    </a:lnTo>
                    <a:lnTo>
                      <a:pt x="22" y="4"/>
                    </a:lnTo>
                    <a:lnTo>
                      <a:pt x="32" y="6"/>
                    </a:lnTo>
                    <a:lnTo>
                      <a:pt x="44" y="8"/>
                    </a:lnTo>
                    <a:lnTo>
                      <a:pt x="55" y="9"/>
                    </a:lnTo>
                    <a:lnTo>
                      <a:pt x="67" y="11"/>
                    </a:lnTo>
                    <a:lnTo>
                      <a:pt x="78" y="13"/>
                    </a:lnTo>
                    <a:lnTo>
                      <a:pt x="90" y="14"/>
                    </a:lnTo>
                    <a:lnTo>
                      <a:pt x="101" y="15"/>
                    </a:lnTo>
                    <a:lnTo>
                      <a:pt x="113" y="16"/>
                    </a:lnTo>
                    <a:lnTo>
                      <a:pt x="125" y="16"/>
                    </a:lnTo>
                    <a:lnTo>
                      <a:pt x="135" y="17"/>
                    </a:lnTo>
                    <a:lnTo>
                      <a:pt x="147" y="17"/>
                    </a:lnTo>
                    <a:lnTo>
                      <a:pt x="159" y="17"/>
                    </a:lnTo>
                    <a:lnTo>
                      <a:pt x="171" y="17"/>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3608" name="Freeform 9"/>
              <p:cNvSpPr>
                <a:spLocks noChangeArrowheads="1"/>
              </p:cNvSpPr>
              <p:nvPr/>
            </p:nvSpPr>
            <p:spPr bwMode="auto">
              <a:xfrm>
                <a:off x="1870" y="1709"/>
                <a:ext cx="17" cy="2"/>
              </a:xfrm>
              <a:custGeom>
                <a:avLst/>
                <a:gdLst>
                  <a:gd name="T0" fmla="*/ 0 w 75"/>
                  <a:gd name="T1" fmla="*/ 0 h 9"/>
                  <a:gd name="T2" fmla="*/ 0 w 75"/>
                  <a:gd name="T3" fmla="*/ 0 h 9"/>
                  <a:gd name="T4" fmla="*/ 0 w 75"/>
                  <a:gd name="T5" fmla="*/ 0 h 9"/>
                  <a:gd name="T6" fmla="*/ 0 w 75"/>
                  <a:gd name="T7" fmla="*/ 0 h 9"/>
                  <a:gd name="T8" fmla="*/ 0 w 75"/>
                  <a:gd name="T9" fmla="*/ 0 h 9"/>
                  <a:gd name="T10" fmla="*/ 0 w 75"/>
                  <a:gd name="T11" fmla="*/ 0 h 9"/>
                  <a:gd name="T12" fmla="*/ 0 w 75"/>
                  <a:gd name="T13" fmla="*/ 0 h 9"/>
                  <a:gd name="T14" fmla="*/ 0 w 75"/>
                  <a:gd name="T15" fmla="*/ 0 h 9"/>
                  <a:gd name="T16" fmla="*/ 0 w 75"/>
                  <a:gd name="T17" fmla="*/ 0 h 9"/>
                  <a:gd name="T18" fmla="*/ 0 w 75"/>
                  <a:gd name="T19" fmla="*/ 0 h 9"/>
                  <a:gd name="T20" fmla="*/ 0 w 75"/>
                  <a:gd name="T21" fmla="*/ 0 h 9"/>
                  <a:gd name="T22" fmla="*/ 0 w 75"/>
                  <a:gd name="T23" fmla="*/ 0 h 9"/>
                  <a:gd name="T24" fmla="*/ 0 w 75"/>
                  <a:gd name="T25" fmla="*/ 0 h 9"/>
                  <a:gd name="T26" fmla="*/ 0 w 75"/>
                  <a:gd name="T27" fmla="*/ 0 h 9"/>
                  <a:gd name="T28" fmla="*/ 0 w 75"/>
                  <a:gd name="T29" fmla="*/ 0 h 9"/>
                  <a:gd name="T30" fmla="*/ 0 w 75"/>
                  <a:gd name="T31" fmla="*/ 0 h 9"/>
                  <a:gd name="T32" fmla="*/ 0 w 75"/>
                  <a:gd name="T33" fmla="*/ 0 h 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5"/>
                  <a:gd name="T52" fmla="*/ 0 h 9"/>
                  <a:gd name="T53" fmla="*/ 75 w 75"/>
                  <a:gd name="T54" fmla="*/ 9 h 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5" h="9">
                    <a:moveTo>
                      <a:pt x="0" y="8"/>
                    </a:moveTo>
                    <a:lnTo>
                      <a:pt x="5" y="8"/>
                    </a:lnTo>
                    <a:lnTo>
                      <a:pt x="10" y="7"/>
                    </a:lnTo>
                    <a:lnTo>
                      <a:pt x="16" y="7"/>
                    </a:lnTo>
                    <a:lnTo>
                      <a:pt x="20" y="6"/>
                    </a:lnTo>
                    <a:lnTo>
                      <a:pt x="25" y="6"/>
                    </a:lnTo>
                    <a:lnTo>
                      <a:pt x="30" y="5"/>
                    </a:lnTo>
                    <a:lnTo>
                      <a:pt x="35" y="5"/>
                    </a:lnTo>
                    <a:lnTo>
                      <a:pt x="41" y="5"/>
                    </a:lnTo>
                    <a:lnTo>
                      <a:pt x="46" y="4"/>
                    </a:lnTo>
                    <a:lnTo>
                      <a:pt x="50" y="3"/>
                    </a:lnTo>
                    <a:lnTo>
                      <a:pt x="55" y="2"/>
                    </a:lnTo>
                    <a:lnTo>
                      <a:pt x="60" y="2"/>
                    </a:lnTo>
                    <a:lnTo>
                      <a:pt x="65" y="1"/>
                    </a:lnTo>
                    <a:lnTo>
                      <a:pt x="70" y="0"/>
                    </a:lnTo>
                    <a:lnTo>
                      <a:pt x="74" y="0"/>
                    </a:lnTo>
                    <a:lnTo>
                      <a:pt x="0" y="8"/>
                    </a:lnTo>
                  </a:path>
                </a:pathLst>
              </a:custGeom>
              <a:solidFill>
                <a:srgbClr val="CCFFFF"/>
              </a:solidFill>
              <a:ln w="9360">
                <a:solidFill>
                  <a:srgbClr val="000000"/>
                </a:solidFill>
                <a:round/>
                <a:headEnd/>
                <a:tailEnd/>
              </a:ln>
            </p:spPr>
            <p:txBody>
              <a:bodyPr wrap="none" anchor="ctr"/>
              <a:lstStyle/>
              <a:p>
                <a:endParaRPr lang="en-US"/>
              </a:p>
            </p:txBody>
          </p:sp>
          <p:sp>
            <p:nvSpPr>
              <p:cNvPr id="23609" name="Freeform 10"/>
              <p:cNvSpPr>
                <a:spLocks noChangeArrowheads="1"/>
              </p:cNvSpPr>
              <p:nvPr/>
            </p:nvSpPr>
            <p:spPr bwMode="auto">
              <a:xfrm>
                <a:off x="2077" y="1737"/>
                <a:ext cx="19" cy="16"/>
              </a:xfrm>
              <a:custGeom>
                <a:avLst/>
                <a:gdLst>
                  <a:gd name="T0" fmla="*/ 0 w 84"/>
                  <a:gd name="T1" fmla="*/ 0 h 71"/>
                  <a:gd name="T2" fmla="*/ 0 w 84"/>
                  <a:gd name="T3" fmla="*/ 0 h 71"/>
                  <a:gd name="T4" fmla="*/ 0 w 84"/>
                  <a:gd name="T5" fmla="*/ 0 h 71"/>
                  <a:gd name="T6" fmla="*/ 0 w 84"/>
                  <a:gd name="T7" fmla="*/ 0 h 71"/>
                  <a:gd name="T8" fmla="*/ 0 w 84"/>
                  <a:gd name="T9" fmla="*/ 0 h 71"/>
                  <a:gd name="T10" fmla="*/ 0 w 84"/>
                  <a:gd name="T11" fmla="*/ 0 h 71"/>
                  <a:gd name="T12" fmla="*/ 0 w 84"/>
                  <a:gd name="T13" fmla="*/ 0 h 71"/>
                  <a:gd name="T14" fmla="*/ 0 w 84"/>
                  <a:gd name="T15" fmla="*/ 0 h 71"/>
                  <a:gd name="T16" fmla="*/ 0 w 84"/>
                  <a:gd name="T17" fmla="*/ 0 h 71"/>
                  <a:gd name="T18" fmla="*/ 0 w 84"/>
                  <a:gd name="T19" fmla="*/ 0 h 71"/>
                  <a:gd name="T20" fmla="*/ 0 w 84"/>
                  <a:gd name="T21" fmla="*/ 0 h 71"/>
                  <a:gd name="T22" fmla="*/ 0 w 84"/>
                  <a:gd name="T23" fmla="*/ 0 h 71"/>
                  <a:gd name="T24" fmla="*/ 0 w 84"/>
                  <a:gd name="T25" fmla="*/ 0 h 71"/>
                  <a:gd name="T26" fmla="*/ 0 w 84"/>
                  <a:gd name="T27" fmla="*/ 0 h 71"/>
                  <a:gd name="T28" fmla="*/ 0 w 84"/>
                  <a:gd name="T29" fmla="*/ 0 h 71"/>
                  <a:gd name="T30" fmla="*/ 0 w 84"/>
                  <a:gd name="T31" fmla="*/ 0 h 71"/>
                  <a:gd name="T32" fmla="*/ 0 w 84"/>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4"/>
                  <a:gd name="T52" fmla="*/ 0 h 71"/>
                  <a:gd name="T53" fmla="*/ 84 w 84"/>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4" h="71">
                    <a:moveTo>
                      <a:pt x="0" y="0"/>
                    </a:moveTo>
                    <a:lnTo>
                      <a:pt x="5" y="5"/>
                    </a:lnTo>
                    <a:lnTo>
                      <a:pt x="9" y="10"/>
                    </a:lnTo>
                    <a:lnTo>
                      <a:pt x="13" y="15"/>
                    </a:lnTo>
                    <a:lnTo>
                      <a:pt x="18" y="20"/>
                    </a:lnTo>
                    <a:lnTo>
                      <a:pt x="24" y="25"/>
                    </a:lnTo>
                    <a:lnTo>
                      <a:pt x="29" y="30"/>
                    </a:lnTo>
                    <a:lnTo>
                      <a:pt x="35" y="34"/>
                    </a:lnTo>
                    <a:lnTo>
                      <a:pt x="40" y="39"/>
                    </a:lnTo>
                    <a:lnTo>
                      <a:pt x="45" y="44"/>
                    </a:lnTo>
                    <a:lnTo>
                      <a:pt x="51" y="48"/>
                    </a:lnTo>
                    <a:lnTo>
                      <a:pt x="57" y="52"/>
                    </a:lnTo>
                    <a:lnTo>
                      <a:pt x="63" y="57"/>
                    </a:lnTo>
                    <a:lnTo>
                      <a:pt x="69" y="61"/>
                    </a:lnTo>
                    <a:lnTo>
                      <a:pt x="77" y="66"/>
                    </a:lnTo>
                    <a:lnTo>
                      <a:pt x="83" y="70"/>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3610" name="Freeform 11"/>
              <p:cNvSpPr>
                <a:spLocks noChangeArrowheads="1"/>
              </p:cNvSpPr>
              <p:nvPr/>
            </p:nvSpPr>
            <p:spPr bwMode="auto">
              <a:xfrm>
                <a:off x="2318" y="1708"/>
                <a:ext cx="9" cy="22"/>
              </a:xfrm>
              <a:custGeom>
                <a:avLst/>
                <a:gdLst>
                  <a:gd name="T0" fmla="*/ 0 w 41"/>
                  <a:gd name="T1" fmla="*/ 0 h 97"/>
                  <a:gd name="T2" fmla="*/ 0 w 41"/>
                  <a:gd name="T3" fmla="*/ 0 h 97"/>
                  <a:gd name="T4" fmla="*/ 0 w 41"/>
                  <a:gd name="T5" fmla="*/ 0 h 97"/>
                  <a:gd name="T6" fmla="*/ 0 w 41"/>
                  <a:gd name="T7" fmla="*/ 0 h 97"/>
                  <a:gd name="T8" fmla="*/ 0 w 41"/>
                  <a:gd name="T9" fmla="*/ 0 h 97"/>
                  <a:gd name="T10" fmla="*/ 0 w 41"/>
                  <a:gd name="T11" fmla="*/ 0 h 97"/>
                  <a:gd name="T12" fmla="*/ 0 w 41"/>
                  <a:gd name="T13" fmla="*/ 0 h 97"/>
                  <a:gd name="T14" fmla="*/ 0 w 41"/>
                  <a:gd name="T15" fmla="*/ 0 h 97"/>
                  <a:gd name="T16" fmla="*/ 0 w 41"/>
                  <a:gd name="T17" fmla="*/ 0 h 97"/>
                  <a:gd name="T18" fmla="*/ 0 w 41"/>
                  <a:gd name="T19" fmla="*/ 0 h 97"/>
                  <a:gd name="T20" fmla="*/ 0 w 41"/>
                  <a:gd name="T21" fmla="*/ 0 h 97"/>
                  <a:gd name="T22" fmla="*/ 0 w 41"/>
                  <a:gd name="T23" fmla="*/ 0 h 97"/>
                  <a:gd name="T24" fmla="*/ 0 w 41"/>
                  <a:gd name="T25" fmla="*/ 0 h 97"/>
                  <a:gd name="T26" fmla="*/ 0 w 41"/>
                  <a:gd name="T27" fmla="*/ 0 h 97"/>
                  <a:gd name="T28" fmla="*/ 0 w 41"/>
                  <a:gd name="T29" fmla="*/ 0 h 97"/>
                  <a:gd name="T30" fmla="*/ 0 w 41"/>
                  <a:gd name="T31" fmla="*/ 0 h 97"/>
                  <a:gd name="T32" fmla="*/ 0 w 41"/>
                  <a:gd name="T33" fmla="*/ 0 h 9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1"/>
                  <a:gd name="T52" fmla="*/ 0 h 97"/>
                  <a:gd name="T53" fmla="*/ 41 w 41"/>
                  <a:gd name="T54" fmla="*/ 97 h 9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1" h="97">
                    <a:moveTo>
                      <a:pt x="0" y="96"/>
                    </a:moveTo>
                    <a:lnTo>
                      <a:pt x="3" y="89"/>
                    </a:lnTo>
                    <a:lnTo>
                      <a:pt x="7" y="84"/>
                    </a:lnTo>
                    <a:lnTo>
                      <a:pt x="11" y="77"/>
                    </a:lnTo>
                    <a:lnTo>
                      <a:pt x="14" y="71"/>
                    </a:lnTo>
                    <a:lnTo>
                      <a:pt x="18" y="65"/>
                    </a:lnTo>
                    <a:lnTo>
                      <a:pt x="21" y="58"/>
                    </a:lnTo>
                    <a:lnTo>
                      <a:pt x="24" y="52"/>
                    </a:lnTo>
                    <a:lnTo>
                      <a:pt x="27" y="45"/>
                    </a:lnTo>
                    <a:lnTo>
                      <a:pt x="30" y="38"/>
                    </a:lnTo>
                    <a:lnTo>
                      <a:pt x="32" y="32"/>
                    </a:lnTo>
                    <a:lnTo>
                      <a:pt x="34" y="25"/>
                    </a:lnTo>
                    <a:lnTo>
                      <a:pt x="36" y="19"/>
                    </a:lnTo>
                    <a:lnTo>
                      <a:pt x="38" y="12"/>
                    </a:lnTo>
                    <a:lnTo>
                      <a:pt x="39" y="6"/>
                    </a:lnTo>
                    <a:lnTo>
                      <a:pt x="40" y="0"/>
                    </a:lnTo>
                    <a:lnTo>
                      <a:pt x="0" y="96"/>
                    </a:lnTo>
                  </a:path>
                </a:pathLst>
              </a:custGeom>
              <a:solidFill>
                <a:srgbClr val="CCFFFF"/>
              </a:solidFill>
              <a:ln w="9360">
                <a:solidFill>
                  <a:srgbClr val="000000"/>
                </a:solidFill>
                <a:round/>
                <a:headEnd/>
                <a:tailEnd/>
              </a:ln>
            </p:spPr>
            <p:txBody>
              <a:bodyPr wrap="none" anchor="ctr"/>
              <a:lstStyle/>
              <a:p>
                <a:endParaRPr lang="en-US"/>
              </a:p>
            </p:txBody>
          </p:sp>
          <p:sp>
            <p:nvSpPr>
              <p:cNvPr id="23611" name="Freeform 12"/>
              <p:cNvSpPr>
                <a:spLocks noChangeArrowheads="1"/>
              </p:cNvSpPr>
              <p:nvPr/>
            </p:nvSpPr>
            <p:spPr bwMode="auto">
              <a:xfrm>
                <a:off x="2423" y="1603"/>
                <a:ext cx="76" cy="65"/>
              </a:xfrm>
              <a:custGeom>
                <a:avLst/>
                <a:gdLst>
                  <a:gd name="T0" fmla="*/ 0 w 336"/>
                  <a:gd name="T1" fmla="*/ 0 h 285"/>
                  <a:gd name="T2" fmla="*/ 0 w 336"/>
                  <a:gd name="T3" fmla="*/ 0 h 285"/>
                  <a:gd name="T4" fmla="*/ 0 w 336"/>
                  <a:gd name="T5" fmla="*/ 0 h 285"/>
                  <a:gd name="T6" fmla="*/ 0 w 336"/>
                  <a:gd name="T7" fmla="*/ 0 h 285"/>
                  <a:gd name="T8" fmla="*/ 0 w 336"/>
                  <a:gd name="T9" fmla="*/ 0 h 285"/>
                  <a:gd name="T10" fmla="*/ 0 w 336"/>
                  <a:gd name="T11" fmla="*/ 0 h 285"/>
                  <a:gd name="T12" fmla="*/ 0 w 336"/>
                  <a:gd name="T13" fmla="*/ 0 h 285"/>
                  <a:gd name="T14" fmla="*/ 0 w 336"/>
                  <a:gd name="T15" fmla="*/ 0 h 285"/>
                  <a:gd name="T16" fmla="*/ 0 w 336"/>
                  <a:gd name="T17" fmla="*/ 0 h 285"/>
                  <a:gd name="T18" fmla="*/ 0 w 336"/>
                  <a:gd name="T19" fmla="*/ 0 h 285"/>
                  <a:gd name="T20" fmla="*/ 0 w 336"/>
                  <a:gd name="T21" fmla="*/ 0 h 285"/>
                  <a:gd name="T22" fmla="*/ 0 w 336"/>
                  <a:gd name="T23" fmla="*/ 0 h 285"/>
                  <a:gd name="T24" fmla="*/ 0 w 336"/>
                  <a:gd name="T25" fmla="*/ 0 h 285"/>
                  <a:gd name="T26" fmla="*/ 0 w 336"/>
                  <a:gd name="T27" fmla="*/ 0 h 285"/>
                  <a:gd name="T28" fmla="*/ 0 w 336"/>
                  <a:gd name="T29" fmla="*/ 0 h 285"/>
                  <a:gd name="T30" fmla="*/ 0 w 336"/>
                  <a:gd name="T31" fmla="*/ 0 h 285"/>
                  <a:gd name="T32" fmla="*/ 0 w 336"/>
                  <a:gd name="T33" fmla="*/ 0 h 285"/>
                  <a:gd name="T34" fmla="*/ 0 w 336"/>
                  <a:gd name="T35" fmla="*/ 0 h 285"/>
                  <a:gd name="T36" fmla="*/ 0 w 336"/>
                  <a:gd name="T37" fmla="*/ 0 h 285"/>
                  <a:gd name="T38" fmla="*/ 0 w 336"/>
                  <a:gd name="T39" fmla="*/ 0 h 285"/>
                  <a:gd name="T40" fmla="*/ 0 w 336"/>
                  <a:gd name="T41" fmla="*/ 0 h 285"/>
                  <a:gd name="T42" fmla="*/ 0 w 336"/>
                  <a:gd name="T43" fmla="*/ 0 h 285"/>
                  <a:gd name="T44" fmla="*/ 0 w 336"/>
                  <a:gd name="T45" fmla="*/ 0 h 285"/>
                  <a:gd name="T46" fmla="*/ 0 w 336"/>
                  <a:gd name="T47" fmla="*/ 0 h 285"/>
                  <a:gd name="T48" fmla="*/ 0 w 336"/>
                  <a:gd name="T49" fmla="*/ 0 h 285"/>
                  <a:gd name="T50" fmla="*/ 0 w 336"/>
                  <a:gd name="T51" fmla="*/ 0 h 28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36"/>
                  <a:gd name="T79" fmla="*/ 0 h 285"/>
                  <a:gd name="T80" fmla="*/ 336 w 336"/>
                  <a:gd name="T81" fmla="*/ 285 h 28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36" h="285">
                    <a:moveTo>
                      <a:pt x="335" y="284"/>
                    </a:moveTo>
                    <a:lnTo>
                      <a:pt x="335" y="269"/>
                    </a:lnTo>
                    <a:lnTo>
                      <a:pt x="332" y="253"/>
                    </a:lnTo>
                    <a:lnTo>
                      <a:pt x="330" y="240"/>
                    </a:lnTo>
                    <a:lnTo>
                      <a:pt x="325" y="224"/>
                    </a:lnTo>
                    <a:lnTo>
                      <a:pt x="319" y="210"/>
                    </a:lnTo>
                    <a:lnTo>
                      <a:pt x="312" y="194"/>
                    </a:lnTo>
                    <a:lnTo>
                      <a:pt x="304" y="179"/>
                    </a:lnTo>
                    <a:lnTo>
                      <a:pt x="294" y="165"/>
                    </a:lnTo>
                    <a:lnTo>
                      <a:pt x="283" y="152"/>
                    </a:lnTo>
                    <a:lnTo>
                      <a:pt x="271" y="138"/>
                    </a:lnTo>
                    <a:lnTo>
                      <a:pt x="258" y="125"/>
                    </a:lnTo>
                    <a:lnTo>
                      <a:pt x="244" y="112"/>
                    </a:lnTo>
                    <a:lnTo>
                      <a:pt x="228" y="100"/>
                    </a:lnTo>
                    <a:lnTo>
                      <a:pt x="213" y="86"/>
                    </a:lnTo>
                    <a:lnTo>
                      <a:pt x="195" y="75"/>
                    </a:lnTo>
                    <a:lnTo>
                      <a:pt x="175" y="64"/>
                    </a:lnTo>
                    <a:lnTo>
                      <a:pt x="156" y="54"/>
                    </a:lnTo>
                    <a:lnTo>
                      <a:pt x="136" y="44"/>
                    </a:lnTo>
                    <a:lnTo>
                      <a:pt x="116" y="35"/>
                    </a:lnTo>
                    <a:lnTo>
                      <a:pt x="93" y="27"/>
                    </a:lnTo>
                    <a:lnTo>
                      <a:pt x="70" y="19"/>
                    </a:lnTo>
                    <a:lnTo>
                      <a:pt x="47" y="12"/>
                    </a:lnTo>
                    <a:lnTo>
                      <a:pt x="23" y="6"/>
                    </a:lnTo>
                    <a:lnTo>
                      <a:pt x="0" y="0"/>
                    </a:lnTo>
                    <a:lnTo>
                      <a:pt x="335" y="284"/>
                    </a:lnTo>
                  </a:path>
                </a:pathLst>
              </a:custGeom>
              <a:solidFill>
                <a:srgbClr val="CCFFFF"/>
              </a:solidFill>
              <a:ln w="9360">
                <a:solidFill>
                  <a:srgbClr val="000000"/>
                </a:solidFill>
                <a:round/>
                <a:headEnd/>
                <a:tailEnd/>
              </a:ln>
            </p:spPr>
            <p:txBody>
              <a:bodyPr wrap="none" anchor="ctr"/>
              <a:lstStyle/>
              <a:p>
                <a:endParaRPr lang="en-US"/>
              </a:p>
            </p:txBody>
          </p:sp>
          <p:sp>
            <p:nvSpPr>
              <p:cNvPr id="23612" name="Freeform 13"/>
              <p:cNvSpPr>
                <a:spLocks noChangeArrowheads="1"/>
              </p:cNvSpPr>
              <p:nvPr/>
            </p:nvSpPr>
            <p:spPr bwMode="auto">
              <a:xfrm>
                <a:off x="2545" y="1546"/>
                <a:ext cx="36" cy="22"/>
              </a:xfrm>
              <a:custGeom>
                <a:avLst/>
                <a:gdLst>
                  <a:gd name="T0" fmla="*/ 0 w 159"/>
                  <a:gd name="T1" fmla="*/ 0 h 96"/>
                  <a:gd name="T2" fmla="*/ 0 w 159"/>
                  <a:gd name="T3" fmla="*/ 0 h 96"/>
                  <a:gd name="T4" fmla="*/ 0 w 159"/>
                  <a:gd name="T5" fmla="*/ 0 h 96"/>
                  <a:gd name="T6" fmla="*/ 0 w 159"/>
                  <a:gd name="T7" fmla="*/ 0 h 96"/>
                  <a:gd name="T8" fmla="*/ 0 w 159"/>
                  <a:gd name="T9" fmla="*/ 0 h 96"/>
                  <a:gd name="T10" fmla="*/ 0 w 159"/>
                  <a:gd name="T11" fmla="*/ 0 h 96"/>
                  <a:gd name="T12" fmla="*/ 0 w 159"/>
                  <a:gd name="T13" fmla="*/ 0 h 96"/>
                  <a:gd name="T14" fmla="*/ 0 w 159"/>
                  <a:gd name="T15" fmla="*/ 0 h 96"/>
                  <a:gd name="T16" fmla="*/ 0 w 159"/>
                  <a:gd name="T17" fmla="*/ 0 h 96"/>
                  <a:gd name="T18" fmla="*/ 0 w 159"/>
                  <a:gd name="T19" fmla="*/ 0 h 96"/>
                  <a:gd name="T20" fmla="*/ 0 w 159"/>
                  <a:gd name="T21" fmla="*/ 0 h 96"/>
                  <a:gd name="T22" fmla="*/ 0 w 159"/>
                  <a:gd name="T23" fmla="*/ 0 h 96"/>
                  <a:gd name="T24" fmla="*/ 0 w 159"/>
                  <a:gd name="T25" fmla="*/ 0 h 96"/>
                  <a:gd name="T26" fmla="*/ 0 w 159"/>
                  <a:gd name="T27" fmla="*/ 0 h 96"/>
                  <a:gd name="T28" fmla="*/ 0 w 159"/>
                  <a:gd name="T29" fmla="*/ 0 h 96"/>
                  <a:gd name="T30" fmla="*/ 0 w 159"/>
                  <a:gd name="T31" fmla="*/ 0 h 96"/>
                  <a:gd name="T32" fmla="*/ 0 w 159"/>
                  <a:gd name="T33" fmla="*/ 0 h 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9"/>
                  <a:gd name="T52" fmla="*/ 0 h 96"/>
                  <a:gd name="T53" fmla="*/ 159 w 159"/>
                  <a:gd name="T54" fmla="*/ 96 h 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9" h="96">
                    <a:moveTo>
                      <a:pt x="0" y="95"/>
                    </a:moveTo>
                    <a:lnTo>
                      <a:pt x="13" y="91"/>
                    </a:lnTo>
                    <a:lnTo>
                      <a:pt x="25" y="86"/>
                    </a:lnTo>
                    <a:lnTo>
                      <a:pt x="37" y="80"/>
                    </a:lnTo>
                    <a:lnTo>
                      <a:pt x="49" y="74"/>
                    </a:lnTo>
                    <a:lnTo>
                      <a:pt x="61" y="69"/>
                    </a:lnTo>
                    <a:lnTo>
                      <a:pt x="72" y="62"/>
                    </a:lnTo>
                    <a:lnTo>
                      <a:pt x="84" y="55"/>
                    </a:lnTo>
                    <a:lnTo>
                      <a:pt x="94" y="50"/>
                    </a:lnTo>
                    <a:lnTo>
                      <a:pt x="104" y="43"/>
                    </a:lnTo>
                    <a:lnTo>
                      <a:pt x="115" y="36"/>
                    </a:lnTo>
                    <a:lnTo>
                      <a:pt x="123" y="28"/>
                    </a:lnTo>
                    <a:lnTo>
                      <a:pt x="133" y="21"/>
                    </a:lnTo>
                    <a:lnTo>
                      <a:pt x="141" y="14"/>
                    </a:lnTo>
                    <a:lnTo>
                      <a:pt x="150" y="6"/>
                    </a:lnTo>
                    <a:lnTo>
                      <a:pt x="158" y="0"/>
                    </a:lnTo>
                    <a:lnTo>
                      <a:pt x="0" y="95"/>
                    </a:lnTo>
                  </a:path>
                </a:pathLst>
              </a:custGeom>
              <a:solidFill>
                <a:srgbClr val="CCFFFF"/>
              </a:solidFill>
              <a:ln w="9360">
                <a:solidFill>
                  <a:srgbClr val="000000"/>
                </a:solidFill>
                <a:round/>
                <a:headEnd/>
                <a:tailEnd/>
              </a:ln>
            </p:spPr>
            <p:txBody>
              <a:bodyPr wrap="none" anchor="ctr"/>
              <a:lstStyle/>
              <a:p>
                <a:endParaRPr lang="en-US"/>
              </a:p>
            </p:txBody>
          </p:sp>
          <p:sp>
            <p:nvSpPr>
              <p:cNvPr id="23613" name="Freeform 14"/>
              <p:cNvSpPr>
                <a:spLocks noChangeArrowheads="1"/>
              </p:cNvSpPr>
              <p:nvPr/>
            </p:nvSpPr>
            <p:spPr bwMode="auto">
              <a:xfrm>
                <a:off x="2515" y="1451"/>
                <a:ext cx="3" cy="15"/>
              </a:xfrm>
              <a:custGeom>
                <a:avLst/>
                <a:gdLst>
                  <a:gd name="T0" fmla="*/ 0 w 13"/>
                  <a:gd name="T1" fmla="*/ 0 h 65"/>
                  <a:gd name="T2" fmla="*/ 0 w 13"/>
                  <a:gd name="T3" fmla="*/ 0 h 65"/>
                  <a:gd name="T4" fmla="*/ 0 w 13"/>
                  <a:gd name="T5" fmla="*/ 0 h 65"/>
                  <a:gd name="T6" fmla="*/ 0 w 13"/>
                  <a:gd name="T7" fmla="*/ 0 h 65"/>
                  <a:gd name="T8" fmla="*/ 0 w 13"/>
                  <a:gd name="T9" fmla="*/ 0 h 65"/>
                  <a:gd name="T10" fmla="*/ 0 w 13"/>
                  <a:gd name="T11" fmla="*/ 0 h 65"/>
                  <a:gd name="T12" fmla="*/ 0 w 13"/>
                  <a:gd name="T13" fmla="*/ 0 h 65"/>
                  <a:gd name="T14" fmla="*/ 0 w 13"/>
                  <a:gd name="T15" fmla="*/ 0 h 65"/>
                  <a:gd name="T16" fmla="*/ 0 w 13"/>
                  <a:gd name="T17" fmla="*/ 0 h 65"/>
                  <a:gd name="T18" fmla="*/ 0 w 13"/>
                  <a:gd name="T19" fmla="*/ 0 h 65"/>
                  <a:gd name="T20" fmla="*/ 0 w 13"/>
                  <a:gd name="T21" fmla="*/ 0 h 65"/>
                  <a:gd name="T22" fmla="*/ 0 w 13"/>
                  <a:gd name="T23" fmla="*/ 0 h 65"/>
                  <a:gd name="T24" fmla="*/ 0 w 13"/>
                  <a:gd name="T25" fmla="*/ 0 h 65"/>
                  <a:gd name="T26" fmla="*/ 0 w 13"/>
                  <a:gd name="T27" fmla="*/ 0 h 65"/>
                  <a:gd name="T28" fmla="*/ 0 w 13"/>
                  <a:gd name="T29" fmla="*/ 0 h 65"/>
                  <a:gd name="T30" fmla="*/ 0 w 13"/>
                  <a:gd name="T31" fmla="*/ 0 h 65"/>
                  <a:gd name="T32" fmla="*/ 0 w 13"/>
                  <a:gd name="T33" fmla="*/ 0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65"/>
                  <a:gd name="T53" fmla="*/ 13 w 13"/>
                  <a:gd name="T54" fmla="*/ 65 h 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65">
                    <a:moveTo>
                      <a:pt x="12" y="64"/>
                    </a:moveTo>
                    <a:lnTo>
                      <a:pt x="12" y="60"/>
                    </a:lnTo>
                    <a:lnTo>
                      <a:pt x="12" y="56"/>
                    </a:lnTo>
                    <a:lnTo>
                      <a:pt x="12" y="51"/>
                    </a:lnTo>
                    <a:lnTo>
                      <a:pt x="12" y="47"/>
                    </a:lnTo>
                    <a:lnTo>
                      <a:pt x="11" y="43"/>
                    </a:lnTo>
                    <a:lnTo>
                      <a:pt x="11" y="38"/>
                    </a:lnTo>
                    <a:lnTo>
                      <a:pt x="10" y="34"/>
                    </a:lnTo>
                    <a:lnTo>
                      <a:pt x="8" y="29"/>
                    </a:lnTo>
                    <a:lnTo>
                      <a:pt x="8" y="25"/>
                    </a:lnTo>
                    <a:lnTo>
                      <a:pt x="7" y="20"/>
                    </a:lnTo>
                    <a:lnTo>
                      <a:pt x="6" y="16"/>
                    </a:lnTo>
                    <a:lnTo>
                      <a:pt x="5" y="13"/>
                    </a:lnTo>
                    <a:lnTo>
                      <a:pt x="2" y="9"/>
                    </a:lnTo>
                    <a:lnTo>
                      <a:pt x="1" y="4"/>
                    </a:lnTo>
                    <a:lnTo>
                      <a:pt x="0" y="0"/>
                    </a:lnTo>
                    <a:lnTo>
                      <a:pt x="12" y="64"/>
                    </a:lnTo>
                  </a:path>
                </a:pathLst>
              </a:custGeom>
              <a:solidFill>
                <a:srgbClr val="CCFFFF"/>
              </a:solidFill>
              <a:ln w="9360">
                <a:solidFill>
                  <a:srgbClr val="000000"/>
                </a:solidFill>
                <a:round/>
                <a:headEnd/>
                <a:tailEnd/>
              </a:ln>
            </p:spPr>
            <p:txBody>
              <a:bodyPr wrap="none" anchor="ctr"/>
              <a:lstStyle/>
              <a:p>
                <a:endParaRPr lang="en-US"/>
              </a:p>
            </p:txBody>
          </p:sp>
          <p:sp>
            <p:nvSpPr>
              <p:cNvPr id="23614" name="Freeform 15"/>
              <p:cNvSpPr>
                <a:spLocks noChangeArrowheads="1"/>
              </p:cNvSpPr>
              <p:nvPr/>
            </p:nvSpPr>
            <p:spPr bwMode="auto">
              <a:xfrm>
                <a:off x="2339" y="1422"/>
                <a:ext cx="20" cy="14"/>
              </a:xfrm>
              <a:custGeom>
                <a:avLst/>
                <a:gdLst>
                  <a:gd name="T0" fmla="*/ 0 w 88"/>
                  <a:gd name="T1" fmla="*/ 0 h 62"/>
                  <a:gd name="T2" fmla="*/ 0 w 88"/>
                  <a:gd name="T3" fmla="*/ 0 h 62"/>
                  <a:gd name="T4" fmla="*/ 0 w 88"/>
                  <a:gd name="T5" fmla="*/ 0 h 62"/>
                  <a:gd name="T6" fmla="*/ 0 w 88"/>
                  <a:gd name="T7" fmla="*/ 0 h 62"/>
                  <a:gd name="T8" fmla="*/ 0 w 88"/>
                  <a:gd name="T9" fmla="*/ 0 h 62"/>
                  <a:gd name="T10" fmla="*/ 0 w 88"/>
                  <a:gd name="T11" fmla="*/ 0 h 62"/>
                  <a:gd name="T12" fmla="*/ 0 w 88"/>
                  <a:gd name="T13" fmla="*/ 0 h 62"/>
                  <a:gd name="T14" fmla="*/ 0 w 88"/>
                  <a:gd name="T15" fmla="*/ 0 h 62"/>
                  <a:gd name="T16" fmla="*/ 0 w 88"/>
                  <a:gd name="T17" fmla="*/ 0 h 62"/>
                  <a:gd name="T18" fmla="*/ 0 w 88"/>
                  <a:gd name="T19" fmla="*/ 0 h 62"/>
                  <a:gd name="T20" fmla="*/ 0 w 88"/>
                  <a:gd name="T21" fmla="*/ 0 h 62"/>
                  <a:gd name="T22" fmla="*/ 0 w 88"/>
                  <a:gd name="T23" fmla="*/ 0 h 62"/>
                  <a:gd name="T24" fmla="*/ 0 w 88"/>
                  <a:gd name="T25" fmla="*/ 0 h 62"/>
                  <a:gd name="T26" fmla="*/ 0 w 88"/>
                  <a:gd name="T27" fmla="*/ 0 h 62"/>
                  <a:gd name="T28" fmla="*/ 0 w 88"/>
                  <a:gd name="T29" fmla="*/ 0 h 62"/>
                  <a:gd name="T30" fmla="*/ 0 w 88"/>
                  <a:gd name="T31" fmla="*/ 0 h 62"/>
                  <a:gd name="T32" fmla="*/ 0 w 88"/>
                  <a:gd name="T33" fmla="*/ 0 h 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8"/>
                  <a:gd name="T52" fmla="*/ 0 h 62"/>
                  <a:gd name="T53" fmla="*/ 88 w 88"/>
                  <a:gd name="T54" fmla="*/ 62 h 6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8" h="62">
                    <a:moveTo>
                      <a:pt x="87" y="0"/>
                    </a:moveTo>
                    <a:lnTo>
                      <a:pt x="80" y="3"/>
                    </a:lnTo>
                    <a:lnTo>
                      <a:pt x="74" y="6"/>
                    </a:lnTo>
                    <a:lnTo>
                      <a:pt x="67" y="10"/>
                    </a:lnTo>
                    <a:lnTo>
                      <a:pt x="61" y="14"/>
                    </a:lnTo>
                    <a:lnTo>
                      <a:pt x="55" y="18"/>
                    </a:lnTo>
                    <a:lnTo>
                      <a:pt x="49" y="22"/>
                    </a:lnTo>
                    <a:lnTo>
                      <a:pt x="43" y="26"/>
                    </a:lnTo>
                    <a:lnTo>
                      <a:pt x="37" y="30"/>
                    </a:lnTo>
                    <a:lnTo>
                      <a:pt x="31" y="35"/>
                    </a:lnTo>
                    <a:lnTo>
                      <a:pt x="26" y="39"/>
                    </a:lnTo>
                    <a:lnTo>
                      <a:pt x="20" y="43"/>
                    </a:lnTo>
                    <a:lnTo>
                      <a:pt x="15" y="48"/>
                    </a:lnTo>
                    <a:lnTo>
                      <a:pt x="9" y="52"/>
                    </a:lnTo>
                    <a:lnTo>
                      <a:pt x="5" y="57"/>
                    </a:lnTo>
                    <a:lnTo>
                      <a:pt x="0" y="61"/>
                    </a:lnTo>
                    <a:lnTo>
                      <a:pt x="87" y="0"/>
                    </a:lnTo>
                  </a:path>
                </a:pathLst>
              </a:custGeom>
              <a:solidFill>
                <a:srgbClr val="CCFFFF"/>
              </a:solidFill>
              <a:ln w="9360">
                <a:solidFill>
                  <a:srgbClr val="000000"/>
                </a:solidFill>
                <a:round/>
                <a:headEnd/>
                <a:tailEnd/>
              </a:ln>
            </p:spPr>
            <p:txBody>
              <a:bodyPr wrap="none" anchor="ctr"/>
              <a:lstStyle/>
              <a:p>
                <a:endParaRPr lang="en-US"/>
              </a:p>
            </p:txBody>
          </p:sp>
          <p:sp>
            <p:nvSpPr>
              <p:cNvPr id="23615" name="Freeform 16"/>
              <p:cNvSpPr>
                <a:spLocks noChangeArrowheads="1"/>
              </p:cNvSpPr>
              <p:nvPr/>
            </p:nvSpPr>
            <p:spPr bwMode="auto">
              <a:xfrm>
                <a:off x="2196" y="1430"/>
                <a:ext cx="12" cy="14"/>
              </a:xfrm>
              <a:custGeom>
                <a:avLst/>
                <a:gdLst>
                  <a:gd name="T0" fmla="*/ 0 w 53"/>
                  <a:gd name="T1" fmla="*/ 0 h 63"/>
                  <a:gd name="T2" fmla="*/ 0 w 53"/>
                  <a:gd name="T3" fmla="*/ 0 h 63"/>
                  <a:gd name="T4" fmla="*/ 0 w 53"/>
                  <a:gd name="T5" fmla="*/ 0 h 63"/>
                  <a:gd name="T6" fmla="*/ 0 w 53"/>
                  <a:gd name="T7" fmla="*/ 0 h 63"/>
                  <a:gd name="T8" fmla="*/ 0 w 53"/>
                  <a:gd name="T9" fmla="*/ 0 h 63"/>
                  <a:gd name="T10" fmla="*/ 0 w 53"/>
                  <a:gd name="T11" fmla="*/ 0 h 63"/>
                  <a:gd name="T12" fmla="*/ 0 w 53"/>
                  <a:gd name="T13" fmla="*/ 0 h 63"/>
                  <a:gd name="T14" fmla="*/ 0 w 53"/>
                  <a:gd name="T15" fmla="*/ 0 h 63"/>
                  <a:gd name="T16" fmla="*/ 0 w 53"/>
                  <a:gd name="T17" fmla="*/ 0 h 63"/>
                  <a:gd name="T18" fmla="*/ 0 w 53"/>
                  <a:gd name="T19" fmla="*/ 0 h 63"/>
                  <a:gd name="T20" fmla="*/ 0 w 53"/>
                  <a:gd name="T21" fmla="*/ 0 h 63"/>
                  <a:gd name="T22" fmla="*/ 0 w 53"/>
                  <a:gd name="T23" fmla="*/ 0 h 63"/>
                  <a:gd name="T24" fmla="*/ 0 w 53"/>
                  <a:gd name="T25" fmla="*/ 0 h 63"/>
                  <a:gd name="T26" fmla="*/ 0 w 53"/>
                  <a:gd name="T27" fmla="*/ 0 h 63"/>
                  <a:gd name="T28" fmla="*/ 0 w 53"/>
                  <a:gd name="T29" fmla="*/ 0 h 63"/>
                  <a:gd name="T30" fmla="*/ 0 w 53"/>
                  <a:gd name="T31" fmla="*/ 0 h 63"/>
                  <a:gd name="T32" fmla="*/ 0 w 53"/>
                  <a:gd name="T33" fmla="*/ 0 h 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3"/>
                  <a:gd name="T52" fmla="*/ 0 h 63"/>
                  <a:gd name="T53" fmla="*/ 53 w 53"/>
                  <a:gd name="T54" fmla="*/ 63 h 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3" h="63">
                    <a:moveTo>
                      <a:pt x="52" y="0"/>
                    </a:moveTo>
                    <a:lnTo>
                      <a:pt x="47" y="4"/>
                    </a:lnTo>
                    <a:lnTo>
                      <a:pt x="44" y="8"/>
                    </a:lnTo>
                    <a:lnTo>
                      <a:pt x="39" y="13"/>
                    </a:lnTo>
                    <a:lnTo>
                      <a:pt x="36" y="16"/>
                    </a:lnTo>
                    <a:lnTo>
                      <a:pt x="31" y="20"/>
                    </a:lnTo>
                    <a:lnTo>
                      <a:pt x="27" y="24"/>
                    </a:lnTo>
                    <a:lnTo>
                      <a:pt x="24" y="28"/>
                    </a:lnTo>
                    <a:lnTo>
                      <a:pt x="20" y="32"/>
                    </a:lnTo>
                    <a:lnTo>
                      <a:pt x="18" y="37"/>
                    </a:lnTo>
                    <a:lnTo>
                      <a:pt x="13" y="41"/>
                    </a:lnTo>
                    <a:lnTo>
                      <a:pt x="11" y="45"/>
                    </a:lnTo>
                    <a:lnTo>
                      <a:pt x="7" y="49"/>
                    </a:lnTo>
                    <a:lnTo>
                      <a:pt x="5" y="54"/>
                    </a:lnTo>
                    <a:lnTo>
                      <a:pt x="2" y="58"/>
                    </a:lnTo>
                    <a:lnTo>
                      <a:pt x="0" y="62"/>
                    </a:lnTo>
                    <a:lnTo>
                      <a:pt x="52" y="0"/>
                    </a:lnTo>
                  </a:path>
                </a:pathLst>
              </a:custGeom>
              <a:solidFill>
                <a:srgbClr val="CCFFFF"/>
              </a:solidFill>
              <a:ln w="9360">
                <a:solidFill>
                  <a:srgbClr val="000000"/>
                </a:solidFill>
                <a:round/>
                <a:headEnd/>
                <a:tailEnd/>
              </a:ln>
            </p:spPr>
            <p:txBody>
              <a:bodyPr wrap="none" anchor="ctr"/>
              <a:lstStyle/>
              <a:p>
                <a:endParaRPr lang="en-US"/>
              </a:p>
            </p:txBody>
          </p:sp>
          <p:sp>
            <p:nvSpPr>
              <p:cNvPr id="23616" name="Freeform 17"/>
              <p:cNvSpPr>
                <a:spLocks noChangeArrowheads="1"/>
              </p:cNvSpPr>
              <p:nvPr/>
            </p:nvSpPr>
            <p:spPr bwMode="auto">
              <a:xfrm>
                <a:off x="2020" y="1448"/>
                <a:ext cx="25" cy="9"/>
              </a:xfrm>
              <a:custGeom>
                <a:avLst/>
                <a:gdLst>
                  <a:gd name="T0" fmla="*/ 0 w 111"/>
                  <a:gd name="T1" fmla="*/ 0 h 38"/>
                  <a:gd name="T2" fmla="*/ 0 w 111"/>
                  <a:gd name="T3" fmla="*/ 0 h 38"/>
                  <a:gd name="T4" fmla="*/ 0 w 111"/>
                  <a:gd name="T5" fmla="*/ 0 h 38"/>
                  <a:gd name="T6" fmla="*/ 0 w 111"/>
                  <a:gd name="T7" fmla="*/ 0 h 38"/>
                  <a:gd name="T8" fmla="*/ 0 w 111"/>
                  <a:gd name="T9" fmla="*/ 0 h 38"/>
                  <a:gd name="T10" fmla="*/ 0 w 111"/>
                  <a:gd name="T11" fmla="*/ 0 h 38"/>
                  <a:gd name="T12" fmla="*/ 0 w 111"/>
                  <a:gd name="T13" fmla="*/ 0 h 38"/>
                  <a:gd name="T14" fmla="*/ 0 w 111"/>
                  <a:gd name="T15" fmla="*/ 0 h 38"/>
                  <a:gd name="T16" fmla="*/ 0 w 111"/>
                  <a:gd name="T17" fmla="*/ 0 h 38"/>
                  <a:gd name="T18" fmla="*/ 0 w 111"/>
                  <a:gd name="T19" fmla="*/ 0 h 38"/>
                  <a:gd name="T20" fmla="*/ 0 w 111"/>
                  <a:gd name="T21" fmla="*/ 0 h 38"/>
                  <a:gd name="T22" fmla="*/ 0 w 111"/>
                  <a:gd name="T23" fmla="*/ 0 h 38"/>
                  <a:gd name="T24" fmla="*/ 0 w 111"/>
                  <a:gd name="T25" fmla="*/ 0 h 38"/>
                  <a:gd name="T26" fmla="*/ 0 w 111"/>
                  <a:gd name="T27" fmla="*/ 0 h 38"/>
                  <a:gd name="T28" fmla="*/ 0 w 111"/>
                  <a:gd name="T29" fmla="*/ 0 h 38"/>
                  <a:gd name="T30" fmla="*/ 0 w 111"/>
                  <a:gd name="T31" fmla="*/ 0 h 38"/>
                  <a:gd name="T32" fmla="*/ 0 w 111"/>
                  <a:gd name="T33" fmla="*/ 0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11"/>
                  <a:gd name="T52" fmla="*/ 0 h 38"/>
                  <a:gd name="T53" fmla="*/ 111 w 111"/>
                  <a:gd name="T54" fmla="*/ 38 h 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11" h="38">
                    <a:moveTo>
                      <a:pt x="110" y="37"/>
                    </a:moveTo>
                    <a:lnTo>
                      <a:pt x="104" y="35"/>
                    </a:lnTo>
                    <a:lnTo>
                      <a:pt x="97" y="31"/>
                    </a:lnTo>
                    <a:lnTo>
                      <a:pt x="90" y="29"/>
                    </a:lnTo>
                    <a:lnTo>
                      <a:pt x="83" y="27"/>
                    </a:lnTo>
                    <a:lnTo>
                      <a:pt x="76" y="24"/>
                    </a:lnTo>
                    <a:lnTo>
                      <a:pt x="68" y="22"/>
                    </a:lnTo>
                    <a:lnTo>
                      <a:pt x="61" y="18"/>
                    </a:lnTo>
                    <a:lnTo>
                      <a:pt x="53" y="16"/>
                    </a:lnTo>
                    <a:lnTo>
                      <a:pt x="46" y="13"/>
                    </a:lnTo>
                    <a:lnTo>
                      <a:pt x="38" y="11"/>
                    </a:lnTo>
                    <a:lnTo>
                      <a:pt x="31" y="8"/>
                    </a:lnTo>
                    <a:lnTo>
                      <a:pt x="23" y="7"/>
                    </a:lnTo>
                    <a:lnTo>
                      <a:pt x="16" y="4"/>
                    </a:lnTo>
                    <a:lnTo>
                      <a:pt x="7" y="3"/>
                    </a:lnTo>
                    <a:lnTo>
                      <a:pt x="0" y="0"/>
                    </a:lnTo>
                    <a:lnTo>
                      <a:pt x="110" y="37"/>
                    </a:lnTo>
                  </a:path>
                </a:pathLst>
              </a:custGeom>
              <a:solidFill>
                <a:srgbClr val="CCFFFF"/>
              </a:solidFill>
              <a:ln w="9360">
                <a:solidFill>
                  <a:srgbClr val="000000"/>
                </a:solidFill>
                <a:round/>
                <a:headEnd/>
                <a:tailEnd/>
              </a:ln>
            </p:spPr>
            <p:txBody>
              <a:bodyPr wrap="none" anchor="ctr"/>
              <a:lstStyle/>
              <a:p>
                <a:endParaRPr lang="en-US"/>
              </a:p>
            </p:txBody>
          </p:sp>
          <p:sp>
            <p:nvSpPr>
              <p:cNvPr id="23617" name="Freeform 18"/>
              <p:cNvSpPr>
                <a:spLocks noChangeArrowheads="1"/>
              </p:cNvSpPr>
              <p:nvPr/>
            </p:nvSpPr>
            <p:spPr bwMode="auto">
              <a:xfrm>
                <a:off x="1835" y="1535"/>
                <a:ext cx="8" cy="16"/>
              </a:xfrm>
              <a:custGeom>
                <a:avLst/>
                <a:gdLst>
                  <a:gd name="T0" fmla="*/ 0 w 35"/>
                  <a:gd name="T1" fmla="*/ 0 h 70"/>
                  <a:gd name="T2" fmla="*/ 0 w 35"/>
                  <a:gd name="T3" fmla="*/ 0 h 70"/>
                  <a:gd name="T4" fmla="*/ 0 w 35"/>
                  <a:gd name="T5" fmla="*/ 0 h 70"/>
                  <a:gd name="T6" fmla="*/ 0 w 35"/>
                  <a:gd name="T7" fmla="*/ 0 h 70"/>
                  <a:gd name="T8" fmla="*/ 0 w 35"/>
                  <a:gd name="T9" fmla="*/ 0 h 70"/>
                  <a:gd name="T10" fmla="*/ 0 w 35"/>
                  <a:gd name="T11" fmla="*/ 0 h 70"/>
                  <a:gd name="T12" fmla="*/ 0 w 35"/>
                  <a:gd name="T13" fmla="*/ 0 h 70"/>
                  <a:gd name="T14" fmla="*/ 0 w 35"/>
                  <a:gd name="T15" fmla="*/ 0 h 70"/>
                  <a:gd name="T16" fmla="*/ 0 w 35"/>
                  <a:gd name="T17" fmla="*/ 0 h 70"/>
                  <a:gd name="T18" fmla="*/ 0 w 35"/>
                  <a:gd name="T19" fmla="*/ 0 h 70"/>
                  <a:gd name="T20" fmla="*/ 0 w 35"/>
                  <a:gd name="T21" fmla="*/ 0 h 70"/>
                  <a:gd name="T22" fmla="*/ 0 w 35"/>
                  <a:gd name="T23" fmla="*/ 0 h 70"/>
                  <a:gd name="T24" fmla="*/ 0 w 35"/>
                  <a:gd name="T25" fmla="*/ 0 h 70"/>
                  <a:gd name="T26" fmla="*/ 0 w 35"/>
                  <a:gd name="T27" fmla="*/ 0 h 70"/>
                  <a:gd name="T28" fmla="*/ 0 w 35"/>
                  <a:gd name="T29" fmla="*/ 0 h 70"/>
                  <a:gd name="T30" fmla="*/ 0 w 35"/>
                  <a:gd name="T31" fmla="*/ 0 h 70"/>
                  <a:gd name="T32" fmla="*/ 0 w 35"/>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5"/>
                  <a:gd name="T52" fmla="*/ 0 h 70"/>
                  <a:gd name="T53" fmla="*/ 35 w 35"/>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5" h="70">
                    <a:moveTo>
                      <a:pt x="0" y="0"/>
                    </a:moveTo>
                    <a:lnTo>
                      <a:pt x="2" y="4"/>
                    </a:lnTo>
                    <a:lnTo>
                      <a:pt x="3" y="9"/>
                    </a:lnTo>
                    <a:lnTo>
                      <a:pt x="6" y="14"/>
                    </a:lnTo>
                    <a:lnTo>
                      <a:pt x="7" y="18"/>
                    </a:lnTo>
                    <a:lnTo>
                      <a:pt x="9" y="23"/>
                    </a:lnTo>
                    <a:lnTo>
                      <a:pt x="10" y="28"/>
                    </a:lnTo>
                    <a:lnTo>
                      <a:pt x="13" y="33"/>
                    </a:lnTo>
                    <a:lnTo>
                      <a:pt x="15" y="38"/>
                    </a:lnTo>
                    <a:lnTo>
                      <a:pt x="18" y="43"/>
                    </a:lnTo>
                    <a:lnTo>
                      <a:pt x="20" y="47"/>
                    </a:lnTo>
                    <a:lnTo>
                      <a:pt x="24" y="52"/>
                    </a:lnTo>
                    <a:lnTo>
                      <a:pt x="26" y="55"/>
                    </a:lnTo>
                    <a:lnTo>
                      <a:pt x="28" y="60"/>
                    </a:lnTo>
                    <a:lnTo>
                      <a:pt x="32" y="64"/>
                    </a:lnTo>
                    <a:lnTo>
                      <a:pt x="34" y="69"/>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23568" name="Text Box 19"/>
            <p:cNvSpPr txBox="1">
              <a:spLocks noChangeArrowheads="1"/>
            </p:cNvSpPr>
            <p:nvPr/>
          </p:nvSpPr>
          <p:spPr bwMode="auto">
            <a:xfrm>
              <a:off x="373" y="3619"/>
              <a:ext cx="772" cy="385"/>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fetch &amp; decode</a:t>
              </a:r>
            </a:p>
          </p:txBody>
        </p:sp>
        <p:grpSp>
          <p:nvGrpSpPr>
            <p:cNvPr id="23569" name="Group 20"/>
            <p:cNvGrpSpPr>
              <a:grpSpLocks/>
            </p:cNvGrpSpPr>
            <p:nvPr/>
          </p:nvGrpSpPr>
          <p:grpSpPr bwMode="auto">
            <a:xfrm>
              <a:off x="2047" y="3645"/>
              <a:ext cx="803" cy="272"/>
              <a:chOff x="3498" y="1454"/>
              <a:chExt cx="803" cy="272"/>
            </a:xfrm>
          </p:grpSpPr>
          <p:sp>
            <p:nvSpPr>
              <p:cNvPr id="23594" name="Freeform 21"/>
              <p:cNvSpPr>
                <a:spLocks noChangeArrowheads="1"/>
              </p:cNvSpPr>
              <p:nvPr/>
            </p:nvSpPr>
            <p:spPr bwMode="auto">
              <a:xfrm>
                <a:off x="3498" y="1454"/>
                <a:ext cx="804" cy="273"/>
              </a:xfrm>
              <a:custGeom>
                <a:avLst/>
                <a:gdLst>
                  <a:gd name="T0" fmla="*/ 0 w 3545"/>
                  <a:gd name="T1" fmla="*/ 0 h 1204"/>
                  <a:gd name="T2" fmla="*/ 0 w 3545"/>
                  <a:gd name="T3" fmla="*/ 0 h 1204"/>
                  <a:gd name="T4" fmla="*/ 0 w 3545"/>
                  <a:gd name="T5" fmla="*/ 0 h 1204"/>
                  <a:gd name="T6" fmla="*/ 0 w 3545"/>
                  <a:gd name="T7" fmla="*/ 0 h 1204"/>
                  <a:gd name="T8" fmla="*/ 0 w 3545"/>
                  <a:gd name="T9" fmla="*/ 0 h 1204"/>
                  <a:gd name="T10" fmla="*/ 0 w 3545"/>
                  <a:gd name="T11" fmla="*/ 0 h 1204"/>
                  <a:gd name="T12" fmla="*/ 0 w 3545"/>
                  <a:gd name="T13" fmla="*/ 0 h 1204"/>
                  <a:gd name="T14" fmla="*/ 0 w 3545"/>
                  <a:gd name="T15" fmla="*/ 0 h 1204"/>
                  <a:gd name="T16" fmla="*/ 0 w 3545"/>
                  <a:gd name="T17" fmla="*/ 0 h 1204"/>
                  <a:gd name="T18" fmla="*/ 0 w 3545"/>
                  <a:gd name="T19" fmla="*/ 0 h 1204"/>
                  <a:gd name="T20" fmla="*/ 0 w 3545"/>
                  <a:gd name="T21" fmla="*/ 0 h 1204"/>
                  <a:gd name="T22" fmla="*/ 0 w 3545"/>
                  <a:gd name="T23" fmla="*/ 0 h 1204"/>
                  <a:gd name="T24" fmla="*/ 0 w 3545"/>
                  <a:gd name="T25" fmla="*/ 0 h 1204"/>
                  <a:gd name="T26" fmla="*/ 0 w 3545"/>
                  <a:gd name="T27" fmla="*/ 0 h 1204"/>
                  <a:gd name="T28" fmla="*/ 0 w 3545"/>
                  <a:gd name="T29" fmla="*/ 0 h 1204"/>
                  <a:gd name="T30" fmla="*/ 0 w 3545"/>
                  <a:gd name="T31" fmla="*/ 0 h 1204"/>
                  <a:gd name="T32" fmla="*/ 0 w 3545"/>
                  <a:gd name="T33" fmla="*/ 0 h 1204"/>
                  <a:gd name="T34" fmla="*/ 0 w 3545"/>
                  <a:gd name="T35" fmla="*/ 0 h 1204"/>
                  <a:gd name="T36" fmla="*/ 0 w 3545"/>
                  <a:gd name="T37" fmla="*/ 0 h 1204"/>
                  <a:gd name="T38" fmla="*/ 0 w 3545"/>
                  <a:gd name="T39" fmla="*/ 0 h 1204"/>
                  <a:gd name="T40" fmla="*/ 0 w 3545"/>
                  <a:gd name="T41" fmla="*/ 0 h 1204"/>
                  <a:gd name="T42" fmla="*/ 0 w 3545"/>
                  <a:gd name="T43" fmla="*/ 0 h 1204"/>
                  <a:gd name="T44" fmla="*/ 0 w 3545"/>
                  <a:gd name="T45" fmla="*/ 0 h 1204"/>
                  <a:gd name="T46" fmla="*/ 0 w 3545"/>
                  <a:gd name="T47" fmla="*/ 0 h 1204"/>
                  <a:gd name="T48" fmla="*/ 0 w 3545"/>
                  <a:gd name="T49" fmla="*/ 0 h 1204"/>
                  <a:gd name="T50" fmla="*/ 0 w 3545"/>
                  <a:gd name="T51" fmla="*/ 0 h 1204"/>
                  <a:gd name="T52" fmla="*/ 0 w 3545"/>
                  <a:gd name="T53" fmla="*/ 0 h 1204"/>
                  <a:gd name="T54" fmla="*/ 0 w 3545"/>
                  <a:gd name="T55" fmla="*/ 0 h 1204"/>
                  <a:gd name="T56" fmla="*/ 0 w 3545"/>
                  <a:gd name="T57" fmla="*/ 0 h 1204"/>
                  <a:gd name="T58" fmla="*/ 0 w 3545"/>
                  <a:gd name="T59" fmla="*/ 0 h 1204"/>
                  <a:gd name="T60" fmla="*/ 0 w 3545"/>
                  <a:gd name="T61" fmla="*/ 0 h 1204"/>
                  <a:gd name="T62" fmla="*/ 0 w 3545"/>
                  <a:gd name="T63" fmla="*/ 0 h 1204"/>
                  <a:gd name="T64" fmla="*/ 0 w 3545"/>
                  <a:gd name="T65" fmla="*/ 0 h 1204"/>
                  <a:gd name="T66" fmla="*/ 0 w 3545"/>
                  <a:gd name="T67" fmla="*/ 0 h 1204"/>
                  <a:gd name="T68" fmla="*/ 0 w 3545"/>
                  <a:gd name="T69" fmla="*/ 0 h 1204"/>
                  <a:gd name="T70" fmla="*/ 0 w 3545"/>
                  <a:gd name="T71" fmla="*/ 0 h 1204"/>
                  <a:gd name="T72" fmla="*/ 0 w 3545"/>
                  <a:gd name="T73" fmla="*/ 0 h 1204"/>
                  <a:gd name="T74" fmla="*/ 0 w 3545"/>
                  <a:gd name="T75" fmla="*/ 0 h 1204"/>
                  <a:gd name="T76" fmla="*/ 0 w 3545"/>
                  <a:gd name="T77" fmla="*/ 0 h 1204"/>
                  <a:gd name="T78" fmla="*/ 0 w 3545"/>
                  <a:gd name="T79" fmla="*/ 0 h 1204"/>
                  <a:gd name="T80" fmla="*/ 0 w 3545"/>
                  <a:gd name="T81" fmla="*/ 0 h 1204"/>
                  <a:gd name="T82" fmla="*/ 0 w 3545"/>
                  <a:gd name="T83" fmla="*/ 0 h 1204"/>
                  <a:gd name="T84" fmla="*/ 0 w 3545"/>
                  <a:gd name="T85" fmla="*/ 0 h 1204"/>
                  <a:gd name="T86" fmla="*/ 0 w 3545"/>
                  <a:gd name="T87" fmla="*/ 0 h 1204"/>
                  <a:gd name="T88" fmla="*/ 0 w 3545"/>
                  <a:gd name="T89" fmla="*/ 0 h 1204"/>
                  <a:gd name="T90" fmla="*/ 0 w 3545"/>
                  <a:gd name="T91" fmla="*/ 0 h 1204"/>
                  <a:gd name="T92" fmla="*/ 0 w 3545"/>
                  <a:gd name="T93" fmla="*/ 0 h 1204"/>
                  <a:gd name="T94" fmla="*/ 0 w 3545"/>
                  <a:gd name="T95" fmla="*/ 0 h 1204"/>
                  <a:gd name="T96" fmla="*/ 0 w 3545"/>
                  <a:gd name="T97" fmla="*/ 0 h 1204"/>
                  <a:gd name="T98" fmla="*/ 0 w 3545"/>
                  <a:gd name="T99" fmla="*/ 0 h 1204"/>
                  <a:gd name="T100" fmla="*/ 0 w 3545"/>
                  <a:gd name="T101" fmla="*/ 0 h 1204"/>
                  <a:gd name="T102" fmla="*/ 0 w 3545"/>
                  <a:gd name="T103" fmla="*/ 0 h 1204"/>
                  <a:gd name="T104" fmla="*/ 0 w 3545"/>
                  <a:gd name="T105" fmla="*/ 0 h 1204"/>
                  <a:gd name="T106" fmla="*/ 0 w 3545"/>
                  <a:gd name="T107" fmla="*/ 0 h 1204"/>
                  <a:gd name="T108" fmla="*/ 0 w 3545"/>
                  <a:gd name="T109" fmla="*/ 0 h 1204"/>
                  <a:gd name="T110" fmla="*/ 0 w 3545"/>
                  <a:gd name="T111" fmla="*/ 0 h 120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545"/>
                  <a:gd name="T169" fmla="*/ 0 h 1204"/>
                  <a:gd name="T170" fmla="*/ 3545 w 3545"/>
                  <a:gd name="T171" fmla="*/ 1204 h 120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545" h="1204">
                    <a:moveTo>
                      <a:pt x="329" y="400"/>
                    </a:moveTo>
                    <a:lnTo>
                      <a:pt x="312" y="401"/>
                    </a:lnTo>
                    <a:lnTo>
                      <a:pt x="294" y="402"/>
                    </a:lnTo>
                    <a:lnTo>
                      <a:pt x="276" y="403"/>
                    </a:lnTo>
                    <a:lnTo>
                      <a:pt x="259" y="406"/>
                    </a:lnTo>
                    <a:lnTo>
                      <a:pt x="241" y="408"/>
                    </a:lnTo>
                    <a:lnTo>
                      <a:pt x="225" y="411"/>
                    </a:lnTo>
                    <a:lnTo>
                      <a:pt x="208" y="414"/>
                    </a:lnTo>
                    <a:lnTo>
                      <a:pt x="192" y="418"/>
                    </a:lnTo>
                    <a:lnTo>
                      <a:pt x="177" y="422"/>
                    </a:lnTo>
                    <a:lnTo>
                      <a:pt x="161" y="426"/>
                    </a:lnTo>
                    <a:lnTo>
                      <a:pt x="147" y="431"/>
                    </a:lnTo>
                    <a:lnTo>
                      <a:pt x="132" y="436"/>
                    </a:lnTo>
                    <a:lnTo>
                      <a:pt x="119" y="442"/>
                    </a:lnTo>
                    <a:lnTo>
                      <a:pt x="106" y="447"/>
                    </a:lnTo>
                    <a:lnTo>
                      <a:pt x="93" y="453"/>
                    </a:lnTo>
                    <a:lnTo>
                      <a:pt x="81" y="460"/>
                    </a:lnTo>
                    <a:lnTo>
                      <a:pt x="70" y="466"/>
                    </a:lnTo>
                    <a:lnTo>
                      <a:pt x="61" y="473"/>
                    </a:lnTo>
                    <a:lnTo>
                      <a:pt x="51" y="480"/>
                    </a:lnTo>
                    <a:lnTo>
                      <a:pt x="41" y="487"/>
                    </a:lnTo>
                    <a:lnTo>
                      <a:pt x="33" y="495"/>
                    </a:lnTo>
                    <a:lnTo>
                      <a:pt x="26" y="502"/>
                    </a:lnTo>
                    <a:lnTo>
                      <a:pt x="20" y="510"/>
                    </a:lnTo>
                    <a:lnTo>
                      <a:pt x="14" y="518"/>
                    </a:lnTo>
                    <a:lnTo>
                      <a:pt x="10" y="526"/>
                    </a:lnTo>
                    <a:lnTo>
                      <a:pt x="6" y="535"/>
                    </a:lnTo>
                    <a:lnTo>
                      <a:pt x="3" y="543"/>
                    </a:lnTo>
                    <a:lnTo>
                      <a:pt x="1" y="551"/>
                    </a:lnTo>
                    <a:lnTo>
                      <a:pt x="0" y="559"/>
                    </a:lnTo>
                    <a:lnTo>
                      <a:pt x="0" y="567"/>
                    </a:lnTo>
                    <a:lnTo>
                      <a:pt x="1" y="576"/>
                    </a:lnTo>
                    <a:lnTo>
                      <a:pt x="2" y="584"/>
                    </a:lnTo>
                    <a:lnTo>
                      <a:pt x="4" y="592"/>
                    </a:lnTo>
                    <a:lnTo>
                      <a:pt x="8" y="601"/>
                    </a:lnTo>
                    <a:lnTo>
                      <a:pt x="12" y="608"/>
                    </a:lnTo>
                    <a:lnTo>
                      <a:pt x="16" y="616"/>
                    </a:lnTo>
                    <a:lnTo>
                      <a:pt x="22" y="623"/>
                    </a:lnTo>
                    <a:lnTo>
                      <a:pt x="30" y="631"/>
                    </a:lnTo>
                    <a:lnTo>
                      <a:pt x="37" y="639"/>
                    </a:lnTo>
                    <a:lnTo>
                      <a:pt x="45" y="646"/>
                    </a:lnTo>
                    <a:lnTo>
                      <a:pt x="55" y="653"/>
                    </a:lnTo>
                    <a:lnTo>
                      <a:pt x="64" y="660"/>
                    </a:lnTo>
                    <a:lnTo>
                      <a:pt x="75" y="667"/>
                    </a:lnTo>
                    <a:lnTo>
                      <a:pt x="87" y="674"/>
                    </a:lnTo>
                    <a:lnTo>
                      <a:pt x="99" y="679"/>
                    </a:lnTo>
                    <a:lnTo>
                      <a:pt x="111" y="685"/>
                    </a:lnTo>
                    <a:lnTo>
                      <a:pt x="125" y="691"/>
                    </a:lnTo>
                    <a:lnTo>
                      <a:pt x="138" y="697"/>
                    </a:lnTo>
                    <a:lnTo>
                      <a:pt x="153" y="701"/>
                    </a:lnTo>
                    <a:lnTo>
                      <a:pt x="168" y="706"/>
                    </a:lnTo>
                    <a:lnTo>
                      <a:pt x="184" y="710"/>
                    </a:lnTo>
                    <a:lnTo>
                      <a:pt x="200" y="714"/>
                    </a:lnTo>
                    <a:lnTo>
                      <a:pt x="216" y="718"/>
                    </a:lnTo>
                    <a:lnTo>
                      <a:pt x="214" y="689"/>
                    </a:lnTo>
                    <a:lnTo>
                      <a:pt x="200" y="694"/>
                    </a:lnTo>
                    <a:lnTo>
                      <a:pt x="186" y="700"/>
                    </a:lnTo>
                    <a:lnTo>
                      <a:pt x="174" y="706"/>
                    </a:lnTo>
                    <a:lnTo>
                      <a:pt x="162" y="712"/>
                    </a:lnTo>
                    <a:lnTo>
                      <a:pt x="150" y="719"/>
                    </a:lnTo>
                    <a:lnTo>
                      <a:pt x="141" y="725"/>
                    </a:lnTo>
                    <a:lnTo>
                      <a:pt x="130" y="732"/>
                    </a:lnTo>
                    <a:lnTo>
                      <a:pt x="122" y="739"/>
                    </a:lnTo>
                    <a:lnTo>
                      <a:pt x="113" y="746"/>
                    </a:lnTo>
                    <a:lnTo>
                      <a:pt x="106" y="754"/>
                    </a:lnTo>
                    <a:lnTo>
                      <a:pt x="99" y="762"/>
                    </a:lnTo>
                    <a:lnTo>
                      <a:pt x="93" y="770"/>
                    </a:lnTo>
                    <a:lnTo>
                      <a:pt x="88" y="778"/>
                    </a:lnTo>
                    <a:lnTo>
                      <a:pt x="85" y="786"/>
                    </a:lnTo>
                    <a:lnTo>
                      <a:pt x="81" y="794"/>
                    </a:lnTo>
                    <a:lnTo>
                      <a:pt x="79" y="803"/>
                    </a:lnTo>
                    <a:lnTo>
                      <a:pt x="77" y="811"/>
                    </a:lnTo>
                    <a:lnTo>
                      <a:pt x="77" y="819"/>
                    </a:lnTo>
                    <a:lnTo>
                      <a:pt x="77" y="827"/>
                    </a:lnTo>
                    <a:lnTo>
                      <a:pt x="80" y="835"/>
                    </a:lnTo>
                    <a:lnTo>
                      <a:pt x="81" y="844"/>
                    </a:lnTo>
                    <a:lnTo>
                      <a:pt x="85" y="852"/>
                    </a:lnTo>
                    <a:lnTo>
                      <a:pt x="88" y="860"/>
                    </a:lnTo>
                    <a:lnTo>
                      <a:pt x="93" y="868"/>
                    </a:lnTo>
                    <a:lnTo>
                      <a:pt x="99" y="876"/>
                    </a:lnTo>
                    <a:lnTo>
                      <a:pt x="106" y="883"/>
                    </a:lnTo>
                    <a:lnTo>
                      <a:pt x="113" y="891"/>
                    </a:lnTo>
                    <a:lnTo>
                      <a:pt x="122" y="899"/>
                    </a:lnTo>
                    <a:lnTo>
                      <a:pt x="130" y="906"/>
                    </a:lnTo>
                    <a:lnTo>
                      <a:pt x="141" y="912"/>
                    </a:lnTo>
                    <a:lnTo>
                      <a:pt x="152" y="918"/>
                    </a:lnTo>
                    <a:lnTo>
                      <a:pt x="162" y="925"/>
                    </a:lnTo>
                    <a:lnTo>
                      <a:pt x="174" y="931"/>
                    </a:lnTo>
                    <a:lnTo>
                      <a:pt x="186" y="937"/>
                    </a:lnTo>
                    <a:lnTo>
                      <a:pt x="200" y="943"/>
                    </a:lnTo>
                    <a:lnTo>
                      <a:pt x="214" y="948"/>
                    </a:lnTo>
                    <a:lnTo>
                      <a:pt x="228" y="953"/>
                    </a:lnTo>
                    <a:lnTo>
                      <a:pt x="244" y="957"/>
                    </a:lnTo>
                    <a:lnTo>
                      <a:pt x="258" y="962"/>
                    </a:lnTo>
                    <a:lnTo>
                      <a:pt x="275" y="965"/>
                    </a:lnTo>
                    <a:lnTo>
                      <a:pt x="291" y="969"/>
                    </a:lnTo>
                    <a:lnTo>
                      <a:pt x="307" y="973"/>
                    </a:lnTo>
                    <a:lnTo>
                      <a:pt x="324" y="975"/>
                    </a:lnTo>
                    <a:lnTo>
                      <a:pt x="342" y="978"/>
                    </a:lnTo>
                    <a:lnTo>
                      <a:pt x="359" y="979"/>
                    </a:lnTo>
                    <a:lnTo>
                      <a:pt x="377" y="981"/>
                    </a:lnTo>
                    <a:lnTo>
                      <a:pt x="395" y="982"/>
                    </a:lnTo>
                    <a:lnTo>
                      <a:pt x="413" y="983"/>
                    </a:lnTo>
                    <a:lnTo>
                      <a:pt x="431" y="983"/>
                    </a:lnTo>
                    <a:lnTo>
                      <a:pt x="449" y="983"/>
                    </a:lnTo>
                    <a:lnTo>
                      <a:pt x="467" y="982"/>
                    </a:lnTo>
                    <a:lnTo>
                      <a:pt x="526" y="1017"/>
                    </a:lnTo>
                    <a:lnTo>
                      <a:pt x="548" y="1030"/>
                    </a:lnTo>
                    <a:lnTo>
                      <a:pt x="571" y="1041"/>
                    </a:lnTo>
                    <a:lnTo>
                      <a:pt x="594" y="1052"/>
                    </a:lnTo>
                    <a:lnTo>
                      <a:pt x="619" y="1062"/>
                    </a:lnTo>
                    <a:lnTo>
                      <a:pt x="645" y="1072"/>
                    </a:lnTo>
                    <a:lnTo>
                      <a:pt x="673" y="1081"/>
                    </a:lnTo>
                    <a:lnTo>
                      <a:pt x="701" y="1089"/>
                    </a:lnTo>
                    <a:lnTo>
                      <a:pt x="730" y="1096"/>
                    </a:lnTo>
                    <a:lnTo>
                      <a:pt x="760" y="1103"/>
                    </a:lnTo>
                    <a:lnTo>
                      <a:pt x="791" y="1109"/>
                    </a:lnTo>
                    <a:lnTo>
                      <a:pt x="822" y="1114"/>
                    </a:lnTo>
                    <a:lnTo>
                      <a:pt x="855" y="1119"/>
                    </a:lnTo>
                    <a:lnTo>
                      <a:pt x="887" y="1122"/>
                    </a:lnTo>
                    <a:lnTo>
                      <a:pt x="919" y="1126"/>
                    </a:lnTo>
                    <a:lnTo>
                      <a:pt x="953" y="1128"/>
                    </a:lnTo>
                    <a:lnTo>
                      <a:pt x="985" y="1129"/>
                    </a:lnTo>
                    <a:lnTo>
                      <a:pt x="1019" y="1130"/>
                    </a:lnTo>
                    <a:lnTo>
                      <a:pt x="1052" y="1130"/>
                    </a:lnTo>
                    <a:lnTo>
                      <a:pt x="1086" y="1128"/>
                    </a:lnTo>
                    <a:lnTo>
                      <a:pt x="1119" y="1127"/>
                    </a:lnTo>
                    <a:lnTo>
                      <a:pt x="1152" y="1124"/>
                    </a:lnTo>
                    <a:lnTo>
                      <a:pt x="1184" y="1120"/>
                    </a:lnTo>
                    <a:lnTo>
                      <a:pt x="1216" y="1116"/>
                    </a:lnTo>
                    <a:lnTo>
                      <a:pt x="1247" y="1111"/>
                    </a:lnTo>
                    <a:lnTo>
                      <a:pt x="1278" y="1105"/>
                    </a:lnTo>
                    <a:lnTo>
                      <a:pt x="1403" y="1120"/>
                    </a:lnTo>
                    <a:lnTo>
                      <a:pt x="1422" y="1129"/>
                    </a:lnTo>
                    <a:lnTo>
                      <a:pt x="1444" y="1138"/>
                    </a:lnTo>
                    <a:lnTo>
                      <a:pt x="1465" y="1147"/>
                    </a:lnTo>
                    <a:lnTo>
                      <a:pt x="1488" y="1155"/>
                    </a:lnTo>
                    <a:lnTo>
                      <a:pt x="1512" y="1162"/>
                    </a:lnTo>
                    <a:lnTo>
                      <a:pt x="1536" y="1169"/>
                    </a:lnTo>
                    <a:lnTo>
                      <a:pt x="1561" y="1175"/>
                    </a:lnTo>
                    <a:lnTo>
                      <a:pt x="1586" y="1181"/>
                    </a:lnTo>
                    <a:lnTo>
                      <a:pt x="1614" y="1186"/>
                    </a:lnTo>
                    <a:lnTo>
                      <a:pt x="1640" y="1191"/>
                    </a:lnTo>
                    <a:lnTo>
                      <a:pt x="1668" y="1194"/>
                    </a:lnTo>
                    <a:lnTo>
                      <a:pt x="1695" y="1197"/>
                    </a:lnTo>
                    <a:lnTo>
                      <a:pt x="1723" y="1200"/>
                    </a:lnTo>
                    <a:lnTo>
                      <a:pt x="1751" y="1202"/>
                    </a:lnTo>
                    <a:lnTo>
                      <a:pt x="1780" y="1202"/>
                    </a:lnTo>
                    <a:lnTo>
                      <a:pt x="1809" y="1203"/>
                    </a:lnTo>
                    <a:lnTo>
                      <a:pt x="1836" y="1203"/>
                    </a:lnTo>
                    <a:lnTo>
                      <a:pt x="1865" y="1202"/>
                    </a:lnTo>
                    <a:lnTo>
                      <a:pt x="1894" y="1200"/>
                    </a:lnTo>
                    <a:lnTo>
                      <a:pt x="1921" y="1198"/>
                    </a:lnTo>
                    <a:lnTo>
                      <a:pt x="1950" y="1195"/>
                    </a:lnTo>
                    <a:lnTo>
                      <a:pt x="1976" y="1192"/>
                    </a:lnTo>
                    <a:lnTo>
                      <a:pt x="2004" y="1187"/>
                    </a:lnTo>
                    <a:lnTo>
                      <a:pt x="2030" y="1182"/>
                    </a:lnTo>
                    <a:lnTo>
                      <a:pt x="2057" y="1176"/>
                    </a:lnTo>
                    <a:lnTo>
                      <a:pt x="2082" y="1171"/>
                    </a:lnTo>
                    <a:lnTo>
                      <a:pt x="2106" y="1164"/>
                    </a:lnTo>
                    <a:lnTo>
                      <a:pt x="2130" y="1157"/>
                    </a:lnTo>
                    <a:lnTo>
                      <a:pt x="2152" y="1149"/>
                    </a:lnTo>
                    <a:lnTo>
                      <a:pt x="2175" y="1140"/>
                    </a:lnTo>
                    <a:lnTo>
                      <a:pt x="2196" y="1131"/>
                    </a:lnTo>
                    <a:lnTo>
                      <a:pt x="2216" y="1122"/>
                    </a:lnTo>
                    <a:lnTo>
                      <a:pt x="2235" y="1112"/>
                    </a:lnTo>
                    <a:lnTo>
                      <a:pt x="2253" y="1101"/>
                    </a:lnTo>
                    <a:lnTo>
                      <a:pt x="2270" y="1091"/>
                    </a:lnTo>
                    <a:lnTo>
                      <a:pt x="2285" y="1079"/>
                    </a:lnTo>
                    <a:lnTo>
                      <a:pt x="2298" y="1068"/>
                    </a:lnTo>
                    <a:lnTo>
                      <a:pt x="2312" y="1056"/>
                    </a:lnTo>
                    <a:lnTo>
                      <a:pt x="2324" y="1044"/>
                    </a:lnTo>
                    <a:lnTo>
                      <a:pt x="2397" y="1034"/>
                    </a:lnTo>
                    <a:lnTo>
                      <a:pt x="2418" y="1038"/>
                    </a:lnTo>
                    <a:lnTo>
                      <a:pt x="2441" y="1043"/>
                    </a:lnTo>
                    <a:lnTo>
                      <a:pt x="2464" y="1046"/>
                    </a:lnTo>
                    <a:lnTo>
                      <a:pt x="2488" y="1048"/>
                    </a:lnTo>
                    <a:lnTo>
                      <a:pt x="2512" y="1051"/>
                    </a:lnTo>
                    <a:lnTo>
                      <a:pt x="2536" y="1052"/>
                    </a:lnTo>
                    <a:lnTo>
                      <a:pt x="2559" y="1053"/>
                    </a:lnTo>
                    <a:lnTo>
                      <a:pt x="2583" y="1054"/>
                    </a:lnTo>
                    <a:lnTo>
                      <a:pt x="2607" y="1054"/>
                    </a:lnTo>
                    <a:lnTo>
                      <a:pt x="2631" y="1053"/>
                    </a:lnTo>
                    <a:lnTo>
                      <a:pt x="2656" y="1052"/>
                    </a:lnTo>
                    <a:lnTo>
                      <a:pt x="2680" y="1051"/>
                    </a:lnTo>
                    <a:lnTo>
                      <a:pt x="2703" y="1048"/>
                    </a:lnTo>
                    <a:lnTo>
                      <a:pt x="2727" y="1045"/>
                    </a:lnTo>
                    <a:lnTo>
                      <a:pt x="2750" y="1042"/>
                    </a:lnTo>
                    <a:lnTo>
                      <a:pt x="2773" y="1038"/>
                    </a:lnTo>
                    <a:lnTo>
                      <a:pt x="2795" y="1034"/>
                    </a:lnTo>
                    <a:lnTo>
                      <a:pt x="2817" y="1029"/>
                    </a:lnTo>
                    <a:lnTo>
                      <a:pt x="2837" y="1023"/>
                    </a:lnTo>
                    <a:lnTo>
                      <a:pt x="2858" y="1017"/>
                    </a:lnTo>
                    <a:lnTo>
                      <a:pt x="2878" y="1011"/>
                    </a:lnTo>
                    <a:lnTo>
                      <a:pt x="2897" y="1003"/>
                    </a:lnTo>
                    <a:lnTo>
                      <a:pt x="2915" y="997"/>
                    </a:lnTo>
                    <a:lnTo>
                      <a:pt x="2933" y="990"/>
                    </a:lnTo>
                    <a:lnTo>
                      <a:pt x="2949" y="982"/>
                    </a:lnTo>
                    <a:lnTo>
                      <a:pt x="2963" y="973"/>
                    </a:lnTo>
                    <a:lnTo>
                      <a:pt x="2979" y="965"/>
                    </a:lnTo>
                    <a:lnTo>
                      <a:pt x="2992" y="955"/>
                    </a:lnTo>
                    <a:lnTo>
                      <a:pt x="3005" y="946"/>
                    </a:lnTo>
                    <a:lnTo>
                      <a:pt x="3016" y="936"/>
                    </a:lnTo>
                    <a:lnTo>
                      <a:pt x="3027" y="925"/>
                    </a:lnTo>
                    <a:lnTo>
                      <a:pt x="3035" y="916"/>
                    </a:lnTo>
                    <a:lnTo>
                      <a:pt x="3044" y="906"/>
                    </a:lnTo>
                    <a:lnTo>
                      <a:pt x="3051" y="895"/>
                    </a:lnTo>
                    <a:lnTo>
                      <a:pt x="3057" y="884"/>
                    </a:lnTo>
                    <a:lnTo>
                      <a:pt x="3060" y="873"/>
                    </a:lnTo>
                    <a:lnTo>
                      <a:pt x="3064" y="862"/>
                    </a:lnTo>
                    <a:lnTo>
                      <a:pt x="3066" y="851"/>
                    </a:lnTo>
                    <a:lnTo>
                      <a:pt x="3068" y="840"/>
                    </a:lnTo>
                    <a:lnTo>
                      <a:pt x="3046" y="839"/>
                    </a:lnTo>
                    <a:lnTo>
                      <a:pt x="3074" y="838"/>
                    </a:lnTo>
                    <a:lnTo>
                      <a:pt x="3101" y="835"/>
                    </a:lnTo>
                    <a:lnTo>
                      <a:pt x="3129" y="833"/>
                    </a:lnTo>
                    <a:lnTo>
                      <a:pt x="3155" y="829"/>
                    </a:lnTo>
                    <a:lnTo>
                      <a:pt x="3182" y="825"/>
                    </a:lnTo>
                    <a:lnTo>
                      <a:pt x="3208" y="820"/>
                    </a:lnTo>
                    <a:lnTo>
                      <a:pt x="3234" y="814"/>
                    </a:lnTo>
                    <a:lnTo>
                      <a:pt x="3259" y="808"/>
                    </a:lnTo>
                    <a:lnTo>
                      <a:pt x="3283" y="802"/>
                    </a:lnTo>
                    <a:lnTo>
                      <a:pt x="3306" y="794"/>
                    </a:lnTo>
                    <a:lnTo>
                      <a:pt x="3329" y="787"/>
                    </a:lnTo>
                    <a:lnTo>
                      <a:pt x="3350" y="778"/>
                    </a:lnTo>
                    <a:lnTo>
                      <a:pt x="3372" y="770"/>
                    </a:lnTo>
                    <a:lnTo>
                      <a:pt x="3391" y="760"/>
                    </a:lnTo>
                    <a:lnTo>
                      <a:pt x="3410" y="751"/>
                    </a:lnTo>
                    <a:lnTo>
                      <a:pt x="3428" y="741"/>
                    </a:lnTo>
                    <a:lnTo>
                      <a:pt x="3445" y="730"/>
                    </a:lnTo>
                    <a:lnTo>
                      <a:pt x="3460" y="719"/>
                    </a:lnTo>
                    <a:lnTo>
                      <a:pt x="3475" y="708"/>
                    </a:lnTo>
                    <a:lnTo>
                      <a:pt x="3488" y="697"/>
                    </a:lnTo>
                    <a:lnTo>
                      <a:pt x="3499" y="685"/>
                    </a:lnTo>
                    <a:lnTo>
                      <a:pt x="3509" y="673"/>
                    </a:lnTo>
                    <a:lnTo>
                      <a:pt x="3519" y="661"/>
                    </a:lnTo>
                    <a:lnTo>
                      <a:pt x="3526" y="648"/>
                    </a:lnTo>
                    <a:lnTo>
                      <a:pt x="3532" y="635"/>
                    </a:lnTo>
                    <a:lnTo>
                      <a:pt x="3538" y="622"/>
                    </a:lnTo>
                    <a:lnTo>
                      <a:pt x="3542" y="609"/>
                    </a:lnTo>
                    <a:lnTo>
                      <a:pt x="3543" y="597"/>
                    </a:lnTo>
                    <a:lnTo>
                      <a:pt x="3544" y="584"/>
                    </a:lnTo>
                    <a:lnTo>
                      <a:pt x="3543" y="571"/>
                    </a:lnTo>
                    <a:lnTo>
                      <a:pt x="3542" y="558"/>
                    </a:lnTo>
                    <a:lnTo>
                      <a:pt x="3538" y="546"/>
                    </a:lnTo>
                    <a:lnTo>
                      <a:pt x="3533" y="533"/>
                    </a:lnTo>
                    <a:lnTo>
                      <a:pt x="3526" y="520"/>
                    </a:lnTo>
                    <a:lnTo>
                      <a:pt x="3519" y="508"/>
                    </a:lnTo>
                    <a:lnTo>
                      <a:pt x="3509" y="495"/>
                    </a:lnTo>
                    <a:lnTo>
                      <a:pt x="3500" y="483"/>
                    </a:lnTo>
                    <a:lnTo>
                      <a:pt x="3488" y="471"/>
                    </a:lnTo>
                    <a:lnTo>
                      <a:pt x="3475" y="460"/>
                    </a:lnTo>
                    <a:lnTo>
                      <a:pt x="3460" y="448"/>
                    </a:lnTo>
                    <a:lnTo>
                      <a:pt x="3445" y="438"/>
                    </a:lnTo>
                    <a:lnTo>
                      <a:pt x="3428" y="427"/>
                    </a:lnTo>
                    <a:lnTo>
                      <a:pt x="3411" y="417"/>
                    </a:lnTo>
                    <a:lnTo>
                      <a:pt x="3392" y="407"/>
                    </a:lnTo>
                    <a:lnTo>
                      <a:pt x="3372" y="398"/>
                    </a:lnTo>
                    <a:lnTo>
                      <a:pt x="3404" y="449"/>
                    </a:lnTo>
                    <a:lnTo>
                      <a:pt x="3415" y="440"/>
                    </a:lnTo>
                    <a:lnTo>
                      <a:pt x="3424" y="430"/>
                    </a:lnTo>
                    <a:lnTo>
                      <a:pt x="3433" y="421"/>
                    </a:lnTo>
                    <a:lnTo>
                      <a:pt x="3441" y="411"/>
                    </a:lnTo>
                    <a:lnTo>
                      <a:pt x="3447" y="401"/>
                    </a:lnTo>
                    <a:lnTo>
                      <a:pt x="3453" y="391"/>
                    </a:lnTo>
                    <a:lnTo>
                      <a:pt x="3458" y="380"/>
                    </a:lnTo>
                    <a:lnTo>
                      <a:pt x="3460" y="371"/>
                    </a:lnTo>
                    <a:lnTo>
                      <a:pt x="3463" y="360"/>
                    </a:lnTo>
                    <a:lnTo>
                      <a:pt x="3464" y="350"/>
                    </a:lnTo>
                    <a:lnTo>
                      <a:pt x="3464" y="339"/>
                    </a:lnTo>
                    <a:lnTo>
                      <a:pt x="3463" y="328"/>
                    </a:lnTo>
                    <a:lnTo>
                      <a:pt x="3460" y="319"/>
                    </a:lnTo>
                    <a:lnTo>
                      <a:pt x="3455" y="308"/>
                    </a:lnTo>
                    <a:lnTo>
                      <a:pt x="3451" y="298"/>
                    </a:lnTo>
                    <a:lnTo>
                      <a:pt x="3445" y="288"/>
                    </a:lnTo>
                    <a:lnTo>
                      <a:pt x="3439" y="278"/>
                    </a:lnTo>
                    <a:lnTo>
                      <a:pt x="3430" y="268"/>
                    </a:lnTo>
                    <a:lnTo>
                      <a:pt x="3421" y="258"/>
                    </a:lnTo>
                    <a:lnTo>
                      <a:pt x="3410" y="249"/>
                    </a:lnTo>
                    <a:lnTo>
                      <a:pt x="3399" y="240"/>
                    </a:lnTo>
                    <a:lnTo>
                      <a:pt x="3387" y="231"/>
                    </a:lnTo>
                    <a:lnTo>
                      <a:pt x="3374" y="223"/>
                    </a:lnTo>
                    <a:lnTo>
                      <a:pt x="3360" y="215"/>
                    </a:lnTo>
                    <a:lnTo>
                      <a:pt x="3344" y="207"/>
                    </a:lnTo>
                    <a:lnTo>
                      <a:pt x="3329" y="201"/>
                    </a:lnTo>
                    <a:lnTo>
                      <a:pt x="3312" y="193"/>
                    </a:lnTo>
                    <a:lnTo>
                      <a:pt x="3295" y="187"/>
                    </a:lnTo>
                    <a:lnTo>
                      <a:pt x="3276" y="181"/>
                    </a:lnTo>
                    <a:lnTo>
                      <a:pt x="3258" y="175"/>
                    </a:lnTo>
                    <a:lnTo>
                      <a:pt x="3238" y="170"/>
                    </a:lnTo>
                    <a:lnTo>
                      <a:pt x="3218" y="165"/>
                    </a:lnTo>
                    <a:lnTo>
                      <a:pt x="3198" y="161"/>
                    </a:lnTo>
                    <a:lnTo>
                      <a:pt x="3176" y="157"/>
                    </a:lnTo>
                    <a:lnTo>
                      <a:pt x="3155" y="153"/>
                    </a:lnTo>
                    <a:lnTo>
                      <a:pt x="3133" y="151"/>
                    </a:lnTo>
                    <a:lnTo>
                      <a:pt x="3112" y="148"/>
                    </a:lnTo>
                    <a:lnTo>
                      <a:pt x="3136" y="140"/>
                    </a:lnTo>
                    <a:lnTo>
                      <a:pt x="3131" y="131"/>
                    </a:lnTo>
                    <a:lnTo>
                      <a:pt x="3125" y="122"/>
                    </a:lnTo>
                    <a:lnTo>
                      <a:pt x="3118" y="113"/>
                    </a:lnTo>
                    <a:lnTo>
                      <a:pt x="3109" y="105"/>
                    </a:lnTo>
                    <a:lnTo>
                      <a:pt x="3100" y="97"/>
                    </a:lnTo>
                    <a:lnTo>
                      <a:pt x="3089" y="89"/>
                    </a:lnTo>
                    <a:lnTo>
                      <a:pt x="3078" y="81"/>
                    </a:lnTo>
                    <a:lnTo>
                      <a:pt x="3066" y="73"/>
                    </a:lnTo>
                    <a:lnTo>
                      <a:pt x="3054" y="65"/>
                    </a:lnTo>
                    <a:lnTo>
                      <a:pt x="3040" y="59"/>
                    </a:lnTo>
                    <a:lnTo>
                      <a:pt x="3027" y="51"/>
                    </a:lnTo>
                    <a:lnTo>
                      <a:pt x="3012" y="46"/>
                    </a:lnTo>
                    <a:lnTo>
                      <a:pt x="2997" y="39"/>
                    </a:lnTo>
                    <a:lnTo>
                      <a:pt x="2980" y="33"/>
                    </a:lnTo>
                    <a:lnTo>
                      <a:pt x="2963" y="29"/>
                    </a:lnTo>
                    <a:lnTo>
                      <a:pt x="2946" y="24"/>
                    </a:lnTo>
                    <a:lnTo>
                      <a:pt x="2928" y="20"/>
                    </a:lnTo>
                    <a:lnTo>
                      <a:pt x="2910" y="16"/>
                    </a:lnTo>
                    <a:lnTo>
                      <a:pt x="2891" y="11"/>
                    </a:lnTo>
                    <a:lnTo>
                      <a:pt x="2872" y="9"/>
                    </a:lnTo>
                    <a:lnTo>
                      <a:pt x="2852" y="6"/>
                    </a:lnTo>
                    <a:lnTo>
                      <a:pt x="2832" y="4"/>
                    </a:lnTo>
                    <a:lnTo>
                      <a:pt x="2812" y="3"/>
                    </a:lnTo>
                    <a:lnTo>
                      <a:pt x="2792" y="1"/>
                    </a:lnTo>
                    <a:lnTo>
                      <a:pt x="2771" y="0"/>
                    </a:lnTo>
                    <a:lnTo>
                      <a:pt x="2751" y="0"/>
                    </a:lnTo>
                    <a:lnTo>
                      <a:pt x="2731" y="0"/>
                    </a:lnTo>
                    <a:lnTo>
                      <a:pt x="2710" y="1"/>
                    </a:lnTo>
                    <a:lnTo>
                      <a:pt x="2690" y="3"/>
                    </a:lnTo>
                    <a:lnTo>
                      <a:pt x="2670" y="4"/>
                    </a:lnTo>
                    <a:lnTo>
                      <a:pt x="2650" y="6"/>
                    </a:lnTo>
                    <a:lnTo>
                      <a:pt x="2630" y="9"/>
                    </a:lnTo>
                    <a:lnTo>
                      <a:pt x="2611" y="11"/>
                    </a:lnTo>
                    <a:lnTo>
                      <a:pt x="2593" y="16"/>
                    </a:lnTo>
                    <a:lnTo>
                      <a:pt x="2574" y="20"/>
                    </a:lnTo>
                    <a:lnTo>
                      <a:pt x="2556" y="24"/>
                    </a:lnTo>
                    <a:lnTo>
                      <a:pt x="2538" y="29"/>
                    </a:lnTo>
                    <a:lnTo>
                      <a:pt x="2521" y="33"/>
                    </a:lnTo>
                    <a:lnTo>
                      <a:pt x="2506" y="39"/>
                    </a:lnTo>
                    <a:lnTo>
                      <a:pt x="2489" y="46"/>
                    </a:lnTo>
                    <a:lnTo>
                      <a:pt x="2411" y="47"/>
                    </a:lnTo>
                    <a:lnTo>
                      <a:pt x="2398" y="41"/>
                    </a:lnTo>
                    <a:lnTo>
                      <a:pt x="2383" y="35"/>
                    </a:lnTo>
                    <a:lnTo>
                      <a:pt x="2368" y="30"/>
                    </a:lnTo>
                    <a:lnTo>
                      <a:pt x="2354" y="25"/>
                    </a:lnTo>
                    <a:lnTo>
                      <a:pt x="2338" y="21"/>
                    </a:lnTo>
                    <a:lnTo>
                      <a:pt x="2321" y="17"/>
                    </a:lnTo>
                    <a:lnTo>
                      <a:pt x="2304" y="14"/>
                    </a:lnTo>
                    <a:lnTo>
                      <a:pt x="2288" y="11"/>
                    </a:lnTo>
                    <a:lnTo>
                      <a:pt x="2270" y="7"/>
                    </a:lnTo>
                    <a:lnTo>
                      <a:pt x="2253" y="6"/>
                    </a:lnTo>
                    <a:lnTo>
                      <a:pt x="2235" y="3"/>
                    </a:lnTo>
                    <a:lnTo>
                      <a:pt x="2216" y="2"/>
                    </a:lnTo>
                    <a:lnTo>
                      <a:pt x="2198" y="1"/>
                    </a:lnTo>
                    <a:lnTo>
                      <a:pt x="2180" y="0"/>
                    </a:lnTo>
                    <a:lnTo>
                      <a:pt x="2162" y="0"/>
                    </a:lnTo>
                    <a:lnTo>
                      <a:pt x="2143" y="0"/>
                    </a:lnTo>
                    <a:lnTo>
                      <a:pt x="2125" y="1"/>
                    </a:lnTo>
                    <a:lnTo>
                      <a:pt x="2107" y="2"/>
                    </a:lnTo>
                    <a:lnTo>
                      <a:pt x="2089" y="3"/>
                    </a:lnTo>
                    <a:lnTo>
                      <a:pt x="2071" y="6"/>
                    </a:lnTo>
                    <a:lnTo>
                      <a:pt x="2053" y="8"/>
                    </a:lnTo>
                    <a:lnTo>
                      <a:pt x="2035" y="11"/>
                    </a:lnTo>
                    <a:lnTo>
                      <a:pt x="2018" y="14"/>
                    </a:lnTo>
                    <a:lnTo>
                      <a:pt x="2002" y="17"/>
                    </a:lnTo>
                    <a:lnTo>
                      <a:pt x="1986" y="21"/>
                    </a:lnTo>
                    <a:lnTo>
                      <a:pt x="1970" y="26"/>
                    </a:lnTo>
                    <a:lnTo>
                      <a:pt x="1955" y="31"/>
                    </a:lnTo>
                    <a:lnTo>
                      <a:pt x="1941" y="36"/>
                    </a:lnTo>
                    <a:lnTo>
                      <a:pt x="1926" y="41"/>
                    </a:lnTo>
                    <a:lnTo>
                      <a:pt x="1912" y="47"/>
                    </a:lnTo>
                    <a:lnTo>
                      <a:pt x="1900" y="53"/>
                    </a:lnTo>
                    <a:lnTo>
                      <a:pt x="1888" y="60"/>
                    </a:lnTo>
                    <a:lnTo>
                      <a:pt x="1876" y="66"/>
                    </a:lnTo>
                    <a:lnTo>
                      <a:pt x="1865" y="73"/>
                    </a:lnTo>
                    <a:lnTo>
                      <a:pt x="1793" y="74"/>
                    </a:lnTo>
                    <a:lnTo>
                      <a:pt x="1774" y="69"/>
                    </a:lnTo>
                    <a:lnTo>
                      <a:pt x="1755" y="64"/>
                    </a:lnTo>
                    <a:lnTo>
                      <a:pt x="1736" y="58"/>
                    </a:lnTo>
                    <a:lnTo>
                      <a:pt x="1715" y="54"/>
                    </a:lnTo>
                    <a:lnTo>
                      <a:pt x="1695" y="50"/>
                    </a:lnTo>
                    <a:lnTo>
                      <a:pt x="1675" y="47"/>
                    </a:lnTo>
                    <a:lnTo>
                      <a:pt x="1653" y="43"/>
                    </a:lnTo>
                    <a:lnTo>
                      <a:pt x="1632" y="41"/>
                    </a:lnTo>
                    <a:lnTo>
                      <a:pt x="1610" y="39"/>
                    </a:lnTo>
                    <a:lnTo>
                      <a:pt x="1587" y="38"/>
                    </a:lnTo>
                    <a:lnTo>
                      <a:pt x="1566" y="37"/>
                    </a:lnTo>
                    <a:lnTo>
                      <a:pt x="1543" y="36"/>
                    </a:lnTo>
                    <a:lnTo>
                      <a:pt x="1521" y="36"/>
                    </a:lnTo>
                    <a:lnTo>
                      <a:pt x="1499" y="37"/>
                    </a:lnTo>
                    <a:lnTo>
                      <a:pt x="1477" y="38"/>
                    </a:lnTo>
                    <a:lnTo>
                      <a:pt x="1454" y="39"/>
                    </a:lnTo>
                    <a:lnTo>
                      <a:pt x="1433" y="42"/>
                    </a:lnTo>
                    <a:lnTo>
                      <a:pt x="1411" y="44"/>
                    </a:lnTo>
                    <a:lnTo>
                      <a:pt x="1390" y="47"/>
                    </a:lnTo>
                    <a:lnTo>
                      <a:pt x="1369" y="51"/>
                    </a:lnTo>
                    <a:lnTo>
                      <a:pt x="1349" y="55"/>
                    </a:lnTo>
                    <a:lnTo>
                      <a:pt x="1329" y="60"/>
                    </a:lnTo>
                    <a:lnTo>
                      <a:pt x="1310" y="65"/>
                    </a:lnTo>
                    <a:lnTo>
                      <a:pt x="1292" y="70"/>
                    </a:lnTo>
                    <a:lnTo>
                      <a:pt x="1272" y="77"/>
                    </a:lnTo>
                    <a:lnTo>
                      <a:pt x="1256" y="83"/>
                    </a:lnTo>
                    <a:lnTo>
                      <a:pt x="1239" y="90"/>
                    </a:lnTo>
                    <a:lnTo>
                      <a:pt x="1223" y="97"/>
                    </a:lnTo>
                    <a:lnTo>
                      <a:pt x="1208" y="104"/>
                    </a:lnTo>
                    <a:lnTo>
                      <a:pt x="1193" y="113"/>
                    </a:lnTo>
                    <a:lnTo>
                      <a:pt x="1180" y="121"/>
                    </a:lnTo>
                    <a:lnTo>
                      <a:pt x="1087" y="131"/>
                    </a:lnTo>
                    <a:lnTo>
                      <a:pt x="1061" y="126"/>
                    </a:lnTo>
                    <a:lnTo>
                      <a:pt x="1034" y="122"/>
                    </a:lnTo>
                    <a:lnTo>
                      <a:pt x="1008" y="118"/>
                    </a:lnTo>
                    <a:lnTo>
                      <a:pt x="980" y="116"/>
                    </a:lnTo>
                    <a:lnTo>
                      <a:pt x="953" y="113"/>
                    </a:lnTo>
                    <a:lnTo>
                      <a:pt x="925" y="112"/>
                    </a:lnTo>
                    <a:lnTo>
                      <a:pt x="898" y="110"/>
                    </a:lnTo>
                    <a:lnTo>
                      <a:pt x="870" y="110"/>
                    </a:lnTo>
                    <a:lnTo>
                      <a:pt x="843" y="110"/>
                    </a:lnTo>
                    <a:lnTo>
                      <a:pt x="814" y="111"/>
                    </a:lnTo>
                    <a:lnTo>
                      <a:pt x="786" y="113"/>
                    </a:lnTo>
                    <a:lnTo>
                      <a:pt x="759" y="115"/>
                    </a:lnTo>
                    <a:lnTo>
                      <a:pt x="732" y="117"/>
                    </a:lnTo>
                    <a:lnTo>
                      <a:pt x="705" y="122"/>
                    </a:lnTo>
                    <a:lnTo>
                      <a:pt x="679" y="126"/>
                    </a:lnTo>
                    <a:lnTo>
                      <a:pt x="652" y="130"/>
                    </a:lnTo>
                    <a:lnTo>
                      <a:pt x="627" y="135"/>
                    </a:lnTo>
                    <a:lnTo>
                      <a:pt x="603" y="141"/>
                    </a:lnTo>
                    <a:lnTo>
                      <a:pt x="579" y="148"/>
                    </a:lnTo>
                    <a:lnTo>
                      <a:pt x="556" y="154"/>
                    </a:lnTo>
                    <a:lnTo>
                      <a:pt x="534" y="162"/>
                    </a:lnTo>
                    <a:lnTo>
                      <a:pt x="512" y="170"/>
                    </a:lnTo>
                    <a:lnTo>
                      <a:pt x="490" y="179"/>
                    </a:lnTo>
                    <a:lnTo>
                      <a:pt x="471" y="188"/>
                    </a:lnTo>
                    <a:lnTo>
                      <a:pt x="452" y="197"/>
                    </a:lnTo>
                    <a:lnTo>
                      <a:pt x="434" y="206"/>
                    </a:lnTo>
                    <a:lnTo>
                      <a:pt x="417" y="216"/>
                    </a:lnTo>
                    <a:lnTo>
                      <a:pt x="402" y="226"/>
                    </a:lnTo>
                    <a:lnTo>
                      <a:pt x="387" y="238"/>
                    </a:lnTo>
                    <a:lnTo>
                      <a:pt x="374" y="249"/>
                    </a:lnTo>
                    <a:lnTo>
                      <a:pt x="362" y="261"/>
                    </a:lnTo>
                    <a:lnTo>
                      <a:pt x="352" y="273"/>
                    </a:lnTo>
                    <a:lnTo>
                      <a:pt x="342" y="285"/>
                    </a:lnTo>
                    <a:lnTo>
                      <a:pt x="334" y="297"/>
                    </a:lnTo>
                    <a:lnTo>
                      <a:pt x="326" y="310"/>
                    </a:lnTo>
                    <a:lnTo>
                      <a:pt x="322" y="323"/>
                    </a:lnTo>
                    <a:lnTo>
                      <a:pt x="317" y="335"/>
                    </a:lnTo>
                    <a:lnTo>
                      <a:pt x="314" y="348"/>
                    </a:lnTo>
                    <a:lnTo>
                      <a:pt x="313" y="361"/>
                    </a:lnTo>
                    <a:lnTo>
                      <a:pt x="313" y="374"/>
                    </a:lnTo>
                    <a:lnTo>
                      <a:pt x="316" y="386"/>
                    </a:lnTo>
                    <a:lnTo>
                      <a:pt x="318" y="399"/>
                    </a:lnTo>
                    <a:lnTo>
                      <a:pt x="323" y="412"/>
                    </a:lnTo>
                    <a:lnTo>
                      <a:pt x="329" y="400"/>
                    </a:lnTo>
                  </a:path>
                </a:pathLst>
              </a:custGeom>
              <a:solidFill>
                <a:srgbClr val="CCFFFF"/>
              </a:solidFill>
              <a:ln w="9360">
                <a:solidFill>
                  <a:srgbClr val="000000"/>
                </a:solidFill>
                <a:round/>
                <a:headEnd/>
                <a:tailEnd/>
              </a:ln>
            </p:spPr>
            <p:txBody>
              <a:bodyPr wrap="none" anchor="ctr"/>
              <a:lstStyle/>
              <a:p>
                <a:endParaRPr lang="en-US"/>
              </a:p>
            </p:txBody>
          </p:sp>
          <p:sp>
            <p:nvSpPr>
              <p:cNvPr id="23595" name="Freeform 22"/>
              <p:cNvSpPr>
                <a:spLocks noChangeArrowheads="1"/>
              </p:cNvSpPr>
              <p:nvPr/>
            </p:nvSpPr>
            <p:spPr bwMode="auto">
              <a:xfrm>
                <a:off x="3547" y="1618"/>
                <a:ext cx="37" cy="3"/>
              </a:xfrm>
              <a:custGeom>
                <a:avLst/>
                <a:gdLst>
                  <a:gd name="T0" fmla="*/ 0 w 163"/>
                  <a:gd name="T1" fmla="*/ 0 h 14"/>
                  <a:gd name="T2" fmla="*/ 0 w 163"/>
                  <a:gd name="T3" fmla="*/ 0 h 14"/>
                  <a:gd name="T4" fmla="*/ 0 w 163"/>
                  <a:gd name="T5" fmla="*/ 0 h 14"/>
                  <a:gd name="T6" fmla="*/ 0 w 163"/>
                  <a:gd name="T7" fmla="*/ 0 h 14"/>
                  <a:gd name="T8" fmla="*/ 0 w 163"/>
                  <a:gd name="T9" fmla="*/ 0 h 14"/>
                  <a:gd name="T10" fmla="*/ 0 w 163"/>
                  <a:gd name="T11" fmla="*/ 0 h 14"/>
                  <a:gd name="T12" fmla="*/ 0 w 163"/>
                  <a:gd name="T13" fmla="*/ 0 h 14"/>
                  <a:gd name="T14" fmla="*/ 0 w 163"/>
                  <a:gd name="T15" fmla="*/ 0 h 14"/>
                  <a:gd name="T16" fmla="*/ 0 w 163"/>
                  <a:gd name="T17" fmla="*/ 0 h 14"/>
                  <a:gd name="T18" fmla="*/ 0 w 163"/>
                  <a:gd name="T19" fmla="*/ 0 h 14"/>
                  <a:gd name="T20" fmla="*/ 0 w 163"/>
                  <a:gd name="T21" fmla="*/ 0 h 14"/>
                  <a:gd name="T22" fmla="*/ 0 w 163"/>
                  <a:gd name="T23" fmla="*/ 0 h 14"/>
                  <a:gd name="T24" fmla="*/ 0 w 163"/>
                  <a:gd name="T25" fmla="*/ 0 h 14"/>
                  <a:gd name="T26" fmla="*/ 0 w 163"/>
                  <a:gd name="T27" fmla="*/ 0 h 14"/>
                  <a:gd name="T28" fmla="*/ 0 w 163"/>
                  <a:gd name="T29" fmla="*/ 0 h 14"/>
                  <a:gd name="T30" fmla="*/ 0 w 163"/>
                  <a:gd name="T31" fmla="*/ 0 h 14"/>
                  <a:gd name="T32" fmla="*/ 0 w 16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63"/>
                  <a:gd name="T52" fmla="*/ 0 h 14"/>
                  <a:gd name="T53" fmla="*/ 163 w 16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63" h="14">
                    <a:moveTo>
                      <a:pt x="0" y="0"/>
                    </a:moveTo>
                    <a:lnTo>
                      <a:pt x="10" y="1"/>
                    </a:lnTo>
                    <a:lnTo>
                      <a:pt x="21" y="3"/>
                    </a:lnTo>
                    <a:lnTo>
                      <a:pt x="30" y="5"/>
                    </a:lnTo>
                    <a:lnTo>
                      <a:pt x="41" y="6"/>
                    </a:lnTo>
                    <a:lnTo>
                      <a:pt x="52" y="8"/>
                    </a:lnTo>
                    <a:lnTo>
                      <a:pt x="63" y="9"/>
                    </a:lnTo>
                    <a:lnTo>
                      <a:pt x="73" y="10"/>
                    </a:lnTo>
                    <a:lnTo>
                      <a:pt x="85" y="10"/>
                    </a:lnTo>
                    <a:lnTo>
                      <a:pt x="96" y="11"/>
                    </a:lnTo>
                    <a:lnTo>
                      <a:pt x="107" y="12"/>
                    </a:lnTo>
                    <a:lnTo>
                      <a:pt x="117" y="13"/>
                    </a:lnTo>
                    <a:lnTo>
                      <a:pt x="128" y="13"/>
                    </a:lnTo>
                    <a:lnTo>
                      <a:pt x="140" y="13"/>
                    </a:lnTo>
                    <a:lnTo>
                      <a:pt x="151" y="13"/>
                    </a:lnTo>
                    <a:lnTo>
                      <a:pt x="162" y="13"/>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3596" name="Freeform 23"/>
              <p:cNvSpPr>
                <a:spLocks noChangeArrowheads="1"/>
              </p:cNvSpPr>
              <p:nvPr/>
            </p:nvSpPr>
            <p:spPr bwMode="auto">
              <a:xfrm>
                <a:off x="3604" y="1677"/>
                <a:ext cx="16" cy="1"/>
              </a:xfrm>
              <a:custGeom>
                <a:avLst/>
                <a:gdLst>
                  <a:gd name="T0" fmla="*/ 0 w 71"/>
                  <a:gd name="T1" fmla="*/ 0 h 5"/>
                  <a:gd name="T2" fmla="*/ 0 w 71"/>
                  <a:gd name="T3" fmla="*/ 0 h 5"/>
                  <a:gd name="T4" fmla="*/ 0 w 71"/>
                  <a:gd name="T5" fmla="*/ 0 h 5"/>
                  <a:gd name="T6" fmla="*/ 0 w 71"/>
                  <a:gd name="T7" fmla="*/ 0 h 5"/>
                  <a:gd name="T8" fmla="*/ 0 w 71"/>
                  <a:gd name="T9" fmla="*/ 0 h 5"/>
                  <a:gd name="T10" fmla="*/ 0 w 71"/>
                  <a:gd name="T11" fmla="*/ 0 h 5"/>
                  <a:gd name="T12" fmla="*/ 0 w 71"/>
                  <a:gd name="T13" fmla="*/ 0 h 5"/>
                  <a:gd name="T14" fmla="*/ 0 w 71"/>
                  <a:gd name="T15" fmla="*/ 0 h 5"/>
                  <a:gd name="T16" fmla="*/ 0 w 71"/>
                  <a:gd name="T17" fmla="*/ 0 h 5"/>
                  <a:gd name="T18" fmla="*/ 0 w 71"/>
                  <a:gd name="T19" fmla="*/ 0 h 5"/>
                  <a:gd name="T20" fmla="*/ 0 w 71"/>
                  <a:gd name="T21" fmla="*/ 0 h 5"/>
                  <a:gd name="T22" fmla="*/ 0 w 71"/>
                  <a:gd name="T23" fmla="*/ 0 h 5"/>
                  <a:gd name="T24" fmla="*/ 0 w 71"/>
                  <a:gd name="T25" fmla="*/ 0 h 5"/>
                  <a:gd name="T26" fmla="*/ 0 w 71"/>
                  <a:gd name="T27" fmla="*/ 0 h 5"/>
                  <a:gd name="T28" fmla="*/ 0 w 71"/>
                  <a:gd name="T29" fmla="*/ 0 h 5"/>
                  <a:gd name="T30" fmla="*/ 0 w 71"/>
                  <a:gd name="T31" fmla="*/ 0 h 5"/>
                  <a:gd name="T32" fmla="*/ 0 w 71"/>
                  <a:gd name="T33" fmla="*/ 0 h 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1"/>
                  <a:gd name="T52" fmla="*/ 0 h 5"/>
                  <a:gd name="T53" fmla="*/ 71 w 71"/>
                  <a:gd name="T54" fmla="*/ 5 h 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1" h="5">
                    <a:moveTo>
                      <a:pt x="0" y="4"/>
                    </a:moveTo>
                    <a:lnTo>
                      <a:pt x="4" y="4"/>
                    </a:lnTo>
                    <a:lnTo>
                      <a:pt x="9" y="4"/>
                    </a:lnTo>
                    <a:lnTo>
                      <a:pt x="14" y="4"/>
                    </a:lnTo>
                    <a:lnTo>
                      <a:pt x="17" y="4"/>
                    </a:lnTo>
                    <a:lnTo>
                      <a:pt x="22" y="4"/>
                    </a:lnTo>
                    <a:lnTo>
                      <a:pt x="27" y="3"/>
                    </a:lnTo>
                    <a:lnTo>
                      <a:pt x="32" y="3"/>
                    </a:lnTo>
                    <a:lnTo>
                      <a:pt x="38" y="2"/>
                    </a:lnTo>
                    <a:lnTo>
                      <a:pt x="42" y="2"/>
                    </a:lnTo>
                    <a:lnTo>
                      <a:pt x="47" y="1"/>
                    </a:lnTo>
                    <a:lnTo>
                      <a:pt x="52" y="1"/>
                    </a:lnTo>
                    <a:lnTo>
                      <a:pt x="57" y="0"/>
                    </a:lnTo>
                    <a:lnTo>
                      <a:pt x="62" y="0"/>
                    </a:lnTo>
                    <a:lnTo>
                      <a:pt x="65" y="0"/>
                    </a:lnTo>
                    <a:lnTo>
                      <a:pt x="70" y="0"/>
                    </a:lnTo>
                    <a:lnTo>
                      <a:pt x="0" y="4"/>
                    </a:lnTo>
                  </a:path>
                </a:pathLst>
              </a:custGeom>
              <a:solidFill>
                <a:srgbClr val="CCFFFF"/>
              </a:solidFill>
              <a:ln w="9360">
                <a:solidFill>
                  <a:srgbClr val="000000"/>
                </a:solidFill>
                <a:round/>
                <a:headEnd/>
                <a:tailEnd/>
              </a:ln>
            </p:spPr>
            <p:txBody>
              <a:bodyPr wrap="none" anchor="ctr"/>
              <a:lstStyle/>
              <a:p>
                <a:endParaRPr lang="en-US"/>
              </a:p>
            </p:txBody>
          </p:sp>
          <p:sp>
            <p:nvSpPr>
              <p:cNvPr id="23597" name="Freeform 24"/>
              <p:cNvSpPr>
                <a:spLocks noChangeArrowheads="1"/>
              </p:cNvSpPr>
              <p:nvPr/>
            </p:nvSpPr>
            <p:spPr bwMode="auto">
              <a:xfrm>
                <a:off x="3798" y="1697"/>
                <a:ext cx="18" cy="12"/>
              </a:xfrm>
              <a:custGeom>
                <a:avLst/>
                <a:gdLst>
                  <a:gd name="T0" fmla="*/ 0 w 80"/>
                  <a:gd name="T1" fmla="*/ 0 h 53"/>
                  <a:gd name="T2" fmla="*/ 0 w 80"/>
                  <a:gd name="T3" fmla="*/ 0 h 53"/>
                  <a:gd name="T4" fmla="*/ 0 w 80"/>
                  <a:gd name="T5" fmla="*/ 0 h 53"/>
                  <a:gd name="T6" fmla="*/ 0 w 80"/>
                  <a:gd name="T7" fmla="*/ 0 h 53"/>
                  <a:gd name="T8" fmla="*/ 0 w 80"/>
                  <a:gd name="T9" fmla="*/ 0 h 53"/>
                  <a:gd name="T10" fmla="*/ 0 w 80"/>
                  <a:gd name="T11" fmla="*/ 0 h 53"/>
                  <a:gd name="T12" fmla="*/ 0 w 80"/>
                  <a:gd name="T13" fmla="*/ 0 h 53"/>
                  <a:gd name="T14" fmla="*/ 0 w 80"/>
                  <a:gd name="T15" fmla="*/ 0 h 53"/>
                  <a:gd name="T16" fmla="*/ 0 w 80"/>
                  <a:gd name="T17" fmla="*/ 0 h 53"/>
                  <a:gd name="T18" fmla="*/ 0 w 80"/>
                  <a:gd name="T19" fmla="*/ 0 h 53"/>
                  <a:gd name="T20" fmla="*/ 0 w 80"/>
                  <a:gd name="T21" fmla="*/ 0 h 53"/>
                  <a:gd name="T22" fmla="*/ 0 w 80"/>
                  <a:gd name="T23" fmla="*/ 0 h 53"/>
                  <a:gd name="T24" fmla="*/ 0 w 80"/>
                  <a:gd name="T25" fmla="*/ 0 h 53"/>
                  <a:gd name="T26" fmla="*/ 0 w 80"/>
                  <a:gd name="T27" fmla="*/ 0 h 53"/>
                  <a:gd name="T28" fmla="*/ 0 w 80"/>
                  <a:gd name="T29" fmla="*/ 0 h 53"/>
                  <a:gd name="T30" fmla="*/ 0 w 80"/>
                  <a:gd name="T31" fmla="*/ 0 h 53"/>
                  <a:gd name="T32" fmla="*/ 0 w 80"/>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53"/>
                  <a:gd name="T53" fmla="*/ 80 w 80"/>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53">
                    <a:moveTo>
                      <a:pt x="0" y="0"/>
                    </a:moveTo>
                    <a:lnTo>
                      <a:pt x="4" y="4"/>
                    </a:lnTo>
                    <a:lnTo>
                      <a:pt x="8" y="7"/>
                    </a:lnTo>
                    <a:lnTo>
                      <a:pt x="13" y="11"/>
                    </a:lnTo>
                    <a:lnTo>
                      <a:pt x="18" y="15"/>
                    </a:lnTo>
                    <a:lnTo>
                      <a:pt x="23" y="18"/>
                    </a:lnTo>
                    <a:lnTo>
                      <a:pt x="27" y="22"/>
                    </a:lnTo>
                    <a:lnTo>
                      <a:pt x="33" y="25"/>
                    </a:lnTo>
                    <a:lnTo>
                      <a:pt x="38" y="28"/>
                    </a:lnTo>
                    <a:lnTo>
                      <a:pt x="43" y="32"/>
                    </a:lnTo>
                    <a:lnTo>
                      <a:pt x="49" y="36"/>
                    </a:lnTo>
                    <a:lnTo>
                      <a:pt x="55" y="39"/>
                    </a:lnTo>
                    <a:lnTo>
                      <a:pt x="61" y="42"/>
                    </a:lnTo>
                    <a:lnTo>
                      <a:pt x="67" y="45"/>
                    </a:lnTo>
                    <a:lnTo>
                      <a:pt x="73" y="49"/>
                    </a:lnTo>
                    <a:lnTo>
                      <a:pt x="79" y="52"/>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3598" name="Freeform 25"/>
              <p:cNvSpPr>
                <a:spLocks noChangeArrowheads="1"/>
              </p:cNvSpPr>
              <p:nvPr/>
            </p:nvSpPr>
            <p:spPr bwMode="auto">
              <a:xfrm>
                <a:off x="4025" y="1676"/>
                <a:ext cx="9" cy="16"/>
              </a:xfrm>
              <a:custGeom>
                <a:avLst/>
                <a:gdLst>
                  <a:gd name="T0" fmla="*/ 0 w 39"/>
                  <a:gd name="T1" fmla="*/ 0 h 70"/>
                  <a:gd name="T2" fmla="*/ 0 w 39"/>
                  <a:gd name="T3" fmla="*/ 0 h 70"/>
                  <a:gd name="T4" fmla="*/ 0 w 39"/>
                  <a:gd name="T5" fmla="*/ 0 h 70"/>
                  <a:gd name="T6" fmla="*/ 0 w 39"/>
                  <a:gd name="T7" fmla="*/ 0 h 70"/>
                  <a:gd name="T8" fmla="*/ 0 w 39"/>
                  <a:gd name="T9" fmla="*/ 0 h 70"/>
                  <a:gd name="T10" fmla="*/ 0 w 39"/>
                  <a:gd name="T11" fmla="*/ 0 h 70"/>
                  <a:gd name="T12" fmla="*/ 0 w 39"/>
                  <a:gd name="T13" fmla="*/ 0 h 70"/>
                  <a:gd name="T14" fmla="*/ 0 w 39"/>
                  <a:gd name="T15" fmla="*/ 0 h 70"/>
                  <a:gd name="T16" fmla="*/ 0 w 39"/>
                  <a:gd name="T17" fmla="*/ 0 h 70"/>
                  <a:gd name="T18" fmla="*/ 0 w 39"/>
                  <a:gd name="T19" fmla="*/ 0 h 70"/>
                  <a:gd name="T20" fmla="*/ 0 w 39"/>
                  <a:gd name="T21" fmla="*/ 0 h 70"/>
                  <a:gd name="T22" fmla="*/ 0 w 39"/>
                  <a:gd name="T23" fmla="*/ 0 h 70"/>
                  <a:gd name="T24" fmla="*/ 0 w 39"/>
                  <a:gd name="T25" fmla="*/ 0 h 70"/>
                  <a:gd name="T26" fmla="*/ 0 w 39"/>
                  <a:gd name="T27" fmla="*/ 0 h 70"/>
                  <a:gd name="T28" fmla="*/ 0 w 39"/>
                  <a:gd name="T29" fmla="*/ 0 h 70"/>
                  <a:gd name="T30" fmla="*/ 0 w 39"/>
                  <a:gd name="T31" fmla="*/ 0 h 70"/>
                  <a:gd name="T32" fmla="*/ 0 w 39"/>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70"/>
                  <a:gd name="T53" fmla="*/ 39 w 39"/>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70">
                    <a:moveTo>
                      <a:pt x="0" y="69"/>
                    </a:moveTo>
                    <a:lnTo>
                      <a:pt x="3" y="64"/>
                    </a:lnTo>
                    <a:lnTo>
                      <a:pt x="7" y="60"/>
                    </a:lnTo>
                    <a:lnTo>
                      <a:pt x="10" y="55"/>
                    </a:lnTo>
                    <a:lnTo>
                      <a:pt x="14" y="51"/>
                    </a:lnTo>
                    <a:lnTo>
                      <a:pt x="18" y="46"/>
                    </a:lnTo>
                    <a:lnTo>
                      <a:pt x="20" y="41"/>
                    </a:lnTo>
                    <a:lnTo>
                      <a:pt x="22" y="37"/>
                    </a:lnTo>
                    <a:lnTo>
                      <a:pt x="25" y="33"/>
                    </a:lnTo>
                    <a:lnTo>
                      <a:pt x="27" y="28"/>
                    </a:lnTo>
                    <a:lnTo>
                      <a:pt x="30" y="24"/>
                    </a:lnTo>
                    <a:lnTo>
                      <a:pt x="32" y="20"/>
                    </a:lnTo>
                    <a:lnTo>
                      <a:pt x="33" y="15"/>
                    </a:lnTo>
                    <a:lnTo>
                      <a:pt x="36" y="10"/>
                    </a:lnTo>
                    <a:lnTo>
                      <a:pt x="37" y="5"/>
                    </a:lnTo>
                    <a:lnTo>
                      <a:pt x="38" y="0"/>
                    </a:lnTo>
                    <a:lnTo>
                      <a:pt x="0" y="69"/>
                    </a:lnTo>
                  </a:path>
                </a:pathLst>
              </a:custGeom>
              <a:solidFill>
                <a:srgbClr val="CCFFFF"/>
              </a:solidFill>
              <a:ln w="9360">
                <a:solidFill>
                  <a:srgbClr val="000000"/>
                </a:solidFill>
                <a:round/>
                <a:headEnd/>
                <a:tailEnd/>
              </a:ln>
            </p:spPr>
            <p:txBody>
              <a:bodyPr wrap="none" anchor="ctr"/>
              <a:lstStyle/>
              <a:p>
                <a:endParaRPr lang="en-US"/>
              </a:p>
            </p:txBody>
          </p:sp>
          <p:sp>
            <p:nvSpPr>
              <p:cNvPr id="23599" name="Freeform 26"/>
              <p:cNvSpPr>
                <a:spLocks noChangeArrowheads="1"/>
              </p:cNvSpPr>
              <p:nvPr/>
            </p:nvSpPr>
            <p:spPr bwMode="auto">
              <a:xfrm>
                <a:off x="4123" y="1598"/>
                <a:ext cx="71" cy="48"/>
              </a:xfrm>
              <a:custGeom>
                <a:avLst/>
                <a:gdLst>
                  <a:gd name="T0" fmla="*/ 0 w 315"/>
                  <a:gd name="T1" fmla="*/ 0 h 212"/>
                  <a:gd name="T2" fmla="*/ 0 w 315"/>
                  <a:gd name="T3" fmla="*/ 0 h 212"/>
                  <a:gd name="T4" fmla="*/ 0 w 315"/>
                  <a:gd name="T5" fmla="*/ 0 h 212"/>
                  <a:gd name="T6" fmla="*/ 0 w 315"/>
                  <a:gd name="T7" fmla="*/ 0 h 212"/>
                  <a:gd name="T8" fmla="*/ 0 w 315"/>
                  <a:gd name="T9" fmla="*/ 0 h 212"/>
                  <a:gd name="T10" fmla="*/ 0 w 315"/>
                  <a:gd name="T11" fmla="*/ 0 h 212"/>
                  <a:gd name="T12" fmla="*/ 0 w 315"/>
                  <a:gd name="T13" fmla="*/ 0 h 212"/>
                  <a:gd name="T14" fmla="*/ 0 w 315"/>
                  <a:gd name="T15" fmla="*/ 0 h 212"/>
                  <a:gd name="T16" fmla="*/ 0 w 315"/>
                  <a:gd name="T17" fmla="*/ 0 h 212"/>
                  <a:gd name="T18" fmla="*/ 0 w 315"/>
                  <a:gd name="T19" fmla="*/ 0 h 212"/>
                  <a:gd name="T20" fmla="*/ 0 w 315"/>
                  <a:gd name="T21" fmla="*/ 0 h 212"/>
                  <a:gd name="T22" fmla="*/ 0 w 315"/>
                  <a:gd name="T23" fmla="*/ 0 h 212"/>
                  <a:gd name="T24" fmla="*/ 0 w 315"/>
                  <a:gd name="T25" fmla="*/ 0 h 212"/>
                  <a:gd name="T26" fmla="*/ 0 w 315"/>
                  <a:gd name="T27" fmla="*/ 0 h 212"/>
                  <a:gd name="T28" fmla="*/ 0 w 315"/>
                  <a:gd name="T29" fmla="*/ 0 h 212"/>
                  <a:gd name="T30" fmla="*/ 0 w 315"/>
                  <a:gd name="T31" fmla="*/ 0 h 212"/>
                  <a:gd name="T32" fmla="*/ 0 w 315"/>
                  <a:gd name="T33" fmla="*/ 0 h 212"/>
                  <a:gd name="T34" fmla="*/ 0 w 315"/>
                  <a:gd name="T35" fmla="*/ 0 h 212"/>
                  <a:gd name="T36" fmla="*/ 0 w 315"/>
                  <a:gd name="T37" fmla="*/ 0 h 212"/>
                  <a:gd name="T38" fmla="*/ 0 w 315"/>
                  <a:gd name="T39" fmla="*/ 0 h 212"/>
                  <a:gd name="T40" fmla="*/ 0 w 315"/>
                  <a:gd name="T41" fmla="*/ 0 h 212"/>
                  <a:gd name="T42" fmla="*/ 0 w 315"/>
                  <a:gd name="T43" fmla="*/ 0 h 212"/>
                  <a:gd name="T44" fmla="*/ 0 w 315"/>
                  <a:gd name="T45" fmla="*/ 0 h 212"/>
                  <a:gd name="T46" fmla="*/ 0 w 315"/>
                  <a:gd name="T47" fmla="*/ 0 h 212"/>
                  <a:gd name="T48" fmla="*/ 0 w 315"/>
                  <a:gd name="T49" fmla="*/ 0 h 212"/>
                  <a:gd name="T50" fmla="*/ 0 w 315"/>
                  <a:gd name="T51" fmla="*/ 0 h 21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15"/>
                  <a:gd name="T79" fmla="*/ 0 h 212"/>
                  <a:gd name="T80" fmla="*/ 315 w 315"/>
                  <a:gd name="T81" fmla="*/ 212 h 21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15" h="212">
                    <a:moveTo>
                      <a:pt x="314" y="211"/>
                    </a:moveTo>
                    <a:lnTo>
                      <a:pt x="314" y="200"/>
                    </a:lnTo>
                    <a:lnTo>
                      <a:pt x="311" y="188"/>
                    </a:lnTo>
                    <a:lnTo>
                      <a:pt x="309" y="177"/>
                    </a:lnTo>
                    <a:lnTo>
                      <a:pt x="305" y="166"/>
                    </a:lnTo>
                    <a:lnTo>
                      <a:pt x="299" y="155"/>
                    </a:lnTo>
                    <a:lnTo>
                      <a:pt x="293" y="144"/>
                    </a:lnTo>
                    <a:lnTo>
                      <a:pt x="285" y="133"/>
                    </a:lnTo>
                    <a:lnTo>
                      <a:pt x="277" y="122"/>
                    </a:lnTo>
                    <a:lnTo>
                      <a:pt x="267" y="111"/>
                    </a:lnTo>
                    <a:lnTo>
                      <a:pt x="256" y="102"/>
                    </a:lnTo>
                    <a:lnTo>
                      <a:pt x="244" y="92"/>
                    </a:lnTo>
                    <a:lnTo>
                      <a:pt x="230" y="82"/>
                    </a:lnTo>
                    <a:lnTo>
                      <a:pt x="215" y="73"/>
                    </a:lnTo>
                    <a:lnTo>
                      <a:pt x="200" y="63"/>
                    </a:lnTo>
                    <a:lnTo>
                      <a:pt x="185" y="55"/>
                    </a:lnTo>
                    <a:lnTo>
                      <a:pt x="167" y="47"/>
                    </a:lnTo>
                    <a:lnTo>
                      <a:pt x="148" y="39"/>
                    </a:lnTo>
                    <a:lnTo>
                      <a:pt x="129" y="32"/>
                    </a:lnTo>
                    <a:lnTo>
                      <a:pt x="109" y="26"/>
                    </a:lnTo>
                    <a:lnTo>
                      <a:pt x="88" y="19"/>
                    </a:lnTo>
                    <a:lnTo>
                      <a:pt x="67" y="13"/>
                    </a:lnTo>
                    <a:lnTo>
                      <a:pt x="45" y="8"/>
                    </a:lnTo>
                    <a:lnTo>
                      <a:pt x="22" y="4"/>
                    </a:lnTo>
                    <a:lnTo>
                      <a:pt x="0" y="0"/>
                    </a:lnTo>
                    <a:lnTo>
                      <a:pt x="314" y="211"/>
                    </a:lnTo>
                  </a:path>
                </a:pathLst>
              </a:custGeom>
              <a:solidFill>
                <a:srgbClr val="CCFFFF"/>
              </a:solidFill>
              <a:ln w="9360">
                <a:solidFill>
                  <a:srgbClr val="000000"/>
                </a:solidFill>
                <a:round/>
                <a:headEnd/>
                <a:tailEnd/>
              </a:ln>
            </p:spPr>
            <p:txBody>
              <a:bodyPr wrap="none" anchor="ctr"/>
              <a:lstStyle/>
              <a:p>
                <a:endParaRPr lang="en-US"/>
              </a:p>
            </p:txBody>
          </p:sp>
          <p:sp>
            <p:nvSpPr>
              <p:cNvPr id="23600" name="Freeform 27"/>
              <p:cNvSpPr>
                <a:spLocks noChangeArrowheads="1"/>
              </p:cNvSpPr>
              <p:nvPr/>
            </p:nvSpPr>
            <p:spPr bwMode="auto">
              <a:xfrm>
                <a:off x="4236" y="1556"/>
                <a:ext cx="34" cy="16"/>
              </a:xfrm>
              <a:custGeom>
                <a:avLst/>
                <a:gdLst>
                  <a:gd name="T0" fmla="*/ 0 w 150"/>
                  <a:gd name="T1" fmla="*/ 0 h 71"/>
                  <a:gd name="T2" fmla="*/ 0 w 150"/>
                  <a:gd name="T3" fmla="*/ 0 h 71"/>
                  <a:gd name="T4" fmla="*/ 0 w 150"/>
                  <a:gd name="T5" fmla="*/ 0 h 71"/>
                  <a:gd name="T6" fmla="*/ 0 w 150"/>
                  <a:gd name="T7" fmla="*/ 0 h 71"/>
                  <a:gd name="T8" fmla="*/ 0 w 150"/>
                  <a:gd name="T9" fmla="*/ 0 h 71"/>
                  <a:gd name="T10" fmla="*/ 0 w 150"/>
                  <a:gd name="T11" fmla="*/ 0 h 71"/>
                  <a:gd name="T12" fmla="*/ 0 w 150"/>
                  <a:gd name="T13" fmla="*/ 0 h 71"/>
                  <a:gd name="T14" fmla="*/ 0 w 150"/>
                  <a:gd name="T15" fmla="*/ 0 h 71"/>
                  <a:gd name="T16" fmla="*/ 0 w 150"/>
                  <a:gd name="T17" fmla="*/ 0 h 71"/>
                  <a:gd name="T18" fmla="*/ 0 w 150"/>
                  <a:gd name="T19" fmla="*/ 0 h 71"/>
                  <a:gd name="T20" fmla="*/ 0 w 150"/>
                  <a:gd name="T21" fmla="*/ 0 h 71"/>
                  <a:gd name="T22" fmla="*/ 0 w 150"/>
                  <a:gd name="T23" fmla="*/ 0 h 71"/>
                  <a:gd name="T24" fmla="*/ 0 w 150"/>
                  <a:gd name="T25" fmla="*/ 0 h 71"/>
                  <a:gd name="T26" fmla="*/ 0 w 150"/>
                  <a:gd name="T27" fmla="*/ 0 h 71"/>
                  <a:gd name="T28" fmla="*/ 0 w 150"/>
                  <a:gd name="T29" fmla="*/ 0 h 71"/>
                  <a:gd name="T30" fmla="*/ 0 w 150"/>
                  <a:gd name="T31" fmla="*/ 0 h 71"/>
                  <a:gd name="T32" fmla="*/ 0 w 150"/>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0"/>
                  <a:gd name="T52" fmla="*/ 0 h 71"/>
                  <a:gd name="T53" fmla="*/ 150 w 150"/>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0" h="71">
                    <a:moveTo>
                      <a:pt x="0" y="70"/>
                    </a:moveTo>
                    <a:lnTo>
                      <a:pt x="12" y="66"/>
                    </a:lnTo>
                    <a:lnTo>
                      <a:pt x="22" y="63"/>
                    </a:lnTo>
                    <a:lnTo>
                      <a:pt x="34" y="59"/>
                    </a:lnTo>
                    <a:lnTo>
                      <a:pt x="45" y="55"/>
                    </a:lnTo>
                    <a:lnTo>
                      <a:pt x="57" y="50"/>
                    </a:lnTo>
                    <a:lnTo>
                      <a:pt x="68" y="46"/>
                    </a:lnTo>
                    <a:lnTo>
                      <a:pt x="79" y="42"/>
                    </a:lnTo>
                    <a:lnTo>
                      <a:pt x="88" y="37"/>
                    </a:lnTo>
                    <a:lnTo>
                      <a:pt x="98" y="32"/>
                    </a:lnTo>
                    <a:lnTo>
                      <a:pt x="108" y="27"/>
                    </a:lnTo>
                    <a:lnTo>
                      <a:pt x="117" y="22"/>
                    </a:lnTo>
                    <a:lnTo>
                      <a:pt x="125" y="16"/>
                    </a:lnTo>
                    <a:lnTo>
                      <a:pt x="133" y="11"/>
                    </a:lnTo>
                    <a:lnTo>
                      <a:pt x="141" y="6"/>
                    </a:lnTo>
                    <a:lnTo>
                      <a:pt x="149" y="0"/>
                    </a:lnTo>
                    <a:lnTo>
                      <a:pt x="0" y="70"/>
                    </a:lnTo>
                  </a:path>
                </a:pathLst>
              </a:custGeom>
              <a:solidFill>
                <a:srgbClr val="CCFFFF"/>
              </a:solidFill>
              <a:ln w="9360">
                <a:solidFill>
                  <a:srgbClr val="000000"/>
                </a:solidFill>
                <a:round/>
                <a:headEnd/>
                <a:tailEnd/>
              </a:ln>
            </p:spPr>
            <p:txBody>
              <a:bodyPr wrap="none" anchor="ctr"/>
              <a:lstStyle/>
              <a:p>
                <a:endParaRPr lang="en-US"/>
              </a:p>
            </p:txBody>
          </p:sp>
          <p:sp>
            <p:nvSpPr>
              <p:cNvPr id="23601" name="Freeform 28"/>
              <p:cNvSpPr>
                <a:spLocks noChangeArrowheads="1"/>
              </p:cNvSpPr>
              <p:nvPr/>
            </p:nvSpPr>
            <p:spPr bwMode="auto">
              <a:xfrm>
                <a:off x="4209" y="1486"/>
                <a:ext cx="3" cy="11"/>
              </a:xfrm>
              <a:custGeom>
                <a:avLst/>
                <a:gdLst>
                  <a:gd name="T0" fmla="*/ 0 w 14"/>
                  <a:gd name="T1" fmla="*/ 0 h 49"/>
                  <a:gd name="T2" fmla="*/ 0 w 14"/>
                  <a:gd name="T3" fmla="*/ 0 h 49"/>
                  <a:gd name="T4" fmla="*/ 0 w 14"/>
                  <a:gd name="T5" fmla="*/ 0 h 49"/>
                  <a:gd name="T6" fmla="*/ 0 w 14"/>
                  <a:gd name="T7" fmla="*/ 0 h 49"/>
                  <a:gd name="T8" fmla="*/ 0 w 14"/>
                  <a:gd name="T9" fmla="*/ 0 h 49"/>
                  <a:gd name="T10" fmla="*/ 0 w 14"/>
                  <a:gd name="T11" fmla="*/ 0 h 49"/>
                  <a:gd name="T12" fmla="*/ 0 w 14"/>
                  <a:gd name="T13" fmla="*/ 0 h 49"/>
                  <a:gd name="T14" fmla="*/ 0 w 14"/>
                  <a:gd name="T15" fmla="*/ 0 h 49"/>
                  <a:gd name="T16" fmla="*/ 0 w 14"/>
                  <a:gd name="T17" fmla="*/ 0 h 49"/>
                  <a:gd name="T18" fmla="*/ 0 w 14"/>
                  <a:gd name="T19" fmla="*/ 0 h 49"/>
                  <a:gd name="T20" fmla="*/ 0 w 14"/>
                  <a:gd name="T21" fmla="*/ 0 h 49"/>
                  <a:gd name="T22" fmla="*/ 0 w 14"/>
                  <a:gd name="T23" fmla="*/ 0 h 49"/>
                  <a:gd name="T24" fmla="*/ 0 w 14"/>
                  <a:gd name="T25" fmla="*/ 0 h 49"/>
                  <a:gd name="T26" fmla="*/ 0 w 14"/>
                  <a:gd name="T27" fmla="*/ 0 h 49"/>
                  <a:gd name="T28" fmla="*/ 0 w 14"/>
                  <a:gd name="T29" fmla="*/ 0 h 49"/>
                  <a:gd name="T30" fmla="*/ 0 w 14"/>
                  <a:gd name="T31" fmla="*/ 0 h 49"/>
                  <a:gd name="T32" fmla="*/ 0 w 14"/>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
                  <a:gd name="T52" fmla="*/ 0 h 49"/>
                  <a:gd name="T53" fmla="*/ 14 w 14"/>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 h="49">
                    <a:moveTo>
                      <a:pt x="13" y="48"/>
                    </a:moveTo>
                    <a:lnTo>
                      <a:pt x="13" y="44"/>
                    </a:lnTo>
                    <a:lnTo>
                      <a:pt x="13" y="41"/>
                    </a:lnTo>
                    <a:lnTo>
                      <a:pt x="13" y="38"/>
                    </a:lnTo>
                    <a:lnTo>
                      <a:pt x="13" y="34"/>
                    </a:lnTo>
                    <a:lnTo>
                      <a:pt x="12" y="32"/>
                    </a:lnTo>
                    <a:lnTo>
                      <a:pt x="12" y="29"/>
                    </a:lnTo>
                    <a:lnTo>
                      <a:pt x="10" y="26"/>
                    </a:lnTo>
                    <a:lnTo>
                      <a:pt x="10" y="22"/>
                    </a:lnTo>
                    <a:lnTo>
                      <a:pt x="9" y="19"/>
                    </a:lnTo>
                    <a:lnTo>
                      <a:pt x="8" y="16"/>
                    </a:lnTo>
                    <a:lnTo>
                      <a:pt x="6" y="13"/>
                    </a:lnTo>
                    <a:lnTo>
                      <a:pt x="5" y="10"/>
                    </a:lnTo>
                    <a:lnTo>
                      <a:pt x="3" y="7"/>
                    </a:lnTo>
                    <a:lnTo>
                      <a:pt x="2" y="4"/>
                    </a:lnTo>
                    <a:lnTo>
                      <a:pt x="0" y="0"/>
                    </a:lnTo>
                    <a:lnTo>
                      <a:pt x="13" y="48"/>
                    </a:lnTo>
                  </a:path>
                </a:pathLst>
              </a:custGeom>
              <a:solidFill>
                <a:srgbClr val="CCFFFF"/>
              </a:solidFill>
              <a:ln w="9360">
                <a:solidFill>
                  <a:srgbClr val="000000"/>
                </a:solidFill>
                <a:round/>
                <a:headEnd/>
                <a:tailEnd/>
              </a:ln>
            </p:spPr>
            <p:txBody>
              <a:bodyPr wrap="none" anchor="ctr"/>
              <a:lstStyle/>
              <a:p>
                <a:endParaRPr lang="en-US"/>
              </a:p>
            </p:txBody>
          </p:sp>
          <p:sp>
            <p:nvSpPr>
              <p:cNvPr id="23602" name="Freeform 29"/>
              <p:cNvSpPr>
                <a:spLocks noChangeArrowheads="1"/>
              </p:cNvSpPr>
              <p:nvPr/>
            </p:nvSpPr>
            <p:spPr bwMode="auto">
              <a:xfrm>
                <a:off x="4045" y="1465"/>
                <a:ext cx="18" cy="10"/>
              </a:xfrm>
              <a:custGeom>
                <a:avLst/>
                <a:gdLst>
                  <a:gd name="T0" fmla="*/ 0 w 80"/>
                  <a:gd name="T1" fmla="*/ 0 h 45"/>
                  <a:gd name="T2" fmla="*/ 0 w 80"/>
                  <a:gd name="T3" fmla="*/ 0 h 45"/>
                  <a:gd name="T4" fmla="*/ 0 w 80"/>
                  <a:gd name="T5" fmla="*/ 0 h 45"/>
                  <a:gd name="T6" fmla="*/ 0 w 80"/>
                  <a:gd name="T7" fmla="*/ 0 h 45"/>
                  <a:gd name="T8" fmla="*/ 0 w 80"/>
                  <a:gd name="T9" fmla="*/ 0 h 45"/>
                  <a:gd name="T10" fmla="*/ 0 w 80"/>
                  <a:gd name="T11" fmla="*/ 0 h 45"/>
                  <a:gd name="T12" fmla="*/ 0 w 80"/>
                  <a:gd name="T13" fmla="*/ 0 h 45"/>
                  <a:gd name="T14" fmla="*/ 0 w 80"/>
                  <a:gd name="T15" fmla="*/ 0 h 45"/>
                  <a:gd name="T16" fmla="*/ 0 w 80"/>
                  <a:gd name="T17" fmla="*/ 0 h 45"/>
                  <a:gd name="T18" fmla="*/ 0 w 80"/>
                  <a:gd name="T19" fmla="*/ 0 h 45"/>
                  <a:gd name="T20" fmla="*/ 0 w 80"/>
                  <a:gd name="T21" fmla="*/ 0 h 45"/>
                  <a:gd name="T22" fmla="*/ 0 w 80"/>
                  <a:gd name="T23" fmla="*/ 0 h 45"/>
                  <a:gd name="T24" fmla="*/ 0 w 80"/>
                  <a:gd name="T25" fmla="*/ 0 h 45"/>
                  <a:gd name="T26" fmla="*/ 0 w 80"/>
                  <a:gd name="T27" fmla="*/ 0 h 45"/>
                  <a:gd name="T28" fmla="*/ 0 w 80"/>
                  <a:gd name="T29" fmla="*/ 0 h 45"/>
                  <a:gd name="T30" fmla="*/ 0 w 80"/>
                  <a:gd name="T31" fmla="*/ 0 h 45"/>
                  <a:gd name="T32" fmla="*/ 0 w 80"/>
                  <a:gd name="T33" fmla="*/ 0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45"/>
                  <a:gd name="T53" fmla="*/ 80 w 80"/>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45">
                    <a:moveTo>
                      <a:pt x="79" y="0"/>
                    </a:moveTo>
                    <a:lnTo>
                      <a:pt x="73" y="2"/>
                    </a:lnTo>
                    <a:lnTo>
                      <a:pt x="67" y="5"/>
                    </a:lnTo>
                    <a:lnTo>
                      <a:pt x="61" y="7"/>
                    </a:lnTo>
                    <a:lnTo>
                      <a:pt x="55" y="10"/>
                    </a:lnTo>
                    <a:lnTo>
                      <a:pt x="49" y="13"/>
                    </a:lnTo>
                    <a:lnTo>
                      <a:pt x="44" y="15"/>
                    </a:lnTo>
                    <a:lnTo>
                      <a:pt x="38" y="18"/>
                    </a:lnTo>
                    <a:lnTo>
                      <a:pt x="33" y="22"/>
                    </a:lnTo>
                    <a:lnTo>
                      <a:pt x="27" y="24"/>
                    </a:lnTo>
                    <a:lnTo>
                      <a:pt x="23" y="27"/>
                    </a:lnTo>
                    <a:lnTo>
                      <a:pt x="18" y="31"/>
                    </a:lnTo>
                    <a:lnTo>
                      <a:pt x="13" y="34"/>
                    </a:lnTo>
                    <a:lnTo>
                      <a:pt x="8" y="37"/>
                    </a:lnTo>
                    <a:lnTo>
                      <a:pt x="3" y="40"/>
                    </a:lnTo>
                    <a:lnTo>
                      <a:pt x="0" y="44"/>
                    </a:lnTo>
                    <a:lnTo>
                      <a:pt x="79" y="0"/>
                    </a:lnTo>
                  </a:path>
                </a:pathLst>
              </a:custGeom>
              <a:solidFill>
                <a:srgbClr val="CCFFFF"/>
              </a:solidFill>
              <a:ln w="9360">
                <a:solidFill>
                  <a:srgbClr val="000000"/>
                </a:solidFill>
                <a:round/>
                <a:headEnd/>
                <a:tailEnd/>
              </a:ln>
            </p:spPr>
            <p:txBody>
              <a:bodyPr wrap="none" anchor="ctr"/>
              <a:lstStyle/>
              <a:p>
                <a:endParaRPr lang="en-US"/>
              </a:p>
            </p:txBody>
          </p:sp>
          <p:sp>
            <p:nvSpPr>
              <p:cNvPr id="23603" name="Freeform 30"/>
              <p:cNvSpPr>
                <a:spLocks noChangeArrowheads="1"/>
              </p:cNvSpPr>
              <p:nvPr/>
            </p:nvSpPr>
            <p:spPr bwMode="auto">
              <a:xfrm>
                <a:off x="3910" y="1471"/>
                <a:ext cx="11" cy="11"/>
              </a:xfrm>
              <a:custGeom>
                <a:avLst/>
                <a:gdLst>
                  <a:gd name="T0" fmla="*/ 0 w 49"/>
                  <a:gd name="T1" fmla="*/ 0 h 49"/>
                  <a:gd name="T2" fmla="*/ 0 w 49"/>
                  <a:gd name="T3" fmla="*/ 0 h 49"/>
                  <a:gd name="T4" fmla="*/ 0 w 49"/>
                  <a:gd name="T5" fmla="*/ 0 h 49"/>
                  <a:gd name="T6" fmla="*/ 0 w 49"/>
                  <a:gd name="T7" fmla="*/ 0 h 49"/>
                  <a:gd name="T8" fmla="*/ 0 w 49"/>
                  <a:gd name="T9" fmla="*/ 0 h 49"/>
                  <a:gd name="T10" fmla="*/ 0 w 49"/>
                  <a:gd name="T11" fmla="*/ 0 h 49"/>
                  <a:gd name="T12" fmla="*/ 0 w 49"/>
                  <a:gd name="T13" fmla="*/ 0 h 49"/>
                  <a:gd name="T14" fmla="*/ 0 w 49"/>
                  <a:gd name="T15" fmla="*/ 0 h 49"/>
                  <a:gd name="T16" fmla="*/ 0 w 49"/>
                  <a:gd name="T17" fmla="*/ 0 h 49"/>
                  <a:gd name="T18" fmla="*/ 0 w 49"/>
                  <a:gd name="T19" fmla="*/ 0 h 49"/>
                  <a:gd name="T20" fmla="*/ 0 w 49"/>
                  <a:gd name="T21" fmla="*/ 0 h 49"/>
                  <a:gd name="T22" fmla="*/ 0 w 49"/>
                  <a:gd name="T23" fmla="*/ 0 h 49"/>
                  <a:gd name="T24" fmla="*/ 0 w 49"/>
                  <a:gd name="T25" fmla="*/ 0 h 49"/>
                  <a:gd name="T26" fmla="*/ 0 w 49"/>
                  <a:gd name="T27" fmla="*/ 0 h 49"/>
                  <a:gd name="T28" fmla="*/ 0 w 49"/>
                  <a:gd name="T29" fmla="*/ 0 h 49"/>
                  <a:gd name="T30" fmla="*/ 0 w 49"/>
                  <a:gd name="T31" fmla="*/ 0 h 49"/>
                  <a:gd name="T32" fmla="*/ 0 w 49"/>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49"/>
                  <a:gd name="T53" fmla="*/ 49 w 49"/>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49">
                    <a:moveTo>
                      <a:pt x="48" y="0"/>
                    </a:moveTo>
                    <a:lnTo>
                      <a:pt x="44" y="3"/>
                    </a:lnTo>
                    <a:lnTo>
                      <a:pt x="40" y="5"/>
                    </a:lnTo>
                    <a:lnTo>
                      <a:pt x="36" y="9"/>
                    </a:lnTo>
                    <a:lnTo>
                      <a:pt x="33" y="12"/>
                    </a:lnTo>
                    <a:lnTo>
                      <a:pt x="29" y="14"/>
                    </a:lnTo>
                    <a:lnTo>
                      <a:pt x="25" y="19"/>
                    </a:lnTo>
                    <a:lnTo>
                      <a:pt x="22" y="22"/>
                    </a:lnTo>
                    <a:lnTo>
                      <a:pt x="18" y="25"/>
                    </a:lnTo>
                    <a:lnTo>
                      <a:pt x="16" y="27"/>
                    </a:lnTo>
                    <a:lnTo>
                      <a:pt x="12" y="31"/>
                    </a:lnTo>
                    <a:lnTo>
                      <a:pt x="10" y="35"/>
                    </a:lnTo>
                    <a:lnTo>
                      <a:pt x="8" y="38"/>
                    </a:lnTo>
                    <a:lnTo>
                      <a:pt x="5" y="42"/>
                    </a:lnTo>
                    <a:lnTo>
                      <a:pt x="3" y="45"/>
                    </a:lnTo>
                    <a:lnTo>
                      <a:pt x="0" y="48"/>
                    </a:lnTo>
                    <a:lnTo>
                      <a:pt x="48" y="0"/>
                    </a:lnTo>
                  </a:path>
                </a:pathLst>
              </a:custGeom>
              <a:solidFill>
                <a:srgbClr val="CCFFFF"/>
              </a:solidFill>
              <a:ln w="9360">
                <a:solidFill>
                  <a:srgbClr val="000000"/>
                </a:solidFill>
                <a:round/>
                <a:headEnd/>
                <a:tailEnd/>
              </a:ln>
            </p:spPr>
            <p:txBody>
              <a:bodyPr wrap="none" anchor="ctr"/>
              <a:lstStyle/>
              <a:p>
                <a:endParaRPr lang="en-US"/>
              </a:p>
            </p:txBody>
          </p:sp>
          <p:sp>
            <p:nvSpPr>
              <p:cNvPr id="23604" name="Freeform 31"/>
              <p:cNvSpPr>
                <a:spLocks noChangeArrowheads="1"/>
              </p:cNvSpPr>
              <p:nvPr/>
            </p:nvSpPr>
            <p:spPr bwMode="auto">
              <a:xfrm>
                <a:off x="3745" y="1484"/>
                <a:ext cx="24" cy="6"/>
              </a:xfrm>
              <a:custGeom>
                <a:avLst/>
                <a:gdLst>
                  <a:gd name="T0" fmla="*/ 0 w 106"/>
                  <a:gd name="T1" fmla="*/ 0 h 28"/>
                  <a:gd name="T2" fmla="*/ 0 w 106"/>
                  <a:gd name="T3" fmla="*/ 0 h 28"/>
                  <a:gd name="T4" fmla="*/ 0 w 106"/>
                  <a:gd name="T5" fmla="*/ 0 h 28"/>
                  <a:gd name="T6" fmla="*/ 0 w 106"/>
                  <a:gd name="T7" fmla="*/ 0 h 28"/>
                  <a:gd name="T8" fmla="*/ 0 w 106"/>
                  <a:gd name="T9" fmla="*/ 0 h 28"/>
                  <a:gd name="T10" fmla="*/ 0 w 106"/>
                  <a:gd name="T11" fmla="*/ 0 h 28"/>
                  <a:gd name="T12" fmla="*/ 0 w 106"/>
                  <a:gd name="T13" fmla="*/ 0 h 28"/>
                  <a:gd name="T14" fmla="*/ 0 w 106"/>
                  <a:gd name="T15" fmla="*/ 0 h 28"/>
                  <a:gd name="T16" fmla="*/ 0 w 106"/>
                  <a:gd name="T17" fmla="*/ 0 h 28"/>
                  <a:gd name="T18" fmla="*/ 0 w 106"/>
                  <a:gd name="T19" fmla="*/ 0 h 28"/>
                  <a:gd name="T20" fmla="*/ 0 w 106"/>
                  <a:gd name="T21" fmla="*/ 0 h 28"/>
                  <a:gd name="T22" fmla="*/ 0 w 106"/>
                  <a:gd name="T23" fmla="*/ 0 h 28"/>
                  <a:gd name="T24" fmla="*/ 0 w 106"/>
                  <a:gd name="T25" fmla="*/ 0 h 28"/>
                  <a:gd name="T26" fmla="*/ 0 w 106"/>
                  <a:gd name="T27" fmla="*/ 0 h 28"/>
                  <a:gd name="T28" fmla="*/ 0 w 106"/>
                  <a:gd name="T29" fmla="*/ 0 h 28"/>
                  <a:gd name="T30" fmla="*/ 0 w 106"/>
                  <a:gd name="T31" fmla="*/ 0 h 28"/>
                  <a:gd name="T32" fmla="*/ 0 w 106"/>
                  <a:gd name="T33" fmla="*/ 0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6"/>
                  <a:gd name="T52" fmla="*/ 0 h 28"/>
                  <a:gd name="T53" fmla="*/ 106 w 106"/>
                  <a:gd name="T54" fmla="*/ 28 h 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6" h="28">
                    <a:moveTo>
                      <a:pt x="105" y="27"/>
                    </a:moveTo>
                    <a:lnTo>
                      <a:pt x="98" y="25"/>
                    </a:lnTo>
                    <a:lnTo>
                      <a:pt x="92" y="23"/>
                    </a:lnTo>
                    <a:lnTo>
                      <a:pt x="84" y="21"/>
                    </a:lnTo>
                    <a:lnTo>
                      <a:pt x="79" y="19"/>
                    </a:lnTo>
                    <a:lnTo>
                      <a:pt x="70" y="17"/>
                    </a:lnTo>
                    <a:lnTo>
                      <a:pt x="64" y="15"/>
                    </a:lnTo>
                    <a:lnTo>
                      <a:pt x="57" y="13"/>
                    </a:lnTo>
                    <a:lnTo>
                      <a:pt x="50" y="12"/>
                    </a:lnTo>
                    <a:lnTo>
                      <a:pt x="43" y="10"/>
                    </a:lnTo>
                    <a:lnTo>
                      <a:pt x="37" y="8"/>
                    </a:lnTo>
                    <a:lnTo>
                      <a:pt x="29" y="6"/>
                    </a:lnTo>
                    <a:lnTo>
                      <a:pt x="21" y="4"/>
                    </a:lnTo>
                    <a:lnTo>
                      <a:pt x="14" y="4"/>
                    </a:lnTo>
                    <a:lnTo>
                      <a:pt x="7" y="2"/>
                    </a:lnTo>
                    <a:lnTo>
                      <a:pt x="0" y="0"/>
                    </a:lnTo>
                    <a:lnTo>
                      <a:pt x="105" y="27"/>
                    </a:lnTo>
                  </a:path>
                </a:pathLst>
              </a:custGeom>
              <a:solidFill>
                <a:srgbClr val="CCFFFF"/>
              </a:solidFill>
              <a:ln w="9360">
                <a:solidFill>
                  <a:srgbClr val="000000"/>
                </a:solidFill>
                <a:round/>
                <a:headEnd/>
                <a:tailEnd/>
              </a:ln>
            </p:spPr>
            <p:txBody>
              <a:bodyPr wrap="none" anchor="ctr"/>
              <a:lstStyle/>
              <a:p>
                <a:endParaRPr lang="en-US"/>
              </a:p>
            </p:txBody>
          </p:sp>
          <p:sp>
            <p:nvSpPr>
              <p:cNvPr id="23605" name="Freeform 32"/>
              <p:cNvSpPr>
                <a:spLocks noChangeArrowheads="1"/>
              </p:cNvSpPr>
              <p:nvPr/>
            </p:nvSpPr>
            <p:spPr bwMode="auto">
              <a:xfrm>
                <a:off x="3571" y="1548"/>
                <a:ext cx="7" cy="12"/>
              </a:xfrm>
              <a:custGeom>
                <a:avLst/>
                <a:gdLst>
                  <a:gd name="T0" fmla="*/ 0 w 31"/>
                  <a:gd name="T1" fmla="*/ 0 h 53"/>
                  <a:gd name="T2" fmla="*/ 0 w 31"/>
                  <a:gd name="T3" fmla="*/ 0 h 53"/>
                  <a:gd name="T4" fmla="*/ 0 w 31"/>
                  <a:gd name="T5" fmla="*/ 0 h 53"/>
                  <a:gd name="T6" fmla="*/ 0 w 31"/>
                  <a:gd name="T7" fmla="*/ 0 h 53"/>
                  <a:gd name="T8" fmla="*/ 0 w 31"/>
                  <a:gd name="T9" fmla="*/ 0 h 53"/>
                  <a:gd name="T10" fmla="*/ 0 w 31"/>
                  <a:gd name="T11" fmla="*/ 0 h 53"/>
                  <a:gd name="T12" fmla="*/ 0 w 31"/>
                  <a:gd name="T13" fmla="*/ 0 h 53"/>
                  <a:gd name="T14" fmla="*/ 0 w 31"/>
                  <a:gd name="T15" fmla="*/ 0 h 53"/>
                  <a:gd name="T16" fmla="*/ 0 w 31"/>
                  <a:gd name="T17" fmla="*/ 0 h 53"/>
                  <a:gd name="T18" fmla="*/ 0 w 31"/>
                  <a:gd name="T19" fmla="*/ 0 h 53"/>
                  <a:gd name="T20" fmla="*/ 0 w 31"/>
                  <a:gd name="T21" fmla="*/ 0 h 53"/>
                  <a:gd name="T22" fmla="*/ 0 w 31"/>
                  <a:gd name="T23" fmla="*/ 0 h 53"/>
                  <a:gd name="T24" fmla="*/ 0 w 31"/>
                  <a:gd name="T25" fmla="*/ 0 h 53"/>
                  <a:gd name="T26" fmla="*/ 0 w 31"/>
                  <a:gd name="T27" fmla="*/ 0 h 53"/>
                  <a:gd name="T28" fmla="*/ 0 w 31"/>
                  <a:gd name="T29" fmla="*/ 0 h 53"/>
                  <a:gd name="T30" fmla="*/ 0 w 31"/>
                  <a:gd name="T31" fmla="*/ 0 h 53"/>
                  <a:gd name="T32" fmla="*/ 0 w 31"/>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
                  <a:gd name="T52" fmla="*/ 0 h 53"/>
                  <a:gd name="T53" fmla="*/ 31 w 31"/>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 h="53">
                    <a:moveTo>
                      <a:pt x="0" y="0"/>
                    </a:moveTo>
                    <a:lnTo>
                      <a:pt x="0" y="4"/>
                    </a:lnTo>
                    <a:lnTo>
                      <a:pt x="1" y="7"/>
                    </a:lnTo>
                    <a:lnTo>
                      <a:pt x="4" y="11"/>
                    </a:lnTo>
                    <a:lnTo>
                      <a:pt x="5" y="14"/>
                    </a:lnTo>
                    <a:lnTo>
                      <a:pt x="7" y="17"/>
                    </a:lnTo>
                    <a:lnTo>
                      <a:pt x="8" y="21"/>
                    </a:lnTo>
                    <a:lnTo>
                      <a:pt x="11" y="25"/>
                    </a:lnTo>
                    <a:lnTo>
                      <a:pt x="13" y="28"/>
                    </a:lnTo>
                    <a:lnTo>
                      <a:pt x="15" y="31"/>
                    </a:lnTo>
                    <a:lnTo>
                      <a:pt x="17" y="35"/>
                    </a:lnTo>
                    <a:lnTo>
                      <a:pt x="19" y="39"/>
                    </a:lnTo>
                    <a:lnTo>
                      <a:pt x="22" y="42"/>
                    </a:lnTo>
                    <a:lnTo>
                      <a:pt x="24" y="45"/>
                    </a:lnTo>
                    <a:lnTo>
                      <a:pt x="28" y="48"/>
                    </a:lnTo>
                    <a:lnTo>
                      <a:pt x="30" y="52"/>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23570" name="Text Box 33"/>
            <p:cNvSpPr txBox="1">
              <a:spLocks noChangeArrowheads="1"/>
            </p:cNvSpPr>
            <p:nvPr/>
          </p:nvSpPr>
          <p:spPr bwMode="auto">
            <a:xfrm>
              <a:off x="2104" y="3684"/>
              <a:ext cx="747" cy="231"/>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execute</a:t>
              </a:r>
            </a:p>
          </p:txBody>
        </p:sp>
        <p:sp>
          <p:nvSpPr>
            <p:cNvPr id="23571" name="Line 34"/>
            <p:cNvSpPr>
              <a:spLocks noChangeShapeType="1"/>
            </p:cNvSpPr>
            <p:nvPr/>
          </p:nvSpPr>
          <p:spPr bwMode="auto">
            <a:xfrm>
              <a:off x="1119" y="3802"/>
              <a:ext cx="412" cy="1"/>
            </a:xfrm>
            <a:prstGeom prst="line">
              <a:avLst/>
            </a:prstGeom>
            <a:noFill/>
            <a:ln w="19080">
              <a:solidFill>
                <a:srgbClr val="40458C"/>
              </a:solidFill>
              <a:round/>
              <a:headEnd/>
              <a:tailEnd type="triangle" w="med" len="med"/>
            </a:ln>
          </p:spPr>
          <p:txBody>
            <a:bodyPr/>
            <a:lstStyle/>
            <a:p>
              <a:endParaRPr lang="en-US"/>
            </a:p>
          </p:txBody>
        </p:sp>
        <p:sp>
          <p:nvSpPr>
            <p:cNvPr id="23572" name="Line 35"/>
            <p:cNvSpPr>
              <a:spLocks noChangeShapeType="1"/>
            </p:cNvSpPr>
            <p:nvPr/>
          </p:nvSpPr>
          <p:spPr bwMode="auto">
            <a:xfrm>
              <a:off x="1693" y="3802"/>
              <a:ext cx="354" cy="1"/>
            </a:xfrm>
            <a:prstGeom prst="line">
              <a:avLst/>
            </a:prstGeom>
            <a:noFill/>
            <a:ln w="19080">
              <a:solidFill>
                <a:srgbClr val="40458C"/>
              </a:solidFill>
              <a:round/>
              <a:headEnd/>
              <a:tailEnd type="triangle" w="med" len="med"/>
            </a:ln>
          </p:spPr>
          <p:txBody>
            <a:bodyPr/>
            <a:lstStyle/>
            <a:p>
              <a:endParaRPr lang="en-US"/>
            </a:p>
          </p:txBody>
        </p:sp>
        <p:grpSp>
          <p:nvGrpSpPr>
            <p:cNvPr id="23573" name="Group 36"/>
            <p:cNvGrpSpPr>
              <a:grpSpLocks/>
            </p:cNvGrpSpPr>
            <p:nvPr/>
          </p:nvGrpSpPr>
          <p:grpSpPr bwMode="auto">
            <a:xfrm>
              <a:off x="582" y="3099"/>
              <a:ext cx="344" cy="257"/>
              <a:chOff x="2033" y="908"/>
              <a:chExt cx="344" cy="257"/>
            </a:xfrm>
          </p:grpSpPr>
          <p:sp>
            <p:nvSpPr>
              <p:cNvPr id="23592" name="AutoShape 37"/>
              <p:cNvSpPr>
                <a:spLocks noChangeArrowheads="1"/>
              </p:cNvSpPr>
              <p:nvPr/>
            </p:nvSpPr>
            <p:spPr bwMode="auto">
              <a:xfrm>
                <a:off x="2033" y="908"/>
                <a:ext cx="34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23593" name="Text Box 38"/>
              <p:cNvSpPr txBox="1">
                <a:spLocks noChangeArrowheads="1"/>
              </p:cNvSpPr>
              <p:nvPr/>
            </p:nvSpPr>
            <p:spPr bwMode="auto">
              <a:xfrm>
                <a:off x="2033" y="908"/>
                <a:ext cx="344"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pc</a:t>
                </a:r>
              </a:p>
            </p:txBody>
          </p:sp>
        </p:grpSp>
        <p:grpSp>
          <p:nvGrpSpPr>
            <p:cNvPr id="23574" name="Group 39"/>
            <p:cNvGrpSpPr>
              <a:grpSpLocks/>
            </p:cNvGrpSpPr>
            <p:nvPr/>
          </p:nvGrpSpPr>
          <p:grpSpPr bwMode="auto">
            <a:xfrm>
              <a:off x="1999" y="3092"/>
              <a:ext cx="804" cy="256"/>
              <a:chOff x="3450" y="901"/>
              <a:chExt cx="804" cy="256"/>
            </a:xfrm>
          </p:grpSpPr>
          <p:sp>
            <p:nvSpPr>
              <p:cNvPr id="23590" name="AutoShape 40"/>
              <p:cNvSpPr>
                <a:spLocks noChangeArrowheads="1"/>
              </p:cNvSpPr>
              <p:nvPr/>
            </p:nvSpPr>
            <p:spPr bwMode="auto">
              <a:xfrm>
                <a:off x="3450" y="901"/>
                <a:ext cx="80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23591" name="Text Box 41"/>
              <p:cNvSpPr txBox="1">
                <a:spLocks noChangeArrowheads="1"/>
              </p:cNvSpPr>
              <p:nvPr/>
            </p:nvSpPr>
            <p:spPr bwMode="auto">
              <a:xfrm>
                <a:off x="3450" y="901"/>
                <a:ext cx="804" cy="256"/>
              </a:xfrm>
              <a:prstGeom prst="rect">
                <a:avLst/>
              </a:prstGeom>
              <a:noFill/>
              <a:ln w="9525">
                <a:noFill/>
                <a:miter lim="800000"/>
                <a:headEnd/>
                <a:tailEnd/>
              </a:ln>
            </p:spPr>
            <p:txBody>
              <a:bodyPr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rf</a:t>
                </a:r>
              </a:p>
            </p:txBody>
          </p:sp>
        </p:grpSp>
        <p:sp>
          <p:nvSpPr>
            <p:cNvPr id="23575" name="Line 42"/>
            <p:cNvSpPr>
              <a:spLocks noChangeShapeType="1"/>
            </p:cNvSpPr>
            <p:nvPr/>
          </p:nvSpPr>
          <p:spPr bwMode="auto">
            <a:xfrm>
              <a:off x="755" y="3294"/>
              <a:ext cx="1" cy="351"/>
            </a:xfrm>
            <a:prstGeom prst="line">
              <a:avLst/>
            </a:prstGeom>
            <a:noFill/>
            <a:ln w="19080">
              <a:solidFill>
                <a:srgbClr val="40458C"/>
              </a:solidFill>
              <a:round/>
              <a:headEnd/>
              <a:tailEnd type="triangle" w="med" len="med"/>
            </a:ln>
          </p:spPr>
          <p:txBody>
            <a:bodyPr/>
            <a:lstStyle/>
            <a:p>
              <a:endParaRPr lang="en-US"/>
            </a:p>
          </p:txBody>
        </p:sp>
        <p:sp>
          <p:nvSpPr>
            <p:cNvPr id="23576" name="Line 43"/>
            <p:cNvSpPr>
              <a:spLocks noChangeShapeType="1"/>
            </p:cNvSpPr>
            <p:nvPr/>
          </p:nvSpPr>
          <p:spPr bwMode="auto">
            <a:xfrm>
              <a:off x="755" y="3294"/>
              <a:ext cx="1379" cy="424"/>
            </a:xfrm>
            <a:prstGeom prst="line">
              <a:avLst/>
            </a:prstGeom>
            <a:noFill/>
            <a:ln w="19080">
              <a:solidFill>
                <a:srgbClr val="40458C"/>
              </a:solidFill>
              <a:round/>
              <a:headEnd type="triangle" w="med" len="med"/>
              <a:tailEnd/>
            </a:ln>
          </p:spPr>
          <p:txBody>
            <a:bodyPr/>
            <a:lstStyle/>
            <a:p>
              <a:endParaRPr lang="en-US"/>
            </a:p>
          </p:txBody>
        </p:sp>
        <p:sp>
          <p:nvSpPr>
            <p:cNvPr id="23577" name="Line 44"/>
            <p:cNvSpPr>
              <a:spLocks noChangeShapeType="1"/>
            </p:cNvSpPr>
            <p:nvPr/>
          </p:nvSpPr>
          <p:spPr bwMode="auto">
            <a:xfrm>
              <a:off x="2468" y="3288"/>
              <a:ext cx="1" cy="378"/>
            </a:xfrm>
            <a:prstGeom prst="line">
              <a:avLst/>
            </a:prstGeom>
            <a:noFill/>
            <a:ln w="19080">
              <a:solidFill>
                <a:srgbClr val="40458C"/>
              </a:solidFill>
              <a:round/>
              <a:headEnd type="triangle" w="med" len="med"/>
              <a:tailEnd/>
            </a:ln>
          </p:spPr>
          <p:txBody>
            <a:bodyPr/>
            <a:lstStyle/>
            <a:p>
              <a:endParaRPr lang="en-US"/>
            </a:p>
          </p:txBody>
        </p:sp>
        <p:grpSp>
          <p:nvGrpSpPr>
            <p:cNvPr id="23578" name="Group 45"/>
            <p:cNvGrpSpPr>
              <a:grpSpLocks/>
            </p:cNvGrpSpPr>
            <p:nvPr/>
          </p:nvGrpSpPr>
          <p:grpSpPr bwMode="auto">
            <a:xfrm>
              <a:off x="1256" y="3137"/>
              <a:ext cx="456" cy="257"/>
              <a:chOff x="2707" y="946"/>
              <a:chExt cx="456" cy="257"/>
            </a:xfrm>
          </p:grpSpPr>
          <p:sp>
            <p:nvSpPr>
              <p:cNvPr id="23588" name="AutoShape 46"/>
              <p:cNvSpPr>
                <a:spLocks noChangeArrowheads="1"/>
              </p:cNvSpPr>
              <p:nvPr/>
            </p:nvSpPr>
            <p:spPr bwMode="auto">
              <a:xfrm>
                <a:off x="2733" y="946"/>
                <a:ext cx="408" cy="207"/>
              </a:xfrm>
              <a:prstGeom prst="roundRect">
                <a:avLst>
                  <a:gd name="adj" fmla="val 481"/>
                </a:avLst>
              </a:prstGeom>
              <a:noFill/>
              <a:ln w="9525">
                <a:noFill/>
                <a:round/>
                <a:headEnd/>
                <a:tailEnd/>
              </a:ln>
            </p:spPr>
            <p:txBody>
              <a:bodyPr wrap="none" anchor="ctr"/>
              <a:lstStyle/>
              <a:p>
                <a:endParaRPr lang="en-US"/>
              </a:p>
            </p:txBody>
          </p:sp>
          <p:sp>
            <p:nvSpPr>
              <p:cNvPr id="23589" name="AutoShape 47"/>
              <p:cNvSpPr>
                <a:spLocks noChangeArrowheads="1"/>
              </p:cNvSpPr>
              <p:nvPr/>
            </p:nvSpPr>
            <p:spPr bwMode="auto">
              <a:xfrm>
                <a:off x="2707" y="946"/>
                <a:ext cx="456" cy="257"/>
              </a:xfrm>
              <a:prstGeom prst="roundRect">
                <a:avLst>
                  <a:gd name="adj" fmla="val 481"/>
                </a:avLst>
              </a:prstGeom>
              <a:noFill/>
              <a:ln w="9525">
                <a:noFill/>
                <a:round/>
                <a:headEnd/>
                <a:tailEnd/>
              </a:ln>
            </p:spPr>
            <p:txBody>
              <a:bodyPr wrap="none"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i="1"/>
                  <a:t>CPU</a:t>
                </a:r>
              </a:p>
            </p:txBody>
          </p:sp>
        </p:grpSp>
        <p:sp>
          <p:nvSpPr>
            <p:cNvPr id="23579" name="Text Box 48"/>
            <p:cNvSpPr txBox="1">
              <a:spLocks noChangeArrowheads="1"/>
            </p:cNvSpPr>
            <p:nvPr/>
          </p:nvSpPr>
          <p:spPr bwMode="auto">
            <a:xfrm>
              <a:off x="1416" y="3880"/>
              <a:ext cx="346"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bu</a:t>
              </a:r>
            </a:p>
          </p:txBody>
        </p:sp>
        <p:sp>
          <p:nvSpPr>
            <p:cNvPr id="23580" name="Line 49"/>
            <p:cNvSpPr>
              <a:spLocks noChangeShapeType="1"/>
            </p:cNvSpPr>
            <p:nvPr/>
          </p:nvSpPr>
          <p:spPr bwMode="auto">
            <a:xfrm flipH="1">
              <a:off x="1039" y="3300"/>
              <a:ext cx="1147" cy="322"/>
            </a:xfrm>
            <a:prstGeom prst="line">
              <a:avLst/>
            </a:prstGeom>
            <a:noFill/>
            <a:ln w="19080">
              <a:solidFill>
                <a:srgbClr val="40458C"/>
              </a:solidFill>
              <a:round/>
              <a:headEnd/>
              <a:tailEnd type="triangle" w="med" len="med"/>
            </a:ln>
          </p:spPr>
          <p:txBody>
            <a:bodyPr/>
            <a:lstStyle/>
            <a:p>
              <a:endParaRPr lang="en-US"/>
            </a:p>
          </p:txBody>
        </p:sp>
        <p:grpSp>
          <p:nvGrpSpPr>
            <p:cNvPr id="23581" name="Group 50"/>
            <p:cNvGrpSpPr>
              <a:grpSpLocks/>
            </p:cNvGrpSpPr>
            <p:nvPr/>
          </p:nvGrpSpPr>
          <p:grpSpPr bwMode="auto">
            <a:xfrm>
              <a:off x="1431" y="3737"/>
              <a:ext cx="277" cy="154"/>
              <a:chOff x="2882" y="1546"/>
              <a:chExt cx="277" cy="154"/>
            </a:xfrm>
          </p:grpSpPr>
          <p:sp>
            <p:nvSpPr>
              <p:cNvPr id="23582" name="AutoShape 51"/>
              <p:cNvSpPr>
                <a:spLocks noChangeArrowheads="1"/>
              </p:cNvSpPr>
              <p:nvPr/>
            </p:nvSpPr>
            <p:spPr bwMode="auto">
              <a:xfrm>
                <a:off x="2988" y="1546"/>
                <a:ext cx="172" cy="155"/>
              </a:xfrm>
              <a:prstGeom prst="roundRect">
                <a:avLst>
                  <a:gd name="adj" fmla="val 648"/>
                </a:avLst>
              </a:prstGeom>
              <a:solidFill>
                <a:srgbClr val="FFFFFF"/>
              </a:solidFill>
              <a:ln w="9525">
                <a:noFill/>
                <a:round/>
                <a:headEnd/>
                <a:tailEnd/>
              </a:ln>
            </p:spPr>
            <p:txBody>
              <a:bodyPr wrap="none" anchor="ctr"/>
              <a:lstStyle/>
              <a:p>
                <a:endParaRPr lang="en-US"/>
              </a:p>
            </p:txBody>
          </p:sp>
          <p:grpSp>
            <p:nvGrpSpPr>
              <p:cNvPr id="23583" name="Group 52"/>
              <p:cNvGrpSpPr>
                <a:grpSpLocks/>
              </p:cNvGrpSpPr>
              <p:nvPr/>
            </p:nvGrpSpPr>
            <p:grpSpPr bwMode="auto">
              <a:xfrm>
                <a:off x="2882" y="1546"/>
                <a:ext cx="275" cy="153"/>
                <a:chOff x="2882" y="1546"/>
                <a:chExt cx="275" cy="153"/>
              </a:xfrm>
            </p:grpSpPr>
            <p:sp>
              <p:nvSpPr>
                <p:cNvPr id="23584" name="Freeform 53"/>
                <p:cNvSpPr>
                  <a:spLocks noChangeArrowheads="1"/>
                </p:cNvSpPr>
                <p:nvPr/>
              </p:nvSpPr>
              <p:spPr bwMode="auto">
                <a:xfrm>
                  <a:off x="2882" y="1546"/>
                  <a:ext cx="276" cy="154"/>
                </a:xfrm>
                <a:custGeom>
                  <a:avLst/>
                  <a:gdLst>
                    <a:gd name="T0" fmla="*/ 0 w 1218"/>
                    <a:gd name="T1" fmla="*/ 0 h 678"/>
                    <a:gd name="T2" fmla="*/ 0 w 1218"/>
                    <a:gd name="T3" fmla="*/ 0 h 678"/>
                    <a:gd name="T4" fmla="*/ 0 w 1218"/>
                    <a:gd name="T5" fmla="*/ 0 h 678"/>
                    <a:gd name="T6" fmla="*/ 0 w 1218"/>
                    <a:gd name="T7" fmla="*/ 0 h 678"/>
                    <a:gd name="T8" fmla="*/ 0 60000 65536"/>
                    <a:gd name="T9" fmla="*/ 0 60000 65536"/>
                    <a:gd name="T10" fmla="*/ 0 60000 65536"/>
                    <a:gd name="T11" fmla="*/ 0 60000 65536"/>
                    <a:gd name="T12" fmla="*/ 0 w 1218"/>
                    <a:gd name="T13" fmla="*/ 0 h 678"/>
                    <a:gd name="T14" fmla="*/ 1218 w 1218"/>
                    <a:gd name="T15" fmla="*/ 678 h 678"/>
                  </a:gdLst>
                  <a:ahLst/>
                  <a:cxnLst>
                    <a:cxn ang="T8">
                      <a:pos x="T0" y="T1"/>
                    </a:cxn>
                    <a:cxn ang="T9">
                      <a:pos x="T2" y="T3"/>
                    </a:cxn>
                    <a:cxn ang="T10">
                      <a:pos x="T4" y="T5"/>
                    </a:cxn>
                    <a:cxn ang="T11">
                      <a:pos x="T6" y="T7"/>
                    </a:cxn>
                  </a:cxnLst>
                  <a:rect l="T12" t="T13" r="T14" b="T15"/>
                  <a:pathLst>
                    <a:path w="1218" h="678">
                      <a:moveTo>
                        <a:pt x="0" y="0"/>
                      </a:moveTo>
                      <a:lnTo>
                        <a:pt x="1217" y="0"/>
                      </a:lnTo>
                      <a:lnTo>
                        <a:pt x="1217" y="677"/>
                      </a:lnTo>
                      <a:lnTo>
                        <a:pt x="0" y="677"/>
                      </a:lnTo>
                    </a:path>
                  </a:pathLst>
                </a:custGeom>
                <a:noFill/>
                <a:ln w="19080">
                  <a:solidFill>
                    <a:srgbClr val="FF0000"/>
                  </a:solidFill>
                  <a:round/>
                  <a:headEnd/>
                  <a:tailEnd/>
                </a:ln>
              </p:spPr>
              <p:txBody>
                <a:bodyPr/>
                <a:lstStyle/>
                <a:p>
                  <a:endParaRPr lang="en-US"/>
                </a:p>
              </p:txBody>
            </p:sp>
            <p:sp>
              <p:nvSpPr>
                <p:cNvPr id="23585" name="Line 54"/>
                <p:cNvSpPr>
                  <a:spLocks noChangeShapeType="1"/>
                </p:cNvSpPr>
                <p:nvPr/>
              </p:nvSpPr>
              <p:spPr bwMode="auto">
                <a:xfrm>
                  <a:off x="3100" y="1546"/>
                  <a:ext cx="1" cy="154"/>
                </a:xfrm>
                <a:prstGeom prst="line">
                  <a:avLst/>
                </a:prstGeom>
                <a:noFill/>
                <a:ln w="19080">
                  <a:solidFill>
                    <a:srgbClr val="FF0000"/>
                  </a:solidFill>
                  <a:round/>
                  <a:headEnd/>
                  <a:tailEnd/>
                </a:ln>
              </p:spPr>
              <p:txBody>
                <a:bodyPr/>
                <a:lstStyle/>
                <a:p>
                  <a:endParaRPr lang="en-US"/>
                </a:p>
              </p:txBody>
            </p:sp>
            <p:sp>
              <p:nvSpPr>
                <p:cNvPr id="23586" name="Line 55"/>
                <p:cNvSpPr>
                  <a:spLocks noChangeShapeType="1"/>
                </p:cNvSpPr>
                <p:nvPr/>
              </p:nvSpPr>
              <p:spPr bwMode="auto">
                <a:xfrm>
                  <a:off x="3044" y="1546"/>
                  <a:ext cx="1" cy="154"/>
                </a:xfrm>
                <a:prstGeom prst="line">
                  <a:avLst/>
                </a:prstGeom>
                <a:noFill/>
                <a:ln w="19080">
                  <a:solidFill>
                    <a:srgbClr val="FF0000"/>
                  </a:solidFill>
                  <a:round/>
                  <a:headEnd/>
                  <a:tailEnd/>
                </a:ln>
              </p:spPr>
              <p:txBody>
                <a:bodyPr/>
                <a:lstStyle/>
                <a:p>
                  <a:endParaRPr lang="en-US"/>
                </a:p>
              </p:txBody>
            </p:sp>
            <p:sp>
              <p:nvSpPr>
                <p:cNvPr id="23587" name="Line 56"/>
                <p:cNvSpPr>
                  <a:spLocks noChangeShapeType="1"/>
                </p:cNvSpPr>
                <p:nvPr/>
              </p:nvSpPr>
              <p:spPr bwMode="auto">
                <a:xfrm>
                  <a:off x="2986" y="1546"/>
                  <a:ext cx="1" cy="154"/>
                </a:xfrm>
                <a:prstGeom prst="line">
                  <a:avLst/>
                </a:prstGeom>
                <a:noFill/>
                <a:ln w="19080">
                  <a:solidFill>
                    <a:srgbClr val="FF0000"/>
                  </a:solidFill>
                  <a:round/>
                  <a:headEnd/>
                  <a:tailEnd/>
                </a:ln>
              </p:spPr>
              <p:txBody>
                <a:bodyPr/>
                <a:lstStyle/>
                <a:p>
                  <a:endParaRPr lang="en-US"/>
                </a:p>
              </p:txBody>
            </p:sp>
          </p:grpSp>
        </p:grpSp>
      </p:grpSp>
      <p:sp>
        <p:nvSpPr>
          <p:cNvPr id="23558" name="Text Box 57"/>
          <p:cNvSpPr txBox="1">
            <a:spLocks noChangeArrowheads="1"/>
          </p:cNvSpPr>
          <p:nvPr/>
        </p:nvSpPr>
        <p:spPr bwMode="auto">
          <a:xfrm>
            <a:off x="668338" y="4002088"/>
            <a:ext cx="8318303" cy="923330"/>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b="1" dirty="0">
                <a:latin typeface="Courier New" pitchFamily="49" charset="0"/>
                <a:ea typeface="MS Mincho" pitchFamily="49" charset="-128"/>
              </a:rPr>
              <a:t>rule</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execStore</a:t>
            </a:r>
            <a:r>
              <a:rPr lang="en-US" b="1" dirty="0">
                <a:solidFill>
                  <a:schemeClr val="tx2"/>
                </a:solidFill>
                <a:latin typeface="Courier New" pitchFamily="49" charset="0"/>
                <a:ea typeface="MS Mincho" pitchFamily="49" charset="-128"/>
              </a:rPr>
              <a:t>(it </a:t>
            </a:r>
            <a:r>
              <a:rPr lang="en-US" b="1" dirty="0">
                <a:latin typeface="Courier New" pitchFamily="49" charset="0"/>
                <a:ea typeface="MS Mincho" pitchFamily="49" charset="-128"/>
              </a:rPr>
              <a:t>matches</a:t>
            </a:r>
            <a:r>
              <a:rPr lang="en-US" b="1" dirty="0">
                <a:solidFill>
                  <a:schemeClr val="tx2"/>
                </a:solidFill>
                <a:latin typeface="Courier New" pitchFamily="49" charset="0"/>
                <a:ea typeface="MS Mincho" pitchFamily="49" charset="-128"/>
              </a:rPr>
              <a:t> </a:t>
            </a:r>
            <a:r>
              <a:rPr lang="en-US" b="1" dirty="0">
                <a:latin typeface="Courier New" pitchFamily="49" charset="0"/>
                <a:ea typeface="MS Mincho" pitchFamily="49" charset="-128"/>
              </a:rPr>
              <a:t>tagged</a:t>
            </a:r>
            <a:r>
              <a:rPr lang="en-US" b="1" dirty="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EStore</a:t>
            </a:r>
            <a:r>
              <a:rPr lang="en-US" b="1" dirty="0">
                <a:solidFill>
                  <a:schemeClr val="tx2"/>
                </a:solidFill>
                <a:latin typeface="Courier New" pitchFamily="49" charset="0"/>
                <a:ea typeface="MS Mincho" pitchFamily="49" charset="-128"/>
              </a:rPr>
              <a:t>{</a:t>
            </a:r>
            <a:r>
              <a:rPr lang="en-US" b="1" dirty="0" err="1">
                <a:solidFill>
                  <a:schemeClr val="tx2"/>
                </a:solidFill>
                <a:latin typeface="Courier New" pitchFamily="49" charset="0"/>
                <a:ea typeface="MS Mincho" pitchFamily="49" charset="-128"/>
              </a:rPr>
              <a:t>val:.vv,addr:.av</a:t>
            </a:r>
            <a:r>
              <a:rPr lang="en-US" b="1" dirty="0" smtClean="0">
                <a:solidFill>
                  <a:schemeClr val="tx2"/>
                </a:solidFill>
                <a:latin typeface="Courier New" pitchFamily="49" charset="0"/>
                <a:ea typeface="MS Mincho" pitchFamily="49" charset="-128"/>
              </a:rPr>
              <a:t>});</a:t>
            </a:r>
          </a:p>
          <a:p>
            <a:pPr>
              <a:lnSpc>
                <a:spcPct val="100000"/>
              </a:lnSpc>
              <a:spcBef>
                <a:spcPct val="0"/>
              </a:spcBef>
              <a:buClrTx/>
              <a:buSzTx/>
              <a:buFontTx/>
              <a:buNone/>
            </a:pPr>
            <a:r>
              <a:rPr lang="en-US" b="1" dirty="0" smtClean="0">
                <a:solidFill>
                  <a:schemeClr val="tx2"/>
                </a:solidFill>
                <a:latin typeface="Courier New" pitchFamily="49" charset="0"/>
                <a:ea typeface="MS Mincho" pitchFamily="49" charset="-128"/>
              </a:rPr>
              <a:t>   </a:t>
            </a:r>
            <a:r>
              <a:rPr lang="en-US" b="1" dirty="0" err="1">
                <a:solidFill>
                  <a:schemeClr val="tx2"/>
                </a:solidFill>
                <a:latin typeface="Courier New" pitchFamily="49" charset="0"/>
                <a:ea typeface="MS Mincho" pitchFamily="49" charset="-128"/>
              </a:rPr>
              <a:t>dMem.write</a:t>
            </a:r>
            <a:r>
              <a:rPr lang="en-US" b="1" dirty="0">
                <a:solidFill>
                  <a:schemeClr val="tx2"/>
                </a:solidFill>
                <a:latin typeface="Courier New" pitchFamily="49" charset="0"/>
                <a:ea typeface="MS Mincho" pitchFamily="49" charset="-128"/>
              </a:rPr>
              <a:t>(</a:t>
            </a:r>
            <a:r>
              <a:rPr lang="en-US" b="1" dirty="0" err="1">
                <a:solidFill>
                  <a:schemeClr val="tx2"/>
                </a:solidFill>
                <a:latin typeface="Courier New" pitchFamily="49" charset="0"/>
                <a:ea typeface="MS Mincho" pitchFamily="49" charset="-128"/>
              </a:rPr>
              <a:t>av</a:t>
            </a:r>
            <a:r>
              <a:rPr lang="en-US" b="1" dirty="0">
                <a:solidFill>
                  <a:schemeClr val="tx2"/>
                </a:solidFill>
                <a:latin typeface="Courier New" pitchFamily="49" charset="0"/>
                <a:ea typeface="MS Mincho" pitchFamily="49" charset="-128"/>
              </a:rPr>
              <a:t>, vv); bu.deq();</a:t>
            </a:r>
            <a:endParaRPr lang="en-US" b="1" dirty="0">
              <a:latin typeface="Courier New" pitchFamily="49" charset="0"/>
              <a:ea typeface="MS Mincho" pitchFamily="49" charset="-128"/>
            </a:endParaRPr>
          </a:p>
          <a:p>
            <a:pPr>
              <a:lnSpc>
                <a:spcPct val="100000"/>
              </a:lnSpc>
              <a:spcBef>
                <a:spcPct val="0"/>
              </a:spcBef>
              <a:buClrTx/>
              <a:buSzTx/>
              <a:buFontTx/>
              <a:buNone/>
            </a:pPr>
            <a:r>
              <a:rPr lang="en-US" b="1" dirty="0" err="1">
                <a:latin typeface="Courier New" pitchFamily="49" charset="0"/>
                <a:ea typeface="MS Mincho" pitchFamily="49" charset="-128"/>
              </a:rPr>
              <a:t>endrule</a:t>
            </a:r>
            <a:endParaRPr lang="en-US" b="1" dirty="0">
              <a:latin typeface="Courier New" pitchFamily="49" charset="0"/>
              <a:ea typeface="MS Mincho" pitchFamily="49" charset="-128"/>
            </a:endParaRPr>
          </a:p>
        </p:txBody>
      </p:sp>
      <p:sp>
        <p:nvSpPr>
          <p:cNvPr id="23559" name="Text Box 58"/>
          <p:cNvSpPr txBox="1">
            <a:spLocks noChangeArrowheads="1"/>
          </p:cNvSpPr>
          <p:nvPr/>
        </p:nvSpPr>
        <p:spPr bwMode="auto">
          <a:xfrm>
            <a:off x="649288" y="2973388"/>
            <a:ext cx="7975600" cy="925512"/>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chemeClr val="tx2"/>
                </a:solidFill>
                <a:latin typeface="Courier New" pitchFamily="49" charset="0"/>
                <a:ea typeface="MS Mincho" pitchFamily="49" charset="-128"/>
              </a:rPr>
              <a:t> execLoad(it </a:t>
            </a:r>
            <a:r>
              <a:rPr lang="en-US" b="1">
                <a:latin typeface="Courier New" pitchFamily="49" charset="0"/>
                <a:ea typeface="MS Mincho" pitchFamily="49" charset="-128"/>
              </a:rPr>
              <a:t>matches</a:t>
            </a: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ELoad{dst:.rd,addr:.av});</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rf.upd(rd, dMem.read(av)); bu.deq(); </a:t>
            </a:r>
          </a:p>
          <a:p>
            <a:pPr>
              <a:lnSpc>
                <a:spcPct val="100000"/>
              </a:lnSpc>
              <a:spcBef>
                <a:spcPct val="0"/>
              </a:spcBef>
              <a:buClrTx/>
              <a:buSzTx/>
              <a:buFontTx/>
              <a:buNone/>
            </a:pPr>
            <a:r>
              <a:rPr lang="en-US" b="1">
                <a:latin typeface="Courier New" pitchFamily="49" charset="0"/>
                <a:ea typeface="MS Mincho" pitchFamily="49" charset="-128"/>
              </a:rPr>
              <a:t>endrule</a:t>
            </a:r>
          </a:p>
        </p:txBody>
      </p:sp>
      <p:sp>
        <p:nvSpPr>
          <p:cNvPr id="1826880" name="Text Box 64"/>
          <p:cNvSpPr txBox="1">
            <a:spLocks noChangeArrowheads="1"/>
          </p:cNvSpPr>
          <p:nvPr/>
        </p:nvSpPr>
        <p:spPr bwMode="auto">
          <a:xfrm>
            <a:off x="4778375" y="5111750"/>
            <a:ext cx="1509713" cy="369888"/>
          </a:xfrm>
          <a:prstGeom prst="rect">
            <a:avLst/>
          </a:prstGeom>
          <a:noFill/>
          <a:ln w="9525">
            <a:noFill/>
            <a:miter lim="800000"/>
            <a:headEnd/>
            <a:tailEnd/>
          </a:ln>
        </p:spPr>
        <p:txBody>
          <a:bodyPr wrap="none">
            <a:spAutoFit/>
          </a:bodyPr>
          <a:lstStyle/>
          <a:p>
            <a:pPr>
              <a:buFont typeface="Wingdings" pitchFamily="-96" charset="2"/>
              <a:buNone/>
            </a:pPr>
            <a:r>
              <a:rPr lang="en-US" sz="2000">
                <a:solidFill>
                  <a:srgbClr val="FF0000"/>
                </a:solidFill>
              </a:rPr>
              <a:t>Bypass RF</a:t>
            </a:r>
          </a:p>
        </p:txBody>
      </p:sp>
      <p:sp>
        <p:nvSpPr>
          <p:cNvPr id="1826882" name="Text Box 66"/>
          <p:cNvSpPr txBox="1">
            <a:spLocks noChangeArrowheads="1"/>
          </p:cNvSpPr>
          <p:nvPr/>
        </p:nvSpPr>
        <p:spPr bwMode="auto">
          <a:xfrm>
            <a:off x="6381750" y="5092700"/>
            <a:ext cx="2046288" cy="369888"/>
          </a:xfrm>
          <a:prstGeom prst="rect">
            <a:avLst/>
          </a:prstGeom>
          <a:noFill/>
          <a:ln w="9525">
            <a:noFill/>
            <a:miter lim="800000"/>
            <a:headEnd/>
            <a:tailEnd/>
          </a:ln>
        </p:spPr>
        <p:txBody>
          <a:bodyPr wrap="none">
            <a:spAutoFit/>
          </a:bodyPr>
          <a:lstStyle/>
          <a:p>
            <a:pPr>
              <a:buFont typeface="Wingdings" pitchFamily="-96" charset="2"/>
              <a:buNone/>
            </a:pPr>
            <a:r>
              <a:rPr lang="en-US" sz="2000">
                <a:solidFill>
                  <a:srgbClr val="FF0000"/>
                </a:solidFill>
              </a:rPr>
              <a:t>Pipeline SFIFO</a:t>
            </a:r>
          </a:p>
        </p:txBody>
      </p:sp>
      <p:sp>
        <p:nvSpPr>
          <p:cNvPr id="1826883" name="Text Box 67"/>
          <p:cNvSpPr txBox="1">
            <a:spLocks noChangeArrowheads="1"/>
          </p:cNvSpPr>
          <p:nvPr/>
        </p:nvSpPr>
        <p:spPr bwMode="auto">
          <a:xfrm>
            <a:off x="4733925" y="5792788"/>
            <a:ext cx="2046288" cy="369887"/>
          </a:xfrm>
          <a:prstGeom prst="rect">
            <a:avLst/>
          </a:prstGeom>
          <a:noFill/>
          <a:ln w="9525">
            <a:noFill/>
            <a:miter lim="800000"/>
            <a:headEnd/>
            <a:tailEnd/>
          </a:ln>
        </p:spPr>
        <p:txBody>
          <a:bodyPr wrap="none">
            <a:spAutoFit/>
          </a:bodyPr>
          <a:lstStyle/>
          <a:p>
            <a:pPr>
              <a:buFont typeface="Wingdings" pitchFamily="-96" charset="2"/>
              <a:buNone/>
            </a:pPr>
            <a:r>
              <a:rPr lang="en-US" sz="2000">
                <a:solidFill>
                  <a:srgbClr val="FF0000"/>
                </a:solidFill>
              </a:rPr>
              <a:t>Pipeline SFIFO</a:t>
            </a:r>
          </a:p>
        </p:txBody>
      </p:sp>
      <p:sp>
        <p:nvSpPr>
          <p:cNvPr id="67" name="Date Placeholder 66"/>
          <p:cNvSpPr>
            <a:spLocks noGrp="1"/>
          </p:cNvSpPr>
          <p:nvPr>
            <p:ph type="dt" sz="half" idx="10"/>
          </p:nvPr>
        </p:nvSpPr>
        <p:spPr/>
        <p:txBody>
          <a:bodyPr/>
          <a:lstStyle/>
          <a:p>
            <a:pPr>
              <a:defRPr/>
            </a:pPr>
            <a:r>
              <a:rPr lang="en-US" smtClean="0"/>
              <a:t>February 28, 2011</a:t>
            </a:r>
            <a:endParaRPr lang="en-US" dirty="0"/>
          </a:p>
        </p:txBody>
      </p:sp>
      <p:sp>
        <p:nvSpPr>
          <p:cNvPr id="70" name="Slide Number Placeholder 69"/>
          <p:cNvSpPr>
            <a:spLocks noGrp="1"/>
          </p:cNvSpPr>
          <p:nvPr>
            <p:ph type="sldNum" sz="quarter" idx="11"/>
          </p:nvPr>
        </p:nvSpPr>
        <p:spPr/>
        <p:txBody>
          <a:bodyPr/>
          <a:lstStyle/>
          <a:p>
            <a:pPr>
              <a:defRPr/>
            </a:pPr>
            <a:r>
              <a:rPr lang="en-US" smtClean="0"/>
              <a:t>L08-</a:t>
            </a:r>
            <a:fld id="{45FBB8E2-97C2-4062-B75C-96275F965647}" type="slidenum">
              <a:rPr lang="en-US" smtClean="0"/>
              <a:pPr>
                <a:defRPr/>
              </a:pPr>
              <a:t>20</a:t>
            </a:fld>
            <a:endParaRPr lang="en-US" dirty="0"/>
          </a:p>
        </p:txBody>
      </p:sp>
      <p:sp>
        <p:nvSpPr>
          <p:cNvPr id="71" name="Footer Placeholder 70"/>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2687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2687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2688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2688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26878">
                                            <p:txEl>
                                              <p:pRg st="2" end="2"/>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26878">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268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6878" grpId="0" build="p"/>
      <p:bldP spid="1826880" grpId="0"/>
      <p:bldP spid="1826882" grpId="0"/>
      <p:bldP spid="182688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3200" smtClean="0"/>
              <a:t>Properties Required of Register File and FIFO for Instruction Pipelining</a:t>
            </a:r>
          </a:p>
        </p:txBody>
      </p:sp>
      <p:sp>
        <p:nvSpPr>
          <p:cNvPr id="1842179" name="Rectangle 3" descr="Rectangle: Click to edit Master text styles&#10;Second level&#10;Third level&#10;Fourth level&#10;Fifth level"/>
          <p:cNvSpPr>
            <a:spLocks noGrp="1" noChangeArrowheads="1"/>
          </p:cNvSpPr>
          <p:nvPr>
            <p:ph idx="1"/>
          </p:nvPr>
        </p:nvSpPr>
        <p:spPr/>
        <p:txBody>
          <a:bodyPr/>
          <a:lstStyle/>
          <a:p>
            <a:pPr eaLnBrk="1" hangingPunct="1">
              <a:lnSpc>
                <a:spcPct val="90000"/>
              </a:lnSpc>
            </a:pPr>
            <a:r>
              <a:rPr lang="en-US" smtClean="0"/>
              <a:t>Register File: </a:t>
            </a:r>
          </a:p>
          <a:p>
            <a:pPr lvl="1" eaLnBrk="1" hangingPunct="1">
              <a:lnSpc>
                <a:spcPct val="90000"/>
              </a:lnSpc>
            </a:pPr>
            <a:r>
              <a:rPr lang="en-US" sz="2400" smtClean="0"/>
              <a:t>rf.upd(r1, v) &lt; rf.sub(r2)</a:t>
            </a:r>
          </a:p>
          <a:p>
            <a:pPr lvl="1" eaLnBrk="1" hangingPunct="1">
              <a:lnSpc>
                <a:spcPct val="90000"/>
              </a:lnSpc>
            </a:pPr>
            <a:r>
              <a:rPr lang="en-US" sz="2400" smtClean="0">
                <a:solidFill>
                  <a:srgbClr val="FF0000"/>
                </a:solidFill>
              </a:rPr>
              <a:t>Bypass RF</a:t>
            </a:r>
          </a:p>
          <a:p>
            <a:pPr eaLnBrk="1" hangingPunct="1">
              <a:lnSpc>
                <a:spcPct val="90000"/>
              </a:lnSpc>
            </a:pPr>
            <a:r>
              <a:rPr lang="en-US" sz="2800" smtClean="0"/>
              <a:t>FIFO </a:t>
            </a:r>
          </a:p>
          <a:p>
            <a:pPr lvl="1" eaLnBrk="1" hangingPunct="1">
              <a:lnSpc>
                <a:spcPct val="90000"/>
              </a:lnSpc>
            </a:pPr>
            <a:r>
              <a:rPr lang="en-US" sz="2400" smtClean="0"/>
              <a:t>bu: {first , deq} &lt; {find, enq} </a:t>
            </a:r>
            <a:r>
              <a:rPr lang="en-US" sz="2400" smtClean="0">
                <a:sym typeface="Symbol" pitchFamily="-96" charset="2"/>
              </a:rPr>
              <a:t></a:t>
            </a:r>
          </a:p>
          <a:p>
            <a:pPr lvl="2" eaLnBrk="1" hangingPunct="1">
              <a:lnSpc>
                <a:spcPct val="90000"/>
              </a:lnSpc>
            </a:pPr>
            <a:r>
              <a:rPr lang="en-US" sz="2000" smtClean="0">
                <a:sym typeface="Symbol" pitchFamily="-96" charset="2"/>
              </a:rPr>
              <a:t>bu.first &lt; bu.find </a:t>
            </a:r>
          </a:p>
          <a:p>
            <a:pPr lvl="2" eaLnBrk="1" hangingPunct="1">
              <a:lnSpc>
                <a:spcPct val="90000"/>
              </a:lnSpc>
            </a:pPr>
            <a:r>
              <a:rPr lang="en-US" sz="2000" smtClean="0">
                <a:sym typeface="Symbol" pitchFamily="-96" charset="2"/>
              </a:rPr>
              <a:t>bu.first &lt; bu.enq</a:t>
            </a:r>
          </a:p>
          <a:p>
            <a:pPr lvl="2" eaLnBrk="1" hangingPunct="1">
              <a:lnSpc>
                <a:spcPct val="90000"/>
              </a:lnSpc>
            </a:pPr>
            <a:r>
              <a:rPr lang="en-US" sz="2000" smtClean="0">
                <a:sym typeface="Symbol" pitchFamily="-96" charset="2"/>
              </a:rPr>
              <a:t>bu.deq &lt; bu.find</a:t>
            </a:r>
          </a:p>
          <a:p>
            <a:pPr lvl="2" eaLnBrk="1" hangingPunct="1">
              <a:lnSpc>
                <a:spcPct val="90000"/>
              </a:lnSpc>
            </a:pPr>
            <a:r>
              <a:rPr lang="en-US" sz="2000" smtClean="0">
                <a:sym typeface="Symbol" pitchFamily="-96" charset="2"/>
              </a:rPr>
              <a:t>bu.deq &lt; bu.enq</a:t>
            </a:r>
          </a:p>
          <a:p>
            <a:pPr lvl="1" eaLnBrk="1" hangingPunct="1">
              <a:lnSpc>
                <a:spcPct val="90000"/>
              </a:lnSpc>
            </a:pPr>
            <a:r>
              <a:rPr lang="en-US" sz="2400" smtClean="0">
                <a:solidFill>
                  <a:srgbClr val="FF0000"/>
                </a:solidFill>
              </a:rPr>
              <a:t>Pipeline SFIFO</a:t>
            </a:r>
          </a:p>
        </p:txBody>
      </p:sp>
      <p:sp>
        <p:nvSpPr>
          <p:cNvPr id="8" name="Date Placeholder 7"/>
          <p:cNvSpPr>
            <a:spLocks noGrp="1"/>
          </p:cNvSpPr>
          <p:nvPr>
            <p:ph type="dt" sz="half" idx="10"/>
          </p:nvPr>
        </p:nvSpPr>
        <p:spPr/>
        <p:txBody>
          <a:bodyPr/>
          <a:lstStyle/>
          <a:p>
            <a:pPr>
              <a:defRPr/>
            </a:pPr>
            <a:r>
              <a:rPr lang="en-US" smtClean="0"/>
              <a:t>February 28, 2011</a:t>
            </a:r>
            <a:endParaRPr lang="en-US" dirty="0"/>
          </a:p>
        </p:txBody>
      </p:sp>
      <p:sp>
        <p:nvSpPr>
          <p:cNvPr id="9" name="Slide Number Placeholder 8"/>
          <p:cNvSpPr>
            <a:spLocks noGrp="1"/>
          </p:cNvSpPr>
          <p:nvPr>
            <p:ph type="sldNum" sz="quarter" idx="11"/>
          </p:nvPr>
        </p:nvSpPr>
        <p:spPr/>
        <p:txBody>
          <a:bodyPr/>
          <a:lstStyle/>
          <a:p>
            <a:pPr>
              <a:defRPr/>
            </a:pPr>
            <a:r>
              <a:rPr lang="en-US" smtClean="0"/>
              <a:t>L08-</a:t>
            </a:r>
            <a:fld id="{45FBB8E2-97C2-4062-B75C-96275F965647}" type="slidenum">
              <a:rPr lang="en-US" smtClean="0"/>
              <a:pPr>
                <a:defRPr/>
              </a:pPr>
              <a:t>21</a:t>
            </a:fld>
            <a:endParaRPr lang="en-US" dirty="0"/>
          </a:p>
        </p:txBody>
      </p:sp>
      <p:sp>
        <p:nvSpPr>
          <p:cNvPr id="11" name="Footer Placeholder 10"/>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2179">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42179">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42179">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42179">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42179">
                                            <p:txEl>
                                              <p:pRg st="7" end="7"/>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42179">
                                            <p:txEl>
                                              <p:pRg st="8" end="8"/>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4217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217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title"/>
          </p:nvPr>
        </p:nvSpPr>
        <p:spPr/>
        <p:txBody>
          <a:bodyPr/>
          <a:lstStyle/>
          <a:p>
            <a:pPr eaLnBrk="1" hangingPunct="1"/>
            <a:r>
              <a:rPr lang="en-US" sz="4000" smtClean="0"/>
              <a:t>One Element Searchable Pipeline SFIFO</a:t>
            </a:r>
          </a:p>
        </p:txBody>
      </p:sp>
      <p:sp>
        <p:nvSpPr>
          <p:cNvPr id="2" name="Rectangle 2" descr="Rectangle: Click to edit Master text styles&#10;Second level&#10;Third level&#10;Fourth level&#10;Fifth level"/>
          <p:cNvSpPr>
            <a:spLocks noChangeArrowheads="1"/>
          </p:cNvSpPr>
          <p:nvPr/>
        </p:nvSpPr>
        <p:spPr bwMode="auto">
          <a:xfrm>
            <a:off x="706438" y="1435100"/>
            <a:ext cx="8437562" cy="4764088"/>
          </a:xfrm>
          <a:prstGeom prst="rect">
            <a:avLst/>
          </a:prstGeom>
          <a:noFill/>
          <a:ln w="9525">
            <a:noFill/>
            <a:miter lim="800000"/>
            <a:headEnd/>
            <a:tailEnd/>
          </a:ln>
        </p:spPr>
        <p:txBody>
          <a:bodyPr/>
          <a:lstStyle/>
          <a:p>
            <a:pPr marL="342900" indent="-342900">
              <a:spcBef>
                <a:spcPct val="5000"/>
              </a:spcBef>
              <a:buClr>
                <a:schemeClr val="hlink"/>
              </a:buClr>
              <a:buSzPct val="110000"/>
              <a:buFont typeface="Wingdings" pitchFamily="-96" charset="2"/>
              <a:buNone/>
            </a:pPr>
            <a:r>
              <a:rPr lang="en-US" b="1" dirty="0">
                <a:solidFill>
                  <a:schemeClr val="tx2"/>
                </a:solidFill>
                <a:latin typeface="Courier New" pitchFamily="49" charset="0"/>
              </a:rPr>
              <a:t>module </a:t>
            </a:r>
            <a:r>
              <a:rPr lang="en-US" dirty="0">
                <a:solidFill>
                  <a:srgbClr val="FF0000"/>
                </a:solidFill>
                <a:latin typeface="Courier New" pitchFamily="49" charset="0"/>
              </a:rPr>
              <a:t>mkSFIFO1#(function </a:t>
            </a:r>
            <a:r>
              <a:rPr lang="en-US" dirty="0" err="1">
                <a:solidFill>
                  <a:srgbClr val="FF0000"/>
                </a:solidFill>
                <a:latin typeface="Courier New" pitchFamily="49" charset="0"/>
              </a:rPr>
              <a:t>Bool</a:t>
            </a:r>
            <a:r>
              <a:rPr lang="en-US" dirty="0">
                <a:solidFill>
                  <a:srgbClr val="FF0000"/>
                </a:solidFill>
                <a:latin typeface="Courier New" pitchFamily="49" charset="0"/>
              </a:rPr>
              <a:t> </a:t>
            </a:r>
            <a:r>
              <a:rPr lang="en-US" dirty="0" err="1">
                <a:solidFill>
                  <a:srgbClr val="FF0000"/>
                </a:solidFill>
                <a:latin typeface="Courier New" pitchFamily="49" charset="0"/>
              </a:rPr>
              <a:t>findf</a:t>
            </a:r>
            <a:r>
              <a:rPr lang="en-US" dirty="0">
                <a:solidFill>
                  <a:srgbClr val="FF0000"/>
                </a:solidFill>
                <a:latin typeface="Courier New" pitchFamily="49" charset="0"/>
              </a:rPr>
              <a:t>(</a:t>
            </a:r>
            <a:r>
              <a:rPr lang="en-US" dirty="0" err="1">
                <a:solidFill>
                  <a:srgbClr val="FF0000"/>
                </a:solidFill>
                <a:latin typeface="Courier New" pitchFamily="49" charset="0"/>
              </a:rPr>
              <a:t>tr</a:t>
            </a:r>
            <a:r>
              <a:rPr lang="en-US" dirty="0">
                <a:solidFill>
                  <a:srgbClr val="FF0000"/>
                </a:solidFill>
                <a:latin typeface="Courier New" pitchFamily="49" charset="0"/>
              </a:rPr>
              <a:t> r, t x))</a:t>
            </a:r>
          </a:p>
          <a:p>
            <a:pPr marL="342900" indent="-342900">
              <a:spcBef>
                <a:spcPct val="5000"/>
              </a:spcBef>
              <a:buClr>
                <a:schemeClr val="hlink"/>
              </a:buClr>
              <a:buSzPct val="110000"/>
              <a:buFont typeface="Wingdings" pitchFamily="-96" charset="2"/>
              <a:buNone/>
            </a:pPr>
            <a:r>
              <a:rPr lang="en-US" dirty="0">
                <a:solidFill>
                  <a:srgbClr val="FF0000"/>
                </a:solidFill>
                <a:latin typeface="Courier New" pitchFamily="49" charset="0"/>
              </a:rPr>
              <a:t>                                         (SFIFO#(</a:t>
            </a:r>
            <a:r>
              <a:rPr lang="en-US" dirty="0" err="1">
                <a:solidFill>
                  <a:srgbClr val="FF0000"/>
                </a:solidFill>
                <a:latin typeface="Courier New" pitchFamily="49" charset="0"/>
              </a:rPr>
              <a:t>t,tr</a:t>
            </a:r>
            <a:r>
              <a:rPr lang="en-US" dirty="0">
                <a:solidFill>
                  <a:srgbClr val="FF0000"/>
                </a:solidFill>
                <a:latin typeface="Courier New" pitchFamily="49" charset="0"/>
              </a:rPr>
              <a:t>));</a:t>
            </a:r>
          </a:p>
          <a:p>
            <a:pPr marL="342900" indent="-342900">
              <a:spcBef>
                <a:spcPct val="5000"/>
              </a:spcBef>
              <a:buClr>
                <a:schemeClr val="hlink"/>
              </a:buClr>
              <a:buSzPct val="110000"/>
              <a:buFont typeface="Wingdings" pitchFamily="-96" charset="2"/>
              <a:buNone/>
            </a:pPr>
            <a:r>
              <a:rPr lang="en-US" sz="1600" dirty="0">
                <a:solidFill>
                  <a:srgbClr val="FF0000"/>
                </a:solidFill>
                <a:latin typeface="Courier New" pitchFamily="49" charset="0"/>
              </a:rPr>
              <a:t>  </a:t>
            </a:r>
            <a:r>
              <a:rPr lang="en-US" sz="1600" dirty="0" err="1">
                <a:solidFill>
                  <a:schemeClr val="tx2"/>
                </a:solidFill>
                <a:latin typeface="Courier New" pitchFamily="49" charset="0"/>
              </a:rPr>
              <a:t>Reg</a:t>
            </a:r>
            <a:r>
              <a:rPr lang="en-US" sz="1600" dirty="0">
                <a:solidFill>
                  <a:schemeClr val="tx2"/>
                </a:solidFill>
                <a:latin typeface="Courier New" pitchFamily="49" charset="0"/>
              </a:rPr>
              <a:t>#(t)      data  &lt;- </a:t>
            </a:r>
            <a:r>
              <a:rPr lang="en-US" sz="1600" dirty="0" err="1">
                <a:solidFill>
                  <a:schemeClr val="tx2"/>
                </a:solidFill>
                <a:latin typeface="Courier New" pitchFamily="49" charset="0"/>
              </a:rPr>
              <a:t>mkRegU</a:t>
            </a:r>
            <a:r>
              <a:rPr lang="en-US" sz="1600" dirty="0">
                <a:solidFill>
                  <a:schemeClr val="tx2"/>
                </a:solidFill>
                <a:latin typeface="Courier New" pitchFamily="49" charset="0"/>
              </a:rPr>
              <a:t>(); </a:t>
            </a:r>
          </a:p>
          <a:p>
            <a:pPr marL="342900" indent="-342900">
              <a:spcBef>
                <a:spcPct val="5000"/>
              </a:spcBef>
              <a:buClr>
                <a:schemeClr val="hlink"/>
              </a:buClr>
              <a:buSzPct val="110000"/>
              <a:buFont typeface="Wingdings" pitchFamily="-96" charset="2"/>
              <a:buNone/>
            </a:pPr>
            <a:r>
              <a:rPr lang="en-US" sz="1600" dirty="0">
                <a:solidFill>
                  <a:schemeClr val="tx2"/>
                </a:solidFill>
                <a:latin typeface="Courier New" pitchFamily="49" charset="0"/>
              </a:rPr>
              <a:t>  </a:t>
            </a:r>
            <a:r>
              <a:rPr lang="en-US" sz="1600" dirty="0" err="1">
                <a:solidFill>
                  <a:schemeClr val="tx2"/>
                </a:solidFill>
                <a:latin typeface="Courier New" pitchFamily="49" charset="0"/>
              </a:rPr>
              <a:t>Reg</a:t>
            </a:r>
            <a:r>
              <a:rPr lang="en-US" sz="1600" dirty="0">
                <a:solidFill>
                  <a:schemeClr val="tx2"/>
                </a:solidFill>
                <a:latin typeface="Courier New" pitchFamily="49" charset="0"/>
              </a:rPr>
              <a:t>#(</a:t>
            </a:r>
            <a:r>
              <a:rPr lang="en-US" sz="1600" dirty="0" err="1">
                <a:solidFill>
                  <a:schemeClr val="tx2"/>
                </a:solidFill>
                <a:latin typeface="Courier New" pitchFamily="49" charset="0"/>
              </a:rPr>
              <a:t>Bool</a:t>
            </a:r>
            <a:r>
              <a:rPr lang="en-US" sz="1600" dirty="0">
                <a:solidFill>
                  <a:schemeClr val="tx2"/>
                </a:solidFill>
                <a:latin typeface="Courier New" pitchFamily="49" charset="0"/>
              </a:rPr>
              <a:t>)   full  &lt;- </a:t>
            </a:r>
            <a:r>
              <a:rPr lang="en-US" sz="1600" dirty="0" err="1">
                <a:solidFill>
                  <a:schemeClr val="tx2"/>
                </a:solidFill>
                <a:latin typeface="Courier New" pitchFamily="49" charset="0"/>
              </a:rPr>
              <a:t>mkConfigReg</a:t>
            </a:r>
            <a:r>
              <a:rPr lang="en-US" sz="1600" dirty="0">
                <a:solidFill>
                  <a:schemeClr val="tx2"/>
                </a:solidFill>
                <a:latin typeface="Courier New" pitchFamily="49" charset="0"/>
              </a:rPr>
              <a:t>(False);</a:t>
            </a:r>
          </a:p>
          <a:p>
            <a:pPr marL="342900" indent="-342900">
              <a:spcBef>
                <a:spcPct val="5000"/>
              </a:spcBef>
              <a:buClr>
                <a:schemeClr val="hlink"/>
              </a:buClr>
              <a:buSzPct val="110000"/>
              <a:buFont typeface="Wingdings" pitchFamily="-96" charset="2"/>
              <a:buNone/>
            </a:pPr>
            <a:r>
              <a:rPr lang="en-US" sz="1600" dirty="0">
                <a:solidFill>
                  <a:schemeClr val="tx2"/>
                </a:solidFill>
                <a:latin typeface="Courier New" pitchFamily="49" charset="0"/>
              </a:rPr>
              <a:t>  </a:t>
            </a:r>
            <a:r>
              <a:rPr lang="en-US" sz="1600" dirty="0" err="1">
                <a:solidFill>
                  <a:schemeClr val="tx2"/>
                </a:solidFill>
                <a:latin typeface="Courier New" pitchFamily="49" charset="0"/>
              </a:rPr>
              <a:t>RWire</a:t>
            </a:r>
            <a:r>
              <a:rPr lang="en-US" sz="1600" dirty="0">
                <a:solidFill>
                  <a:schemeClr val="tx2"/>
                </a:solidFill>
                <a:latin typeface="Courier New" pitchFamily="49" charset="0"/>
              </a:rPr>
              <a:t>#(void) </a:t>
            </a:r>
            <a:r>
              <a:rPr lang="en-US" sz="1600" dirty="0" err="1">
                <a:solidFill>
                  <a:schemeClr val="tx2"/>
                </a:solidFill>
                <a:latin typeface="Courier New" pitchFamily="49" charset="0"/>
              </a:rPr>
              <a:t>deqEN</a:t>
            </a:r>
            <a:r>
              <a:rPr lang="en-US" sz="1600" dirty="0">
                <a:solidFill>
                  <a:schemeClr val="tx2"/>
                </a:solidFill>
                <a:latin typeface="Courier New" pitchFamily="49" charset="0"/>
              </a:rPr>
              <a:t> &lt;- </a:t>
            </a:r>
            <a:r>
              <a:rPr lang="en-US" sz="1600" dirty="0" err="1">
                <a:solidFill>
                  <a:schemeClr val="tx2"/>
                </a:solidFill>
                <a:latin typeface="Courier New" pitchFamily="49" charset="0"/>
              </a:rPr>
              <a:t>mkRWire</a:t>
            </a:r>
            <a:r>
              <a:rPr lang="en-US" sz="1600" dirty="0">
                <a:solidFill>
                  <a:schemeClr val="tx2"/>
                </a:solidFill>
                <a:latin typeface="Courier New" pitchFamily="49" charset="0"/>
              </a:rPr>
              <a:t>();</a:t>
            </a:r>
          </a:p>
          <a:p>
            <a:pPr marL="342900" indent="-342900">
              <a:spcBef>
                <a:spcPct val="5000"/>
              </a:spcBef>
              <a:buClr>
                <a:schemeClr val="hlink"/>
              </a:buClr>
              <a:buSzPct val="110000"/>
              <a:buFont typeface="Wingdings" pitchFamily="-96" charset="2"/>
              <a:buNone/>
            </a:pPr>
            <a:r>
              <a:rPr lang="en-US" sz="1600" b="1" dirty="0">
                <a:solidFill>
                  <a:schemeClr val="tx2"/>
                </a:solidFill>
                <a:latin typeface="Courier New" pitchFamily="49" charset="0"/>
              </a:rPr>
              <a:t>  </a:t>
            </a:r>
            <a:r>
              <a:rPr lang="en-US" sz="1600" b="1" dirty="0" err="1">
                <a:solidFill>
                  <a:schemeClr val="tx2"/>
                </a:solidFill>
                <a:latin typeface="Courier New" pitchFamily="49" charset="0"/>
              </a:rPr>
              <a:t>Bool</a:t>
            </a:r>
            <a:r>
              <a:rPr lang="en-US" sz="1600" b="1" dirty="0">
                <a:solidFill>
                  <a:schemeClr val="tx2"/>
                </a:solidFill>
                <a:latin typeface="Courier New" pitchFamily="49" charset="0"/>
              </a:rPr>
              <a:t>         </a:t>
            </a:r>
            <a:r>
              <a:rPr lang="en-US" sz="1600" dirty="0" err="1">
                <a:solidFill>
                  <a:schemeClr val="tx2"/>
                </a:solidFill>
                <a:latin typeface="Courier New" pitchFamily="49" charset="0"/>
              </a:rPr>
              <a:t>deqp</a:t>
            </a:r>
            <a:r>
              <a:rPr lang="en-US" sz="1600" dirty="0">
                <a:solidFill>
                  <a:schemeClr val="tx2"/>
                </a:solidFill>
                <a:latin typeface="Courier New" pitchFamily="49" charset="0"/>
              </a:rPr>
              <a:t> =</a:t>
            </a:r>
            <a:r>
              <a:rPr lang="en-US" sz="1600" b="1" dirty="0">
                <a:solidFill>
                  <a:schemeClr val="tx2"/>
                </a:solidFill>
                <a:latin typeface="Courier New" pitchFamily="49" charset="0"/>
              </a:rPr>
              <a:t> </a:t>
            </a:r>
            <a:r>
              <a:rPr lang="en-US" sz="1600" dirty="0" err="1">
                <a:solidFill>
                  <a:schemeClr val="tx2"/>
                </a:solidFill>
                <a:latin typeface="Courier New" pitchFamily="49" charset="0"/>
              </a:rPr>
              <a:t>isValid</a:t>
            </a:r>
            <a:r>
              <a:rPr lang="en-US" sz="1600" dirty="0">
                <a:solidFill>
                  <a:schemeClr val="tx2"/>
                </a:solidFill>
                <a:latin typeface="Courier New" pitchFamily="49" charset="0"/>
              </a:rPr>
              <a:t> (</a:t>
            </a:r>
            <a:r>
              <a:rPr lang="en-US" sz="1600" dirty="0" err="1">
                <a:solidFill>
                  <a:schemeClr val="tx2"/>
                </a:solidFill>
                <a:latin typeface="Courier New" pitchFamily="49" charset="0"/>
              </a:rPr>
              <a:t>deqEN.wget</a:t>
            </a:r>
            <a:r>
              <a:rPr lang="en-US" sz="1600" dirty="0">
                <a:solidFill>
                  <a:schemeClr val="tx2"/>
                </a:solidFill>
                <a:latin typeface="Courier New" pitchFamily="49" charset="0"/>
              </a:rPr>
              <a:t>()));</a:t>
            </a:r>
            <a:endParaRPr lang="en-US" sz="1600" b="1" dirty="0">
              <a:solidFill>
                <a:schemeClr val="tx2"/>
              </a:solidFill>
              <a:latin typeface="Courier New" pitchFamily="49" charset="0"/>
            </a:endParaRPr>
          </a:p>
          <a:p>
            <a:pPr marL="342900" indent="-342900">
              <a:spcBef>
                <a:spcPct val="5000"/>
              </a:spcBef>
              <a:buClr>
                <a:schemeClr val="hlink"/>
              </a:buClr>
              <a:buSzPct val="110000"/>
              <a:buFont typeface="Wingdings" pitchFamily="-96" charset="2"/>
              <a:buNone/>
            </a:pPr>
            <a:r>
              <a:rPr lang="en-US" sz="1600" b="1" dirty="0">
                <a:solidFill>
                  <a:schemeClr val="tx2"/>
                </a:solidFill>
                <a:latin typeface="Courier New" pitchFamily="49" charset="0"/>
              </a:rPr>
              <a:t>  method Action </a:t>
            </a:r>
            <a:r>
              <a:rPr lang="en-US" sz="1600" dirty="0" err="1">
                <a:solidFill>
                  <a:schemeClr val="tx2"/>
                </a:solidFill>
                <a:latin typeface="Courier New" pitchFamily="49" charset="0"/>
              </a:rPr>
              <a:t>enq</a:t>
            </a:r>
            <a:r>
              <a:rPr lang="en-US" sz="1600" dirty="0">
                <a:solidFill>
                  <a:schemeClr val="tx2"/>
                </a:solidFill>
                <a:latin typeface="Courier New" pitchFamily="49" charset="0"/>
              </a:rPr>
              <a:t>(t x)</a:t>
            </a:r>
            <a:r>
              <a:rPr lang="en-US" sz="1600" b="1" dirty="0">
                <a:solidFill>
                  <a:schemeClr val="tx2"/>
                </a:solidFill>
                <a:latin typeface="Courier New" pitchFamily="49" charset="0"/>
              </a:rPr>
              <a:t> if </a:t>
            </a:r>
            <a:r>
              <a:rPr lang="en-US" sz="1600" dirty="0">
                <a:solidFill>
                  <a:schemeClr val="tx2"/>
                </a:solidFill>
                <a:latin typeface="Courier New" pitchFamily="49" charset="0"/>
              </a:rPr>
              <a:t>(!full || </a:t>
            </a:r>
            <a:r>
              <a:rPr lang="en-US" sz="1600" dirty="0" err="1">
                <a:solidFill>
                  <a:schemeClr val="tx2"/>
                </a:solidFill>
                <a:latin typeface="Courier New" pitchFamily="49" charset="0"/>
              </a:rPr>
              <a:t>deqp</a:t>
            </a:r>
            <a:r>
              <a:rPr lang="en-US" sz="1600" dirty="0">
                <a:solidFill>
                  <a:schemeClr val="tx2"/>
                </a:solidFill>
                <a:latin typeface="Courier New" pitchFamily="49" charset="0"/>
              </a:rPr>
              <a:t>);</a:t>
            </a:r>
          </a:p>
          <a:p>
            <a:pPr marL="342900" indent="-342900">
              <a:lnSpc>
                <a:spcPct val="85000"/>
              </a:lnSpc>
              <a:spcBef>
                <a:spcPct val="0"/>
              </a:spcBef>
              <a:buClr>
                <a:schemeClr val="hlink"/>
              </a:buClr>
              <a:buSzPct val="110000"/>
              <a:buFont typeface="Wingdings" pitchFamily="-96" charset="2"/>
              <a:buNone/>
            </a:pPr>
            <a:r>
              <a:rPr lang="en-US" sz="1600" dirty="0">
                <a:solidFill>
                  <a:schemeClr val="tx2"/>
                </a:solidFill>
                <a:latin typeface="Courier New" pitchFamily="49" charset="0"/>
              </a:rPr>
              <a:t>    full &lt;= True;     data &lt;= x;</a:t>
            </a:r>
          </a:p>
          <a:p>
            <a:pPr marL="342900" indent="-342900">
              <a:spcBef>
                <a:spcPct val="5000"/>
              </a:spcBef>
              <a:buClr>
                <a:schemeClr val="hlink"/>
              </a:buClr>
              <a:buSzPct val="110000"/>
              <a:buFont typeface="Wingdings" pitchFamily="-96" charset="2"/>
              <a:buNone/>
            </a:pPr>
            <a:r>
              <a:rPr lang="en-US" sz="1600" dirty="0">
                <a:solidFill>
                  <a:schemeClr val="tx2"/>
                </a:solidFill>
                <a:latin typeface="Courier New" pitchFamily="49" charset="0"/>
              </a:rPr>
              <a:t> </a:t>
            </a:r>
            <a:r>
              <a:rPr lang="en-US" sz="1600" b="1" dirty="0">
                <a:solidFill>
                  <a:schemeClr val="tx2"/>
                </a:solidFill>
                <a:latin typeface="Courier New" pitchFamily="49" charset="0"/>
              </a:rPr>
              <a:t> </a:t>
            </a:r>
            <a:r>
              <a:rPr lang="en-US" sz="1600" b="1" dirty="0" err="1">
                <a:solidFill>
                  <a:schemeClr val="tx2"/>
                </a:solidFill>
                <a:latin typeface="Courier New" pitchFamily="49" charset="0"/>
              </a:rPr>
              <a:t>endmethod</a:t>
            </a:r>
            <a:endParaRPr lang="en-US" sz="1600" b="1" dirty="0">
              <a:solidFill>
                <a:schemeClr val="tx2"/>
              </a:solidFill>
              <a:latin typeface="Courier New" pitchFamily="49" charset="0"/>
            </a:endParaRPr>
          </a:p>
          <a:p>
            <a:pPr marL="342900" indent="-342900">
              <a:spcBef>
                <a:spcPct val="5000"/>
              </a:spcBef>
              <a:buClr>
                <a:schemeClr val="hlink"/>
              </a:buClr>
              <a:buSzPct val="110000"/>
              <a:buFont typeface="Wingdings" pitchFamily="-96" charset="2"/>
              <a:buNone/>
            </a:pPr>
            <a:r>
              <a:rPr lang="en-US" sz="1600" b="1" dirty="0">
                <a:solidFill>
                  <a:schemeClr val="tx2"/>
                </a:solidFill>
                <a:latin typeface="Courier New" pitchFamily="49" charset="0"/>
              </a:rPr>
              <a:t>  method Action </a:t>
            </a:r>
            <a:r>
              <a:rPr lang="en-US" sz="1600" dirty="0" err="1">
                <a:solidFill>
                  <a:schemeClr val="tx2"/>
                </a:solidFill>
                <a:latin typeface="Courier New" pitchFamily="49" charset="0"/>
              </a:rPr>
              <a:t>deq</a:t>
            </a:r>
            <a:r>
              <a:rPr lang="en-US" sz="1600" dirty="0">
                <a:solidFill>
                  <a:schemeClr val="tx2"/>
                </a:solidFill>
                <a:latin typeface="Courier New" pitchFamily="49" charset="0"/>
              </a:rPr>
              <a:t>() </a:t>
            </a:r>
            <a:r>
              <a:rPr lang="en-US" sz="1600" b="1" dirty="0">
                <a:solidFill>
                  <a:schemeClr val="tx2"/>
                </a:solidFill>
                <a:latin typeface="Courier New" pitchFamily="49" charset="0"/>
              </a:rPr>
              <a:t>if</a:t>
            </a:r>
            <a:r>
              <a:rPr lang="en-US" sz="1600" dirty="0">
                <a:solidFill>
                  <a:schemeClr val="tx2"/>
                </a:solidFill>
                <a:latin typeface="Courier New" pitchFamily="49" charset="0"/>
              </a:rPr>
              <a:t> (full);</a:t>
            </a:r>
          </a:p>
          <a:p>
            <a:pPr marL="342900" indent="-342900">
              <a:spcBef>
                <a:spcPct val="5000"/>
              </a:spcBef>
              <a:buClr>
                <a:schemeClr val="hlink"/>
              </a:buClr>
              <a:buSzPct val="110000"/>
              <a:buFont typeface="Wingdings" pitchFamily="-96" charset="2"/>
              <a:buNone/>
            </a:pPr>
            <a:r>
              <a:rPr lang="en-US" sz="1600" dirty="0">
                <a:solidFill>
                  <a:schemeClr val="tx2"/>
                </a:solidFill>
                <a:latin typeface="Courier New" pitchFamily="49" charset="0"/>
              </a:rPr>
              <a:t>    full &lt;= False; </a:t>
            </a:r>
            <a:r>
              <a:rPr lang="en-US" sz="1600" dirty="0" err="1">
                <a:solidFill>
                  <a:schemeClr val="tx2"/>
                </a:solidFill>
                <a:latin typeface="Courier New" pitchFamily="49" charset="0"/>
              </a:rPr>
              <a:t>deqEN.wset</a:t>
            </a:r>
            <a:r>
              <a:rPr lang="en-US" sz="1600" dirty="0">
                <a:solidFill>
                  <a:schemeClr val="tx2"/>
                </a:solidFill>
                <a:latin typeface="Courier New" pitchFamily="49" charset="0"/>
              </a:rPr>
              <a:t>(?);</a:t>
            </a:r>
          </a:p>
          <a:p>
            <a:pPr marL="342900" indent="-342900">
              <a:spcBef>
                <a:spcPct val="5000"/>
              </a:spcBef>
              <a:buClr>
                <a:schemeClr val="hlink"/>
              </a:buClr>
              <a:buSzPct val="110000"/>
              <a:buFont typeface="Wingdings" pitchFamily="-96" charset="2"/>
              <a:buNone/>
            </a:pPr>
            <a:r>
              <a:rPr lang="en-US" sz="1600" b="1" dirty="0">
                <a:solidFill>
                  <a:schemeClr val="tx2"/>
                </a:solidFill>
                <a:latin typeface="Courier New" pitchFamily="49" charset="0"/>
              </a:rPr>
              <a:t>  </a:t>
            </a:r>
            <a:r>
              <a:rPr lang="en-US" sz="1600" b="1" dirty="0" err="1">
                <a:solidFill>
                  <a:schemeClr val="tx2"/>
                </a:solidFill>
                <a:latin typeface="Courier New" pitchFamily="49" charset="0"/>
              </a:rPr>
              <a:t>endmethod</a:t>
            </a:r>
            <a:endParaRPr lang="en-US" sz="1600" b="1" dirty="0">
              <a:solidFill>
                <a:schemeClr val="tx2"/>
              </a:solidFill>
              <a:latin typeface="Courier New" pitchFamily="49" charset="0"/>
            </a:endParaRPr>
          </a:p>
          <a:p>
            <a:pPr marL="342900" indent="-342900">
              <a:spcBef>
                <a:spcPct val="5000"/>
              </a:spcBef>
              <a:buClr>
                <a:schemeClr val="hlink"/>
              </a:buClr>
              <a:buSzPct val="110000"/>
              <a:buFont typeface="Wingdings" pitchFamily="-96" charset="2"/>
              <a:buNone/>
            </a:pPr>
            <a:r>
              <a:rPr lang="en-US" sz="1600" b="1" dirty="0">
                <a:solidFill>
                  <a:schemeClr val="tx2"/>
                </a:solidFill>
                <a:latin typeface="Courier New" pitchFamily="49" charset="0"/>
              </a:rPr>
              <a:t>  method </a:t>
            </a:r>
            <a:r>
              <a:rPr lang="en-US" sz="1600" dirty="0">
                <a:solidFill>
                  <a:schemeClr val="tx2"/>
                </a:solidFill>
                <a:latin typeface="Courier New" pitchFamily="49" charset="0"/>
              </a:rPr>
              <a:t>t first() </a:t>
            </a:r>
            <a:r>
              <a:rPr lang="en-US" sz="1600" b="1" dirty="0">
                <a:solidFill>
                  <a:schemeClr val="tx2"/>
                </a:solidFill>
                <a:latin typeface="Courier New" pitchFamily="49" charset="0"/>
              </a:rPr>
              <a:t>if</a:t>
            </a:r>
            <a:r>
              <a:rPr lang="en-US" sz="1600" dirty="0">
                <a:solidFill>
                  <a:schemeClr val="tx2"/>
                </a:solidFill>
                <a:latin typeface="Courier New" pitchFamily="49" charset="0"/>
              </a:rPr>
              <a:t> (full);</a:t>
            </a:r>
          </a:p>
          <a:p>
            <a:pPr marL="342900" indent="-342900">
              <a:spcBef>
                <a:spcPct val="5000"/>
              </a:spcBef>
              <a:buClr>
                <a:schemeClr val="hlink"/>
              </a:buClr>
              <a:buSzPct val="110000"/>
              <a:buFont typeface="Wingdings" pitchFamily="-96" charset="2"/>
              <a:buNone/>
            </a:pPr>
            <a:r>
              <a:rPr lang="en-US" sz="1600" dirty="0">
                <a:solidFill>
                  <a:schemeClr val="tx2"/>
                </a:solidFill>
                <a:latin typeface="Courier New" pitchFamily="49" charset="0"/>
              </a:rPr>
              <a:t>    </a:t>
            </a:r>
            <a:r>
              <a:rPr lang="en-US" sz="1600" b="1" dirty="0">
                <a:solidFill>
                  <a:schemeClr val="tx2"/>
                </a:solidFill>
                <a:latin typeface="Courier New" pitchFamily="49" charset="0"/>
              </a:rPr>
              <a:t>return</a:t>
            </a:r>
            <a:r>
              <a:rPr lang="en-US" sz="1600" dirty="0">
                <a:solidFill>
                  <a:schemeClr val="tx2"/>
                </a:solidFill>
                <a:latin typeface="Courier New" pitchFamily="49" charset="0"/>
              </a:rPr>
              <a:t> (data);</a:t>
            </a:r>
          </a:p>
          <a:p>
            <a:pPr marL="342900" indent="-342900">
              <a:spcBef>
                <a:spcPct val="5000"/>
              </a:spcBef>
              <a:buClr>
                <a:schemeClr val="hlink"/>
              </a:buClr>
              <a:buSzPct val="110000"/>
              <a:buFont typeface="Wingdings" pitchFamily="-96" charset="2"/>
              <a:buNone/>
            </a:pPr>
            <a:r>
              <a:rPr lang="en-US" sz="1600" b="1" dirty="0">
                <a:solidFill>
                  <a:schemeClr val="tx2"/>
                </a:solidFill>
                <a:latin typeface="Courier New" pitchFamily="49" charset="0"/>
              </a:rPr>
              <a:t>  </a:t>
            </a:r>
            <a:r>
              <a:rPr lang="en-US" sz="1600" b="1" dirty="0" err="1">
                <a:solidFill>
                  <a:schemeClr val="tx2"/>
                </a:solidFill>
                <a:latin typeface="Courier New" pitchFamily="49" charset="0"/>
              </a:rPr>
              <a:t>endmethod</a:t>
            </a:r>
            <a:endParaRPr lang="en-US" sz="1600" b="1" dirty="0">
              <a:solidFill>
                <a:schemeClr val="tx2"/>
              </a:solidFill>
              <a:latin typeface="Courier New" pitchFamily="49" charset="0"/>
            </a:endParaRPr>
          </a:p>
          <a:p>
            <a:pPr marL="342900" indent="-342900">
              <a:spcBef>
                <a:spcPct val="5000"/>
              </a:spcBef>
              <a:buClr>
                <a:schemeClr val="hlink"/>
              </a:buClr>
              <a:buSzPct val="110000"/>
              <a:buFont typeface="Wingdings" pitchFamily="-96" charset="2"/>
              <a:buNone/>
            </a:pPr>
            <a:r>
              <a:rPr lang="en-US" sz="1600" b="1" dirty="0">
                <a:solidFill>
                  <a:schemeClr val="tx2"/>
                </a:solidFill>
                <a:latin typeface="Courier New" pitchFamily="49" charset="0"/>
              </a:rPr>
              <a:t>  method Action</a:t>
            </a:r>
            <a:r>
              <a:rPr lang="en-US" sz="1600" dirty="0">
                <a:solidFill>
                  <a:schemeClr val="tx2"/>
                </a:solidFill>
                <a:latin typeface="Courier New" pitchFamily="49" charset="0"/>
              </a:rPr>
              <a:t> clear();</a:t>
            </a:r>
          </a:p>
          <a:p>
            <a:pPr marL="342900" indent="-342900">
              <a:spcBef>
                <a:spcPct val="5000"/>
              </a:spcBef>
              <a:buClr>
                <a:schemeClr val="hlink"/>
              </a:buClr>
              <a:buSzPct val="110000"/>
              <a:buFont typeface="Wingdings" pitchFamily="-96" charset="2"/>
              <a:buNone/>
            </a:pPr>
            <a:r>
              <a:rPr lang="en-US" sz="1600" dirty="0">
                <a:solidFill>
                  <a:schemeClr val="tx2"/>
                </a:solidFill>
                <a:latin typeface="Courier New" pitchFamily="49" charset="0"/>
              </a:rPr>
              <a:t>    full &lt;= False;</a:t>
            </a:r>
          </a:p>
          <a:p>
            <a:pPr marL="342900" indent="-342900">
              <a:spcBef>
                <a:spcPct val="5000"/>
              </a:spcBef>
              <a:buClr>
                <a:schemeClr val="hlink"/>
              </a:buClr>
              <a:buSzPct val="110000"/>
              <a:buFont typeface="Wingdings" pitchFamily="-96" charset="2"/>
              <a:buNone/>
            </a:pPr>
            <a:r>
              <a:rPr lang="en-US" sz="1600" b="1" dirty="0">
                <a:solidFill>
                  <a:schemeClr val="tx2"/>
                </a:solidFill>
                <a:latin typeface="Courier New" pitchFamily="49" charset="0"/>
              </a:rPr>
              <a:t>  </a:t>
            </a:r>
            <a:r>
              <a:rPr lang="en-US" sz="1600" b="1" dirty="0" err="1">
                <a:solidFill>
                  <a:schemeClr val="tx2"/>
                </a:solidFill>
                <a:latin typeface="Courier New" pitchFamily="49" charset="0"/>
              </a:rPr>
              <a:t>endmethod</a:t>
            </a:r>
            <a:endParaRPr lang="en-US" sz="1600" b="1" dirty="0">
              <a:solidFill>
                <a:schemeClr val="tx2"/>
              </a:solidFill>
              <a:latin typeface="Courier New" pitchFamily="49" charset="0"/>
            </a:endParaRPr>
          </a:p>
          <a:p>
            <a:pPr marL="342900" indent="-342900">
              <a:spcBef>
                <a:spcPct val="5000"/>
              </a:spcBef>
              <a:buClr>
                <a:schemeClr val="hlink"/>
              </a:buClr>
              <a:buSzPct val="110000"/>
              <a:buFont typeface="Wingdings" pitchFamily="-96" charset="2"/>
              <a:buNone/>
            </a:pPr>
            <a:r>
              <a:rPr lang="en-US" b="1" dirty="0">
                <a:solidFill>
                  <a:srgbClr val="FF0000"/>
                </a:solidFill>
                <a:latin typeface="Courier New" pitchFamily="49" charset="0"/>
              </a:rPr>
              <a:t> method </a:t>
            </a:r>
            <a:r>
              <a:rPr lang="en-US" b="1" dirty="0" err="1">
                <a:solidFill>
                  <a:srgbClr val="FF0000"/>
                </a:solidFill>
                <a:latin typeface="Courier New" pitchFamily="49" charset="0"/>
              </a:rPr>
              <a:t>Bool</a:t>
            </a:r>
            <a:r>
              <a:rPr lang="en-US" b="1" dirty="0">
                <a:solidFill>
                  <a:srgbClr val="FF0000"/>
                </a:solidFill>
                <a:latin typeface="Courier New" pitchFamily="49" charset="0"/>
              </a:rPr>
              <a:t> </a:t>
            </a:r>
            <a:r>
              <a:rPr lang="en-US" dirty="0">
                <a:solidFill>
                  <a:srgbClr val="FF0000"/>
                </a:solidFill>
                <a:latin typeface="Courier New" pitchFamily="49" charset="0"/>
              </a:rPr>
              <a:t>find(</a:t>
            </a:r>
            <a:r>
              <a:rPr lang="en-US" dirty="0" err="1">
                <a:solidFill>
                  <a:srgbClr val="FF0000"/>
                </a:solidFill>
                <a:latin typeface="Courier New" pitchFamily="49" charset="0"/>
              </a:rPr>
              <a:t>tr</a:t>
            </a:r>
            <a:r>
              <a:rPr lang="en-US" dirty="0">
                <a:solidFill>
                  <a:srgbClr val="FF0000"/>
                </a:solidFill>
                <a:latin typeface="Courier New" pitchFamily="49" charset="0"/>
              </a:rPr>
              <a:t> r);</a:t>
            </a:r>
          </a:p>
          <a:p>
            <a:pPr marL="342900" indent="-342900">
              <a:spcBef>
                <a:spcPct val="5000"/>
              </a:spcBef>
              <a:buClr>
                <a:schemeClr val="hlink"/>
              </a:buClr>
              <a:buSzPct val="110000"/>
              <a:buFont typeface="Wingdings" pitchFamily="-96" charset="2"/>
              <a:buNone/>
            </a:pPr>
            <a:r>
              <a:rPr lang="en-US" dirty="0">
                <a:solidFill>
                  <a:srgbClr val="FF0000"/>
                </a:solidFill>
                <a:latin typeface="Courier New" pitchFamily="49" charset="0"/>
              </a:rPr>
              <a:t>  </a:t>
            </a:r>
            <a:r>
              <a:rPr lang="en-US" b="1" dirty="0">
                <a:solidFill>
                  <a:srgbClr val="FF0000"/>
                </a:solidFill>
                <a:latin typeface="Courier New" pitchFamily="49" charset="0"/>
              </a:rPr>
              <a:t>return</a:t>
            </a:r>
            <a:r>
              <a:rPr lang="en-US" dirty="0">
                <a:solidFill>
                  <a:srgbClr val="FF0000"/>
                </a:solidFill>
                <a:latin typeface="Courier New" pitchFamily="49" charset="0"/>
              </a:rPr>
              <a:t> (</a:t>
            </a:r>
            <a:r>
              <a:rPr lang="en-US" dirty="0" err="1">
                <a:solidFill>
                  <a:srgbClr val="FF0000"/>
                </a:solidFill>
                <a:latin typeface="Courier New" pitchFamily="49" charset="0"/>
              </a:rPr>
              <a:t>findf</a:t>
            </a:r>
            <a:r>
              <a:rPr lang="en-US" dirty="0">
                <a:solidFill>
                  <a:srgbClr val="FF0000"/>
                </a:solidFill>
                <a:latin typeface="Courier New" pitchFamily="49" charset="0"/>
              </a:rPr>
              <a:t>(r, data) &amp;&amp; full);</a:t>
            </a:r>
          </a:p>
          <a:p>
            <a:pPr marL="342900" indent="-342900">
              <a:spcBef>
                <a:spcPct val="5000"/>
              </a:spcBef>
              <a:buClr>
                <a:schemeClr val="hlink"/>
              </a:buClr>
              <a:buSzPct val="110000"/>
              <a:buFont typeface="Wingdings" pitchFamily="-96" charset="2"/>
              <a:buNone/>
            </a:pPr>
            <a:r>
              <a:rPr lang="en-US" b="1" dirty="0">
                <a:solidFill>
                  <a:srgbClr val="FF0000"/>
                </a:solidFill>
                <a:latin typeface="Courier New" pitchFamily="49" charset="0"/>
              </a:rPr>
              <a:t> </a:t>
            </a:r>
            <a:r>
              <a:rPr lang="en-US" b="1" dirty="0" err="1">
                <a:solidFill>
                  <a:srgbClr val="FF0000"/>
                </a:solidFill>
                <a:latin typeface="Courier New" pitchFamily="49" charset="0"/>
              </a:rPr>
              <a:t>endmethod</a:t>
            </a:r>
            <a:r>
              <a:rPr lang="en-US" b="1" dirty="0">
                <a:solidFill>
                  <a:srgbClr val="FF0000"/>
                </a:solidFill>
                <a:latin typeface="Courier New" pitchFamily="49" charset="0"/>
              </a:rPr>
              <a:t> </a:t>
            </a:r>
            <a:r>
              <a:rPr lang="en-US" b="1" dirty="0" err="1">
                <a:solidFill>
                  <a:schemeClr val="tx2"/>
                </a:solidFill>
                <a:latin typeface="Courier New" pitchFamily="49" charset="0"/>
              </a:rPr>
              <a:t>endmodule</a:t>
            </a:r>
            <a:r>
              <a:rPr lang="en-US" b="1" dirty="0">
                <a:solidFill>
                  <a:schemeClr val="tx2"/>
                </a:solidFill>
                <a:latin typeface="Courier New" pitchFamily="49" charset="0"/>
              </a:rPr>
              <a:t> </a:t>
            </a:r>
          </a:p>
        </p:txBody>
      </p:sp>
      <p:sp>
        <p:nvSpPr>
          <p:cNvPr id="9220" name="Text Box 31"/>
          <p:cNvSpPr txBox="1">
            <a:spLocks noChangeArrowheads="1"/>
          </p:cNvSpPr>
          <p:nvPr/>
        </p:nvSpPr>
        <p:spPr bwMode="auto">
          <a:xfrm>
            <a:off x="6613525" y="2063750"/>
            <a:ext cx="2270125" cy="979488"/>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sym typeface="Symbol" pitchFamily="-96" charset="2"/>
              </a:rPr>
              <a:t>bu.enq &gt; bu.deq</a:t>
            </a:r>
          </a:p>
          <a:p>
            <a:pPr>
              <a:buFont typeface="Wingdings" pitchFamily="-96" charset="2"/>
              <a:buNone/>
            </a:pPr>
            <a:r>
              <a:rPr lang="en-US">
                <a:sym typeface="Symbol" pitchFamily="-96" charset="2"/>
              </a:rPr>
              <a:t>bu.enq &gt; bu.first</a:t>
            </a:r>
          </a:p>
          <a:p>
            <a:pPr>
              <a:buFont typeface="Wingdings" pitchFamily="-96" charset="2"/>
              <a:buNone/>
            </a:pPr>
            <a:r>
              <a:rPr lang="en-US">
                <a:sym typeface="Symbol" pitchFamily="-96" charset="2"/>
              </a:rPr>
              <a:t>bu.enq &lt; bu.clear</a:t>
            </a:r>
          </a:p>
        </p:txBody>
      </p:sp>
      <p:sp>
        <p:nvSpPr>
          <p:cNvPr id="27653" name="Text Box 33"/>
          <p:cNvSpPr txBox="1">
            <a:spLocks noChangeArrowheads="1"/>
          </p:cNvSpPr>
          <p:nvPr/>
        </p:nvSpPr>
        <p:spPr bwMode="auto">
          <a:xfrm>
            <a:off x="4445000" y="6259513"/>
            <a:ext cx="2505075" cy="339725"/>
          </a:xfrm>
          <a:prstGeom prst="rect">
            <a:avLst/>
          </a:prstGeom>
          <a:solidFill>
            <a:schemeClr val="bg1"/>
          </a:solidFill>
          <a:ln w="9525">
            <a:noFill/>
            <a:miter lim="800000"/>
            <a:headEnd/>
            <a:tailEnd/>
          </a:ln>
        </p:spPr>
        <p:txBody>
          <a:bodyPr wrap="none">
            <a:spAutoFit/>
          </a:bodyPr>
          <a:lstStyle/>
          <a:p>
            <a:pPr>
              <a:buFont typeface="Wingdings" pitchFamily="-96" charset="2"/>
              <a:buNone/>
            </a:pPr>
            <a:r>
              <a:rPr lang="en-US">
                <a:solidFill>
                  <a:srgbClr val="FF0000"/>
                </a:solidFill>
                <a:latin typeface="Courier New" pitchFamily="49" charset="0"/>
              </a:rPr>
              <a:t>(full &amp;&amp; !deqp));</a:t>
            </a:r>
          </a:p>
        </p:txBody>
      </p:sp>
      <p:sp>
        <p:nvSpPr>
          <p:cNvPr id="25606" name="Text Box 34"/>
          <p:cNvSpPr txBox="1">
            <a:spLocks noChangeArrowheads="1"/>
          </p:cNvSpPr>
          <p:nvPr/>
        </p:nvSpPr>
        <p:spPr bwMode="auto">
          <a:xfrm>
            <a:off x="6613525" y="4064000"/>
            <a:ext cx="2405063" cy="979488"/>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sym typeface="Symbol" pitchFamily="-96" charset="2"/>
              </a:rPr>
              <a:t>bu.find &lt; bu.enq</a:t>
            </a:r>
          </a:p>
          <a:p>
            <a:pPr>
              <a:buFont typeface="Wingdings" pitchFamily="-96" charset="2"/>
              <a:buNone/>
            </a:pPr>
            <a:r>
              <a:rPr lang="en-US">
                <a:sym typeface="Symbol" pitchFamily="-96" charset="2"/>
              </a:rPr>
              <a:t>bu.find &lt; bu.deq</a:t>
            </a:r>
          </a:p>
          <a:p>
            <a:pPr>
              <a:buFont typeface="Wingdings" pitchFamily="-96" charset="2"/>
              <a:buNone/>
            </a:pPr>
            <a:r>
              <a:rPr lang="en-US">
                <a:sym typeface="Symbol" pitchFamily="-96" charset="2"/>
              </a:rPr>
              <a:t>bu.find &lt; bu.clear </a:t>
            </a:r>
          </a:p>
        </p:txBody>
      </p:sp>
      <p:sp>
        <p:nvSpPr>
          <p:cNvPr id="9223" name="Text Box 35"/>
          <p:cNvSpPr txBox="1">
            <a:spLocks noChangeArrowheads="1"/>
          </p:cNvSpPr>
          <p:nvPr/>
        </p:nvSpPr>
        <p:spPr bwMode="auto">
          <a:xfrm>
            <a:off x="6613525" y="3200400"/>
            <a:ext cx="2268538" cy="660400"/>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sym typeface="Symbol" pitchFamily="-96" charset="2"/>
              </a:rPr>
              <a:t>bu.deq &gt; bu.first</a:t>
            </a:r>
          </a:p>
          <a:p>
            <a:pPr>
              <a:buFont typeface="Wingdings" pitchFamily="-96" charset="2"/>
              <a:buNone/>
            </a:pPr>
            <a:r>
              <a:rPr lang="en-US">
                <a:sym typeface="Symbol" pitchFamily="-96" charset="2"/>
              </a:rPr>
              <a:t>bu.deq &lt; bu.clear</a:t>
            </a:r>
          </a:p>
        </p:txBody>
      </p:sp>
      <p:sp>
        <p:nvSpPr>
          <p:cNvPr id="16" name="Text Box 34"/>
          <p:cNvSpPr txBox="1">
            <a:spLocks noChangeArrowheads="1"/>
          </p:cNvSpPr>
          <p:nvPr/>
        </p:nvSpPr>
        <p:spPr bwMode="auto">
          <a:xfrm>
            <a:off x="6613525" y="5257800"/>
            <a:ext cx="2360613" cy="979488"/>
          </a:xfrm>
          <a:prstGeom prst="rect">
            <a:avLst/>
          </a:prstGeom>
          <a:noFill/>
          <a:ln w="9525">
            <a:solidFill>
              <a:srgbClr val="FF0000"/>
            </a:solidFill>
            <a:miter lim="800000"/>
            <a:headEnd/>
            <a:tailEnd/>
          </a:ln>
        </p:spPr>
        <p:txBody>
          <a:bodyPr wrap="none">
            <a:spAutoFit/>
          </a:bodyPr>
          <a:lstStyle/>
          <a:p>
            <a:pPr>
              <a:buFont typeface="Wingdings" pitchFamily="-96" charset="2"/>
              <a:buNone/>
            </a:pPr>
            <a:r>
              <a:rPr lang="en-US">
                <a:sym typeface="Symbol" pitchFamily="-96" charset="2"/>
              </a:rPr>
              <a:t>bu.find &lt; bu.enq</a:t>
            </a:r>
          </a:p>
          <a:p>
            <a:pPr>
              <a:buFont typeface="Wingdings" pitchFamily="-96" charset="2"/>
              <a:buNone/>
            </a:pPr>
            <a:r>
              <a:rPr lang="en-US">
                <a:sym typeface="Symbol" pitchFamily="-96" charset="2"/>
              </a:rPr>
              <a:t>bu.find &gt; bu.deq</a:t>
            </a:r>
          </a:p>
          <a:p>
            <a:pPr>
              <a:buFont typeface="Wingdings" pitchFamily="-96" charset="2"/>
              <a:buNone/>
            </a:pPr>
            <a:r>
              <a:rPr lang="en-US">
                <a:sym typeface="Symbol" pitchFamily="-96" charset="2"/>
              </a:rPr>
              <a:t>bu.find &lt; bu.clear </a:t>
            </a:r>
          </a:p>
        </p:txBody>
      </p:sp>
      <p:cxnSp>
        <p:nvCxnSpPr>
          <p:cNvPr id="18" name="Straight Connector 17"/>
          <p:cNvCxnSpPr>
            <a:cxnSpLocks noChangeShapeType="1"/>
          </p:cNvCxnSpPr>
          <p:nvPr/>
        </p:nvCxnSpPr>
        <p:spPr bwMode="auto">
          <a:xfrm flipV="1">
            <a:off x="4165600" y="6045200"/>
            <a:ext cx="1409700" cy="38100"/>
          </a:xfrm>
          <a:prstGeom prst="line">
            <a:avLst/>
          </a:prstGeom>
          <a:noFill/>
          <a:ln w="9525" algn="ctr">
            <a:solidFill>
              <a:srgbClr val="002060"/>
            </a:solidFill>
            <a:round/>
            <a:headEnd/>
            <a:tailEnd/>
          </a:ln>
        </p:spPr>
      </p:cxnSp>
      <p:grpSp>
        <p:nvGrpSpPr>
          <p:cNvPr id="3" name="Group 21"/>
          <p:cNvGrpSpPr>
            <a:grpSpLocks/>
          </p:cNvGrpSpPr>
          <p:nvPr/>
        </p:nvGrpSpPr>
        <p:grpSpPr bwMode="auto">
          <a:xfrm>
            <a:off x="6985000" y="3937000"/>
            <a:ext cx="1739900" cy="1244600"/>
            <a:chOff x="6985000" y="3937000"/>
            <a:chExt cx="1739900" cy="1244600"/>
          </a:xfrm>
        </p:grpSpPr>
        <p:cxnSp>
          <p:nvCxnSpPr>
            <p:cNvPr id="9230" name="Straight Connector 19"/>
            <p:cNvCxnSpPr>
              <a:cxnSpLocks noChangeShapeType="1"/>
            </p:cNvCxnSpPr>
            <p:nvPr/>
          </p:nvCxnSpPr>
          <p:spPr bwMode="auto">
            <a:xfrm flipV="1">
              <a:off x="6997700" y="3937000"/>
              <a:ext cx="1727200" cy="1231900"/>
            </a:xfrm>
            <a:prstGeom prst="line">
              <a:avLst/>
            </a:prstGeom>
            <a:noFill/>
            <a:ln w="9525" algn="ctr">
              <a:solidFill>
                <a:srgbClr val="002060"/>
              </a:solidFill>
              <a:round/>
              <a:headEnd/>
              <a:tailEnd/>
            </a:ln>
          </p:spPr>
        </p:cxnSp>
        <p:cxnSp>
          <p:nvCxnSpPr>
            <p:cNvPr id="9231" name="Straight Connector 20"/>
            <p:cNvCxnSpPr>
              <a:cxnSpLocks noChangeShapeType="1"/>
            </p:cNvCxnSpPr>
            <p:nvPr/>
          </p:nvCxnSpPr>
          <p:spPr bwMode="auto">
            <a:xfrm flipH="1" flipV="1">
              <a:off x="6985000" y="3949700"/>
              <a:ext cx="1727200" cy="1231900"/>
            </a:xfrm>
            <a:prstGeom prst="line">
              <a:avLst/>
            </a:prstGeom>
            <a:noFill/>
            <a:ln w="9525" algn="ctr">
              <a:solidFill>
                <a:srgbClr val="002060"/>
              </a:solidFill>
              <a:round/>
              <a:headEnd/>
              <a:tailEnd/>
            </a:ln>
          </p:spPr>
        </p:cxnSp>
      </p:grpSp>
      <p:sp>
        <p:nvSpPr>
          <p:cNvPr id="21" name="Date Placeholder 20"/>
          <p:cNvSpPr>
            <a:spLocks noGrp="1"/>
          </p:cNvSpPr>
          <p:nvPr>
            <p:ph type="dt" sz="half" idx="10"/>
          </p:nvPr>
        </p:nvSpPr>
        <p:spPr/>
        <p:txBody>
          <a:bodyPr/>
          <a:lstStyle/>
          <a:p>
            <a:pPr>
              <a:defRPr/>
            </a:pPr>
            <a:r>
              <a:rPr lang="en-US" smtClean="0"/>
              <a:t>February 28, 2011</a:t>
            </a:r>
            <a:endParaRPr lang="en-US" dirty="0"/>
          </a:p>
        </p:txBody>
      </p:sp>
      <p:sp>
        <p:nvSpPr>
          <p:cNvPr id="22" name="Slide Number Placeholder 21"/>
          <p:cNvSpPr>
            <a:spLocks noGrp="1"/>
          </p:cNvSpPr>
          <p:nvPr>
            <p:ph type="sldNum" sz="quarter" idx="11"/>
          </p:nvPr>
        </p:nvSpPr>
        <p:spPr/>
        <p:txBody>
          <a:bodyPr/>
          <a:lstStyle/>
          <a:p>
            <a:pPr>
              <a:defRPr/>
            </a:pPr>
            <a:r>
              <a:rPr lang="en-US" smtClean="0"/>
              <a:t>L08-</a:t>
            </a:r>
            <a:fld id="{45FBB8E2-97C2-4062-B75C-96275F965647}" type="slidenum">
              <a:rPr lang="en-US" smtClean="0"/>
              <a:pPr>
                <a:defRPr/>
              </a:pPr>
              <a:t>22</a:t>
            </a:fld>
            <a:endParaRPr lang="en-US" dirty="0"/>
          </a:p>
        </p:txBody>
      </p:sp>
      <p:sp>
        <p:nvSpPr>
          <p:cNvPr id="23" name="Footer Placeholder 22"/>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18" end="18"/>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xEl>
                                              <p:pRg st="19" end="19"/>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xEl>
                                              <p:pRg st="20" end="2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56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wipe(left)">
                                      <p:cBhvr>
                                        <p:cTn id="19" dur="500"/>
                                        <p:tgtEl>
                                          <p:spTgt spid="18"/>
                                        </p:tgtEl>
                                      </p:cBhvr>
                                    </p:animEffect>
                                  </p:childTnLst>
                                </p:cTn>
                              </p:par>
                              <p:par>
                                <p:cTn id="20" presetID="1" presetClass="entr" presetSubtype="0" fill="hold" grpId="0" nodeType="withEffect">
                                  <p:stCondLst>
                                    <p:cond delay="0"/>
                                  </p:stCondLst>
                                  <p:childTnLst>
                                    <p:set>
                                      <p:cBhvr>
                                        <p:cTn id="21" dur="1" fill="hold">
                                          <p:stCondLst>
                                            <p:cond delay="0"/>
                                          </p:stCondLst>
                                        </p:cTn>
                                        <p:tgtEl>
                                          <p:spTgt spid="27653"/>
                                        </p:tgtEl>
                                        <p:attrNameLst>
                                          <p:attrName>style.visibility</p:attrName>
                                        </p:attrNameLst>
                                      </p:cBhvr>
                                      <p:to>
                                        <p:strVal val="visible"/>
                                      </p:to>
                                    </p:set>
                                  </p:childTnLst>
                                </p:cTn>
                              </p:par>
                            </p:childTnLst>
                          </p:cTn>
                        </p:par>
                        <p:par>
                          <p:cTn id="22" fill="hold">
                            <p:stCondLst>
                              <p:cond delay="500"/>
                            </p:stCondLst>
                            <p:childTnLst>
                              <p:par>
                                <p:cTn id="23" presetID="1" presetClass="entr" presetSubtype="0"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p:bldP spid="27653" grpId="0" animBg="1"/>
      <p:bldP spid="25606" grpId="0" animBg="1"/>
      <p:bldP spid="1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smtClean="0"/>
              <a:t>Suppose we used the wrong SFIFO?</a:t>
            </a:r>
            <a:r>
              <a:rPr lang="en-US" sz="2400" smtClean="0"/>
              <a:t>bu.find &lt; bu.deq</a:t>
            </a:r>
            <a:endParaRPr lang="en-US" smtClean="0"/>
          </a:p>
        </p:txBody>
      </p:sp>
      <p:sp>
        <p:nvSpPr>
          <p:cNvPr id="6" name="Content Placeholder 5" descr="Rectangle: Click to edit Master text styles&#10;Second level&#10;Third level&#10;Fourth level&#10;Fifth level"/>
          <p:cNvSpPr>
            <a:spLocks noGrp="1"/>
          </p:cNvSpPr>
          <p:nvPr>
            <p:ph idx="1"/>
          </p:nvPr>
        </p:nvSpPr>
        <p:spPr/>
        <p:txBody>
          <a:bodyPr/>
          <a:lstStyle/>
          <a:p>
            <a:r>
              <a:rPr lang="en-US" smtClean="0"/>
              <a:t>Will the system produce wrong results?</a:t>
            </a:r>
          </a:p>
          <a:p>
            <a:pPr lvl="1"/>
            <a:r>
              <a:rPr lang="en-US" smtClean="0">
                <a:solidFill>
                  <a:srgbClr val="FF0000"/>
                </a:solidFill>
              </a:rPr>
              <a:t>NO because the fetch rule will simply conflict with the execute rules  </a:t>
            </a:r>
          </a:p>
        </p:txBody>
      </p:sp>
      <p:sp>
        <p:nvSpPr>
          <p:cNvPr id="10" name="Date Placeholder 9"/>
          <p:cNvSpPr>
            <a:spLocks noGrp="1"/>
          </p:cNvSpPr>
          <p:nvPr>
            <p:ph type="dt" sz="half" idx="10"/>
          </p:nvPr>
        </p:nvSpPr>
        <p:spPr/>
        <p:txBody>
          <a:bodyPr/>
          <a:lstStyle/>
          <a:p>
            <a:pPr>
              <a:defRPr/>
            </a:pPr>
            <a:r>
              <a:rPr lang="en-US" smtClean="0"/>
              <a:t>February 28, 2011</a:t>
            </a:r>
            <a:endParaRPr lang="en-US" dirty="0"/>
          </a:p>
        </p:txBody>
      </p:sp>
      <p:sp>
        <p:nvSpPr>
          <p:cNvPr id="11" name="Slide Number Placeholder 10"/>
          <p:cNvSpPr>
            <a:spLocks noGrp="1"/>
          </p:cNvSpPr>
          <p:nvPr>
            <p:ph type="sldNum" sz="quarter" idx="11"/>
          </p:nvPr>
        </p:nvSpPr>
        <p:spPr/>
        <p:txBody>
          <a:bodyPr/>
          <a:lstStyle/>
          <a:p>
            <a:pPr>
              <a:defRPr/>
            </a:pPr>
            <a:r>
              <a:rPr lang="en-US" smtClean="0"/>
              <a:t>L08-</a:t>
            </a:r>
            <a:fld id="{45FBB8E2-97C2-4062-B75C-96275F965647}" type="slidenum">
              <a:rPr lang="en-US" smtClean="0"/>
              <a:pPr>
                <a:defRPr/>
              </a:pPr>
              <a:t>23</a:t>
            </a:fld>
            <a:endParaRPr lang="en-US" dirty="0"/>
          </a:p>
        </p:txBody>
      </p:sp>
      <p:sp>
        <p:nvSpPr>
          <p:cNvPr id="12" name="Footer Placeholder 11"/>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4000" smtClean="0"/>
              <a:t>Register File concurrency properties </a:t>
            </a:r>
          </a:p>
        </p:txBody>
      </p:sp>
      <p:sp>
        <p:nvSpPr>
          <p:cNvPr id="1832963" name="Rectangle 3" descr="Rectangle: Click to edit Master text styles&#10;Second level&#10;Third level&#10;Fourth level&#10;Fifth level"/>
          <p:cNvSpPr>
            <a:spLocks noGrp="1" noChangeArrowheads="1"/>
          </p:cNvSpPr>
          <p:nvPr>
            <p:ph idx="1"/>
          </p:nvPr>
        </p:nvSpPr>
        <p:spPr>
          <a:xfrm>
            <a:off x="838200" y="1597025"/>
            <a:ext cx="7772400" cy="4114800"/>
          </a:xfrm>
        </p:spPr>
        <p:txBody>
          <a:bodyPr/>
          <a:lstStyle/>
          <a:p>
            <a:pPr eaLnBrk="1" hangingPunct="1">
              <a:lnSpc>
                <a:spcPct val="80000"/>
              </a:lnSpc>
            </a:pPr>
            <a:r>
              <a:rPr lang="en-US" sz="2400" smtClean="0"/>
              <a:t>Normal Register File implementation guarantees:</a:t>
            </a:r>
          </a:p>
          <a:p>
            <a:pPr lvl="1" eaLnBrk="1" hangingPunct="1">
              <a:lnSpc>
                <a:spcPct val="80000"/>
              </a:lnSpc>
            </a:pPr>
            <a:r>
              <a:rPr lang="en-US" sz="2000" smtClean="0"/>
              <a:t>rf.sub &lt; rf.upd </a:t>
            </a:r>
          </a:p>
          <a:p>
            <a:pPr lvl="2" eaLnBrk="1" hangingPunct="1">
              <a:lnSpc>
                <a:spcPct val="80000"/>
              </a:lnSpc>
            </a:pPr>
            <a:r>
              <a:rPr lang="en-US" sz="1800" smtClean="0"/>
              <a:t>that is, reads happen before writes in concurrent execution</a:t>
            </a:r>
          </a:p>
          <a:p>
            <a:pPr eaLnBrk="1" hangingPunct="1">
              <a:lnSpc>
                <a:spcPct val="80000"/>
              </a:lnSpc>
            </a:pPr>
            <a:r>
              <a:rPr lang="en-US" sz="2400" smtClean="0"/>
              <a:t>But concurrent rf.sub(r1) and rf.upd(r2,v) where r1 ≠ r2 behaves like both</a:t>
            </a:r>
          </a:p>
          <a:p>
            <a:pPr lvl="1" eaLnBrk="1" hangingPunct="1">
              <a:lnSpc>
                <a:spcPct val="80000"/>
              </a:lnSpc>
            </a:pPr>
            <a:r>
              <a:rPr lang="en-US" sz="2000" smtClean="0"/>
              <a:t>rf.sub(r1) &lt; rf.upd(r2,v)</a:t>
            </a:r>
          </a:p>
          <a:p>
            <a:pPr lvl="1" eaLnBrk="1" hangingPunct="1">
              <a:lnSpc>
                <a:spcPct val="80000"/>
              </a:lnSpc>
            </a:pPr>
            <a:r>
              <a:rPr lang="en-US" sz="2000" smtClean="0"/>
              <a:t>rf.sub(r1) &gt; rf.upd(r2,v)</a:t>
            </a:r>
          </a:p>
          <a:p>
            <a:pPr eaLnBrk="1" hangingPunct="1">
              <a:lnSpc>
                <a:spcPct val="80000"/>
              </a:lnSpc>
            </a:pPr>
            <a:r>
              <a:rPr lang="en-US" sz="2400" smtClean="0"/>
              <a:t>To guarantee rf.upd &lt; rf.sub</a:t>
            </a:r>
          </a:p>
          <a:p>
            <a:pPr lvl="1" eaLnBrk="1" hangingPunct="1">
              <a:lnSpc>
                <a:spcPct val="80000"/>
              </a:lnSpc>
            </a:pPr>
            <a:r>
              <a:rPr lang="en-US" sz="2000" smtClean="0"/>
              <a:t>Either bypass the input value to output when register names match</a:t>
            </a:r>
          </a:p>
          <a:p>
            <a:pPr lvl="1" eaLnBrk="1" hangingPunct="1">
              <a:lnSpc>
                <a:spcPct val="80000"/>
              </a:lnSpc>
            </a:pPr>
            <a:r>
              <a:rPr lang="en-US" sz="2000" smtClean="0"/>
              <a:t>Or make sure that on concurrent calls rf.upd and rf.sub do not operate on the same register</a:t>
            </a:r>
          </a:p>
        </p:txBody>
      </p:sp>
      <p:grpSp>
        <p:nvGrpSpPr>
          <p:cNvPr id="2" name="Group 7"/>
          <p:cNvGrpSpPr>
            <a:grpSpLocks/>
          </p:cNvGrpSpPr>
          <p:nvPr/>
        </p:nvGrpSpPr>
        <p:grpSpPr bwMode="auto">
          <a:xfrm>
            <a:off x="847725" y="5575300"/>
            <a:ext cx="7488238" cy="1019175"/>
            <a:chOff x="534" y="3512"/>
            <a:chExt cx="4717" cy="642"/>
          </a:xfrm>
        </p:grpSpPr>
        <p:sp>
          <p:nvSpPr>
            <p:cNvPr id="26632" name="Line 5"/>
            <p:cNvSpPr>
              <a:spLocks noChangeShapeType="1"/>
            </p:cNvSpPr>
            <p:nvPr/>
          </p:nvSpPr>
          <p:spPr bwMode="auto">
            <a:xfrm flipV="1">
              <a:off x="576" y="3512"/>
              <a:ext cx="416" cy="256"/>
            </a:xfrm>
            <a:prstGeom prst="line">
              <a:avLst/>
            </a:prstGeom>
            <a:noFill/>
            <a:ln w="9525">
              <a:solidFill>
                <a:srgbClr val="FF0000"/>
              </a:solidFill>
              <a:round/>
              <a:headEnd/>
              <a:tailEnd type="triangle" w="med" len="med"/>
            </a:ln>
          </p:spPr>
          <p:txBody>
            <a:bodyPr/>
            <a:lstStyle/>
            <a:p>
              <a:endParaRPr lang="en-US"/>
            </a:p>
          </p:txBody>
        </p:sp>
        <p:sp>
          <p:nvSpPr>
            <p:cNvPr id="26633" name="Text Box 6"/>
            <p:cNvSpPr txBox="1">
              <a:spLocks noChangeArrowheads="1"/>
            </p:cNvSpPr>
            <p:nvPr/>
          </p:nvSpPr>
          <p:spPr bwMode="auto">
            <a:xfrm>
              <a:off x="534" y="3778"/>
              <a:ext cx="4717" cy="376"/>
            </a:xfrm>
            <a:prstGeom prst="rect">
              <a:avLst/>
            </a:prstGeom>
            <a:noFill/>
            <a:ln w="9525">
              <a:solidFill>
                <a:srgbClr val="FF0000"/>
              </a:solidFill>
              <a:miter lim="800000"/>
              <a:headEnd/>
              <a:tailEnd/>
            </a:ln>
          </p:spPr>
          <p:txBody>
            <a:bodyPr>
              <a:spAutoFit/>
            </a:bodyPr>
            <a:lstStyle/>
            <a:p>
              <a:pPr>
                <a:buFont typeface="Wingdings" pitchFamily="-96" charset="2"/>
                <a:buNone/>
              </a:pPr>
              <a:r>
                <a:rPr lang="en-US"/>
                <a:t>True for our rules because of stalls but it is too difficult for the compiler to detect</a:t>
              </a:r>
            </a:p>
          </p:txBody>
        </p:sp>
      </p:grpSp>
      <p:sp>
        <p:nvSpPr>
          <p:cNvPr id="11" name="Date Placeholder 10"/>
          <p:cNvSpPr>
            <a:spLocks noGrp="1"/>
          </p:cNvSpPr>
          <p:nvPr>
            <p:ph type="dt" sz="half" idx="10"/>
          </p:nvPr>
        </p:nvSpPr>
        <p:spPr/>
        <p:txBody>
          <a:bodyPr/>
          <a:lstStyle/>
          <a:p>
            <a:pPr>
              <a:defRPr/>
            </a:pPr>
            <a:r>
              <a:rPr lang="en-US" smtClean="0"/>
              <a:t>February 28, 2011</a:t>
            </a:r>
            <a:endParaRPr lang="en-US" dirty="0"/>
          </a:p>
        </p:txBody>
      </p:sp>
      <p:sp>
        <p:nvSpPr>
          <p:cNvPr id="12" name="Slide Number Placeholder 11"/>
          <p:cNvSpPr>
            <a:spLocks noGrp="1"/>
          </p:cNvSpPr>
          <p:nvPr>
            <p:ph type="sldNum" sz="quarter" idx="11"/>
          </p:nvPr>
        </p:nvSpPr>
        <p:spPr/>
        <p:txBody>
          <a:bodyPr/>
          <a:lstStyle/>
          <a:p>
            <a:pPr>
              <a:defRPr/>
            </a:pPr>
            <a:r>
              <a:rPr lang="en-US" smtClean="0"/>
              <a:t>L08-</a:t>
            </a:r>
            <a:fld id="{45FBB8E2-97C2-4062-B75C-96275F965647}" type="slidenum">
              <a:rPr lang="en-US" smtClean="0"/>
              <a:pPr>
                <a:defRPr/>
              </a:pPr>
              <a:t>24</a:t>
            </a:fld>
            <a:endParaRPr lang="en-US" dirty="0"/>
          </a:p>
        </p:txBody>
      </p:sp>
      <p:sp>
        <p:nvSpPr>
          <p:cNvPr id="14" name="Footer Placeholder 13"/>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3296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3296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3296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32963">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832963">
                                            <p:txEl>
                                              <p:pRg st="7" end="7"/>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3296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6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Bypass Register File</a:t>
            </a:r>
          </a:p>
        </p:txBody>
      </p:sp>
      <p:sp>
        <p:nvSpPr>
          <p:cNvPr id="27651" name="Rectangle 3" descr="Rectangle: Click to edit Master text styles&#10;Second level&#10;Third level&#10;Fourth level&#10;Fifth level"/>
          <p:cNvSpPr>
            <a:spLocks noGrp="1" noChangeArrowheads="1"/>
          </p:cNvSpPr>
          <p:nvPr>
            <p:ph idx="1"/>
          </p:nvPr>
        </p:nvSpPr>
        <p:spPr>
          <a:xfrm>
            <a:off x="854075" y="1544638"/>
            <a:ext cx="7772400" cy="4114800"/>
          </a:xfrm>
        </p:spPr>
        <p:txBody>
          <a:bodyPr/>
          <a:lstStyle/>
          <a:p>
            <a:pPr eaLnBrk="1" hangingPunct="1">
              <a:lnSpc>
                <a:spcPct val="90000"/>
              </a:lnSpc>
              <a:spcBef>
                <a:spcPct val="5000"/>
              </a:spcBef>
              <a:buFont typeface="Wingdings" pitchFamily="-96" charset="2"/>
              <a:buNone/>
            </a:pPr>
            <a:r>
              <a:rPr lang="en-US" sz="1800" b="1" dirty="0" smtClean="0">
                <a:latin typeface="Courier New" pitchFamily="49" charset="0"/>
              </a:rPr>
              <a:t>module</a:t>
            </a:r>
            <a:r>
              <a:rPr lang="en-US" sz="1800" b="1" dirty="0" smtClean="0">
                <a:solidFill>
                  <a:schemeClr val="tx2"/>
                </a:solidFill>
                <a:latin typeface="Courier New" pitchFamily="49" charset="0"/>
              </a:rPr>
              <a:t> </a:t>
            </a:r>
            <a:r>
              <a:rPr lang="en-US" sz="1800" b="1" dirty="0" err="1" smtClean="0">
                <a:solidFill>
                  <a:schemeClr val="tx2"/>
                </a:solidFill>
                <a:latin typeface="Courier New" pitchFamily="49" charset="0"/>
              </a:rPr>
              <a:t>mkBypassRFFull</a:t>
            </a:r>
            <a:r>
              <a:rPr lang="en-US" sz="1800" b="1" dirty="0" smtClean="0">
                <a:solidFill>
                  <a:schemeClr val="tx2"/>
                </a:solidFill>
                <a:latin typeface="Courier New" pitchFamily="49" charset="0"/>
              </a:rPr>
              <a:t>(</a:t>
            </a:r>
            <a:r>
              <a:rPr lang="en-US" sz="1800" b="1" dirty="0" err="1" smtClean="0">
                <a:solidFill>
                  <a:schemeClr val="tx2"/>
                </a:solidFill>
                <a:latin typeface="Courier New" pitchFamily="49" charset="0"/>
              </a:rPr>
              <a:t>RegFile</a:t>
            </a:r>
            <a:r>
              <a:rPr lang="en-US" sz="1800" b="1" dirty="0" smtClean="0">
                <a:solidFill>
                  <a:schemeClr val="tx2"/>
                </a:solidFill>
                <a:latin typeface="Courier New" pitchFamily="49" charset="0"/>
              </a:rPr>
              <a:t>#(</a:t>
            </a:r>
            <a:r>
              <a:rPr lang="en-US" sz="1800" b="1" dirty="0" err="1" smtClean="0">
                <a:solidFill>
                  <a:schemeClr val="tx2"/>
                </a:solidFill>
                <a:latin typeface="Courier New" pitchFamily="49" charset="0"/>
              </a:rPr>
              <a:t>RName,Value</a:t>
            </a:r>
            <a:r>
              <a:rPr lang="en-US" sz="1800" b="1" dirty="0" smtClean="0">
                <a:solidFill>
                  <a:schemeClr val="tx2"/>
                </a:solidFill>
                <a:latin typeface="Courier New" pitchFamily="49" charset="0"/>
              </a:rPr>
              <a:t>));</a:t>
            </a:r>
          </a:p>
          <a:p>
            <a:pPr eaLnBrk="1" hangingPunct="1">
              <a:lnSpc>
                <a:spcPct val="90000"/>
              </a:lnSpc>
              <a:spcBef>
                <a:spcPct val="5000"/>
              </a:spcBef>
              <a:buFont typeface="Wingdings" pitchFamily="-96" charset="2"/>
              <a:buNone/>
            </a:pPr>
            <a:endParaRPr lang="en-US" sz="1800" b="1" dirty="0" smtClean="0">
              <a:solidFill>
                <a:schemeClr val="tx2"/>
              </a:solidFill>
              <a:latin typeface="Courier New" pitchFamily="49" charset="0"/>
            </a:endParaRPr>
          </a:p>
          <a:p>
            <a:pPr eaLnBrk="1" hangingPunct="1">
              <a:lnSpc>
                <a:spcPct val="90000"/>
              </a:lnSpc>
              <a:spcBef>
                <a:spcPct val="5000"/>
              </a:spcBef>
              <a:buFont typeface="Wingdings" pitchFamily="-96" charset="2"/>
              <a:buNone/>
            </a:pPr>
            <a:r>
              <a:rPr lang="en-US" sz="1800" b="1" dirty="0" smtClean="0">
                <a:solidFill>
                  <a:schemeClr val="tx2"/>
                </a:solidFill>
                <a:latin typeface="Courier New" pitchFamily="49" charset="0"/>
              </a:rPr>
              <a:t>  </a:t>
            </a:r>
            <a:r>
              <a:rPr lang="en-US" sz="1800" b="1" dirty="0" err="1" smtClean="0">
                <a:solidFill>
                  <a:schemeClr val="tx2"/>
                </a:solidFill>
                <a:latin typeface="Courier New" pitchFamily="49" charset="0"/>
              </a:rPr>
              <a:t>RegFile</a:t>
            </a:r>
            <a:r>
              <a:rPr lang="en-US" sz="1800" b="1" dirty="0" smtClean="0">
                <a:solidFill>
                  <a:schemeClr val="tx2"/>
                </a:solidFill>
                <a:latin typeface="Courier New" pitchFamily="49" charset="0"/>
              </a:rPr>
              <a:t>#(</a:t>
            </a:r>
            <a:r>
              <a:rPr lang="en-US" sz="1800" b="1" dirty="0" err="1" smtClean="0">
                <a:solidFill>
                  <a:schemeClr val="tx2"/>
                </a:solidFill>
                <a:latin typeface="Courier New" pitchFamily="49" charset="0"/>
              </a:rPr>
              <a:t>RName,Value</a:t>
            </a:r>
            <a:r>
              <a:rPr lang="en-US" sz="1800" b="1" dirty="0" smtClean="0">
                <a:solidFill>
                  <a:schemeClr val="tx2"/>
                </a:solidFill>
                <a:latin typeface="Courier New" pitchFamily="49" charset="0"/>
              </a:rPr>
              <a:t>) </a:t>
            </a:r>
            <a:r>
              <a:rPr lang="en-US" sz="1800" b="1" dirty="0" err="1" smtClean="0">
                <a:solidFill>
                  <a:schemeClr val="tx2"/>
                </a:solidFill>
                <a:latin typeface="Courier New" pitchFamily="49" charset="0"/>
              </a:rPr>
              <a:t>rf</a:t>
            </a:r>
            <a:r>
              <a:rPr lang="en-US" sz="1800" b="1" dirty="0" smtClean="0">
                <a:solidFill>
                  <a:schemeClr val="tx2"/>
                </a:solidFill>
                <a:latin typeface="Courier New" pitchFamily="49" charset="0"/>
              </a:rPr>
              <a:t> &lt;- </a:t>
            </a:r>
            <a:r>
              <a:rPr lang="en-US" sz="1800" b="1" dirty="0" err="1" smtClean="0">
                <a:solidFill>
                  <a:schemeClr val="tx2"/>
                </a:solidFill>
                <a:latin typeface="Courier New" pitchFamily="49" charset="0"/>
              </a:rPr>
              <a:t>mkRegFileFullWCF</a:t>
            </a:r>
            <a:r>
              <a:rPr lang="en-US" sz="1800" b="1" dirty="0" smtClean="0">
                <a:solidFill>
                  <a:schemeClr val="tx2"/>
                </a:solidFill>
                <a:latin typeface="Courier New" pitchFamily="49" charset="0"/>
              </a:rPr>
              <a:t>();</a:t>
            </a:r>
          </a:p>
          <a:p>
            <a:pPr eaLnBrk="1" hangingPunct="1">
              <a:lnSpc>
                <a:spcPct val="90000"/>
              </a:lnSpc>
              <a:spcBef>
                <a:spcPct val="5000"/>
              </a:spcBef>
              <a:buFont typeface="Wingdings" pitchFamily="-96" charset="2"/>
              <a:buNone/>
            </a:pPr>
            <a:r>
              <a:rPr lang="en-US" sz="1800" b="1" dirty="0" smtClean="0">
                <a:solidFill>
                  <a:schemeClr val="tx2"/>
                </a:solidFill>
                <a:latin typeface="Courier New" pitchFamily="49" charset="0"/>
              </a:rPr>
              <a:t>  </a:t>
            </a:r>
            <a:r>
              <a:rPr lang="en-US" sz="1800" b="1" dirty="0" err="1" smtClean="0">
                <a:solidFill>
                  <a:srgbClr val="FF0000"/>
                </a:solidFill>
                <a:latin typeface="Courier New" pitchFamily="49" charset="0"/>
              </a:rPr>
              <a:t>RWire</a:t>
            </a:r>
            <a:r>
              <a:rPr lang="en-US" sz="1800" b="1" dirty="0" smtClean="0">
                <a:solidFill>
                  <a:srgbClr val="FF0000"/>
                </a:solidFill>
                <a:latin typeface="Courier New" pitchFamily="49" charset="0"/>
              </a:rPr>
              <a:t>#(Tuple2#(</a:t>
            </a:r>
            <a:r>
              <a:rPr lang="en-US" sz="1800" b="1" dirty="0" err="1" smtClean="0">
                <a:solidFill>
                  <a:srgbClr val="FF0000"/>
                </a:solidFill>
                <a:latin typeface="Courier New" pitchFamily="49" charset="0"/>
              </a:rPr>
              <a:t>RName,Value</a:t>
            </a:r>
            <a:r>
              <a:rPr lang="en-US" sz="1800" b="1" dirty="0" smtClean="0">
                <a:solidFill>
                  <a:srgbClr val="FF0000"/>
                </a:solidFill>
                <a:latin typeface="Courier New" pitchFamily="49" charset="0"/>
              </a:rPr>
              <a:t>)) </a:t>
            </a:r>
            <a:r>
              <a:rPr lang="en-US" sz="1800" b="1" dirty="0" err="1" smtClean="0">
                <a:solidFill>
                  <a:srgbClr val="FF0000"/>
                </a:solidFill>
                <a:latin typeface="Courier New" pitchFamily="49" charset="0"/>
              </a:rPr>
              <a:t>rw</a:t>
            </a:r>
            <a:r>
              <a:rPr lang="en-US" sz="1800" b="1" dirty="0" smtClean="0">
                <a:solidFill>
                  <a:srgbClr val="FF0000"/>
                </a:solidFill>
                <a:latin typeface="Courier New" pitchFamily="49" charset="0"/>
              </a:rPr>
              <a:t> &lt;- </a:t>
            </a:r>
            <a:r>
              <a:rPr lang="en-US" sz="1800" b="1" dirty="0" err="1" smtClean="0">
                <a:solidFill>
                  <a:srgbClr val="FF0000"/>
                </a:solidFill>
                <a:latin typeface="Courier New" pitchFamily="49" charset="0"/>
              </a:rPr>
              <a:t>mkRWire</a:t>
            </a:r>
            <a:r>
              <a:rPr lang="en-US" sz="1800" b="1" dirty="0" smtClean="0">
                <a:solidFill>
                  <a:srgbClr val="FF0000"/>
                </a:solidFill>
                <a:latin typeface="Courier New" pitchFamily="49" charset="0"/>
              </a:rPr>
              <a:t>();</a:t>
            </a:r>
          </a:p>
          <a:p>
            <a:pPr eaLnBrk="1" hangingPunct="1">
              <a:lnSpc>
                <a:spcPct val="90000"/>
              </a:lnSpc>
              <a:spcBef>
                <a:spcPct val="5000"/>
              </a:spcBef>
              <a:buFont typeface="Wingdings" pitchFamily="-96" charset="2"/>
              <a:buNone/>
            </a:pPr>
            <a:endParaRPr lang="en-US" sz="1800" b="1" dirty="0" smtClean="0">
              <a:solidFill>
                <a:schemeClr val="tx2"/>
              </a:solidFill>
              <a:latin typeface="Courier New" pitchFamily="49" charset="0"/>
            </a:endParaRPr>
          </a:p>
          <a:p>
            <a:pPr eaLnBrk="1" hangingPunct="1">
              <a:lnSpc>
                <a:spcPct val="90000"/>
              </a:lnSpc>
              <a:spcBef>
                <a:spcPct val="5000"/>
              </a:spcBef>
              <a:buFont typeface="Wingdings" pitchFamily="-96" charset="2"/>
              <a:buNone/>
            </a:pPr>
            <a:r>
              <a:rPr lang="en-US" sz="1800" b="1" dirty="0" smtClean="0">
                <a:solidFill>
                  <a:schemeClr val="tx2"/>
                </a:solidFill>
                <a:latin typeface="Courier New" pitchFamily="49" charset="0"/>
              </a:rPr>
              <a:t>  </a:t>
            </a:r>
            <a:r>
              <a:rPr lang="en-US" sz="1800" b="1" dirty="0" smtClean="0">
                <a:latin typeface="Courier New" pitchFamily="49" charset="0"/>
              </a:rPr>
              <a:t>method Action</a:t>
            </a:r>
            <a:r>
              <a:rPr lang="en-US" sz="1800" b="1" dirty="0" smtClean="0">
                <a:solidFill>
                  <a:schemeClr val="tx2"/>
                </a:solidFill>
                <a:latin typeface="Courier New" pitchFamily="49" charset="0"/>
              </a:rPr>
              <a:t> </a:t>
            </a:r>
            <a:r>
              <a:rPr lang="en-US" sz="1800" b="1" dirty="0" err="1" smtClean="0">
                <a:solidFill>
                  <a:schemeClr val="tx2"/>
                </a:solidFill>
                <a:latin typeface="Courier New" pitchFamily="49" charset="0"/>
              </a:rPr>
              <a:t>upd</a:t>
            </a:r>
            <a:r>
              <a:rPr lang="en-US" sz="1800" b="1" dirty="0" smtClean="0">
                <a:solidFill>
                  <a:schemeClr val="tx2"/>
                </a:solidFill>
                <a:latin typeface="Courier New" pitchFamily="49" charset="0"/>
              </a:rPr>
              <a:t> (</a:t>
            </a:r>
            <a:r>
              <a:rPr lang="en-US" sz="1800" b="1" dirty="0" err="1" smtClean="0">
                <a:solidFill>
                  <a:schemeClr val="tx2"/>
                </a:solidFill>
                <a:latin typeface="Courier New" pitchFamily="49" charset="0"/>
              </a:rPr>
              <a:t>RName</a:t>
            </a:r>
            <a:r>
              <a:rPr lang="en-US" sz="1800" b="1" dirty="0" smtClean="0">
                <a:solidFill>
                  <a:schemeClr val="tx2"/>
                </a:solidFill>
                <a:latin typeface="Courier New" pitchFamily="49" charset="0"/>
              </a:rPr>
              <a:t> r, Value d);</a:t>
            </a:r>
          </a:p>
          <a:p>
            <a:pPr eaLnBrk="1" hangingPunct="1">
              <a:lnSpc>
                <a:spcPct val="90000"/>
              </a:lnSpc>
              <a:spcBef>
                <a:spcPct val="5000"/>
              </a:spcBef>
              <a:buFont typeface="Wingdings" pitchFamily="-96" charset="2"/>
              <a:buNone/>
            </a:pPr>
            <a:r>
              <a:rPr lang="en-US" sz="1800" b="1" dirty="0" smtClean="0">
                <a:solidFill>
                  <a:schemeClr val="tx2"/>
                </a:solidFill>
                <a:latin typeface="Courier New" pitchFamily="49" charset="0"/>
              </a:rPr>
              <a:t>    rf.upd(</a:t>
            </a:r>
            <a:r>
              <a:rPr lang="en-US" sz="1800" b="1" dirty="0" err="1" smtClean="0">
                <a:solidFill>
                  <a:schemeClr val="tx2"/>
                </a:solidFill>
                <a:latin typeface="Courier New" pitchFamily="49" charset="0"/>
              </a:rPr>
              <a:t>r,d</a:t>
            </a:r>
            <a:r>
              <a:rPr lang="en-US" sz="1800" b="1" dirty="0" smtClean="0">
                <a:solidFill>
                  <a:schemeClr val="tx2"/>
                </a:solidFill>
                <a:latin typeface="Courier New" pitchFamily="49" charset="0"/>
              </a:rPr>
              <a:t>); </a:t>
            </a:r>
          </a:p>
          <a:p>
            <a:pPr eaLnBrk="1" hangingPunct="1">
              <a:lnSpc>
                <a:spcPct val="90000"/>
              </a:lnSpc>
              <a:spcBef>
                <a:spcPct val="5000"/>
              </a:spcBef>
              <a:buFont typeface="Wingdings" pitchFamily="-96" charset="2"/>
              <a:buNone/>
            </a:pPr>
            <a:r>
              <a:rPr lang="en-US" sz="1800" b="1" dirty="0" smtClean="0">
                <a:solidFill>
                  <a:schemeClr val="tx2"/>
                </a:solidFill>
                <a:latin typeface="Courier New" pitchFamily="49" charset="0"/>
              </a:rPr>
              <a:t>    </a:t>
            </a:r>
            <a:r>
              <a:rPr lang="en-US" sz="1800" b="1" dirty="0" err="1" smtClean="0">
                <a:solidFill>
                  <a:srgbClr val="FF0000"/>
                </a:solidFill>
                <a:latin typeface="Courier New" pitchFamily="49" charset="0"/>
              </a:rPr>
              <a:t>rw.wset</a:t>
            </a:r>
            <a:r>
              <a:rPr lang="en-US" sz="1800" b="1" dirty="0" smtClean="0">
                <a:solidFill>
                  <a:srgbClr val="FF0000"/>
                </a:solidFill>
                <a:latin typeface="Courier New" pitchFamily="49" charset="0"/>
              </a:rPr>
              <a:t>(tuple2(</a:t>
            </a:r>
            <a:r>
              <a:rPr lang="en-US" sz="1800" b="1" dirty="0" err="1" smtClean="0">
                <a:solidFill>
                  <a:srgbClr val="FF0000"/>
                </a:solidFill>
                <a:latin typeface="Courier New" pitchFamily="49" charset="0"/>
              </a:rPr>
              <a:t>r,d</a:t>
            </a:r>
            <a:r>
              <a:rPr lang="en-US" sz="1800" b="1" dirty="0" smtClean="0">
                <a:solidFill>
                  <a:srgbClr val="FF0000"/>
                </a:solidFill>
                <a:latin typeface="Courier New" pitchFamily="49" charset="0"/>
              </a:rPr>
              <a:t>));</a:t>
            </a:r>
          </a:p>
          <a:p>
            <a:pPr eaLnBrk="1" hangingPunct="1">
              <a:lnSpc>
                <a:spcPct val="90000"/>
              </a:lnSpc>
              <a:spcBef>
                <a:spcPct val="5000"/>
              </a:spcBef>
              <a:buFont typeface="Wingdings" pitchFamily="-96" charset="2"/>
              <a:buNone/>
            </a:pPr>
            <a:r>
              <a:rPr lang="en-US" sz="1800" b="1" dirty="0" smtClean="0">
                <a:solidFill>
                  <a:schemeClr val="tx2"/>
                </a:solidFill>
                <a:latin typeface="Courier New" pitchFamily="49" charset="0"/>
              </a:rPr>
              <a:t>  </a:t>
            </a:r>
            <a:r>
              <a:rPr lang="en-US" sz="1800" b="1" dirty="0" err="1" smtClean="0">
                <a:latin typeface="Courier New" pitchFamily="49" charset="0"/>
              </a:rPr>
              <a:t>endmethod</a:t>
            </a:r>
            <a:endParaRPr lang="en-US" sz="1800" b="1" dirty="0" smtClean="0">
              <a:latin typeface="Courier New" pitchFamily="49" charset="0"/>
            </a:endParaRPr>
          </a:p>
          <a:p>
            <a:pPr eaLnBrk="1" hangingPunct="1">
              <a:lnSpc>
                <a:spcPct val="90000"/>
              </a:lnSpc>
              <a:spcBef>
                <a:spcPct val="5000"/>
              </a:spcBef>
              <a:buFont typeface="Wingdings" pitchFamily="-96" charset="2"/>
              <a:buNone/>
            </a:pPr>
            <a:endParaRPr lang="en-US" sz="1800" b="1" dirty="0" smtClean="0">
              <a:latin typeface="Courier New" pitchFamily="49" charset="0"/>
            </a:endParaRPr>
          </a:p>
          <a:p>
            <a:pPr eaLnBrk="1" hangingPunct="1">
              <a:lnSpc>
                <a:spcPct val="90000"/>
              </a:lnSpc>
              <a:spcBef>
                <a:spcPct val="5000"/>
              </a:spcBef>
              <a:buFont typeface="Wingdings" pitchFamily="-96" charset="2"/>
              <a:buNone/>
            </a:pPr>
            <a:r>
              <a:rPr lang="en-US" sz="1800" b="1" dirty="0" smtClean="0">
                <a:solidFill>
                  <a:schemeClr val="tx2"/>
                </a:solidFill>
                <a:latin typeface="Courier New" pitchFamily="49" charset="0"/>
              </a:rPr>
              <a:t>  </a:t>
            </a:r>
            <a:r>
              <a:rPr lang="en-US" sz="1800" b="1" dirty="0" smtClean="0">
                <a:latin typeface="Courier New" pitchFamily="49" charset="0"/>
              </a:rPr>
              <a:t>method Value</a:t>
            </a:r>
            <a:r>
              <a:rPr lang="en-US" sz="1800" b="1" dirty="0" smtClean="0">
                <a:solidFill>
                  <a:schemeClr val="tx2"/>
                </a:solidFill>
                <a:latin typeface="Courier New" pitchFamily="49" charset="0"/>
              </a:rPr>
              <a:t> sub(</a:t>
            </a:r>
            <a:r>
              <a:rPr lang="en-US" sz="1800" b="1" dirty="0" err="1" smtClean="0">
                <a:solidFill>
                  <a:schemeClr val="tx2"/>
                </a:solidFill>
                <a:latin typeface="Courier New" pitchFamily="49" charset="0"/>
              </a:rPr>
              <a:t>RName</a:t>
            </a:r>
            <a:r>
              <a:rPr lang="en-US" sz="1800" b="1" dirty="0" smtClean="0">
                <a:solidFill>
                  <a:schemeClr val="tx2"/>
                </a:solidFill>
                <a:latin typeface="Courier New" pitchFamily="49" charset="0"/>
              </a:rPr>
              <a:t> r);</a:t>
            </a:r>
          </a:p>
          <a:p>
            <a:pPr eaLnBrk="1" hangingPunct="1">
              <a:lnSpc>
                <a:spcPct val="90000"/>
              </a:lnSpc>
              <a:spcBef>
                <a:spcPct val="5000"/>
              </a:spcBef>
              <a:buFont typeface="Wingdings" pitchFamily="-96" charset="2"/>
              <a:buNone/>
            </a:pPr>
            <a:r>
              <a:rPr lang="en-US" sz="1800" b="1" dirty="0" smtClean="0">
                <a:solidFill>
                  <a:schemeClr val="tx2"/>
                </a:solidFill>
                <a:latin typeface="Courier New" pitchFamily="49" charset="0"/>
              </a:rPr>
              <a:t>    </a:t>
            </a:r>
            <a:r>
              <a:rPr lang="en-US" sz="1800" b="1" dirty="0" smtClean="0">
                <a:solidFill>
                  <a:srgbClr val="FF0000"/>
                </a:solidFill>
                <a:latin typeface="Courier New" pitchFamily="49" charset="0"/>
              </a:rPr>
              <a:t>case</a:t>
            </a:r>
            <a:r>
              <a:rPr lang="en-US" sz="1800" b="1" dirty="0" smtClean="0">
                <a:solidFill>
                  <a:schemeClr val="tx2"/>
                </a:solidFill>
                <a:latin typeface="Courier New" pitchFamily="49" charset="0"/>
              </a:rPr>
              <a:t> </a:t>
            </a:r>
            <a:r>
              <a:rPr lang="en-US" sz="1800" b="1" dirty="0" err="1" smtClean="0">
                <a:solidFill>
                  <a:srgbClr val="FF0000"/>
                </a:solidFill>
                <a:latin typeface="Courier New" pitchFamily="49" charset="0"/>
              </a:rPr>
              <a:t>rw.wget</a:t>
            </a:r>
            <a:r>
              <a:rPr lang="en-US" sz="1800" b="1" dirty="0" smtClean="0">
                <a:solidFill>
                  <a:srgbClr val="FF0000"/>
                </a:solidFill>
                <a:latin typeface="Courier New" pitchFamily="49" charset="0"/>
              </a:rPr>
              <a:t>() matches</a:t>
            </a:r>
          </a:p>
          <a:p>
            <a:pPr eaLnBrk="1" hangingPunct="1">
              <a:lnSpc>
                <a:spcPct val="90000"/>
              </a:lnSpc>
              <a:spcBef>
                <a:spcPct val="5000"/>
              </a:spcBef>
              <a:buFont typeface="Wingdings" pitchFamily="-96" charset="2"/>
              <a:buNone/>
            </a:pPr>
            <a:r>
              <a:rPr lang="en-US" sz="1800" b="1" dirty="0" smtClean="0">
                <a:solidFill>
                  <a:srgbClr val="FF0000"/>
                </a:solidFill>
                <a:latin typeface="Courier New" pitchFamily="49" charset="0"/>
              </a:rPr>
              <a:t>      tagged Valid {.</a:t>
            </a:r>
            <a:r>
              <a:rPr lang="en-US" sz="1800" b="1" dirty="0" err="1" smtClean="0">
                <a:solidFill>
                  <a:srgbClr val="FF0000"/>
                </a:solidFill>
                <a:latin typeface="Courier New" pitchFamily="49" charset="0"/>
              </a:rPr>
              <a:t>wr,.d</a:t>
            </a:r>
            <a:r>
              <a:rPr lang="en-US" sz="1800" b="1" dirty="0" smtClean="0">
                <a:solidFill>
                  <a:srgbClr val="FF0000"/>
                </a:solidFill>
                <a:latin typeface="Courier New" pitchFamily="49" charset="0"/>
              </a:rPr>
              <a:t>}: </a:t>
            </a:r>
          </a:p>
          <a:p>
            <a:pPr eaLnBrk="1" hangingPunct="1">
              <a:lnSpc>
                <a:spcPct val="90000"/>
              </a:lnSpc>
              <a:spcBef>
                <a:spcPct val="5000"/>
              </a:spcBef>
              <a:buFont typeface="Wingdings" pitchFamily="-96" charset="2"/>
              <a:buNone/>
            </a:pPr>
            <a:r>
              <a:rPr lang="en-US" sz="1800" b="1" dirty="0" smtClean="0">
                <a:solidFill>
                  <a:srgbClr val="FF0000"/>
                </a:solidFill>
                <a:latin typeface="Courier New" pitchFamily="49" charset="0"/>
              </a:rPr>
              <a:t>				</a:t>
            </a:r>
            <a:r>
              <a:rPr lang="en-US" sz="1800" b="1" dirty="0" smtClean="0">
                <a:solidFill>
                  <a:srgbClr val="FF0000"/>
                </a:solidFill>
                <a:latin typeface="Courier New" pitchFamily="49" charset="0"/>
              </a:rPr>
              <a:t>  return </a:t>
            </a:r>
            <a:r>
              <a:rPr lang="en-US" sz="1800" b="1" dirty="0" smtClean="0">
                <a:solidFill>
                  <a:srgbClr val="FF0000"/>
                </a:solidFill>
                <a:latin typeface="Courier New" pitchFamily="49" charset="0"/>
              </a:rPr>
              <a:t>(</a:t>
            </a:r>
            <a:r>
              <a:rPr lang="en-US" sz="1800" b="1" dirty="0" err="1" smtClean="0">
                <a:solidFill>
                  <a:srgbClr val="FF0000"/>
                </a:solidFill>
                <a:latin typeface="Courier New" pitchFamily="49" charset="0"/>
              </a:rPr>
              <a:t>wr</a:t>
            </a:r>
            <a:r>
              <a:rPr lang="en-US" sz="1800" b="1" dirty="0" smtClean="0">
                <a:solidFill>
                  <a:srgbClr val="FF0000"/>
                </a:solidFill>
                <a:latin typeface="Courier New" pitchFamily="49" charset="0"/>
              </a:rPr>
              <a:t>==r) ? d : rf.sub(r);</a:t>
            </a:r>
          </a:p>
          <a:p>
            <a:pPr eaLnBrk="1" hangingPunct="1">
              <a:lnSpc>
                <a:spcPct val="90000"/>
              </a:lnSpc>
              <a:spcBef>
                <a:spcPct val="5000"/>
              </a:spcBef>
              <a:buFont typeface="Wingdings" pitchFamily="-96" charset="2"/>
              <a:buNone/>
            </a:pPr>
            <a:r>
              <a:rPr lang="en-US" sz="1800" b="1" dirty="0" smtClean="0">
                <a:solidFill>
                  <a:srgbClr val="FF0000"/>
                </a:solidFill>
                <a:latin typeface="Courier New" pitchFamily="49" charset="0"/>
              </a:rPr>
              <a:t>      tagged Invalid: </a:t>
            </a:r>
            <a:r>
              <a:rPr lang="en-US" sz="1800" b="1" dirty="0" smtClean="0">
                <a:latin typeface="Courier New" pitchFamily="49" charset="0"/>
              </a:rPr>
              <a:t>return</a:t>
            </a:r>
            <a:r>
              <a:rPr lang="en-US" sz="1800" b="1" dirty="0" smtClean="0">
                <a:solidFill>
                  <a:schemeClr val="tx2"/>
                </a:solidFill>
                <a:latin typeface="Courier New" pitchFamily="49" charset="0"/>
              </a:rPr>
              <a:t> </a:t>
            </a:r>
            <a:r>
              <a:rPr lang="en-US" sz="1800" b="1" dirty="0" smtClean="0">
                <a:solidFill>
                  <a:schemeClr val="tx2"/>
                </a:solidFill>
                <a:latin typeface="Courier New" pitchFamily="49" charset="0"/>
              </a:rPr>
              <a:t>rf.sub(r);</a:t>
            </a:r>
          </a:p>
          <a:p>
            <a:pPr eaLnBrk="1" hangingPunct="1">
              <a:lnSpc>
                <a:spcPct val="90000"/>
              </a:lnSpc>
              <a:spcBef>
                <a:spcPct val="5000"/>
              </a:spcBef>
              <a:buFont typeface="Wingdings" pitchFamily="-96" charset="2"/>
              <a:buNone/>
            </a:pPr>
            <a:r>
              <a:rPr lang="en-US" sz="1800" b="1" dirty="0" smtClean="0">
                <a:solidFill>
                  <a:srgbClr val="FF0000"/>
                </a:solidFill>
                <a:latin typeface="Courier New" pitchFamily="49" charset="0"/>
              </a:rPr>
              <a:t>    </a:t>
            </a:r>
            <a:r>
              <a:rPr lang="en-US" sz="1800" b="1" dirty="0" err="1" smtClean="0">
                <a:solidFill>
                  <a:srgbClr val="FF0000"/>
                </a:solidFill>
                <a:latin typeface="Courier New" pitchFamily="49" charset="0"/>
              </a:rPr>
              <a:t>endcase</a:t>
            </a:r>
            <a:endParaRPr lang="en-US" sz="1800" b="1" dirty="0" smtClean="0">
              <a:solidFill>
                <a:srgbClr val="FF0000"/>
              </a:solidFill>
              <a:latin typeface="Courier New" pitchFamily="49" charset="0"/>
            </a:endParaRPr>
          </a:p>
          <a:p>
            <a:pPr eaLnBrk="1" hangingPunct="1">
              <a:lnSpc>
                <a:spcPct val="90000"/>
              </a:lnSpc>
              <a:spcBef>
                <a:spcPct val="5000"/>
              </a:spcBef>
              <a:buFont typeface="Wingdings" pitchFamily="-96" charset="2"/>
              <a:buNone/>
            </a:pPr>
            <a:r>
              <a:rPr lang="en-US" sz="1800" b="1" dirty="0" smtClean="0">
                <a:solidFill>
                  <a:schemeClr val="tx2"/>
                </a:solidFill>
                <a:latin typeface="Courier New" pitchFamily="49" charset="0"/>
              </a:rPr>
              <a:t>  </a:t>
            </a:r>
            <a:r>
              <a:rPr lang="en-US" sz="1800" b="1" dirty="0" err="1" smtClean="0">
                <a:latin typeface="Courier New" pitchFamily="49" charset="0"/>
              </a:rPr>
              <a:t>endmethod</a:t>
            </a:r>
            <a:endParaRPr lang="en-US" sz="1800" b="1" dirty="0" smtClean="0">
              <a:latin typeface="Courier New" pitchFamily="49" charset="0"/>
            </a:endParaRPr>
          </a:p>
          <a:p>
            <a:pPr eaLnBrk="1" hangingPunct="1">
              <a:lnSpc>
                <a:spcPct val="90000"/>
              </a:lnSpc>
              <a:spcBef>
                <a:spcPct val="5000"/>
              </a:spcBef>
              <a:buFont typeface="Wingdings" pitchFamily="-96" charset="2"/>
              <a:buNone/>
            </a:pPr>
            <a:r>
              <a:rPr lang="en-US" sz="1800" b="1" dirty="0" err="1" smtClean="0">
                <a:latin typeface="Courier New" pitchFamily="49" charset="0"/>
              </a:rPr>
              <a:t>endmodule</a:t>
            </a:r>
            <a:endParaRPr lang="en-US" sz="1800" b="1" dirty="0" smtClean="0">
              <a:latin typeface="Courier New" pitchFamily="49" charset="0"/>
            </a:endParaRPr>
          </a:p>
        </p:txBody>
      </p:sp>
      <p:grpSp>
        <p:nvGrpSpPr>
          <p:cNvPr id="2" name="Group 6"/>
          <p:cNvGrpSpPr>
            <a:grpSpLocks/>
          </p:cNvGrpSpPr>
          <p:nvPr/>
        </p:nvGrpSpPr>
        <p:grpSpPr bwMode="auto">
          <a:xfrm>
            <a:off x="6054725" y="2255838"/>
            <a:ext cx="2844800" cy="2703512"/>
            <a:chOff x="3866" y="1440"/>
            <a:chExt cx="1792" cy="1703"/>
          </a:xfrm>
        </p:grpSpPr>
        <p:sp>
          <p:nvSpPr>
            <p:cNvPr id="23560" name="Text Box 4"/>
            <p:cNvSpPr txBox="1">
              <a:spLocks noChangeArrowheads="1"/>
            </p:cNvSpPr>
            <p:nvPr/>
          </p:nvSpPr>
          <p:spPr bwMode="auto">
            <a:xfrm>
              <a:off x="3866" y="2095"/>
              <a:ext cx="1792" cy="1048"/>
            </a:xfrm>
            <a:prstGeom prst="rect">
              <a:avLst/>
            </a:prstGeom>
            <a:noFill/>
            <a:ln w="9525">
              <a:solidFill>
                <a:srgbClr val="FF0000"/>
              </a:solidFill>
              <a:miter lim="800000"/>
              <a:headEnd/>
              <a:tailEnd/>
            </a:ln>
          </p:spPr>
          <p:txBody>
            <a:bodyPr>
              <a:spAutoFit/>
            </a:bodyPr>
            <a:lstStyle/>
            <a:p>
              <a:pPr>
                <a:buFont typeface="Wingdings" pitchFamily="2" charset="2"/>
                <a:buNone/>
                <a:defRPr/>
              </a:pPr>
              <a:r>
                <a:rPr lang="en-US" dirty="0">
                  <a:latin typeface="Verdana" pitchFamily="34" charset="0"/>
                </a:rPr>
                <a:t>Will work only if the compiler lets us ignore conflicts on the </a:t>
              </a:r>
              <a:r>
                <a:rPr lang="en-US" dirty="0" err="1">
                  <a:latin typeface="Verdana" pitchFamily="34" charset="0"/>
                </a:rPr>
                <a:t>rf</a:t>
              </a:r>
              <a:r>
                <a:rPr lang="en-US" dirty="0">
                  <a:latin typeface="Verdana" pitchFamily="34" charset="0"/>
                </a:rPr>
                <a:t> made by </a:t>
              </a:r>
              <a:r>
                <a:rPr lang="en-US" b="1" dirty="0" err="1">
                  <a:solidFill>
                    <a:schemeClr val="tx2"/>
                  </a:solidFill>
                  <a:latin typeface="Courier New" pitchFamily="49" charset="0"/>
                </a:rPr>
                <a:t>mkRegFileFull</a:t>
              </a:r>
              <a:endParaRPr lang="en-US" b="1" dirty="0">
                <a:solidFill>
                  <a:schemeClr val="tx2"/>
                </a:solidFill>
                <a:latin typeface="Courier New" pitchFamily="49" charset="0"/>
              </a:endParaRPr>
            </a:p>
            <a:p>
              <a:pPr>
                <a:buFont typeface="Wingdings" pitchFamily="2" charset="2"/>
                <a:buNone/>
                <a:defRPr/>
              </a:pPr>
              <a:r>
                <a:rPr lang="en-US" dirty="0">
                  <a:latin typeface="+mn-lt"/>
                </a:rPr>
                <a:t>“</a:t>
              </a:r>
              <a:r>
                <a:rPr lang="en-US" dirty="0" err="1">
                  <a:latin typeface="+mn-lt"/>
                </a:rPr>
                <a:t>Config</a:t>
              </a:r>
              <a:r>
                <a:rPr lang="en-US" dirty="0">
                  <a:latin typeface="+mn-lt"/>
                </a:rPr>
                <a:t> </a:t>
              </a:r>
              <a:r>
                <a:rPr lang="en-US" dirty="0" err="1">
                  <a:latin typeface="+mn-lt"/>
                </a:rPr>
                <a:t>reg</a:t>
              </a:r>
              <a:r>
                <a:rPr lang="en-US" dirty="0">
                  <a:latin typeface="+mn-lt"/>
                </a:rPr>
                <a:t> file”</a:t>
              </a:r>
            </a:p>
          </p:txBody>
        </p:sp>
        <p:sp>
          <p:nvSpPr>
            <p:cNvPr id="27657" name="Line 5"/>
            <p:cNvSpPr>
              <a:spLocks noChangeShapeType="1"/>
            </p:cNvSpPr>
            <p:nvPr/>
          </p:nvSpPr>
          <p:spPr bwMode="auto">
            <a:xfrm>
              <a:off x="4554" y="1440"/>
              <a:ext cx="648" cy="648"/>
            </a:xfrm>
            <a:prstGeom prst="line">
              <a:avLst/>
            </a:prstGeom>
            <a:noFill/>
            <a:ln w="9525">
              <a:solidFill>
                <a:srgbClr val="FF0000"/>
              </a:solidFill>
              <a:round/>
              <a:headEnd type="triangle" w="med" len="med"/>
              <a:tailEnd/>
            </a:ln>
          </p:spPr>
          <p:txBody>
            <a:bodyPr/>
            <a:lstStyle/>
            <a:p>
              <a:endParaRPr lang="en-US"/>
            </a:p>
          </p:txBody>
        </p:sp>
      </p:grpSp>
      <p:sp>
        <p:nvSpPr>
          <p:cNvPr id="11" name="Date Placeholder 10"/>
          <p:cNvSpPr>
            <a:spLocks noGrp="1"/>
          </p:cNvSpPr>
          <p:nvPr>
            <p:ph type="dt" sz="half" idx="10"/>
          </p:nvPr>
        </p:nvSpPr>
        <p:spPr/>
        <p:txBody>
          <a:bodyPr/>
          <a:lstStyle/>
          <a:p>
            <a:pPr>
              <a:defRPr/>
            </a:pPr>
            <a:r>
              <a:rPr lang="en-US" smtClean="0"/>
              <a:t>February 28, 2011</a:t>
            </a:r>
            <a:endParaRPr lang="en-US" dirty="0"/>
          </a:p>
        </p:txBody>
      </p:sp>
      <p:sp>
        <p:nvSpPr>
          <p:cNvPr id="12" name="Slide Number Placeholder 11"/>
          <p:cNvSpPr>
            <a:spLocks noGrp="1"/>
          </p:cNvSpPr>
          <p:nvPr>
            <p:ph type="sldNum" sz="quarter" idx="11"/>
          </p:nvPr>
        </p:nvSpPr>
        <p:spPr/>
        <p:txBody>
          <a:bodyPr/>
          <a:lstStyle/>
          <a:p>
            <a:pPr>
              <a:defRPr/>
            </a:pPr>
            <a:r>
              <a:rPr lang="en-US" smtClean="0"/>
              <a:t>L08-</a:t>
            </a:r>
            <a:fld id="{45FBB8E2-97C2-4062-B75C-96275F965647}" type="slidenum">
              <a:rPr lang="en-US" smtClean="0"/>
              <a:pPr>
                <a:defRPr/>
              </a:pPr>
              <a:t>25</a:t>
            </a:fld>
            <a:endParaRPr lang="en-US" dirty="0"/>
          </a:p>
        </p:txBody>
      </p:sp>
      <p:sp>
        <p:nvSpPr>
          <p:cNvPr id="14" name="Footer Placeholder 13"/>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Grp="1" noChangeArrowheads="1"/>
          </p:cNvSpPr>
          <p:nvPr>
            <p:ph type="ctrTitle"/>
          </p:nvPr>
        </p:nvSpPr>
        <p:spPr>
          <a:xfrm>
            <a:off x="928688" y="3151188"/>
            <a:ext cx="7772400" cy="1143000"/>
          </a:xfrm>
        </p:spPr>
        <p:txBody>
          <a:bodyPr/>
          <a:lstStyle/>
          <a:p>
            <a:pPr eaLnBrk="1" hangingPunct="1"/>
            <a:r>
              <a:rPr lang="en-US" sz="3600" smtClean="0"/>
              <a:t>Since our rules do not really require a Bypass Register File, the overhead of bypassing can be avoided by simply using the “Config Regfile”</a:t>
            </a:r>
          </a:p>
        </p:txBody>
      </p:sp>
      <p:sp>
        <p:nvSpPr>
          <p:cNvPr id="8" name="Date Placeholder 7"/>
          <p:cNvSpPr>
            <a:spLocks noGrp="1"/>
          </p:cNvSpPr>
          <p:nvPr>
            <p:ph type="dt" sz="half" idx="10"/>
          </p:nvPr>
        </p:nvSpPr>
        <p:spPr/>
        <p:txBody>
          <a:bodyPr/>
          <a:lstStyle/>
          <a:p>
            <a:pPr>
              <a:defRPr/>
            </a:pPr>
            <a:r>
              <a:rPr lang="en-US" smtClean="0"/>
              <a:t>February 28, 2011</a:t>
            </a:r>
            <a:endParaRPr lang="en-US" dirty="0"/>
          </a:p>
        </p:txBody>
      </p:sp>
      <p:sp>
        <p:nvSpPr>
          <p:cNvPr id="9" name="Slide Number Placeholder 8"/>
          <p:cNvSpPr>
            <a:spLocks noGrp="1"/>
          </p:cNvSpPr>
          <p:nvPr>
            <p:ph type="sldNum" sz="quarter" idx="11"/>
          </p:nvPr>
        </p:nvSpPr>
        <p:spPr/>
        <p:txBody>
          <a:bodyPr/>
          <a:lstStyle/>
          <a:p>
            <a:pPr>
              <a:defRPr/>
            </a:pPr>
            <a:r>
              <a:rPr lang="en-US" smtClean="0"/>
              <a:t>L08-</a:t>
            </a:r>
            <a:fld id="{FE0BAC01-3CBE-461E-A07B-50312F68D5C6}" type="slidenum">
              <a:rPr lang="en-US" smtClean="0"/>
              <a:pPr>
                <a:defRPr/>
              </a:pPr>
              <a:t>26</a:t>
            </a:fld>
            <a:endParaRPr lang="en-US" dirty="0"/>
          </a:p>
        </p:txBody>
      </p:sp>
      <p:sp>
        <p:nvSpPr>
          <p:cNvPr id="10" name="Footer Placeholder 9"/>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z="2400" i="1" smtClean="0"/>
              <a:t>Concurrency analysis</a:t>
            </a:r>
            <a:br>
              <a:rPr lang="en-US" sz="2400" i="1" smtClean="0"/>
            </a:br>
            <a:r>
              <a:rPr lang="en-US" sz="4000" smtClean="0"/>
              <a:t>Two-stage Pipeline</a:t>
            </a:r>
          </a:p>
        </p:txBody>
      </p:sp>
      <p:sp>
        <p:nvSpPr>
          <p:cNvPr id="29699" name="Rectangle 3"/>
          <p:cNvSpPr>
            <a:spLocks noChangeArrowheads="1"/>
          </p:cNvSpPr>
          <p:nvPr/>
        </p:nvSpPr>
        <p:spPr bwMode="auto">
          <a:xfrm>
            <a:off x="657225" y="1535113"/>
            <a:ext cx="6677025" cy="1200150"/>
          </a:xfrm>
          <a:prstGeom prst="rect">
            <a:avLst/>
          </a:prstGeom>
          <a:noFill/>
          <a:ln w="9525">
            <a:solidFill>
              <a:srgbClr val="FF0000"/>
            </a:solidFill>
            <a:miter lim="800000"/>
            <a:headEnd/>
            <a:tailEnd/>
          </a:ln>
        </p:spPr>
        <p:txBody>
          <a:bodyPr>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fetch_and_decode (!stallfunc(instr, bu)); </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bu.enq(newIt(instr,rf));</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pc &lt;= predIa;</a:t>
            </a:r>
          </a:p>
          <a:p>
            <a:pPr>
              <a:lnSpc>
                <a:spcPct val="100000"/>
              </a:lnSpc>
              <a:spcBef>
                <a:spcPct val="0"/>
              </a:spcBef>
              <a:buClrTx/>
              <a:buSzTx/>
              <a:buFontTx/>
              <a:buNone/>
            </a:pPr>
            <a:r>
              <a:rPr lang="en-US" b="1">
                <a:latin typeface="Courier New" pitchFamily="49" charset="0"/>
                <a:ea typeface="MS Mincho" pitchFamily="49" charset="-128"/>
              </a:rPr>
              <a:t>endrule</a:t>
            </a:r>
          </a:p>
        </p:txBody>
      </p:sp>
      <p:sp>
        <p:nvSpPr>
          <p:cNvPr id="29700" name="Text Box 4"/>
          <p:cNvSpPr txBox="1">
            <a:spLocks noChangeArrowheads="1"/>
          </p:cNvSpPr>
          <p:nvPr/>
        </p:nvSpPr>
        <p:spPr bwMode="auto">
          <a:xfrm>
            <a:off x="658813" y="2763838"/>
            <a:ext cx="8731250" cy="3694112"/>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chemeClr val="tx2"/>
                </a:solidFill>
                <a:latin typeface="Courier New" pitchFamily="49" charset="0"/>
                <a:ea typeface="MS Mincho" pitchFamily="49" charset="-128"/>
              </a:rPr>
              <a:t> execAdd </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(it </a:t>
            </a:r>
            <a:r>
              <a:rPr lang="en-US" b="1">
                <a:latin typeface="Courier New" pitchFamily="49" charset="0"/>
                <a:ea typeface="MS Mincho" pitchFamily="49" charset="-128"/>
              </a:rPr>
              <a:t>matches</a:t>
            </a: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EAdd{dst:.rd,src1:.va,src2:.vb});</a:t>
            </a:r>
            <a:endParaRPr lang="en-US" b="1">
              <a:latin typeface="Courier New" pitchFamily="49" charset="0"/>
              <a:ea typeface="MS Mincho" pitchFamily="49" charset="-128"/>
            </a:endParaRPr>
          </a:p>
          <a:p>
            <a:pPr>
              <a:lnSpc>
                <a:spcPct val="100000"/>
              </a:lnSpc>
              <a:spcBef>
                <a:spcPct val="0"/>
              </a:spcBef>
              <a:buClrTx/>
              <a:buSzTx/>
              <a:buFontTx/>
              <a:buNone/>
            </a:pPr>
            <a:r>
              <a:rPr lang="en-US" b="1">
                <a:solidFill>
                  <a:schemeClr val="tx2"/>
                </a:solidFill>
                <a:latin typeface="Courier New" pitchFamily="49" charset="0"/>
                <a:ea typeface="MS Mincho" pitchFamily="49" charset="-128"/>
              </a:rPr>
              <a:t> rf.upd(rd, va+vb); bu.deq(); </a:t>
            </a:r>
            <a:r>
              <a:rPr lang="en-US" b="1">
                <a:latin typeface="Courier New" pitchFamily="49" charset="0"/>
                <a:ea typeface="MS Mincho" pitchFamily="49" charset="-128"/>
              </a:rPr>
              <a:t>endrule</a:t>
            </a:r>
          </a:p>
          <a:p>
            <a:pPr>
              <a:lnSpc>
                <a:spcPct val="100000"/>
              </a:lnSpc>
              <a:spcBef>
                <a:spcPct val="0"/>
              </a:spcBef>
              <a:buClrTx/>
              <a:buSzTx/>
              <a:buFontTx/>
              <a:buNone/>
            </a:pPr>
            <a:r>
              <a:rPr lang="en-US" b="1">
                <a:latin typeface="Courier New" pitchFamily="49" charset="0"/>
                <a:ea typeface="MS Mincho" pitchFamily="49" charset="-128"/>
              </a:rPr>
              <a:t>rule</a:t>
            </a:r>
            <a:r>
              <a:rPr lang="en-US" b="1">
                <a:solidFill>
                  <a:schemeClr val="tx2"/>
                </a:solidFill>
                <a:latin typeface="Courier New" pitchFamily="49" charset="0"/>
                <a:ea typeface="MS Mincho" pitchFamily="49" charset="-128"/>
              </a:rPr>
              <a:t> BzTaken(it </a:t>
            </a:r>
            <a:r>
              <a:rPr lang="en-US" b="1">
                <a:latin typeface="Courier New" pitchFamily="49" charset="0"/>
                <a:ea typeface="MS Mincho" pitchFamily="49" charset="-128"/>
              </a:rPr>
              <a:t>matches</a:t>
            </a: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Bz {cond:.cv,addr:.av}) </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&amp;&amp;&amp; (cv == 0); </a:t>
            </a:r>
            <a:endParaRPr lang="en-US" b="1">
              <a:latin typeface="Courier New" pitchFamily="49" charset="0"/>
              <a:ea typeface="MS Mincho" pitchFamily="49" charset="-128"/>
            </a:endParaRPr>
          </a:p>
          <a:p>
            <a:pPr>
              <a:lnSpc>
                <a:spcPct val="100000"/>
              </a:lnSpc>
              <a:spcBef>
                <a:spcPct val="0"/>
              </a:spcBef>
              <a:buClrTx/>
              <a:buSzTx/>
              <a:buFontTx/>
              <a:buNone/>
            </a:pPr>
            <a:r>
              <a:rPr lang="en-US" b="1">
                <a:solidFill>
                  <a:schemeClr val="tx2"/>
                </a:solidFill>
                <a:latin typeface="Courier New" pitchFamily="49" charset="0"/>
                <a:ea typeface="MS Mincho" pitchFamily="49" charset="-128"/>
              </a:rPr>
              <a:t>     pc &lt;= av; bu.clear(); </a:t>
            </a:r>
            <a:r>
              <a:rPr lang="en-US" b="1">
                <a:latin typeface="Courier New" pitchFamily="49" charset="0"/>
                <a:ea typeface="MS Mincho" pitchFamily="49" charset="-128"/>
              </a:rPr>
              <a:t>endrule         </a:t>
            </a:r>
            <a:r>
              <a:rPr lang="en-US" b="1">
                <a:solidFill>
                  <a:schemeClr val="tx2"/>
                </a:solidFill>
                <a:latin typeface="Courier New" pitchFamily="49" charset="0"/>
                <a:ea typeface="MS Mincho" pitchFamily="49" charset="-128"/>
              </a:rPr>
              <a:t/>
            </a:r>
            <a:br>
              <a:rPr lang="en-US" b="1">
                <a:solidFill>
                  <a:schemeClr val="tx2"/>
                </a:solidFill>
                <a:latin typeface="Courier New" pitchFamily="49" charset="0"/>
                <a:ea typeface="MS Mincho" pitchFamily="49" charset="-128"/>
              </a:rPr>
            </a:br>
            <a:r>
              <a:rPr lang="en-US" b="1">
                <a:latin typeface="Courier New" pitchFamily="49" charset="0"/>
                <a:ea typeface="MS Mincho" pitchFamily="49" charset="-128"/>
              </a:rPr>
              <a:t>rule</a:t>
            </a:r>
            <a:r>
              <a:rPr lang="en-US" b="1">
                <a:solidFill>
                  <a:schemeClr val="tx2"/>
                </a:solidFill>
                <a:latin typeface="Courier New" pitchFamily="49" charset="0"/>
                <a:ea typeface="MS Mincho" pitchFamily="49" charset="-128"/>
              </a:rPr>
              <a:t> BzNotTaken(it </a:t>
            </a:r>
            <a:r>
              <a:rPr lang="en-US" b="1">
                <a:latin typeface="Courier New" pitchFamily="49" charset="0"/>
                <a:ea typeface="MS Mincho" pitchFamily="49" charset="-128"/>
              </a:rPr>
              <a:t>matches</a:t>
            </a: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Bz {cond:.cv,addr:.av});</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            </a:t>
            </a:r>
            <a:r>
              <a:rPr lang="en-US" b="1">
                <a:solidFill>
                  <a:schemeClr val="tx2"/>
                </a:solidFill>
                <a:latin typeface="Courier New" pitchFamily="49" charset="0"/>
                <a:ea typeface="MS Mincho" pitchFamily="49" charset="-128"/>
              </a:rPr>
              <a:t>&amp;&amp;&amp; !(cv == 0);</a:t>
            </a:r>
            <a:r>
              <a:rPr lang="en-US" b="1">
                <a:latin typeface="Courier New" pitchFamily="49" charset="0"/>
                <a:ea typeface="MS Mincho" pitchFamily="49" charset="-128"/>
              </a:rPr>
              <a:t>        </a:t>
            </a:r>
          </a:p>
          <a:p>
            <a:pPr>
              <a:lnSpc>
                <a:spcPct val="100000"/>
              </a:lnSpc>
              <a:spcBef>
                <a:spcPct val="0"/>
              </a:spcBef>
              <a:buClrTx/>
              <a:buSzTx/>
              <a:buFontTx/>
              <a:buNone/>
            </a:pPr>
            <a:r>
              <a:rPr lang="en-US" b="1">
                <a:latin typeface="Courier New" pitchFamily="49" charset="0"/>
                <a:ea typeface="MS Mincho" pitchFamily="49" charset="-128"/>
              </a:rPr>
              <a:t>     </a:t>
            </a:r>
            <a:r>
              <a:rPr lang="en-US" b="1">
                <a:solidFill>
                  <a:schemeClr val="tx2"/>
                </a:solidFill>
                <a:latin typeface="Courier New" pitchFamily="49" charset="0"/>
                <a:ea typeface="MS Mincho" pitchFamily="49" charset="-128"/>
              </a:rPr>
              <a:t>bu.deq(); </a:t>
            </a:r>
            <a:r>
              <a:rPr lang="en-US" b="1">
                <a:latin typeface="Courier New" pitchFamily="49" charset="0"/>
                <a:ea typeface="MS Mincho" pitchFamily="49" charset="-128"/>
              </a:rPr>
              <a:t>endrule</a:t>
            </a:r>
            <a:endParaRPr lang="en-US" b="1">
              <a:solidFill>
                <a:schemeClr val="tx2"/>
              </a:solidFill>
              <a:latin typeface="Courier New" pitchFamily="49" charset="0"/>
              <a:ea typeface="MS Mincho" pitchFamily="49" charset="-128"/>
            </a:endParaRPr>
          </a:p>
          <a:p>
            <a:pPr>
              <a:lnSpc>
                <a:spcPct val="100000"/>
              </a:lnSpc>
              <a:spcBef>
                <a:spcPct val="0"/>
              </a:spcBef>
              <a:buClrTx/>
              <a:buSzTx/>
              <a:buFontTx/>
              <a:buNone/>
            </a:pPr>
            <a:r>
              <a:rPr lang="en-US" b="1">
                <a:latin typeface="Courier New" pitchFamily="49" charset="0"/>
                <a:ea typeface="MS Mincho" pitchFamily="49" charset="-128"/>
              </a:rPr>
              <a:t>rule</a:t>
            </a:r>
            <a:r>
              <a:rPr lang="en-US" b="1">
                <a:solidFill>
                  <a:schemeClr val="tx2"/>
                </a:solidFill>
                <a:latin typeface="Courier New" pitchFamily="49" charset="0"/>
                <a:ea typeface="MS Mincho" pitchFamily="49" charset="-128"/>
              </a:rPr>
              <a:t> execLoad(it </a:t>
            </a:r>
            <a:r>
              <a:rPr lang="en-US" b="1">
                <a:latin typeface="Courier New" pitchFamily="49" charset="0"/>
                <a:ea typeface="MS Mincho" pitchFamily="49" charset="-128"/>
              </a:rPr>
              <a:t>matches</a:t>
            </a: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ELoad{dst:.rd,addr:.av});</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rf.upd(rd, dMem.read(av)); bu.deq(); </a:t>
            </a:r>
            <a:r>
              <a:rPr lang="en-US" b="1">
                <a:latin typeface="Courier New" pitchFamily="49" charset="0"/>
                <a:ea typeface="MS Mincho" pitchFamily="49" charset="-128"/>
              </a:rPr>
              <a:t>endrule</a:t>
            </a:r>
          </a:p>
          <a:p>
            <a:pPr>
              <a:lnSpc>
                <a:spcPct val="100000"/>
              </a:lnSpc>
              <a:spcBef>
                <a:spcPct val="0"/>
              </a:spcBef>
              <a:buClrTx/>
              <a:buSzTx/>
              <a:buFontTx/>
              <a:buNone/>
            </a:pPr>
            <a:r>
              <a:rPr lang="en-US" b="1">
                <a:latin typeface="Courier New" pitchFamily="49" charset="0"/>
                <a:ea typeface="MS Mincho" pitchFamily="49" charset="-128"/>
              </a:rPr>
              <a:t>rule</a:t>
            </a:r>
            <a:r>
              <a:rPr lang="en-US" b="1">
                <a:solidFill>
                  <a:schemeClr val="tx2"/>
                </a:solidFill>
                <a:latin typeface="Courier New" pitchFamily="49" charset="0"/>
                <a:ea typeface="MS Mincho" pitchFamily="49" charset="-128"/>
              </a:rPr>
              <a:t> execStore(it </a:t>
            </a:r>
            <a:r>
              <a:rPr lang="en-US" b="1">
                <a:latin typeface="Courier New" pitchFamily="49" charset="0"/>
                <a:ea typeface="MS Mincho" pitchFamily="49" charset="-128"/>
              </a:rPr>
              <a:t>matches</a:t>
            </a:r>
            <a:r>
              <a:rPr lang="en-US" b="1">
                <a:solidFill>
                  <a:schemeClr val="tx2"/>
                </a:solidFill>
                <a:latin typeface="Courier New" pitchFamily="49" charset="0"/>
                <a:ea typeface="MS Mincho" pitchFamily="49" charset="-128"/>
              </a:rPr>
              <a:t> </a:t>
            </a:r>
            <a:r>
              <a:rPr lang="en-US" b="1">
                <a:latin typeface="Courier New" pitchFamily="49" charset="0"/>
                <a:ea typeface="MS Mincho" pitchFamily="49" charset="-128"/>
              </a:rPr>
              <a:t>tagged</a:t>
            </a:r>
            <a:r>
              <a:rPr lang="en-US" b="1">
                <a:solidFill>
                  <a:schemeClr val="tx2"/>
                </a:solidFill>
                <a:latin typeface="Courier New" pitchFamily="49" charset="0"/>
                <a:ea typeface="MS Mincho" pitchFamily="49" charset="-128"/>
              </a:rPr>
              <a:t> EStore{value:.vv,addr:.av});</a:t>
            </a:r>
            <a:endParaRPr lang="en-US" b="1">
              <a:latin typeface="Courier New" pitchFamily="49" charset="0"/>
              <a:ea typeface="MS Mincho" pitchFamily="49" charset="-128"/>
            </a:endParaRPr>
          </a:p>
          <a:p>
            <a:pPr>
              <a:lnSpc>
                <a:spcPct val="100000"/>
              </a:lnSpc>
              <a:spcBef>
                <a:spcPct val="0"/>
              </a:spcBef>
              <a:buClrTx/>
              <a:buSzTx/>
              <a:buFontTx/>
              <a:buNone/>
            </a:pPr>
            <a:r>
              <a:rPr lang="en-US" b="1">
                <a:solidFill>
                  <a:schemeClr val="tx2"/>
                </a:solidFill>
                <a:latin typeface="Courier New" pitchFamily="49" charset="0"/>
                <a:ea typeface="MS Mincho" pitchFamily="49" charset="-128"/>
              </a:rPr>
              <a:t>   dMem.write(av, vv); bu.deq();</a:t>
            </a:r>
            <a:r>
              <a:rPr lang="en-US" b="1">
                <a:latin typeface="Courier New" pitchFamily="49" charset="0"/>
                <a:ea typeface="MS Mincho" pitchFamily="49" charset="-128"/>
              </a:rPr>
              <a:t> endrule</a:t>
            </a:r>
          </a:p>
        </p:txBody>
      </p:sp>
      <p:grpSp>
        <p:nvGrpSpPr>
          <p:cNvPr id="29701" name="Group 5"/>
          <p:cNvGrpSpPr>
            <a:grpSpLocks/>
          </p:cNvGrpSpPr>
          <p:nvPr/>
        </p:nvGrpSpPr>
        <p:grpSpPr bwMode="auto">
          <a:xfrm>
            <a:off x="5538788" y="228600"/>
            <a:ext cx="3567112" cy="1333500"/>
            <a:chOff x="113" y="3014"/>
            <a:chExt cx="2997" cy="1123"/>
          </a:xfrm>
        </p:grpSpPr>
        <p:sp>
          <p:nvSpPr>
            <p:cNvPr id="29708" name="AutoShape 6"/>
            <p:cNvSpPr>
              <a:spLocks noChangeArrowheads="1"/>
            </p:cNvSpPr>
            <p:nvPr/>
          </p:nvSpPr>
          <p:spPr bwMode="auto">
            <a:xfrm>
              <a:off x="113" y="3014"/>
              <a:ext cx="2997" cy="1097"/>
            </a:xfrm>
            <a:prstGeom prst="roundRect">
              <a:avLst>
                <a:gd name="adj" fmla="val 20463"/>
              </a:avLst>
            </a:prstGeom>
            <a:solidFill>
              <a:srgbClr val="ECD882"/>
            </a:solidFill>
            <a:ln w="9360">
              <a:solidFill>
                <a:srgbClr val="40458C"/>
              </a:solidFill>
              <a:round/>
              <a:headEnd/>
              <a:tailEnd/>
            </a:ln>
          </p:spPr>
          <p:txBody>
            <a:bodyPr wrap="none" anchor="ctr"/>
            <a:lstStyle/>
            <a:p>
              <a:pPr algn="ctr">
                <a:buFont typeface="Wingdings" pitchFamily="-96" charset="2"/>
                <a:buNone/>
              </a:pPr>
              <a:endParaRPr lang="en-US" sz="1200">
                <a:latin typeface="Courier New" pitchFamily="49" charset="0"/>
              </a:endParaRPr>
            </a:p>
          </p:txBody>
        </p:sp>
        <p:grpSp>
          <p:nvGrpSpPr>
            <p:cNvPr id="29709" name="Group 7"/>
            <p:cNvGrpSpPr>
              <a:grpSpLocks/>
            </p:cNvGrpSpPr>
            <p:nvPr/>
          </p:nvGrpSpPr>
          <p:grpSpPr bwMode="auto">
            <a:xfrm>
              <a:off x="306" y="3599"/>
              <a:ext cx="857" cy="370"/>
              <a:chOff x="1757" y="1408"/>
              <a:chExt cx="857" cy="370"/>
            </a:xfrm>
          </p:grpSpPr>
          <p:sp>
            <p:nvSpPr>
              <p:cNvPr id="29748" name="Freeform 8"/>
              <p:cNvSpPr>
                <a:spLocks noChangeArrowheads="1"/>
              </p:cNvSpPr>
              <p:nvPr/>
            </p:nvSpPr>
            <p:spPr bwMode="auto">
              <a:xfrm>
                <a:off x="1757" y="1408"/>
                <a:ext cx="858" cy="371"/>
              </a:xfrm>
              <a:custGeom>
                <a:avLst/>
                <a:gdLst>
                  <a:gd name="T0" fmla="*/ 0 w 3783"/>
                  <a:gd name="T1" fmla="*/ 0 h 1635"/>
                  <a:gd name="T2" fmla="*/ 0 w 3783"/>
                  <a:gd name="T3" fmla="*/ 0 h 1635"/>
                  <a:gd name="T4" fmla="*/ 0 w 3783"/>
                  <a:gd name="T5" fmla="*/ 0 h 1635"/>
                  <a:gd name="T6" fmla="*/ 0 w 3783"/>
                  <a:gd name="T7" fmla="*/ 0 h 1635"/>
                  <a:gd name="T8" fmla="*/ 0 w 3783"/>
                  <a:gd name="T9" fmla="*/ 0 h 1635"/>
                  <a:gd name="T10" fmla="*/ 0 w 3783"/>
                  <a:gd name="T11" fmla="*/ 0 h 1635"/>
                  <a:gd name="T12" fmla="*/ 0 w 3783"/>
                  <a:gd name="T13" fmla="*/ 0 h 1635"/>
                  <a:gd name="T14" fmla="*/ 0 w 3783"/>
                  <a:gd name="T15" fmla="*/ 0 h 1635"/>
                  <a:gd name="T16" fmla="*/ 0 w 3783"/>
                  <a:gd name="T17" fmla="*/ 0 h 1635"/>
                  <a:gd name="T18" fmla="*/ 0 w 3783"/>
                  <a:gd name="T19" fmla="*/ 0 h 1635"/>
                  <a:gd name="T20" fmla="*/ 0 w 3783"/>
                  <a:gd name="T21" fmla="*/ 0 h 1635"/>
                  <a:gd name="T22" fmla="*/ 0 w 3783"/>
                  <a:gd name="T23" fmla="*/ 0 h 1635"/>
                  <a:gd name="T24" fmla="*/ 0 w 3783"/>
                  <a:gd name="T25" fmla="*/ 0 h 1635"/>
                  <a:gd name="T26" fmla="*/ 0 w 3783"/>
                  <a:gd name="T27" fmla="*/ 0 h 1635"/>
                  <a:gd name="T28" fmla="*/ 0 w 3783"/>
                  <a:gd name="T29" fmla="*/ 0 h 1635"/>
                  <a:gd name="T30" fmla="*/ 0 w 3783"/>
                  <a:gd name="T31" fmla="*/ 0 h 1635"/>
                  <a:gd name="T32" fmla="*/ 0 w 3783"/>
                  <a:gd name="T33" fmla="*/ 0 h 1635"/>
                  <a:gd name="T34" fmla="*/ 0 w 3783"/>
                  <a:gd name="T35" fmla="*/ 0 h 1635"/>
                  <a:gd name="T36" fmla="*/ 0 w 3783"/>
                  <a:gd name="T37" fmla="*/ 0 h 1635"/>
                  <a:gd name="T38" fmla="*/ 0 w 3783"/>
                  <a:gd name="T39" fmla="*/ 0 h 1635"/>
                  <a:gd name="T40" fmla="*/ 0 w 3783"/>
                  <a:gd name="T41" fmla="*/ 0 h 1635"/>
                  <a:gd name="T42" fmla="*/ 0 w 3783"/>
                  <a:gd name="T43" fmla="*/ 0 h 1635"/>
                  <a:gd name="T44" fmla="*/ 0 w 3783"/>
                  <a:gd name="T45" fmla="*/ 0 h 1635"/>
                  <a:gd name="T46" fmla="*/ 0 w 3783"/>
                  <a:gd name="T47" fmla="*/ 0 h 1635"/>
                  <a:gd name="T48" fmla="*/ 0 w 3783"/>
                  <a:gd name="T49" fmla="*/ 0 h 1635"/>
                  <a:gd name="T50" fmla="*/ 0 w 3783"/>
                  <a:gd name="T51" fmla="*/ 0 h 1635"/>
                  <a:gd name="T52" fmla="*/ 0 w 3783"/>
                  <a:gd name="T53" fmla="*/ 0 h 1635"/>
                  <a:gd name="T54" fmla="*/ 0 w 3783"/>
                  <a:gd name="T55" fmla="*/ 0 h 1635"/>
                  <a:gd name="T56" fmla="*/ 0 w 3783"/>
                  <a:gd name="T57" fmla="*/ 0 h 1635"/>
                  <a:gd name="T58" fmla="*/ 0 w 3783"/>
                  <a:gd name="T59" fmla="*/ 0 h 1635"/>
                  <a:gd name="T60" fmla="*/ 0 w 3783"/>
                  <a:gd name="T61" fmla="*/ 0 h 1635"/>
                  <a:gd name="T62" fmla="*/ 0 w 3783"/>
                  <a:gd name="T63" fmla="*/ 0 h 1635"/>
                  <a:gd name="T64" fmla="*/ 0 w 3783"/>
                  <a:gd name="T65" fmla="*/ 0 h 1635"/>
                  <a:gd name="T66" fmla="*/ 0 w 3783"/>
                  <a:gd name="T67" fmla="*/ 0 h 1635"/>
                  <a:gd name="T68" fmla="*/ 0 w 3783"/>
                  <a:gd name="T69" fmla="*/ 0 h 1635"/>
                  <a:gd name="T70" fmla="*/ 0 w 3783"/>
                  <a:gd name="T71" fmla="*/ 0 h 1635"/>
                  <a:gd name="T72" fmla="*/ 0 w 3783"/>
                  <a:gd name="T73" fmla="*/ 0 h 1635"/>
                  <a:gd name="T74" fmla="*/ 0 w 3783"/>
                  <a:gd name="T75" fmla="*/ 0 h 1635"/>
                  <a:gd name="T76" fmla="*/ 0 w 3783"/>
                  <a:gd name="T77" fmla="*/ 0 h 1635"/>
                  <a:gd name="T78" fmla="*/ 0 w 3783"/>
                  <a:gd name="T79" fmla="*/ 0 h 1635"/>
                  <a:gd name="T80" fmla="*/ 0 w 3783"/>
                  <a:gd name="T81" fmla="*/ 0 h 1635"/>
                  <a:gd name="T82" fmla="*/ 0 w 3783"/>
                  <a:gd name="T83" fmla="*/ 0 h 1635"/>
                  <a:gd name="T84" fmla="*/ 0 w 3783"/>
                  <a:gd name="T85" fmla="*/ 0 h 1635"/>
                  <a:gd name="T86" fmla="*/ 0 w 3783"/>
                  <a:gd name="T87" fmla="*/ 0 h 1635"/>
                  <a:gd name="T88" fmla="*/ 0 w 3783"/>
                  <a:gd name="T89" fmla="*/ 0 h 1635"/>
                  <a:gd name="T90" fmla="*/ 0 w 3783"/>
                  <a:gd name="T91" fmla="*/ 0 h 1635"/>
                  <a:gd name="T92" fmla="*/ 0 w 3783"/>
                  <a:gd name="T93" fmla="*/ 0 h 1635"/>
                  <a:gd name="T94" fmla="*/ 0 w 3783"/>
                  <a:gd name="T95" fmla="*/ 0 h 1635"/>
                  <a:gd name="T96" fmla="*/ 0 w 3783"/>
                  <a:gd name="T97" fmla="*/ 0 h 1635"/>
                  <a:gd name="T98" fmla="*/ 0 w 3783"/>
                  <a:gd name="T99" fmla="*/ 0 h 1635"/>
                  <a:gd name="T100" fmla="*/ 0 w 3783"/>
                  <a:gd name="T101" fmla="*/ 0 h 1635"/>
                  <a:gd name="T102" fmla="*/ 0 w 3783"/>
                  <a:gd name="T103" fmla="*/ 0 h 1635"/>
                  <a:gd name="T104" fmla="*/ 0 w 3783"/>
                  <a:gd name="T105" fmla="*/ 0 h 1635"/>
                  <a:gd name="T106" fmla="*/ 0 w 3783"/>
                  <a:gd name="T107" fmla="*/ 0 h 1635"/>
                  <a:gd name="T108" fmla="*/ 0 w 3783"/>
                  <a:gd name="T109" fmla="*/ 0 h 1635"/>
                  <a:gd name="T110" fmla="*/ 0 w 3783"/>
                  <a:gd name="T111" fmla="*/ 0 h 163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783"/>
                  <a:gd name="T169" fmla="*/ 0 h 1635"/>
                  <a:gd name="T170" fmla="*/ 3783 w 3783"/>
                  <a:gd name="T171" fmla="*/ 1635 h 163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783" h="1635">
                    <a:moveTo>
                      <a:pt x="352" y="542"/>
                    </a:moveTo>
                    <a:lnTo>
                      <a:pt x="333" y="543"/>
                    </a:lnTo>
                    <a:lnTo>
                      <a:pt x="314" y="545"/>
                    </a:lnTo>
                    <a:lnTo>
                      <a:pt x="296" y="547"/>
                    </a:lnTo>
                    <a:lnTo>
                      <a:pt x="277" y="550"/>
                    </a:lnTo>
                    <a:lnTo>
                      <a:pt x="259" y="554"/>
                    </a:lnTo>
                    <a:lnTo>
                      <a:pt x="241" y="557"/>
                    </a:lnTo>
                    <a:lnTo>
                      <a:pt x="223" y="562"/>
                    </a:lnTo>
                    <a:lnTo>
                      <a:pt x="206" y="567"/>
                    </a:lnTo>
                    <a:lnTo>
                      <a:pt x="189" y="572"/>
                    </a:lnTo>
                    <a:lnTo>
                      <a:pt x="172" y="578"/>
                    </a:lnTo>
                    <a:lnTo>
                      <a:pt x="157" y="584"/>
                    </a:lnTo>
                    <a:lnTo>
                      <a:pt x="141" y="591"/>
                    </a:lnTo>
                    <a:lnTo>
                      <a:pt x="127" y="598"/>
                    </a:lnTo>
                    <a:lnTo>
                      <a:pt x="114" y="607"/>
                    </a:lnTo>
                    <a:lnTo>
                      <a:pt x="99" y="614"/>
                    </a:lnTo>
                    <a:lnTo>
                      <a:pt x="87" y="622"/>
                    </a:lnTo>
                    <a:lnTo>
                      <a:pt x="75" y="631"/>
                    </a:lnTo>
                    <a:lnTo>
                      <a:pt x="65" y="641"/>
                    </a:lnTo>
                    <a:lnTo>
                      <a:pt x="54" y="650"/>
                    </a:lnTo>
                    <a:lnTo>
                      <a:pt x="44" y="660"/>
                    </a:lnTo>
                    <a:lnTo>
                      <a:pt x="36" y="670"/>
                    </a:lnTo>
                    <a:lnTo>
                      <a:pt x="29" y="680"/>
                    </a:lnTo>
                    <a:lnTo>
                      <a:pt x="22" y="691"/>
                    </a:lnTo>
                    <a:lnTo>
                      <a:pt x="16" y="702"/>
                    </a:lnTo>
                    <a:lnTo>
                      <a:pt x="11" y="712"/>
                    </a:lnTo>
                    <a:lnTo>
                      <a:pt x="7" y="724"/>
                    </a:lnTo>
                    <a:lnTo>
                      <a:pt x="4" y="735"/>
                    </a:lnTo>
                    <a:lnTo>
                      <a:pt x="1" y="746"/>
                    </a:lnTo>
                    <a:lnTo>
                      <a:pt x="0" y="757"/>
                    </a:lnTo>
                    <a:lnTo>
                      <a:pt x="0" y="769"/>
                    </a:lnTo>
                    <a:lnTo>
                      <a:pt x="1" y="780"/>
                    </a:lnTo>
                    <a:lnTo>
                      <a:pt x="2" y="791"/>
                    </a:lnTo>
                    <a:lnTo>
                      <a:pt x="5" y="803"/>
                    </a:lnTo>
                    <a:lnTo>
                      <a:pt x="8" y="813"/>
                    </a:lnTo>
                    <a:lnTo>
                      <a:pt x="13" y="826"/>
                    </a:lnTo>
                    <a:lnTo>
                      <a:pt x="18" y="836"/>
                    </a:lnTo>
                    <a:lnTo>
                      <a:pt x="25" y="847"/>
                    </a:lnTo>
                    <a:lnTo>
                      <a:pt x="32" y="858"/>
                    </a:lnTo>
                    <a:lnTo>
                      <a:pt x="41" y="868"/>
                    </a:lnTo>
                    <a:lnTo>
                      <a:pt x="49" y="878"/>
                    </a:lnTo>
                    <a:lnTo>
                      <a:pt x="59" y="888"/>
                    </a:lnTo>
                    <a:lnTo>
                      <a:pt x="69" y="897"/>
                    </a:lnTo>
                    <a:lnTo>
                      <a:pt x="81" y="906"/>
                    </a:lnTo>
                    <a:lnTo>
                      <a:pt x="93" y="915"/>
                    </a:lnTo>
                    <a:lnTo>
                      <a:pt x="107" y="924"/>
                    </a:lnTo>
                    <a:lnTo>
                      <a:pt x="120" y="932"/>
                    </a:lnTo>
                    <a:lnTo>
                      <a:pt x="134" y="939"/>
                    </a:lnTo>
                    <a:lnTo>
                      <a:pt x="149" y="946"/>
                    </a:lnTo>
                    <a:lnTo>
                      <a:pt x="164" y="953"/>
                    </a:lnTo>
                    <a:lnTo>
                      <a:pt x="181" y="959"/>
                    </a:lnTo>
                    <a:lnTo>
                      <a:pt x="196" y="965"/>
                    </a:lnTo>
                    <a:lnTo>
                      <a:pt x="214" y="970"/>
                    </a:lnTo>
                    <a:lnTo>
                      <a:pt x="231" y="975"/>
                    </a:lnTo>
                    <a:lnTo>
                      <a:pt x="229" y="936"/>
                    </a:lnTo>
                    <a:lnTo>
                      <a:pt x="213" y="943"/>
                    </a:lnTo>
                    <a:lnTo>
                      <a:pt x="200" y="950"/>
                    </a:lnTo>
                    <a:lnTo>
                      <a:pt x="186" y="959"/>
                    </a:lnTo>
                    <a:lnTo>
                      <a:pt x="174" y="967"/>
                    </a:lnTo>
                    <a:lnTo>
                      <a:pt x="162" y="976"/>
                    </a:lnTo>
                    <a:lnTo>
                      <a:pt x="150" y="985"/>
                    </a:lnTo>
                    <a:lnTo>
                      <a:pt x="139" y="994"/>
                    </a:lnTo>
                    <a:lnTo>
                      <a:pt x="129" y="1004"/>
                    </a:lnTo>
                    <a:lnTo>
                      <a:pt x="121" y="1014"/>
                    </a:lnTo>
                    <a:lnTo>
                      <a:pt x="113" y="1024"/>
                    </a:lnTo>
                    <a:lnTo>
                      <a:pt x="107" y="1034"/>
                    </a:lnTo>
                    <a:lnTo>
                      <a:pt x="99" y="1045"/>
                    </a:lnTo>
                    <a:lnTo>
                      <a:pt x="95" y="1055"/>
                    </a:lnTo>
                    <a:lnTo>
                      <a:pt x="90" y="1067"/>
                    </a:lnTo>
                    <a:lnTo>
                      <a:pt x="87" y="1078"/>
                    </a:lnTo>
                    <a:lnTo>
                      <a:pt x="85" y="1089"/>
                    </a:lnTo>
                    <a:lnTo>
                      <a:pt x="83" y="1100"/>
                    </a:lnTo>
                    <a:lnTo>
                      <a:pt x="83" y="1111"/>
                    </a:lnTo>
                    <a:lnTo>
                      <a:pt x="83" y="1122"/>
                    </a:lnTo>
                    <a:lnTo>
                      <a:pt x="85" y="1133"/>
                    </a:lnTo>
                    <a:lnTo>
                      <a:pt x="87" y="1144"/>
                    </a:lnTo>
                    <a:lnTo>
                      <a:pt x="90" y="1155"/>
                    </a:lnTo>
                    <a:lnTo>
                      <a:pt x="95" y="1167"/>
                    </a:lnTo>
                    <a:lnTo>
                      <a:pt x="99" y="1177"/>
                    </a:lnTo>
                    <a:lnTo>
                      <a:pt x="107" y="1188"/>
                    </a:lnTo>
                    <a:lnTo>
                      <a:pt x="113" y="1199"/>
                    </a:lnTo>
                    <a:lnTo>
                      <a:pt x="121" y="1209"/>
                    </a:lnTo>
                    <a:lnTo>
                      <a:pt x="129" y="1219"/>
                    </a:lnTo>
                    <a:lnTo>
                      <a:pt x="140" y="1229"/>
                    </a:lnTo>
                    <a:lnTo>
                      <a:pt x="150" y="1239"/>
                    </a:lnTo>
                    <a:lnTo>
                      <a:pt x="162" y="1248"/>
                    </a:lnTo>
                    <a:lnTo>
                      <a:pt x="174" y="1257"/>
                    </a:lnTo>
                    <a:lnTo>
                      <a:pt x="186" y="1265"/>
                    </a:lnTo>
                    <a:lnTo>
                      <a:pt x="200" y="1273"/>
                    </a:lnTo>
                    <a:lnTo>
                      <a:pt x="214" y="1280"/>
                    </a:lnTo>
                    <a:lnTo>
                      <a:pt x="229" y="1288"/>
                    </a:lnTo>
                    <a:lnTo>
                      <a:pt x="244" y="1294"/>
                    </a:lnTo>
                    <a:lnTo>
                      <a:pt x="260" y="1301"/>
                    </a:lnTo>
                    <a:lnTo>
                      <a:pt x="277" y="1306"/>
                    </a:lnTo>
                    <a:lnTo>
                      <a:pt x="293" y="1312"/>
                    </a:lnTo>
                    <a:lnTo>
                      <a:pt x="310" y="1317"/>
                    </a:lnTo>
                    <a:lnTo>
                      <a:pt x="328" y="1321"/>
                    </a:lnTo>
                    <a:lnTo>
                      <a:pt x="346" y="1324"/>
                    </a:lnTo>
                    <a:lnTo>
                      <a:pt x="365" y="1327"/>
                    </a:lnTo>
                    <a:lnTo>
                      <a:pt x="383" y="1331"/>
                    </a:lnTo>
                    <a:lnTo>
                      <a:pt x="402" y="1332"/>
                    </a:lnTo>
                    <a:lnTo>
                      <a:pt x="421" y="1334"/>
                    </a:lnTo>
                    <a:lnTo>
                      <a:pt x="441" y="1335"/>
                    </a:lnTo>
                    <a:lnTo>
                      <a:pt x="460" y="1336"/>
                    </a:lnTo>
                    <a:lnTo>
                      <a:pt x="478" y="1336"/>
                    </a:lnTo>
                    <a:lnTo>
                      <a:pt x="497" y="1335"/>
                    </a:lnTo>
                    <a:lnTo>
                      <a:pt x="562" y="1383"/>
                    </a:lnTo>
                    <a:lnTo>
                      <a:pt x="584" y="1399"/>
                    </a:lnTo>
                    <a:lnTo>
                      <a:pt x="608" y="1415"/>
                    </a:lnTo>
                    <a:lnTo>
                      <a:pt x="634" y="1429"/>
                    </a:lnTo>
                    <a:lnTo>
                      <a:pt x="661" y="1443"/>
                    </a:lnTo>
                    <a:lnTo>
                      <a:pt x="689" y="1456"/>
                    </a:lnTo>
                    <a:lnTo>
                      <a:pt x="719" y="1468"/>
                    </a:lnTo>
                    <a:lnTo>
                      <a:pt x="749" y="1479"/>
                    </a:lnTo>
                    <a:lnTo>
                      <a:pt x="780" y="1489"/>
                    </a:lnTo>
                    <a:lnTo>
                      <a:pt x="811" y="1498"/>
                    </a:lnTo>
                    <a:lnTo>
                      <a:pt x="843" y="1507"/>
                    </a:lnTo>
                    <a:lnTo>
                      <a:pt x="877" y="1514"/>
                    </a:lnTo>
                    <a:lnTo>
                      <a:pt x="910" y="1520"/>
                    </a:lnTo>
                    <a:lnTo>
                      <a:pt x="945" y="1525"/>
                    </a:lnTo>
                    <a:lnTo>
                      <a:pt x="981" y="1529"/>
                    </a:lnTo>
                    <a:lnTo>
                      <a:pt x="1016" y="1533"/>
                    </a:lnTo>
                    <a:lnTo>
                      <a:pt x="1052" y="1534"/>
                    </a:lnTo>
                    <a:lnTo>
                      <a:pt x="1088" y="1535"/>
                    </a:lnTo>
                    <a:lnTo>
                      <a:pt x="1122" y="1535"/>
                    </a:lnTo>
                    <a:lnTo>
                      <a:pt x="1158" y="1533"/>
                    </a:lnTo>
                    <a:lnTo>
                      <a:pt x="1194" y="1530"/>
                    </a:lnTo>
                    <a:lnTo>
                      <a:pt x="1229" y="1527"/>
                    </a:lnTo>
                    <a:lnTo>
                      <a:pt x="1264" y="1522"/>
                    </a:lnTo>
                    <a:lnTo>
                      <a:pt x="1298" y="1516"/>
                    </a:lnTo>
                    <a:lnTo>
                      <a:pt x="1332" y="1509"/>
                    </a:lnTo>
                    <a:lnTo>
                      <a:pt x="1364" y="1501"/>
                    </a:lnTo>
                    <a:lnTo>
                      <a:pt x="1494" y="1520"/>
                    </a:lnTo>
                    <a:lnTo>
                      <a:pt x="1515" y="1533"/>
                    </a:lnTo>
                    <a:lnTo>
                      <a:pt x="1537" y="1545"/>
                    </a:lnTo>
                    <a:lnTo>
                      <a:pt x="1561" y="1557"/>
                    </a:lnTo>
                    <a:lnTo>
                      <a:pt x="1585" y="1568"/>
                    </a:lnTo>
                    <a:lnTo>
                      <a:pt x="1610" y="1577"/>
                    </a:lnTo>
                    <a:lnTo>
                      <a:pt x="1636" y="1587"/>
                    </a:lnTo>
                    <a:lnTo>
                      <a:pt x="1662" y="1595"/>
                    </a:lnTo>
                    <a:lnTo>
                      <a:pt x="1690" y="1604"/>
                    </a:lnTo>
                    <a:lnTo>
                      <a:pt x="1719" y="1610"/>
                    </a:lnTo>
                    <a:lnTo>
                      <a:pt x="1747" y="1617"/>
                    </a:lnTo>
                    <a:lnTo>
                      <a:pt x="1776" y="1621"/>
                    </a:lnTo>
                    <a:lnTo>
                      <a:pt x="1806" y="1626"/>
                    </a:lnTo>
                    <a:lnTo>
                      <a:pt x="1836" y="1629"/>
                    </a:lnTo>
                    <a:lnTo>
                      <a:pt x="1866" y="1631"/>
                    </a:lnTo>
                    <a:lnTo>
                      <a:pt x="1898" y="1633"/>
                    </a:lnTo>
                    <a:lnTo>
                      <a:pt x="1928" y="1634"/>
                    </a:lnTo>
                    <a:lnTo>
                      <a:pt x="1958" y="1634"/>
                    </a:lnTo>
                    <a:lnTo>
                      <a:pt x="1989" y="1632"/>
                    </a:lnTo>
                    <a:lnTo>
                      <a:pt x="2019" y="1630"/>
                    </a:lnTo>
                    <a:lnTo>
                      <a:pt x="2049" y="1626"/>
                    </a:lnTo>
                    <a:lnTo>
                      <a:pt x="2079" y="1622"/>
                    </a:lnTo>
                    <a:lnTo>
                      <a:pt x="2108" y="1617"/>
                    </a:lnTo>
                    <a:lnTo>
                      <a:pt x="2138" y="1612"/>
                    </a:lnTo>
                    <a:lnTo>
                      <a:pt x="2165" y="1605"/>
                    </a:lnTo>
                    <a:lnTo>
                      <a:pt x="2193" y="1598"/>
                    </a:lnTo>
                    <a:lnTo>
                      <a:pt x="2220" y="1590"/>
                    </a:lnTo>
                    <a:lnTo>
                      <a:pt x="2246" y="1580"/>
                    </a:lnTo>
                    <a:lnTo>
                      <a:pt x="2272" y="1570"/>
                    </a:lnTo>
                    <a:lnTo>
                      <a:pt x="2296" y="1560"/>
                    </a:lnTo>
                    <a:lnTo>
                      <a:pt x="2320" y="1548"/>
                    </a:lnTo>
                    <a:lnTo>
                      <a:pt x="2342" y="1536"/>
                    </a:lnTo>
                    <a:lnTo>
                      <a:pt x="2363" y="1523"/>
                    </a:lnTo>
                    <a:lnTo>
                      <a:pt x="2383" y="1510"/>
                    </a:lnTo>
                    <a:lnTo>
                      <a:pt x="2402" y="1495"/>
                    </a:lnTo>
                    <a:lnTo>
                      <a:pt x="2419" y="1480"/>
                    </a:lnTo>
                    <a:lnTo>
                      <a:pt x="2436" y="1466"/>
                    </a:lnTo>
                    <a:lnTo>
                      <a:pt x="2451" y="1450"/>
                    </a:lnTo>
                    <a:lnTo>
                      <a:pt x="2465" y="1434"/>
                    </a:lnTo>
                    <a:lnTo>
                      <a:pt x="2478" y="1419"/>
                    </a:lnTo>
                    <a:lnTo>
                      <a:pt x="2556" y="1407"/>
                    </a:lnTo>
                    <a:lnTo>
                      <a:pt x="2580" y="1412"/>
                    </a:lnTo>
                    <a:lnTo>
                      <a:pt x="2603" y="1418"/>
                    </a:lnTo>
                    <a:lnTo>
                      <a:pt x="2629" y="1422"/>
                    </a:lnTo>
                    <a:lnTo>
                      <a:pt x="2654" y="1426"/>
                    </a:lnTo>
                    <a:lnTo>
                      <a:pt x="2679" y="1429"/>
                    </a:lnTo>
                    <a:lnTo>
                      <a:pt x="2704" y="1430"/>
                    </a:lnTo>
                    <a:lnTo>
                      <a:pt x="2730" y="1432"/>
                    </a:lnTo>
                    <a:lnTo>
                      <a:pt x="2756" y="1432"/>
                    </a:lnTo>
                    <a:lnTo>
                      <a:pt x="2782" y="1432"/>
                    </a:lnTo>
                    <a:lnTo>
                      <a:pt x="2807" y="1432"/>
                    </a:lnTo>
                    <a:lnTo>
                      <a:pt x="2833" y="1430"/>
                    </a:lnTo>
                    <a:lnTo>
                      <a:pt x="2858" y="1429"/>
                    </a:lnTo>
                    <a:lnTo>
                      <a:pt x="2884" y="1425"/>
                    </a:lnTo>
                    <a:lnTo>
                      <a:pt x="2909" y="1421"/>
                    </a:lnTo>
                    <a:lnTo>
                      <a:pt x="2934" y="1417"/>
                    </a:lnTo>
                    <a:lnTo>
                      <a:pt x="2958" y="1411"/>
                    </a:lnTo>
                    <a:lnTo>
                      <a:pt x="2981" y="1405"/>
                    </a:lnTo>
                    <a:lnTo>
                      <a:pt x="3005" y="1398"/>
                    </a:lnTo>
                    <a:lnTo>
                      <a:pt x="3026" y="1391"/>
                    </a:lnTo>
                    <a:lnTo>
                      <a:pt x="3049" y="1383"/>
                    </a:lnTo>
                    <a:lnTo>
                      <a:pt x="3069" y="1374"/>
                    </a:lnTo>
                    <a:lnTo>
                      <a:pt x="3090" y="1365"/>
                    </a:lnTo>
                    <a:lnTo>
                      <a:pt x="3109" y="1354"/>
                    </a:lnTo>
                    <a:lnTo>
                      <a:pt x="3128" y="1344"/>
                    </a:lnTo>
                    <a:lnTo>
                      <a:pt x="3146" y="1333"/>
                    </a:lnTo>
                    <a:lnTo>
                      <a:pt x="3163" y="1321"/>
                    </a:lnTo>
                    <a:lnTo>
                      <a:pt x="3178" y="1310"/>
                    </a:lnTo>
                    <a:lnTo>
                      <a:pt x="3192" y="1296"/>
                    </a:lnTo>
                    <a:lnTo>
                      <a:pt x="3206" y="1283"/>
                    </a:lnTo>
                    <a:lnTo>
                      <a:pt x="3218" y="1270"/>
                    </a:lnTo>
                    <a:lnTo>
                      <a:pt x="3228" y="1257"/>
                    </a:lnTo>
                    <a:lnTo>
                      <a:pt x="3239" y="1243"/>
                    </a:lnTo>
                    <a:lnTo>
                      <a:pt x="3248" y="1228"/>
                    </a:lnTo>
                    <a:lnTo>
                      <a:pt x="3255" y="1213"/>
                    </a:lnTo>
                    <a:lnTo>
                      <a:pt x="3261" y="1199"/>
                    </a:lnTo>
                    <a:lnTo>
                      <a:pt x="3266" y="1184"/>
                    </a:lnTo>
                    <a:lnTo>
                      <a:pt x="3269" y="1169"/>
                    </a:lnTo>
                    <a:lnTo>
                      <a:pt x="3272" y="1154"/>
                    </a:lnTo>
                    <a:lnTo>
                      <a:pt x="3273" y="1138"/>
                    </a:lnTo>
                    <a:lnTo>
                      <a:pt x="3251" y="1138"/>
                    </a:lnTo>
                    <a:lnTo>
                      <a:pt x="3280" y="1136"/>
                    </a:lnTo>
                    <a:lnTo>
                      <a:pt x="3309" y="1133"/>
                    </a:lnTo>
                    <a:lnTo>
                      <a:pt x="3339" y="1129"/>
                    </a:lnTo>
                    <a:lnTo>
                      <a:pt x="3367" y="1124"/>
                    </a:lnTo>
                    <a:lnTo>
                      <a:pt x="3395" y="1118"/>
                    </a:lnTo>
                    <a:lnTo>
                      <a:pt x="3424" y="1111"/>
                    </a:lnTo>
                    <a:lnTo>
                      <a:pt x="3450" y="1105"/>
                    </a:lnTo>
                    <a:lnTo>
                      <a:pt x="3478" y="1097"/>
                    </a:lnTo>
                    <a:lnTo>
                      <a:pt x="3503" y="1088"/>
                    </a:lnTo>
                    <a:lnTo>
                      <a:pt x="3528" y="1078"/>
                    </a:lnTo>
                    <a:lnTo>
                      <a:pt x="3552" y="1068"/>
                    </a:lnTo>
                    <a:lnTo>
                      <a:pt x="3576" y="1056"/>
                    </a:lnTo>
                    <a:lnTo>
                      <a:pt x="3597" y="1045"/>
                    </a:lnTo>
                    <a:lnTo>
                      <a:pt x="3619" y="1032"/>
                    </a:lnTo>
                    <a:lnTo>
                      <a:pt x="3639" y="1020"/>
                    </a:lnTo>
                    <a:lnTo>
                      <a:pt x="3658" y="1006"/>
                    </a:lnTo>
                    <a:lnTo>
                      <a:pt x="3675" y="992"/>
                    </a:lnTo>
                    <a:lnTo>
                      <a:pt x="3692" y="977"/>
                    </a:lnTo>
                    <a:lnTo>
                      <a:pt x="3708" y="962"/>
                    </a:lnTo>
                    <a:lnTo>
                      <a:pt x="3721" y="946"/>
                    </a:lnTo>
                    <a:lnTo>
                      <a:pt x="3734" y="930"/>
                    </a:lnTo>
                    <a:lnTo>
                      <a:pt x="3745" y="914"/>
                    </a:lnTo>
                    <a:lnTo>
                      <a:pt x="3754" y="897"/>
                    </a:lnTo>
                    <a:lnTo>
                      <a:pt x="3763" y="880"/>
                    </a:lnTo>
                    <a:lnTo>
                      <a:pt x="3770" y="862"/>
                    </a:lnTo>
                    <a:lnTo>
                      <a:pt x="3775" y="845"/>
                    </a:lnTo>
                    <a:lnTo>
                      <a:pt x="3778" y="827"/>
                    </a:lnTo>
                    <a:lnTo>
                      <a:pt x="3781" y="809"/>
                    </a:lnTo>
                    <a:lnTo>
                      <a:pt x="3782" y="791"/>
                    </a:lnTo>
                    <a:lnTo>
                      <a:pt x="3781" y="773"/>
                    </a:lnTo>
                    <a:lnTo>
                      <a:pt x="3778" y="756"/>
                    </a:lnTo>
                    <a:lnTo>
                      <a:pt x="3775" y="738"/>
                    </a:lnTo>
                    <a:lnTo>
                      <a:pt x="3770" y="721"/>
                    </a:lnTo>
                    <a:lnTo>
                      <a:pt x="3763" y="704"/>
                    </a:lnTo>
                    <a:lnTo>
                      <a:pt x="3754" y="687"/>
                    </a:lnTo>
                    <a:lnTo>
                      <a:pt x="3745" y="670"/>
                    </a:lnTo>
                    <a:lnTo>
                      <a:pt x="3734" y="654"/>
                    </a:lnTo>
                    <a:lnTo>
                      <a:pt x="3722" y="638"/>
                    </a:lnTo>
                    <a:lnTo>
                      <a:pt x="3708" y="622"/>
                    </a:lnTo>
                    <a:lnTo>
                      <a:pt x="3692" y="608"/>
                    </a:lnTo>
                    <a:lnTo>
                      <a:pt x="3676" y="593"/>
                    </a:lnTo>
                    <a:lnTo>
                      <a:pt x="3658" y="579"/>
                    </a:lnTo>
                    <a:lnTo>
                      <a:pt x="3639" y="565"/>
                    </a:lnTo>
                    <a:lnTo>
                      <a:pt x="3619" y="552"/>
                    </a:lnTo>
                    <a:lnTo>
                      <a:pt x="3597" y="540"/>
                    </a:lnTo>
                    <a:lnTo>
                      <a:pt x="3631" y="609"/>
                    </a:lnTo>
                    <a:lnTo>
                      <a:pt x="3642" y="596"/>
                    </a:lnTo>
                    <a:lnTo>
                      <a:pt x="3652" y="584"/>
                    </a:lnTo>
                    <a:lnTo>
                      <a:pt x="3662" y="571"/>
                    </a:lnTo>
                    <a:lnTo>
                      <a:pt x="3670" y="557"/>
                    </a:lnTo>
                    <a:lnTo>
                      <a:pt x="3678" y="544"/>
                    </a:lnTo>
                    <a:lnTo>
                      <a:pt x="3684" y="530"/>
                    </a:lnTo>
                    <a:lnTo>
                      <a:pt x="3687" y="516"/>
                    </a:lnTo>
                    <a:lnTo>
                      <a:pt x="3691" y="502"/>
                    </a:lnTo>
                    <a:lnTo>
                      <a:pt x="3693" y="488"/>
                    </a:lnTo>
                    <a:lnTo>
                      <a:pt x="3694" y="474"/>
                    </a:lnTo>
                    <a:lnTo>
                      <a:pt x="3694" y="460"/>
                    </a:lnTo>
                    <a:lnTo>
                      <a:pt x="3693" y="445"/>
                    </a:lnTo>
                    <a:lnTo>
                      <a:pt x="3690" y="431"/>
                    </a:lnTo>
                    <a:lnTo>
                      <a:pt x="3686" y="417"/>
                    </a:lnTo>
                    <a:lnTo>
                      <a:pt x="3681" y="404"/>
                    </a:lnTo>
                    <a:lnTo>
                      <a:pt x="3674" y="390"/>
                    </a:lnTo>
                    <a:lnTo>
                      <a:pt x="3667" y="377"/>
                    </a:lnTo>
                    <a:lnTo>
                      <a:pt x="3658" y="364"/>
                    </a:lnTo>
                    <a:lnTo>
                      <a:pt x="3649" y="351"/>
                    </a:lnTo>
                    <a:lnTo>
                      <a:pt x="3637" y="338"/>
                    </a:lnTo>
                    <a:lnTo>
                      <a:pt x="3625" y="325"/>
                    </a:lnTo>
                    <a:lnTo>
                      <a:pt x="3612" y="314"/>
                    </a:lnTo>
                    <a:lnTo>
                      <a:pt x="3599" y="302"/>
                    </a:lnTo>
                    <a:lnTo>
                      <a:pt x="3583" y="291"/>
                    </a:lnTo>
                    <a:lnTo>
                      <a:pt x="3567" y="280"/>
                    </a:lnTo>
                    <a:lnTo>
                      <a:pt x="3551" y="271"/>
                    </a:lnTo>
                    <a:lnTo>
                      <a:pt x="3533" y="261"/>
                    </a:lnTo>
                    <a:lnTo>
                      <a:pt x="3514" y="252"/>
                    </a:lnTo>
                    <a:lnTo>
                      <a:pt x="3494" y="244"/>
                    </a:lnTo>
                    <a:lnTo>
                      <a:pt x="3474" y="236"/>
                    </a:lnTo>
                    <a:lnTo>
                      <a:pt x="3454" y="228"/>
                    </a:lnTo>
                    <a:lnTo>
                      <a:pt x="3432" y="222"/>
                    </a:lnTo>
                    <a:lnTo>
                      <a:pt x="3411" y="216"/>
                    </a:lnTo>
                    <a:lnTo>
                      <a:pt x="3388" y="211"/>
                    </a:lnTo>
                    <a:lnTo>
                      <a:pt x="3365" y="206"/>
                    </a:lnTo>
                    <a:lnTo>
                      <a:pt x="3342" y="203"/>
                    </a:lnTo>
                    <a:lnTo>
                      <a:pt x="3320" y="201"/>
                    </a:lnTo>
                    <a:lnTo>
                      <a:pt x="3346" y="189"/>
                    </a:lnTo>
                    <a:lnTo>
                      <a:pt x="3340" y="176"/>
                    </a:lnTo>
                    <a:lnTo>
                      <a:pt x="3333" y="164"/>
                    </a:lnTo>
                    <a:lnTo>
                      <a:pt x="3326" y="153"/>
                    </a:lnTo>
                    <a:lnTo>
                      <a:pt x="3316" y="140"/>
                    </a:lnTo>
                    <a:lnTo>
                      <a:pt x="3307" y="129"/>
                    </a:lnTo>
                    <a:lnTo>
                      <a:pt x="3297" y="118"/>
                    </a:lnTo>
                    <a:lnTo>
                      <a:pt x="3285" y="108"/>
                    </a:lnTo>
                    <a:lnTo>
                      <a:pt x="3272" y="97"/>
                    </a:lnTo>
                    <a:lnTo>
                      <a:pt x="3258" y="88"/>
                    </a:lnTo>
                    <a:lnTo>
                      <a:pt x="3244" y="78"/>
                    </a:lnTo>
                    <a:lnTo>
                      <a:pt x="3228" y="69"/>
                    </a:lnTo>
                    <a:lnTo>
                      <a:pt x="3213" y="60"/>
                    </a:lnTo>
                    <a:lnTo>
                      <a:pt x="3196" y="53"/>
                    </a:lnTo>
                    <a:lnTo>
                      <a:pt x="3179" y="45"/>
                    </a:lnTo>
                    <a:lnTo>
                      <a:pt x="3161" y="38"/>
                    </a:lnTo>
                    <a:lnTo>
                      <a:pt x="3142" y="31"/>
                    </a:lnTo>
                    <a:lnTo>
                      <a:pt x="3123" y="26"/>
                    </a:lnTo>
                    <a:lnTo>
                      <a:pt x="3104" y="20"/>
                    </a:lnTo>
                    <a:lnTo>
                      <a:pt x="3084" y="16"/>
                    </a:lnTo>
                    <a:lnTo>
                      <a:pt x="3063" y="11"/>
                    </a:lnTo>
                    <a:lnTo>
                      <a:pt x="3042" y="8"/>
                    </a:lnTo>
                    <a:lnTo>
                      <a:pt x="3021" y="5"/>
                    </a:lnTo>
                    <a:lnTo>
                      <a:pt x="3000" y="3"/>
                    </a:lnTo>
                    <a:lnTo>
                      <a:pt x="2978" y="1"/>
                    </a:lnTo>
                    <a:lnTo>
                      <a:pt x="2957" y="0"/>
                    </a:lnTo>
                    <a:lnTo>
                      <a:pt x="2935" y="0"/>
                    </a:lnTo>
                    <a:lnTo>
                      <a:pt x="2914" y="0"/>
                    </a:lnTo>
                    <a:lnTo>
                      <a:pt x="2892" y="1"/>
                    </a:lnTo>
                    <a:lnTo>
                      <a:pt x="2870" y="2"/>
                    </a:lnTo>
                    <a:lnTo>
                      <a:pt x="2849" y="5"/>
                    </a:lnTo>
                    <a:lnTo>
                      <a:pt x="2827" y="8"/>
                    </a:lnTo>
                    <a:lnTo>
                      <a:pt x="2807" y="11"/>
                    </a:lnTo>
                    <a:lnTo>
                      <a:pt x="2787" y="15"/>
                    </a:lnTo>
                    <a:lnTo>
                      <a:pt x="2766" y="20"/>
                    </a:lnTo>
                    <a:lnTo>
                      <a:pt x="2746" y="25"/>
                    </a:lnTo>
                    <a:lnTo>
                      <a:pt x="2727" y="31"/>
                    </a:lnTo>
                    <a:lnTo>
                      <a:pt x="2709" y="38"/>
                    </a:lnTo>
                    <a:lnTo>
                      <a:pt x="2691" y="44"/>
                    </a:lnTo>
                    <a:lnTo>
                      <a:pt x="2673" y="53"/>
                    </a:lnTo>
                    <a:lnTo>
                      <a:pt x="2656" y="60"/>
                    </a:lnTo>
                    <a:lnTo>
                      <a:pt x="2571" y="61"/>
                    </a:lnTo>
                    <a:lnTo>
                      <a:pt x="2557" y="55"/>
                    </a:lnTo>
                    <a:lnTo>
                      <a:pt x="2541" y="48"/>
                    </a:lnTo>
                    <a:lnTo>
                      <a:pt x="2526" y="40"/>
                    </a:lnTo>
                    <a:lnTo>
                      <a:pt x="2509" y="35"/>
                    </a:lnTo>
                    <a:lnTo>
                      <a:pt x="2492" y="28"/>
                    </a:lnTo>
                    <a:lnTo>
                      <a:pt x="2475" y="23"/>
                    </a:lnTo>
                    <a:lnTo>
                      <a:pt x="2457" y="18"/>
                    </a:lnTo>
                    <a:lnTo>
                      <a:pt x="2439" y="14"/>
                    </a:lnTo>
                    <a:lnTo>
                      <a:pt x="2420" y="10"/>
                    </a:lnTo>
                    <a:lnTo>
                      <a:pt x="2402" y="7"/>
                    </a:lnTo>
                    <a:lnTo>
                      <a:pt x="2383" y="5"/>
                    </a:lnTo>
                    <a:lnTo>
                      <a:pt x="2363" y="2"/>
                    </a:lnTo>
                    <a:lnTo>
                      <a:pt x="2345" y="0"/>
                    </a:lnTo>
                    <a:lnTo>
                      <a:pt x="2325" y="0"/>
                    </a:lnTo>
                    <a:lnTo>
                      <a:pt x="2306" y="0"/>
                    </a:lnTo>
                    <a:lnTo>
                      <a:pt x="2286" y="0"/>
                    </a:lnTo>
                    <a:lnTo>
                      <a:pt x="2267" y="0"/>
                    </a:lnTo>
                    <a:lnTo>
                      <a:pt x="2248" y="2"/>
                    </a:lnTo>
                    <a:lnTo>
                      <a:pt x="2229" y="5"/>
                    </a:lnTo>
                    <a:lnTo>
                      <a:pt x="2209" y="7"/>
                    </a:lnTo>
                    <a:lnTo>
                      <a:pt x="2190" y="10"/>
                    </a:lnTo>
                    <a:lnTo>
                      <a:pt x="2172" y="14"/>
                    </a:lnTo>
                    <a:lnTo>
                      <a:pt x="2153" y="18"/>
                    </a:lnTo>
                    <a:lnTo>
                      <a:pt x="2136" y="23"/>
                    </a:lnTo>
                    <a:lnTo>
                      <a:pt x="2118" y="29"/>
                    </a:lnTo>
                    <a:lnTo>
                      <a:pt x="2102" y="35"/>
                    </a:lnTo>
                    <a:lnTo>
                      <a:pt x="2086" y="41"/>
                    </a:lnTo>
                    <a:lnTo>
                      <a:pt x="2069" y="48"/>
                    </a:lnTo>
                    <a:lnTo>
                      <a:pt x="2055" y="55"/>
                    </a:lnTo>
                    <a:lnTo>
                      <a:pt x="2041" y="62"/>
                    </a:lnTo>
                    <a:lnTo>
                      <a:pt x="2026" y="70"/>
                    </a:lnTo>
                    <a:lnTo>
                      <a:pt x="2014" y="79"/>
                    </a:lnTo>
                    <a:lnTo>
                      <a:pt x="2001" y="88"/>
                    </a:lnTo>
                    <a:lnTo>
                      <a:pt x="1990" y="97"/>
                    </a:lnTo>
                    <a:lnTo>
                      <a:pt x="1911" y="101"/>
                    </a:lnTo>
                    <a:lnTo>
                      <a:pt x="1892" y="92"/>
                    </a:lnTo>
                    <a:lnTo>
                      <a:pt x="1871" y="85"/>
                    </a:lnTo>
                    <a:lnTo>
                      <a:pt x="1850" y="79"/>
                    </a:lnTo>
                    <a:lnTo>
                      <a:pt x="1829" y="72"/>
                    </a:lnTo>
                    <a:lnTo>
                      <a:pt x="1807" y="67"/>
                    </a:lnTo>
                    <a:lnTo>
                      <a:pt x="1785" y="62"/>
                    </a:lnTo>
                    <a:lnTo>
                      <a:pt x="1762" y="58"/>
                    </a:lnTo>
                    <a:lnTo>
                      <a:pt x="1739" y="55"/>
                    </a:lnTo>
                    <a:lnTo>
                      <a:pt x="1716" y="53"/>
                    </a:lnTo>
                    <a:lnTo>
                      <a:pt x="1692" y="50"/>
                    </a:lnTo>
                    <a:lnTo>
                      <a:pt x="1668" y="49"/>
                    </a:lnTo>
                    <a:lnTo>
                      <a:pt x="1646" y="49"/>
                    </a:lnTo>
                    <a:lnTo>
                      <a:pt x="1622" y="49"/>
                    </a:lnTo>
                    <a:lnTo>
                      <a:pt x="1598" y="49"/>
                    </a:lnTo>
                    <a:lnTo>
                      <a:pt x="1574" y="51"/>
                    </a:lnTo>
                    <a:lnTo>
                      <a:pt x="1551" y="53"/>
                    </a:lnTo>
                    <a:lnTo>
                      <a:pt x="1527" y="55"/>
                    </a:lnTo>
                    <a:lnTo>
                      <a:pt x="1504" y="59"/>
                    </a:lnTo>
                    <a:lnTo>
                      <a:pt x="1482" y="63"/>
                    </a:lnTo>
                    <a:lnTo>
                      <a:pt x="1460" y="68"/>
                    </a:lnTo>
                    <a:lnTo>
                      <a:pt x="1439" y="74"/>
                    </a:lnTo>
                    <a:lnTo>
                      <a:pt x="1418" y="80"/>
                    </a:lnTo>
                    <a:lnTo>
                      <a:pt x="1398" y="87"/>
                    </a:lnTo>
                    <a:lnTo>
                      <a:pt x="1377" y="94"/>
                    </a:lnTo>
                    <a:lnTo>
                      <a:pt x="1358" y="102"/>
                    </a:lnTo>
                    <a:lnTo>
                      <a:pt x="1339" y="111"/>
                    </a:lnTo>
                    <a:lnTo>
                      <a:pt x="1321" y="120"/>
                    </a:lnTo>
                    <a:lnTo>
                      <a:pt x="1304" y="130"/>
                    </a:lnTo>
                    <a:lnTo>
                      <a:pt x="1289" y="140"/>
                    </a:lnTo>
                    <a:lnTo>
                      <a:pt x="1273" y="150"/>
                    </a:lnTo>
                    <a:lnTo>
                      <a:pt x="1259" y="162"/>
                    </a:lnTo>
                    <a:lnTo>
                      <a:pt x="1158" y="176"/>
                    </a:lnTo>
                    <a:lnTo>
                      <a:pt x="1131" y="170"/>
                    </a:lnTo>
                    <a:lnTo>
                      <a:pt x="1102" y="164"/>
                    </a:lnTo>
                    <a:lnTo>
                      <a:pt x="1073" y="159"/>
                    </a:lnTo>
                    <a:lnTo>
                      <a:pt x="1044" y="155"/>
                    </a:lnTo>
                    <a:lnTo>
                      <a:pt x="1016" y="152"/>
                    </a:lnTo>
                    <a:lnTo>
                      <a:pt x="986" y="149"/>
                    </a:lnTo>
                    <a:lnTo>
                      <a:pt x="956" y="149"/>
                    </a:lnTo>
                    <a:lnTo>
                      <a:pt x="927" y="148"/>
                    </a:lnTo>
                    <a:lnTo>
                      <a:pt x="897" y="148"/>
                    </a:lnTo>
                    <a:lnTo>
                      <a:pt x="867" y="149"/>
                    </a:lnTo>
                    <a:lnTo>
                      <a:pt x="837" y="152"/>
                    </a:lnTo>
                    <a:lnTo>
                      <a:pt x="809" y="154"/>
                    </a:lnTo>
                    <a:lnTo>
                      <a:pt x="781" y="158"/>
                    </a:lnTo>
                    <a:lnTo>
                      <a:pt x="752" y="163"/>
                    </a:lnTo>
                    <a:lnTo>
                      <a:pt x="723" y="168"/>
                    </a:lnTo>
                    <a:lnTo>
                      <a:pt x="696" y="175"/>
                    </a:lnTo>
                    <a:lnTo>
                      <a:pt x="668" y="182"/>
                    </a:lnTo>
                    <a:lnTo>
                      <a:pt x="642" y="190"/>
                    </a:lnTo>
                    <a:lnTo>
                      <a:pt x="617" y="199"/>
                    </a:lnTo>
                    <a:lnTo>
                      <a:pt x="592" y="207"/>
                    </a:lnTo>
                    <a:lnTo>
                      <a:pt x="568" y="218"/>
                    </a:lnTo>
                    <a:lnTo>
                      <a:pt x="544" y="228"/>
                    </a:lnTo>
                    <a:lnTo>
                      <a:pt x="522" y="241"/>
                    </a:lnTo>
                    <a:lnTo>
                      <a:pt x="501" y="253"/>
                    </a:lnTo>
                    <a:lnTo>
                      <a:pt x="480" y="265"/>
                    </a:lnTo>
                    <a:lnTo>
                      <a:pt x="462" y="279"/>
                    </a:lnTo>
                    <a:lnTo>
                      <a:pt x="444" y="293"/>
                    </a:lnTo>
                    <a:lnTo>
                      <a:pt x="427" y="307"/>
                    </a:lnTo>
                    <a:lnTo>
                      <a:pt x="412" y="322"/>
                    </a:lnTo>
                    <a:lnTo>
                      <a:pt x="398" y="338"/>
                    </a:lnTo>
                    <a:lnTo>
                      <a:pt x="386" y="354"/>
                    </a:lnTo>
                    <a:lnTo>
                      <a:pt x="374" y="370"/>
                    </a:lnTo>
                    <a:lnTo>
                      <a:pt x="364" y="386"/>
                    </a:lnTo>
                    <a:lnTo>
                      <a:pt x="356" y="404"/>
                    </a:lnTo>
                    <a:lnTo>
                      <a:pt x="348" y="420"/>
                    </a:lnTo>
                    <a:lnTo>
                      <a:pt x="342" y="438"/>
                    </a:lnTo>
                    <a:lnTo>
                      <a:pt x="338" y="455"/>
                    </a:lnTo>
                    <a:lnTo>
                      <a:pt x="335" y="472"/>
                    </a:lnTo>
                    <a:lnTo>
                      <a:pt x="334" y="490"/>
                    </a:lnTo>
                    <a:lnTo>
                      <a:pt x="334" y="507"/>
                    </a:lnTo>
                    <a:lnTo>
                      <a:pt x="336" y="525"/>
                    </a:lnTo>
                    <a:lnTo>
                      <a:pt x="339" y="542"/>
                    </a:lnTo>
                    <a:lnTo>
                      <a:pt x="344" y="560"/>
                    </a:lnTo>
                    <a:lnTo>
                      <a:pt x="352" y="542"/>
                    </a:lnTo>
                  </a:path>
                </a:pathLst>
              </a:custGeom>
              <a:solidFill>
                <a:srgbClr val="CCFFFF"/>
              </a:solidFill>
              <a:ln w="9360">
                <a:solidFill>
                  <a:srgbClr val="000000"/>
                </a:solidFill>
                <a:round/>
                <a:headEnd/>
                <a:tailEnd/>
              </a:ln>
            </p:spPr>
            <p:txBody>
              <a:bodyPr wrap="none" anchor="ctr"/>
              <a:lstStyle/>
              <a:p>
                <a:endParaRPr lang="en-US"/>
              </a:p>
            </p:txBody>
          </p:sp>
          <p:sp>
            <p:nvSpPr>
              <p:cNvPr id="29749" name="Freeform 9"/>
              <p:cNvSpPr>
                <a:spLocks noChangeArrowheads="1"/>
              </p:cNvSpPr>
              <p:nvPr/>
            </p:nvSpPr>
            <p:spPr bwMode="auto">
              <a:xfrm>
                <a:off x="1809" y="1629"/>
                <a:ext cx="39" cy="4"/>
              </a:xfrm>
              <a:custGeom>
                <a:avLst/>
                <a:gdLst>
                  <a:gd name="T0" fmla="*/ 0 w 172"/>
                  <a:gd name="T1" fmla="*/ 0 h 18"/>
                  <a:gd name="T2" fmla="*/ 0 w 172"/>
                  <a:gd name="T3" fmla="*/ 0 h 18"/>
                  <a:gd name="T4" fmla="*/ 0 w 172"/>
                  <a:gd name="T5" fmla="*/ 0 h 18"/>
                  <a:gd name="T6" fmla="*/ 0 w 172"/>
                  <a:gd name="T7" fmla="*/ 0 h 18"/>
                  <a:gd name="T8" fmla="*/ 0 w 172"/>
                  <a:gd name="T9" fmla="*/ 0 h 18"/>
                  <a:gd name="T10" fmla="*/ 0 w 172"/>
                  <a:gd name="T11" fmla="*/ 0 h 18"/>
                  <a:gd name="T12" fmla="*/ 0 w 172"/>
                  <a:gd name="T13" fmla="*/ 0 h 18"/>
                  <a:gd name="T14" fmla="*/ 0 w 172"/>
                  <a:gd name="T15" fmla="*/ 0 h 18"/>
                  <a:gd name="T16" fmla="*/ 0 w 172"/>
                  <a:gd name="T17" fmla="*/ 0 h 18"/>
                  <a:gd name="T18" fmla="*/ 0 w 172"/>
                  <a:gd name="T19" fmla="*/ 0 h 18"/>
                  <a:gd name="T20" fmla="*/ 0 w 172"/>
                  <a:gd name="T21" fmla="*/ 0 h 18"/>
                  <a:gd name="T22" fmla="*/ 0 w 172"/>
                  <a:gd name="T23" fmla="*/ 0 h 18"/>
                  <a:gd name="T24" fmla="*/ 0 w 172"/>
                  <a:gd name="T25" fmla="*/ 0 h 18"/>
                  <a:gd name="T26" fmla="*/ 0 w 172"/>
                  <a:gd name="T27" fmla="*/ 0 h 18"/>
                  <a:gd name="T28" fmla="*/ 0 w 172"/>
                  <a:gd name="T29" fmla="*/ 0 h 18"/>
                  <a:gd name="T30" fmla="*/ 0 w 172"/>
                  <a:gd name="T31" fmla="*/ 0 h 18"/>
                  <a:gd name="T32" fmla="*/ 0 w 172"/>
                  <a:gd name="T33" fmla="*/ 0 h 1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72"/>
                  <a:gd name="T52" fmla="*/ 0 h 18"/>
                  <a:gd name="T53" fmla="*/ 172 w 172"/>
                  <a:gd name="T54" fmla="*/ 18 h 1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72" h="18">
                    <a:moveTo>
                      <a:pt x="0" y="0"/>
                    </a:moveTo>
                    <a:lnTo>
                      <a:pt x="11" y="1"/>
                    </a:lnTo>
                    <a:lnTo>
                      <a:pt x="22" y="4"/>
                    </a:lnTo>
                    <a:lnTo>
                      <a:pt x="32" y="6"/>
                    </a:lnTo>
                    <a:lnTo>
                      <a:pt x="44" y="8"/>
                    </a:lnTo>
                    <a:lnTo>
                      <a:pt x="55" y="9"/>
                    </a:lnTo>
                    <a:lnTo>
                      <a:pt x="67" y="11"/>
                    </a:lnTo>
                    <a:lnTo>
                      <a:pt x="78" y="13"/>
                    </a:lnTo>
                    <a:lnTo>
                      <a:pt x="90" y="14"/>
                    </a:lnTo>
                    <a:lnTo>
                      <a:pt x="101" y="15"/>
                    </a:lnTo>
                    <a:lnTo>
                      <a:pt x="113" y="16"/>
                    </a:lnTo>
                    <a:lnTo>
                      <a:pt x="125" y="16"/>
                    </a:lnTo>
                    <a:lnTo>
                      <a:pt x="135" y="17"/>
                    </a:lnTo>
                    <a:lnTo>
                      <a:pt x="147" y="17"/>
                    </a:lnTo>
                    <a:lnTo>
                      <a:pt x="159" y="17"/>
                    </a:lnTo>
                    <a:lnTo>
                      <a:pt x="171" y="17"/>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9750" name="Freeform 10"/>
              <p:cNvSpPr>
                <a:spLocks noChangeArrowheads="1"/>
              </p:cNvSpPr>
              <p:nvPr/>
            </p:nvSpPr>
            <p:spPr bwMode="auto">
              <a:xfrm>
                <a:off x="1870" y="1709"/>
                <a:ext cx="17" cy="2"/>
              </a:xfrm>
              <a:custGeom>
                <a:avLst/>
                <a:gdLst>
                  <a:gd name="T0" fmla="*/ 0 w 75"/>
                  <a:gd name="T1" fmla="*/ 0 h 9"/>
                  <a:gd name="T2" fmla="*/ 0 w 75"/>
                  <a:gd name="T3" fmla="*/ 0 h 9"/>
                  <a:gd name="T4" fmla="*/ 0 w 75"/>
                  <a:gd name="T5" fmla="*/ 0 h 9"/>
                  <a:gd name="T6" fmla="*/ 0 w 75"/>
                  <a:gd name="T7" fmla="*/ 0 h 9"/>
                  <a:gd name="T8" fmla="*/ 0 w 75"/>
                  <a:gd name="T9" fmla="*/ 0 h 9"/>
                  <a:gd name="T10" fmla="*/ 0 w 75"/>
                  <a:gd name="T11" fmla="*/ 0 h 9"/>
                  <a:gd name="T12" fmla="*/ 0 w 75"/>
                  <a:gd name="T13" fmla="*/ 0 h 9"/>
                  <a:gd name="T14" fmla="*/ 0 w 75"/>
                  <a:gd name="T15" fmla="*/ 0 h 9"/>
                  <a:gd name="T16" fmla="*/ 0 w 75"/>
                  <a:gd name="T17" fmla="*/ 0 h 9"/>
                  <a:gd name="T18" fmla="*/ 0 w 75"/>
                  <a:gd name="T19" fmla="*/ 0 h 9"/>
                  <a:gd name="T20" fmla="*/ 0 w 75"/>
                  <a:gd name="T21" fmla="*/ 0 h 9"/>
                  <a:gd name="T22" fmla="*/ 0 w 75"/>
                  <a:gd name="T23" fmla="*/ 0 h 9"/>
                  <a:gd name="T24" fmla="*/ 0 w 75"/>
                  <a:gd name="T25" fmla="*/ 0 h 9"/>
                  <a:gd name="T26" fmla="*/ 0 w 75"/>
                  <a:gd name="T27" fmla="*/ 0 h 9"/>
                  <a:gd name="T28" fmla="*/ 0 w 75"/>
                  <a:gd name="T29" fmla="*/ 0 h 9"/>
                  <a:gd name="T30" fmla="*/ 0 w 75"/>
                  <a:gd name="T31" fmla="*/ 0 h 9"/>
                  <a:gd name="T32" fmla="*/ 0 w 75"/>
                  <a:gd name="T33" fmla="*/ 0 h 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5"/>
                  <a:gd name="T52" fmla="*/ 0 h 9"/>
                  <a:gd name="T53" fmla="*/ 75 w 75"/>
                  <a:gd name="T54" fmla="*/ 9 h 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5" h="9">
                    <a:moveTo>
                      <a:pt x="0" y="8"/>
                    </a:moveTo>
                    <a:lnTo>
                      <a:pt x="5" y="8"/>
                    </a:lnTo>
                    <a:lnTo>
                      <a:pt x="10" y="7"/>
                    </a:lnTo>
                    <a:lnTo>
                      <a:pt x="16" y="7"/>
                    </a:lnTo>
                    <a:lnTo>
                      <a:pt x="20" y="6"/>
                    </a:lnTo>
                    <a:lnTo>
                      <a:pt x="25" y="6"/>
                    </a:lnTo>
                    <a:lnTo>
                      <a:pt x="30" y="5"/>
                    </a:lnTo>
                    <a:lnTo>
                      <a:pt x="35" y="5"/>
                    </a:lnTo>
                    <a:lnTo>
                      <a:pt x="41" y="5"/>
                    </a:lnTo>
                    <a:lnTo>
                      <a:pt x="46" y="4"/>
                    </a:lnTo>
                    <a:lnTo>
                      <a:pt x="50" y="3"/>
                    </a:lnTo>
                    <a:lnTo>
                      <a:pt x="55" y="2"/>
                    </a:lnTo>
                    <a:lnTo>
                      <a:pt x="60" y="2"/>
                    </a:lnTo>
                    <a:lnTo>
                      <a:pt x="65" y="1"/>
                    </a:lnTo>
                    <a:lnTo>
                      <a:pt x="70" y="0"/>
                    </a:lnTo>
                    <a:lnTo>
                      <a:pt x="74" y="0"/>
                    </a:lnTo>
                    <a:lnTo>
                      <a:pt x="0" y="8"/>
                    </a:lnTo>
                  </a:path>
                </a:pathLst>
              </a:custGeom>
              <a:solidFill>
                <a:srgbClr val="CCFFFF"/>
              </a:solidFill>
              <a:ln w="9360">
                <a:solidFill>
                  <a:srgbClr val="000000"/>
                </a:solidFill>
                <a:round/>
                <a:headEnd/>
                <a:tailEnd/>
              </a:ln>
            </p:spPr>
            <p:txBody>
              <a:bodyPr wrap="none" anchor="ctr"/>
              <a:lstStyle/>
              <a:p>
                <a:endParaRPr lang="en-US"/>
              </a:p>
            </p:txBody>
          </p:sp>
          <p:sp>
            <p:nvSpPr>
              <p:cNvPr id="29751" name="Freeform 11"/>
              <p:cNvSpPr>
                <a:spLocks noChangeArrowheads="1"/>
              </p:cNvSpPr>
              <p:nvPr/>
            </p:nvSpPr>
            <p:spPr bwMode="auto">
              <a:xfrm>
                <a:off x="2077" y="1737"/>
                <a:ext cx="19" cy="16"/>
              </a:xfrm>
              <a:custGeom>
                <a:avLst/>
                <a:gdLst>
                  <a:gd name="T0" fmla="*/ 0 w 84"/>
                  <a:gd name="T1" fmla="*/ 0 h 71"/>
                  <a:gd name="T2" fmla="*/ 0 w 84"/>
                  <a:gd name="T3" fmla="*/ 0 h 71"/>
                  <a:gd name="T4" fmla="*/ 0 w 84"/>
                  <a:gd name="T5" fmla="*/ 0 h 71"/>
                  <a:gd name="T6" fmla="*/ 0 w 84"/>
                  <a:gd name="T7" fmla="*/ 0 h 71"/>
                  <a:gd name="T8" fmla="*/ 0 w 84"/>
                  <a:gd name="T9" fmla="*/ 0 h 71"/>
                  <a:gd name="T10" fmla="*/ 0 w 84"/>
                  <a:gd name="T11" fmla="*/ 0 h 71"/>
                  <a:gd name="T12" fmla="*/ 0 w 84"/>
                  <a:gd name="T13" fmla="*/ 0 h 71"/>
                  <a:gd name="T14" fmla="*/ 0 w 84"/>
                  <a:gd name="T15" fmla="*/ 0 h 71"/>
                  <a:gd name="T16" fmla="*/ 0 w 84"/>
                  <a:gd name="T17" fmla="*/ 0 h 71"/>
                  <a:gd name="T18" fmla="*/ 0 w 84"/>
                  <a:gd name="T19" fmla="*/ 0 h 71"/>
                  <a:gd name="T20" fmla="*/ 0 w 84"/>
                  <a:gd name="T21" fmla="*/ 0 h 71"/>
                  <a:gd name="T22" fmla="*/ 0 w 84"/>
                  <a:gd name="T23" fmla="*/ 0 h 71"/>
                  <a:gd name="T24" fmla="*/ 0 w 84"/>
                  <a:gd name="T25" fmla="*/ 0 h 71"/>
                  <a:gd name="T26" fmla="*/ 0 w 84"/>
                  <a:gd name="T27" fmla="*/ 0 h 71"/>
                  <a:gd name="T28" fmla="*/ 0 w 84"/>
                  <a:gd name="T29" fmla="*/ 0 h 71"/>
                  <a:gd name="T30" fmla="*/ 0 w 84"/>
                  <a:gd name="T31" fmla="*/ 0 h 71"/>
                  <a:gd name="T32" fmla="*/ 0 w 84"/>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4"/>
                  <a:gd name="T52" fmla="*/ 0 h 71"/>
                  <a:gd name="T53" fmla="*/ 84 w 84"/>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4" h="71">
                    <a:moveTo>
                      <a:pt x="0" y="0"/>
                    </a:moveTo>
                    <a:lnTo>
                      <a:pt x="5" y="5"/>
                    </a:lnTo>
                    <a:lnTo>
                      <a:pt x="9" y="10"/>
                    </a:lnTo>
                    <a:lnTo>
                      <a:pt x="13" y="15"/>
                    </a:lnTo>
                    <a:lnTo>
                      <a:pt x="18" y="20"/>
                    </a:lnTo>
                    <a:lnTo>
                      <a:pt x="24" y="25"/>
                    </a:lnTo>
                    <a:lnTo>
                      <a:pt x="29" y="30"/>
                    </a:lnTo>
                    <a:lnTo>
                      <a:pt x="35" y="34"/>
                    </a:lnTo>
                    <a:lnTo>
                      <a:pt x="40" y="39"/>
                    </a:lnTo>
                    <a:lnTo>
                      <a:pt x="45" y="44"/>
                    </a:lnTo>
                    <a:lnTo>
                      <a:pt x="51" y="48"/>
                    </a:lnTo>
                    <a:lnTo>
                      <a:pt x="57" y="52"/>
                    </a:lnTo>
                    <a:lnTo>
                      <a:pt x="63" y="57"/>
                    </a:lnTo>
                    <a:lnTo>
                      <a:pt x="69" y="61"/>
                    </a:lnTo>
                    <a:lnTo>
                      <a:pt x="77" y="66"/>
                    </a:lnTo>
                    <a:lnTo>
                      <a:pt x="83" y="70"/>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9752" name="Freeform 12"/>
              <p:cNvSpPr>
                <a:spLocks noChangeArrowheads="1"/>
              </p:cNvSpPr>
              <p:nvPr/>
            </p:nvSpPr>
            <p:spPr bwMode="auto">
              <a:xfrm>
                <a:off x="2318" y="1708"/>
                <a:ext cx="9" cy="22"/>
              </a:xfrm>
              <a:custGeom>
                <a:avLst/>
                <a:gdLst>
                  <a:gd name="T0" fmla="*/ 0 w 41"/>
                  <a:gd name="T1" fmla="*/ 0 h 97"/>
                  <a:gd name="T2" fmla="*/ 0 w 41"/>
                  <a:gd name="T3" fmla="*/ 0 h 97"/>
                  <a:gd name="T4" fmla="*/ 0 w 41"/>
                  <a:gd name="T5" fmla="*/ 0 h 97"/>
                  <a:gd name="T6" fmla="*/ 0 w 41"/>
                  <a:gd name="T7" fmla="*/ 0 h 97"/>
                  <a:gd name="T8" fmla="*/ 0 w 41"/>
                  <a:gd name="T9" fmla="*/ 0 h 97"/>
                  <a:gd name="T10" fmla="*/ 0 w 41"/>
                  <a:gd name="T11" fmla="*/ 0 h 97"/>
                  <a:gd name="T12" fmla="*/ 0 w 41"/>
                  <a:gd name="T13" fmla="*/ 0 h 97"/>
                  <a:gd name="T14" fmla="*/ 0 w 41"/>
                  <a:gd name="T15" fmla="*/ 0 h 97"/>
                  <a:gd name="T16" fmla="*/ 0 w 41"/>
                  <a:gd name="T17" fmla="*/ 0 h 97"/>
                  <a:gd name="T18" fmla="*/ 0 w 41"/>
                  <a:gd name="T19" fmla="*/ 0 h 97"/>
                  <a:gd name="T20" fmla="*/ 0 w 41"/>
                  <a:gd name="T21" fmla="*/ 0 h 97"/>
                  <a:gd name="T22" fmla="*/ 0 w 41"/>
                  <a:gd name="T23" fmla="*/ 0 h 97"/>
                  <a:gd name="T24" fmla="*/ 0 w 41"/>
                  <a:gd name="T25" fmla="*/ 0 h 97"/>
                  <a:gd name="T26" fmla="*/ 0 w 41"/>
                  <a:gd name="T27" fmla="*/ 0 h 97"/>
                  <a:gd name="T28" fmla="*/ 0 w 41"/>
                  <a:gd name="T29" fmla="*/ 0 h 97"/>
                  <a:gd name="T30" fmla="*/ 0 w 41"/>
                  <a:gd name="T31" fmla="*/ 0 h 97"/>
                  <a:gd name="T32" fmla="*/ 0 w 41"/>
                  <a:gd name="T33" fmla="*/ 0 h 97"/>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1"/>
                  <a:gd name="T52" fmla="*/ 0 h 97"/>
                  <a:gd name="T53" fmla="*/ 41 w 41"/>
                  <a:gd name="T54" fmla="*/ 97 h 97"/>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1" h="97">
                    <a:moveTo>
                      <a:pt x="0" y="96"/>
                    </a:moveTo>
                    <a:lnTo>
                      <a:pt x="3" y="89"/>
                    </a:lnTo>
                    <a:lnTo>
                      <a:pt x="7" y="84"/>
                    </a:lnTo>
                    <a:lnTo>
                      <a:pt x="11" y="77"/>
                    </a:lnTo>
                    <a:lnTo>
                      <a:pt x="14" y="71"/>
                    </a:lnTo>
                    <a:lnTo>
                      <a:pt x="18" y="65"/>
                    </a:lnTo>
                    <a:lnTo>
                      <a:pt x="21" y="58"/>
                    </a:lnTo>
                    <a:lnTo>
                      <a:pt x="24" y="52"/>
                    </a:lnTo>
                    <a:lnTo>
                      <a:pt x="27" y="45"/>
                    </a:lnTo>
                    <a:lnTo>
                      <a:pt x="30" y="38"/>
                    </a:lnTo>
                    <a:lnTo>
                      <a:pt x="32" y="32"/>
                    </a:lnTo>
                    <a:lnTo>
                      <a:pt x="34" y="25"/>
                    </a:lnTo>
                    <a:lnTo>
                      <a:pt x="36" y="19"/>
                    </a:lnTo>
                    <a:lnTo>
                      <a:pt x="38" y="12"/>
                    </a:lnTo>
                    <a:lnTo>
                      <a:pt x="39" y="6"/>
                    </a:lnTo>
                    <a:lnTo>
                      <a:pt x="40" y="0"/>
                    </a:lnTo>
                    <a:lnTo>
                      <a:pt x="0" y="96"/>
                    </a:lnTo>
                  </a:path>
                </a:pathLst>
              </a:custGeom>
              <a:solidFill>
                <a:srgbClr val="CCFFFF"/>
              </a:solidFill>
              <a:ln w="9360">
                <a:solidFill>
                  <a:srgbClr val="000000"/>
                </a:solidFill>
                <a:round/>
                <a:headEnd/>
                <a:tailEnd/>
              </a:ln>
            </p:spPr>
            <p:txBody>
              <a:bodyPr wrap="none" anchor="ctr"/>
              <a:lstStyle/>
              <a:p>
                <a:endParaRPr lang="en-US"/>
              </a:p>
            </p:txBody>
          </p:sp>
          <p:sp>
            <p:nvSpPr>
              <p:cNvPr id="29753" name="Freeform 13"/>
              <p:cNvSpPr>
                <a:spLocks noChangeArrowheads="1"/>
              </p:cNvSpPr>
              <p:nvPr/>
            </p:nvSpPr>
            <p:spPr bwMode="auto">
              <a:xfrm>
                <a:off x="2423" y="1603"/>
                <a:ext cx="76" cy="65"/>
              </a:xfrm>
              <a:custGeom>
                <a:avLst/>
                <a:gdLst>
                  <a:gd name="T0" fmla="*/ 0 w 336"/>
                  <a:gd name="T1" fmla="*/ 0 h 285"/>
                  <a:gd name="T2" fmla="*/ 0 w 336"/>
                  <a:gd name="T3" fmla="*/ 0 h 285"/>
                  <a:gd name="T4" fmla="*/ 0 w 336"/>
                  <a:gd name="T5" fmla="*/ 0 h 285"/>
                  <a:gd name="T6" fmla="*/ 0 w 336"/>
                  <a:gd name="T7" fmla="*/ 0 h 285"/>
                  <a:gd name="T8" fmla="*/ 0 w 336"/>
                  <a:gd name="T9" fmla="*/ 0 h 285"/>
                  <a:gd name="T10" fmla="*/ 0 w 336"/>
                  <a:gd name="T11" fmla="*/ 0 h 285"/>
                  <a:gd name="T12" fmla="*/ 0 w 336"/>
                  <a:gd name="T13" fmla="*/ 0 h 285"/>
                  <a:gd name="T14" fmla="*/ 0 w 336"/>
                  <a:gd name="T15" fmla="*/ 0 h 285"/>
                  <a:gd name="T16" fmla="*/ 0 w 336"/>
                  <a:gd name="T17" fmla="*/ 0 h 285"/>
                  <a:gd name="T18" fmla="*/ 0 w 336"/>
                  <a:gd name="T19" fmla="*/ 0 h 285"/>
                  <a:gd name="T20" fmla="*/ 0 w 336"/>
                  <a:gd name="T21" fmla="*/ 0 h 285"/>
                  <a:gd name="T22" fmla="*/ 0 w 336"/>
                  <a:gd name="T23" fmla="*/ 0 h 285"/>
                  <a:gd name="T24" fmla="*/ 0 w 336"/>
                  <a:gd name="T25" fmla="*/ 0 h 285"/>
                  <a:gd name="T26" fmla="*/ 0 w 336"/>
                  <a:gd name="T27" fmla="*/ 0 h 285"/>
                  <a:gd name="T28" fmla="*/ 0 w 336"/>
                  <a:gd name="T29" fmla="*/ 0 h 285"/>
                  <a:gd name="T30" fmla="*/ 0 w 336"/>
                  <a:gd name="T31" fmla="*/ 0 h 285"/>
                  <a:gd name="T32" fmla="*/ 0 w 336"/>
                  <a:gd name="T33" fmla="*/ 0 h 285"/>
                  <a:gd name="T34" fmla="*/ 0 w 336"/>
                  <a:gd name="T35" fmla="*/ 0 h 285"/>
                  <a:gd name="T36" fmla="*/ 0 w 336"/>
                  <a:gd name="T37" fmla="*/ 0 h 285"/>
                  <a:gd name="T38" fmla="*/ 0 w 336"/>
                  <a:gd name="T39" fmla="*/ 0 h 285"/>
                  <a:gd name="T40" fmla="*/ 0 w 336"/>
                  <a:gd name="T41" fmla="*/ 0 h 285"/>
                  <a:gd name="T42" fmla="*/ 0 w 336"/>
                  <a:gd name="T43" fmla="*/ 0 h 285"/>
                  <a:gd name="T44" fmla="*/ 0 w 336"/>
                  <a:gd name="T45" fmla="*/ 0 h 285"/>
                  <a:gd name="T46" fmla="*/ 0 w 336"/>
                  <a:gd name="T47" fmla="*/ 0 h 285"/>
                  <a:gd name="T48" fmla="*/ 0 w 336"/>
                  <a:gd name="T49" fmla="*/ 0 h 285"/>
                  <a:gd name="T50" fmla="*/ 0 w 336"/>
                  <a:gd name="T51" fmla="*/ 0 h 28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36"/>
                  <a:gd name="T79" fmla="*/ 0 h 285"/>
                  <a:gd name="T80" fmla="*/ 336 w 336"/>
                  <a:gd name="T81" fmla="*/ 285 h 28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36" h="285">
                    <a:moveTo>
                      <a:pt x="335" y="284"/>
                    </a:moveTo>
                    <a:lnTo>
                      <a:pt x="335" y="269"/>
                    </a:lnTo>
                    <a:lnTo>
                      <a:pt x="332" y="253"/>
                    </a:lnTo>
                    <a:lnTo>
                      <a:pt x="330" y="240"/>
                    </a:lnTo>
                    <a:lnTo>
                      <a:pt x="325" y="224"/>
                    </a:lnTo>
                    <a:lnTo>
                      <a:pt x="319" y="210"/>
                    </a:lnTo>
                    <a:lnTo>
                      <a:pt x="312" y="194"/>
                    </a:lnTo>
                    <a:lnTo>
                      <a:pt x="304" y="179"/>
                    </a:lnTo>
                    <a:lnTo>
                      <a:pt x="294" y="165"/>
                    </a:lnTo>
                    <a:lnTo>
                      <a:pt x="283" y="152"/>
                    </a:lnTo>
                    <a:lnTo>
                      <a:pt x="271" y="138"/>
                    </a:lnTo>
                    <a:lnTo>
                      <a:pt x="258" y="125"/>
                    </a:lnTo>
                    <a:lnTo>
                      <a:pt x="244" y="112"/>
                    </a:lnTo>
                    <a:lnTo>
                      <a:pt x="228" y="100"/>
                    </a:lnTo>
                    <a:lnTo>
                      <a:pt x="213" y="86"/>
                    </a:lnTo>
                    <a:lnTo>
                      <a:pt x="195" y="75"/>
                    </a:lnTo>
                    <a:lnTo>
                      <a:pt x="175" y="64"/>
                    </a:lnTo>
                    <a:lnTo>
                      <a:pt x="156" y="54"/>
                    </a:lnTo>
                    <a:lnTo>
                      <a:pt x="136" y="44"/>
                    </a:lnTo>
                    <a:lnTo>
                      <a:pt x="116" y="35"/>
                    </a:lnTo>
                    <a:lnTo>
                      <a:pt x="93" y="27"/>
                    </a:lnTo>
                    <a:lnTo>
                      <a:pt x="70" y="19"/>
                    </a:lnTo>
                    <a:lnTo>
                      <a:pt x="47" y="12"/>
                    </a:lnTo>
                    <a:lnTo>
                      <a:pt x="23" y="6"/>
                    </a:lnTo>
                    <a:lnTo>
                      <a:pt x="0" y="0"/>
                    </a:lnTo>
                    <a:lnTo>
                      <a:pt x="335" y="284"/>
                    </a:lnTo>
                  </a:path>
                </a:pathLst>
              </a:custGeom>
              <a:solidFill>
                <a:srgbClr val="CCFFFF"/>
              </a:solidFill>
              <a:ln w="9360">
                <a:solidFill>
                  <a:srgbClr val="000000"/>
                </a:solidFill>
                <a:round/>
                <a:headEnd/>
                <a:tailEnd/>
              </a:ln>
            </p:spPr>
            <p:txBody>
              <a:bodyPr wrap="none" anchor="ctr"/>
              <a:lstStyle/>
              <a:p>
                <a:endParaRPr lang="en-US"/>
              </a:p>
            </p:txBody>
          </p:sp>
          <p:sp>
            <p:nvSpPr>
              <p:cNvPr id="29754" name="Freeform 14"/>
              <p:cNvSpPr>
                <a:spLocks noChangeArrowheads="1"/>
              </p:cNvSpPr>
              <p:nvPr/>
            </p:nvSpPr>
            <p:spPr bwMode="auto">
              <a:xfrm>
                <a:off x="2545" y="1546"/>
                <a:ext cx="36" cy="22"/>
              </a:xfrm>
              <a:custGeom>
                <a:avLst/>
                <a:gdLst>
                  <a:gd name="T0" fmla="*/ 0 w 159"/>
                  <a:gd name="T1" fmla="*/ 0 h 96"/>
                  <a:gd name="T2" fmla="*/ 0 w 159"/>
                  <a:gd name="T3" fmla="*/ 0 h 96"/>
                  <a:gd name="T4" fmla="*/ 0 w 159"/>
                  <a:gd name="T5" fmla="*/ 0 h 96"/>
                  <a:gd name="T6" fmla="*/ 0 w 159"/>
                  <a:gd name="T7" fmla="*/ 0 h 96"/>
                  <a:gd name="T8" fmla="*/ 0 w 159"/>
                  <a:gd name="T9" fmla="*/ 0 h 96"/>
                  <a:gd name="T10" fmla="*/ 0 w 159"/>
                  <a:gd name="T11" fmla="*/ 0 h 96"/>
                  <a:gd name="T12" fmla="*/ 0 w 159"/>
                  <a:gd name="T13" fmla="*/ 0 h 96"/>
                  <a:gd name="T14" fmla="*/ 0 w 159"/>
                  <a:gd name="T15" fmla="*/ 0 h 96"/>
                  <a:gd name="T16" fmla="*/ 0 w 159"/>
                  <a:gd name="T17" fmla="*/ 0 h 96"/>
                  <a:gd name="T18" fmla="*/ 0 w 159"/>
                  <a:gd name="T19" fmla="*/ 0 h 96"/>
                  <a:gd name="T20" fmla="*/ 0 w 159"/>
                  <a:gd name="T21" fmla="*/ 0 h 96"/>
                  <a:gd name="T22" fmla="*/ 0 w 159"/>
                  <a:gd name="T23" fmla="*/ 0 h 96"/>
                  <a:gd name="T24" fmla="*/ 0 w 159"/>
                  <a:gd name="T25" fmla="*/ 0 h 96"/>
                  <a:gd name="T26" fmla="*/ 0 w 159"/>
                  <a:gd name="T27" fmla="*/ 0 h 96"/>
                  <a:gd name="T28" fmla="*/ 0 w 159"/>
                  <a:gd name="T29" fmla="*/ 0 h 96"/>
                  <a:gd name="T30" fmla="*/ 0 w 159"/>
                  <a:gd name="T31" fmla="*/ 0 h 96"/>
                  <a:gd name="T32" fmla="*/ 0 w 159"/>
                  <a:gd name="T33" fmla="*/ 0 h 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9"/>
                  <a:gd name="T52" fmla="*/ 0 h 96"/>
                  <a:gd name="T53" fmla="*/ 159 w 159"/>
                  <a:gd name="T54" fmla="*/ 96 h 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9" h="96">
                    <a:moveTo>
                      <a:pt x="0" y="95"/>
                    </a:moveTo>
                    <a:lnTo>
                      <a:pt x="13" y="91"/>
                    </a:lnTo>
                    <a:lnTo>
                      <a:pt x="25" y="86"/>
                    </a:lnTo>
                    <a:lnTo>
                      <a:pt x="37" y="80"/>
                    </a:lnTo>
                    <a:lnTo>
                      <a:pt x="49" y="74"/>
                    </a:lnTo>
                    <a:lnTo>
                      <a:pt x="61" y="69"/>
                    </a:lnTo>
                    <a:lnTo>
                      <a:pt x="72" y="62"/>
                    </a:lnTo>
                    <a:lnTo>
                      <a:pt x="84" y="55"/>
                    </a:lnTo>
                    <a:lnTo>
                      <a:pt x="94" y="50"/>
                    </a:lnTo>
                    <a:lnTo>
                      <a:pt x="104" y="43"/>
                    </a:lnTo>
                    <a:lnTo>
                      <a:pt x="115" y="36"/>
                    </a:lnTo>
                    <a:lnTo>
                      <a:pt x="123" y="28"/>
                    </a:lnTo>
                    <a:lnTo>
                      <a:pt x="133" y="21"/>
                    </a:lnTo>
                    <a:lnTo>
                      <a:pt x="141" y="14"/>
                    </a:lnTo>
                    <a:lnTo>
                      <a:pt x="150" y="6"/>
                    </a:lnTo>
                    <a:lnTo>
                      <a:pt x="158" y="0"/>
                    </a:lnTo>
                    <a:lnTo>
                      <a:pt x="0" y="95"/>
                    </a:lnTo>
                  </a:path>
                </a:pathLst>
              </a:custGeom>
              <a:solidFill>
                <a:srgbClr val="CCFFFF"/>
              </a:solidFill>
              <a:ln w="9360">
                <a:solidFill>
                  <a:srgbClr val="000000"/>
                </a:solidFill>
                <a:round/>
                <a:headEnd/>
                <a:tailEnd/>
              </a:ln>
            </p:spPr>
            <p:txBody>
              <a:bodyPr wrap="none" anchor="ctr"/>
              <a:lstStyle/>
              <a:p>
                <a:endParaRPr lang="en-US"/>
              </a:p>
            </p:txBody>
          </p:sp>
          <p:sp>
            <p:nvSpPr>
              <p:cNvPr id="29755" name="Freeform 15"/>
              <p:cNvSpPr>
                <a:spLocks noChangeArrowheads="1"/>
              </p:cNvSpPr>
              <p:nvPr/>
            </p:nvSpPr>
            <p:spPr bwMode="auto">
              <a:xfrm>
                <a:off x="2515" y="1451"/>
                <a:ext cx="3" cy="15"/>
              </a:xfrm>
              <a:custGeom>
                <a:avLst/>
                <a:gdLst>
                  <a:gd name="T0" fmla="*/ 0 w 13"/>
                  <a:gd name="T1" fmla="*/ 0 h 65"/>
                  <a:gd name="T2" fmla="*/ 0 w 13"/>
                  <a:gd name="T3" fmla="*/ 0 h 65"/>
                  <a:gd name="T4" fmla="*/ 0 w 13"/>
                  <a:gd name="T5" fmla="*/ 0 h 65"/>
                  <a:gd name="T6" fmla="*/ 0 w 13"/>
                  <a:gd name="T7" fmla="*/ 0 h 65"/>
                  <a:gd name="T8" fmla="*/ 0 w 13"/>
                  <a:gd name="T9" fmla="*/ 0 h 65"/>
                  <a:gd name="T10" fmla="*/ 0 w 13"/>
                  <a:gd name="T11" fmla="*/ 0 h 65"/>
                  <a:gd name="T12" fmla="*/ 0 w 13"/>
                  <a:gd name="T13" fmla="*/ 0 h 65"/>
                  <a:gd name="T14" fmla="*/ 0 w 13"/>
                  <a:gd name="T15" fmla="*/ 0 h 65"/>
                  <a:gd name="T16" fmla="*/ 0 w 13"/>
                  <a:gd name="T17" fmla="*/ 0 h 65"/>
                  <a:gd name="T18" fmla="*/ 0 w 13"/>
                  <a:gd name="T19" fmla="*/ 0 h 65"/>
                  <a:gd name="T20" fmla="*/ 0 w 13"/>
                  <a:gd name="T21" fmla="*/ 0 h 65"/>
                  <a:gd name="T22" fmla="*/ 0 w 13"/>
                  <a:gd name="T23" fmla="*/ 0 h 65"/>
                  <a:gd name="T24" fmla="*/ 0 w 13"/>
                  <a:gd name="T25" fmla="*/ 0 h 65"/>
                  <a:gd name="T26" fmla="*/ 0 w 13"/>
                  <a:gd name="T27" fmla="*/ 0 h 65"/>
                  <a:gd name="T28" fmla="*/ 0 w 13"/>
                  <a:gd name="T29" fmla="*/ 0 h 65"/>
                  <a:gd name="T30" fmla="*/ 0 w 13"/>
                  <a:gd name="T31" fmla="*/ 0 h 65"/>
                  <a:gd name="T32" fmla="*/ 0 w 13"/>
                  <a:gd name="T33" fmla="*/ 0 h 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3"/>
                  <a:gd name="T52" fmla="*/ 0 h 65"/>
                  <a:gd name="T53" fmla="*/ 13 w 13"/>
                  <a:gd name="T54" fmla="*/ 65 h 6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3" h="65">
                    <a:moveTo>
                      <a:pt x="12" y="64"/>
                    </a:moveTo>
                    <a:lnTo>
                      <a:pt x="12" y="60"/>
                    </a:lnTo>
                    <a:lnTo>
                      <a:pt x="12" y="56"/>
                    </a:lnTo>
                    <a:lnTo>
                      <a:pt x="12" y="51"/>
                    </a:lnTo>
                    <a:lnTo>
                      <a:pt x="12" y="47"/>
                    </a:lnTo>
                    <a:lnTo>
                      <a:pt x="11" y="43"/>
                    </a:lnTo>
                    <a:lnTo>
                      <a:pt x="11" y="38"/>
                    </a:lnTo>
                    <a:lnTo>
                      <a:pt x="10" y="34"/>
                    </a:lnTo>
                    <a:lnTo>
                      <a:pt x="8" y="29"/>
                    </a:lnTo>
                    <a:lnTo>
                      <a:pt x="8" y="25"/>
                    </a:lnTo>
                    <a:lnTo>
                      <a:pt x="7" y="20"/>
                    </a:lnTo>
                    <a:lnTo>
                      <a:pt x="6" y="16"/>
                    </a:lnTo>
                    <a:lnTo>
                      <a:pt x="5" y="13"/>
                    </a:lnTo>
                    <a:lnTo>
                      <a:pt x="2" y="9"/>
                    </a:lnTo>
                    <a:lnTo>
                      <a:pt x="1" y="4"/>
                    </a:lnTo>
                    <a:lnTo>
                      <a:pt x="0" y="0"/>
                    </a:lnTo>
                    <a:lnTo>
                      <a:pt x="12" y="64"/>
                    </a:lnTo>
                  </a:path>
                </a:pathLst>
              </a:custGeom>
              <a:solidFill>
                <a:srgbClr val="CCFFFF"/>
              </a:solidFill>
              <a:ln w="9360">
                <a:solidFill>
                  <a:srgbClr val="000000"/>
                </a:solidFill>
                <a:round/>
                <a:headEnd/>
                <a:tailEnd/>
              </a:ln>
            </p:spPr>
            <p:txBody>
              <a:bodyPr wrap="none" anchor="ctr"/>
              <a:lstStyle/>
              <a:p>
                <a:endParaRPr lang="en-US"/>
              </a:p>
            </p:txBody>
          </p:sp>
          <p:sp>
            <p:nvSpPr>
              <p:cNvPr id="29756" name="Freeform 16"/>
              <p:cNvSpPr>
                <a:spLocks noChangeArrowheads="1"/>
              </p:cNvSpPr>
              <p:nvPr/>
            </p:nvSpPr>
            <p:spPr bwMode="auto">
              <a:xfrm>
                <a:off x="2339" y="1422"/>
                <a:ext cx="20" cy="14"/>
              </a:xfrm>
              <a:custGeom>
                <a:avLst/>
                <a:gdLst>
                  <a:gd name="T0" fmla="*/ 0 w 88"/>
                  <a:gd name="T1" fmla="*/ 0 h 62"/>
                  <a:gd name="T2" fmla="*/ 0 w 88"/>
                  <a:gd name="T3" fmla="*/ 0 h 62"/>
                  <a:gd name="T4" fmla="*/ 0 w 88"/>
                  <a:gd name="T5" fmla="*/ 0 h 62"/>
                  <a:gd name="T6" fmla="*/ 0 w 88"/>
                  <a:gd name="T7" fmla="*/ 0 h 62"/>
                  <a:gd name="T8" fmla="*/ 0 w 88"/>
                  <a:gd name="T9" fmla="*/ 0 h 62"/>
                  <a:gd name="T10" fmla="*/ 0 w 88"/>
                  <a:gd name="T11" fmla="*/ 0 h 62"/>
                  <a:gd name="T12" fmla="*/ 0 w 88"/>
                  <a:gd name="T13" fmla="*/ 0 h 62"/>
                  <a:gd name="T14" fmla="*/ 0 w 88"/>
                  <a:gd name="T15" fmla="*/ 0 h 62"/>
                  <a:gd name="T16" fmla="*/ 0 w 88"/>
                  <a:gd name="T17" fmla="*/ 0 h 62"/>
                  <a:gd name="T18" fmla="*/ 0 w 88"/>
                  <a:gd name="T19" fmla="*/ 0 h 62"/>
                  <a:gd name="T20" fmla="*/ 0 w 88"/>
                  <a:gd name="T21" fmla="*/ 0 h 62"/>
                  <a:gd name="T22" fmla="*/ 0 w 88"/>
                  <a:gd name="T23" fmla="*/ 0 h 62"/>
                  <a:gd name="T24" fmla="*/ 0 w 88"/>
                  <a:gd name="T25" fmla="*/ 0 h 62"/>
                  <a:gd name="T26" fmla="*/ 0 w 88"/>
                  <a:gd name="T27" fmla="*/ 0 h 62"/>
                  <a:gd name="T28" fmla="*/ 0 w 88"/>
                  <a:gd name="T29" fmla="*/ 0 h 62"/>
                  <a:gd name="T30" fmla="*/ 0 w 88"/>
                  <a:gd name="T31" fmla="*/ 0 h 62"/>
                  <a:gd name="T32" fmla="*/ 0 w 88"/>
                  <a:gd name="T33" fmla="*/ 0 h 6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8"/>
                  <a:gd name="T52" fmla="*/ 0 h 62"/>
                  <a:gd name="T53" fmla="*/ 88 w 88"/>
                  <a:gd name="T54" fmla="*/ 62 h 6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8" h="62">
                    <a:moveTo>
                      <a:pt x="87" y="0"/>
                    </a:moveTo>
                    <a:lnTo>
                      <a:pt x="80" y="3"/>
                    </a:lnTo>
                    <a:lnTo>
                      <a:pt x="74" y="6"/>
                    </a:lnTo>
                    <a:lnTo>
                      <a:pt x="67" y="10"/>
                    </a:lnTo>
                    <a:lnTo>
                      <a:pt x="61" y="14"/>
                    </a:lnTo>
                    <a:lnTo>
                      <a:pt x="55" y="18"/>
                    </a:lnTo>
                    <a:lnTo>
                      <a:pt x="49" y="22"/>
                    </a:lnTo>
                    <a:lnTo>
                      <a:pt x="43" y="26"/>
                    </a:lnTo>
                    <a:lnTo>
                      <a:pt x="37" y="30"/>
                    </a:lnTo>
                    <a:lnTo>
                      <a:pt x="31" y="35"/>
                    </a:lnTo>
                    <a:lnTo>
                      <a:pt x="26" y="39"/>
                    </a:lnTo>
                    <a:lnTo>
                      <a:pt x="20" y="43"/>
                    </a:lnTo>
                    <a:lnTo>
                      <a:pt x="15" y="48"/>
                    </a:lnTo>
                    <a:lnTo>
                      <a:pt x="9" y="52"/>
                    </a:lnTo>
                    <a:lnTo>
                      <a:pt x="5" y="57"/>
                    </a:lnTo>
                    <a:lnTo>
                      <a:pt x="0" y="61"/>
                    </a:lnTo>
                    <a:lnTo>
                      <a:pt x="87" y="0"/>
                    </a:lnTo>
                  </a:path>
                </a:pathLst>
              </a:custGeom>
              <a:solidFill>
                <a:srgbClr val="CCFFFF"/>
              </a:solidFill>
              <a:ln w="9360">
                <a:solidFill>
                  <a:srgbClr val="000000"/>
                </a:solidFill>
                <a:round/>
                <a:headEnd/>
                <a:tailEnd/>
              </a:ln>
            </p:spPr>
            <p:txBody>
              <a:bodyPr wrap="none" anchor="ctr"/>
              <a:lstStyle/>
              <a:p>
                <a:endParaRPr lang="en-US"/>
              </a:p>
            </p:txBody>
          </p:sp>
          <p:sp>
            <p:nvSpPr>
              <p:cNvPr id="29757" name="Freeform 17"/>
              <p:cNvSpPr>
                <a:spLocks noChangeArrowheads="1"/>
              </p:cNvSpPr>
              <p:nvPr/>
            </p:nvSpPr>
            <p:spPr bwMode="auto">
              <a:xfrm>
                <a:off x="2196" y="1430"/>
                <a:ext cx="12" cy="14"/>
              </a:xfrm>
              <a:custGeom>
                <a:avLst/>
                <a:gdLst>
                  <a:gd name="T0" fmla="*/ 0 w 53"/>
                  <a:gd name="T1" fmla="*/ 0 h 63"/>
                  <a:gd name="T2" fmla="*/ 0 w 53"/>
                  <a:gd name="T3" fmla="*/ 0 h 63"/>
                  <a:gd name="T4" fmla="*/ 0 w 53"/>
                  <a:gd name="T5" fmla="*/ 0 h 63"/>
                  <a:gd name="T6" fmla="*/ 0 w 53"/>
                  <a:gd name="T7" fmla="*/ 0 h 63"/>
                  <a:gd name="T8" fmla="*/ 0 w 53"/>
                  <a:gd name="T9" fmla="*/ 0 h 63"/>
                  <a:gd name="T10" fmla="*/ 0 w 53"/>
                  <a:gd name="T11" fmla="*/ 0 h 63"/>
                  <a:gd name="T12" fmla="*/ 0 w 53"/>
                  <a:gd name="T13" fmla="*/ 0 h 63"/>
                  <a:gd name="T14" fmla="*/ 0 w 53"/>
                  <a:gd name="T15" fmla="*/ 0 h 63"/>
                  <a:gd name="T16" fmla="*/ 0 w 53"/>
                  <a:gd name="T17" fmla="*/ 0 h 63"/>
                  <a:gd name="T18" fmla="*/ 0 w 53"/>
                  <a:gd name="T19" fmla="*/ 0 h 63"/>
                  <a:gd name="T20" fmla="*/ 0 w 53"/>
                  <a:gd name="T21" fmla="*/ 0 h 63"/>
                  <a:gd name="T22" fmla="*/ 0 w 53"/>
                  <a:gd name="T23" fmla="*/ 0 h 63"/>
                  <a:gd name="T24" fmla="*/ 0 w 53"/>
                  <a:gd name="T25" fmla="*/ 0 h 63"/>
                  <a:gd name="T26" fmla="*/ 0 w 53"/>
                  <a:gd name="T27" fmla="*/ 0 h 63"/>
                  <a:gd name="T28" fmla="*/ 0 w 53"/>
                  <a:gd name="T29" fmla="*/ 0 h 63"/>
                  <a:gd name="T30" fmla="*/ 0 w 53"/>
                  <a:gd name="T31" fmla="*/ 0 h 63"/>
                  <a:gd name="T32" fmla="*/ 0 w 53"/>
                  <a:gd name="T33" fmla="*/ 0 h 6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3"/>
                  <a:gd name="T52" fmla="*/ 0 h 63"/>
                  <a:gd name="T53" fmla="*/ 53 w 53"/>
                  <a:gd name="T54" fmla="*/ 63 h 6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3" h="63">
                    <a:moveTo>
                      <a:pt x="52" y="0"/>
                    </a:moveTo>
                    <a:lnTo>
                      <a:pt x="47" y="4"/>
                    </a:lnTo>
                    <a:lnTo>
                      <a:pt x="44" y="8"/>
                    </a:lnTo>
                    <a:lnTo>
                      <a:pt x="39" y="13"/>
                    </a:lnTo>
                    <a:lnTo>
                      <a:pt x="36" y="16"/>
                    </a:lnTo>
                    <a:lnTo>
                      <a:pt x="31" y="20"/>
                    </a:lnTo>
                    <a:lnTo>
                      <a:pt x="27" y="24"/>
                    </a:lnTo>
                    <a:lnTo>
                      <a:pt x="24" y="28"/>
                    </a:lnTo>
                    <a:lnTo>
                      <a:pt x="20" y="32"/>
                    </a:lnTo>
                    <a:lnTo>
                      <a:pt x="18" y="37"/>
                    </a:lnTo>
                    <a:lnTo>
                      <a:pt x="13" y="41"/>
                    </a:lnTo>
                    <a:lnTo>
                      <a:pt x="11" y="45"/>
                    </a:lnTo>
                    <a:lnTo>
                      <a:pt x="7" y="49"/>
                    </a:lnTo>
                    <a:lnTo>
                      <a:pt x="5" y="54"/>
                    </a:lnTo>
                    <a:lnTo>
                      <a:pt x="2" y="58"/>
                    </a:lnTo>
                    <a:lnTo>
                      <a:pt x="0" y="62"/>
                    </a:lnTo>
                    <a:lnTo>
                      <a:pt x="52" y="0"/>
                    </a:lnTo>
                  </a:path>
                </a:pathLst>
              </a:custGeom>
              <a:solidFill>
                <a:srgbClr val="CCFFFF"/>
              </a:solidFill>
              <a:ln w="9360">
                <a:solidFill>
                  <a:srgbClr val="000000"/>
                </a:solidFill>
                <a:round/>
                <a:headEnd/>
                <a:tailEnd/>
              </a:ln>
            </p:spPr>
            <p:txBody>
              <a:bodyPr wrap="none" anchor="ctr"/>
              <a:lstStyle/>
              <a:p>
                <a:endParaRPr lang="en-US"/>
              </a:p>
            </p:txBody>
          </p:sp>
          <p:sp>
            <p:nvSpPr>
              <p:cNvPr id="29758" name="Freeform 18"/>
              <p:cNvSpPr>
                <a:spLocks noChangeArrowheads="1"/>
              </p:cNvSpPr>
              <p:nvPr/>
            </p:nvSpPr>
            <p:spPr bwMode="auto">
              <a:xfrm>
                <a:off x="2020" y="1448"/>
                <a:ext cx="25" cy="9"/>
              </a:xfrm>
              <a:custGeom>
                <a:avLst/>
                <a:gdLst>
                  <a:gd name="T0" fmla="*/ 0 w 111"/>
                  <a:gd name="T1" fmla="*/ 0 h 38"/>
                  <a:gd name="T2" fmla="*/ 0 w 111"/>
                  <a:gd name="T3" fmla="*/ 0 h 38"/>
                  <a:gd name="T4" fmla="*/ 0 w 111"/>
                  <a:gd name="T5" fmla="*/ 0 h 38"/>
                  <a:gd name="T6" fmla="*/ 0 w 111"/>
                  <a:gd name="T7" fmla="*/ 0 h 38"/>
                  <a:gd name="T8" fmla="*/ 0 w 111"/>
                  <a:gd name="T9" fmla="*/ 0 h 38"/>
                  <a:gd name="T10" fmla="*/ 0 w 111"/>
                  <a:gd name="T11" fmla="*/ 0 h 38"/>
                  <a:gd name="T12" fmla="*/ 0 w 111"/>
                  <a:gd name="T13" fmla="*/ 0 h 38"/>
                  <a:gd name="T14" fmla="*/ 0 w 111"/>
                  <a:gd name="T15" fmla="*/ 0 h 38"/>
                  <a:gd name="T16" fmla="*/ 0 w 111"/>
                  <a:gd name="T17" fmla="*/ 0 h 38"/>
                  <a:gd name="T18" fmla="*/ 0 w 111"/>
                  <a:gd name="T19" fmla="*/ 0 h 38"/>
                  <a:gd name="T20" fmla="*/ 0 w 111"/>
                  <a:gd name="T21" fmla="*/ 0 h 38"/>
                  <a:gd name="T22" fmla="*/ 0 w 111"/>
                  <a:gd name="T23" fmla="*/ 0 h 38"/>
                  <a:gd name="T24" fmla="*/ 0 w 111"/>
                  <a:gd name="T25" fmla="*/ 0 h 38"/>
                  <a:gd name="T26" fmla="*/ 0 w 111"/>
                  <a:gd name="T27" fmla="*/ 0 h 38"/>
                  <a:gd name="T28" fmla="*/ 0 w 111"/>
                  <a:gd name="T29" fmla="*/ 0 h 38"/>
                  <a:gd name="T30" fmla="*/ 0 w 111"/>
                  <a:gd name="T31" fmla="*/ 0 h 38"/>
                  <a:gd name="T32" fmla="*/ 0 w 111"/>
                  <a:gd name="T33" fmla="*/ 0 h 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11"/>
                  <a:gd name="T52" fmla="*/ 0 h 38"/>
                  <a:gd name="T53" fmla="*/ 111 w 111"/>
                  <a:gd name="T54" fmla="*/ 38 h 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11" h="38">
                    <a:moveTo>
                      <a:pt x="110" y="37"/>
                    </a:moveTo>
                    <a:lnTo>
                      <a:pt x="104" y="35"/>
                    </a:lnTo>
                    <a:lnTo>
                      <a:pt x="97" y="31"/>
                    </a:lnTo>
                    <a:lnTo>
                      <a:pt x="90" y="29"/>
                    </a:lnTo>
                    <a:lnTo>
                      <a:pt x="83" y="27"/>
                    </a:lnTo>
                    <a:lnTo>
                      <a:pt x="76" y="24"/>
                    </a:lnTo>
                    <a:lnTo>
                      <a:pt x="68" y="22"/>
                    </a:lnTo>
                    <a:lnTo>
                      <a:pt x="61" y="18"/>
                    </a:lnTo>
                    <a:lnTo>
                      <a:pt x="53" y="16"/>
                    </a:lnTo>
                    <a:lnTo>
                      <a:pt x="46" y="13"/>
                    </a:lnTo>
                    <a:lnTo>
                      <a:pt x="38" y="11"/>
                    </a:lnTo>
                    <a:lnTo>
                      <a:pt x="31" y="8"/>
                    </a:lnTo>
                    <a:lnTo>
                      <a:pt x="23" y="7"/>
                    </a:lnTo>
                    <a:lnTo>
                      <a:pt x="16" y="4"/>
                    </a:lnTo>
                    <a:lnTo>
                      <a:pt x="7" y="3"/>
                    </a:lnTo>
                    <a:lnTo>
                      <a:pt x="0" y="0"/>
                    </a:lnTo>
                    <a:lnTo>
                      <a:pt x="110" y="37"/>
                    </a:lnTo>
                  </a:path>
                </a:pathLst>
              </a:custGeom>
              <a:solidFill>
                <a:srgbClr val="CCFFFF"/>
              </a:solidFill>
              <a:ln w="9360">
                <a:solidFill>
                  <a:srgbClr val="000000"/>
                </a:solidFill>
                <a:round/>
                <a:headEnd/>
                <a:tailEnd/>
              </a:ln>
            </p:spPr>
            <p:txBody>
              <a:bodyPr wrap="none" anchor="ctr"/>
              <a:lstStyle/>
              <a:p>
                <a:endParaRPr lang="en-US"/>
              </a:p>
            </p:txBody>
          </p:sp>
          <p:sp>
            <p:nvSpPr>
              <p:cNvPr id="29759" name="Freeform 19"/>
              <p:cNvSpPr>
                <a:spLocks noChangeArrowheads="1"/>
              </p:cNvSpPr>
              <p:nvPr/>
            </p:nvSpPr>
            <p:spPr bwMode="auto">
              <a:xfrm>
                <a:off x="1835" y="1535"/>
                <a:ext cx="8" cy="16"/>
              </a:xfrm>
              <a:custGeom>
                <a:avLst/>
                <a:gdLst>
                  <a:gd name="T0" fmla="*/ 0 w 35"/>
                  <a:gd name="T1" fmla="*/ 0 h 70"/>
                  <a:gd name="T2" fmla="*/ 0 w 35"/>
                  <a:gd name="T3" fmla="*/ 0 h 70"/>
                  <a:gd name="T4" fmla="*/ 0 w 35"/>
                  <a:gd name="T5" fmla="*/ 0 h 70"/>
                  <a:gd name="T6" fmla="*/ 0 w 35"/>
                  <a:gd name="T7" fmla="*/ 0 h 70"/>
                  <a:gd name="T8" fmla="*/ 0 w 35"/>
                  <a:gd name="T9" fmla="*/ 0 h 70"/>
                  <a:gd name="T10" fmla="*/ 0 w 35"/>
                  <a:gd name="T11" fmla="*/ 0 h 70"/>
                  <a:gd name="T12" fmla="*/ 0 w 35"/>
                  <a:gd name="T13" fmla="*/ 0 h 70"/>
                  <a:gd name="T14" fmla="*/ 0 w 35"/>
                  <a:gd name="T15" fmla="*/ 0 h 70"/>
                  <a:gd name="T16" fmla="*/ 0 w 35"/>
                  <a:gd name="T17" fmla="*/ 0 h 70"/>
                  <a:gd name="T18" fmla="*/ 0 w 35"/>
                  <a:gd name="T19" fmla="*/ 0 h 70"/>
                  <a:gd name="T20" fmla="*/ 0 w 35"/>
                  <a:gd name="T21" fmla="*/ 0 h 70"/>
                  <a:gd name="T22" fmla="*/ 0 w 35"/>
                  <a:gd name="T23" fmla="*/ 0 h 70"/>
                  <a:gd name="T24" fmla="*/ 0 w 35"/>
                  <a:gd name="T25" fmla="*/ 0 h 70"/>
                  <a:gd name="T26" fmla="*/ 0 w 35"/>
                  <a:gd name="T27" fmla="*/ 0 h 70"/>
                  <a:gd name="T28" fmla="*/ 0 w 35"/>
                  <a:gd name="T29" fmla="*/ 0 h 70"/>
                  <a:gd name="T30" fmla="*/ 0 w 35"/>
                  <a:gd name="T31" fmla="*/ 0 h 70"/>
                  <a:gd name="T32" fmla="*/ 0 w 35"/>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5"/>
                  <a:gd name="T52" fmla="*/ 0 h 70"/>
                  <a:gd name="T53" fmla="*/ 35 w 35"/>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5" h="70">
                    <a:moveTo>
                      <a:pt x="0" y="0"/>
                    </a:moveTo>
                    <a:lnTo>
                      <a:pt x="2" y="4"/>
                    </a:lnTo>
                    <a:lnTo>
                      <a:pt x="3" y="9"/>
                    </a:lnTo>
                    <a:lnTo>
                      <a:pt x="6" y="14"/>
                    </a:lnTo>
                    <a:lnTo>
                      <a:pt x="7" y="18"/>
                    </a:lnTo>
                    <a:lnTo>
                      <a:pt x="9" y="23"/>
                    </a:lnTo>
                    <a:lnTo>
                      <a:pt x="10" y="28"/>
                    </a:lnTo>
                    <a:lnTo>
                      <a:pt x="13" y="33"/>
                    </a:lnTo>
                    <a:lnTo>
                      <a:pt x="15" y="38"/>
                    </a:lnTo>
                    <a:lnTo>
                      <a:pt x="18" y="43"/>
                    </a:lnTo>
                    <a:lnTo>
                      <a:pt x="20" y="47"/>
                    </a:lnTo>
                    <a:lnTo>
                      <a:pt x="24" y="52"/>
                    </a:lnTo>
                    <a:lnTo>
                      <a:pt x="26" y="55"/>
                    </a:lnTo>
                    <a:lnTo>
                      <a:pt x="28" y="60"/>
                    </a:lnTo>
                    <a:lnTo>
                      <a:pt x="32" y="64"/>
                    </a:lnTo>
                    <a:lnTo>
                      <a:pt x="34" y="69"/>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29710" name="Text Box 20"/>
            <p:cNvSpPr txBox="1">
              <a:spLocks noChangeArrowheads="1"/>
            </p:cNvSpPr>
            <p:nvPr/>
          </p:nvSpPr>
          <p:spPr bwMode="auto">
            <a:xfrm>
              <a:off x="373" y="3619"/>
              <a:ext cx="772" cy="385"/>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fetch &amp; decode</a:t>
              </a:r>
            </a:p>
          </p:txBody>
        </p:sp>
        <p:grpSp>
          <p:nvGrpSpPr>
            <p:cNvPr id="29711" name="Group 21"/>
            <p:cNvGrpSpPr>
              <a:grpSpLocks/>
            </p:cNvGrpSpPr>
            <p:nvPr/>
          </p:nvGrpSpPr>
          <p:grpSpPr bwMode="auto">
            <a:xfrm>
              <a:off x="2047" y="3645"/>
              <a:ext cx="803" cy="272"/>
              <a:chOff x="3498" y="1454"/>
              <a:chExt cx="803" cy="272"/>
            </a:xfrm>
          </p:grpSpPr>
          <p:sp>
            <p:nvSpPr>
              <p:cNvPr id="29736" name="Freeform 22"/>
              <p:cNvSpPr>
                <a:spLocks noChangeArrowheads="1"/>
              </p:cNvSpPr>
              <p:nvPr/>
            </p:nvSpPr>
            <p:spPr bwMode="auto">
              <a:xfrm>
                <a:off x="3498" y="1454"/>
                <a:ext cx="804" cy="273"/>
              </a:xfrm>
              <a:custGeom>
                <a:avLst/>
                <a:gdLst>
                  <a:gd name="T0" fmla="*/ 0 w 3545"/>
                  <a:gd name="T1" fmla="*/ 0 h 1204"/>
                  <a:gd name="T2" fmla="*/ 0 w 3545"/>
                  <a:gd name="T3" fmla="*/ 0 h 1204"/>
                  <a:gd name="T4" fmla="*/ 0 w 3545"/>
                  <a:gd name="T5" fmla="*/ 0 h 1204"/>
                  <a:gd name="T6" fmla="*/ 0 w 3545"/>
                  <a:gd name="T7" fmla="*/ 0 h 1204"/>
                  <a:gd name="T8" fmla="*/ 0 w 3545"/>
                  <a:gd name="T9" fmla="*/ 0 h 1204"/>
                  <a:gd name="T10" fmla="*/ 0 w 3545"/>
                  <a:gd name="T11" fmla="*/ 0 h 1204"/>
                  <a:gd name="T12" fmla="*/ 0 w 3545"/>
                  <a:gd name="T13" fmla="*/ 0 h 1204"/>
                  <a:gd name="T14" fmla="*/ 0 w 3545"/>
                  <a:gd name="T15" fmla="*/ 0 h 1204"/>
                  <a:gd name="T16" fmla="*/ 0 w 3545"/>
                  <a:gd name="T17" fmla="*/ 0 h 1204"/>
                  <a:gd name="T18" fmla="*/ 0 w 3545"/>
                  <a:gd name="T19" fmla="*/ 0 h 1204"/>
                  <a:gd name="T20" fmla="*/ 0 w 3545"/>
                  <a:gd name="T21" fmla="*/ 0 h 1204"/>
                  <a:gd name="T22" fmla="*/ 0 w 3545"/>
                  <a:gd name="T23" fmla="*/ 0 h 1204"/>
                  <a:gd name="T24" fmla="*/ 0 w 3545"/>
                  <a:gd name="T25" fmla="*/ 0 h 1204"/>
                  <a:gd name="T26" fmla="*/ 0 w 3545"/>
                  <a:gd name="T27" fmla="*/ 0 h 1204"/>
                  <a:gd name="T28" fmla="*/ 0 w 3545"/>
                  <a:gd name="T29" fmla="*/ 0 h 1204"/>
                  <a:gd name="T30" fmla="*/ 0 w 3545"/>
                  <a:gd name="T31" fmla="*/ 0 h 1204"/>
                  <a:gd name="T32" fmla="*/ 0 w 3545"/>
                  <a:gd name="T33" fmla="*/ 0 h 1204"/>
                  <a:gd name="T34" fmla="*/ 0 w 3545"/>
                  <a:gd name="T35" fmla="*/ 0 h 1204"/>
                  <a:gd name="T36" fmla="*/ 0 w 3545"/>
                  <a:gd name="T37" fmla="*/ 0 h 1204"/>
                  <a:gd name="T38" fmla="*/ 0 w 3545"/>
                  <a:gd name="T39" fmla="*/ 0 h 1204"/>
                  <a:gd name="T40" fmla="*/ 0 w 3545"/>
                  <a:gd name="T41" fmla="*/ 0 h 1204"/>
                  <a:gd name="T42" fmla="*/ 0 w 3545"/>
                  <a:gd name="T43" fmla="*/ 0 h 1204"/>
                  <a:gd name="T44" fmla="*/ 0 w 3545"/>
                  <a:gd name="T45" fmla="*/ 0 h 1204"/>
                  <a:gd name="T46" fmla="*/ 0 w 3545"/>
                  <a:gd name="T47" fmla="*/ 0 h 1204"/>
                  <a:gd name="T48" fmla="*/ 0 w 3545"/>
                  <a:gd name="T49" fmla="*/ 0 h 1204"/>
                  <a:gd name="T50" fmla="*/ 0 w 3545"/>
                  <a:gd name="T51" fmla="*/ 0 h 1204"/>
                  <a:gd name="T52" fmla="*/ 0 w 3545"/>
                  <a:gd name="T53" fmla="*/ 0 h 1204"/>
                  <a:gd name="T54" fmla="*/ 0 w 3545"/>
                  <a:gd name="T55" fmla="*/ 0 h 1204"/>
                  <a:gd name="T56" fmla="*/ 0 w 3545"/>
                  <a:gd name="T57" fmla="*/ 0 h 1204"/>
                  <a:gd name="T58" fmla="*/ 0 w 3545"/>
                  <a:gd name="T59" fmla="*/ 0 h 1204"/>
                  <a:gd name="T60" fmla="*/ 0 w 3545"/>
                  <a:gd name="T61" fmla="*/ 0 h 1204"/>
                  <a:gd name="T62" fmla="*/ 0 w 3545"/>
                  <a:gd name="T63" fmla="*/ 0 h 1204"/>
                  <a:gd name="T64" fmla="*/ 0 w 3545"/>
                  <a:gd name="T65" fmla="*/ 0 h 1204"/>
                  <a:gd name="T66" fmla="*/ 0 w 3545"/>
                  <a:gd name="T67" fmla="*/ 0 h 1204"/>
                  <a:gd name="T68" fmla="*/ 0 w 3545"/>
                  <a:gd name="T69" fmla="*/ 0 h 1204"/>
                  <a:gd name="T70" fmla="*/ 0 w 3545"/>
                  <a:gd name="T71" fmla="*/ 0 h 1204"/>
                  <a:gd name="T72" fmla="*/ 0 w 3545"/>
                  <a:gd name="T73" fmla="*/ 0 h 1204"/>
                  <a:gd name="T74" fmla="*/ 0 w 3545"/>
                  <a:gd name="T75" fmla="*/ 0 h 1204"/>
                  <a:gd name="T76" fmla="*/ 0 w 3545"/>
                  <a:gd name="T77" fmla="*/ 0 h 1204"/>
                  <a:gd name="T78" fmla="*/ 0 w 3545"/>
                  <a:gd name="T79" fmla="*/ 0 h 1204"/>
                  <a:gd name="T80" fmla="*/ 0 w 3545"/>
                  <a:gd name="T81" fmla="*/ 0 h 1204"/>
                  <a:gd name="T82" fmla="*/ 0 w 3545"/>
                  <a:gd name="T83" fmla="*/ 0 h 1204"/>
                  <a:gd name="T84" fmla="*/ 0 w 3545"/>
                  <a:gd name="T85" fmla="*/ 0 h 1204"/>
                  <a:gd name="T86" fmla="*/ 0 w 3545"/>
                  <a:gd name="T87" fmla="*/ 0 h 1204"/>
                  <a:gd name="T88" fmla="*/ 0 w 3545"/>
                  <a:gd name="T89" fmla="*/ 0 h 1204"/>
                  <a:gd name="T90" fmla="*/ 0 w 3545"/>
                  <a:gd name="T91" fmla="*/ 0 h 1204"/>
                  <a:gd name="T92" fmla="*/ 0 w 3545"/>
                  <a:gd name="T93" fmla="*/ 0 h 1204"/>
                  <a:gd name="T94" fmla="*/ 0 w 3545"/>
                  <a:gd name="T95" fmla="*/ 0 h 1204"/>
                  <a:gd name="T96" fmla="*/ 0 w 3545"/>
                  <a:gd name="T97" fmla="*/ 0 h 1204"/>
                  <a:gd name="T98" fmla="*/ 0 w 3545"/>
                  <a:gd name="T99" fmla="*/ 0 h 1204"/>
                  <a:gd name="T100" fmla="*/ 0 w 3545"/>
                  <a:gd name="T101" fmla="*/ 0 h 1204"/>
                  <a:gd name="T102" fmla="*/ 0 w 3545"/>
                  <a:gd name="T103" fmla="*/ 0 h 1204"/>
                  <a:gd name="T104" fmla="*/ 0 w 3545"/>
                  <a:gd name="T105" fmla="*/ 0 h 1204"/>
                  <a:gd name="T106" fmla="*/ 0 w 3545"/>
                  <a:gd name="T107" fmla="*/ 0 h 1204"/>
                  <a:gd name="T108" fmla="*/ 0 w 3545"/>
                  <a:gd name="T109" fmla="*/ 0 h 1204"/>
                  <a:gd name="T110" fmla="*/ 0 w 3545"/>
                  <a:gd name="T111" fmla="*/ 0 h 120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545"/>
                  <a:gd name="T169" fmla="*/ 0 h 1204"/>
                  <a:gd name="T170" fmla="*/ 3545 w 3545"/>
                  <a:gd name="T171" fmla="*/ 1204 h 120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545" h="1204">
                    <a:moveTo>
                      <a:pt x="329" y="400"/>
                    </a:moveTo>
                    <a:lnTo>
                      <a:pt x="312" y="401"/>
                    </a:lnTo>
                    <a:lnTo>
                      <a:pt x="294" y="402"/>
                    </a:lnTo>
                    <a:lnTo>
                      <a:pt x="276" y="403"/>
                    </a:lnTo>
                    <a:lnTo>
                      <a:pt x="259" y="406"/>
                    </a:lnTo>
                    <a:lnTo>
                      <a:pt x="241" y="408"/>
                    </a:lnTo>
                    <a:lnTo>
                      <a:pt x="225" y="411"/>
                    </a:lnTo>
                    <a:lnTo>
                      <a:pt x="208" y="414"/>
                    </a:lnTo>
                    <a:lnTo>
                      <a:pt x="192" y="418"/>
                    </a:lnTo>
                    <a:lnTo>
                      <a:pt x="177" y="422"/>
                    </a:lnTo>
                    <a:lnTo>
                      <a:pt x="161" y="426"/>
                    </a:lnTo>
                    <a:lnTo>
                      <a:pt x="147" y="431"/>
                    </a:lnTo>
                    <a:lnTo>
                      <a:pt x="132" y="436"/>
                    </a:lnTo>
                    <a:lnTo>
                      <a:pt x="119" y="442"/>
                    </a:lnTo>
                    <a:lnTo>
                      <a:pt x="106" y="447"/>
                    </a:lnTo>
                    <a:lnTo>
                      <a:pt x="93" y="453"/>
                    </a:lnTo>
                    <a:lnTo>
                      <a:pt x="81" y="460"/>
                    </a:lnTo>
                    <a:lnTo>
                      <a:pt x="70" y="466"/>
                    </a:lnTo>
                    <a:lnTo>
                      <a:pt x="61" y="473"/>
                    </a:lnTo>
                    <a:lnTo>
                      <a:pt x="51" y="480"/>
                    </a:lnTo>
                    <a:lnTo>
                      <a:pt x="41" y="487"/>
                    </a:lnTo>
                    <a:lnTo>
                      <a:pt x="33" y="495"/>
                    </a:lnTo>
                    <a:lnTo>
                      <a:pt x="26" y="502"/>
                    </a:lnTo>
                    <a:lnTo>
                      <a:pt x="20" y="510"/>
                    </a:lnTo>
                    <a:lnTo>
                      <a:pt x="14" y="518"/>
                    </a:lnTo>
                    <a:lnTo>
                      <a:pt x="10" y="526"/>
                    </a:lnTo>
                    <a:lnTo>
                      <a:pt x="6" y="535"/>
                    </a:lnTo>
                    <a:lnTo>
                      <a:pt x="3" y="543"/>
                    </a:lnTo>
                    <a:lnTo>
                      <a:pt x="1" y="551"/>
                    </a:lnTo>
                    <a:lnTo>
                      <a:pt x="0" y="559"/>
                    </a:lnTo>
                    <a:lnTo>
                      <a:pt x="0" y="567"/>
                    </a:lnTo>
                    <a:lnTo>
                      <a:pt x="1" y="576"/>
                    </a:lnTo>
                    <a:lnTo>
                      <a:pt x="2" y="584"/>
                    </a:lnTo>
                    <a:lnTo>
                      <a:pt x="4" y="592"/>
                    </a:lnTo>
                    <a:lnTo>
                      <a:pt x="8" y="601"/>
                    </a:lnTo>
                    <a:lnTo>
                      <a:pt x="12" y="608"/>
                    </a:lnTo>
                    <a:lnTo>
                      <a:pt x="16" y="616"/>
                    </a:lnTo>
                    <a:lnTo>
                      <a:pt x="22" y="623"/>
                    </a:lnTo>
                    <a:lnTo>
                      <a:pt x="30" y="631"/>
                    </a:lnTo>
                    <a:lnTo>
                      <a:pt x="37" y="639"/>
                    </a:lnTo>
                    <a:lnTo>
                      <a:pt x="45" y="646"/>
                    </a:lnTo>
                    <a:lnTo>
                      <a:pt x="55" y="653"/>
                    </a:lnTo>
                    <a:lnTo>
                      <a:pt x="64" y="660"/>
                    </a:lnTo>
                    <a:lnTo>
                      <a:pt x="75" y="667"/>
                    </a:lnTo>
                    <a:lnTo>
                      <a:pt x="87" y="674"/>
                    </a:lnTo>
                    <a:lnTo>
                      <a:pt x="99" y="679"/>
                    </a:lnTo>
                    <a:lnTo>
                      <a:pt x="111" y="685"/>
                    </a:lnTo>
                    <a:lnTo>
                      <a:pt x="125" y="691"/>
                    </a:lnTo>
                    <a:lnTo>
                      <a:pt x="138" y="697"/>
                    </a:lnTo>
                    <a:lnTo>
                      <a:pt x="153" y="701"/>
                    </a:lnTo>
                    <a:lnTo>
                      <a:pt x="168" y="706"/>
                    </a:lnTo>
                    <a:lnTo>
                      <a:pt x="184" y="710"/>
                    </a:lnTo>
                    <a:lnTo>
                      <a:pt x="200" y="714"/>
                    </a:lnTo>
                    <a:lnTo>
                      <a:pt x="216" y="718"/>
                    </a:lnTo>
                    <a:lnTo>
                      <a:pt x="214" y="689"/>
                    </a:lnTo>
                    <a:lnTo>
                      <a:pt x="200" y="694"/>
                    </a:lnTo>
                    <a:lnTo>
                      <a:pt x="186" y="700"/>
                    </a:lnTo>
                    <a:lnTo>
                      <a:pt x="174" y="706"/>
                    </a:lnTo>
                    <a:lnTo>
                      <a:pt x="162" y="712"/>
                    </a:lnTo>
                    <a:lnTo>
                      <a:pt x="150" y="719"/>
                    </a:lnTo>
                    <a:lnTo>
                      <a:pt x="141" y="725"/>
                    </a:lnTo>
                    <a:lnTo>
                      <a:pt x="130" y="732"/>
                    </a:lnTo>
                    <a:lnTo>
                      <a:pt x="122" y="739"/>
                    </a:lnTo>
                    <a:lnTo>
                      <a:pt x="113" y="746"/>
                    </a:lnTo>
                    <a:lnTo>
                      <a:pt x="106" y="754"/>
                    </a:lnTo>
                    <a:lnTo>
                      <a:pt x="99" y="762"/>
                    </a:lnTo>
                    <a:lnTo>
                      <a:pt x="93" y="770"/>
                    </a:lnTo>
                    <a:lnTo>
                      <a:pt x="88" y="778"/>
                    </a:lnTo>
                    <a:lnTo>
                      <a:pt x="85" y="786"/>
                    </a:lnTo>
                    <a:lnTo>
                      <a:pt x="81" y="794"/>
                    </a:lnTo>
                    <a:lnTo>
                      <a:pt x="79" y="803"/>
                    </a:lnTo>
                    <a:lnTo>
                      <a:pt x="77" y="811"/>
                    </a:lnTo>
                    <a:lnTo>
                      <a:pt x="77" y="819"/>
                    </a:lnTo>
                    <a:lnTo>
                      <a:pt x="77" y="827"/>
                    </a:lnTo>
                    <a:lnTo>
                      <a:pt x="80" y="835"/>
                    </a:lnTo>
                    <a:lnTo>
                      <a:pt x="81" y="844"/>
                    </a:lnTo>
                    <a:lnTo>
                      <a:pt x="85" y="852"/>
                    </a:lnTo>
                    <a:lnTo>
                      <a:pt x="88" y="860"/>
                    </a:lnTo>
                    <a:lnTo>
                      <a:pt x="93" y="868"/>
                    </a:lnTo>
                    <a:lnTo>
                      <a:pt x="99" y="876"/>
                    </a:lnTo>
                    <a:lnTo>
                      <a:pt x="106" y="883"/>
                    </a:lnTo>
                    <a:lnTo>
                      <a:pt x="113" y="891"/>
                    </a:lnTo>
                    <a:lnTo>
                      <a:pt x="122" y="899"/>
                    </a:lnTo>
                    <a:lnTo>
                      <a:pt x="130" y="906"/>
                    </a:lnTo>
                    <a:lnTo>
                      <a:pt x="141" y="912"/>
                    </a:lnTo>
                    <a:lnTo>
                      <a:pt x="152" y="918"/>
                    </a:lnTo>
                    <a:lnTo>
                      <a:pt x="162" y="925"/>
                    </a:lnTo>
                    <a:lnTo>
                      <a:pt x="174" y="931"/>
                    </a:lnTo>
                    <a:lnTo>
                      <a:pt x="186" y="937"/>
                    </a:lnTo>
                    <a:lnTo>
                      <a:pt x="200" y="943"/>
                    </a:lnTo>
                    <a:lnTo>
                      <a:pt x="214" y="948"/>
                    </a:lnTo>
                    <a:lnTo>
                      <a:pt x="228" y="953"/>
                    </a:lnTo>
                    <a:lnTo>
                      <a:pt x="244" y="957"/>
                    </a:lnTo>
                    <a:lnTo>
                      <a:pt x="258" y="962"/>
                    </a:lnTo>
                    <a:lnTo>
                      <a:pt x="275" y="965"/>
                    </a:lnTo>
                    <a:lnTo>
                      <a:pt x="291" y="969"/>
                    </a:lnTo>
                    <a:lnTo>
                      <a:pt x="307" y="973"/>
                    </a:lnTo>
                    <a:lnTo>
                      <a:pt x="324" y="975"/>
                    </a:lnTo>
                    <a:lnTo>
                      <a:pt x="342" y="978"/>
                    </a:lnTo>
                    <a:lnTo>
                      <a:pt x="359" y="979"/>
                    </a:lnTo>
                    <a:lnTo>
                      <a:pt x="377" y="981"/>
                    </a:lnTo>
                    <a:lnTo>
                      <a:pt x="395" y="982"/>
                    </a:lnTo>
                    <a:lnTo>
                      <a:pt x="413" y="983"/>
                    </a:lnTo>
                    <a:lnTo>
                      <a:pt x="431" y="983"/>
                    </a:lnTo>
                    <a:lnTo>
                      <a:pt x="449" y="983"/>
                    </a:lnTo>
                    <a:lnTo>
                      <a:pt x="467" y="982"/>
                    </a:lnTo>
                    <a:lnTo>
                      <a:pt x="526" y="1017"/>
                    </a:lnTo>
                    <a:lnTo>
                      <a:pt x="548" y="1030"/>
                    </a:lnTo>
                    <a:lnTo>
                      <a:pt x="571" y="1041"/>
                    </a:lnTo>
                    <a:lnTo>
                      <a:pt x="594" y="1052"/>
                    </a:lnTo>
                    <a:lnTo>
                      <a:pt x="619" y="1062"/>
                    </a:lnTo>
                    <a:lnTo>
                      <a:pt x="645" y="1072"/>
                    </a:lnTo>
                    <a:lnTo>
                      <a:pt x="673" y="1081"/>
                    </a:lnTo>
                    <a:lnTo>
                      <a:pt x="701" y="1089"/>
                    </a:lnTo>
                    <a:lnTo>
                      <a:pt x="730" y="1096"/>
                    </a:lnTo>
                    <a:lnTo>
                      <a:pt x="760" y="1103"/>
                    </a:lnTo>
                    <a:lnTo>
                      <a:pt x="791" y="1109"/>
                    </a:lnTo>
                    <a:lnTo>
                      <a:pt x="822" y="1114"/>
                    </a:lnTo>
                    <a:lnTo>
                      <a:pt x="855" y="1119"/>
                    </a:lnTo>
                    <a:lnTo>
                      <a:pt x="887" y="1122"/>
                    </a:lnTo>
                    <a:lnTo>
                      <a:pt x="919" y="1126"/>
                    </a:lnTo>
                    <a:lnTo>
                      <a:pt x="953" y="1128"/>
                    </a:lnTo>
                    <a:lnTo>
                      <a:pt x="985" y="1129"/>
                    </a:lnTo>
                    <a:lnTo>
                      <a:pt x="1019" y="1130"/>
                    </a:lnTo>
                    <a:lnTo>
                      <a:pt x="1052" y="1130"/>
                    </a:lnTo>
                    <a:lnTo>
                      <a:pt x="1086" y="1128"/>
                    </a:lnTo>
                    <a:lnTo>
                      <a:pt x="1119" y="1127"/>
                    </a:lnTo>
                    <a:lnTo>
                      <a:pt x="1152" y="1124"/>
                    </a:lnTo>
                    <a:lnTo>
                      <a:pt x="1184" y="1120"/>
                    </a:lnTo>
                    <a:lnTo>
                      <a:pt x="1216" y="1116"/>
                    </a:lnTo>
                    <a:lnTo>
                      <a:pt x="1247" y="1111"/>
                    </a:lnTo>
                    <a:lnTo>
                      <a:pt x="1278" y="1105"/>
                    </a:lnTo>
                    <a:lnTo>
                      <a:pt x="1403" y="1120"/>
                    </a:lnTo>
                    <a:lnTo>
                      <a:pt x="1422" y="1129"/>
                    </a:lnTo>
                    <a:lnTo>
                      <a:pt x="1444" y="1138"/>
                    </a:lnTo>
                    <a:lnTo>
                      <a:pt x="1465" y="1147"/>
                    </a:lnTo>
                    <a:lnTo>
                      <a:pt x="1488" y="1155"/>
                    </a:lnTo>
                    <a:lnTo>
                      <a:pt x="1512" y="1162"/>
                    </a:lnTo>
                    <a:lnTo>
                      <a:pt x="1536" y="1169"/>
                    </a:lnTo>
                    <a:lnTo>
                      <a:pt x="1561" y="1175"/>
                    </a:lnTo>
                    <a:lnTo>
                      <a:pt x="1586" y="1181"/>
                    </a:lnTo>
                    <a:lnTo>
                      <a:pt x="1614" y="1186"/>
                    </a:lnTo>
                    <a:lnTo>
                      <a:pt x="1640" y="1191"/>
                    </a:lnTo>
                    <a:lnTo>
                      <a:pt x="1668" y="1194"/>
                    </a:lnTo>
                    <a:lnTo>
                      <a:pt x="1695" y="1197"/>
                    </a:lnTo>
                    <a:lnTo>
                      <a:pt x="1723" y="1200"/>
                    </a:lnTo>
                    <a:lnTo>
                      <a:pt x="1751" y="1202"/>
                    </a:lnTo>
                    <a:lnTo>
                      <a:pt x="1780" y="1202"/>
                    </a:lnTo>
                    <a:lnTo>
                      <a:pt x="1809" y="1203"/>
                    </a:lnTo>
                    <a:lnTo>
                      <a:pt x="1836" y="1203"/>
                    </a:lnTo>
                    <a:lnTo>
                      <a:pt x="1865" y="1202"/>
                    </a:lnTo>
                    <a:lnTo>
                      <a:pt x="1894" y="1200"/>
                    </a:lnTo>
                    <a:lnTo>
                      <a:pt x="1921" y="1198"/>
                    </a:lnTo>
                    <a:lnTo>
                      <a:pt x="1950" y="1195"/>
                    </a:lnTo>
                    <a:lnTo>
                      <a:pt x="1976" y="1192"/>
                    </a:lnTo>
                    <a:lnTo>
                      <a:pt x="2004" y="1187"/>
                    </a:lnTo>
                    <a:lnTo>
                      <a:pt x="2030" y="1182"/>
                    </a:lnTo>
                    <a:lnTo>
                      <a:pt x="2057" y="1176"/>
                    </a:lnTo>
                    <a:lnTo>
                      <a:pt x="2082" y="1171"/>
                    </a:lnTo>
                    <a:lnTo>
                      <a:pt x="2106" y="1164"/>
                    </a:lnTo>
                    <a:lnTo>
                      <a:pt x="2130" y="1157"/>
                    </a:lnTo>
                    <a:lnTo>
                      <a:pt x="2152" y="1149"/>
                    </a:lnTo>
                    <a:lnTo>
                      <a:pt x="2175" y="1140"/>
                    </a:lnTo>
                    <a:lnTo>
                      <a:pt x="2196" y="1131"/>
                    </a:lnTo>
                    <a:lnTo>
                      <a:pt x="2216" y="1122"/>
                    </a:lnTo>
                    <a:lnTo>
                      <a:pt x="2235" y="1112"/>
                    </a:lnTo>
                    <a:lnTo>
                      <a:pt x="2253" y="1101"/>
                    </a:lnTo>
                    <a:lnTo>
                      <a:pt x="2270" y="1091"/>
                    </a:lnTo>
                    <a:lnTo>
                      <a:pt x="2285" y="1079"/>
                    </a:lnTo>
                    <a:lnTo>
                      <a:pt x="2298" y="1068"/>
                    </a:lnTo>
                    <a:lnTo>
                      <a:pt x="2312" y="1056"/>
                    </a:lnTo>
                    <a:lnTo>
                      <a:pt x="2324" y="1044"/>
                    </a:lnTo>
                    <a:lnTo>
                      <a:pt x="2397" y="1034"/>
                    </a:lnTo>
                    <a:lnTo>
                      <a:pt x="2418" y="1038"/>
                    </a:lnTo>
                    <a:lnTo>
                      <a:pt x="2441" y="1043"/>
                    </a:lnTo>
                    <a:lnTo>
                      <a:pt x="2464" y="1046"/>
                    </a:lnTo>
                    <a:lnTo>
                      <a:pt x="2488" y="1048"/>
                    </a:lnTo>
                    <a:lnTo>
                      <a:pt x="2512" y="1051"/>
                    </a:lnTo>
                    <a:lnTo>
                      <a:pt x="2536" y="1052"/>
                    </a:lnTo>
                    <a:lnTo>
                      <a:pt x="2559" y="1053"/>
                    </a:lnTo>
                    <a:lnTo>
                      <a:pt x="2583" y="1054"/>
                    </a:lnTo>
                    <a:lnTo>
                      <a:pt x="2607" y="1054"/>
                    </a:lnTo>
                    <a:lnTo>
                      <a:pt x="2631" y="1053"/>
                    </a:lnTo>
                    <a:lnTo>
                      <a:pt x="2656" y="1052"/>
                    </a:lnTo>
                    <a:lnTo>
                      <a:pt x="2680" y="1051"/>
                    </a:lnTo>
                    <a:lnTo>
                      <a:pt x="2703" y="1048"/>
                    </a:lnTo>
                    <a:lnTo>
                      <a:pt x="2727" y="1045"/>
                    </a:lnTo>
                    <a:lnTo>
                      <a:pt x="2750" y="1042"/>
                    </a:lnTo>
                    <a:lnTo>
                      <a:pt x="2773" y="1038"/>
                    </a:lnTo>
                    <a:lnTo>
                      <a:pt x="2795" y="1034"/>
                    </a:lnTo>
                    <a:lnTo>
                      <a:pt x="2817" y="1029"/>
                    </a:lnTo>
                    <a:lnTo>
                      <a:pt x="2837" y="1023"/>
                    </a:lnTo>
                    <a:lnTo>
                      <a:pt x="2858" y="1017"/>
                    </a:lnTo>
                    <a:lnTo>
                      <a:pt x="2878" y="1011"/>
                    </a:lnTo>
                    <a:lnTo>
                      <a:pt x="2897" y="1003"/>
                    </a:lnTo>
                    <a:lnTo>
                      <a:pt x="2915" y="997"/>
                    </a:lnTo>
                    <a:lnTo>
                      <a:pt x="2933" y="990"/>
                    </a:lnTo>
                    <a:lnTo>
                      <a:pt x="2949" y="982"/>
                    </a:lnTo>
                    <a:lnTo>
                      <a:pt x="2963" y="973"/>
                    </a:lnTo>
                    <a:lnTo>
                      <a:pt x="2979" y="965"/>
                    </a:lnTo>
                    <a:lnTo>
                      <a:pt x="2992" y="955"/>
                    </a:lnTo>
                    <a:lnTo>
                      <a:pt x="3005" y="946"/>
                    </a:lnTo>
                    <a:lnTo>
                      <a:pt x="3016" y="936"/>
                    </a:lnTo>
                    <a:lnTo>
                      <a:pt x="3027" y="925"/>
                    </a:lnTo>
                    <a:lnTo>
                      <a:pt x="3035" y="916"/>
                    </a:lnTo>
                    <a:lnTo>
                      <a:pt x="3044" y="906"/>
                    </a:lnTo>
                    <a:lnTo>
                      <a:pt x="3051" y="895"/>
                    </a:lnTo>
                    <a:lnTo>
                      <a:pt x="3057" y="884"/>
                    </a:lnTo>
                    <a:lnTo>
                      <a:pt x="3060" y="873"/>
                    </a:lnTo>
                    <a:lnTo>
                      <a:pt x="3064" y="862"/>
                    </a:lnTo>
                    <a:lnTo>
                      <a:pt x="3066" y="851"/>
                    </a:lnTo>
                    <a:lnTo>
                      <a:pt x="3068" y="840"/>
                    </a:lnTo>
                    <a:lnTo>
                      <a:pt x="3046" y="839"/>
                    </a:lnTo>
                    <a:lnTo>
                      <a:pt x="3074" y="838"/>
                    </a:lnTo>
                    <a:lnTo>
                      <a:pt x="3101" y="835"/>
                    </a:lnTo>
                    <a:lnTo>
                      <a:pt x="3129" y="833"/>
                    </a:lnTo>
                    <a:lnTo>
                      <a:pt x="3155" y="829"/>
                    </a:lnTo>
                    <a:lnTo>
                      <a:pt x="3182" y="825"/>
                    </a:lnTo>
                    <a:lnTo>
                      <a:pt x="3208" y="820"/>
                    </a:lnTo>
                    <a:lnTo>
                      <a:pt x="3234" y="814"/>
                    </a:lnTo>
                    <a:lnTo>
                      <a:pt x="3259" y="808"/>
                    </a:lnTo>
                    <a:lnTo>
                      <a:pt x="3283" y="802"/>
                    </a:lnTo>
                    <a:lnTo>
                      <a:pt x="3306" y="794"/>
                    </a:lnTo>
                    <a:lnTo>
                      <a:pt x="3329" y="787"/>
                    </a:lnTo>
                    <a:lnTo>
                      <a:pt x="3350" y="778"/>
                    </a:lnTo>
                    <a:lnTo>
                      <a:pt x="3372" y="770"/>
                    </a:lnTo>
                    <a:lnTo>
                      <a:pt x="3391" y="760"/>
                    </a:lnTo>
                    <a:lnTo>
                      <a:pt x="3410" y="751"/>
                    </a:lnTo>
                    <a:lnTo>
                      <a:pt x="3428" y="741"/>
                    </a:lnTo>
                    <a:lnTo>
                      <a:pt x="3445" y="730"/>
                    </a:lnTo>
                    <a:lnTo>
                      <a:pt x="3460" y="719"/>
                    </a:lnTo>
                    <a:lnTo>
                      <a:pt x="3475" y="708"/>
                    </a:lnTo>
                    <a:lnTo>
                      <a:pt x="3488" y="697"/>
                    </a:lnTo>
                    <a:lnTo>
                      <a:pt x="3499" y="685"/>
                    </a:lnTo>
                    <a:lnTo>
                      <a:pt x="3509" y="673"/>
                    </a:lnTo>
                    <a:lnTo>
                      <a:pt x="3519" y="661"/>
                    </a:lnTo>
                    <a:lnTo>
                      <a:pt x="3526" y="648"/>
                    </a:lnTo>
                    <a:lnTo>
                      <a:pt x="3532" y="635"/>
                    </a:lnTo>
                    <a:lnTo>
                      <a:pt x="3538" y="622"/>
                    </a:lnTo>
                    <a:lnTo>
                      <a:pt x="3542" y="609"/>
                    </a:lnTo>
                    <a:lnTo>
                      <a:pt x="3543" y="597"/>
                    </a:lnTo>
                    <a:lnTo>
                      <a:pt x="3544" y="584"/>
                    </a:lnTo>
                    <a:lnTo>
                      <a:pt x="3543" y="571"/>
                    </a:lnTo>
                    <a:lnTo>
                      <a:pt x="3542" y="558"/>
                    </a:lnTo>
                    <a:lnTo>
                      <a:pt x="3538" y="546"/>
                    </a:lnTo>
                    <a:lnTo>
                      <a:pt x="3533" y="533"/>
                    </a:lnTo>
                    <a:lnTo>
                      <a:pt x="3526" y="520"/>
                    </a:lnTo>
                    <a:lnTo>
                      <a:pt x="3519" y="508"/>
                    </a:lnTo>
                    <a:lnTo>
                      <a:pt x="3509" y="495"/>
                    </a:lnTo>
                    <a:lnTo>
                      <a:pt x="3500" y="483"/>
                    </a:lnTo>
                    <a:lnTo>
                      <a:pt x="3488" y="471"/>
                    </a:lnTo>
                    <a:lnTo>
                      <a:pt x="3475" y="460"/>
                    </a:lnTo>
                    <a:lnTo>
                      <a:pt x="3460" y="448"/>
                    </a:lnTo>
                    <a:lnTo>
                      <a:pt x="3445" y="438"/>
                    </a:lnTo>
                    <a:lnTo>
                      <a:pt x="3428" y="427"/>
                    </a:lnTo>
                    <a:lnTo>
                      <a:pt x="3411" y="417"/>
                    </a:lnTo>
                    <a:lnTo>
                      <a:pt x="3392" y="407"/>
                    </a:lnTo>
                    <a:lnTo>
                      <a:pt x="3372" y="398"/>
                    </a:lnTo>
                    <a:lnTo>
                      <a:pt x="3404" y="449"/>
                    </a:lnTo>
                    <a:lnTo>
                      <a:pt x="3415" y="440"/>
                    </a:lnTo>
                    <a:lnTo>
                      <a:pt x="3424" y="430"/>
                    </a:lnTo>
                    <a:lnTo>
                      <a:pt x="3433" y="421"/>
                    </a:lnTo>
                    <a:lnTo>
                      <a:pt x="3441" y="411"/>
                    </a:lnTo>
                    <a:lnTo>
                      <a:pt x="3447" y="401"/>
                    </a:lnTo>
                    <a:lnTo>
                      <a:pt x="3453" y="391"/>
                    </a:lnTo>
                    <a:lnTo>
                      <a:pt x="3458" y="380"/>
                    </a:lnTo>
                    <a:lnTo>
                      <a:pt x="3460" y="371"/>
                    </a:lnTo>
                    <a:lnTo>
                      <a:pt x="3463" y="360"/>
                    </a:lnTo>
                    <a:lnTo>
                      <a:pt x="3464" y="350"/>
                    </a:lnTo>
                    <a:lnTo>
                      <a:pt x="3464" y="339"/>
                    </a:lnTo>
                    <a:lnTo>
                      <a:pt x="3463" y="328"/>
                    </a:lnTo>
                    <a:lnTo>
                      <a:pt x="3460" y="319"/>
                    </a:lnTo>
                    <a:lnTo>
                      <a:pt x="3455" y="308"/>
                    </a:lnTo>
                    <a:lnTo>
                      <a:pt x="3451" y="298"/>
                    </a:lnTo>
                    <a:lnTo>
                      <a:pt x="3445" y="288"/>
                    </a:lnTo>
                    <a:lnTo>
                      <a:pt x="3439" y="278"/>
                    </a:lnTo>
                    <a:lnTo>
                      <a:pt x="3430" y="268"/>
                    </a:lnTo>
                    <a:lnTo>
                      <a:pt x="3421" y="258"/>
                    </a:lnTo>
                    <a:lnTo>
                      <a:pt x="3410" y="249"/>
                    </a:lnTo>
                    <a:lnTo>
                      <a:pt x="3399" y="240"/>
                    </a:lnTo>
                    <a:lnTo>
                      <a:pt x="3387" y="231"/>
                    </a:lnTo>
                    <a:lnTo>
                      <a:pt x="3374" y="223"/>
                    </a:lnTo>
                    <a:lnTo>
                      <a:pt x="3360" y="215"/>
                    </a:lnTo>
                    <a:lnTo>
                      <a:pt x="3344" y="207"/>
                    </a:lnTo>
                    <a:lnTo>
                      <a:pt x="3329" y="201"/>
                    </a:lnTo>
                    <a:lnTo>
                      <a:pt x="3312" y="193"/>
                    </a:lnTo>
                    <a:lnTo>
                      <a:pt x="3295" y="187"/>
                    </a:lnTo>
                    <a:lnTo>
                      <a:pt x="3276" y="181"/>
                    </a:lnTo>
                    <a:lnTo>
                      <a:pt x="3258" y="175"/>
                    </a:lnTo>
                    <a:lnTo>
                      <a:pt x="3238" y="170"/>
                    </a:lnTo>
                    <a:lnTo>
                      <a:pt x="3218" y="165"/>
                    </a:lnTo>
                    <a:lnTo>
                      <a:pt x="3198" y="161"/>
                    </a:lnTo>
                    <a:lnTo>
                      <a:pt x="3176" y="157"/>
                    </a:lnTo>
                    <a:lnTo>
                      <a:pt x="3155" y="153"/>
                    </a:lnTo>
                    <a:lnTo>
                      <a:pt x="3133" y="151"/>
                    </a:lnTo>
                    <a:lnTo>
                      <a:pt x="3112" y="148"/>
                    </a:lnTo>
                    <a:lnTo>
                      <a:pt x="3136" y="140"/>
                    </a:lnTo>
                    <a:lnTo>
                      <a:pt x="3131" y="131"/>
                    </a:lnTo>
                    <a:lnTo>
                      <a:pt x="3125" y="122"/>
                    </a:lnTo>
                    <a:lnTo>
                      <a:pt x="3118" y="113"/>
                    </a:lnTo>
                    <a:lnTo>
                      <a:pt x="3109" y="105"/>
                    </a:lnTo>
                    <a:lnTo>
                      <a:pt x="3100" y="97"/>
                    </a:lnTo>
                    <a:lnTo>
                      <a:pt x="3089" y="89"/>
                    </a:lnTo>
                    <a:lnTo>
                      <a:pt x="3078" y="81"/>
                    </a:lnTo>
                    <a:lnTo>
                      <a:pt x="3066" y="73"/>
                    </a:lnTo>
                    <a:lnTo>
                      <a:pt x="3054" y="65"/>
                    </a:lnTo>
                    <a:lnTo>
                      <a:pt x="3040" y="59"/>
                    </a:lnTo>
                    <a:lnTo>
                      <a:pt x="3027" y="51"/>
                    </a:lnTo>
                    <a:lnTo>
                      <a:pt x="3012" y="46"/>
                    </a:lnTo>
                    <a:lnTo>
                      <a:pt x="2997" y="39"/>
                    </a:lnTo>
                    <a:lnTo>
                      <a:pt x="2980" y="33"/>
                    </a:lnTo>
                    <a:lnTo>
                      <a:pt x="2963" y="29"/>
                    </a:lnTo>
                    <a:lnTo>
                      <a:pt x="2946" y="24"/>
                    </a:lnTo>
                    <a:lnTo>
                      <a:pt x="2928" y="20"/>
                    </a:lnTo>
                    <a:lnTo>
                      <a:pt x="2910" y="16"/>
                    </a:lnTo>
                    <a:lnTo>
                      <a:pt x="2891" y="11"/>
                    </a:lnTo>
                    <a:lnTo>
                      <a:pt x="2872" y="9"/>
                    </a:lnTo>
                    <a:lnTo>
                      <a:pt x="2852" y="6"/>
                    </a:lnTo>
                    <a:lnTo>
                      <a:pt x="2832" y="4"/>
                    </a:lnTo>
                    <a:lnTo>
                      <a:pt x="2812" y="3"/>
                    </a:lnTo>
                    <a:lnTo>
                      <a:pt x="2792" y="1"/>
                    </a:lnTo>
                    <a:lnTo>
                      <a:pt x="2771" y="0"/>
                    </a:lnTo>
                    <a:lnTo>
                      <a:pt x="2751" y="0"/>
                    </a:lnTo>
                    <a:lnTo>
                      <a:pt x="2731" y="0"/>
                    </a:lnTo>
                    <a:lnTo>
                      <a:pt x="2710" y="1"/>
                    </a:lnTo>
                    <a:lnTo>
                      <a:pt x="2690" y="3"/>
                    </a:lnTo>
                    <a:lnTo>
                      <a:pt x="2670" y="4"/>
                    </a:lnTo>
                    <a:lnTo>
                      <a:pt x="2650" y="6"/>
                    </a:lnTo>
                    <a:lnTo>
                      <a:pt x="2630" y="9"/>
                    </a:lnTo>
                    <a:lnTo>
                      <a:pt x="2611" y="11"/>
                    </a:lnTo>
                    <a:lnTo>
                      <a:pt x="2593" y="16"/>
                    </a:lnTo>
                    <a:lnTo>
                      <a:pt x="2574" y="20"/>
                    </a:lnTo>
                    <a:lnTo>
                      <a:pt x="2556" y="24"/>
                    </a:lnTo>
                    <a:lnTo>
                      <a:pt x="2538" y="29"/>
                    </a:lnTo>
                    <a:lnTo>
                      <a:pt x="2521" y="33"/>
                    </a:lnTo>
                    <a:lnTo>
                      <a:pt x="2506" y="39"/>
                    </a:lnTo>
                    <a:lnTo>
                      <a:pt x="2489" y="46"/>
                    </a:lnTo>
                    <a:lnTo>
                      <a:pt x="2411" y="47"/>
                    </a:lnTo>
                    <a:lnTo>
                      <a:pt x="2398" y="41"/>
                    </a:lnTo>
                    <a:lnTo>
                      <a:pt x="2383" y="35"/>
                    </a:lnTo>
                    <a:lnTo>
                      <a:pt x="2368" y="30"/>
                    </a:lnTo>
                    <a:lnTo>
                      <a:pt x="2354" y="25"/>
                    </a:lnTo>
                    <a:lnTo>
                      <a:pt x="2338" y="21"/>
                    </a:lnTo>
                    <a:lnTo>
                      <a:pt x="2321" y="17"/>
                    </a:lnTo>
                    <a:lnTo>
                      <a:pt x="2304" y="14"/>
                    </a:lnTo>
                    <a:lnTo>
                      <a:pt x="2288" y="11"/>
                    </a:lnTo>
                    <a:lnTo>
                      <a:pt x="2270" y="7"/>
                    </a:lnTo>
                    <a:lnTo>
                      <a:pt x="2253" y="6"/>
                    </a:lnTo>
                    <a:lnTo>
                      <a:pt x="2235" y="3"/>
                    </a:lnTo>
                    <a:lnTo>
                      <a:pt x="2216" y="2"/>
                    </a:lnTo>
                    <a:lnTo>
                      <a:pt x="2198" y="1"/>
                    </a:lnTo>
                    <a:lnTo>
                      <a:pt x="2180" y="0"/>
                    </a:lnTo>
                    <a:lnTo>
                      <a:pt x="2162" y="0"/>
                    </a:lnTo>
                    <a:lnTo>
                      <a:pt x="2143" y="0"/>
                    </a:lnTo>
                    <a:lnTo>
                      <a:pt x="2125" y="1"/>
                    </a:lnTo>
                    <a:lnTo>
                      <a:pt x="2107" y="2"/>
                    </a:lnTo>
                    <a:lnTo>
                      <a:pt x="2089" y="3"/>
                    </a:lnTo>
                    <a:lnTo>
                      <a:pt x="2071" y="6"/>
                    </a:lnTo>
                    <a:lnTo>
                      <a:pt x="2053" y="8"/>
                    </a:lnTo>
                    <a:lnTo>
                      <a:pt x="2035" y="11"/>
                    </a:lnTo>
                    <a:lnTo>
                      <a:pt x="2018" y="14"/>
                    </a:lnTo>
                    <a:lnTo>
                      <a:pt x="2002" y="17"/>
                    </a:lnTo>
                    <a:lnTo>
                      <a:pt x="1986" y="21"/>
                    </a:lnTo>
                    <a:lnTo>
                      <a:pt x="1970" y="26"/>
                    </a:lnTo>
                    <a:lnTo>
                      <a:pt x="1955" y="31"/>
                    </a:lnTo>
                    <a:lnTo>
                      <a:pt x="1941" y="36"/>
                    </a:lnTo>
                    <a:lnTo>
                      <a:pt x="1926" y="41"/>
                    </a:lnTo>
                    <a:lnTo>
                      <a:pt x="1912" y="47"/>
                    </a:lnTo>
                    <a:lnTo>
                      <a:pt x="1900" y="53"/>
                    </a:lnTo>
                    <a:lnTo>
                      <a:pt x="1888" y="60"/>
                    </a:lnTo>
                    <a:lnTo>
                      <a:pt x="1876" y="66"/>
                    </a:lnTo>
                    <a:lnTo>
                      <a:pt x="1865" y="73"/>
                    </a:lnTo>
                    <a:lnTo>
                      <a:pt x="1793" y="74"/>
                    </a:lnTo>
                    <a:lnTo>
                      <a:pt x="1774" y="69"/>
                    </a:lnTo>
                    <a:lnTo>
                      <a:pt x="1755" y="64"/>
                    </a:lnTo>
                    <a:lnTo>
                      <a:pt x="1736" y="58"/>
                    </a:lnTo>
                    <a:lnTo>
                      <a:pt x="1715" y="54"/>
                    </a:lnTo>
                    <a:lnTo>
                      <a:pt x="1695" y="50"/>
                    </a:lnTo>
                    <a:lnTo>
                      <a:pt x="1675" y="47"/>
                    </a:lnTo>
                    <a:lnTo>
                      <a:pt x="1653" y="43"/>
                    </a:lnTo>
                    <a:lnTo>
                      <a:pt x="1632" y="41"/>
                    </a:lnTo>
                    <a:lnTo>
                      <a:pt x="1610" y="39"/>
                    </a:lnTo>
                    <a:lnTo>
                      <a:pt x="1587" y="38"/>
                    </a:lnTo>
                    <a:lnTo>
                      <a:pt x="1566" y="37"/>
                    </a:lnTo>
                    <a:lnTo>
                      <a:pt x="1543" y="36"/>
                    </a:lnTo>
                    <a:lnTo>
                      <a:pt x="1521" y="36"/>
                    </a:lnTo>
                    <a:lnTo>
                      <a:pt x="1499" y="37"/>
                    </a:lnTo>
                    <a:lnTo>
                      <a:pt x="1477" y="38"/>
                    </a:lnTo>
                    <a:lnTo>
                      <a:pt x="1454" y="39"/>
                    </a:lnTo>
                    <a:lnTo>
                      <a:pt x="1433" y="42"/>
                    </a:lnTo>
                    <a:lnTo>
                      <a:pt x="1411" y="44"/>
                    </a:lnTo>
                    <a:lnTo>
                      <a:pt x="1390" y="47"/>
                    </a:lnTo>
                    <a:lnTo>
                      <a:pt x="1369" y="51"/>
                    </a:lnTo>
                    <a:lnTo>
                      <a:pt x="1349" y="55"/>
                    </a:lnTo>
                    <a:lnTo>
                      <a:pt x="1329" y="60"/>
                    </a:lnTo>
                    <a:lnTo>
                      <a:pt x="1310" y="65"/>
                    </a:lnTo>
                    <a:lnTo>
                      <a:pt x="1292" y="70"/>
                    </a:lnTo>
                    <a:lnTo>
                      <a:pt x="1272" y="77"/>
                    </a:lnTo>
                    <a:lnTo>
                      <a:pt x="1256" y="83"/>
                    </a:lnTo>
                    <a:lnTo>
                      <a:pt x="1239" y="90"/>
                    </a:lnTo>
                    <a:lnTo>
                      <a:pt x="1223" y="97"/>
                    </a:lnTo>
                    <a:lnTo>
                      <a:pt x="1208" y="104"/>
                    </a:lnTo>
                    <a:lnTo>
                      <a:pt x="1193" y="113"/>
                    </a:lnTo>
                    <a:lnTo>
                      <a:pt x="1180" y="121"/>
                    </a:lnTo>
                    <a:lnTo>
                      <a:pt x="1087" y="131"/>
                    </a:lnTo>
                    <a:lnTo>
                      <a:pt x="1061" y="126"/>
                    </a:lnTo>
                    <a:lnTo>
                      <a:pt x="1034" y="122"/>
                    </a:lnTo>
                    <a:lnTo>
                      <a:pt x="1008" y="118"/>
                    </a:lnTo>
                    <a:lnTo>
                      <a:pt x="980" y="116"/>
                    </a:lnTo>
                    <a:lnTo>
                      <a:pt x="953" y="113"/>
                    </a:lnTo>
                    <a:lnTo>
                      <a:pt x="925" y="112"/>
                    </a:lnTo>
                    <a:lnTo>
                      <a:pt x="898" y="110"/>
                    </a:lnTo>
                    <a:lnTo>
                      <a:pt x="870" y="110"/>
                    </a:lnTo>
                    <a:lnTo>
                      <a:pt x="843" y="110"/>
                    </a:lnTo>
                    <a:lnTo>
                      <a:pt x="814" y="111"/>
                    </a:lnTo>
                    <a:lnTo>
                      <a:pt x="786" y="113"/>
                    </a:lnTo>
                    <a:lnTo>
                      <a:pt x="759" y="115"/>
                    </a:lnTo>
                    <a:lnTo>
                      <a:pt x="732" y="117"/>
                    </a:lnTo>
                    <a:lnTo>
                      <a:pt x="705" y="122"/>
                    </a:lnTo>
                    <a:lnTo>
                      <a:pt x="679" y="126"/>
                    </a:lnTo>
                    <a:lnTo>
                      <a:pt x="652" y="130"/>
                    </a:lnTo>
                    <a:lnTo>
                      <a:pt x="627" y="135"/>
                    </a:lnTo>
                    <a:lnTo>
                      <a:pt x="603" y="141"/>
                    </a:lnTo>
                    <a:lnTo>
                      <a:pt x="579" y="148"/>
                    </a:lnTo>
                    <a:lnTo>
                      <a:pt x="556" y="154"/>
                    </a:lnTo>
                    <a:lnTo>
                      <a:pt x="534" y="162"/>
                    </a:lnTo>
                    <a:lnTo>
                      <a:pt x="512" y="170"/>
                    </a:lnTo>
                    <a:lnTo>
                      <a:pt x="490" y="179"/>
                    </a:lnTo>
                    <a:lnTo>
                      <a:pt x="471" y="188"/>
                    </a:lnTo>
                    <a:lnTo>
                      <a:pt x="452" y="197"/>
                    </a:lnTo>
                    <a:lnTo>
                      <a:pt x="434" y="206"/>
                    </a:lnTo>
                    <a:lnTo>
                      <a:pt x="417" y="216"/>
                    </a:lnTo>
                    <a:lnTo>
                      <a:pt x="402" y="226"/>
                    </a:lnTo>
                    <a:lnTo>
                      <a:pt x="387" y="238"/>
                    </a:lnTo>
                    <a:lnTo>
                      <a:pt x="374" y="249"/>
                    </a:lnTo>
                    <a:lnTo>
                      <a:pt x="362" y="261"/>
                    </a:lnTo>
                    <a:lnTo>
                      <a:pt x="352" y="273"/>
                    </a:lnTo>
                    <a:lnTo>
                      <a:pt x="342" y="285"/>
                    </a:lnTo>
                    <a:lnTo>
                      <a:pt x="334" y="297"/>
                    </a:lnTo>
                    <a:lnTo>
                      <a:pt x="326" y="310"/>
                    </a:lnTo>
                    <a:lnTo>
                      <a:pt x="322" y="323"/>
                    </a:lnTo>
                    <a:lnTo>
                      <a:pt x="317" y="335"/>
                    </a:lnTo>
                    <a:lnTo>
                      <a:pt x="314" y="348"/>
                    </a:lnTo>
                    <a:lnTo>
                      <a:pt x="313" y="361"/>
                    </a:lnTo>
                    <a:lnTo>
                      <a:pt x="313" y="374"/>
                    </a:lnTo>
                    <a:lnTo>
                      <a:pt x="316" y="386"/>
                    </a:lnTo>
                    <a:lnTo>
                      <a:pt x="318" y="399"/>
                    </a:lnTo>
                    <a:lnTo>
                      <a:pt x="323" y="412"/>
                    </a:lnTo>
                    <a:lnTo>
                      <a:pt x="329" y="400"/>
                    </a:lnTo>
                  </a:path>
                </a:pathLst>
              </a:custGeom>
              <a:solidFill>
                <a:srgbClr val="CCFFFF"/>
              </a:solidFill>
              <a:ln w="9360">
                <a:solidFill>
                  <a:srgbClr val="000000"/>
                </a:solidFill>
                <a:round/>
                <a:headEnd/>
                <a:tailEnd/>
              </a:ln>
            </p:spPr>
            <p:txBody>
              <a:bodyPr wrap="none" anchor="ctr"/>
              <a:lstStyle/>
              <a:p>
                <a:endParaRPr lang="en-US"/>
              </a:p>
            </p:txBody>
          </p:sp>
          <p:sp>
            <p:nvSpPr>
              <p:cNvPr id="29737" name="Freeform 23"/>
              <p:cNvSpPr>
                <a:spLocks noChangeArrowheads="1"/>
              </p:cNvSpPr>
              <p:nvPr/>
            </p:nvSpPr>
            <p:spPr bwMode="auto">
              <a:xfrm>
                <a:off x="3547" y="1618"/>
                <a:ext cx="37" cy="3"/>
              </a:xfrm>
              <a:custGeom>
                <a:avLst/>
                <a:gdLst>
                  <a:gd name="T0" fmla="*/ 0 w 163"/>
                  <a:gd name="T1" fmla="*/ 0 h 14"/>
                  <a:gd name="T2" fmla="*/ 0 w 163"/>
                  <a:gd name="T3" fmla="*/ 0 h 14"/>
                  <a:gd name="T4" fmla="*/ 0 w 163"/>
                  <a:gd name="T5" fmla="*/ 0 h 14"/>
                  <a:gd name="T6" fmla="*/ 0 w 163"/>
                  <a:gd name="T7" fmla="*/ 0 h 14"/>
                  <a:gd name="T8" fmla="*/ 0 w 163"/>
                  <a:gd name="T9" fmla="*/ 0 h 14"/>
                  <a:gd name="T10" fmla="*/ 0 w 163"/>
                  <a:gd name="T11" fmla="*/ 0 h 14"/>
                  <a:gd name="T12" fmla="*/ 0 w 163"/>
                  <a:gd name="T13" fmla="*/ 0 h 14"/>
                  <a:gd name="T14" fmla="*/ 0 w 163"/>
                  <a:gd name="T15" fmla="*/ 0 h 14"/>
                  <a:gd name="T16" fmla="*/ 0 w 163"/>
                  <a:gd name="T17" fmla="*/ 0 h 14"/>
                  <a:gd name="T18" fmla="*/ 0 w 163"/>
                  <a:gd name="T19" fmla="*/ 0 h 14"/>
                  <a:gd name="T20" fmla="*/ 0 w 163"/>
                  <a:gd name="T21" fmla="*/ 0 h 14"/>
                  <a:gd name="T22" fmla="*/ 0 w 163"/>
                  <a:gd name="T23" fmla="*/ 0 h 14"/>
                  <a:gd name="T24" fmla="*/ 0 w 163"/>
                  <a:gd name="T25" fmla="*/ 0 h 14"/>
                  <a:gd name="T26" fmla="*/ 0 w 163"/>
                  <a:gd name="T27" fmla="*/ 0 h 14"/>
                  <a:gd name="T28" fmla="*/ 0 w 163"/>
                  <a:gd name="T29" fmla="*/ 0 h 14"/>
                  <a:gd name="T30" fmla="*/ 0 w 163"/>
                  <a:gd name="T31" fmla="*/ 0 h 14"/>
                  <a:gd name="T32" fmla="*/ 0 w 163"/>
                  <a:gd name="T33" fmla="*/ 0 h 1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63"/>
                  <a:gd name="T52" fmla="*/ 0 h 14"/>
                  <a:gd name="T53" fmla="*/ 163 w 163"/>
                  <a:gd name="T54" fmla="*/ 14 h 1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63" h="14">
                    <a:moveTo>
                      <a:pt x="0" y="0"/>
                    </a:moveTo>
                    <a:lnTo>
                      <a:pt x="10" y="1"/>
                    </a:lnTo>
                    <a:lnTo>
                      <a:pt x="21" y="3"/>
                    </a:lnTo>
                    <a:lnTo>
                      <a:pt x="30" y="5"/>
                    </a:lnTo>
                    <a:lnTo>
                      <a:pt x="41" y="6"/>
                    </a:lnTo>
                    <a:lnTo>
                      <a:pt x="52" y="8"/>
                    </a:lnTo>
                    <a:lnTo>
                      <a:pt x="63" y="9"/>
                    </a:lnTo>
                    <a:lnTo>
                      <a:pt x="73" y="10"/>
                    </a:lnTo>
                    <a:lnTo>
                      <a:pt x="85" y="10"/>
                    </a:lnTo>
                    <a:lnTo>
                      <a:pt x="96" y="11"/>
                    </a:lnTo>
                    <a:lnTo>
                      <a:pt x="107" y="12"/>
                    </a:lnTo>
                    <a:lnTo>
                      <a:pt x="117" y="13"/>
                    </a:lnTo>
                    <a:lnTo>
                      <a:pt x="128" y="13"/>
                    </a:lnTo>
                    <a:lnTo>
                      <a:pt x="140" y="13"/>
                    </a:lnTo>
                    <a:lnTo>
                      <a:pt x="151" y="13"/>
                    </a:lnTo>
                    <a:lnTo>
                      <a:pt x="162" y="13"/>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9738" name="Freeform 24"/>
              <p:cNvSpPr>
                <a:spLocks noChangeArrowheads="1"/>
              </p:cNvSpPr>
              <p:nvPr/>
            </p:nvSpPr>
            <p:spPr bwMode="auto">
              <a:xfrm>
                <a:off x="3604" y="1677"/>
                <a:ext cx="16" cy="1"/>
              </a:xfrm>
              <a:custGeom>
                <a:avLst/>
                <a:gdLst>
                  <a:gd name="T0" fmla="*/ 0 w 71"/>
                  <a:gd name="T1" fmla="*/ 0 h 5"/>
                  <a:gd name="T2" fmla="*/ 0 w 71"/>
                  <a:gd name="T3" fmla="*/ 0 h 5"/>
                  <a:gd name="T4" fmla="*/ 0 w 71"/>
                  <a:gd name="T5" fmla="*/ 0 h 5"/>
                  <a:gd name="T6" fmla="*/ 0 w 71"/>
                  <a:gd name="T7" fmla="*/ 0 h 5"/>
                  <a:gd name="T8" fmla="*/ 0 w 71"/>
                  <a:gd name="T9" fmla="*/ 0 h 5"/>
                  <a:gd name="T10" fmla="*/ 0 w 71"/>
                  <a:gd name="T11" fmla="*/ 0 h 5"/>
                  <a:gd name="T12" fmla="*/ 0 w 71"/>
                  <a:gd name="T13" fmla="*/ 0 h 5"/>
                  <a:gd name="T14" fmla="*/ 0 w 71"/>
                  <a:gd name="T15" fmla="*/ 0 h 5"/>
                  <a:gd name="T16" fmla="*/ 0 w 71"/>
                  <a:gd name="T17" fmla="*/ 0 h 5"/>
                  <a:gd name="T18" fmla="*/ 0 w 71"/>
                  <a:gd name="T19" fmla="*/ 0 h 5"/>
                  <a:gd name="T20" fmla="*/ 0 w 71"/>
                  <a:gd name="T21" fmla="*/ 0 h 5"/>
                  <a:gd name="T22" fmla="*/ 0 w 71"/>
                  <a:gd name="T23" fmla="*/ 0 h 5"/>
                  <a:gd name="T24" fmla="*/ 0 w 71"/>
                  <a:gd name="T25" fmla="*/ 0 h 5"/>
                  <a:gd name="T26" fmla="*/ 0 w 71"/>
                  <a:gd name="T27" fmla="*/ 0 h 5"/>
                  <a:gd name="T28" fmla="*/ 0 w 71"/>
                  <a:gd name="T29" fmla="*/ 0 h 5"/>
                  <a:gd name="T30" fmla="*/ 0 w 71"/>
                  <a:gd name="T31" fmla="*/ 0 h 5"/>
                  <a:gd name="T32" fmla="*/ 0 w 71"/>
                  <a:gd name="T33" fmla="*/ 0 h 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1"/>
                  <a:gd name="T52" fmla="*/ 0 h 5"/>
                  <a:gd name="T53" fmla="*/ 71 w 71"/>
                  <a:gd name="T54" fmla="*/ 5 h 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1" h="5">
                    <a:moveTo>
                      <a:pt x="0" y="4"/>
                    </a:moveTo>
                    <a:lnTo>
                      <a:pt x="4" y="4"/>
                    </a:lnTo>
                    <a:lnTo>
                      <a:pt x="9" y="4"/>
                    </a:lnTo>
                    <a:lnTo>
                      <a:pt x="14" y="4"/>
                    </a:lnTo>
                    <a:lnTo>
                      <a:pt x="17" y="4"/>
                    </a:lnTo>
                    <a:lnTo>
                      <a:pt x="22" y="4"/>
                    </a:lnTo>
                    <a:lnTo>
                      <a:pt x="27" y="3"/>
                    </a:lnTo>
                    <a:lnTo>
                      <a:pt x="32" y="3"/>
                    </a:lnTo>
                    <a:lnTo>
                      <a:pt x="38" y="2"/>
                    </a:lnTo>
                    <a:lnTo>
                      <a:pt x="42" y="2"/>
                    </a:lnTo>
                    <a:lnTo>
                      <a:pt x="47" y="1"/>
                    </a:lnTo>
                    <a:lnTo>
                      <a:pt x="52" y="1"/>
                    </a:lnTo>
                    <a:lnTo>
                      <a:pt x="57" y="0"/>
                    </a:lnTo>
                    <a:lnTo>
                      <a:pt x="62" y="0"/>
                    </a:lnTo>
                    <a:lnTo>
                      <a:pt x="65" y="0"/>
                    </a:lnTo>
                    <a:lnTo>
                      <a:pt x="70" y="0"/>
                    </a:lnTo>
                    <a:lnTo>
                      <a:pt x="0" y="4"/>
                    </a:lnTo>
                  </a:path>
                </a:pathLst>
              </a:custGeom>
              <a:solidFill>
                <a:srgbClr val="CCFFFF"/>
              </a:solidFill>
              <a:ln w="9360">
                <a:solidFill>
                  <a:srgbClr val="000000"/>
                </a:solidFill>
                <a:round/>
                <a:headEnd/>
                <a:tailEnd/>
              </a:ln>
            </p:spPr>
            <p:txBody>
              <a:bodyPr wrap="none" anchor="ctr"/>
              <a:lstStyle/>
              <a:p>
                <a:endParaRPr lang="en-US"/>
              </a:p>
            </p:txBody>
          </p:sp>
          <p:sp>
            <p:nvSpPr>
              <p:cNvPr id="29739" name="Freeform 25"/>
              <p:cNvSpPr>
                <a:spLocks noChangeArrowheads="1"/>
              </p:cNvSpPr>
              <p:nvPr/>
            </p:nvSpPr>
            <p:spPr bwMode="auto">
              <a:xfrm>
                <a:off x="3798" y="1697"/>
                <a:ext cx="18" cy="12"/>
              </a:xfrm>
              <a:custGeom>
                <a:avLst/>
                <a:gdLst>
                  <a:gd name="T0" fmla="*/ 0 w 80"/>
                  <a:gd name="T1" fmla="*/ 0 h 53"/>
                  <a:gd name="T2" fmla="*/ 0 w 80"/>
                  <a:gd name="T3" fmla="*/ 0 h 53"/>
                  <a:gd name="T4" fmla="*/ 0 w 80"/>
                  <a:gd name="T5" fmla="*/ 0 h 53"/>
                  <a:gd name="T6" fmla="*/ 0 w 80"/>
                  <a:gd name="T7" fmla="*/ 0 h 53"/>
                  <a:gd name="T8" fmla="*/ 0 w 80"/>
                  <a:gd name="T9" fmla="*/ 0 h 53"/>
                  <a:gd name="T10" fmla="*/ 0 w 80"/>
                  <a:gd name="T11" fmla="*/ 0 h 53"/>
                  <a:gd name="T12" fmla="*/ 0 w 80"/>
                  <a:gd name="T13" fmla="*/ 0 h 53"/>
                  <a:gd name="T14" fmla="*/ 0 w 80"/>
                  <a:gd name="T15" fmla="*/ 0 h 53"/>
                  <a:gd name="T16" fmla="*/ 0 w 80"/>
                  <a:gd name="T17" fmla="*/ 0 h 53"/>
                  <a:gd name="T18" fmla="*/ 0 w 80"/>
                  <a:gd name="T19" fmla="*/ 0 h 53"/>
                  <a:gd name="T20" fmla="*/ 0 w 80"/>
                  <a:gd name="T21" fmla="*/ 0 h 53"/>
                  <a:gd name="T22" fmla="*/ 0 w 80"/>
                  <a:gd name="T23" fmla="*/ 0 h 53"/>
                  <a:gd name="T24" fmla="*/ 0 w 80"/>
                  <a:gd name="T25" fmla="*/ 0 h 53"/>
                  <a:gd name="T26" fmla="*/ 0 w 80"/>
                  <a:gd name="T27" fmla="*/ 0 h 53"/>
                  <a:gd name="T28" fmla="*/ 0 w 80"/>
                  <a:gd name="T29" fmla="*/ 0 h 53"/>
                  <a:gd name="T30" fmla="*/ 0 w 80"/>
                  <a:gd name="T31" fmla="*/ 0 h 53"/>
                  <a:gd name="T32" fmla="*/ 0 w 80"/>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53"/>
                  <a:gd name="T53" fmla="*/ 80 w 80"/>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53">
                    <a:moveTo>
                      <a:pt x="0" y="0"/>
                    </a:moveTo>
                    <a:lnTo>
                      <a:pt x="4" y="4"/>
                    </a:lnTo>
                    <a:lnTo>
                      <a:pt x="8" y="7"/>
                    </a:lnTo>
                    <a:lnTo>
                      <a:pt x="13" y="11"/>
                    </a:lnTo>
                    <a:lnTo>
                      <a:pt x="18" y="15"/>
                    </a:lnTo>
                    <a:lnTo>
                      <a:pt x="23" y="18"/>
                    </a:lnTo>
                    <a:lnTo>
                      <a:pt x="27" y="22"/>
                    </a:lnTo>
                    <a:lnTo>
                      <a:pt x="33" y="25"/>
                    </a:lnTo>
                    <a:lnTo>
                      <a:pt x="38" y="28"/>
                    </a:lnTo>
                    <a:lnTo>
                      <a:pt x="43" y="32"/>
                    </a:lnTo>
                    <a:lnTo>
                      <a:pt x="49" y="36"/>
                    </a:lnTo>
                    <a:lnTo>
                      <a:pt x="55" y="39"/>
                    </a:lnTo>
                    <a:lnTo>
                      <a:pt x="61" y="42"/>
                    </a:lnTo>
                    <a:lnTo>
                      <a:pt x="67" y="45"/>
                    </a:lnTo>
                    <a:lnTo>
                      <a:pt x="73" y="49"/>
                    </a:lnTo>
                    <a:lnTo>
                      <a:pt x="79" y="52"/>
                    </a:lnTo>
                    <a:lnTo>
                      <a:pt x="0" y="0"/>
                    </a:lnTo>
                  </a:path>
                </a:pathLst>
              </a:custGeom>
              <a:solidFill>
                <a:srgbClr val="CCFFFF"/>
              </a:solidFill>
              <a:ln w="9360">
                <a:solidFill>
                  <a:srgbClr val="000000"/>
                </a:solidFill>
                <a:round/>
                <a:headEnd/>
                <a:tailEnd/>
              </a:ln>
            </p:spPr>
            <p:txBody>
              <a:bodyPr wrap="none" anchor="ctr"/>
              <a:lstStyle/>
              <a:p>
                <a:endParaRPr lang="en-US"/>
              </a:p>
            </p:txBody>
          </p:sp>
          <p:sp>
            <p:nvSpPr>
              <p:cNvPr id="29740" name="Freeform 26"/>
              <p:cNvSpPr>
                <a:spLocks noChangeArrowheads="1"/>
              </p:cNvSpPr>
              <p:nvPr/>
            </p:nvSpPr>
            <p:spPr bwMode="auto">
              <a:xfrm>
                <a:off x="4025" y="1676"/>
                <a:ext cx="9" cy="16"/>
              </a:xfrm>
              <a:custGeom>
                <a:avLst/>
                <a:gdLst>
                  <a:gd name="T0" fmla="*/ 0 w 39"/>
                  <a:gd name="T1" fmla="*/ 0 h 70"/>
                  <a:gd name="T2" fmla="*/ 0 w 39"/>
                  <a:gd name="T3" fmla="*/ 0 h 70"/>
                  <a:gd name="T4" fmla="*/ 0 w 39"/>
                  <a:gd name="T5" fmla="*/ 0 h 70"/>
                  <a:gd name="T6" fmla="*/ 0 w 39"/>
                  <a:gd name="T7" fmla="*/ 0 h 70"/>
                  <a:gd name="T8" fmla="*/ 0 w 39"/>
                  <a:gd name="T9" fmla="*/ 0 h 70"/>
                  <a:gd name="T10" fmla="*/ 0 w 39"/>
                  <a:gd name="T11" fmla="*/ 0 h 70"/>
                  <a:gd name="T12" fmla="*/ 0 w 39"/>
                  <a:gd name="T13" fmla="*/ 0 h 70"/>
                  <a:gd name="T14" fmla="*/ 0 w 39"/>
                  <a:gd name="T15" fmla="*/ 0 h 70"/>
                  <a:gd name="T16" fmla="*/ 0 w 39"/>
                  <a:gd name="T17" fmla="*/ 0 h 70"/>
                  <a:gd name="T18" fmla="*/ 0 w 39"/>
                  <a:gd name="T19" fmla="*/ 0 h 70"/>
                  <a:gd name="T20" fmla="*/ 0 w 39"/>
                  <a:gd name="T21" fmla="*/ 0 h 70"/>
                  <a:gd name="T22" fmla="*/ 0 w 39"/>
                  <a:gd name="T23" fmla="*/ 0 h 70"/>
                  <a:gd name="T24" fmla="*/ 0 w 39"/>
                  <a:gd name="T25" fmla="*/ 0 h 70"/>
                  <a:gd name="T26" fmla="*/ 0 w 39"/>
                  <a:gd name="T27" fmla="*/ 0 h 70"/>
                  <a:gd name="T28" fmla="*/ 0 w 39"/>
                  <a:gd name="T29" fmla="*/ 0 h 70"/>
                  <a:gd name="T30" fmla="*/ 0 w 39"/>
                  <a:gd name="T31" fmla="*/ 0 h 70"/>
                  <a:gd name="T32" fmla="*/ 0 w 39"/>
                  <a:gd name="T33" fmla="*/ 0 h 7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9"/>
                  <a:gd name="T52" fmla="*/ 0 h 70"/>
                  <a:gd name="T53" fmla="*/ 39 w 39"/>
                  <a:gd name="T54" fmla="*/ 70 h 7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9" h="70">
                    <a:moveTo>
                      <a:pt x="0" y="69"/>
                    </a:moveTo>
                    <a:lnTo>
                      <a:pt x="3" y="64"/>
                    </a:lnTo>
                    <a:lnTo>
                      <a:pt x="7" y="60"/>
                    </a:lnTo>
                    <a:lnTo>
                      <a:pt x="10" y="55"/>
                    </a:lnTo>
                    <a:lnTo>
                      <a:pt x="14" y="51"/>
                    </a:lnTo>
                    <a:lnTo>
                      <a:pt x="18" y="46"/>
                    </a:lnTo>
                    <a:lnTo>
                      <a:pt x="20" y="41"/>
                    </a:lnTo>
                    <a:lnTo>
                      <a:pt x="22" y="37"/>
                    </a:lnTo>
                    <a:lnTo>
                      <a:pt x="25" y="33"/>
                    </a:lnTo>
                    <a:lnTo>
                      <a:pt x="27" y="28"/>
                    </a:lnTo>
                    <a:lnTo>
                      <a:pt x="30" y="24"/>
                    </a:lnTo>
                    <a:lnTo>
                      <a:pt x="32" y="20"/>
                    </a:lnTo>
                    <a:lnTo>
                      <a:pt x="33" y="15"/>
                    </a:lnTo>
                    <a:lnTo>
                      <a:pt x="36" y="10"/>
                    </a:lnTo>
                    <a:lnTo>
                      <a:pt x="37" y="5"/>
                    </a:lnTo>
                    <a:lnTo>
                      <a:pt x="38" y="0"/>
                    </a:lnTo>
                    <a:lnTo>
                      <a:pt x="0" y="69"/>
                    </a:lnTo>
                  </a:path>
                </a:pathLst>
              </a:custGeom>
              <a:solidFill>
                <a:srgbClr val="CCFFFF"/>
              </a:solidFill>
              <a:ln w="9360">
                <a:solidFill>
                  <a:srgbClr val="000000"/>
                </a:solidFill>
                <a:round/>
                <a:headEnd/>
                <a:tailEnd/>
              </a:ln>
            </p:spPr>
            <p:txBody>
              <a:bodyPr wrap="none" anchor="ctr"/>
              <a:lstStyle/>
              <a:p>
                <a:endParaRPr lang="en-US"/>
              </a:p>
            </p:txBody>
          </p:sp>
          <p:sp>
            <p:nvSpPr>
              <p:cNvPr id="29741" name="Freeform 27"/>
              <p:cNvSpPr>
                <a:spLocks noChangeArrowheads="1"/>
              </p:cNvSpPr>
              <p:nvPr/>
            </p:nvSpPr>
            <p:spPr bwMode="auto">
              <a:xfrm>
                <a:off x="4123" y="1598"/>
                <a:ext cx="71" cy="48"/>
              </a:xfrm>
              <a:custGeom>
                <a:avLst/>
                <a:gdLst>
                  <a:gd name="T0" fmla="*/ 0 w 315"/>
                  <a:gd name="T1" fmla="*/ 0 h 212"/>
                  <a:gd name="T2" fmla="*/ 0 w 315"/>
                  <a:gd name="T3" fmla="*/ 0 h 212"/>
                  <a:gd name="T4" fmla="*/ 0 w 315"/>
                  <a:gd name="T5" fmla="*/ 0 h 212"/>
                  <a:gd name="T6" fmla="*/ 0 w 315"/>
                  <a:gd name="T7" fmla="*/ 0 h 212"/>
                  <a:gd name="T8" fmla="*/ 0 w 315"/>
                  <a:gd name="T9" fmla="*/ 0 h 212"/>
                  <a:gd name="T10" fmla="*/ 0 w 315"/>
                  <a:gd name="T11" fmla="*/ 0 h 212"/>
                  <a:gd name="T12" fmla="*/ 0 w 315"/>
                  <a:gd name="T13" fmla="*/ 0 h 212"/>
                  <a:gd name="T14" fmla="*/ 0 w 315"/>
                  <a:gd name="T15" fmla="*/ 0 h 212"/>
                  <a:gd name="T16" fmla="*/ 0 w 315"/>
                  <a:gd name="T17" fmla="*/ 0 h 212"/>
                  <a:gd name="T18" fmla="*/ 0 w 315"/>
                  <a:gd name="T19" fmla="*/ 0 h 212"/>
                  <a:gd name="T20" fmla="*/ 0 w 315"/>
                  <a:gd name="T21" fmla="*/ 0 h 212"/>
                  <a:gd name="T22" fmla="*/ 0 w 315"/>
                  <a:gd name="T23" fmla="*/ 0 h 212"/>
                  <a:gd name="T24" fmla="*/ 0 w 315"/>
                  <a:gd name="T25" fmla="*/ 0 h 212"/>
                  <a:gd name="T26" fmla="*/ 0 w 315"/>
                  <a:gd name="T27" fmla="*/ 0 h 212"/>
                  <a:gd name="T28" fmla="*/ 0 w 315"/>
                  <a:gd name="T29" fmla="*/ 0 h 212"/>
                  <a:gd name="T30" fmla="*/ 0 w 315"/>
                  <a:gd name="T31" fmla="*/ 0 h 212"/>
                  <a:gd name="T32" fmla="*/ 0 w 315"/>
                  <a:gd name="T33" fmla="*/ 0 h 212"/>
                  <a:gd name="T34" fmla="*/ 0 w 315"/>
                  <a:gd name="T35" fmla="*/ 0 h 212"/>
                  <a:gd name="T36" fmla="*/ 0 w 315"/>
                  <a:gd name="T37" fmla="*/ 0 h 212"/>
                  <a:gd name="T38" fmla="*/ 0 w 315"/>
                  <a:gd name="T39" fmla="*/ 0 h 212"/>
                  <a:gd name="T40" fmla="*/ 0 w 315"/>
                  <a:gd name="T41" fmla="*/ 0 h 212"/>
                  <a:gd name="T42" fmla="*/ 0 w 315"/>
                  <a:gd name="T43" fmla="*/ 0 h 212"/>
                  <a:gd name="T44" fmla="*/ 0 w 315"/>
                  <a:gd name="T45" fmla="*/ 0 h 212"/>
                  <a:gd name="T46" fmla="*/ 0 w 315"/>
                  <a:gd name="T47" fmla="*/ 0 h 212"/>
                  <a:gd name="T48" fmla="*/ 0 w 315"/>
                  <a:gd name="T49" fmla="*/ 0 h 212"/>
                  <a:gd name="T50" fmla="*/ 0 w 315"/>
                  <a:gd name="T51" fmla="*/ 0 h 212"/>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15"/>
                  <a:gd name="T79" fmla="*/ 0 h 212"/>
                  <a:gd name="T80" fmla="*/ 315 w 315"/>
                  <a:gd name="T81" fmla="*/ 212 h 212"/>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15" h="212">
                    <a:moveTo>
                      <a:pt x="314" y="211"/>
                    </a:moveTo>
                    <a:lnTo>
                      <a:pt x="314" y="200"/>
                    </a:lnTo>
                    <a:lnTo>
                      <a:pt x="311" y="188"/>
                    </a:lnTo>
                    <a:lnTo>
                      <a:pt x="309" y="177"/>
                    </a:lnTo>
                    <a:lnTo>
                      <a:pt x="305" y="166"/>
                    </a:lnTo>
                    <a:lnTo>
                      <a:pt x="299" y="155"/>
                    </a:lnTo>
                    <a:lnTo>
                      <a:pt x="293" y="144"/>
                    </a:lnTo>
                    <a:lnTo>
                      <a:pt x="285" y="133"/>
                    </a:lnTo>
                    <a:lnTo>
                      <a:pt x="277" y="122"/>
                    </a:lnTo>
                    <a:lnTo>
                      <a:pt x="267" y="111"/>
                    </a:lnTo>
                    <a:lnTo>
                      <a:pt x="256" y="102"/>
                    </a:lnTo>
                    <a:lnTo>
                      <a:pt x="244" y="92"/>
                    </a:lnTo>
                    <a:lnTo>
                      <a:pt x="230" y="82"/>
                    </a:lnTo>
                    <a:lnTo>
                      <a:pt x="215" y="73"/>
                    </a:lnTo>
                    <a:lnTo>
                      <a:pt x="200" y="63"/>
                    </a:lnTo>
                    <a:lnTo>
                      <a:pt x="185" y="55"/>
                    </a:lnTo>
                    <a:lnTo>
                      <a:pt x="167" y="47"/>
                    </a:lnTo>
                    <a:lnTo>
                      <a:pt x="148" y="39"/>
                    </a:lnTo>
                    <a:lnTo>
                      <a:pt x="129" y="32"/>
                    </a:lnTo>
                    <a:lnTo>
                      <a:pt x="109" y="26"/>
                    </a:lnTo>
                    <a:lnTo>
                      <a:pt x="88" y="19"/>
                    </a:lnTo>
                    <a:lnTo>
                      <a:pt x="67" y="13"/>
                    </a:lnTo>
                    <a:lnTo>
                      <a:pt x="45" y="8"/>
                    </a:lnTo>
                    <a:lnTo>
                      <a:pt x="22" y="4"/>
                    </a:lnTo>
                    <a:lnTo>
                      <a:pt x="0" y="0"/>
                    </a:lnTo>
                    <a:lnTo>
                      <a:pt x="314" y="211"/>
                    </a:lnTo>
                  </a:path>
                </a:pathLst>
              </a:custGeom>
              <a:solidFill>
                <a:srgbClr val="CCFFFF"/>
              </a:solidFill>
              <a:ln w="9360">
                <a:solidFill>
                  <a:srgbClr val="000000"/>
                </a:solidFill>
                <a:round/>
                <a:headEnd/>
                <a:tailEnd/>
              </a:ln>
            </p:spPr>
            <p:txBody>
              <a:bodyPr wrap="none" anchor="ctr"/>
              <a:lstStyle/>
              <a:p>
                <a:endParaRPr lang="en-US"/>
              </a:p>
            </p:txBody>
          </p:sp>
          <p:sp>
            <p:nvSpPr>
              <p:cNvPr id="29742" name="Freeform 28"/>
              <p:cNvSpPr>
                <a:spLocks noChangeArrowheads="1"/>
              </p:cNvSpPr>
              <p:nvPr/>
            </p:nvSpPr>
            <p:spPr bwMode="auto">
              <a:xfrm>
                <a:off x="4236" y="1556"/>
                <a:ext cx="34" cy="16"/>
              </a:xfrm>
              <a:custGeom>
                <a:avLst/>
                <a:gdLst>
                  <a:gd name="T0" fmla="*/ 0 w 150"/>
                  <a:gd name="T1" fmla="*/ 0 h 71"/>
                  <a:gd name="T2" fmla="*/ 0 w 150"/>
                  <a:gd name="T3" fmla="*/ 0 h 71"/>
                  <a:gd name="T4" fmla="*/ 0 w 150"/>
                  <a:gd name="T5" fmla="*/ 0 h 71"/>
                  <a:gd name="T6" fmla="*/ 0 w 150"/>
                  <a:gd name="T7" fmla="*/ 0 h 71"/>
                  <a:gd name="T8" fmla="*/ 0 w 150"/>
                  <a:gd name="T9" fmla="*/ 0 h 71"/>
                  <a:gd name="T10" fmla="*/ 0 w 150"/>
                  <a:gd name="T11" fmla="*/ 0 h 71"/>
                  <a:gd name="T12" fmla="*/ 0 w 150"/>
                  <a:gd name="T13" fmla="*/ 0 h 71"/>
                  <a:gd name="T14" fmla="*/ 0 w 150"/>
                  <a:gd name="T15" fmla="*/ 0 h 71"/>
                  <a:gd name="T16" fmla="*/ 0 w 150"/>
                  <a:gd name="T17" fmla="*/ 0 h 71"/>
                  <a:gd name="T18" fmla="*/ 0 w 150"/>
                  <a:gd name="T19" fmla="*/ 0 h 71"/>
                  <a:gd name="T20" fmla="*/ 0 w 150"/>
                  <a:gd name="T21" fmla="*/ 0 h 71"/>
                  <a:gd name="T22" fmla="*/ 0 w 150"/>
                  <a:gd name="T23" fmla="*/ 0 h 71"/>
                  <a:gd name="T24" fmla="*/ 0 w 150"/>
                  <a:gd name="T25" fmla="*/ 0 h 71"/>
                  <a:gd name="T26" fmla="*/ 0 w 150"/>
                  <a:gd name="T27" fmla="*/ 0 h 71"/>
                  <a:gd name="T28" fmla="*/ 0 w 150"/>
                  <a:gd name="T29" fmla="*/ 0 h 71"/>
                  <a:gd name="T30" fmla="*/ 0 w 150"/>
                  <a:gd name="T31" fmla="*/ 0 h 71"/>
                  <a:gd name="T32" fmla="*/ 0 w 150"/>
                  <a:gd name="T33" fmla="*/ 0 h 7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50"/>
                  <a:gd name="T52" fmla="*/ 0 h 71"/>
                  <a:gd name="T53" fmla="*/ 150 w 150"/>
                  <a:gd name="T54" fmla="*/ 71 h 7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50" h="71">
                    <a:moveTo>
                      <a:pt x="0" y="70"/>
                    </a:moveTo>
                    <a:lnTo>
                      <a:pt x="12" y="66"/>
                    </a:lnTo>
                    <a:lnTo>
                      <a:pt x="22" y="63"/>
                    </a:lnTo>
                    <a:lnTo>
                      <a:pt x="34" y="59"/>
                    </a:lnTo>
                    <a:lnTo>
                      <a:pt x="45" y="55"/>
                    </a:lnTo>
                    <a:lnTo>
                      <a:pt x="57" y="50"/>
                    </a:lnTo>
                    <a:lnTo>
                      <a:pt x="68" y="46"/>
                    </a:lnTo>
                    <a:lnTo>
                      <a:pt x="79" y="42"/>
                    </a:lnTo>
                    <a:lnTo>
                      <a:pt x="88" y="37"/>
                    </a:lnTo>
                    <a:lnTo>
                      <a:pt x="98" y="32"/>
                    </a:lnTo>
                    <a:lnTo>
                      <a:pt x="108" y="27"/>
                    </a:lnTo>
                    <a:lnTo>
                      <a:pt x="117" y="22"/>
                    </a:lnTo>
                    <a:lnTo>
                      <a:pt x="125" y="16"/>
                    </a:lnTo>
                    <a:lnTo>
                      <a:pt x="133" y="11"/>
                    </a:lnTo>
                    <a:lnTo>
                      <a:pt x="141" y="6"/>
                    </a:lnTo>
                    <a:lnTo>
                      <a:pt x="149" y="0"/>
                    </a:lnTo>
                    <a:lnTo>
                      <a:pt x="0" y="70"/>
                    </a:lnTo>
                  </a:path>
                </a:pathLst>
              </a:custGeom>
              <a:solidFill>
                <a:srgbClr val="CCFFFF"/>
              </a:solidFill>
              <a:ln w="9360">
                <a:solidFill>
                  <a:srgbClr val="000000"/>
                </a:solidFill>
                <a:round/>
                <a:headEnd/>
                <a:tailEnd/>
              </a:ln>
            </p:spPr>
            <p:txBody>
              <a:bodyPr wrap="none" anchor="ctr"/>
              <a:lstStyle/>
              <a:p>
                <a:endParaRPr lang="en-US"/>
              </a:p>
            </p:txBody>
          </p:sp>
          <p:sp>
            <p:nvSpPr>
              <p:cNvPr id="29743" name="Freeform 29"/>
              <p:cNvSpPr>
                <a:spLocks noChangeArrowheads="1"/>
              </p:cNvSpPr>
              <p:nvPr/>
            </p:nvSpPr>
            <p:spPr bwMode="auto">
              <a:xfrm>
                <a:off x="4209" y="1486"/>
                <a:ext cx="3" cy="11"/>
              </a:xfrm>
              <a:custGeom>
                <a:avLst/>
                <a:gdLst>
                  <a:gd name="T0" fmla="*/ 0 w 14"/>
                  <a:gd name="T1" fmla="*/ 0 h 49"/>
                  <a:gd name="T2" fmla="*/ 0 w 14"/>
                  <a:gd name="T3" fmla="*/ 0 h 49"/>
                  <a:gd name="T4" fmla="*/ 0 w 14"/>
                  <a:gd name="T5" fmla="*/ 0 h 49"/>
                  <a:gd name="T6" fmla="*/ 0 w 14"/>
                  <a:gd name="T7" fmla="*/ 0 h 49"/>
                  <a:gd name="T8" fmla="*/ 0 w 14"/>
                  <a:gd name="T9" fmla="*/ 0 h 49"/>
                  <a:gd name="T10" fmla="*/ 0 w 14"/>
                  <a:gd name="T11" fmla="*/ 0 h 49"/>
                  <a:gd name="T12" fmla="*/ 0 w 14"/>
                  <a:gd name="T13" fmla="*/ 0 h 49"/>
                  <a:gd name="T14" fmla="*/ 0 w 14"/>
                  <a:gd name="T15" fmla="*/ 0 h 49"/>
                  <a:gd name="T16" fmla="*/ 0 w 14"/>
                  <a:gd name="T17" fmla="*/ 0 h 49"/>
                  <a:gd name="T18" fmla="*/ 0 w 14"/>
                  <a:gd name="T19" fmla="*/ 0 h 49"/>
                  <a:gd name="T20" fmla="*/ 0 w 14"/>
                  <a:gd name="T21" fmla="*/ 0 h 49"/>
                  <a:gd name="T22" fmla="*/ 0 w 14"/>
                  <a:gd name="T23" fmla="*/ 0 h 49"/>
                  <a:gd name="T24" fmla="*/ 0 w 14"/>
                  <a:gd name="T25" fmla="*/ 0 h 49"/>
                  <a:gd name="T26" fmla="*/ 0 w 14"/>
                  <a:gd name="T27" fmla="*/ 0 h 49"/>
                  <a:gd name="T28" fmla="*/ 0 w 14"/>
                  <a:gd name="T29" fmla="*/ 0 h 49"/>
                  <a:gd name="T30" fmla="*/ 0 w 14"/>
                  <a:gd name="T31" fmla="*/ 0 h 49"/>
                  <a:gd name="T32" fmla="*/ 0 w 14"/>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
                  <a:gd name="T52" fmla="*/ 0 h 49"/>
                  <a:gd name="T53" fmla="*/ 14 w 14"/>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 h="49">
                    <a:moveTo>
                      <a:pt x="13" y="48"/>
                    </a:moveTo>
                    <a:lnTo>
                      <a:pt x="13" y="44"/>
                    </a:lnTo>
                    <a:lnTo>
                      <a:pt x="13" y="41"/>
                    </a:lnTo>
                    <a:lnTo>
                      <a:pt x="13" y="38"/>
                    </a:lnTo>
                    <a:lnTo>
                      <a:pt x="13" y="34"/>
                    </a:lnTo>
                    <a:lnTo>
                      <a:pt x="12" y="32"/>
                    </a:lnTo>
                    <a:lnTo>
                      <a:pt x="12" y="29"/>
                    </a:lnTo>
                    <a:lnTo>
                      <a:pt x="10" y="26"/>
                    </a:lnTo>
                    <a:lnTo>
                      <a:pt x="10" y="22"/>
                    </a:lnTo>
                    <a:lnTo>
                      <a:pt x="9" y="19"/>
                    </a:lnTo>
                    <a:lnTo>
                      <a:pt x="8" y="16"/>
                    </a:lnTo>
                    <a:lnTo>
                      <a:pt x="6" y="13"/>
                    </a:lnTo>
                    <a:lnTo>
                      <a:pt x="5" y="10"/>
                    </a:lnTo>
                    <a:lnTo>
                      <a:pt x="3" y="7"/>
                    </a:lnTo>
                    <a:lnTo>
                      <a:pt x="2" y="4"/>
                    </a:lnTo>
                    <a:lnTo>
                      <a:pt x="0" y="0"/>
                    </a:lnTo>
                    <a:lnTo>
                      <a:pt x="13" y="48"/>
                    </a:lnTo>
                  </a:path>
                </a:pathLst>
              </a:custGeom>
              <a:solidFill>
                <a:srgbClr val="CCFFFF"/>
              </a:solidFill>
              <a:ln w="9360">
                <a:solidFill>
                  <a:srgbClr val="000000"/>
                </a:solidFill>
                <a:round/>
                <a:headEnd/>
                <a:tailEnd/>
              </a:ln>
            </p:spPr>
            <p:txBody>
              <a:bodyPr wrap="none" anchor="ctr"/>
              <a:lstStyle/>
              <a:p>
                <a:endParaRPr lang="en-US"/>
              </a:p>
            </p:txBody>
          </p:sp>
          <p:sp>
            <p:nvSpPr>
              <p:cNvPr id="29744" name="Freeform 30"/>
              <p:cNvSpPr>
                <a:spLocks noChangeArrowheads="1"/>
              </p:cNvSpPr>
              <p:nvPr/>
            </p:nvSpPr>
            <p:spPr bwMode="auto">
              <a:xfrm>
                <a:off x="4045" y="1465"/>
                <a:ext cx="18" cy="10"/>
              </a:xfrm>
              <a:custGeom>
                <a:avLst/>
                <a:gdLst>
                  <a:gd name="T0" fmla="*/ 0 w 80"/>
                  <a:gd name="T1" fmla="*/ 0 h 45"/>
                  <a:gd name="T2" fmla="*/ 0 w 80"/>
                  <a:gd name="T3" fmla="*/ 0 h 45"/>
                  <a:gd name="T4" fmla="*/ 0 w 80"/>
                  <a:gd name="T5" fmla="*/ 0 h 45"/>
                  <a:gd name="T6" fmla="*/ 0 w 80"/>
                  <a:gd name="T7" fmla="*/ 0 h 45"/>
                  <a:gd name="T8" fmla="*/ 0 w 80"/>
                  <a:gd name="T9" fmla="*/ 0 h 45"/>
                  <a:gd name="T10" fmla="*/ 0 w 80"/>
                  <a:gd name="T11" fmla="*/ 0 h 45"/>
                  <a:gd name="T12" fmla="*/ 0 w 80"/>
                  <a:gd name="T13" fmla="*/ 0 h 45"/>
                  <a:gd name="T14" fmla="*/ 0 w 80"/>
                  <a:gd name="T15" fmla="*/ 0 h 45"/>
                  <a:gd name="T16" fmla="*/ 0 w 80"/>
                  <a:gd name="T17" fmla="*/ 0 h 45"/>
                  <a:gd name="T18" fmla="*/ 0 w 80"/>
                  <a:gd name="T19" fmla="*/ 0 h 45"/>
                  <a:gd name="T20" fmla="*/ 0 w 80"/>
                  <a:gd name="T21" fmla="*/ 0 h 45"/>
                  <a:gd name="T22" fmla="*/ 0 w 80"/>
                  <a:gd name="T23" fmla="*/ 0 h 45"/>
                  <a:gd name="T24" fmla="*/ 0 w 80"/>
                  <a:gd name="T25" fmla="*/ 0 h 45"/>
                  <a:gd name="T26" fmla="*/ 0 w 80"/>
                  <a:gd name="T27" fmla="*/ 0 h 45"/>
                  <a:gd name="T28" fmla="*/ 0 w 80"/>
                  <a:gd name="T29" fmla="*/ 0 h 45"/>
                  <a:gd name="T30" fmla="*/ 0 w 80"/>
                  <a:gd name="T31" fmla="*/ 0 h 45"/>
                  <a:gd name="T32" fmla="*/ 0 w 80"/>
                  <a:gd name="T33" fmla="*/ 0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0"/>
                  <a:gd name="T52" fmla="*/ 0 h 45"/>
                  <a:gd name="T53" fmla="*/ 80 w 80"/>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0" h="45">
                    <a:moveTo>
                      <a:pt x="79" y="0"/>
                    </a:moveTo>
                    <a:lnTo>
                      <a:pt x="73" y="2"/>
                    </a:lnTo>
                    <a:lnTo>
                      <a:pt x="67" y="5"/>
                    </a:lnTo>
                    <a:lnTo>
                      <a:pt x="61" y="7"/>
                    </a:lnTo>
                    <a:lnTo>
                      <a:pt x="55" y="10"/>
                    </a:lnTo>
                    <a:lnTo>
                      <a:pt x="49" y="13"/>
                    </a:lnTo>
                    <a:lnTo>
                      <a:pt x="44" y="15"/>
                    </a:lnTo>
                    <a:lnTo>
                      <a:pt x="38" y="18"/>
                    </a:lnTo>
                    <a:lnTo>
                      <a:pt x="33" y="22"/>
                    </a:lnTo>
                    <a:lnTo>
                      <a:pt x="27" y="24"/>
                    </a:lnTo>
                    <a:lnTo>
                      <a:pt x="23" y="27"/>
                    </a:lnTo>
                    <a:lnTo>
                      <a:pt x="18" y="31"/>
                    </a:lnTo>
                    <a:lnTo>
                      <a:pt x="13" y="34"/>
                    </a:lnTo>
                    <a:lnTo>
                      <a:pt x="8" y="37"/>
                    </a:lnTo>
                    <a:lnTo>
                      <a:pt x="3" y="40"/>
                    </a:lnTo>
                    <a:lnTo>
                      <a:pt x="0" y="44"/>
                    </a:lnTo>
                    <a:lnTo>
                      <a:pt x="79" y="0"/>
                    </a:lnTo>
                  </a:path>
                </a:pathLst>
              </a:custGeom>
              <a:solidFill>
                <a:srgbClr val="CCFFFF"/>
              </a:solidFill>
              <a:ln w="9360">
                <a:solidFill>
                  <a:srgbClr val="000000"/>
                </a:solidFill>
                <a:round/>
                <a:headEnd/>
                <a:tailEnd/>
              </a:ln>
            </p:spPr>
            <p:txBody>
              <a:bodyPr wrap="none" anchor="ctr"/>
              <a:lstStyle/>
              <a:p>
                <a:endParaRPr lang="en-US"/>
              </a:p>
            </p:txBody>
          </p:sp>
          <p:sp>
            <p:nvSpPr>
              <p:cNvPr id="29745" name="Freeform 31"/>
              <p:cNvSpPr>
                <a:spLocks noChangeArrowheads="1"/>
              </p:cNvSpPr>
              <p:nvPr/>
            </p:nvSpPr>
            <p:spPr bwMode="auto">
              <a:xfrm>
                <a:off x="3910" y="1471"/>
                <a:ext cx="11" cy="11"/>
              </a:xfrm>
              <a:custGeom>
                <a:avLst/>
                <a:gdLst>
                  <a:gd name="T0" fmla="*/ 0 w 49"/>
                  <a:gd name="T1" fmla="*/ 0 h 49"/>
                  <a:gd name="T2" fmla="*/ 0 w 49"/>
                  <a:gd name="T3" fmla="*/ 0 h 49"/>
                  <a:gd name="T4" fmla="*/ 0 w 49"/>
                  <a:gd name="T5" fmla="*/ 0 h 49"/>
                  <a:gd name="T6" fmla="*/ 0 w 49"/>
                  <a:gd name="T7" fmla="*/ 0 h 49"/>
                  <a:gd name="T8" fmla="*/ 0 w 49"/>
                  <a:gd name="T9" fmla="*/ 0 h 49"/>
                  <a:gd name="T10" fmla="*/ 0 w 49"/>
                  <a:gd name="T11" fmla="*/ 0 h 49"/>
                  <a:gd name="T12" fmla="*/ 0 w 49"/>
                  <a:gd name="T13" fmla="*/ 0 h 49"/>
                  <a:gd name="T14" fmla="*/ 0 w 49"/>
                  <a:gd name="T15" fmla="*/ 0 h 49"/>
                  <a:gd name="T16" fmla="*/ 0 w 49"/>
                  <a:gd name="T17" fmla="*/ 0 h 49"/>
                  <a:gd name="T18" fmla="*/ 0 w 49"/>
                  <a:gd name="T19" fmla="*/ 0 h 49"/>
                  <a:gd name="T20" fmla="*/ 0 w 49"/>
                  <a:gd name="T21" fmla="*/ 0 h 49"/>
                  <a:gd name="T22" fmla="*/ 0 w 49"/>
                  <a:gd name="T23" fmla="*/ 0 h 49"/>
                  <a:gd name="T24" fmla="*/ 0 w 49"/>
                  <a:gd name="T25" fmla="*/ 0 h 49"/>
                  <a:gd name="T26" fmla="*/ 0 w 49"/>
                  <a:gd name="T27" fmla="*/ 0 h 49"/>
                  <a:gd name="T28" fmla="*/ 0 w 49"/>
                  <a:gd name="T29" fmla="*/ 0 h 49"/>
                  <a:gd name="T30" fmla="*/ 0 w 49"/>
                  <a:gd name="T31" fmla="*/ 0 h 49"/>
                  <a:gd name="T32" fmla="*/ 0 w 49"/>
                  <a:gd name="T33" fmla="*/ 0 h 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49"/>
                  <a:gd name="T52" fmla="*/ 0 h 49"/>
                  <a:gd name="T53" fmla="*/ 49 w 49"/>
                  <a:gd name="T54" fmla="*/ 49 h 49"/>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49" h="49">
                    <a:moveTo>
                      <a:pt x="48" y="0"/>
                    </a:moveTo>
                    <a:lnTo>
                      <a:pt x="44" y="3"/>
                    </a:lnTo>
                    <a:lnTo>
                      <a:pt x="40" y="5"/>
                    </a:lnTo>
                    <a:lnTo>
                      <a:pt x="36" y="9"/>
                    </a:lnTo>
                    <a:lnTo>
                      <a:pt x="33" y="12"/>
                    </a:lnTo>
                    <a:lnTo>
                      <a:pt x="29" y="14"/>
                    </a:lnTo>
                    <a:lnTo>
                      <a:pt x="25" y="19"/>
                    </a:lnTo>
                    <a:lnTo>
                      <a:pt x="22" y="22"/>
                    </a:lnTo>
                    <a:lnTo>
                      <a:pt x="18" y="25"/>
                    </a:lnTo>
                    <a:lnTo>
                      <a:pt x="16" y="27"/>
                    </a:lnTo>
                    <a:lnTo>
                      <a:pt x="12" y="31"/>
                    </a:lnTo>
                    <a:lnTo>
                      <a:pt x="10" y="35"/>
                    </a:lnTo>
                    <a:lnTo>
                      <a:pt x="8" y="38"/>
                    </a:lnTo>
                    <a:lnTo>
                      <a:pt x="5" y="42"/>
                    </a:lnTo>
                    <a:lnTo>
                      <a:pt x="3" y="45"/>
                    </a:lnTo>
                    <a:lnTo>
                      <a:pt x="0" y="48"/>
                    </a:lnTo>
                    <a:lnTo>
                      <a:pt x="48" y="0"/>
                    </a:lnTo>
                  </a:path>
                </a:pathLst>
              </a:custGeom>
              <a:solidFill>
                <a:srgbClr val="CCFFFF"/>
              </a:solidFill>
              <a:ln w="9360">
                <a:solidFill>
                  <a:srgbClr val="000000"/>
                </a:solidFill>
                <a:round/>
                <a:headEnd/>
                <a:tailEnd/>
              </a:ln>
            </p:spPr>
            <p:txBody>
              <a:bodyPr wrap="none" anchor="ctr"/>
              <a:lstStyle/>
              <a:p>
                <a:endParaRPr lang="en-US"/>
              </a:p>
            </p:txBody>
          </p:sp>
          <p:sp>
            <p:nvSpPr>
              <p:cNvPr id="29746" name="Freeform 32"/>
              <p:cNvSpPr>
                <a:spLocks noChangeArrowheads="1"/>
              </p:cNvSpPr>
              <p:nvPr/>
            </p:nvSpPr>
            <p:spPr bwMode="auto">
              <a:xfrm>
                <a:off x="3745" y="1484"/>
                <a:ext cx="24" cy="6"/>
              </a:xfrm>
              <a:custGeom>
                <a:avLst/>
                <a:gdLst>
                  <a:gd name="T0" fmla="*/ 0 w 106"/>
                  <a:gd name="T1" fmla="*/ 0 h 28"/>
                  <a:gd name="T2" fmla="*/ 0 w 106"/>
                  <a:gd name="T3" fmla="*/ 0 h 28"/>
                  <a:gd name="T4" fmla="*/ 0 w 106"/>
                  <a:gd name="T5" fmla="*/ 0 h 28"/>
                  <a:gd name="T6" fmla="*/ 0 w 106"/>
                  <a:gd name="T7" fmla="*/ 0 h 28"/>
                  <a:gd name="T8" fmla="*/ 0 w 106"/>
                  <a:gd name="T9" fmla="*/ 0 h 28"/>
                  <a:gd name="T10" fmla="*/ 0 w 106"/>
                  <a:gd name="T11" fmla="*/ 0 h 28"/>
                  <a:gd name="T12" fmla="*/ 0 w 106"/>
                  <a:gd name="T13" fmla="*/ 0 h 28"/>
                  <a:gd name="T14" fmla="*/ 0 w 106"/>
                  <a:gd name="T15" fmla="*/ 0 h 28"/>
                  <a:gd name="T16" fmla="*/ 0 w 106"/>
                  <a:gd name="T17" fmla="*/ 0 h 28"/>
                  <a:gd name="T18" fmla="*/ 0 w 106"/>
                  <a:gd name="T19" fmla="*/ 0 h 28"/>
                  <a:gd name="T20" fmla="*/ 0 w 106"/>
                  <a:gd name="T21" fmla="*/ 0 h 28"/>
                  <a:gd name="T22" fmla="*/ 0 w 106"/>
                  <a:gd name="T23" fmla="*/ 0 h 28"/>
                  <a:gd name="T24" fmla="*/ 0 w 106"/>
                  <a:gd name="T25" fmla="*/ 0 h 28"/>
                  <a:gd name="T26" fmla="*/ 0 w 106"/>
                  <a:gd name="T27" fmla="*/ 0 h 28"/>
                  <a:gd name="T28" fmla="*/ 0 w 106"/>
                  <a:gd name="T29" fmla="*/ 0 h 28"/>
                  <a:gd name="T30" fmla="*/ 0 w 106"/>
                  <a:gd name="T31" fmla="*/ 0 h 28"/>
                  <a:gd name="T32" fmla="*/ 0 w 106"/>
                  <a:gd name="T33" fmla="*/ 0 h 2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06"/>
                  <a:gd name="T52" fmla="*/ 0 h 28"/>
                  <a:gd name="T53" fmla="*/ 106 w 106"/>
                  <a:gd name="T54" fmla="*/ 28 h 2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06" h="28">
                    <a:moveTo>
                      <a:pt x="105" y="27"/>
                    </a:moveTo>
                    <a:lnTo>
                      <a:pt x="98" y="25"/>
                    </a:lnTo>
                    <a:lnTo>
                      <a:pt x="92" y="23"/>
                    </a:lnTo>
                    <a:lnTo>
                      <a:pt x="84" y="21"/>
                    </a:lnTo>
                    <a:lnTo>
                      <a:pt x="79" y="19"/>
                    </a:lnTo>
                    <a:lnTo>
                      <a:pt x="70" y="17"/>
                    </a:lnTo>
                    <a:lnTo>
                      <a:pt x="64" y="15"/>
                    </a:lnTo>
                    <a:lnTo>
                      <a:pt x="57" y="13"/>
                    </a:lnTo>
                    <a:lnTo>
                      <a:pt x="50" y="12"/>
                    </a:lnTo>
                    <a:lnTo>
                      <a:pt x="43" y="10"/>
                    </a:lnTo>
                    <a:lnTo>
                      <a:pt x="37" y="8"/>
                    </a:lnTo>
                    <a:lnTo>
                      <a:pt x="29" y="6"/>
                    </a:lnTo>
                    <a:lnTo>
                      <a:pt x="21" y="4"/>
                    </a:lnTo>
                    <a:lnTo>
                      <a:pt x="14" y="4"/>
                    </a:lnTo>
                    <a:lnTo>
                      <a:pt x="7" y="2"/>
                    </a:lnTo>
                    <a:lnTo>
                      <a:pt x="0" y="0"/>
                    </a:lnTo>
                    <a:lnTo>
                      <a:pt x="105" y="27"/>
                    </a:lnTo>
                  </a:path>
                </a:pathLst>
              </a:custGeom>
              <a:solidFill>
                <a:srgbClr val="CCFFFF"/>
              </a:solidFill>
              <a:ln w="9360">
                <a:solidFill>
                  <a:srgbClr val="000000"/>
                </a:solidFill>
                <a:round/>
                <a:headEnd/>
                <a:tailEnd/>
              </a:ln>
            </p:spPr>
            <p:txBody>
              <a:bodyPr wrap="none" anchor="ctr"/>
              <a:lstStyle/>
              <a:p>
                <a:endParaRPr lang="en-US"/>
              </a:p>
            </p:txBody>
          </p:sp>
          <p:sp>
            <p:nvSpPr>
              <p:cNvPr id="29747" name="Freeform 33"/>
              <p:cNvSpPr>
                <a:spLocks noChangeArrowheads="1"/>
              </p:cNvSpPr>
              <p:nvPr/>
            </p:nvSpPr>
            <p:spPr bwMode="auto">
              <a:xfrm>
                <a:off x="3571" y="1548"/>
                <a:ext cx="7" cy="12"/>
              </a:xfrm>
              <a:custGeom>
                <a:avLst/>
                <a:gdLst>
                  <a:gd name="T0" fmla="*/ 0 w 31"/>
                  <a:gd name="T1" fmla="*/ 0 h 53"/>
                  <a:gd name="T2" fmla="*/ 0 w 31"/>
                  <a:gd name="T3" fmla="*/ 0 h 53"/>
                  <a:gd name="T4" fmla="*/ 0 w 31"/>
                  <a:gd name="T5" fmla="*/ 0 h 53"/>
                  <a:gd name="T6" fmla="*/ 0 w 31"/>
                  <a:gd name="T7" fmla="*/ 0 h 53"/>
                  <a:gd name="T8" fmla="*/ 0 w 31"/>
                  <a:gd name="T9" fmla="*/ 0 h 53"/>
                  <a:gd name="T10" fmla="*/ 0 w 31"/>
                  <a:gd name="T11" fmla="*/ 0 h 53"/>
                  <a:gd name="T12" fmla="*/ 0 w 31"/>
                  <a:gd name="T13" fmla="*/ 0 h 53"/>
                  <a:gd name="T14" fmla="*/ 0 w 31"/>
                  <a:gd name="T15" fmla="*/ 0 h 53"/>
                  <a:gd name="T16" fmla="*/ 0 w 31"/>
                  <a:gd name="T17" fmla="*/ 0 h 53"/>
                  <a:gd name="T18" fmla="*/ 0 w 31"/>
                  <a:gd name="T19" fmla="*/ 0 h 53"/>
                  <a:gd name="T20" fmla="*/ 0 w 31"/>
                  <a:gd name="T21" fmla="*/ 0 h 53"/>
                  <a:gd name="T22" fmla="*/ 0 w 31"/>
                  <a:gd name="T23" fmla="*/ 0 h 53"/>
                  <a:gd name="T24" fmla="*/ 0 w 31"/>
                  <a:gd name="T25" fmla="*/ 0 h 53"/>
                  <a:gd name="T26" fmla="*/ 0 w 31"/>
                  <a:gd name="T27" fmla="*/ 0 h 53"/>
                  <a:gd name="T28" fmla="*/ 0 w 31"/>
                  <a:gd name="T29" fmla="*/ 0 h 53"/>
                  <a:gd name="T30" fmla="*/ 0 w 31"/>
                  <a:gd name="T31" fmla="*/ 0 h 53"/>
                  <a:gd name="T32" fmla="*/ 0 w 31"/>
                  <a:gd name="T33" fmla="*/ 0 h 5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1"/>
                  <a:gd name="T52" fmla="*/ 0 h 53"/>
                  <a:gd name="T53" fmla="*/ 31 w 31"/>
                  <a:gd name="T54" fmla="*/ 53 h 5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1" h="53">
                    <a:moveTo>
                      <a:pt x="0" y="0"/>
                    </a:moveTo>
                    <a:lnTo>
                      <a:pt x="0" y="4"/>
                    </a:lnTo>
                    <a:lnTo>
                      <a:pt x="1" y="7"/>
                    </a:lnTo>
                    <a:lnTo>
                      <a:pt x="4" y="11"/>
                    </a:lnTo>
                    <a:lnTo>
                      <a:pt x="5" y="14"/>
                    </a:lnTo>
                    <a:lnTo>
                      <a:pt x="7" y="17"/>
                    </a:lnTo>
                    <a:lnTo>
                      <a:pt x="8" y="21"/>
                    </a:lnTo>
                    <a:lnTo>
                      <a:pt x="11" y="25"/>
                    </a:lnTo>
                    <a:lnTo>
                      <a:pt x="13" y="28"/>
                    </a:lnTo>
                    <a:lnTo>
                      <a:pt x="15" y="31"/>
                    </a:lnTo>
                    <a:lnTo>
                      <a:pt x="17" y="35"/>
                    </a:lnTo>
                    <a:lnTo>
                      <a:pt x="19" y="39"/>
                    </a:lnTo>
                    <a:lnTo>
                      <a:pt x="22" y="42"/>
                    </a:lnTo>
                    <a:lnTo>
                      <a:pt x="24" y="45"/>
                    </a:lnTo>
                    <a:lnTo>
                      <a:pt x="28" y="48"/>
                    </a:lnTo>
                    <a:lnTo>
                      <a:pt x="30" y="52"/>
                    </a:lnTo>
                    <a:lnTo>
                      <a:pt x="0" y="0"/>
                    </a:lnTo>
                  </a:path>
                </a:pathLst>
              </a:custGeom>
              <a:solidFill>
                <a:srgbClr val="CCFFFF"/>
              </a:solidFill>
              <a:ln w="9360">
                <a:solidFill>
                  <a:srgbClr val="000000"/>
                </a:solidFill>
                <a:round/>
                <a:headEnd/>
                <a:tailEnd/>
              </a:ln>
            </p:spPr>
            <p:txBody>
              <a:bodyPr wrap="none" anchor="ctr"/>
              <a:lstStyle/>
              <a:p>
                <a:endParaRPr lang="en-US"/>
              </a:p>
            </p:txBody>
          </p:sp>
        </p:grpSp>
        <p:sp>
          <p:nvSpPr>
            <p:cNvPr id="29712" name="Text Box 34"/>
            <p:cNvSpPr txBox="1">
              <a:spLocks noChangeArrowheads="1"/>
            </p:cNvSpPr>
            <p:nvPr/>
          </p:nvSpPr>
          <p:spPr bwMode="auto">
            <a:xfrm>
              <a:off x="2104" y="3684"/>
              <a:ext cx="747" cy="231"/>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200"/>
                <a:t>execute</a:t>
              </a:r>
            </a:p>
          </p:txBody>
        </p:sp>
        <p:sp>
          <p:nvSpPr>
            <p:cNvPr id="29713" name="Line 35"/>
            <p:cNvSpPr>
              <a:spLocks noChangeShapeType="1"/>
            </p:cNvSpPr>
            <p:nvPr/>
          </p:nvSpPr>
          <p:spPr bwMode="auto">
            <a:xfrm>
              <a:off x="1119" y="3802"/>
              <a:ext cx="412" cy="1"/>
            </a:xfrm>
            <a:prstGeom prst="line">
              <a:avLst/>
            </a:prstGeom>
            <a:noFill/>
            <a:ln w="19080">
              <a:solidFill>
                <a:srgbClr val="40458C"/>
              </a:solidFill>
              <a:round/>
              <a:headEnd/>
              <a:tailEnd type="triangle" w="med" len="med"/>
            </a:ln>
          </p:spPr>
          <p:txBody>
            <a:bodyPr/>
            <a:lstStyle/>
            <a:p>
              <a:endParaRPr lang="en-US"/>
            </a:p>
          </p:txBody>
        </p:sp>
        <p:sp>
          <p:nvSpPr>
            <p:cNvPr id="29714" name="Line 36"/>
            <p:cNvSpPr>
              <a:spLocks noChangeShapeType="1"/>
            </p:cNvSpPr>
            <p:nvPr/>
          </p:nvSpPr>
          <p:spPr bwMode="auto">
            <a:xfrm>
              <a:off x="1693" y="3802"/>
              <a:ext cx="354" cy="1"/>
            </a:xfrm>
            <a:prstGeom prst="line">
              <a:avLst/>
            </a:prstGeom>
            <a:noFill/>
            <a:ln w="19080">
              <a:solidFill>
                <a:srgbClr val="40458C"/>
              </a:solidFill>
              <a:round/>
              <a:headEnd/>
              <a:tailEnd type="triangle" w="med" len="med"/>
            </a:ln>
          </p:spPr>
          <p:txBody>
            <a:bodyPr/>
            <a:lstStyle/>
            <a:p>
              <a:endParaRPr lang="en-US"/>
            </a:p>
          </p:txBody>
        </p:sp>
        <p:grpSp>
          <p:nvGrpSpPr>
            <p:cNvPr id="29715" name="Group 37"/>
            <p:cNvGrpSpPr>
              <a:grpSpLocks/>
            </p:cNvGrpSpPr>
            <p:nvPr/>
          </p:nvGrpSpPr>
          <p:grpSpPr bwMode="auto">
            <a:xfrm>
              <a:off x="582" y="3099"/>
              <a:ext cx="344" cy="257"/>
              <a:chOff x="2033" y="908"/>
              <a:chExt cx="344" cy="257"/>
            </a:xfrm>
          </p:grpSpPr>
          <p:sp>
            <p:nvSpPr>
              <p:cNvPr id="29734" name="AutoShape 38"/>
              <p:cNvSpPr>
                <a:spLocks noChangeArrowheads="1"/>
              </p:cNvSpPr>
              <p:nvPr/>
            </p:nvSpPr>
            <p:spPr bwMode="auto">
              <a:xfrm>
                <a:off x="2033" y="908"/>
                <a:ext cx="34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29735" name="Text Box 39"/>
              <p:cNvSpPr txBox="1">
                <a:spLocks noChangeArrowheads="1"/>
              </p:cNvSpPr>
              <p:nvPr/>
            </p:nvSpPr>
            <p:spPr bwMode="auto">
              <a:xfrm>
                <a:off x="2033" y="908"/>
                <a:ext cx="344"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pc</a:t>
                </a:r>
              </a:p>
            </p:txBody>
          </p:sp>
        </p:grpSp>
        <p:grpSp>
          <p:nvGrpSpPr>
            <p:cNvPr id="29716" name="Group 40"/>
            <p:cNvGrpSpPr>
              <a:grpSpLocks/>
            </p:cNvGrpSpPr>
            <p:nvPr/>
          </p:nvGrpSpPr>
          <p:grpSpPr bwMode="auto">
            <a:xfrm>
              <a:off x="1999" y="3092"/>
              <a:ext cx="804" cy="256"/>
              <a:chOff x="3450" y="901"/>
              <a:chExt cx="804" cy="256"/>
            </a:xfrm>
          </p:grpSpPr>
          <p:sp>
            <p:nvSpPr>
              <p:cNvPr id="29732" name="AutoShape 41"/>
              <p:cNvSpPr>
                <a:spLocks noChangeArrowheads="1"/>
              </p:cNvSpPr>
              <p:nvPr/>
            </p:nvSpPr>
            <p:spPr bwMode="auto">
              <a:xfrm>
                <a:off x="3450" y="901"/>
                <a:ext cx="804" cy="217"/>
              </a:xfrm>
              <a:prstGeom prst="roundRect">
                <a:avLst>
                  <a:gd name="adj" fmla="val 463"/>
                </a:avLst>
              </a:prstGeom>
              <a:solidFill>
                <a:srgbClr val="FFFFFF"/>
              </a:solidFill>
              <a:ln w="19080">
                <a:solidFill>
                  <a:srgbClr val="FF0000"/>
                </a:solidFill>
                <a:round/>
                <a:headEnd/>
                <a:tailEnd/>
              </a:ln>
            </p:spPr>
            <p:txBody>
              <a:bodyPr wrap="none" anchor="ctr"/>
              <a:lstStyle/>
              <a:p>
                <a:endParaRPr lang="en-US"/>
              </a:p>
            </p:txBody>
          </p:sp>
          <p:sp>
            <p:nvSpPr>
              <p:cNvPr id="29733" name="Text Box 42"/>
              <p:cNvSpPr txBox="1">
                <a:spLocks noChangeArrowheads="1"/>
              </p:cNvSpPr>
              <p:nvPr/>
            </p:nvSpPr>
            <p:spPr bwMode="auto">
              <a:xfrm>
                <a:off x="3450" y="901"/>
                <a:ext cx="804" cy="256"/>
              </a:xfrm>
              <a:prstGeom prst="rect">
                <a:avLst/>
              </a:prstGeom>
              <a:noFill/>
              <a:ln w="9525">
                <a:noFill/>
                <a:miter lim="800000"/>
                <a:headEnd/>
                <a:tailEnd/>
              </a:ln>
            </p:spPr>
            <p:txBody>
              <a:bodyPr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rf</a:t>
                </a:r>
              </a:p>
            </p:txBody>
          </p:sp>
        </p:grpSp>
        <p:sp>
          <p:nvSpPr>
            <p:cNvPr id="29717" name="Line 43"/>
            <p:cNvSpPr>
              <a:spLocks noChangeShapeType="1"/>
            </p:cNvSpPr>
            <p:nvPr/>
          </p:nvSpPr>
          <p:spPr bwMode="auto">
            <a:xfrm>
              <a:off x="755" y="3294"/>
              <a:ext cx="1" cy="351"/>
            </a:xfrm>
            <a:prstGeom prst="line">
              <a:avLst/>
            </a:prstGeom>
            <a:noFill/>
            <a:ln w="19080">
              <a:solidFill>
                <a:srgbClr val="40458C"/>
              </a:solidFill>
              <a:round/>
              <a:headEnd/>
              <a:tailEnd type="triangle" w="med" len="med"/>
            </a:ln>
          </p:spPr>
          <p:txBody>
            <a:bodyPr/>
            <a:lstStyle/>
            <a:p>
              <a:endParaRPr lang="en-US"/>
            </a:p>
          </p:txBody>
        </p:sp>
        <p:sp>
          <p:nvSpPr>
            <p:cNvPr id="29718" name="Line 44"/>
            <p:cNvSpPr>
              <a:spLocks noChangeShapeType="1"/>
            </p:cNvSpPr>
            <p:nvPr/>
          </p:nvSpPr>
          <p:spPr bwMode="auto">
            <a:xfrm>
              <a:off x="755" y="3294"/>
              <a:ext cx="1379" cy="424"/>
            </a:xfrm>
            <a:prstGeom prst="line">
              <a:avLst/>
            </a:prstGeom>
            <a:noFill/>
            <a:ln w="19080">
              <a:solidFill>
                <a:srgbClr val="40458C"/>
              </a:solidFill>
              <a:round/>
              <a:headEnd type="triangle" w="med" len="med"/>
              <a:tailEnd/>
            </a:ln>
          </p:spPr>
          <p:txBody>
            <a:bodyPr/>
            <a:lstStyle/>
            <a:p>
              <a:endParaRPr lang="en-US"/>
            </a:p>
          </p:txBody>
        </p:sp>
        <p:sp>
          <p:nvSpPr>
            <p:cNvPr id="29719" name="Line 45"/>
            <p:cNvSpPr>
              <a:spLocks noChangeShapeType="1"/>
            </p:cNvSpPr>
            <p:nvPr/>
          </p:nvSpPr>
          <p:spPr bwMode="auto">
            <a:xfrm>
              <a:off x="2468" y="3288"/>
              <a:ext cx="1" cy="378"/>
            </a:xfrm>
            <a:prstGeom prst="line">
              <a:avLst/>
            </a:prstGeom>
            <a:noFill/>
            <a:ln w="19080">
              <a:solidFill>
                <a:srgbClr val="40458C"/>
              </a:solidFill>
              <a:round/>
              <a:headEnd type="triangle" w="med" len="med"/>
              <a:tailEnd/>
            </a:ln>
          </p:spPr>
          <p:txBody>
            <a:bodyPr/>
            <a:lstStyle/>
            <a:p>
              <a:endParaRPr lang="en-US"/>
            </a:p>
          </p:txBody>
        </p:sp>
        <p:grpSp>
          <p:nvGrpSpPr>
            <p:cNvPr id="29720" name="Group 46"/>
            <p:cNvGrpSpPr>
              <a:grpSpLocks/>
            </p:cNvGrpSpPr>
            <p:nvPr/>
          </p:nvGrpSpPr>
          <p:grpSpPr bwMode="auto">
            <a:xfrm>
              <a:off x="1256" y="3137"/>
              <a:ext cx="456" cy="257"/>
              <a:chOff x="2707" y="946"/>
              <a:chExt cx="456" cy="257"/>
            </a:xfrm>
          </p:grpSpPr>
          <p:sp>
            <p:nvSpPr>
              <p:cNvPr id="29730" name="AutoShape 47"/>
              <p:cNvSpPr>
                <a:spLocks noChangeArrowheads="1"/>
              </p:cNvSpPr>
              <p:nvPr/>
            </p:nvSpPr>
            <p:spPr bwMode="auto">
              <a:xfrm>
                <a:off x="2733" y="946"/>
                <a:ext cx="408" cy="207"/>
              </a:xfrm>
              <a:prstGeom prst="roundRect">
                <a:avLst>
                  <a:gd name="adj" fmla="val 481"/>
                </a:avLst>
              </a:prstGeom>
              <a:noFill/>
              <a:ln w="9525">
                <a:noFill/>
                <a:round/>
                <a:headEnd/>
                <a:tailEnd/>
              </a:ln>
            </p:spPr>
            <p:txBody>
              <a:bodyPr wrap="none" anchor="ctr"/>
              <a:lstStyle/>
              <a:p>
                <a:endParaRPr lang="en-US"/>
              </a:p>
            </p:txBody>
          </p:sp>
          <p:sp>
            <p:nvSpPr>
              <p:cNvPr id="29731" name="AutoShape 48"/>
              <p:cNvSpPr>
                <a:spLocks noChangeArrowheads="1"/>
              </p:cNvSpPr>
              <p:nvPr/>
            </p:nvSpPr>
            <p:spPr bwMode="auto">
              <a:xfrm>
                <a:off x="2707" y="946"/>
                <a:ext cx="456" cy="257"/>
              </a:xfrm>
              <a:prstGeom prst="roundRect">
                <a:avLst>
                  <a:gd name="adj" fmla="val 481"/>
                </a:avLst>
              </a:prstGeom>
              <a:noFill/>
              <a:ln w="9525">
                <a:noFill/>
                <a:round/>
                <a:headEnd/>
                <a:tailEnd/>
              </a:ln>
            </p:spPr>
            <p:txBody>
              <a:bodyPr wrap="none" lIns="90000" tIns="46800" rIns="90000" bIns="46800">
                <a:spAutoFit/>
              </a:bodyPr>
              <a:lstStyle/>
              <a:p>
                <a:pPr algn="ct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i="1"/>
                  <a:t>CPU</a:t>
                </a:r>
              </a:p>
            </p:txBody>
          </p:sp>
        </p:grpSp>
        <p:sp>
          <p:nvSpPr>
            <p:cNvPr id="29721" name="Text Box 49"/>
            <p:cNvSpPr txBox="1">
              <a:spLocks noChangeArrowheads="1"/>
            </p:cNvSpPr>
            <p:nvPr/>
          </p:nvSpPr>
          <p:spPr bwMode="auto">
            <a:xfrm>
              <a:off x="1416" y="3880"/>
              <a:ext cx="346" cy="257"/>
            </a:xfrm>
            <a:prstGeom prst="rect">
              <a:avLst/>
            </a:prstGeom>
            <a:noFill/>
            <a:ln w="9525">
              <a:noFill/>
              <a:miter lim="800000"/>
              <a:headEnd/>
              <a:tailEnd/>
            </a:ln>
          </p:spPr>
          <p:txBody>
            <a:bodyPr lIns="90000" tIns="46800" rIns="90000" bIns="46800">
              <a:spAutoFit/>
            </a:bodyPr>
            <a:lstStyle/>
            <a:p>
              <a:pPr>
                <a:lnSpc>
                  <a:spcPct val="100000"/>
                </a:lnSpc>
                <a:spcBef>
                  <a:spcPct val="0"/>
                </a:spcBef>
                <a:buClr>
                  <a:srgbClr val="40458C"/>
                </a:buClr>
                <a:buFont typeface="Verdana" pitchFamily="-9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1400"/>
                <a:t>bu</a:t>
              </a:r>
            </a:p>
          </p:txBody>
        </p:sp>
        <p:sp>
          <p:nvSpPr>
            <p:cNvPr id="29722" name="Line 50"/>
            <p:cNvSpPr>
              <a:spLocks noChangeShapeType="1"/>
            </p:cNvSpPr>
            <p:nvPr/>
          </p:nvSpPr>
          <p:spPr bwMode="auto">
            <a:xfrm flipH="1">
              <a:off x="1039" y="3300"/>
              <a:ext cx="1147" cy="322"/>
            </a:xfrm>
            <a:prstGeom prst="line">
              <a:avLst/>
            </a:prstGeom>
            <a:noFill/>
            <a:ln w="19080">
              <a:solidFill>
                <a:srgbClr val="40458C"/>
              </a:solidFill>
              <a:round/>
              <a:headEnd/>
              <a:tailEnd type="triangle" w="med" len="med"/>
            </a:ln>
          </p:spPr>
          <p:txBody>
            <a:bodyPr/>
            <a:lstStyle/>
            <a:p>
              <a:endParaRPr lang="en-US"/>
            </a:p>
          </p:txBody>
        </p:sp>
        <p:grpSp>
          <p:nvGrpSpPr>
            <p:cNvPr id="29723" name="Group 51"/>
            <p:cNvGrpSpPr>
              <a:grpSpLocks/>
            </p:cNvGrpSpPr>
            <p:nvPr/>
          </p:nvGrpSpPr>
          <p:grpSpPr bwMode="auto">
            <a:xfrm>
              <a:off x="1431" y="3737"/>
              <a:ext cx="277" cy="154"/>
              <a:chOff x="2882" y="1546"/>
              <a:chExt cx="277" cy="154"/>
            </a:xfrm>
          </p:grpSpPr>
          <p:sp>
            <p:nvSpPr>
              <p:cNvPr id="29724" name="AutoShape 52"/>
              <p:cNvSpPr>
                <a:spLocks noChangeArrowheads="1"/>
              </p:cNvSpPr>
              <p:nvPr/>
            </p:nvSpPr>
            <p:spPr bwMode="auto">
              <a:xfrm>
                <a:off x="2988" y="1546"/>
                <a:ext cx="172" cy="155"/>
              </a:xfrm>
              <a:prstGeom prst="roundRect">
                <a:avLst>
                  <a:gd name="adj" fmla="val 648"/>
                </a:avLst>
              </a:prstGeom>
              <a:solidFill>
                <a:srgbClr val="FFFFFF"/>
              </a:solidFill>
              <a:ln w="9525">
                <a:noFill/>
                <a:round/>
                <a:headEnd/>
                <a:tailEnd/>
              </a:ln>
            </p:spPr>
            <p:txBody>
              <a:bodyPr wrap="none" anchor="ctr"/>
              <a:lstStyle/>
              <a:p>
                <a:endParaRPr lang="en-US"/>
              </a:p>
            </p:txBody>
          </p:sp>
          <p:grpSp>
            <p:nvGrpSpPr>
              <p:cNvPr id="29725" name="Group 53"/>
              <p:cNvGrpSpPr>
                <a:grpSpLocks/>
              </p:cNvGrpSpPr>
              <p:nvPr/>
            </p:nvGrpSpPr>
            <p:grpSpPr bwMode="auto">
              <a:xfrm>
                <a:off x="2882" y="1546"/>
                <a:ext cx="275" cy="153"/>
                <a:chOff x="2882" y="1546"/>
                <a:chExt cx="275" cy="153"/>
              </a:xfrm>
            </p:grpSpPr>
            <p:sp>
              <p:nvSpPr>
                <p:cNvPr id="29726" name="Freeform 54"/>
                <p:cNvSpPr>
                  <a:spLocks noChangeArrowheads="1"/>
                </p:cNvSpPr>
                <p:nvPr/>
              </p:nvSpPr>
              <p:spPr bwMode="auto">
                <a:xfrm>
                  <a:off x="2882" y="1546"/>
                  <a:ext cx="276" cy="154"/>
                </a:xfrm>
                <a:custGeom>
                  <a:avLst/>
                  <a:gdLst>
                    <a:gd name="T0" fmla="*/ 0 w 1218"/>
                    <a:gd name="T1" fmla="*/ 0 h 678"/>
                    <a:gd name="T2" fmla="*/ 0 w 1218"/>
                    <a:gd name="T3" fmla="*/ 0 h 678"/>
                    <a:gd name="T4" fmla="*/ 0 w 1218"/>
                    <a:gd name="T5" fmla="*/ 0 h 678"/>
                    <a:gd name="T6" fmla="*/ 0 w 1218"/>
                    <a:gd name="T7" fmla="*/ 0 h 678"/>
                    <a:gd name="T8" fmla="*/ 0 60000 65536"/>
                    <a:gd name="T9" fmla="*/ 0 60000 65536"/>
                    <a:gd name="T10" fmla="*/ 0 60000 65536"/>
                    <a:gd name="T11" fmla="*/ 0 60000 65536"/>
                    <a:gd name="T12" fmla="*/ 0 w 1218"/>
                    <a:gd name="T13" fmla="*/ 0 h 678"/>
                    <a:gd name="T14" fmla="*/ 1218 w 1218"/>
                    <a:gd name="T15" fmla="*/ 678 h 678"/>
                  </a:gdLst>
                  <a:ahLst/>
                  <a:cxnLst>
                    <a:cxn ang="T8">
                      <a:pos x="T0" y="T1"/>
                    </a:cxn>
                    <a:cxn ang="T9">
                      <a:pos x="T2" y="T3"/>
                    </a:cxn>
                    <a:cxn ang="T10">
                      <a:pos x="T4" y="T5"/>
                    </a:cxn>
                    <a:cxn ang="T11">
                      <a:pos x="T6" y="T7"/>
                    </a:cxn>
                  </a:cxnLst>
                  <a:rect l="T12" t="T13" r="T14" b="T15"/>
                  <a:pathLst>
                    <a:path w="1218" h="678">
                      <a:moveTo>
                        <a:pt x="0" y="0"/>
                      </a:moveTo>
                      <a:lnTo>
                        <a:pt x="1217" y="0"/>
                      </a:lnTo>
                      <a:lnTo>
                        <a:pt x="1217" y="677"/>
                      </a:lnTo>
                      <a:lnTo>
                        <a:pt x="0" y="677"/>
                      </a:lnTo>
                    </a:path>
                  </a:pathLst>
                </a:custGeom>
                <a:noFill/>
                <a:ln w="19080">
                  <a:solidFill>
                    <a:srgbClr val="FF0000"/>
                  </a:solidFill>
                  <a:round/>
                  <a:headEnd/>
                  <a:tailEnd/>
                </a:ln>
              </p:spPr>
              <p:txBody>
                <a:bodyPr/>
                <a:lstStyle/>
                <a:p>
                  <a:endParaRPr lang="en-US"/>
                </a:p>
              </p:txBody>
            </p:sp>
            <p:sp>
              <p:nvSpPr>
                <p:cNvPr id="29727" name="Line 55"/>
                <p:cNvSpPr>
                  <a:spLocks noChangeShapeType="1"/>
                </p:cNvSpPr>
                <p:nvPr/>
              </p:nvSpPr>
              <p:spPr bwMode="auto">
                <a:xfrm>
                  <a:off x="3100" y="1546"/>
                  <a:ext cx="1" cy="154"/>
                </a:xfrm>
                <a:prstGeom prst="line">
                  <a:avLst/>
                </a:prstGeom>
                <a:noFill/>
                <a:ln w="19080">
                  <a:solidFill>
                    <a:srgbClr val="FF0000"/>
                  </a:solidFill>
                  <a:round/>
                  <a:headEnd/>
                  <a:tailEnd/>
                </a:ln>
              </p:spPr>
              <p:txBody>
                <a:bodyPr/>
                <a:lstStyle/>
                <a:p>
                  <a:endParaRPr lang="en-US"/>
                </a:p>
              </p:txBody>
            </p:sp>
            <p:sp>
              <p:nvSpPr>
                <p:cNvPr id="29728" name="Line 56"/>
                <p:cNvSpPr>
                  <a:spLocks noChangeShapeType="1"/>
                </p:cNvSpPr>
                <p:nvPr/>
              </p:nvSpPr>
              <p:spPr bwMode="auto">
                <a:xfrm>
                  <a:off x="3044" y="1546"/>
                  <a:ext cx="1" cy="154"/>
                </a:xfrm>
                <a:prstGeom prst="line">
                  <a:avLst/>
                </a:prstGeom>
                <a:noFill/>
                <a:ln w="19080">
                  <a:solidFill>
                    <a:srgbClr val="FF0000"/>
                  </a:solidFill>
                  <a:round/>
                  <a:headEnd/>
                  <a:tailEnd/>
                </a:ln>
              </p:spPr>
              <p:txBody>
                <a:bodyPr/>
                <a:lstStyle/>
                <a:p>
                  <a:endParaRPr lang="en-US"/>
                </a:p>
              </p:txBody>
            </p:sp>
            <p:sp>
              <p:nvSpPr>
                <p:cNvPr id="29729" name="Line 57"/>
                <p:cNvSpPr>
                  <a:spLocks noChangeShapeType="1"/>
                </p:cNvSpPr>
                <p:nvPr/>
              </p:nvSpPr>
              <p:spPr bwMode="auto">
                <a:xfrm>
                  <a:off x="2986" y="1546"/>
                  <a:ext cx="1" cy="154"/>
                </a:xfrm>
                <a:prstGeom prst="line">
                  <a:avLst/>
                </a:prstGeom>
                <a:noFill/>
                <a:ln w="19080">
                  <a:solidFill>
                    <a:srgbClr val="FF0000"/>
                  </a:solidFill>
                  <a:round/>
                  <a:headEnd/>
                  <a:tailEnd/>
                </a:ln>
              </p:spPr>
              <p:txBody>
                <a:bodyPr/>
                <a:lstStyle/>
                <a:p>
                  <a:endParaRPr lang="en-US"/>
                </a:p>
              </p:txBody>
            </p:sp>
          </p:grpSp>
        </p:grpSp>
      </p:grpSp>
      <p:grpSp>
        <p:nvGrpSpPr>
          <p:cNvPr id="10" name="Group 65"/>
          <p:cNvGrpSpPr>
            <a:grpSpLocks/>
          </p:cNvGrpSpPr>
          <p:nvPr/>
        </p:nvGrpSpPr>
        <p:grpSpPr bwMode="auto">
          <a:xfrm>
            <a:off x="7126146" y="1684195"/>
            <a:ext cx="2017886" cy="1255713"/>
            <a:chOff x="4646" y="1026"/>
            <a:chExt cx="1347" cy="791"/>
          </a:xfrm>
          <a:solidFill>
            <a:schemeClr val="bg1"/>
          </a:solidFill>
        </p:grpSpPr>
        <p:sp>
          <p:nvSpPr>
            <p:cNvPr id="11274" name="Text Box 63"/>
            <p:cNvSpPr txBox="1">
              <a:spLocks noChangeArrowheads="1"/>
            </p:cNvSpPr>
            <p:nvPr/>
          </p:nvSpPr>
          <p:spPr bwMode="auto">
            <a:xfrm>
              <a:off x="4646" y="1410"/>
              <a:ext cx="1347" cy="407"/>
            </a:xfrm>
            <a:prstGeom prst="rect">
              <a:avLst/>
            </a:prstGeom>
            <a:grpFill/>
            <a:ln w="9525">
              <a:noFill/>
              <a:miter lim="800000"/>
              <a:headEnd/>
              <a:tailEnd/>
            </a:ln>
          </p:spPr>
          <p:txBody>
            <a:bodyPr>
              <a:spAutoFit/>
            </a:bodyPr>
            <a:lstStyle/>
            <a:p>
              <a:pPr>
                <a:buFont typeface="Wingdings" pitchFamily="2" charset="2"/>
                <a:buNone/>
                <a:defRPr/>
              </a:pPr>
              <a:r>
                <a:rPr lang="en-US" sz="2000" dirty="0">
                  <a:solidFill>
                    <a:srgbClr val="FF0000"/>
                  </a:solidFill>
                  <a:latin typeface="Verdana" pitchFamily="34" charset="0"/>
                </a:rPr>
                <a:t>all concurrent cases work</a:t>
              </a:r>
            </a:p>
          </p:txBody>
        </p:sp>
        <p:pic>
          <p:nvPicPr>
            <p:cNvPr id="11275" name="Picture 64" descr="MCj04244660000[1]"/>
            <p:cNvPicPr>
              <a:picLocks noChangeAspect="1" noChangeArrowheads="1"/>
            </p:cNvPicPr>
            <p:nvPr/>
          </p:nvPicPr>
          <p:blipFill>
            <a:blip r:embed="rId3" cstate="print"/>
            <a:srcRect/>
            <a:stretch>
              <a:fillRect/>
            </a:stretch>
          </p:blipFill>
          <p:spPr bwMode="auto">
            <a:xfrm>
              <a:off x="4916" y="1026"/>
              <a:ext cx="420" cy="361"/>
            </a:xfrm>
            <a:prstGeom prst="rect">
              <a:avLst/>
            </a:prstGeom>
            <a:grpFill/>
            <a:ln w="9525">
              <a:noFill/>
              <a:miter lim="800000"/>
              <a:headEnd/>
              <a:tailEnd/>
            </a:ln>
          </p:spPr>
        </p:pic>
      </p:grpSp>
      <p:sp>
        <p:nvSpPr>
          <p:cNvPr id="29703" name="Freeform 63"/>
          <p:cNvSpPr>
            <a:spLocks/>
          </p:cNvSpPr>
          <p:nvPr/>
        </p:nvSpPr>
        <p:spPr bwMode="auto">
          <a:xfrm>
            <a:off x="346075" y="2078038"/>
            <a:ext cx="263525" cy="1911350"/>
          </a:xfrm>
          <a:custGeom>
            <a:avLst/>
            <a:gdLst>
              <a:gd name="T0" fmla="*/ 251304 w 263236"/>
              <a:gd name="T1" fmla="*/ 0 h 1911927"/>
              <a:gd name="T2" fmla="*/ 251304 w 263236"/>
              <a:gd name="T3" fmla="*/ 0 h 1911927"/>
              <a:gd name="T4" fmla="*/ 0 w 263236"/>
              <a:gd name="T5" fmla="*/ 0 h 1911927"/>
              <a:gd name="T6" fmla="*/ 0 w 263236"/>
              <a:gd name="T7" fmla="*/ 1894067 h 1911927"/>
              <a:gd name="T8" fmla="*/ 139613 w 263236"/>
              <a:gd name="T9" fmla="*/ 1907892 h 1911927"/>
              <a:gd name="T10" fmla="*/ 265266 w 263236"/>
              <a:gd name="T11" fmla="*/ 1894067 h 1911927"/>
              <a:gd name="T12" fmla="*/ 265266 w 263236"/>
              <a:gd name="T13" fmla="*/ 1894067 h 1911927"/>
              <a:gd name="T14" fmla="*/ 0 60000 65536"/>
              <a:gd name="T15" fmla="*/ 0 60000 65536"/>
              <a:gd name="T16" fmla="*/ 0 60000 65536"/>
              <a:gd name="T17" fmla="*/ 0 60000 65536"/>
              <a:gd name="T18" fmla="*/ 0 60000 65536"/>
              <a:gd name="T19" fmla="*/ 0 60000 65536"/>
              <a:gd name="T20" fmla="*/ 0 60000 65536"/>
              <a:gd name="T21" fmla="*/ 0 w 263236"/>
              <a:gd name="T22" fmla="*/ 0 h 1911927"/>
              <a:gd name="T23" fmla="*/ 263236 w 263236"/>
              <a:gd name="T24" fmla="*/ 1911927 h 191192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63236" h="1911927">
                <a:moveTo>
                  <a:pt x="249381" y="0"/>
                </a:moveTo>
                <a:lnTo>
                  <a:pt x="249381" y="0"/>
                </a:lnTo>
                <a:lnTo>
                  <a:pt x="0" y="0"/>
                </a:lnTo>
                <a:lnTo>
                  <a:pt x="0" y="1898073"/>
                </a:lnTo>
                <a:cubicBezTo>
                  <a:pt x="46182" y="1902691"/>
                  <a:pt x="92133" y="1911927"/>
                  <a:pt x="138545" y="1911927"/>
                </a:cubicBezTo>
                <a:cubicBezTo>
                  <a:pt x="180364" y="1911927"/>
                  <a:pt x="263236" y="1898073"/>
                  <a:pt x="263236" y="1898073"/>
                </a:cubicBezTo>
              </a:path>
            </a:pathLst>
          </a:custGeom>
          <a:noFill/>
          <a:ln w="9525" cap="flat" cmpd="sng" algn="ctr">
            <a:solidFill>
              <a:srgbClr val="FF0000"/>
            </a:solidFill>
            <a:prstDash val="solid"/>
            <a:round/>
            <a:headEnd type="none" w="med" len="med"/>
            <a:tailEnd type="none" w="med" len="med"/>
          </a:ln>
        </p:spPr>
        <p:txBody>
          <a:bodyPr/>
          <a:lstStyle/>
          <a:p>
            <a:endParaRPr lang="en-US"/>
          </a:p>
        </p:txBody>
      </p:sp>
      <p:sp>
        <p:nvSpPr>
          <p:cNvPr id="29704" name="TextBox 66"/>
          <p:cNvSpPr txBox="1">
            <a:spLocks noChangeArrowheads="1"/>
          </p:cNvSpPr>
          <p:nvPr/>
        </p:nvSpPr>
        <p:spPr bwMode="auto">
          <a:xfrm>
            <a:off x="179388" y="3074988"/>
            <a:ext cx="344487" cy="342900"/>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X</a:t>
            </a:r>
          </a:p>
        </p:txBody>
      </p:sp>
      <p:sp>
        <p:nvSpPr>
          <p:cNvPr id="68" name="Date Placeholder 67"/>
          <p:cNvSpPr>
            <a:spLocks noGrp="1"/>
          </p:cNvSpPr>
          <p:nvPr>
            <p:ph type="dt" sz="half" idx="10"/>
          </p:nvPr>
        </p:nvSpPr>
        <p:spPr/>
        <p:txBody>
          <a:bodyPr/>
          <a:lstStyle/>
          <a:p>
            <a:pPr>
              <a:defRPr/>
            </a:pPr>
            <a:r>
              <a:rPr lang="en-US" smtClean="0"/>
              <a:t>February 28, 2011</a:t>
            </a:r>
            <a:endParaRPr lang="en-US" dirty="0"/>
          </a:p>
        </p:txBody>
      </p:sp>
      <p:sp>
        <p:nvSpPr>
          <p:cNvPr id="69" name="Slide Number Placeholder 68"/>
          <p:cNvSpPr>
            <a:spLocks noGrp="1"/>
          </p:cNvSpPr>
          <p:nvPr>
            <p:ph type="sldNum" sz="quarter" idx="11"/>
          </p:nvPr>
        </p:nvSpPr>
        <p:spPr/>
        <p:txBody>
          <a:bodyPr/>
          <a:lstStyle/>
          <a:p>
            <a:pPr>
              <a:defRPr/>
            </a:pPr>
            <a:r>
              <a:rPr lang="en-US" smtClean="0"/>
              <a:t>L08-</a:t>
            </a:r>
            <a:fld id="{45FBB8E2-97C2-4062-B75C-96275F965647}" type="slidenum">
              <a:rPr lang="en-US" smtClean="0"/>
              <a:pPr>
                <a:defRPr/>
              </a:pPr>
              <a:t>27</a:t>
            </a:fld>
            <a:endParaRPr lang="en-US" dirty="0"/>
          </a:p>
        </p:txBody>
      </p:sp>
      <p:sp>
        <p:nvSpPr>
          <p:cNvPr id="70" name="Footer Placeholder 69"/>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4"/>
          <p:cNvSpPr>
            <a:spLocks noGrp="1" noChangeArrowheads="1"/>
          </p:cNvSpPr>
          <p:nvPr>
            <p:ph type="ctrTitle"/>
          </p:nvPr>
        </p:nvSpPr>
        <p:spPr/>
        <p:txBody>
          <a:bodyPr/>
          <a:lstStyle/>
          <a:p>
            <a:pPr eaLnBrk="1" hangingPunct="1"/>
            <a:r>
              <a:rPr lang="en-US" sz="4000" smtClean="0"/>
              <a:t>Lot of nontrivial analysis but no change in processor code!</a:t>
            </a:r>
          </a:p>
        </p:txBody>
      </p:sp>
      <p:sp>
        <p:nvSpPr>
          <p:cNvPr id="30723" name="Rectangle 5" descr="Rectangle: Click to edit Master text styles&#10;Second level&#10;Third level&#10;Fourth level&#10;Fifth level"/>
          <p:cNvSpPr>
            <a:spLocks noGrp="1" noChangeArrowheads="1"/>
          </p:cNvSpPr>
          <p:nvPr>
            <p:ph type="subTitle" idx="1"/>
          </p:nvPr>
        </p:nvSpPr>
        <p:spPr/>
        <p:txBody>
          <a:bodyPr/>
          <a:lstStyle/>
          <a:p>
            <a:pPr eaLnBrk="1" hangingPunct="1">
              <a:buFont typeface="Wingdings" pitchFamily="-96" charset="2"/>
              <a:buNone/>
            </a:pPr>
            <a:r>
              <a:rPr lang="en-US" smtClean="0"/>
              <a:t>Needed Fifos and Register files with the appropriate concurrency properties</a:t>
            </a:r>
          </a:p>
        </p:txBody>
      </p:sp>
      <p:sp>
        <p:nvSpPr>
          <p:cNvPr id="8" name="Date Placeholder 7"/>
          <p:cNvSpPr>
            <a:spLocks noGrp="1"/>
          </p:cNvSpPr>
          <p:nvPr>
            <p:ph type="dt" sz="half" idx="10"/>
          </p:nvPr>
        </p:nvSpPr>
        <p:spPr/>
        <p:txBody>
          <a:bodyPr/>
          <a:lstStyle/>
          <a:p>
            <a:pPr>
              <a:defRPr/>
            </a:pPr>
            <a:r>
              <a:rPr lang="en-US" smtClean="0"/>
              <a:t>February 28, 2011</a:t>
            </a:r>
            <a:endParaRPr lang="en-US" dirty="0"/>
          </a:p>
        </p:txBody>
      </p:sp>
      <p:sp>
        <p:nvSpPr>
          <p:cNvPr id="9" name="Slide Number Placeholder 8"/>
          <p:cNvSpPr>
            <a:spLocks noGrp="1"/>
          </p:cNvSpPr>
          <p:nvPr>
            <p:ph type="sldNum" sz="quarter" idx="11"/>
          </p:nvPr>
        </p:nvSpPr>
        <p:spPr/>
        <p:txBody>
          <a:bodyPr/>
          <a:lstStyle/>
          <a:p>
            <a:pPr>
              <a:defRPr/>
            </a:pPr>
            <a:r>
              <a:rPr lang="en-US" smtClean="0"/>
              <a:t>L08-</a:t>
            </a:r>
            <a:fld id="{FE0BAC01-3CBE-461E-A07B-50312F68D5C6}" type="slidenum">
              <a:rPr lang="en-US" smtClean="0"/>
              <a:pPr>
                <a:defRPr/>
              </a:pPr>
              <a:t>28</a:t>
            </a:fld>
            <a:endParaRPr lang="en-US" dirty="0"/>
          </a:p>
        </p:txBody>
      </p:sp>
      <p:sp>
        <p:nvSpPr>
          <p:cNvPr id="11" name="Footer Placeholder 10"/>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Bypassing</a:t>
            </a:r>
          </a:p>
        </p:txBody>
      </p:sp>
      <p:sp>
        <p:nvSpPr>
          <p:cNvPr id="1743875" name="Rectangle 3" descr="Rectangle: Click to edit Master text styles&#10;Second level&#10;Third level&#10;Fourth level&#10;Fifth level"/>
          <p:cNvSpPr>
            <a:spLocks noGrp="1" noChangeArrowheads="1"/>
          </p:cNvSpPr>
          <p:nvPr>
            <p:ph idx="1"/>
          </p:nvPr>
        </p:nvSpPr>
        <p:spPr/>
        <p:txBody>
          <a:bodyPr/>
          <a:lstStyle/>
          <a:p>
            <a:pPr eaLnBrk="1" hangingPunct="1">
              <a:lnSpc>
                <a:spcPct val="80000"/>
              </a:lnSpc>
            </a:pPr>
            <a:r>
              <a:rPr lang="en-US" sz="2400" smtClean="0"/>
              <a:t>After decoding the newIt function must read the new register values if available (i.e., the values that are still to be committed in the register file)</a:t>
            </a:r>
          </a:p>
          <a:p>
            <a:pPr lvl="1" eaLnBrk="1" hangingPunct="1">
              <a:lnSpc>
                <a:spcPct val="80000"/>
              </a:lnSpc>
            </a:pPr>
            <a:r>
              <a:rPr lang="en-US" sz="2000" smtClean="0">
                <a:solidFill>
                  <a:srgbClr val="FF0000"/>
                </a:solidFill>
              </a:rPr>
              <a:t>Will happen automatically if we use bypassRF</a:t>
            </a:r>
          </a:p>
          <a:p>
            <a:pPr eaLnBrk="1" hangingPunct="1">
              <a:lnSpc>
                <a:spcPct val="80000"/>
              </a:lnSpc>
            </a:pPr>
            <a:endParaRPr lang="en-US" sz="2400" smtClean="0">
              <a:solidFill>
                <a:srgbClr val="FF0000"/>
              </a:solidFill>
            </a:endParaRPr>
          </a:p>
          <a:p>
            <a:pPr eaLnBrk="1" hangingPunct="1">
              <a:lnSpc>
                <a:spcPct val="80000"/>
              </a:lnSpc>
            </a:pPr>
            <a:r>
              <a:rPr lang="en-US" sz="2400" smtClean="0"/>
              <a:t>The instruction fetch must not stall if the new value of the register to be read exists</a:t>
            </a:r>
          </a:p>
          <a:p>
            <a:pPr lvl="1" eaLnBrk="1" hangingPunct="1">
              <a:lnSpc>
                <a:spcPct val="80000"/>
              </a:lnSpc>
            </a:pPr>
            <a:r>
              <a:rPr lang="en-US" sz="2000" smtClean="0"/>
              <a:t>The old stall function is correct but unable to take advantage of bypassing and stalls unnecessarily</a:t>
            </a:r>
          </a:p>
        </p:txBody>
      </p:sp>
      <p:sp>
        <p:nvSpPr>
          <p:cNvPr id="8" name="Date Placeholder 7"/>
          <p:cNvSpPr>
            <a:spLocks noGrp="1"/>
          </p:cNvSpPr>
          <p:nvPr>
            <p:ph type="dt" sz="half" idx="10"/>
          </p:nvPr>
        </p:nvSpPr>
        <p:spPr/>
        <p:txBody>
          <a:bodyPr/>
          <a:lstStyle/>
          <a:p>
            <a:pPr>
              <a:defRPr/>
            </a:pPr>
            <a:r>
              <a:rPr lang="en-US" smtClean="0"/>
              <a:t>February 28, 2011</a:t>
            </a:r>
            <a:endParaRPr lang="en-US" dirty="0"/>
          </a:p>
        </p:txBody>
      </p:sp>
      <p:sp>
        <p:nvSpPr>
          <p:cNvPr id="9" name="Slide Number Placeholder 8"/>
          <p:cNvSpPr>
            <a:spLocks noGrp="1"/>
          </p:cNvSpPr>
          <p:nvPr>
            <p:ph type="sldNum" sz="quarter" idx="11"/>
          </p:nvPr>
        </p:nvSpPr>
        <p:spPr/>
        <p:txBody>
          <a:bodyPr/>
          <a:lstStyle/>
          <a:p>
            <a:pPr>
              <a:defRPr/>
            </a:pPr>
            <a:r>
              <a:rPr lang="en-US" smtClean="0"/>
              <a:t>L08-</a:t>
            </a:r>
            <a:fld id="{45FBB8E2-97C2-4062-B75C-96275F965647}" type="slidenum">
              <a:rPr lang="en-US" smtClean="0"/>
              <a:pPr>
                <a:defRPr/>
              </a:pPr>
              <a:t>29</a:t>
            </a:fld>
            <a:endParaRPr lang="en-US" dirty="0"/>
          </a:p>
        </p:txBody>
      </p:sp>
      <p:sp>
        <p:nvSpPr>
          <p:cNvPr id="11" name="Footer Placeholder 10"/>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438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38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4387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38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387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Processor Pipelines and FIFOs</a:t>
            </a:r>
          </a:p>
        </p:txBody>
      </p:sp>
      <p:sp>
        <p:nvSpPr>
          <p:cNvPr id="5123" name="Content Placeholder 73" descr="Rectangle: Click to edit Master text styles&#10;Second level&#10;Third level&#10;Fourth level&#10;Fifth level"/>
          <p:cNvSpPr>
            <a:spLocks noGrp="1"/>
          </p:cNvSpPr>
          <p:nvPr>
            <p:ph idx="1"/>
          </p:nvPr>
        </p:nvSpPr>
        <p:spPr/>
        <p:txBody>
          <a:bodyPr/>
          <a:lstStyle/>
          <a:p>
            <a:endParaRPr lang="en-US" smtClean="0"/>
          </a:p>
        </p:txBody>
      </p:sp>
      <p:sp>
        <p:nvSpPr>
          <p:cNvPr id="5124" name="Rectangle 3"/>
          <p:cNvSpPr>
            <a:spLocks noChangeArrowheads="1"/>
          </p:cNvSpPr>
          <p:nvPr/>
        </p:nvSpPr>
        <p:spPr bwMode="auto">
          <a:xfrm>
            <a:off x="1447800" y="3594100"/>
            <a:ext cx="215900" cy="279400"/>
          </a:xfrm>
          <a:prstGeom prst="rect">
            <a:avLst/>
          </a:prstGeom>
          <a:solidFill>
            <a:schemeClr val="bg1"/>
          </a:solidFill>
          <a:ln w="9525">
            <a:noFill/>
            <a:miter lim="800000"/>
            <a:headEnd/>
            <a:tailEnd/>
          </a:ln>
        </p:spPr>
        <p:txBody>
          <a:bodyPr wrap="none" anchor="ctr"/>
          <a:lstStyle/>
          <a:p>
            <a:endParaRPr lang="en-US"/>
          </a:p>
        </p:txBody>
      </p:sp>
      <p:sp>
        <p:nvSpPr>
          <p:cNvPr id="5125" name="AutoShape 4"/>
          <p:cNvSpPr>
            <a:spLocks noChangeArrowheads="1"/>
          </p:cNvSpPr>
          <p:nvPr/>
        </p:nvSpPr>
        <p:spPr bwMode="auto">
          <a:xfrm>
            <a:off x="180975" y="1851025"/>
            <a:ext cx="8772525" cy="3136900"/>
          </a:xfrm>
          <a:prstGeom prst="roundRect">
            <a:avLst>
              <a:gd name="adj" fmla="val 16667"/>
            </a:avLst>
          </a:prstGeom>
          <a:solidFill>
            <a:schemeClr val="accent1"/>
          </a:solidFill>
          <a:ln w="9525">
            <a:solidFill>
              <a:schemeClr val="tx1"/>
            </a:solidFill>
            <a:round/>
            <a:headEnd/>
            <a:tailEnd/>
          </a:ln>
        </p:spPr>
        <p:txBody>
          <a:bodyPr wrap="none" anchor="ctr"/>
          <a:lstStyle/>
          <a:p>
            <a:pPr algn="ctr">
              <a:lnSpc>
                <a:spcPct val="100000"/>
              </a:lnSpc>
              <a:spcBef>
                <a:spcPct val="0"/>
              </a:spcBef>
              <a:buClrTx/>
              <a:buSzTx/>
              <a:buFontTx/>
              <a:buNone/>
            </a:pPr>
            <a:endParaRPr lang="en-US" sz="2000">
              <a:latin typeface="Arial" charset="0"/>
            </a:endParaRPr>
          </a:p>
        </p:txBody>
      </p:sp>
      <p:sp>
        <p:nvSpPr>
          <p:cNvPr id="1650693" name="Cloud"/>
          <p:cNvSpPr>
            <a:spLocks noChangeAspect="1" noEditPoints="1" noChangeArrowheads="1"/>
          </p:cNvSpPr>
          <p:nvPr/>
        </p:nvSpPr>
        <p:spPr bwMode="auto">
          <a:xfrm>
            <a:off x="266700" y="3429000"/>
            <a:ext cx="838200" cy="53340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5127" name="Text Box 6"/>
          <p:cNvSpPr txBox="1">
            <a:spLocks noChangeArrowheads="1"/>
          </p:cNvSpPr>
          <p:nvPr/>
        </p:nvSpPr>
        <p:spPr bwMode="auto">
          <a:xfrm>
            <a:off x="342900" y="3505200"/>
            <a:ext cx="685800" cy="366713"/>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fetch</a:t>
            </a:r>
          </a:p>
        </p:txBody>
      </p:sp>
      <p:grpSp>
        <p:nvGrpSpPr>
          <p:cNvPr id="5128" name="Group 7"/>
          <p:cNvGrpSpPr>
            <a:grpSpLocks/>
          </p:cNvGrpSpPr>
          <p:nvPr/>
        </p:nvGrpSpPr>
        <p:grpSpPr bwMode="auto">
          <a:xfrm>
            <a:off x="4013200" y="3454400"/>
            <a:ext cx="1104900" cy="533400"/>
            <a:chOff x="3152" y="1616"/>
            <a:chExt cx="696" cy="336"/>
          </a:xfrm>
        </p:grpSpPr>
        <p:sp>
          <p:nvSpPr>
            <p:cNvPr id="1650696" name="Cloud"/>
            <p:cNvSpPr>
              <a:spLocks noChangeAspect="1" noEditPoints="1" noChangeArrowheads="1"/>
            </p:cNvSpPr>
            <p:nvPr/>
          </p:nvSpPr>
          <p:spPr bwMode="auto">
            <a:xfrm>
              <a:off x="3152" y="1616"/>
              <a:ext cx="672" cy="33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5192" name="Text Box 9"/>
            <p:cNvSpPr txBox="1">
              <a:spLocks noChangeArrowheads="1"/>
            </p:cNvSpPr>
            <p:nvPr/>
          </p:nvSpPr>
          <p:spPr bwMode="auto">
            <a:xfrm>
              <a:off x="3160" y="1664"/>
              <a:ext cx="688" cy="231"/>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execute</a:t>
              </a:r>
            </a:p>
          </p:txBody>
        </p:sp>
      </p:grpSp>
      <p:sp>
        <p:nvSpPr>
          <p:cNvPr id="5129" name="Line 10"/>
          <p:cNvSpPr>
            <a:spLocks noChangeShapeType="1"/>
          </p:cNvSpPr>
          <p:nvPr/>
        </p:nvSpPr>
        <p:spPr bwMode="auto">
          <a:xfrm flipV="1">
            <a:off x="1079500" y="3717925"/>
            <a:ext cx="360363" cy="3175"/>
          </a:xfrm>
          <a:prstGeom prst="line">
            <a:avLst/>
          </a:prstGeom>
          <a:noFill/>
          <a:ln w="19050">
            <a:solidFill>
              <a:schemeClr val="tx1"/>
            </a:solidFill>
            <a:round/>
            <a:headEnd/>
            <a:tailEnd type="triangle" w="med" len="med"/>
          </a:ln>
        </p:spPr>
        <p:txBody>
          <a:bodyPr wrap="none" anchor="ctr"/>
          <a:lstStyle/>
          <a:p>
            <a:endParaRPr lang="en-US"/>
          </a:p>
        </p:txBody>
      </p:sp>
      <p:sp>
        <p:nvSpPr>
          <p:cNvPr id="5130" name="Line 11"/>
          <p:cNvSpPr>
            <a:spLocks noChangeShapeType="1"/>
          </p:cNvSpPr>
          <p:nvPr/>
        </p:nvSpPr>
        <p:spPr bwMode="auto">
          <a:xfrm>
            <a:off x="1674813" y="3733800"/>
            <a:ext cx="381000" cy="0"/>
          </a:xfrm>
          <a:prstGeom prst="line">
            <a:avLst/>
          </a:prstGeom>
          <a:noFill/>
          <a:ln w="19050">
            <a:solidFill>
              <a:schemeClr val="tx1"/>
            </a:solidFill>
            <a:round/>
            <a:headEnd/>
            <a:tailEnd type="triangle" w="med" len="med"/>
          </a:ln>
        </p:spPr>
        <p:txBody>
          <a:bodyPr wrap="none" anchor="ctr"/>
          <a:lstStyle/>
          <a:p>
            <a:endParaRPr lang="en-US"/>
          </a:p>
        </p:txBody>
      </p:sp>
      <p:sp>
        <p:nvSpPr>
          <p:cNvPr id="5131" name="Text Box 12"/>
          <p:cNvSpPr txBox="1">
            <a:spLocks noChangeArrowheads="1"/>
          </p:cNvSpPr>
          <p:nvPr/>
        </p:nvSpPr>
        <p:spPr bwMode="auto">
          <a:xfrm>
            <a:off x="317500" y="4219575"/>
            <a:ext cx="838200" cy="385763"/>
          </a:xfrm>
          <a:prstGeom prst="rect">
            <a:avLst/>
          </a:prstGeom>
          <a:solidFill>
            <a:schemeClr val="bg1"/>
          </a:solidFill>
          <a:ln w="19050">
            <a:solidFill>
              <a:srgbClr val="FF0000"/>
            </a:solid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 iMem</a:t>
            </a:r>
          </a:p>
        </p:txBody>
      </p:sp>
      <p:sp>
        <p:nvSpPr>
          <p:cNvPr id="5132" name="Line 13"/>
          <p:cNvSpPr>
            <a:spLocks noChangeShapeType="1"/>
          </p:cNvSpPr>
          <p:nvPr/>
        </p:nvSpPr>
        <p:spPr bwMode="auto">
          <a:xfrm flipH="1" flipV="1">
            <a:off x="2641600" y="3213100"/>
            <a:ext cx="0" cy="287338"/>
          </a:xfrm>
          <a:prstGeom prst="line">
            <a:avLst/>
          </a:prstGeom>
          <a:noFill/>
          <a:ln w="19050">
            <a:solidFill>
              <a:schemeClr val="tx1"/>
            </a:solidFill>
            <a:round/>
            <a:headEnd type="triangle" w="med" len="med"/>
            <a:tailEnd type="triangle" w="med" len="med"/>
          </a:ln>
        </p:spPr>
        <p:txBody>
          <a:bodyPr wrap="none" anchor="ctr"/>
          <a:lstStyle/>
          <a:p>
            <a:endParaRPr lang="en-US"/>
          </a:p>
        </p:txBody>
      </p:sp>
      <p:sp>
        <p:nvSpPr>
          <p:cNvPr id="5133" name="Text Box 14"/>
          <p:cNvSpPr txBox="1">
            <a:spLocks noChangeArrowheads="1"/>
          </p:cNvSpPr>
          <p:nvPr/>
        </p:nvSpPr>
        <p:spPr bwMode="auto">
          <a:xfrm>
            <a:off x="2427288" y="2814638"/>
            <a:ext cx="419100" cy="385762"/>
          </a:xfrm>
          <a:prstGeom prst="rect">
            <a:avLst/>
          </a:prstGeom>
          <a:solidFill>
            <a:schemeClr val="bg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r>
              <a:rPr lang="en-US">
                <a:latin typeface="Arial" charset="0"/>
              </a:rPr>
              <a:t>rf</a:t>
            </a:r>
          </a:p>
        </p:txBody>
      </p:sp>
      <p:sp>
        <p:nvSpPr>
          <p:cNvPr id="5134" name="Rectangle 15"/>
          <p:cNvSpPr>
            <a:spLocks noChangeArrowheads="1"/>
          </p:cNvSpPr>
          <p:nvPr/>
        </p:nvSpPr>
        <p:spPr bwMode="auto">
          <a:xfrm>
            <a:off x="1812925" y="4445000"/>
            <a:ext cx="828675" cy="457200"/>
          </a:xfrm>
          <a:prstGeom prst="rect">
            <a:avLst/>
          </a:prstGeom>
          <a:noFill/>
          <a:ln w="19050">
            <a:noFill/>
            <a:miter lim="800000"/>
            <a:headEnd/>
            <a:tailEnd/>
          </a:ln>
        </p:spPr>
        <p:txBody>
          <a:bodyPr wrap="none">
            <a:spAutoFit/>
          </a:bodyPr>
          <a:lstStyle/>
          <a:p>
            <a:pPr algn="ctr" eaLnBrk="0" hangingPunct="0">
              <a:lnSpc>
                <a:spcPct val="100000"/>
              </a:lnSpc>
              <a:spcBef>
                <a:spcPct val="0"/>
              </a:spcBef>
              <a:buClrTx/>
              <a:buSzTx/>
              <a:buFontTx/>
              <a:buNone/>
            </a:pPr>
            <a:r>
              <a:rPr lang="en-US" sz="2400" i="1">
                <a:latin typeface="Arial" charset="0"/>
              </a:rPr>
              <a:t>CPU</a:t>
            </a:r>
          </a:p>
        </p:txBody>
      </p:sp>
      <p:grpSp>
        <p:nvGrpSpPr>
          <p:cNvPr id="5135" name="Group 16"/>
          <p:cNvGrpSpPr>
            <a:grpSpLocks/>
          </p:cNvGrpSpPr>
          <p:nvPr/>
        </p:nvGrpSpPr>
        <p:grpSpPr bwMode="auto">
          <a:xfrm>
            <a:off x="2082800" y="3454400"/>
            <a:ext cx="1182688" cy="584200"/>
            <a:chOff x="1544" y="1632"/>
            <a:chExt cx="776" cy="368"/>
          </a:xfrm>
        </p:grpSpPr>
        <p:sp>
          <p:nvSpPr>
            <p:cNvPr id="1650705" name="Cloud"/>
            <p:cNvSpPr>
              <a:spLocks noChangeAspect="1" noEditPoints="1" noChangeArrowheads="1"/>
            </p:cNvSpPr>
            <p:nvPr/>
          </p:nvSpPr>
          <p:spPr bwMode="auto">
            <a:xfrm>
              <a:off x="1544" y="1632"/>
              <a:ext cx="776" cy="368"/>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lgn="ctr">
                <a:lnSpc>
                  <a:spcPct val="100000"/>
                </a:lnSpc>
                <a:spcBef>
                  <a:spcPct val="0"/>
                </a:spcBef>
                <a:buClrTx/>
                <a:buSzTx/>
                <a:buFontTx/>
                <a:buNone/>
                <a:defRPr/>
              </a:pPr>
              <a:endParaRPr lang="en-US">
                <a:latin typeface="Arial" charset="0"/>
              </a:endParaRPr>
            </a:p>
          </p:txBody>
        </p:sp>
        <p:sp>
          <p:nvSpPr>
            <p:cNvPr id="5190" name="Text Box 18"/>
            <p:cNvSpPr txBox="1">
              <a:spLocks noChangeArrowheads="1"/>
            </p:cNvSpPr>
            <p:nvPr/>
          </p:nvSpPr>
          <p:spPr bwMode="auto">
            <a:xfrm>
              <a:off x="1590" y="1695"/>
              <a:ext cx="612" cy="231"/>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decode</a:t>
              </a:r>
            </a:p>
          </p:txBody>
        </p:sp>
      </p:grpSp>
      <p:grpSp>
        <p:nvGrpSpPr>
          <p:cNvPr id="5136" name="Group 19"/>
          <p:cNvGrpSpPr>
            <a:grpSpLocks/>
          </p:cNvGrpSpPr>
          <p:nvPr/>
        </p:nvGrpSpPr>
        <p:grpSpPr bwMode="auto">
          <a:xfrm>
            <a:off x="5842000" y="3441700"/>
            <a:ext cx="1244600" cy="533400"/>
            <a:chOff x="4232" y="2560"/>
            <a:chExt cx="808" cy="336"/>
          </a:xfrm>
        </p:grpSpPr>
        <p:sp>
          <p:nvSpPr>
            <p:cNvPr id="1650708" name="Cloud"/>
            <p:cNvSpPr>
              <a:spLocks noChangeAspect="1" noEditPoints="1" noChangeArrowheads="1"/>
            </p:cNvSpPr>
            <p:nvPr/>
          </p:nvSpPr>
          <p:spPr bwMode="auto">
            <a:xfrm>
              <a:off x="4232" y="2560"/>
              <a:ext cx="808" cy="33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5188" name="Text Box 21"/>
            <p:cNvSpPr txBox="1">
              <a:spLocks noChangeArrowheads="1"/>
            </p:cNvSpPr>
            <p:nvPr/>
          </p:nvSpPr>
          <p:spPr bwMode="auto">
            <a:xfrm>
              <a:off x="4288" y="2608"/>
              <a:ext cx="672" cy="231"/>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memory</a:t>
              </a:r>
            </a:p>
          </p:txBody>
        </p:sp>
      </p:grpSp>
      <p:sp>
        <p:nvSpPr>
          <p:cNvPr id="5137" name="Line 22"/>
          <p:cNvSpPr>
            <a:spLocks noChangeShapeType="1"/>
          </p:cNvSpPr>
          <p:nvPr/>
        </p:nvSpPr>
        <p:spPr bwMode="auto">
          <a:xfrm>
            <a:off x="3211513" y="3721100"/>
            <a:ext cx="279400" cy="0"/>
          </a:xfrm>
          <a:prstGeom prst="line">
            <a:avLst/>
          </a:prstGeom>
          <a:noFill/>
          <a:ln w="19050">
            <a:solidFill>
              <a:schemeClr val="tx1"/>
            </a:solidFill>
            <a:round/>
            <a:headEnd/>
            <a:tailEnd type="triangle" w="med" len="med"/>
          </a:ln>
        </p:spPr>
        <p:txBody>
          <a:bodyPr wrap="none" anchor="ctr"/>
          <a:lstStyle/>
          <a:p>
            <a:endParaRPr lang="en-US"/>
          </a:p>
        </p:txBody>
      </p:sp>
      <p:sp>
        <p:nvSpPr>
          <p:cNvPr id="5138" name="Line 23"/>
          <p:cNvSpPr>
            <a:spLocks noChangeShapeType="1"/>
          </p:cNvSpPr>
          <p:nvPr/>
        </p:nvSpPr>
        <p:spPr bwMode="auto">
          <a:xfrm>
            <a:off x="3783013" y="3733800"/>
            <a:ext cx="279400" cy="0"/>
          </a:xfrm>
          <a:prstGeom prst="line">
            <a:avLst/>
          </a:prstGeom>
          <a:noFill/>
          <a:ln w="19050">
            <a:solidFill>
              <a:schemeClr val="tx1"/>
            </a:solidFill>
            <a:round/>
            <a:headEnd/>
            <a:tailEnd type="triangle" w="med" len="med"/>
          </a:ln>
        </p:spPr>
        <p:txBody>
          <a:bodyPr wrap="none" anchor="ctr"/>
          <a:lstStyle/>
          <a:p>
            <a:endParaRPr lang="en-US"/>
          </a:p>
        </p:txBody>
      </p:sp>
      <p:sp>
        <p:nvSpPr>
          <p:cNvPr id="5139" name="Text Box 24"/>
          <p:cNvSpPr txBox="1">
            <a:spLocks noChangeArrowheads="1"/>
          </p:cNvSpPr>
          <p:nvPr/>
        </p:nvSpPr>
        <p:spPr bwMode="auto">
          <a:xfrm>
            <a:off x="355600" y="2819400"/>
            <a:ext cx="457200" cy="385763"/>
          </a:xfrm>
          <a:prstGeom prst="rect">
            <a:avLst/>
          </a:prstGeom>
          <a:solidFill>
            <a:schemeClr val="bg1"/>
          </a:solidFill>
          <a:ln w="19050">
            <a:solidFill>
              <a:srgbClr val="FF0000"/>
            </a:solid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pc</a:t>
            </a:r>
          </a:p>
        </p:txBody>
      </p:sp>
      <p:grpSp>
        <p:nvGrpSpPr>
          <p:cNvPr id="5140" name="Group 25"/>
          <p:cNvGrpSpPr>
            <a:grpSpLocks/>
          </p:cNvGrpSpPr>
          <p:nvPr/>
        </p:nvGrpSpPr>
        <p:grpSpPr bwMode="auto">
          <a:xfrm>
            <a:off x="7673975" y="3403600"/>
            <a:ext cx="1063625" cy="644525"/>
            <a:chOff x="4248" y="2288"/>
            <a:chExt cx="670" cy="406"/>
          </a:xfrm>
        </p:grpSpPr>
        <p:sp>
          <p:nvSpPr>
            <p:cNvPr id="1650714" name="Cloud"/>
            <p:cNvSpPr>
              <a:spLocks noChangeAspect="1" noEditPoints="1" noChangeArrowheads="1"/>
            </p:cNvSpPr>
            <p:nvPr/>
          </p:nvSpPr>
          <p:spPr bwMode="auto">
            <a:xfrm>
              <a:off x="4248" y="2288"/>
              <a:ext cx="665" cy="40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5186" name="Text Box 27"/>
            <p:cNvSpPr txBox="1">
              <a:spLocks noChangeArrowheads="1"/>
            </p:cNvSpPr>
            <p:nvPr/>
          </p:nvSpPr>
          <p:spPr bwMode="auto">
            <a:xfrm>
              <a:off x="4300" y="2290"/>
              <a:ext cx="618" cy="404"/>
            </a:xfrm>
            <a:prstGeom prst="rect">
              <a:avLst/>
            </a:prstGeom>
            <a:noFill/>
            <a:ln w="19050">
              <a:noFill/>
              <a:miter lim="800000"/>
              <a:headEnd/>
              <a:tailEnd/>
            </a:ln>
          </p:spPr>
          <p:txBody>
            <a:bodyPr>
              <a:spAutoFit/>
            </a:bodyPr>
            <a:lstStyle/>
            <a:p>
              <a:pPr algn="ctr" eaLnBrk="0" hangingPunct="0">
                <a:lnSpc>
                  <a:spcPct val="100000"/>
                </a:lnSpc>
                <a:spcBef>
                  <a:spcPct val="0"/>
                </a:spcBef>
                <a:buClrTx/>
                <a:buSzTx/>
                <a:buFontTx/>
                <a:buNone/>
              </a:pPr>
              <a:r>
                <a:rPr lang="en-US">
                  <a:latin typeface="Arial" charset="0"/>
                </a:rPr>
                <a:t>write-</a:t>
              </a:r>
            </a:p>
            <a:p>
              <a:pPr algn="ctr" eaLnBrk="0" hangingPunct="0">
                <a:lnSpc>
                  <a:spcPct val="100000"/>
                </a:lnSpc>
                <a:spcBef>
                  <a:spcPct val="0"/>
                </a:spcBef>
                <a:buClrTx/>
                <a:buSzTx/>
                <a:buFontTx/>
                <a:buNone/>
              </a:pPr>
              <a:r>
                <a:rPr lang="en-US">
                  <a:latin typeface="Arial" charset="0"/>
                </a:rPr>
                <a:t>back</a:t>
              </a:r>
            </a:p>
          </p:txBody>
        </p:sp>
      </p:grpSp>
      <p:grpSp>
        <p:nvGrpSpPr>
          <p:cNvPr id="5141" name="Group 28"/>
          <p:cNvGrpSpPr>
            <a:grpSpLocks/>
          </p:cNvGrpSpPr>
          <p:nvPr/>
        </p:nvGrpSpPr>
        <p:grpSpPr bwMode="auto">
          <a:xfrm>
            <a:off x="1319213" y="3581400"/>
            <a:ext cx="369887" cy="304800"/>
            <a:chOff x="167" y="3104"/>
            <a:chExt cx="233" cy="192"/>
          </a:xfrm>
        </p:grpSpPr>
        <p:sp>
          <p:nvSpPr>
            <p:cNvPr id="5179" name="Rectangle 29"/>
            <p:cNvSpPr>
              <a:spLocks noChangeArrowheads="1"/>
            </p:cNvSpPr>
            <p:nvPr/>
          </p:nvSpPr>
          <p:spPr bwMode="auto">
            <a:xfrm>
              <a:off x="256" y="3104"/>
              <a:ext cx="144" cy="192"/>
            </a:xfrm>
            <a:prstGeom prst="rect">
              <a:avLst/>
            </a:prstGeom>
            <a:solidFill>
              <a:schemeClr val="bg1"/>
            </a:solidFill>
            <a:ln w="9525">
              <a:noFill/>
              <a:miter lim="800000"/>
              <a:headEnd/>
              <a:tailEnd/>
            </a:ln>
          </p:spPr>
          <p:txBody>
            <a:bodyPr wrap="none" anchor="ctr"/>
            <a:lstStyle/>
            <a:p>
              <a:endParaRPr lang="en-US"/>
            </a:p>
          </p:txBody>
        </p:sp>
        <p:grpSp>
          <p:nvGrpSpPr>
            <p:cNvPr id="5180" name="Group 30"/>
            <p:cNvGrpSpPr>
              <a:grpSpLocks/>
            </p:cNvGrpSpPr>
            <p:nvPr/>
          </p:nvGrpSpPr>
          <p:grpSpPr bwMode="auto">
            <a:xfrm>
              <a:off x="167" y="3104"/>
              <a:ext cx="232" cy="192"/>
              <a:chOff x="1079" y="1712"/>
              <a:chExt cx="232" cy="192"/>
            </a:xfrm>
          </p:grpSpPr>
          <p:sp>
            <p:nvSpPr>
              <p:cNvPr id="5181" name="Freeform 31"/>
              <p:cNvSpPr>
                <a:spLocks/>
              </p:cNvSpPr>
              <p:nvPr/>
            </p:nvSpPr>
            <p:spPr bwMode="auto">
              <a:xfrm>
                <a:off x="1079" y="1712"/>
                <a:ext cx="232" cy="192"/>
              </a:xfrm>
              <a:custGeom>
                <a:avLst/>
                <a:gdLst>
                  <a:gd name="T0" fmla="*/ 0 w 288"/>
                  <a:gd name="T1" fmla="*/ 0 h 144"/>
                  <a:gd name="T2" fmla="*/ 18 w 288"/>
                  <a:gd name="T3" fmla="*/ 0 h 144"/>
                  <a:gd name="T4" fmla="*/ 18 w 288"/>
                  <a:gd name="T5" fmla="*/ 6065 h 144"/>
                  <a:gd name="T6" fmla="*/ 0 w 288"/>
                  <a:gd name="T7" fmla="*/ 6065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rgbClr val="FF0000"/>
                </a:solidFill>
                <a:prstDash val="solid"/>
                <a:round/>
                <a:headEnd type="none" w="med" len="med"/>
                <a:tailEnd type="none" w="med" len="med"/>
              </a:ln>
            </p:spPr>
            <p:txBody>
              <a:bodyPr wrap="none" anchor="ctr"/>
              <a:lstStyle/>
              <a:p>
                <a:endParaRPr lang="en-US"/>
              </a:p>
            </p:txBody>
          </p:sp>
          <p:sp>
            <p:nvSpPr>
              <p:cNvPr id="5182" name="Line 32"/>
              <p:cNvSpPr>
                <a:spLocks noChangeShapeType="1"/>
              </p:cNvSpPr>
              <p:nvPr/>
            </p:nvSpPr>
            <p:spPr bwMode="auto">
              <a:xfrm>
                <a:off x="1263" y="1712"/>
                <a:ext cx="0" cy="192"/>
              </a:xfrm>
              <a:prstGeom prst="line">
                <a:avLst/>
              </a:prstGeom>
              <a:noFill/>
              <a:ln w="19050">
                <a:solidFill>
                  <a:srgbClr val="FF0000"/>
                </a:solidFill>
                <a:round/>
                <a:headEnd/>
                <a:tailEnd/>
              </a:ln>
            </p:spPr>
            <p:txBody>
              <a:bodyPr wrap="none" anchor="ctr"/>
              <a:lstStyle/>
              <a:p>
                <a:endParaRPr lang="en-US"/>
              </a:p>
            </p:txBody>
          </p:sp>
          <p:sp>
            <p:nvSpPr>
              <p:cNvPr id="5183" name="Line 33"/>
              <p:cNvSpPr>
                <a:spLocks noChangeShapeType="1"/>
              </p:cNvSpPr>
              <p:nvPr/>
            </p:nvSpPr>
            <p:spPr bwMode="auto">
              <a:xfrm>
                <a:off x="1215" y="1712"/>
                <a:ext cx="0" cy="192"/>
              </a:xfrm>
              <a:prstGeom prst="line">
                <a:avLst/>
              </a:prstGeom>
              <a:noFill/>
              <a:ln w="19050">
                <a:solidFill>
                  <a:srgbClr val="FF0000"/>
                </a:solidFill>
                <a:round/>
                <a:headEnd/>
                <a:tailEnd/>
              </a:ln>
            </p:spPr>
            <p:txBody>
              <a:bodyPr wrap="none" anchor="ctr"/>
              <a:lstStyle/>
              <a:p>
                <a:endParaRPr lang="en-US"/>
              </a:p>
            </p:txBody>
          </p:sp>
          <p:sp>
            <p:nvSpPr>
              <p:cNvPr id="5184" name="Line 34"/>
              <p:cNvSpPr>
                <a:spLocks noChangeShapeType="1"/>
              </p:cNvSpPr>
              <p:nvPr/>
            </p:nvSpPr>
            <p:spPr bwMode="auto">
              <a:xfrm>
                <a:off x="1167" y="1712"/>
                <a:ext cx="0" cy="192"/>
              </a:xfrm>
              <a:prstGeom prst="line">
                <a:avLst/>
              </a:prstGeom>
              <a:noFill/>
              <a:ln w="19050">
                <a:solidFill>
                  <a:srgbClr val="FF0000"/>
                </a:solidFill>
                <a:round/>
                <a:headEnd/>
                <a:tailEnd/>
              </a:ln>
            </p:spPr>
            <p:txBody>
              <a:bodyPr wrap="none" anchor="ctr"/>
              <a:lstStyle/>
              <a:p>
                <a:endParaRPr lang="en-US"/>
              </a:p>
            </p:txBody>
          </p:sp>
        </p:grpSp>
      </p:grpSp>
      <p:grpSp>
        <p:nvGrpSpPr>
          <p:cNvPr id="5142" name="Group 35"/>
          <p:cNvGrpSpPr>
            <a:grpSpLocks/>
          </p:cNvGrpSpPr>
          <p:nvPr/>
        </p:nvGrpSpPr>
        <p:grpSpPr bwMode="auto">
          <a:xfrm>
            <a:off x="3386138" y="3581400"/>
            <a:ext cx="369887" cy="304800"/>
            <a:chOff x="167" y="3104"/>
            <a:chExt cx="233" cy="192"/>
          </a:xfrm>
        </p:grpSpPr>
        <p:sp>
          <p:nvSpPr>
            <p:cNvPr id="5173" name="Rectangle 36"/>
            <p:cNvSpPr>
              <a:spLocks noChangeArrowheads="1"/>
            </p:cNvSpPr>
            <p:nvPr/>
          </p:nvSpPr>
          <p:spPr bwMode="auto">
            <a:xfrm>
              <a:off x="256" y="3104"/>
              <a:ext cx="144" cy="192"/>
            </a:xfrm>
            <a:prstGeom prst="rect">
              <a:avLst/>
            </a:prstGeom>
            <a:solidFill>
              <a:schemeClr val="bg1"/>
            </a:solidFill>
            <a:ln w="9525">
              <a:noFill/>
              <a:miter lim="800000"/>
              <a:headEnd/>
              <a:tailEnd/>
            </a:ln>
          </p:spPr>
          <p:txBody>
            <a:bodyPr wrap="none" anchor="ctr"/>
            <a:lstStyle/>
            <a:p>
              <a:endParaRPr lang="en-US"/>
            </a:p>
          </p:txBody>
        </p:sp>
        <p:grpSp>
          <p:nvGrpSpPr>
            <p:cNvPr id="5174" name="Group 37"/>
            <p:cNvGrpSpPr>
              <a:grpSpLocks/>
            </p:cNvGrpSpPr>
            <p:nvPr/>
          </p:nvGrpSpPr>
          <p:grpSpPr bwMode="auto">
            <a:xfrm>
              <a:off x="167" y="3104"/>
              <a:ext cx="232" cy="192"/>
              <a:chOff x="1079" y="1712"/>
              <a:chExt cx="232" cy="192"/>
            </a:xfrm>
          </p:grpSpPr>
          <p:sp>
            <p:nvSpPr>
              <p:cNvPr id="5175" name="Freeform 38"/>
              <p:cNvSpPr>
                <a:spLocks/>
              </p:cNvSpPr>
              <p:nvPr/>
            </p:nvSpPr>
            <p:spPr bwMode="auto">
              <a:xfrm>
                <a:off x="1079" y="1712"/>
                <a:ext cx="232" cy="192"/>
              </a:xfrm>
              <a:custGeom>
                <a:avLst/>
                <a:gdLst>
                  <a:gd name="T0" fmla="*/ 0 w 288"/>
                  <a:gd name="T1" fmla="*/ 0 h 144"/>
                  <a:gd name="T2" fmla="*/ 18 w 288"/>
                  <a:gd name="T3" fmla="*/ 0 h 144"/>
                  <a:gd name="T4" fmla="*/ 18 w 288"/>
                  <a:gd name="T5" fmla="*/ 6065 h 144"/>
                  <a:gd name="T6" fmla="*/ 0 w 288"/>
                  <a:gd name="T7" fmla="*/ 6065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rgbClr val="FF0000"/>
                </a:solidFill>
                <a:prstDash val="solid"/>
                <a:round/>
                <a:headEnd type="none" w="med" len="med"/>
                <a:tailEnd type="none" w="med" len="med"/>
              </a:ln>
            </p:spPr>
            <p:txBody>
              <a:bodyPr wrap="none" anchor="ctr"/>
              <a:lstStyle/>
              <a:p>
                <a:endParaRPr lang="en-US"/>
              </a:p>
            </p:txBody>
          </p:sp>
          <p:sp>
            <p:nvSpPr>
              <p:cNvPr id="5176" name="Line 39"/>
              <p:cNvSpPr>
                <a:spLocks noChangeShapeType="1"/>
              </p:cNvSpPr>
              <p:nvPr/>
            </p:nvSpPr>
            <p:spPr bwMode="auto">
              <a:xfrm>
                <a:off x="1263" y="1712"/>
                <a:ext cx="0" cy="192"/>
              </a:xfrm>
              <a:prstGeom prst="line">
                <a:avLst/>
              </a:prstGeom>
              <a:noFill/>
              <a:ln w="19050">
                <a:solidFill>
                  <a:srgbClr val="FF0000"/>
                </a:solidFill>
                <a:round/>
                <a:headEnd/>
                <a:tailEnd/>
              </a:ln>
            </p:spPr>
            <p:txBody>
              <a:bodyPr wrap="none" anchor="ctr"/>
              <a:lstStyle/>
              <a:p>
                <a:endParaRPr lang="en-US"/>
              </a:p>
            </p:txBody>
          </p:sp>
          <p:sp>
            <p:nvSpPr>
              <p:cNvPr id="5177" name="Line 40"/>
              <p:cNvSpPr>
                <a:spLocks noChangeShapeType="1"/>
              </p:cNvSpPr>
              <p:nvPr/>
            </p:nvSpPr>
            <p:spPr bwMode="auto">
              <a:xfrm>
                <a:off x="1215" y="1712"/>
                <a:ext cx="0" cy="192"/>
              </a:xfrm>
              <a:prstGeom prst="line">
                <a:avLst/>
              </a:prstGeom>
              <a:noFill/>
              <a:ln w="19050">
                <a:solidFill>
                  <a:srgbClr val="FF0000"/>
                </a:solidFill>
                <a:round/>
                <a:headEnd/>
                <a:tailEnd/>
              </a:ln>
            </p:spPr>
            <p:txBody>
              <a:bodyPr wrap="none" anchor="ctr"/>
              <a:lstStyle/>
              <a:p>
                <a:endParaRPr lang="en-US"/>
              </a:p>
            </p:txBody>
          </p:sp>
          <p:sp>
            <p:nvSpPr>
              <p:cNvPr id="5178" name="Line 41"/>
              <p:cNvSpPr>
                <a:spLocks noChangeShapeType="1"/>
              </p:cNvSpPr>
              <p:nvPr/>
            </p:nvSpPr>
            <p:spPr bwMode="auto">
              <a:xfrm>
                <a:off x="1167" y="1712"/>
                <a:ext cx="0" cy="192"/>
              </a:xfrm>
              <a:prstGeom prst="line">
                <a:avLst/>
              </a:prstGeom>
              <a:noFill/>
              <a:ln w="19050">
                <a:solidFill>
                  <a:srgbClr val="FF0000"/>
                </a:solidFill>
                <a:round/>
                <a:headEnd/>
                <a:tailEnd/>
              </a:ln>
            </p:spPr>
            <p:txBody>
              <a:bodyPr wrap="none" anchor="ctr"/>
              <a:lstStyle/>
              <a:p>
                <a:endParaRPr lang="en-US"/>
              </a:p>
            </p:txBody>
          </p:sp>
        </p:grpSp>
      </p:grpSp>
      <p:sp>
        <p:nvSpPr>
          <p:cNvPr id="5143" name="Line 42"/>
          <p:cNvSpPr>
            <a:spLocks noChangeShapeType="1"/>
          </p:cNvSpPr>
          <p:nvPr/>
        </p:nvSpPr>
        <p:spPr bwMode="auto">
          <a:xfrm>
            <a:off x="5637213" y="3733800"/>
            <a:ext cx="279400" cy="0"/>
          </a:xfrm>
          <a:prstGeom prst="line">
            <a:avLst/>
          </a:prstGeom>
          <a:noFill/>
          <a:ln w="19050">
            <a:solidFill>
              <a:schemeClr val="tx1"/>
            </a:solidFill>
            <a:round/>
            <a:headEnd/>
            <a:tailEnd type="triangle" w="med" len="med"/>
          </a:ln>
        </p:spPr>
        <p:txBody>
          <a:bodyPr wrap="none" anchor="ctr"/>
          <a:lstStyle/>
          <a:p>
            <a:endParaRPr lang="en-US"/>
          </a:p>
        </p:txBody>
      </p:sp>
      <p:grpSp>
        <p:nvGrpSpPr>
          <p:cNvPr id="5144" name="Group 43"/>
          <p:cNvGrpSpPr>
            <a:grpSpLocks/>
          </p:cNvGrpSpPr>
          <p:nvPr/>
        </p:nvGrpSpPr>
        <p:grpSpPr bwMode="auto">
          <a:xfrm>
            <a:off x="5240338" y="3581400"/>
            <a:ext cx="369887" cy="304800"/>
            <a:chOff x="167" y="3104"/>
            <a:chExt cx="233" cy="192"/>
          </a:xfrm>
        </p:grpSpPr>
        <p:sp>
          <p:nvSpPr>
            <p:cNvPr id="5167" name="Rectangle 44"/>
            <p:cNvSpPr>
              <a:spLocks noChangeArrowheads="1"/>
            </p:cNvSpPr>
            <p:nvPr/>
          </p:nvSpPr>
          <p:spPr bwMode="auto">
            <a:xfrm>
              <a:off x="256" y="3104"/>
              <a:ext cx="144" cy="192"/>
            </a:xfrm>
            <a:prstGeom prst="rect">
              <a:avLst/>
            </a:prstGeom>
            <a:solidFill>
              <a:schemeClr val="bg1"/>
            </a:solidFill>
            <a:ln w="9525">
              <a:noFill/>
              <a:miter lim="800000"/>
              <a:headEnd/>
              <a:tailEnd/>
            </a:ln>
          </p:spPr>
          <p:txBody>
            <a:bodyPr wrap="none" anchor="ctr"/>
            <a:lstStyle/>
            <a:p>
              <a:endParaRPr lang="en-US"/>
            </a:p>
          </p:txBody>
        </p:sp>
        <p:grpSp>
          <p:nvGrpSpPr>
            <p:cNvPr id="5168" name="Group 45"/>
            <p:cNvGrpSpPr>
              <a:grpSpLocks/>
            </p:cNvGrpSpPr>
            <p:nvPr/>
          </p:nvGrpSpPr>
          <p:grpSpPr bwMode="auto">
            <a:xfrm>
              <a:off x="167" y="3104"/>
              <a:ext cx="232" cy="192"/>
              <a:chOff x="1079" y="1712"/>
              <a:chExt cx="232" cy="192"/>
            </a:xfrm>
          </p:grpSpPr>
          <p:sp>
            <p:nvSpPr>
              <p:cNvPr id="5169" name="Freeform 46"/>
              <p:cNvSpPr>
                <a:spLocks/>
              </p:cNvSpPr>
              <p:nvPr/>
            </p:nvSpPr>
            <p:spPr bwMode="auto">
              <a:xfrm>
                <a:off x="1079" y="1712"/>
                <a:ext cx="232" cy="192"/>
              </a:xfrm>
              <a:custGeom>
                <a:avLst/>
                <a:gdLst>
                  <a:gd name="T0" fmla="*/ 0 w 288"/>
                  <a:gd name="T1" fmla="*/ 0 h 144"/>
                  <a:gd name="T2" fmla="*/ 18 w 288"/>
                  <a:gd name="T3" fmla="*/ 0 h 144"/>
                  <a:gd name="T4" fmla="*/ 18 w 288"/>
                  <a:gd name="T5" fmla="*/ 6065 h 144"/>
                  <a:gd name="T6" fmla="*/ 0 w 288"/>
                  <a:gd name="T7" fmla="*/ 6065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rgbClr val="FF0000"/>
                </a:solidFill>
                <a:prstDash val="solid"/>
                <a:round/>
                <a:headEnd type="none" w="med" len="med"/>
                <a:tailEnd type="none" w="med" len="med"/>
              </a:ln>
            </p:spPr>
            <p:txBody>
              <a:bodyPr wrap="none" anchor="ctr"/>
              <a:lstStyle/>
              <a:p>
                <a:endParaRPr lang="en-US"/>
              </a:p>
            </p:txBody>
          </p:sp>
          <p:sp>
            <p:nvSpPr>
              <p:cNvPr id="5170" name="Line 47"/>
              <p:cNvSpPr>
                <a:spLocks noChangeShapeType="1"/>
              </p:cNvSpPr>
              <p:nvPr/>
            </p:nvSpPr>
            <p:spPr bwMode="auto">
              <a:xfrm>
                <a:off x="1263" y="1712"/>
                <a:ext cx="0" cy="192"/>
              </a:xfrm>
              <a:prstGeom prst="line">
                <a:avLst/>
              </a:prstGeom>
              <a:noFill/>
              <a:ln w="19050">
                <a:solidFill>
                  <a:srgbClr val="FF0000"/>
                </a:solidFill>
                <a:round/>
                <a:headEnd/>
                <a:tailEnd/>
              </a:ln>
            </p:spPr>
            <p:txBody>
              <a:bodyPr wrap="none" anchor="ctr"/>
              <a:lstStyle/>
              <a:p>
                <a:endParaRPr lang="en-US"/>
              </a:p>
            </p:txBody>
          </p:sp>
          <p:sp>
            <p:nvSpPr>
              <p:cNvPr id="5171" name="Line 48"/>
              <p:cNvSpPr>
                <a:spLocks noChangeShapeType="1"/>
              </p:cNvSpPr>
              <p:nvPr/>
            </p:nvSpPr>
            <p:spPr bwMode="auto">
              <a:xfrm>
                <a:off x="1215" y="1712"/>
                <a:ext cx="0" cy="192"/>
              </a:xfrm>
              <a:prstGeom prst="line">
                <a:avLst/>
              </a:prstGeom>
              <a:noFill/>
              <a:ln w="19050">
                <a:solidFill>
                  <a:srgbClr val="FF0000"/>
                </a:solidFill>
                <a:round/>
                <a:headEnd/>
                <a:tailEnd/>
              </a:ln>
            </p:spPr>
            <p:txBody>
              <a:bodyPr wrap="none" anchor="ctr"/>
              <a:lstStyle/>
              <a:p>
                <a:endParaRPr lang="en-US"/>
              </a:p>
            </p:txBody>
          </p:sp>
          <p:sp>
            <p:nvSpPr>
              <p:cNvPr id="5172" name="Line 49"/>
              <p:cNvSpPr>
                <a:spLocks noChangeShapeType="1"/>
              </p:cNvSpPr>
              <p:nvPr/>
            </p:nvSpPr>
            <p:spPr bwMode="auto">
              <a:xfrm>
                <a:off x="1167" y="1712"/>
                <a:ext cx="0" cy="192"/>
              </a:xfrm>
              <a:prstGeom prst="line">
                <a:avLst/>
              </a:prstGeom>
              <a:noFill/>
              <a:ln w="19050">
                <a:solidFill>
                  <a:srgbClr val="FF0000"/>
                </a:solidFill>
                <a:round/>
                <a:headEnd/>
                <a:tailEnd/>
              </a:ln>
            </p:spPr>
            <p:txBody>
              <a:bodyPr wrap="none" anchor="ctr"/>
              <a:lstStyle/>
              <a:p>
                <a:endParaRPr lang="en-US"/>
              </a:p>
            </p:txBody>
          </p:sp>
        </p:grpSp>
      </p:grpSp>
      <p:sp>
        <p:nvSpPr>
          <p:cNvPr id="5145" name="Line 50"/>
          <p:cNvSpPr>
            <a:spLocks noChangeShapeType="1"/>
          </p:cNvSpPr>
          <p:nvPr/>
        </p:nvSpPr>
        <p:spPr bwMode="auto">
          <a:xfrm>
            <a:off x="5091113" y="3733800"/>
            <a:ext cx="279400" cy="0"/>
          </a:xfrm>
          <a:prstGeom prst="line">
            <a:avLst/>
          </a:prstGeom>
          <a:noFill/>
          <a:ln w="19050">
            <a:solidFill>
              <a:schemeClr val="tx1"/>
            </a:solidFill>
            <a:round/>
            <a:headEnd/>
            <a:tailEnd type="triangle" w="med" len="med"/>
          </a:ln>
        </p:spPr>
        <p:txBody>
          <a:bodyPr wrap="none" anchor="ctr"/>
          <a:lstStyle/>
          <a:p>
            <a:endParaRPr lang="en-US"/>
          </a:p>
        </p:txBody>
      </p:sp>
      <p:sp>
        <p:nvSpPr>
          <p:cNvPr id="5146" name="Line 51"/>
          <p:cNvSpPr>
            <a:spLocks noChangeShapeType="1"/>
          </p:cNvSpPr>
          <p:nvPr/>
        </p:nvSpPr>
        <p:spPr bwMode="auto">
          <a:xfrm>
            <a:off x="7542213" y="3746500"/>
            <a:ext cx="279400" cy="0"/>
          </a:xfrm>
          <a:prstGeom prst="line">
            <a:avLst/>
          </a:prstGeom>
          <a:noFill/>
          <a:ln w="19050">
            <a:solidFill>
              <a:schemeClr val="tx1"/>
            </a:solidFill>
            <a:round/>
            <a:headEnd/>
            <a:tailEnd type="triangle" w="med" len="med"/>
          </a:ln>
        </p:spPr>
        <p:txBody>
          <a:bodyPr wrap="none" anchor="ctr"/>
          <a:lstStyle/>
          <a:p>
            <a:endParaRPr lang="en-US"/>
          </a:p>
        </p:txBody>
      </p:sp>
      <p:grpSp>
        <p:nvGrpSpPr>
          <p:cNvPr id="5147" name="Group 52"/>
          <p:cNvGrpSpPr>
            <a:grpSpLocks/>
          </p:cNvGrpSpPr>
          <p:nvPr/>
        </p:nvGrpSpPr>
        <p:grpSpPr bwMode="auto">
          <a:xfrm>
            <a:off x="7170738" y="3594100"/>
            <a:ext cx="369887" cy="304800"/>
            <a:chOff x="167" y="3104"/>
            <a:chExt cx="233" cy="192"/>
          </a:xfrm>
        </p:grpSpPr>
        <p:sp>
          <p:nvSpPr>
            <p:cNvPr id="5161" name="Rectangle 53"/>
            <p:cNvSpPr>
              <a:spLocks noChangeArrowheads="1"/>
            </p:cNvSpPr>
            <p:nvPr/>
          </p:nvSpPr>
          <p:spPr bwMode="auto">
            <a:xfrm>
              <a:off x="256" y="3104"/>
              <a:ext cx="144" cy="192"/>
            </a:xfrm>
            <a:prstGeom prst="rect">
              <a:avLst/>
            </a:prstGeom>
            <a:solidFill>
              <a:schemeClr val="bg1"/>
            </a:solidFill>
            <a:ln w="9525">
              <a:noFill/>
              <a:miter lim="800000"/>
              <a:headEnd/>
              <a:tailEnd/>
            </a:ln>
          </p:spPr>
          <p:txBody>
            <a:bodyPr wrap="none" anchor="ctr"/>
            <a:lstStyle/>
            <a:p>
              <a:endParaRPr lang="en-US"/>
            </a:p>
          </p:txBody>
        </p:sp>
        <p:grpSp>
          <p:nvGrpSpPr>
            <p:cNvPr id="5162" name="Group 54"/>
            <p:cNvGrpSpPr>
              <a:grpSpLocks/>
            </p:cNvGrpSpPr>
            <p:nvPr/>
          </p:nvGrpSpPr>
          <p:grpSpPr bwMode="auto">
            <a:xfrm>
              <a:off x="167" y="3104"/>
              <a:ext cx="232" cy="192"/>
              <a:chOff x="1079" y="1712"/>
              <a:chExt cx="232" cy="192"/>
            </a:xfrm>
          </p:grpSpPr>
          <p:sp>
            <p:nvSpPr>
              <p:cNvPr id="5163" name="Freeform 55"/>
              <p:cNvSpPr>
                <a:spLocks/>
              </p:cNvSpPr>
              <p:nvPr/>
            </p:nvSpPr>
            <p:spPr bwMode="auto">
              <a:xfrm>
                <a:off x="1079" y="1712"/>
                <a:ext cx="232" cy="192"/>
              </a:xfrm>
              <a:custGeom>
                <a:avLst/>
                <a:gdLst>
                  <a:gd name="T0" fmla="*/ 0 w 288"/>
                  <a:gd name="T1" fmla="*/ 0 h 144"/>
                  <a:gd name="T2" fmla="*/ 18 w 288"/>
                  <a:gd name="T3" fmla="*/ 0 h 144"/>
                  <a:gd name="T4" fmla="*/ 18 w 288"/>
                  <a:gd name="T5" fmla="*/ 6065 h 144"/>
                  <a:gd name="T6" fmla="*/ 0 w 288"/>
                  <a:gd name="T7" fmla="*/ 6065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rgbClr val="FF0000"/>
                </a:solidFill>
                <a:prstDash val="solid"/>
                <a:round/>
                <a:headEnd type="none" w="med" len="med"/>
                <a:tailEnd type="none" w="med" len="med"/>
              </a:ln>
            </p:spPr>
            <p:txBody>
              <a:bodyPr wrap="none" anchor="ctr"/>
              <a:lstStyle/>
              <a:p>
                <a:endParaRPr lang="en-US"/>
              </a:p>
            </p:txBody>
          </p:sp>
          <p:sp>
            <p:nvSpPr>
              <p:cNvPr id="5164" name="Line 56"/>
              <p:cNvSpPr>
                <a:spLocks noChangeShapeType="1"/>
              </p:cNvSpPr>
              <p:nvPr/>
            </p:nvSpPr>
            <p:spPr bwMode="auto">
              <a:xfrm>
                <a:off x="1263" y="1712"/>
                <a:ext cx="0" cy="192"/>
              </a:xfrm>
              <a:prstGeom prst="line">
                <a:avLst/>
              </a:prstGeom>
              <a:noFill/>
              <a:ln w="19050">
                <a:solidFill>
                  <a:srgbClr val="FF0000"/>
                </a:solidFill>
                <a:round/>
                <a:headEnd/>
                <a:tailEnd/>
              </a:ln>
            </p:spPr>
            <p:txBody>
              <a:bodyPr wrap="none" anchor="ctr"/>
              <a:lstStyle/>
              <a:p>
                <a:endParaRPr lang="en-US"/>
              </a:p>
            </p:txBody>
          </p:sp>
          <p:sp>
            <p:nvSpPr>
              <p:cNvPr id="5165" name="Line 57"/>
              <p:cNvSpPr>
                <a:spLocks noChangeShapeType="1"/>
              </p:cNvSpPr>
              <p:nvPr/>
            </p:nvSpPr>
            <p:spPr bwMode="auto">
              <a:xfrm>
                <a:off x="1215" y="1712"/>
                <a:ext cx="0" cy="192"/>
              </a:xfrm>
              <a:prstGeom prst="line">
                <a:avLst/>
              </a:prstGeom>
              <a:noFill/>
              <a:ln w="19050">
                <a:solidFill>
                  <a:srgbClr val="FF0000"/>
                </a:solidFill>
                <a:round/>
                <a:headEnd/>
                <a:tailEnd/>
              </a:ln>
            </p:spPr>
            <p:txBody>
              <a:bodyPr wrap="none" anchor="ctr"/>
              <a:lstStyle/>
              <a:p>
                <a:endParaRPr lang="en-US"/>
              </a:p>
            </p:txBody>
          </p:sp>
          <p:sp>
            <p:nvSpPr>
              <p:cNvPr id="5166" name="Line 58"/>
              <p:cNvSpPr>
                <a:spLocks noChangeShapeType="1"/>
              </p:cNvSpPr>
              <p:nvPr/>
            </p:nvSpPr>
            <p:spPr bwMode="auto">
              <a:xfrm>
                <a:off x="1167" y="1712"/>
                <a:ext cx="0" cy="192"/>
              </a:xfrm>
              <a:prstGeom prst="line">
                <a:avLst/>
              </a:prstGeom>
              <a:noFill/>
              <a:ln w="19050">
                <a:solidFill>
                  <a:srgbClr val="FF0000"/>
                </a:solidFill>
                <a:round/>
                <a:headEnd/>
                <a:tailEnd/>
              </a:ln>
            </p:spPr>
            <p:txBody>
              <a:bodyPr wrap="none" anchor="ctr"/>
              <a:lstStyle/>
              <a:p>
                <a:endParaRPr lang="en-US"/>
              </a:p>
            </p:txBody>
          </p:sp>
        </p:grpSp>
      </p:grpSp>
      <p:sp>
        <p:nvSpPr>
          <p:cNvPr id="5148" name="Line 59"/>
          <p:cNvSpPr>
            <a:spLocks noChangeShapeType="1"/>
          </p:cNvSpPr>
          <p:nvPr/>
        </p:nvSpPr>
        <p:spPr bwMode="auto">
          <a:xfrm>
            <a:off x="7021513" y="3746500"/>
            <a:ext cx="279400" cy="0"/>
          </a:xfrm>
          <a:prstGeom prst="line">
            <a:avLst/>
          </a:prstGeom>
          <a:noFill/>
          <a:ln w="19050">
            <a:solidFill>
              <a:schemeClr val="tx1"/>
            </a:solidFill>
            <a:round/>
            <a:headEnd/>
            <a:tailEnd type="triangle" w="med" len="med"/>
          </a:ln>
        </p:spPr>
        <p:txBody>
          <a:bodyPr wrap="none" anchor="ctr"/>
          <a:lstStyle/>
          <a:p>
            <a:endParaRPr lang="en-US"/>
          </a:p>
        </p:txBody>
      </p:sp>
      <p:sp>
        <p:nvSpPr>
          <p:cNvPr id="5149" name="Freeform 60"/>
          <p:cNvSpPr>
            <a:spLocks/>
          </p:cNvSpPr>
          <p:nvPr/>
        </p:nvSpPr>
        <p:spPr bwMode="auto">
          <a:xfrm flipV="1">
            <a:off x="2814638" y="2974975"/>
            <a:ext cx="5386387" cy="414338"/>
          </a:xfrm>
          <a:custGeom>
            <a:avLst/>
            <a:gdLst>
              <a:gd name="T0" fmla="*/ 2147483647 w 3393"/>
              <a:gd name="T1" fmla="*/ 0 h 261"/>
              <a:gd name="T2" fmla="*/ 2147483647 w 3393"/>
              <a:gd name="T3" fmla="*/ 2147483647 h 261"/>
              <a:gd name="T4" fmla="*/ 0 w 3393"/>
              <a:gd name="T5" fmla="*/ 2147483647 h 261"/>
              <a:gd name="T6" fmla="*/ 0 60000 65536"/>
              <a:gd name="T7" fmla="*/ 0 60000 65536"/>
              <a:gd name="T8" fmla="*/ 0 60000 65536"/>
              <a:gd name="T9" fmla="*/ 0 w 3393"/>
              <a:gd name="T10" fmla="*/ 0 h 261"/>
              <a:gd name="T11" fmla="*/ 3393 w 3393"/>
              <a:gd name="T12" fmla="*/ 261 h 261"/>
            </a:gdLst>
            <a:ahLst/>
            <a:cxnLst>
              <a:cxn ang="T6">
                <a:pos x="T0" y="T1"/>
              </a:cxn>
              <a:cxn ang="T7">
                <a:pos x="T2" y="T3"/>
              </a:cxn>
              <a:cxn ang="T8">
                <a:pos x="T4" y="T5"/>
              </a:cxn>
            </a:cxnLst>
            <a:rect l="T9" t="T10" r="T11" b="T12"/>
            <a:pathLst>
              <a:path w="3393" h="261">
                <a:moveTo>
                  <a:pt x="3393" y="0"/>
                </a:moveTo>
                <a:lnTo>
                  <a:pt x="3393" y="253"/>
                </a:lnTo>
                <a:lnTo>
                  <a:pt x="0" y="261"/>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5150" name="Text Box 61"/>
          <p:cNvSpPr txBox="1">
            <a:spLocks noChangeArrowheads="1"/>
          </p:cNvSpPr>
          <p:nvPr/>
        </p:nvSpPr>
        <p:spPr bwMode="auto">
          <a:xfrm>
            <a:off x="6094413" y="4217988"/>
            <a:ext cx="938212" cy="385762"/>
          </a:xfrm>
          <a:prstGeom prst="rect">
            <a:avLst/>
          </a:prstGeom>
          <a:solidFill>
            <a:schemeClr val="bg1"/>
          </a:solidFill>
          <a:ln w="19050">
            <a:solidFill>
              <a:srgbClr val="FF0000"/>
            </a:solid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dMem</a:t>
            </a:r>
          </a:p>
        </p:txBody>
      </p:sp>
      <p:sp>
        <p:nvSpPr>
          <p:cNvPr id="5151" name="Line 62"/>
          <p:cNvSpPr>
            <a:spLocks noChangeShapeType="1"/>
          </p:cNvSpPr>
          <p:nvPr/>
        </p:nvSpPr>
        <p:spPr bwMode="auto">
          <a:xfrm>
            <a:off x="3594100" y="2292350"/>
            <a:ext cx="0" cy="1263650"/>
          </a:xfrm>
          <a:prstGeom prst="line">
            <a:avLst/>
          </a:prstGeom>
          <a:noFill/>
          <a:ln w="9525">
            <a:solidFill>
              <a:schemeClr val="tx1"/>
            </a:solidFill>
            <a:round/>
            <a:headEnd/>
            <a:tailEnd type="triangle" w="med" len="med"/>
          </a:ln>
        </p:spPr>
        <p:txBody>
          <a:bodyPr wrap="none" anchor="ctr"/>
          <a:lstStyle/>
          <a:p>
            <a:endParaRPr lang="en-US"/>
          </a:p>
        </p:txBody>
      </p:sp>
      <p:sp>
        <p:nvSpPr>
          <p:cNvPr id="5152" name="Line 63"/>
          <p:cNvSpPr>
            <a:spLocks noChangeShapeType="1"/>
          </p:cNvSpPr>
          <p:nvPr/>
        </p:nvSpPr>
        <p:spPr bwMode="auto">
          <a:xfrm>
            <a:off x="1492250" y="2292350"/>
            <a:ext cx="0" cy="1263650"/>
          </a:xfrm>
          <a:prstGeom prst="line">
            <a:avLst/>
          </a:prstGeom>
          <a:noFill/>
          <a:ln w="9525">
            <a:solidFill>
              <a:schemeClr val="tx1"/>
            </a:solidFill>
            <a:round/>
            <a:headEnd/>
            <a:tailEnd type="triangle" w="med" len="med"/>
          </a:ln>
        </p:spPr>
        <p:txBody>
          <a:bodyPr wrap="none" anchor="ctr"/>
          <a:lstStyle/>
          <a:p>
            <a:endParaRPr lang="en-US"/>
          </a:p>
        </p:txBody>
      </p:sp>
      <p:sp>
        <p:nvSpPr>
          <p:cNvPr id="5153" name="Line 64"/>
          <p:cNvSpPr>
            <a:spLocks noChangeShapeType="1"/>
          </p:cNvSpPr>
          <p:nvPr/>
        </p:nvSpPr>
        <p:spPr bwMode="auto">
          <a:xfrm flipH="1" flipV="1">
            <a:off x="673100" y="3952875"/>
            <a:ext cx="0" cy="287338"/>
          </a:xfrm>
          <a:prstGeom prst="line">
            <a:avLst/>
          </a:prstGeom>
          <a:noFill/>
          <a:ln w="19050">
            <a:solidFill>
              <a:schemeClr val="tx1"/>
            </a:solidFill>
            <a:round/>
            <a:headEnd/>
            <a:tailEnd type="triangle" w="med" len="med"/>
          </a:ln>
        </p:spPr>
        <p:txBody>
          <a:bodyPr wrap="none" anchor="ctr"/>
          <a:lstStyle/>
          <a:p>
            <a:endParaRPr lang="en-US"/>
          </a:p>
        </p:txBody>
      </p:sp>
      <p:sp>
        <p:nvSpPr>
          <p:cNvPr id="5154" name="Line 65"/>
          <p:cNvSpPr>
            <a:spLocks noChangeShapeType="1"/>
          </p:cNvSpPr>
          <p:nvPr/>
        </p:nvSpPr>
        <p:spPr bwMode="auto">
          <a:xfrm flipH="1" flipV="1">
            <a:off x="6661150" y="3913188"/>
            <a:ext cx="0" cy="287337"/>
          </a:xfrm>
          <a:prstGeom prst="line">
            <a:avLst/>
          </a:prstGeom>
          <a:noFill/>
          <a:ln w="19050">
            <a:solidFill>
              <a:schemeClr val="tx1"/>
            </a:solidFill>
            <a:round/>
            <a:headEnd type="triangle" w="med" len="med"/>
            <a:tailEnd type="triangle" w="med" len="med"/>
          </a:ln>
        </p:spPr>
        <p:txBody>
          <a:bodyPr wrap="none" anchor="ctr"/>
          <a:lstStyle/>
          <a:p>
            <a:endParaRPr lang="en-US"/>
          </a:p>
        </p:txBody>
      </p:sp>
      <p:sp>
        <p:nvSpPr>
          <p:cNvPr id="5155" name="Freeform 66"/>
          <p:cNvSpPr>
            <a:spLocks/>
          </p:cNvSpPr>
          <p:nvPr/>
        </p:nvSpPr>
        <p:spPr bwMode="auto">
          <a:xfrm>
            <a:off x="631825" y="2292350"/>
            <a:ext cx="3860800" cy="1173163"/>
          </a:xfrm>
          <a:custGeom>
            <a:avLst/>
            <a:gdLst>
              <a:gd name="T0" fmla="*/ 2147483647 w 2432"/>
              <a:gd name="T1" fmla="*/ 2147483647 h 739"/>
              <a:gd name="T2" fmla="*/ 2147483647 w 2432"/>
              <a:gd name="T3" fmla="*/ 0 h 739"/>
              <a:gd name="T4" fmla="*/ 0 w 2432"/>
              <a:gd name="T5" fmla="*/ 0 h 739"/>
              <a:gd name="T6" fmla="*/ 0 w 2432"/>
              <a:gd name="T7" fmla="*/ 2147483647 h 739"/>
              <a:gd name="T8" fmla="*/ 0 60000 65536"/>
              <a:gd name="T9" fmla="*/ 0 60000 65536"/>
              <a:gd name="T10" fmla="*/ 0 60000 65536"/>
              <a:gd name="T11" fmla="*/ 0 60000 65536"/>
              <a:gd name="T12" fmla="*/ 0 w 2432"/>
              <a:gd name="T13" fmla="*/ 0 h 739"/>
              <a:gd name="T14" fmla="*/ 2432 w 2432"/>
              <a:gd name="T15" fmla="*/ 739 h 739"/>
            </a:gdLst>
            <a:ahLst/>
            <a:cxnLst>
              <a:cxn ang="T8">
                <a:pos x="T0" y="T1"/>
              </a:cxn>
              <a:cxn ang="T9">
                <a:pos x="T2" y="T3"/>
              </a:cxn>
              <a:cxn ang="T10">
                <a:pos x="T4" y="T5"/>
              </a:cxn>
              <a:cxn ang="T11">
                <a:pos x="T6" y="T7"/>
              </a:cxn>
            </a:cxnLst>
            <a:rect l="T12" t="T13" r="T14" b="T15"/>
            <a:pathLst>
              <a:path w="2432" h="739">
                <a:moveTo>
                  <a:pt x="2432" y="739"/>
                </a:moveTo>
                <a:lnTo>
                  <a:pt x="2432" y="0"/>
                </a:lnTo>
                <a:lnTo>
                  <a:pt x="0" y="0"/>
                </a:lnTo>
                <a:lnTo>
                  <a:pt x="0" y="320"/>
                </a:lnTo>
              </a:path>
            </a:pathLst>
          </a:custGeom>
          <a:noFill/>
          <a:ln w="9525" cap="flat" cmpd="sng">
            <a:solidFill>
              <a:schemeClr val="tx1"/>
            </a:solidFill>
            <a:prstDash val="solid"/>
            <a:round/>
            <a:headEnd type="none" w="med" len="med"/>
            <a:tailEnd type="triangle" w="med" len="med"/>
          </a:ln>
        </p:spPr>
        <p:txBody>
          <a:bodyPr wrap="none" anchor="ctr"/>
          <a:lstStyle/>
          <a:p>
            <a:endParaRPr lang="en-US"/>
          </a:p>
        </p:txBody>
      </p:sp>
      <p:sp>
        <p:nvSpPr>
          <p:cNvPr id="5156" name="Line 67"/>
          <p:cNvSpPr>
            <a:spLocks noChangeShapeType="1"/>
          </p:cNvSpPr>
          <p:nvPr/>
        </p:nvSpPr>
        <p:spPr bwMode="auto">
          <a:xfrm>
            <a:off x="641350" y="3200400"/>
            <a:ext cx="0" cy="228600"/>
          </a:xfrm>
          <a:prstGeom prst="line">
            <a:avLst/>
          </a:prstGeom>
          <a:noFill/>
          <a:ln w="9525">
            <a:solidFill>
              <a:schemeClr val="tx1"/>
            </a:solidFill>
            <a:round/>
            <a:headEnd/>
            <a:tailEnd type="triangle" w="med" len="med"/>
          </a:ln>
        </p:spPr>
        <p:txBody>
          <a:bodyPr wrap="none" anchor="ctr"/>
          <a:lstStyle/>
          <a:p>
            <a:endParaRPr lang="en-US"/>
          </a:p>
        </p:txBody>
      </p:sp>
      <p:sp>
        <p:nvSpPr>
          <p:cNvPr id="1650756" name="Text Box 68"/>
          <p:cNvSpPr txBox="1">
            <a:spLocks noChangeArrowheads="1"/>
          </p:cNvSpPr>
          <p:nvPr/>
        </p:nvSpPr>
        <p:spPr bwMode="auto">
          <a:xfrm>
            <a:off x="1327150" y="5264150"/>
            <a:ext cx="6616700" cy="587375"/>
          </a:xfrm>
          <a:prstGeom prst="rect">
            <a:avLst/>
          </a:prstGeom>
          <a:noFill/>
          <a:ln w="9525">
            <a:noFill/>
            <a:miter lim="800000"/>
            <a:headEnd/>
            <a:tailEnd/>
          </a:ln>
        </p:spPr>
        <p:txBody>
          <a:bodyPr>
            <a:spAutoFit/>
          </a:bodyPr>
          <a:lstStyle/>
          <a:p>
            <a:pPr>
              <a:buFont typeface="Wingdings" pitchFamily="-96" charset="2"/>
              <a:buNone/>
            </a:pPr>
            <a:r>
              <a:rPr lang="en-US"/>
              <a:t>It is better to think in terms of FIFOs as opposed to pipeline registers. </a:t>
            </a:r>
          </a:p>
        </p:txBody>
      </p:sp>
      <p:sp>
        <p:nvSpPr>
          <p:cNvPr id="74" name="Date Placeholder 73"/>
          <p:cNvSpPr>
            <a:spLocks noGrp="1"/>
          </p:cNvSpPr>
          <p:nvPr>
            <p:ph type="dt" sz="half" idx="10"/>
          </p:nvPr>
        </p:nvSpPr>
        <p:spPr/>
        <p:txBody>
          <a:bodyPr/>
          <a:lstStyle/>
          <a:p>
            <a:pPr>
              <a:defRPr/>
            </a:pPr>
            <a:r>
              <a:rPr lang="en-US" smtClean="0"/>
              <a:t>February 28, 2011</a:t>
            </a:r>
            <a:endParaRPr lang="en-US" dirty="0"/>
          </a:p>
        </p:txBody>
      </p:sp>
      <p:sp>
        <p:nvSpPr>
          <p:cNvPr id="77" name="Slide Number Placeholder 76"/>
          <p:cNvSpPr>
            <a:spLocks noGrp="1"/>
          </p:cNvSpPr>
          <p:nvPr>
            <p:ph type="sldNum" sz="quarter" idx="11"/>
          </p:nvPr>
        </p:nvSpPr>
        <p:spPr/>
        <p:txBody>
          <a:bodyPr/>
          <a:lstStyle/>
          <a:p>
            <a:pPr>
              <a:defRPr/>
            </a:pPr>
            <a:r>
              <a:rPr lang="en-US" smtClean="0"/>
              <a:t>L08-</a:t>
            </a:r>
            <a:fld id="{45FBB8E2-97C2-4062-B75C-96275F965647}" type="slidenum">
              <a:rPr lang="en-US" smtClean="0"/>
              <a:pPr>
                <a:defRPr/>
              </a:pPr>
              <a:t>3</a:t>
            </a:fld>
            <a:endParaRPr lang="en-US" dirty="0"/>
          </a:p>
        </p:txBody>
      </p:sp>
      <p:sp>
        <p:nvSpPr>
          <p:cNvPr id="78" name="Footer Placeholder 77"/>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50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075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The stall function for the elastic pipeline</a:t>
            </a:r>
          </a:p>
        </p:txBody>
      </p:sp>
      <p:sp>
        <p:nvSpPr>
          <p:cNvPr id="32771" name="Text Box 3"/>
          <p:cNvSpPr txBox="1">
            <a:spLocks noChangeArrowheads="1"/>
          </p:cNvSpPr>
          <p:nvPr/>
        </p:nvSpPr>
        <p:spPr bwMode="auto">
          <a:xfrm>
            <a:off x="690563" y="1617663"/>
            <a:ext cx="7870825" cy="2570162"/>
          </a:xfrm>
          <a:prstGeom prst="rect">
            <a:avLst/>
          </a:prstGeom>
          <a:noFill/>
          <a:ln w="9525">
            <a:solidFill>
              <a:srgbClr val="FF0000"/>
            </a:solidFill>
            <a:miter lim="800000"/>
            <a:headEnd/>
            <a:tailEnd/>
          </a:ln>
        </p:spPr>
        <p:txBody>
          <a:bodyPr>
            <a:spAutoFit/>
          </a:bodyPr>
          <a:lstStyle/>
          <a:p>
            <a:pPr>
              <a:lnSpc>
                <a:spcPct val="100000"/>
              </a:lnSpc>
              <a:spcBef>
                <a:spcPct val="0"/>
              </a:spcBef>
              <a:buClrTx/>
              <a:buSzTx/>
              <a:buFontTx/>
              <a:buNone/>
            </a:pPr>
            <a:r>
              <a:rPr lang="en-US" sz="2000" b="1">
                <a:latin typeface="Courier New" pitchFamily="49" charset="0"/>
                <a:ea typeface="MS Mincho" pitchFamily="49" charset="-128"/>
              </a:rPr>
              <a:t>function</a:t>
            </a:r>
            <a:r>
              <a:rPr lang="en-US" sz="2000" b="1">
                <a:solidFill>
                  <a:schemeClr val="tx2"/>
                </a:solidFill>
                <a:latin typeface="Courier New" pitchFamily="49" charset="0"/>
                <a:ea typeface="MS Mincho" pitchFamily="49" charset="-128"/>
              </a:rPr>
              <a:t> Bool </a:t>
            </a:r>
            <a:r>
              <a:rPr lang="en-US" sz="2000" b="1">
                <a:solidFill>
                  <a:srgbClr val="FF0000"/>
                </a:solidFill>
                <a:latin typeface="Courier New" pitchFamily="49" charset="0"/>
                <a:ea typeface="MS Mincho" pitchFamily="49" charset="-128"/>
              </a:rPr>
              <a:t>newStallFunc</a:t>
            </a:r>
            <a:r>
              <a:rPr lang="en-US" sz="2000" b="1">
                <a:solidFill>
                  <a:schemeClr val="tx2"/>
                </a:solidFill>
                <a:latin typeface="Courier New" pitchFamily="49" charset="0"/>
                <a:ea typeface="MS Mincho" pitchFamily="49" charset="-128"/>
              </a:rPr>
              <a:t> (Instr instr, </a:t>
            </a:r>
          </a:p>
          <a:p>
            <a:pPr lvl="1" eaLnBrk="0" hangingPunct="0">
              <a:spcBef>
                <a:spcPct val="20000"/>
              </a:spcBef>
              <a:buClrTx/>
              <a:buSzTx/>
              <a:buFontTx/>
              <a:buNone/>
            </a:pPr>
            <a:r>
              <a:rPr lang="en-US" sz="2000" b="1">
                <a:solidFill>
                  <a:schemeClr val="tx2"/>
                </a:solidFill>
                <a:latin typeface="Courier New" pitchFamily="49" charset="0"/>
              </a:rPr>
              <a:t>     SFIFO#(InstTemplate, RName) bu); </a:t>
            </a:r>
            <a:endParaRPr lang="en-US" sz="2000" b="1">
              <a:solidFill>
                <a:schemeClr val="tx2"/>
              </a:solidFill>
              <a:latin typeface="Courier New" pitchFamily="49" charset="0"/>
              <a:ea typeface="MS Mincho" pitchFamily="49" charset="-128"/>
            </a:endParaRPr>
          </a:p>
          <a:p>
            <a:pPr>
              <a:lnSpc>
                <a:spcPct val="100000"/>
              </a:lnSpc>
              <a:spcBef>
                <a:spcPct val="0"/>
              </a:spcBef>
              <a:buClrTx/>
              <a:buSzTx/>
              <a:buFontTx/>
              <a:buNone/>
            </a:pPr>
            <a:r>
              <a:rPr lang="en-US" sz="2000" b="1">
                <a:solidFill>
                  <a:schemeClr val="tx2"/>
                </a:solidFill>
                <a:latin typeface="Courier New" pitchFamily="49" charset="0"/>
                <a:ea typeface="MS Mincho" pitchFamily="49" charset="-128"/>
              </a:rPr>
              <a:t>  </a:t>
            </a:r>
            <a:r>
              <a:rPr lang="en-US" sz="2000" b="1">
                <a:latin typeface="Courier New" pitchFamily="49" charset="0"/>
              </a:rPr>
              <a:t>case</a:t>
            </a:r>
            <a:r>
              <a:rPr lang="en-US" sz="2000" b="1">
                <a:solidFill>
                  <a:schemeClr val="tx2"/>
                </a:solidFill>
                <a:latin typeface="Courier New" pitchFamily="49" charset="0"/>
                <a:ea typeface="MS Mincho" pitchFamily="49" charset="-128"/>
              </a:rPr>
              <a:t> (instr) </a:t>
            </a:r>
            <a:r>
              <a:rPr lang="en-US" sz="2000" b="1">
                <a:latin typeface="Courier New" pitchFamily="49" charset="0"/>
                <a:ea typeface="MS Mincho" pitchFamily="49" charset="-128"/>
              </a:rPr>
              <a:t>matches</a:t>
            </a:r>
          </a:p>
          <a:p>
            <a:pPr>
              <a:lnSpc>
                <a:spcPct val="100000"/>
              </a:lnSpc>
              <a:spcBef>
                <a:spcPct val="0"/>
              </a:spcBef>
              <a:buClrTx/>
              <a:buSzTx/>
              <a:buFontTx/>
              <a:buNone/>
            </a:pP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tagged</a:t>
            </a:r>
            <a:r>
              <a:rPr lang="en-US" sz="2000" b="1">
                <a:solidFill>
                  <a:schemeClr val="tx2"/>
                </a:solidFill>
                <a:latin typeface="Courier New" pitchFamily="49" charset="0"/>
                <a:ea typeface="MS Mincho" pitchFamily="49" charset="-128"/>
              </a:rPr>
              <a:t> Add {dst:.rd,src1:.ra,src2:.rb}: </a:t>
            </a:r>
          </a:p>
          <a:p>
            <a:pPr>
              <a:lnSpc>
                <a:spcPct val="100000"/>
              </a:lnSpc>
              <a:spcBef>
                <a:spcPct val="0"/>
              </a:spcBef>
              <a:buClrTx/>
              <a:buSzTx/>
              <a:buFontTx/>
              <a:buNone/>
            </a:pP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return</a:t>
            </a:r>
            <a:r>
              <a:rPr lang="en-US" sz="2000" b="1">
                <a:solidFill>
                  <a:schemeClr val="tx2"/>
                </a:solidFill>
                <a:latin typeface="Courier New" pitchFamily="49" charset="0"/>
                <a:ea typeface="MS Mincho" pitchFamily="49" charset="-128"/>
              </a:rPr>
              <a:t> (bu.find(ra) || bu.find(rb));</a:t>
            </a:r>
            <a:r>
              <a:rPr lang="en-US" sz="2000" b="1">
                <a:latin typeface="Courier New" pitchFamily="49" charset="0"/>
                <a:ea typeface="MS Mincho" pitchFamily="49" charset="-128"/>
              </a:rPr>
              <a:t> </a:t>
            </a:r>
          </a:p>
          <a:p>
            <a:pPr>
              <a:lnSpc>
                <a:spcPct val="100000"/>
              </a:lnSpc>
              <a:spcBef>
                <a:spcPct val="0"/>
              </a:spcBef>
              <a:buClrTx/>
              <a:buSzTx/>
              <a:buFontTx/>
              <a:buNone/>
            </a:pPr>
            <a:r>
              <a:rPr lang="en-US" sz="2000" b="1">
                <a:latin typeface="Courier New" pitchFamily="49" charset="0"/>
                <a:ea typeface="MS Mincho" pitchFamily="49" charset="-128"/>
              </a:rPr>
              <a:t>   tagged</a:t>
            </a:r>
            <a:r>
              <a:rPr lang="en-US" sz="2000" b="1">
                <a:solidFill>
                  <a:schemeClr val="tx2"/>
                </a:solidFill>
                <a:latin typeface="Courier New" pitchFamily="49" charset="0"/>
                <a:ea typeface="MS Mincho" pitchFamily="49" charset="-128"/>
              </a:rPr>
              <a:t> Bz    {cond:.rc,addr:.addr}: </a:t>
            </a:r>
          </a:p>
          <a:p>
            <a:pPr>
              <a:lnSpc>
                <a:spcPct val="100000"/>
              </a:lnSpc>
              <a:spcBef>
                <a:spcPct val="0"/>
              </a:spcBef>
              <a:buClrTx/>
              <a:buSzTx/>
              <a:buFontTx/>
              <a:buNone/>
            </a:pP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return</a:t>
            </a:r>
            <a:r>
              <a:rPr lang="en-US" sz="2000" b="1">
                <a:solidFill>
                  <a:schemeClr val="tx2"/>
                </a:solidFill>
                <a:latin typeface="Courier New" pitchFamily="49" charset="0"/>
                <a:ea typeface="MS Mincho" pitchFamily="49" charset="-128"/>
              </a:rPr>
              <a:t> (bu.find(rc) || bu.find(addr));</a:t>
            </a:r>
            <a:br>
              <a:rPr lang="en-US" sz="2000" b="1">
                <a:solidFill>
                  <a:schemeClr val="tx2"/>
                </a:solidFill>
                <a:latin typeface="Courier New" pitchFamily="49" charset="0"/>
                <a:ea typeface="MS Mincho" pitchFamily="49" charset="-128"/>
              </a:rPr>
            </a:br>
            <a:r>
              <a:rPr lang="en-US" sz="2000" b="1">
                <a:solidFill>
                  <a:schemeClr val="tx2"/>
                </a:solidFill>
                <a:latin typeface="Courier New" pitchFamily="49" charset="0"/>
                <a:ea typeface="MS Mincho" pitchFamily="49" charset="-128"/>
              </a:rPr>
              <a:t>   </a:t>
            </a:r>
            <a:r>
              <a:rPr lang="en-US" sz="2000" b="1">
                <a:latin typeface="Courier New" pitchFamily="49" charset="0"/>
                <a:ea typeface="MS Mincho" pitchFamily="49" charset="-128"/>
              </a:rPr>
              <a:t>…</a:t>
            </a:r>
          </a:p>
        </p:txBody>
      </p:sp>
      <p:sp>
        <p:nvSpPr>
          <p:cNvPr id="1890308" name="Text Box 4"/>
          <p:cNvSpPr txBox="1">
            <a:spLocks noChangeArrowheads="1"/>
          </p:cNvSpPr>
          <p:nvPr/>
        </p:nvSpPr>
        <p:spPr bwMode="auto">
          <a:xfrm>
            <a:off x="620713" y="4270375"/>
            <a:ext cx="8134350" cy="1892300"/>
          </a:xfrm>
          <a:prstGeom prst="rect">
            <a:avLst/>
          </a:prstGeom>
          <a:solidFill>
            <a:schemeClr val="tx1"/>
          </a:solidFill>
          <a:ln w="9525">
            <a:noFill/>
            <a:miter lim="800000"/>
            <a:headEnd/>
            <a:tailEnd/>
          </a:ln>
        </p:spPr>
        <p:txBody>
          <a:bodyPr>
            <a:spAutoFit/>
          </a:bodyPr>
          <a:lstStyle/>
          <a:p>
            <a:pPr>
              <a:buFont typeface="Wingdings" pitchFamily="-96" charset="2"/>
              <a:buNone/>
            </a:pPr>
            <a:r>
              <a:rPr lang="en-US" sz="2000">
                <a:solidFill>
                  <a:srgbClr val="F6FD71"/>
                </a:solidFill>
              </a:rPr>
              <a:t>bu.find in our Pipeline SFIFO happens after deq. This means that if bu can hold at most one instruction like in the inelastic case, we do not have to stall. Otherwise, we will still need to check for hazards and stall.</a:t>
            </a:r>
          </a:p>
          <a:p>
            <a:pPr>
              <a:buFont typeface="Wingdings" pitchFamily="-96" charset="2"/>
              <a:buNone/>
            </a:pPr>
            <a:endParaRPr lang="en-US" sz="2000">
              <a:solidFill>
                <a:srgbClr val="F6FD71"/>
              </a:solidFill>
            </a:endParaRPr>
          </a:p>
          <a:p>
            <a:pPr>
              <a:buFont typeface="Wingdings" pitchFamily="-96" charset="2"/>
              <a:buNone/>
            </a:pPr>
            <a:r>
              <a:rPr lang="en-US" sz="2000">
                <a:solidFill>
                  <a:srgbClr val="F6FD71"/>
                </a:solidFill>
              </a:rPr>
              <a:t>No change in the stall function</a:t>
            </a:r>
          </a:p>
        </p:txBody>
      </p:sp>
      <p:sp>
        <p:nvSpPr>
          <p:cNvPr id="32773" name="Text Box 5"/>
          <p:cNvSpPr txBox="1">
            <a:spLocks noChangeArrowheads="1"/>
          </p:cNvSpPr>
          <p:nvPr/>
        </p:nvSpPr>
        <p:spPr bwMode="auto">
          <a:xfrm>
            <a:off x="893763" y="2346325"/>
            <a:ext cx="7673975" cy="339725"/>
          </a:xfrm>
          <a:prstGeom prst="rect">
            <a:avLst/>
          </a:prstGeom>
          <a:noFill/>
          <a:ln w="9525">
            <a:noFill/>
            <a:miter lim="800000"/>
            <a:headEnd/>
            <a:tailEnd/>
          </a:ln>
        </p:spPr>
        <p:txBody>
          <a:bodyPr>
            <a:spAutoFit/>
          </a:bodyPr>
          <a:lstStyle/>
          <a:p>
            <a:endParaRPr lang="en-US"/>
          </a:p>
        </p:txBody>
      </p:sp>
      <p:sp>
        <p:nvSpPr>
          <p:cNvPr id="10" name="Date Placeholder 9"/>
          <p:cNvSpPr>
            <a:spLocks noGrp="1"/>
          </p:cNvSpPr>
          <p:nvPr>
            <p:ph type="dt" sz="half" idx="10"/>
          </p:nvPr>
        </p:nvSpPr>
        <p:spPr/>
        <p:txBody>
          <a:bodyPr/>
          <a:lstStyle/>
          <a:p>
            <a:pPr>
              <a:defRPr/>
            </a:pPr>
            <a:r>
              <a:rPr lang="en-US" smtClean="0"/>
              <a:t>February 28, 2011</a:t>
            </a:r>
            <a:endParaRPr lang="en-US" dirty="0"/>
          </a:p>
        </p:txBody>
      </p:sp>
      <p:sp>
        <p:nvSpPr>
          <p:cNvPr id="11" name="Slide Number Placeholder 10"/>
          <p:cNvSpPr>
            <a:spLocks noGrp="1"/>
          </p:cNvSpPr>
          <p:nvPr>
            <p:ph type="sldNum" sz="quarter" idx="11"/>
          </p:nvPr>
        </p:nvSpPr>
        <p:spPr/>
        <p:txBody>
          <a:bodyPr/>
          <a:lstStyle/>
          <a:p>
            <a:pPr>
              <a:defRPr/>
            </a:pPr>
            <a:r>
              <a:rPr lang="en-US" smtClean="0"/>
              <a:t>L08-</a:t>
            </a:r>
            <a:fld id="{45FBB8E2-97C2-4062-B75C-96275F965647}" type="slidenum">
              <a:rPr lang="en-US" smtClean="0"/>
              <a:pPr>
                <a:defRPr/>
              </a:pPr>
              <a:t>30</a:t>
            </a:fld>
            <a:endParaRPr lang="en-US" dirty="0"/>
          </a:p>
        </p:txBody>
      </p:sp>
      <p:sp>
        <p:nvSpPr>
          <p:cNvPr id="13" name="Footer Placeholder 12"/>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903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030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Fetch &amp; Decode Rule: </a:t>
            </a:r>
            <a:r>
              <a:rPr lang="en-US" sz="2400" i="1" smtClean="0"/>
              <a:t>corrected</a:t>
            </a:r>
          </a:p>
        </p:txBody>
      </p:sp>
      <p:sp>
        <p:nvSpPr>
          <p:cNvPr id="10243" name="Content Placeholder 31" descr="Rectangle: Click to edit Master text styles&#10;Second level&#10;Third level&#10;Fourth level&#10;Fifth level"/>
          <p:cNvSpPr>
            <a:spLocks noGrp="1"/>
          </p:cNvSpPr>
          <p:nvPr>
            <p:ph idx="1"/>
          </p:nvPr>
        </p:nvSpPr>
        <p:spPr/>
        <p:txBody>
          <a:bodyPr/>
          <a:lstStyle/>
          <a:p>
            <a:endParaRPr lang="en-US" smtClean="0"/>
          </a:p>
        </p:txBody>
      </p:sp>
      <p:grpSp>
        <p:nvGrpSpPr>
          <p:cNvPr id="10244" name="Group 3"/>
          <p:cNvGrpSpPr>
            <a:grpSpLocks/>
          </p:cNvGrpSpPr>
          <p:nvPr/>
        </p:nvGrpSpPr>
        <p:grpSpPr bwMode="auto">
          <a:xfrm>
            <a:off x="2514600" y="1325563"/>
            <a:ext cx="3975100" cy="2055812"/>
            <a:chOff x="1520" y="800"/>
            <a:chExt cx="2504" cy="1295"/>
          </a:xfrm>
        </p:grpSpPr>
        <p:sp>
          <p:nvSpPr>
            <p:cNvPr id="10251" name="AutoShape 4"/>
            <p:cNvSpPr>
              <a:spLocks noChangeArrowheads="1"/>
            </p:cNvSpPr>
            <p:nvPr/>
          </p:nvSpPr>
          <p:spPr bwMode="auto">
            <a:xfrm>
              <a:off x="1520" y="800"/>
              <a:ext cx="2504" cy="1272"/>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60933" name="Cloud"/>
            <p:cNvSpPr>
              <a:spLocks noChangeAspect="1" noEditPoints="1" noChangeArrowheads="1"/>
            </p:cNvSpPr>
            <p:nvPr/>
          </p:nvSpPr>
          <p:spPr bwMode="auto">
            <a:xfrm>
              <a:off x="1681" y="1519"/>
              <a:ext cx="717" cy="45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10253" name="Text Box 6"/>
            <p:cNvSpPr txBox="1">
              <a:spLocks noChangeArrowheads="1"/>
            </p:cNvSpPr>
            <p:nvPr/>
          </p:nvSpPr>
          <p:spPr bwMode="auto">
            <a:xfrm>
              <a:off x="1737" y="1545"/>
              <a:ext cx="645" cy="404"/>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fetch &amp; decode</a:t>
              </a:r>
            </a:p>
          </p:txBody>
        </p:sp>
        <p:sp>
          <p:nvSpPr>
            <p:cNvPr id="1660935" name="Cloud"/>
            <p:cNvSpPr>
              <a:spLocks noChangeAspect="1" noEditPoints="1" noChangeArrowheads="1"/>
            </p:cNvSpPr>
            <p:nvPr/>
          </p:nvSpPr>
          <p:spPr bwMode="auto">
            <a:xfrm>
              <a:off x="3136" y="1576"/>
              <a:ext cx="672" cy="33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10255" name="Text Box 8"/>
            <p:cNvSpPr txBox="1">
              <a:spLocks noChangeArrowheads="1"/>
            </p:cNvSpPr>
            <p:nvPr/>
          </p:nvSpPr>
          <p:spPr bwMode="auto">
            <a:xfrm>
              <a:off x="3184" y="1624"/>
              <a:ext cx="624" cy="231"/>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execute</a:t>
              </a:r>
            </a:p>
          </p:txBody>
        </p:sp>
        <p:sp>
          <p:nvSpPr>
            <p:cNvPr id="10256" name="Line 9"/>
            <p:cNvSpPr>
              <a:spLocks noChangeShapeType="1"/>
            </p:cNvSpPr>
            <p:nvPr/>
          </p:nvSpPr>
          <p:spPr bwMode="auto">
            <a:xfrm>
              <a:off x="2360" y="1768"/>
              <a:ext cx="344" cy="0"/>
            </a:xfrm>
            <a:prstGeom prst="line">
              <a:avLst/>
            </a:prstGeom>
            <a:noFill/>
            <a:ln w="19050">
              <a:solidFill>
                <a:schemeClr val="tx1"/>
              </a:solidFill>
              <a:round/>
              <a:headEnd/>
              <a:tailEnd type="triangle" w="med" len="med"/>
            </a:ln>
          </p:spPr>
          <p:txBody>
            <a:bodyPr wrap="none" anchor="ctr"/>
            <a:lstStyle/>
            <a:p>
              <a:endParaRPr lang="en-US"/>
            </a:p>
          </p:txBody>
        </p:sp>
        <p:sp>
          <p:nvSpPr>
            <p:cNvPr id="10257" name="Line 10"/>
            <p:cNvSpPr>
              <a:spLocks noChangeShapeType="1"/>
            </p:cNvSpPr>
            <p:nvPr/>
          </p:nvSpPr>
          <p:spPr bwMode="auto">
            <a:xfrm>
              <a:off x="2840" y="1768"/>
              <a:ext cx="296" cy="0"/>
            </a:xfrm>
            <a:prstGeom prst="line">
              <a:avLst/>
            </a:prstGeom>
            <a:noFill/>
            <a:ln w="19050">
              <a:solidFill>
                <a:schemeClr val="tx1"/>
              </a:solidFill>
              <a:round/>
              <a:headEnd/>
              <a:tailEnd type="triangle" w="med" len="med"/>
            </a:ln>
          </p:spPr>
          <p:txBody>
            <a:bodyPr wrap="none" anchor="ctr"/>
            <a:lstStyle/>
            <a:p>
              <a:endParaRPr lang="en-US"/>
            </a:p>
          </p:txBody>
        </p:sp>
        <p:sp>
          <p:nvSpPr>
            <p:cNvPr id="10258" name="Text Box 11"/>
            <p:cNvSpPr txBox="1">
              <a:spLocks noChangeArrowheads="1"/>
            </p:cNvSpPr>
            <p:nvPr/>
          </p:nvSpPr>
          <p:spPr bwMode="auto">
            <a:xfrm>
              <a:off x="1912" y="904"/>
              <a:ext cx="288" cy="243"/>
            </a:xfrm>
            <a:prstGeom prst="rect">
              <a:avLst/>
            </a:prstGeom>
            <a:solidFill>
              <a:schemeClr val="bg1"/>
            </a:solidFill>
            <a:ln w="19050">
              <a:solidFill>
                <a:srgbClr val="FF0000"/>
              </a:solid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pc</a:t>
              </a:r>
            </a:p>
          </p:txBody>
        </p:sp>
        <p:sp>
          <p:nvSpPr>
            <p:cNvPr id="10259" name="Text Box 12"/>
            <p:cNvSpPr txBox="1">
              <a:spLocks noChangeArrowheads="1"/>
            </p:cNvSpPr>
            <p:nvPr/>
          </p:nvSpPr>
          <p:spPr bwMode="auto">
            <a:xfrm>
              <a:off x="3096" y="896"/>
              <a:ext cx="672" cy="243"/>
            </a:xfrm>
            <a:prstGeom prst="rect">
              <a:avLst/>
            </a:prstGeom>
            <a:solidFill>
              <a:schemeClr val="bg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r>
                <a:rPr lang="en-US">
                  <a:latin typeface="Arial" charset="0"/>
                </a:rPr>
                <a:t>rf</a:t>
              </a:r>
            </a:p>
          </p:txBody>
        </p:sp>
        <p:sp>
          <p:nvSpPr>
            <p:cNvPr id="10260" name="Line 13"/>
            <p:cNvSpPr>
              <a:spLocks noChangeShapeType="1"/>
            </p:cNvSpPr>
            <p:nvPr/>
          </p:nvSpPr>
          <p:spPr bwMode="auto">
            <a:xfrm>
              <a:off x="2056" y="1144"/>
              <a:ext cx="0" cy="432"/>
            </a:xfrm>
            <a:prstGeom prst="line">
              <a:avLst/>
            </a:prstGeom>
            <a:noFill/>
            <a:ln w="19050">
              <a:solidFill>
                <a:schemeClr val="tx1"/>
              </a:solidFill>
              <a:round/>
              <a:headEnd/>
              <a:tailEnd type="triangle" w="med" len="med"/>
            </a:ln>
          </p:spPr>
          <p:txBody>
            <a:bodyPr wrap="none" anchor="ctr"/>
            <a:lstStyle/>
            <a:p>
              <a:endParaRPr lang="en-US"/>
            </a:p>
          </p:txBody>
        </p:sp>
        <p:sp>
          <p:nvSpPr>
            <p:cNvPr id="10261" name="Line 14"/>
            <p:cNvSpPr>
              <a:spLocks noChangeShapeType="1"/>
            </p:cNvSpPr>
            <p:nvPr/>
          </p:nvSpPr>
          <p:spPr bwMode="auto">
            <a:xfrm>
              <a:off x="2056" y="1144"/>
              <a:ext cx="1152" cy="520"/>
            </a:xfrm>
            <a:prstGeom prst="line">
              <a:avLst/>
            </a:prstGeom>
            <a:noFill/>
            <a:ln w="19050">
              <a:solidFill>
                <a:schemeClr val="tx1"/>
              </a:solidFill>
              <a:round/>
              <a:headEnd type="triangle" w="med" len="med"/>
              <a:tailEnd/>
            </a:ln>
          </p:spPr>
          <p:txBody>
            <a:bodyPr wrap="none" anchor="ctr"/>
            <a:lstStyle/>
            <a:p>
              <a:endParaRPr lang="en-US"/>
            </a:p>
          </p:txBody>
        </p:sp>
        <p:sp>
          <p:nvSpPr>
            <p:cNvPr id="10262" name="Line 15"/>
            <p:cNvSpPr>
              <a:spLocks noChangeShapeType="1"/>
            </p:cNvSpPr>
            <p:nvPr/>
          </p:nvSpPr>
          <p:spPr bwMode="auto">
            <a:xfrm>
              <a:off x="3488" y="1136"/>
              <a:ext cx="0" cy="464"/>
            </a:xfrm>
            <a:prstGeom prst="line">
              <a:avLst/>
            </a:prstGeom>
            <a:noFill/>
            <a:ln w="19050">
              <a:solidFill>
                <a:schemeClr val="tx1"/>
              </a:solidFill>
              <a:round/>
              <a:headEnd type="triangle" w="med" len="med"/>
              <a:tailEnd/>
            </a:ln>
          </p:spPr>
          <p:txBody>
            <a:bodyPr wrap="none" anchor="ctr"/>
            <a:lstStyle/>
            <a:p>
              <a:endParaRPr lang="en-US"/>
            </a:p>
          </p:txBody>
        </p:sp>
        <p:sp>
          <p:nvSpPr>
            <p:cNvPr id="10263" name="Rectangle 16"/>
            <p:cNvSpPr>
              <a:spLocks noChangeArrowheads="1"/>
            </p:cNvSpPr>
            <p:nvPr/>
          </p:nvSpPr>
          <p:spPr bwMode="auto">
            <a:xfrm>
              <a:off x="2406" y="904"/>
              <a:ext cx="522" cy="288"/>
            </a:xfrm>
            <a:prstGeom prst="rect">
              <a:avLst/>
            </a:prstGeom>
            <a:noFill/>
            <a:ln w="19050">
              <a:noFill/>
              <a:miter lim="800000"/>
              <a:headEnd/>
              <a:tailEnd/>
            </a:ln>
          </p:spPr>
          <p:txBody>
            <a:bodyPr wrap="none">
              <a:spAutoFit/>
            </a:bodyPr>
            <a:lstStyle/>
            <a:p>
              <a:pPr algn="ctr" eaLnBrk="0" hangingPunct="0">
                <a:lnSpc>
                  <a:spcPct val="100000"/>
                </a:lnSpc>
                <a:spcBef>
                  <a:spcPct val="0"/>
                </a:spcBef>
                <a:buClrTx/>
                <a:buSzTx/>
                <a:buFontTx/>
                <a:buNone/>
              </a:pPr>
              <a:r>
                <a:rPr lang="en-US" sz="2400" i="1">
                  <a:latin typeface="Arial" charset="0"/>
                </a:rPr>
                <a:t>CPU</a:t>
              </a:r>
            </a:p>
          </p:txBody>
        </p:sp>
        <p:sp>
          <p:nvSpPr>
            <p:cNvPr id="10264" name="Text Box 17"/>
            <p:cNvSpPr txBox="1">
              <a:spLocks noChangeArrowheads="1"/>
            </p:cNvSpPr>
            <p:nvPr/>
          </p:nvSpPr>
          <p:spPr bwMode="auto">
            <a:xfrm>
              <a:off x="2608" y="1864"/>
              <a:ext cx="288" cy="231"/>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bu</a:t>
              </a:r>
            </a:p>
          </p:txBody>
        </p:sp>
        <p:sp>
          <p:nvSpPr>
            <p:cNvPr id="10265" name="Line 18"/>
            <p:cNvSpPr>
              <a:spLocks noChangeShapeType="1"/>
            </p:cNvSpPr>
            <p:nvPr/>
          </p:nvSpPr>
          <p:spPr bwMode="auto">
            <a:xfrm flipH="1">
              <a:off x="2296" y="1151"/>
              <a:ext cx="955" cy="395"/>
            </a:xfrm>
            <a:prstGeom prst="line">
              <a:avLst/>
            </a:prstGeom>
            <a:noFill/>
            <a:ln w="19050">
              <a:solidFill>
                <a:schemeClr val="tx1"/>
              </a:solidFill>
              <a:round/>
              <a:headEnd/>
              <a:tailEnd type="triangle" w="med" len="med"/>
            </a:ln>
          </p:spPr>
          <p:txBody>
            <a:bodyPr wrap="none" anchor="ctr"/>
            <a:lstStyle/>
            <a:p>
              <a:endParaRPr lang="en-US"/>
            </a:p>
          </p:txBody>
        </p:sp>
        <p:grpSp>
          <p:nvGrpSpPr>
            <p:cNvPr id="10266" name="Group 19"/>
            <p:cNvGrpSpPr>
              <a:grpSpLocks/>
            </p:cNvGrpSpPr>
            <p:nvPr/>
          </p:nvGrpSpPr>
          <p:grpSpPr bwMode="auto">
            <a:xfrm>
              <a:off x="2621" y="1688"/>
              <a:ext cx="233" cy="192"/>
              <a:chOff x="167" y="3104"/>
              <a:chExt cx="233" cy="192"/>
            </a:xfrm>
          </p:grpSpPr>
          <p:sp>
            <p:nvSpPr>
              <p:cNvPr id="10267" name="Rectangle 20"/>
              <p:cNvSpPr>
                <a:spLocks noChangeArrowheads="1"/>
              </p:cNvSpPr>
              <p:nvPr/>
            </p:nvSpPr>
            <p:spPr bwMode="auto">
              <a:xfrm>
                <a:off x="256" y="3104"/>
                <a:ext cx="144" cy="192"/>
              </a:xfrm>
              <a:prstGeom prst="rect">
                <a:avLst/>
              </a:prstGeom>
              <a:solidFill>
                <a:schemeClr val="bg1"/>
              </a:solidFill>
              <a:ln w="9525">
                <a:noFill/>
                <a:miter lim="800000"/>
                <a:headEnd/>
                <a:tailEnd/>
              </a:ln>
            </p:spPr>
            <p:txBody>
              <a:bodyPr wrap="none" anchor="ctr"/>
              <a:lstStyle/>
              <a:p>
                <a:endParaRPr lang="en-US"/>
              </a:p>
            </p:txBody>
          </p:sp>
          <p:grpSp>
            <p:nvGrpSpPr>
              <p:cNvPr id="10268" name="Group 21"/>
              <p:cNvGrpSpPr>
                <a:grpSpLocks/>
              </p:cNvGrpSpPr>
              <p:nvPr/>
            </p:nvGrpSpPr>
            <p:grpSpPr bwMode="auto">
              <a:xfrm>
                <a:off x="167" y="3104"/>
                <a:ext cx="232" cy="192"/>
                <a:chOff x="1079" y="1712"/>
                <a:chExt cx="232" cy="192"/>
              </a:xfrm>
            </p:grpSpPr>
            <p:sp>
              <p:nvSpPr>
                <p:cNvPr id="10269" name="Freeform 22"/>
                <p:cNvSpPr>
                  <a:spLocks/>
                </p:cNvSpPr>
                <p:nvPr/>
              </p:nvSpPr>
              <p:spPr bwMode="auto">
                <a:xfrm>
                  <a:off x="1079" y="1712"/>
                  <a:ext cx="232" cy="192"/>
                </a:xfrm>
                <a:custGeom>
                  <a:avLst/>
                  <a:gdLst>
                    <a:gd name="T0" fmla="*/ 0 w 288"/>
                    <a:gd name="T1" fmla="*/ 0 h 144"/>
                    <a:gd name="T2" fmla="*/ 18 w 288"/>
                    <a:gd name="T3" fmla="*/ 0 h 144"/>
                    <a:gd name="T4" fmla="*/ 18 w 288"/>
                    <a:gd name="T5" fmla="*/ 6065 h 144"/>
                    <a:gd name="T6" fmla="*/ 0 w 288"/>
                    <a:gd name="T7" fmla="*/ 6065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rgbClr val="FF0000"/>
                  </a:solidFill>
                  <a:prstDash val="solid"/>
                  <a:round/>
                  <a:headEnd type="none" w="med" len="med"/>
                  <a:tailEnd type="none" w="med" len="med"/>
                </a:ln>
              </p:spPr>
              <p:txBody>
                <a:bodyPr wrap="none" anchor="ctr"/>
                <a:lstStyle/>
                <a:p>
                  <a:endParaRPr lang="en-US"/>
                </a:p>
              </p:txBody>
            </p:sp>
            <p:sp>
              <p:nvSpPr>
                <p:cNvPr id="10270" name="Line 23"/>
                <p:cNvSpPr>
                  <a:spLocks noChangeShapeType="1"/>
                </p:cNvSpPr>
                <p:nvPr/>
              </p:nvSpPr>
              <p:spPr bwMode="auto">
                <a:xfrm>
                  <a:off x="1263" y="1712"/>
                  <a:ext cx="0" cy="192"/>
                </a:xfrm>
                <a:prstGeom prst="line">
                  <a:avLst/>
                </a:prstGeom>
                <a:noFill/>
                <a:ln w="19050">
                  <a:solidFill>
                    <a:srgbClr val="FF0000"/>
                  </a:solidFill>
                  <a:round/>
                  <a:headEnd/>
                  <a:tailEnd/>
                </a:ln>
              </p:spPr>
              <p:txBody>
                <a:bodyPr wrap="none" anchor="ctr"/>
                <a:lstStyle/>
                <a:p>
                  <a:endParaRPr lang="en-US"/>
                </a:p>
              </p:txBody>
            </p:sp>
            <p:sp>
              <p:nvSpPr>
                <p:cNvPr id="10271" name="Line 24"/>
                <p:cNvSpPr>
                  <a:spLocks noChangeShapeType="1"/>
                </p:cNvSpPr>
                <p:nvPr/>
              </p:nvSpPr>
              <p:spPr bwMode="auto">
                <a:xfrm>
                  <a:off x="1215" y="1712"/>
                  <a:ext cx="0" cy="192"/>
                </a:xfrm>
                <a:prstGeom prst="line">
                  <a:avLst/>
                </a:prstGeom>
                <a:noFill/>
                <a:ln w="19050">
                  <a:solidFill>
                    <a:srgbClr val="FF0000"/>
                  </a:solidFill>
                  <a:round/>
                  <a:headEnd/>
                  <a:tailEnd/>
                </a:ln>
              </p:spPr>
              <p:txBody>
                <a:bodyPr wrap="none" anchor="ctr"/>
                <a:lstStyle/>
                <a:p>
                  <a:endParaRPr lang="en-US"/>
                </a:p>
              </p:txBody>
            </p:sp>
            <p:sp>
              <p:nvSpPr>
                <p:cNvPr id="10272" name="Line 25"/>
                <p:cNvSpPr>
                  <a:spLocks noChangeShapeType="1"/>
                </p:cNvSpPr>
                <p:nvPr/>
              </p:nvSpPr>
              <p:spPr bwMode="auto">
                <a:xfrm>
                  <a:off x="1167" y="1712"/>
                  <a:ext cx="0" cy="192"/>
                </a:xfrm>
                <a:prstGeom prst="line">
                  <a:avLst/>
                </a:prstGeom>
                <a:noFill/>
                <a:ln w="19050">
                  <a:solidFill>
                    <a:srgbClr val="FF0000"/>
                  </a:solidFill>
                  <a:round/>
                  <a:headEnd/>
                  <a:tailEnd/>
                </a:ln>
              </p:spPr>
              <p:txBody>
                <a:bodyPr wrap="none" anchor="ctr"/>
                <a:lstStyle/>
                <a:p>
                  <a:endParaRPr lang="en-US"/>
                </a:p>
              </p:txBody>
            </p:sp>
          </p:grpSp>
        </p:grpSp>
      </p:grpSp>
      <p:sp>
        <p:nvSpPr>
          <p:cNvPr id="10245" name="AutoShape 26"/>
          <p:cNvSpPr>
            <a:spLocks noChangeArrowheads="1"/>
          </p:cNvSpPr>
          <p:nvPr/>
        </p:nvSpPr>
        <p:spPr bwMode="auto">
          <a:xfrm>
            <a:off x="2962275" y="3392488"/>
            <a:ext cx="1511300" cy="381000"/>
          </a:xfrm>
          <a:prstGeom prst="leftRightArrow">
            <a:avLst>
              <a:gd name="adj1" fmla="val 43333"/>
              <a:gd name="adj2" fmla="val 47600"/>
            </a:avLst>
          </a:prstGeom>
          <a:solidFill>
            <a:schemeClr val="accent1"/>
          </a:solidFill>
          <a:ln w="19050">
            <a:noFill/>
            <a:miter lim="800000"/>
            <a:headEnd type="none" w="lg" len="lg"/>
            <a:tailEnd type="none" w="lg" len="lg"/>
          </a:ln>
        </p:spPr>
        <p:txBody>
          <a:bodyPr wrap="none" anchor="ctr"/>
          <a:lstStyle/>
          <a:p>
            <a:endParaRPr lang="en-US"/>
          </a:p>
        </p:txBody>
      </p:sp>
      <p:sp>
        <p:nvSpPr>
          <p:cNvPr id="10246" name="Text Box 27"/>
          <p:cNvSpPr txBox="1">
            <a:spLocks noChangeArrowheads="1"/>
          </p:cNvSpPr>
          <p:nvPr/>
        </p:nvSpPr>
        <p:spPr bwMode="auto">
          <a:xfrm>
            <a:off x="574675" y="3835400"/>
            <a:ext cx="8382000" cy="1485900"/>
          </a:xfrm>
          <a:prstGeom prst="rect">
            <a:avLst/>
          </a:prstGeom>
          <a:noFill/>
          <a:ln w="6350">
            <a:solidFill>
              <a:srgbClr val="FF0000"/>
            </a:solidFill>
            <a:miter lim="800000"/>
            <a:headEnd/>
            <a:tailEnd/>
          </a:ln>
        </p:spPr>
        <p:txBody>
          <a:bodyPr wrap="none">
            <a:spAutoFit/>
          </a:bodyPr>
          <a:lstStyle/>
          <a:p>
            <a:pPr>
              <a:buFont typeface="Wingdings" pitchFamily="-96" charset="2"/>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decodeAdd (instr </a:t>
            </a:r>
            <a:r>
              <a:rPr lang="en-US" b="1">
                <a:latin typeface="Courier New" pitchFamily="49" charset="0"/>
                <a:ea typeface="MS Mincho" pitchFamily="49" charset="-128"/>
              </a:rPr>
              <a:t>matches</a:t>
            </a:r>
            <a:r>
              <a:rPr lang="en-US" b="1">
                <a:solidFill>
                  <a:srgbClr val="56127A"/>
                </a:solidFill>
                <a:latin typeface="Courier New" pitchFamily="49" charset="0"/>
                <a:ea typeface="MS Mincho" pitchFamily="49" charset="-128"/>
              </a:rPr>
              <a:t> Add{dst:.rd,src1:.ra,src2:.rb}</a:t>
            </a:r>
          </a:p>
          <a:p>
            <a:pPr>
              <a:buFont typeface="Wingdings" pitchFamily="-96" charset="2"/>
              <a:buNone/>
            </a:pPr>
            <a:r>
              <a:rPr lang="en-US" b="1">
                <a:solidFill>
                  <a:srgbClr val="56127A"/>
                </a:solidFill>
                <a:latin typeface="Courier New" pitchFamily="49" charset="0"/>
                <a:ea typeface="MS Mincho" pitchFamily="49" charset="-128"/>
              </a:rPr>
              <a:t>     </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bu.enq (EAdd{dst:rd, op1:rf[ra], op2:rf[rb]});</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pc &lt;= predIa;</a:t>
            </a:r>
          </a:p>
          <a:p>
            <a:pPr>
              <a:lnSpc>
                <a:spcPct val="100000"/>
              </a:lnSpc>
              <a:spcBef>
                <a:spcPct val="0"/>
              </a:spcBef>
              <a:buClrTx/>
              <a:buSzTx/>
              <a:buFontTx/>
              <a:buNone/>
            </a:pPr>
            <a:r>
              <a:rPr lang="en-US" b="1">
                <a:latin typeface="Courier New" pitchFamily="49" charset="0"/>
                <a:ea typeface="MS Mincho" pitchFamily="49" charset="-128"/>
              </a:rPr>
              <a:t>endrule</a:t>
            </a:r>
          </a:p>
        </p:txBody>
      </p:sp>
      <p:sp>
        <p:nvSpPr>
          <p:cNvPr id="1660956" name="Text Box 28"/>
          <p:cNvSpPr txBox="1">
            <a:spLocks noChangeArrowheads="1"/>
          </p:cNvSpPr>
          <p:nvPr/>
        </p:nvSpPr>
        <p:spPr bwMode="auto">
          <a:xfrm>
            <a:off x="1174750" y="4133850"/>
            <a:ext cx="5365750" cy="366713"/>
          </a:xfrm>
          <a:prstGeom prst="rect">
            <a:avLst/>
          </a:prstGeom>
          <a:noFill/>
          <a:ln w="9525">
            <a:noFill/>
            <a:miter lim="800000"/>
            <a:headEnd/>
            <a:tailEnd/>
          </a:ln>
        </p:spPr>
        <p:txBody>
          <a:bodyPr wrap="none">
            <a:spAutoFit/>
          </a:bodyPr>
          <a:lstStyle/>
          <a:p>
            <a:pPr>
              <a:buFont typeface="Wingdings" pitchFamily="-96" charset="2"/>
              <a:buNone/>
            </a:pPr>
            <a:r>
              <a:rPr lang="en-US" sz="2000" b="1">
                <a:solidFill>
                  <a:srgbClr val="FF0000"/>
                </a:solidFill>
                <a:latin typeface="Courier New" pitchFamily="49" charset="0"/>
              </a:rPr>
              <a:t>&amp;&amp;&amp; !bu.find(ra) &amp;&amp;&amp; !bu.find(rb)</a:t>
            </a:r>
            <a:r>
              <a:rPr lang="en-US" sz="2000" b="1">
                <a:solidFill>
                  <a:srgbClr val="56127A"/>
                </a:solidFill>
                <a:latin typeface="Courier New" pitchFamily="49" charset="0"/>
              </a:rPr>
              <a:t>)</a:t>
            </a:r>
          </a:p>
        </p:txBody>
      </p:sp>
      <p:sp>
        <p:nvSpPr>
          <p:cNvPr id="34" name="Date Placeholder 33"/>
          <p:cNvSpPr>
            <a:spLocks noGrp="1"/>
          </p:cNvSpPr>
          <p:nvPr>
            <p:ph type="dt" sz="half" idx="10"/>
          </p:nvPr>
        </p:nvSpPr>
        <p:spPr/>
        <p:txBody>
          <a:bodyPr/>
          <a:lstStyle/>
          <a:p>
            <a:pPr>
              <a:defRPr/>
            </a:pPr>
            <a:r>
              <a:rPr lang="en-US" smtClean="0"/>
              <a:t>February 28, 2011</a:t>
            </a:r>
            <a:endParaRPr lang="en-US" dirty="0"/>
          </a:p>
        </p:txBody>
      </p:sp>
      <p:sp>
        <p:nvSpPr>
          <p:cNvPr id="37" name="Slide Number Placeholder 36"/>
          <p:cNvSpPr>
            <a:spLocks noGrp="1"/>
          </p:cNvSpPr>
          <p:nvPr>
            <p:ph type="sldNum" sz="quarter" idx="11"/>
          </p:nvPr>
        </p:nvSpPr>
        <p:spPr/>
        <p:txBody>
          <a:bodyPr/>
          <a:lstStyle/>
          <a:p>
            <a:pPr>
              <a:defRPr/>
            </a:pPr>
            <a:r>
              <a:rPr lang="en-US" smtClean="0"/>
              <a:t>L08-</a:t>
            </a:r>
            <a:fld id="{45FBB8E2-97C2-4062-B75C-96275F965647}" type="slidenum">
              <a:rPr lang="en-US" smtClean="0"/>
              <a:pPr>
                <a:defRPr/>
              </a:pPr>
              <a:t>4</a:t>
            </a:fld>
            <a:endParaRPr lang="en-US" dirty="0"/>
          </a:p>
        </p:txBody>
      </p:sp>
      <p:sp>
        <p:nvSpPr>
          <p:cNvPr id="38" name="Footer Placeholder 37"/>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609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095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title"/>
          </p:nvPr>
        </p:nvSpPr>
        <p:spPr/>
        <p:txBody>
          <a:bodyPr/>
          <a:lstStyle/>
          <a:p>
            <a:pPr eaLnBrk="1" hangingPunct="1"/>
            <a:r>
              <a:rPr lang="en-US" sz="4000" smtClean="0"/>
              <a:t>SFIFO (glue between stages)</a:t>
            </a:r>
          </a:p>
        </p:txBody>
      </p:sp>
      <p:sp>
        <p:nvSpPr>
          <p:cNvPr id="6147" name="Content Placeholder 48" descr="Rectangle: Click to edit Master text styles&#10;Second level&#10;Third level&#10;Fourth level&#10;Fifth level"/>
          <p:cNvSpPr>
            <a:spLocks noGrp="1"/>
          </p:cNvSpPr>
          <p:nvPr>
            <p:ph idx="1"/>
          </p:nvPr>
        </p:nvSpPr>
        <p:spPr/>
        <p:txBody>
          <a:bodyPr/>
          <a:lstStyle/>
          <a:p>
            <a:endParaRPr lang="en-US" smtClean="0"/>
          </a:p>
        </p:txBody>
      </p:sp>
      <p:sp>
        <p:nvSpPr>
          <p:cNvPr id="6148" name="Rectangle 2" descr="Rectangle: Click to edit Master text styles&#10;Second level&#10;Third level&#10;Fourth level&#10;Fifth level"/>
          <p:cNvSpPr>
            <a:spLocks noChangeArrowheads="1"/>
          </p:cNvSpPr>
          <p:nvPr/>
        </p:nvSpPr>
        <p:spPr bwMode="auto">
          <a:xfrm>
            <a:off x="755650" y="1503363"/>
            <a:ext cx="7670800" cy="2074862"/>
          </a:xfrm>
          <a:prstGeom prst="rect">
            <a:avLst/>
          </a:prstGeom>
          <a:noFill/>
          <a:ln w="9525">
            <a:solidFill>
              <a:srgbClr val="FF0000"/>
            </a:solidFill>
            <a:miter lim="800000"/>
            <a:headEnd/>
            <a:tailEnd/>
          </a:ln>
        </p:spPr>
        <p:txBody>
          <a:bodyPr/>
          <a:lstStyle/>
          <a:p>
            <a:pPr marL="342900" indent="-342900">
              <a:lnSpc>
                <a:spcPct val="100000"/>
              </a:lnSpc>
              <a:spcBef>
                <a:spcPct val="0"/>
              </a:spcBef>
              <a:buClr>
                <a:schemeClr val="hlink"/>
              </a:buClr>
              <a:buSzPct val="110000"/>
              <a:buFont typeface="Wingdings" pitchFamily="-96" charset="2"/>
              <a:buNone/>
            </a:pPr>
            <a:r>
              <a:rPr lang="en-US" b="1">
                <a:latin typeface="Courier New" pitchFamily="49" charset="0"/>
              </a:rPr>
              <a:t>interface</a:t>
            </a:r>
            <a:r>
              <a:rPr lang="en-US" b="1">
                <a:solidFill>
                  <a:schemeClr val="tx2"/>
                </a:solidFill>
                <a:latin typeface="Courier New" pitchFamily="49" charset="0"/>
              </a:rPr>
              <a:t>  SFIFO#(type t, type tr);</a:t>
            </a:r>
          </a:p>
          <a:p>
            <a:pPr marL="342900" indent="-342900">
              <a:lnSpc>
                <a:spcPct val="100000"/>
              </a:lnSpc>
              <a:spcBef>
                <a:spcPct val="0"/>
              </a:spcBef>
              <a:buClr>
                <a:schemeClr val="hlink"/>
              </a:buClr>
              <a:buSzPct val="110000"/>
              <a:buFont typeface="Wingdings" pitchFamily="-96" charset="2"/>
              <a:buNone/>
            </a:pPr>
            <a:r>
              <a:rPr lang="en-US" b="1">
                <a:solidFill>
                  <a:schemeClr val="tx2"/>
                </a:solidFill>
                <a:latin typeface="Courier New" pitchFamily="49" charset="0"/>
              </a:rPr>
              <a:t>  </a:t>
            </a:r>
            <a:r>
              <a:rPr lang="en-US" b="1">
                <a:latin typeface="Courier New" pitchFamily="49" charset="0"/>
              </a:rPr>
              <a:t>method</a:t>
            </a:r>
            <a:r>
              <a:rPr lang="en-US" b="1">
                <a:solidFill>
                  <a:schemeClr val="tx2"/>
                </a:solidFill>
                <a:latin typeface="Courier New" pitchFamily="49" charset="0"/>
              </a:rPr>
              <a:t> Action enq(t);	</a:t>
            </a:r>
            <a:r>
              <a:rPr lang="en-US" b="1">
                <a:solidFill>
                  <a:srgbClr val="FF0000"/>
                </a:solidFill>
                <a:latin typeface="Courier New" pitchFamily="49" charset="0"/>
              </a:rPr>
              <a:t>// enqueue an item</a:t>
            </a:r>
          </a:p>
          <a:p>
            <a:pPr marL="342900" indent="-342900">
              <a:lnSpc>
                <a:spcPct val="100000"/>
              </a:lnSpc>
              <a:spcBef>
                <a:spcPct val="0"/>
              </a:spcBef>
              <a:buClr>
                <a:schemeClr val="hlink"/>
              </a:buClr>
              <a:buSzPct val="110000"/>
              <a:buFont typeface="Wingdings" pitchFamily="-96" charset="2"/>
              <a:buNone/>
            </a:pPr>
            <a:r>
              <a:rPr lang="en-US" b="1">
                <a:solidFill>
                  <a:schemeClr val="tx2"/>
                </a:solidFill>
                <a:latin typeface="Courier New" pitchFamily="49" charset="0"/>
              </a:rPr>
              <a:t>  </a:t>
            </a:r>
            <a:r>
              <a:rPr lang="en-US" b="1">
                <a:latin typeface="Courier New" pitchFamily="49" charset="0"/>
              </a:rPr>
              <a:t>method</a:t>
            </a:r>
            <a:r>
              <a:rPr lang="en-US" b="1">
                <a:solidFill>
                  <a:schemeClr val="tx2"/>
                </a:solidFill>
                <a:latin typeface="Courier New" pitchFamily="49" charset="0"/>
              </a:rPr>
              <a:t> Action deq();	</a:t>
            </a:r>
            <a:r>
              <a:rPr lang="en-US" b="1">
                <a:solidFill>
                  <a:srgbClr val="FF0000"/>
                </a:solidFill>
                <a:latin typeface="Courier New" pitchFamily="49" charset="0"/>
              </a:rPr>
              <a:t>// remove oldest entry</a:t>
            </a:r>
          </a:p>
          <a:p>
            <a:pPr marL="342900" indent="-342900">
              <a:lnSpc>
                <a:spcPct val="100000"/>
              </a:lnSpc>
              <a:spcBef>
                <a:spcPct val="0"/>
              </a:spcBef>
              <a:buClr>
                <a:schemeClr val="hlink"/>
              </a:buClr>
              <a:buSzPct val="110000"/>
              <a:buFont typeface="Wingdings" pitchFamily="-96" charset="2"/>
              <a:buNone/>
            </a:pPr>
            <a:r>
              <a:rPr lang="en-US" b="1">
                <a:solidFill>
                  <a:schemeClr val="tx2"/>
                </a:solidFill>
                <a:latin typeface="Courier New" pitchFamily="49" charset="0"/>
              </a:rPr>
              <a:t>  </a:t>
            </a:r>
            <a:r>
              <a:rPr lang="en-US" b="1">
                <a:latin typeface="Courier New" pitchFamily="49" charset="0"/>
              </a:rPr>
              <a:t>method</a:t>
            </a:r>
            <a:r>
              <a:rPr lang="en-US" b="1">
                <a:solidFill>
                  <a:schemeClr val="tx2"/>
                </a:solidFill>
                <a:latin typeface="Courier New" pitchFamily="49" charset="0"/>
              </a:rPr>
              <a:t> t first();		</a:t>
            </a:r>
            <a:r>
              <a:rPr lang="en-US" b="1">
                <a:solidFill>
                  <a:srgbClr val="FF0000"/>
                </a:solidFill>
                <a:latin typeface="Courier New" pitchFamily="49" charset="0"/>
              </a:rPr>
              <a:t>// inspect oldest item</a:t>
            </a:r>
          </a:p>
          <a:p>
            <a:pPr marL="342900" indent="-342900">
              <a:lnSpc>
                <a:spcPct val="100000"/>
              </a:lnSpc>
              <a:spcBef>
                <a:spcPct val="0"/>
              </a:spcBef>
              <a:buClr>
                <a:schemeClr val="hlink"/>
              </a:buClr>
              <a:buSzPct val="110000"/>
              <a:buFont typeface="Wingdings" pitchFamily="-96" charset="2"/>
              <a:buNone/>
            </a:pPr>
            <a:r>
              <a:rPr lang="en-US" b="1">
                <a:solidFill>
                  <a:schemeClr val="tx2"/>
                </a:solidFill>
                <a:latin typeface="Courier New" pitchFamily="49" charset="0"/>
              </a:rPr>
              <a:t>  </a:t>
            </a:r>
            <a:r>
              <a:rPr lang="en-US" b="1">
                <a:latin typeface="Courier New" pitchFamily="49" charset="0"/>
              </a:rPr>
              <a:t>method</a:t>
            </a:r>
            <a:r>
              <a:rPr lang="en-US" b="1">
                <a:solidFill>
                  <a:schemeClr val="tx2"/>
                </a:solidFill>
                <a:latin typeface="Courier New" pitchFamily="49" charset="0"/>
              </a:rPr>
              <a:t> Action clear();	</a:t>
            </a:r>
            <a:r>
              <a:rPr lang="en-US" b="1">
                <a:solidFill>
                  <a:srgbClr val="FF0000"/>
                </a:solidFill>
                <a:latin typeface="Courier New" pitchFamily="49" charset="0"/>
              </a:rPr>
              <a:t>// make FIFO empty</a:t>
            </a:r>
          </a:p>
          <a:p>
            <a:pPr marL="342900" indent="-342900">
              <a:lnSpc>
                <a:spcPct val="100000"/>
              </a:lnSpc>
              <a:spcBef>
                <a:spcPct val="0"/>
              </a:spcBef>
              <a:buClr>
                <a:schemeClr val="hlink"/>
              </a:buClr>
              <a:buSzPct val="110000"/>
              <a:buFont typeface="Wingdings" pitchFamily="-96" charset="2"/>
              <a:buNone/>
            </a:pPr>
            <a:r>
              <a:rPr lang="en-US" b="1">
                <a:solidFill>
                  <a:schemeClr val="tx2"/>
                </a:solidFill>
                <a:latin typeface="Courier New" pitchFamily="49" charset="0"/>
              </a:rPr>
              <a:t>  </a:t>
            </a:r>
            <a:r>
              <a:rPr lang="en-US" b="1">
                <a:latin typeface="Courier New" pitchFamily="49" charset="0"/>
              </a:rPr>
              <a:t>method</a:t>
            </a:r>
            <a:r>
              <a:rPr lang="en-US" b="1">
                <a:solidFill>
                  <a:schemeClr val="tx2"/>
                </a:solidFill>
                <a:latin typeface="Courier New" pitchFamily="49" charset="0"/>
              </a:rPr>
              <a:t> Bool find(tr);	</a:t>
            </a:r>
            <a:r>
              <a:rPr lang="en-US" b="1">
                <a:solidFill>
                  <a:srgbClr val="FF0000"/>
                </a:solidFill>
                <a:latin typeface="Courier New" pitchFamily="49" charset="0"/>
              </a:rPr>
              <a:t>// search FIFO</a:t>
            </a:r>
          </a:p>
          <a:p>
            <a:pPr marL="342900" indent="-342900">
              <a:lnSpc>
                <a:spcPct val="100000"/>
              </a:lnSpc>
              <a:spcBef>
                <a:spcPct val="0"/>
              </a:spcBef>
              <a:buClr>
                <a:schemeClr val="hlink"/>
              </a:buClr>
              <a:buSzPct val="110000"/>
              <a:buFont typeface="Wingdings" pitchFamily="-96" charset="2"/>
              <a:buNone/>
            </a:pPr>
            <a:r>
              <a:rPr lang="en-US" b="1">
                <a:latin typeface="Courier New" pitchFamily="49" charset="0"/>
              </a:rPr>
              <a:t>endinterface</a:t>
            </a:r>
            <a:r>
              <a:rPr lang="en-US" b="1">
                <a:solidFill>
                  <a:schemeClr val="tx2"/>
                </a:solidFill>
                <a:latin typeface="Courier New" pitchFamily="49" charset="0"/>
              </a:rPr>
              <a:t> </a:t>
            </a:r>
          </a:p>
          <a:p>
            <a:pPr marL="1143000" lvl="2" indent="-228600">
              <a:lnSpc>
                <a:spcPct val="100000"/>
              </a:lnSpc>
              <a:spcBef>
                <a:spcPct val="0"/>
              </a:spcBef>
              <a:buClr>
                <a:schemeClr val="hlink"/>
              </a:buClr>
              <a:buSzPct val="95000"/>
              <a:buFont typeface="Wingdings" pitchFamily="-96" charset="2"/>
              <a:buNone/>
            </a:pPr>
            <a:endParaRPr lang="en-US" b="1" i="1">
              <a:solidFill>
                <a:schemeClr val="tx2"/>
              </a:solidFill>
              <a:latin typeface="Courier New" pitchFamily="49" charset="0"/>
            </a:endParaRPr>
          </a:p>
        </p:txBody>
      </p:sp>
      <p:sp>
        <p:nvSpPr>
          <p:cNvPr id="6149" name="Text Box 4"/>
          <p:cNvSpPr txBox="1">
            <a:spLocks noChangeArrowheads="1"/>
          </p:cNvSpPr>
          <p:nvPr/>
        </p:nvSpPr>
        <p:spPr bwMode="auto">
          <a:xfrm>
            <a:off x="5930900" y="4162425"/>
            <a:ext cx="2725738" cy="2530475"/>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sz="2000">
                <a:solidFill>
                  <a:srgbClr val="BFA7B6"/>
                </a:solidFill>
                <a:latin typeface="Arial" charset="0"/>
              </a:rPr>
              <a:t> </a:t>
            </a:r>
            <a:r>
              <a:rPr lang="en-US" sz="2000" i="1">
                <a:solidFill>
                  <a:srgbClr val="BFA7B6"/>
                </a:solidFill>
                <a:latin typeface="Arial" charset="0"/>
              </a:rPr>
              <a:t>n</a:t>
            </a:r>
            <a:r>
              <a:rPr lang="en-US" sz="2000">
                <a:solidFill>
                  <a:srgbClr val="BFA7B6"/>
                </a:solidFill>
                <a:latin typeface="Arial" charset="0"/>
              </a:rPr>
              <a:t> = # of bits needed</a:t>
            </a:r>
          </a:p>
          <a:p>
            <a:pPr>
              <a:lnSpc>
                <a:spcPct val="100000"/>
              </a:lnSpc>
              <a:spcBef>
                <a:spcPct val="0"/>
              </a:spcBef>
              <a:buClrTx/>
              <a:buSzTx/>
              <a:buFontTx/>
              <a:buNone/>
            </a:pPr>
            <a:r>
              <a:rPr lang="en-US" sz="2000">
                <a:solidFill>
                  <a:srgbClr val="BFA7B6"/>
                </a:solidFill>
                <a:latin typeface="Arial" charset="0"/>
              </a:rPr>
              <a:t>       to represent the</a:t>
            </a:r>
          </a:p>
          <a:p>
            <a:pPr>
              <a:lnSpc>
                <a:spcPct val="100000"/>
              </a:lnSpc>
              <a:spcBef>
                <a:spcPct val="0"/>
              </a:spcBef>
              <a:buClrTx/>
              <a:buSzTx/>
              <a:buFontTx/>
              <a:buNone/>
            </a:pPr>
            <a:r>
              <a:rPr lang="en-US" sz="2000">
                <a:solidFill>
                  <a:srgbClr val="BFA7B6"/>
                </a:solidFill>
                <a:latin typeface="Arial" charset="0"/>
              </a:rPr>
              <a:t>       values of type “t“</a:t>
            </a:r>
          </a:p>
          <a:p>
            <a:pPr>
              <a:lnSpc>
                <a:spcPct val="100000"/>
              </a:lnSpc>
              <a:spcBef>
                <a:spcPct val="0"/>
              </a:spcBef>
              <a:buClrTx/>
              <a:buSzTx/>
              <a:buFontTx/>
              <a:buNone/>
            </a:pPr>
            <a:endParaRPr lang="en-US" sz="2000">
              <a:solidFill>
                <a:srgbClr val="BFA7B6"/>
              </a:solidFill>
              <a:latin typeface="Arial" charset="0"/>
            </a:endParaRPr>
          </a:p>
          <a:p>
            <a:pPr>
              <a:lnSpc>
                <a:spcPct val="100000"/>
              </a:lnSpc>
              <a:spcBef>
                <a:spcPct val="0"/>
              </a:spcBef>
              <a:buClrTx/>
              <a:buSzTx/>
              <a:buFontTx/>
              <a:buNone/>
            </a:pPr>
            <a:r>
              <a:rPr lang="en-US" sz="2000">
                <a:solidFill>
                  <a:srgbClr val="BFA7B6"/>
                </a:solidFill>
                <a:latin typeface="Arial" charset="0"/>
              </a:rPr>
              <a:t> </a:t>
            </a:r>
            <a:r>
              <a:rPr lang="en-US" sz="2000" i="1">
                <a:solidFill>
                  <a:srgbClr val="BFA7B6"/>
                </a:solidFill>
                <a:latin typeface="Arial" charset="0"/>
              </a:rPr>
              <a:t>m</a:t>
            </a:r>
            <a:r>
              <a:rPr lang="en-US" sz="2000">
                <a:solidFill>
                  <a:srgbClr val="BFA7B6"/>
                </a:solidFill>
                <a:latin typeface="Arial" charset="0"/>
              </a:rPr>
              <a:t> = # of bits needed</a:t>
            </a:r>
          </a:p>
          <a:p>
            <a:pPr>
              <a:lnSpc>
                <a:spcPct val="100000"/>
              </a:lnSpc>
              <a:spcBef>
                <a:spcPct val="0"/>
              </a:spcBef>
              <a:buClrTx/>
              <a:buSzTx/>
              <a:buFontTx/>
              <a:buNone/>
            </a:pPr>
            <a:r>
              <a:rPr lang="en-US" sz="2000">
                <a:solidFill>
                  <a:srgbClr val="BFA7B6"/>
                </a:solidFill>
                <a:latin typeface="Arial" charset="0"/>
              </a:rPr>
              <a:t>       to represent the</a:t>
            </a:r>
          </a:p>
          <a:p>
            <a:pPr>
              <a:lnSpc>
                <a:spcPct val="100000"/>
              </a:lnSpc>
              <a:spcBef>
                <a:spcPct val="0"/>
              </a:spcBef>
              <a:buClrTx/>
              <a:buSzTx/>
              <a:buFontTx/>
              <a:buNone/>
            </a:pPr>
            <a:r>
              <a:rPr lang="en-US" sz="2000">
                <a:solidFill>
                  <a:srgbClr val="BFA7B6"/>
                </a:solidFill>
                <a:latin typeface="Arial" charset="0"/>
              </a:rPr>
              <a:t>       values of type “tr"</a:t>
            </a:r>
          </a:p>
          <a:p>
            <a:pPr>
              <a:lnSpc>
                <a:spcPct val="100000"/>
              </a:lnSpc>
              <a:spcBef>
                <a:spcPct val="0"/>
              </a:spcBef>
              <a:buClrTx/>
              <a:buSzTx/>
              <a:buFontTx/>
              <a:buNone/>
            </a:pPr>
            <a:endParaRPr lang="en-US" sz="2000">
              <a:solidFill>
                <a:srgbClr val="BFA7B6"/>
              </a:solidFill>
              <a:latin typeface="Arial" charset="0"/>
            </a:endParaRPr>
          </a:p>
        </p:txBody>
      </p:sp>
      <p:sp>
        <p:nvSpPr>
          <p:cNvPr id="6150" name="Text Box 5"/>
          <p:cNvSpPr txBox="1">
            <a:spLocks noChangeArrowheads="1"/>
          </p:cNvSpPr>
          <p:nvPr/>
        </p:nvSpPr>
        <p:spPr bwMode="auto">
          <a:xfrm>
            <a:off x="2095500" y="4111625"/>
            <a:ext cx="8572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i="1">
                <a:solidFill>
                  <a:srgbClr val="FF0000"/>
                </a:solidFill>
                <a:latin typeface="Arial" charset="0"/>
              </a:rPr>
              <a:t>not full</a:t>
            </a:r>
          </a:p>
        </p:txBody>
      </p:sp>
      <p:sp>
        <p:nvSpPr>
          <p:cNvPr id="6151" name="Text Box 6"/>
          <p:cNvSpPr txBox="1">
            <a:spLocks noChangeArrowheads="1"/>
          </p:cNvSpPr>
          <p:nvPr/>
        </p:nvSpPr>
        <p:spPr bwMode="auto">
          <a:xfrm>
            <a:off x="1765300" y="4635500"/>
            <a:ext cx="11874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i="1">
                <a:solidFill>
                  <a:srgbClr val="FF0000"/>
                </a:solidFill>
                <a:latin typeface="Arial" charset="0"/>
              </a:rPr>
              <a:t>not empty</a:t>
            </a:r>
          </a:p>
        </p:txBody>
      </p:sp>
      <p:sp>
        <p:nvSpPr>
          <p:cNvPr id="6152" name="Text Box 7"/>
          <p:cNvSpPr txBox="1">
            <a:spLocks noChangeArrowheads="1"/>
          </p:cNvSpPr>
          <p:nvPr/>
        </p:nvSpPr>
        <p:spPr bwMode="auto">
          <a:xfrm>
            <a:off x="1765300" y="5173663"/>
            <a:ext cx="1187450" cy="3667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i="1">
                <a:solidFill>
                  <a:srgbClr val="FF0000"/>
                </a:solidFill>
                <a:latin typeface="Arial" charset="0"/>
              </a:rPr>
              <a:t>not empty</a:t>
            </a:r>
          </a:p>
        </p:txBody>
      </p:sp>
      <p:sp>
        <p:nvSpPr>
          <p:cNvPr id="6153" name="Rectangle 8"/>
          <p:cNvSpPr>
            <a:spLocks noChangeArrowheads="1"/>
          </p:cNvSpPr>
          <p:nvPr/>
        </p:nvSpPr>
        <p:spPr bwMode="auto">
          <a:xfrm>
            <a:off x="4070350" y="3683000"/>
            <a:ext cx="1352550" cy="3022600"/>
          </a:xfrm>
          <a:prstGeom prst="rect">
            <a:avLst/>
          </a:prstGeom>
          <a:solidFill>
            <a:srgbClr val="FFFF99"/>
          </a:solidFill>
          <a:ln w="9525">
            <a:solidFill>
              <a:schemeClr val="tx1"/>
            </a:solidFill>
            <a:miter lim="800000"/>
            <a:headEnd/>
            <a:tailEnd/>
          </a:ln>
        </p:spPr>
        <p:txBody>
          <a:bodyPr wrap="none" anchor="ctr"/>
          <a:lstStyle/>
          <a:p>
            <a:endParaRPr lang="en-US"/>
          </a:p>
        </p:txBody>
      </p:sp>
      <p:sp>
        <p:nvSpPr>
          <p:cNvPr id="6154" name="Rectangle 9"/>
          <p:cNvSpPr>
            <a:spLocks noChangeArrowheads="1"/>
          </p:cNvSpPr>
          <p:nvPr/>
        </p:nvSpPr>
        <p:spPr bwMode="auto">
          <a:xfrm>
            <a:off x="4075113" y="3735388"/>
            <a:ext cx="317500" cy="638175"/>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6155" name="Line 10"/>
          <p:cNvSpPr>
            <a:spLocks noChangeShapeType="1"/>
          </p:cNvSpPr>
          <p:nvPr/>
        </p:nvSpPr>
        <p:spPr bwMode="auto">
          <a:xfrm flipH="1">
            <a:off x="2935288" y="4305300"/>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6156" name="Text Box 11"/>
          <p:cNvSpPr txBox="1">
            <a:spLocks noChangeArrowheads="1"/>
          </p:cNvSpPr>
          <p:nvPr/>
        </p:nvSpPr>
        <p:spPr bwMode="auto">
          <a:xfrm>
            <a:off x="3008313" y="3984625"/>
            <a:ext cx="5016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rdy</a:t>
            </a:r>
          </a:p>
        </p:txBody>
      </p:sp>
      <p:sp>
        <p:nvSpPr>
          <p:cNvPr id="6157" name="Line 12"/>
          <p:cNvSpPr>
            <a:spLocks noChangeShapeType="1"/>
          </p:cNvSpPr>
          <p:nvPr/>
        </p:nvSpPr>
        <p:spPr bwMode="auto">
          <a:xfrm rot="10800000" flipH="1">
            <a:off x="2933700" y="4048125"/>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6158" name="Text Box 13"/>
          <p:cNvSpPr txBox="1">
            <a:spLocks noChangeArrowheads="1"/>
          </p:cNvSpPr>
          <p:nvPr/>
        </p:nvSpPr>
        <p:spPr bwMode="auto">
          <a:xfrm>
            <a:off x="2922588" y="3740150"/>
            <a:ext cx="6921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enab</a:t>
            </a:r>
          </a:p>
        </p:txBody>
      </p:sp>
      <p:grpSp>
        <p:nvGrpSpPr>
          <p:cNvPr id="6159" name="Group 14"/>
          <p:cNvGrpSpPr>
            <a:grpSpLocks/>
          </p:cNvGrpSpPr>
          <p:nvPr/>
        </p:nvGrpSpPr>
        <p:grpSpPr bwMode="auto">
          <a:xfrm>
            <a:off x="2932113" y="3489325"/>
            <a:ext cx="1139825" cy="434975"/>
            <a:chOff x="1847" y="2079"/>
            <a:chExt cx="718" cy="274"/>
          </a:xfrm>
        </p:grpSpPr>
        <p:sp>
          <p:nvSpPr>
            <p:cNvPr id="6191" name="Line 15"/>
            <p:cNvSpPr>
              <a:spLocks noChangeShapeType="1"/>
            </p:cNvSpPr>
            <p:nvPr/>
          </p:nvSpPr>
          <p:spPr bwMode="auto">
            <a:xfrm rot="10800000" flipH="1">
              <a:off x="1847" y="2284"/>
              <a:ext cx="718" cy="0"/>
            </a:xfrm>
            <a:prstGeom prst="line">
              <a:avLst/>
            </a:prstGeom>
            <a:noFill/>
            <a:ln w="38100">
              <a:solidFill>
                <a:schemeClr val="tx1"/>
              </a:solidFill>
              <a:round/>
              <a:headEnd/>
              <a:tailEnd type="triangle" w="med" len="med"/>
            </a:ln>
          </p:spPr>
          <p:txBody>
            <a:bodyPr wrap="none" anchor="ctr"/>
            <a:lstStyle/>
            <a:p>
              <a:endParaRPr lang="en-US"/>
            </a:p>
          </p:txBody>
        </p:sp>
        <p:sp>
          <p:nvSpPr>
            <p:cNvPr id="6192" name="Line 16"/>
            <p:cNvSpPr>
              <a:spLocks noChangeShapeType="1"/>
            </p:cNvSpPr>
            <p:nvPr/>
          </p:nvSpPr>
          <p:spPr bwMode="auto">
            <a:xfrm>
              <a:off x="2182" y="2215"/>
              <a:ext cx="107" cy="138"/>
            </a:xfrm>
            <a:prstGeom prst="line">
              <a:avLst/>
            </a:prstGeom>
            <a:noFill/>
            <a:ln w="9525">
              <a:solidFill>
                <a:schemeClr val="tx1"/>
              </a:solidFill>
              <a:round/>
              <a:headEnd/>
              <a:tailEnd/>
            </a:ln>
          </p:spPr>
          <p:txBody>
            <a:bodyPr wrap="none" anchor="ctr"/>
            <a:lstStyle/>
            <a:p>
              <a:endParaRPr lang="en-US"/>
            </a:p>
          </p:txBody>
        </p:sp>
        <p:sp>
          <p:nvSpPr>
            <p:cNvPr id="6193" name="Text Box 17"/>
            <p:cNvSpPr txBox="1">
              <a:spLocks noChangeArrowheads="1"/>
            </p:cNvSpPr>
            <p:nvPr/>
          </p:nvSpPr>
          <p:spPr bwMode="auto">
            <a:xfrm>
              <a:off x="2183" y="2079"/>
              <a:ext cx="196" cy="231"/>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i="1">
                  <a:latin typeface="Arial" charset="0"/>
                </a:rPr>
                <a:t>n</a:t>
              </a:r>
            </a:p>
          </p:txBody>
        </p:sp>
      </p:grpSp>
      <p:sp>
        <p:nvSpPr>
          <p:cNvPr id="6160" name="Line 18"/>
          <p:cNvSpPr>
            <a:spLocks noChangeShapeType="1"/>
          </p:cNvSpPr>
          <p:nvPr/>
        </p:nvSpPr>
        <p:spPr bwMode="auto">
          <a:xfrm flipH="1">
            <a:off x="2933700" y="5156200"/>
            <a:ext cx="1139825" cy="0"/>
          </a:xfrm>
          <a:prstGeom prst="line">
            <a:avLst/>
          </a:prstGeom>
          <a:noFill/>
          <a:ln w="38100">
            <a:solidFill>
              <a:schemeClr val="tx1"/>
            </a:solidFill>
            <a:round/>
            <a:headEnd/>
            <a:tailEnd type="triangle" w="med" len="med"/>
          </a:ln>
        </p:spPr>
        <p:txBody>
          <a:bodyPr wrap="none" anchor="ctr"/>
          <a:lstStyle/>
          <a:p>
            <a:endParaRPr lang="en-US"/>
          </a:p>
        </p:txBody>
      </p:sp>
      <p:sp>
        <p:nvSpPr>
          <p:cNvPr id="6161" name="Line 19"/>
          <p:cNvSpPr>
            <a:spLocks noChangeShapeType="1"/>
          </p:cNvSpPr>
          <p:nvPr/>
        </p:nvSpPr>
        <p:spPr bwMode="auto">
          <a:xfrm>
            <a:off x="3489325" y="5046663"/>
            <a:ext cx="169863" cy="219075"/>
          </a:xfrm>
          <a:prstGeom prst="line">
            <a:avLst/>
          </a:prstGeom>
          <a:noFill/>
          <a:ln w="9525">
            <a:solidFill>
              <a:schemeClr val="tx1"/>
            </a:solidFill>
            <a:round/>
            <a:headEnd/>
            <a:tailEnd/>
          </a:ln>
        </p:spPr>
        <p:txBody>
          <a:bodyPr wrap="none" anchor="ctr"/>
          <a:lstStyle/>
          <a:p>
            <a:endParaRPr lang="en-US"/>
          </a:p>
        </p:txBody>
      </p:sp>
      <p:sp>
        <p:nvSpPr>
          <p:cNvPr id="6162" name="Text Box 20"/>
          <p:cNvSpPr txBox="1">
            <a:spLocks noChangeArrowheads="1"/>
          </p:cNvSpPr>
          <p:nvPr/>
        </p:nvSpPr>
        <p:spPr bwMode="auto">
          <a:xfrm>
            <a:off x="3492500" y="4840288"/>
            <a:ext cx="311150" cy="366712"/>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i="1">
                <a:latin typeface="Arial" charset="0"/>
              </a:rPr>
              <a:t>n</a:t>
            </a:r>
          </a:p>
        </p:txBody>
      </p:sp>
      <p:sp>
        <p:nvSpPr>
          <p:cNvPr id="6163" name="Rectangle 21"/>
          <p:cNvSpPr>
            <a:spLocks noChangeArrowheads="1"/>
          </p:cNvSpPr>
          <p:nvPr/>
        </p:nvSpPr>
        <p:spPr bwMode="auto">
          <a:xfrm>
            <a:off x="4075113" y="4419600"/>
            <a:ext cx="315912" cy="525463"/>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6164" name="Line 22"/>
          <p:cNvSpPr>
            <a:spLocks noChangeShapeType="1"/>
          </p:cNvSpPr>
          <p:nvPr/>
        </p:nvSpPr>
        <p:spPr bwMode="auto">
          <a:xfrm flipH="1">
            <a:off x="2930525" y="4811713"/>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6165" name="Text Box 23"/>
          <p:cNvSpPr txBox="1">
            <a:spLocks noChangeArrowheads="1"/>
          </p:cNvSpPr>
          <p:nvPr/>
        </p:nvSpPr>
        <p:spPr bwMode="auto">
          <a:xfrm>
            <a:off x="3003550" y="4492625"/>
            <a:ext cx="5016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rdy</a:t>
            </a:r>
          </a:p>
        </p:txBody>
      </p:sp>
      <p:sp>
        <p:nvSpPr>
          <p:cNvPr id="6166" name="Line 24"/>
          <p:cNvSpPr>
            <a:spLocks noChangeShapeType="1"/>
          </p:cNvSpPr>
          <p:nvPr/>
        </p:nvSpPr>
        <p:spPr bwMode="auto">
          <a:xfrm rot="10800000" flipH="1">
            <a:off x="2941638" y="4567238"/>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6167" name="Text Box 25"/>
          <p:cNvSpPr txBox="1">
            <a:spLocks noChangeArrowheads="1"/>
          </p:cNvSpPr>
          <p:nvPr/>
        </p:nvSpPr>
        <p:spPr bwMode="auto">
          <a:xfrm>
            <a:off x="2930525" y="4260850"/>
            <a:ext cx="6921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enab</a:t>
            </a:r>
          </a:p>
        </p:txBody>
      </p:sp>
      <p:sp>
        <p:nvSpPr>
          <p:cNvPr id="6168" name="Rectangle 26"/>
          <p:cNvSpPr>
            <a:spLocks noChangeArrowheads="1"/>
          </p:cNvSpPr>
          <p:nvPr/>
        </p:nvSpPr>
        <p:spPr bwMode="auto">
          <a:xfrm>
            <a:off x="4075113" y="4983163"/>
            <a:ext cx="328612" cy="525462"/>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6169" name="Line 27"/>
          <p:cNvSpPr>
            <a:spLocks noChangeShapeType="1"/>
          </p:cNvSpPr>
          <p:nvPr/>
        </p:nvSpPr>
        <p:spPr bwMode="auto">
          <a:xfrm flipH="1">
            <a:off x="2938463" y="5413375"/>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6170" name="Text Box 28"/>
          <p:cNvSpPr txBox="1">
            <a:spLocks noChangeArrowheads="1"/>
          </p:cNvSpPr>
          <p:nvPr/>
        </p:nvSpPr>
        <p:spPr bwMode="auto">
          <a:xfrm>
            <a:off x="3024188" y="5130800"/>
            <a:ext cx="5016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rdy</a:t>
            </a:r>
          </a:p>
        </p:txBody>
      </p:sp>
      <p:sp>
        <p:nvSpPr>
          <p:cNvPr id="6171" name="Text Box 29"/>
          <p:cNvSpPr txBox="1">
            <a:spLocks noChangeArrowheads="1"/>
          </p:cNvSpPr>
          <p:nvPr/>
        </p:nvSpPr>
        <p:spPr bwMode="auto">
          <a:xfrm rot="-5400000">
            <a:off x="3929857" y="3891756"/>
            <a:ext cx="5651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enq</a:t>
            </a:r>
          </a:p>
        </p:txBody>
      </p:sp>
      <p:sp>
        <p:nvSpPr>
          <p:cNvPr id="6172" name="Text Box 30"/>
          <p:cNvSpPr txBox="1">
            <a:spLocks noChangeArrowheads="1"/>
          </p:cNvSpPr>
          <p:nvPr/>
        </p:nvSpPr>
        <p:spPr bwMode="auto">
          <a:xfrm rot="-5400000">
            <a:off x="3929857" y="4502943"/>
            <a:ext cx="5651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deq</a:t>
            </a:r>
          </a:p>
        </p:txBody>
      </p:sp>
      <p:sp>
        <p:nvSpPr>
          <p:cNvPr id="6173" name="Text Box 31"/>
          <p:cNvSpPr txBox="1">
            <a:spLocks noChangeArrowheads="1"/>
          </p:cNvSpPr>
          <p:nvPr/>
        </p:nvSpPr>
        <p:spPr bwMode="auto">
          <a:xfrm rot="-5400000">
            <a:off x="3936207" y="5056981"/>
            <a:ext cx="5524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first</a:t>
            </a:r>
          </a:p>
        </p:txBody>
      </p:sp>
      <p:sp>
        <p:nvSpPr>
          <p:cNvPr id="6174" name="Text Box 32"/>
          <p:cNvSpPr txBox="1">
            <a:spLocks noChangeArrowheads="1"/>
          </p:cNvSpPr>
          <p:nvPr/>
        </p:nvSpPr>
        <p:spPr bwMode="auto">
          <a:xfrm rot="-5400000">
            <a:off x="4400550" y="4487863"/>
            <a:ext cx="1031875" cy="641350"/>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t>SFIFO</a:t>
            </a:r>
          </a:p>
          <a:p>
            <a:pPr algn="ctr">
              <a:lnSpc>
                <a:spcPct val="100000"/>
              </a:lnSpc>
              <a:spcBef>
                <a:spcPct val="0"/>
              </a:spcBef>
              <a:buClrTx/>
              <a:buSzTx/>
              <a:buFontTx/>
              <a:buNone/>
            </a:pPr>
            <a:r>
              <a:rPr lang="en-US"/>
              <a:t>module</a:t>
            </a:r>
          </a:p>
        </p:txBody>
      </p:sp>
      <p:sp>
        <p:nvSpPr>
          <p:cNvPr id="6175" name="Rectangle 33"/>
          <p:cNvSpPr>
            <a:spLocks noChangeArrowheads="1"/>
          </p:cNvSpPr>
          <p:nvPr/>
        </p:nvSpPr>
        <p:spPr bwMode="auto">
          <a:xfrm>
            <a:off x="4075113" y="5554663"/>
            <a:ext cx="328612" cy="525462"/>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6176" name="Text Box 34"/>
          <p:cNvSpPr txBox="1">
            <a:spLocks noChangeArrowheads="1"/>
          </p:cNvSpPr>
          <p:nvPr/>
        </p:nvSpPr>
        <p:spPr bwMode="auto">
          <a:xfrm rot="-5400000">
            <a:off x="3872707" y="5626893"/>
            <a:ext cx="6794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clear</a:t>
            </a:r>
          </a:p>
        </p:txBody>
      </p:sp>
      <p:sp>
        <p:nvSpPr>
          <p:cNvPr id="6177" name="Line 35"/>
          <p:cNvSpPr>
            <a:spLocks noChangeShapeType="1"/>
          </p:cNvSpPr>
          <p:nvPr/>
        </p:nvSpPr>
        <p:spPr bwMode="auto">
          <a:xfrm rot="10800000" flipH="1">
            <a:off x="2928938" y="5773738"/>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6178" name="Text Box 36"/>
          <p:cNvSpPr txBox="1">
            <a:spLocks noChangeArrowheads="1"/>
          </p:cNvSpPr>
          <p:nvPr/>
        </p:nvSpPr>
        <p:spPr bwMode="auto">
          <a:xfrm>
            <a:off x="2917825" y="5467350"/>
            <a:ext cx="6921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enab</a:t>
            </a:r>
          </a:p>
        </p:txBody>
      </p:sp>
      <p:sp>
        <p:nvSpPr>
          <p:cNvPr id="6179" name="Rectangle 37"/>
          <p:cNvSpPr>
            <a:spLocks noChangeArrowheads="1"/>
          </p:cNvSpPr>
          <p:nvPr/>
        </p:nvSpPr>
        <p:spPr bwMode="auto">
          <a:xfrm>
            <a:off x="4075113" y="6126163"/>
            <a:ext cx="328612" cy="525462"/>
          </a:xfrm>
          <a:prstGeom prst="rect">
            <a:avLst/>
          </a:prstGeom>
          <a:solidFill>
            <a:srgbClr val="FFFF00"/>
          </a:solidFill>
          <a:ln w="9525">
            <a:solidFill>
              <a:schemeClr val="tx1"/>
            </a:solidFill>
            <a:miter lim="800000"/>
            <a:headEnd/>
            <a:tailEnd/>
          </a:ln>
        </p:spPr>
        <p:txBody>
          <a:bodyPr wrap="none" anchor="ctr"/>
          <a:lstStyle/>
          <a:p>
            <a:endParaRPr lang="en-US"/>
          </a:p>
        </p:txBody>
      </p:sp>
      <p:sp>
        <p:nvSpPr>
          <p:cNvPr id="6180" name="Text Box 38"/>
          <p:cNvSpPr txBox="1">
            <a:spLocks noChangeArrowheads="1"/>
          </p:cNvSpPr>
          <p:nvPr/>
        </p:nvSpPr>
        <p:spPr bwMode="auto">
          <a:xfrm rot="-5400000">
            <a:off x="3936207" y="6209506"/>
            <a:ext cx="5524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find</a:t>
            </a:r>
          </a:p>
        </p:txBody>
      </p:sp>
      <p:grpSp>
        <p:nvGrpSpPr>
          <p:cNvPr id="6181" name="Group 39"/>
          <p:cNvGrpSpPr>
            <a:grpSpLocks/>
          </p:cNvGrpSpPr>
          <p:nvPr/>
        </p:nvGrpSpPr>
        <p:grpSpPr bwMode="auto">
          <a:xfrm>
            <a:off x="2970213" y="6207125"/>
            <a:ext cx="1139825" cy="434975"/>
            <a:chOff x="1847" y="2079"/>
            <a:chExt cx="718" cy="274"/>
          </a:xfrm>
        </p:grpSpPr>
        <p:sp>
          <p:nvSpPr>
            <p:cNvPr id="6188" name="Line 40"/>
            <p:cNvSpPr>
              <a:spLocks noChangeShapeType="1"/>
            </p:cNvSpPr>
            <p:nvPr/>
          </p:nvSpPr>
          <p:spPr bwMode="auto">
            <a:xfrm rot="10800000" flipH="1">
              <a:off x="1847" y="2284"/>
              <a:ext cx="718" cy="0"/>
            </a:xfrm>
            <a:prstGeom prst="line">
              <a:avLst/>
            </a:prstGeom>
            <a:noFill/>
            <a:ln w="38100">
              <a:solidFill>
                <a:schemeClr val="tx1"/>
              </a:solidFill>
              <a:round/>
              <a:headEnd/>
              <a:tailEnd type="triangle" w="med" len="med"/>
            </a:ln>
          </p:spPr>
          <p:txBody>
            <a:bodyPr wrap="none" anchor="ctr"/>
            <a:lstStyle/>
            <a:p>
              <a:endParaRPr lang="en-US"/>
            </a:p>
          </p:txBody>
        </p:sp>
        <p:sp>
          <p:nvSpPr>
            <p:cNvPr id="6189" name="Line 41"/>
            <p:cNvSpPr>
              <a:spLocks noChangeShapeType="1"/>
            </p:cNvSpPr>
            <p:nvPr/>
          </p:nvSpPr>
          <p:spPr bwMode="auto">
            <a:xfrm>
              <a:off x="2182" y="2215"/>
              <a:ext cx="107" cy="138"/>
            </a:xfrm>
            <a:prstGeom prst="line">
              <a:avLst/>
            </a:prstGeom>
            <a:noFill/>
            <a:ln w="9525">
              <a:solidFill>
                <a:schemeClr val="tx1"/>
              </a:solidFill>
              <a:round/>
              <a:headEnd/>
              <a:tailEnd/>
            </a:ln>
          </p:spPr>
          <p:txBody>
            <a:bodyPr wrap="none" anchor="ctr"/>
            <a:lstStyle/>
            <a:p>
              <a:endParaRPr lang="en-US"/>
            </a:p>
          </p:txBody>
        </p:sp>
        <p:sp>
          <p:nvSpPr>
            <p:cNvPr id="6190" name="Text Box 42"/>
            <p:cNvSpPr txBox="1">
              <a:spLocks noChangeArrowheads="1"/>
            </p:cNvSpPr>
            <p:nvPr/>
          </p:nvSpPr>
          <p:spPr bwMode="auto">
            <a:xfrm>
              <a:off x="2163" y="2079"/>
              <a:ext cx="236" cy="231"/>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i="1">
                  <a:latin typeface="Arial" charset="0"/>
                </a:rPr>
                <a:t>m</a:t>
              </a:r>
            </a:p>
          </p:txBody>
        </p:sp>
      </p:grpSp>
      <p:sp>
        <p:nvSpPr>
          <p:cNvPr id="6182" name="Line 43"/>
          <p:cNvSpPr>
            <a:spLocks noChangeShapeType="1"/>
          </p:cNvSpPr>
          <p:nvPr/>
        </p:nvSpPr>
        <p:spPr bwMode="auto">
          <a:xfrm flipH="1">
            <a:off x="2913063" y="6264275"/>
            <a:ext cx="1139825" cy="0"/>
          </a:xfrm>
          <a:prstGeom prst="line">
            <a:avLst/>
          </a:prstGeom>
          <a:noFill/>
          <a:ln w="12700">
            <a:solidFill>
              <a:schemeClr val="tx1"/>
            </a:solidFill>
            <a:round/>
            <a:headEnd/>
            <a:tailEnd type="triangle" w="med" len="med"/>
          </a:ln>
        </p:spPr>
        <p:txBody>
          <a:bodyPr wrap="none" anchor="ctr"/>
          <a:lstStyle/>
          <a:p>
            <a:endParaRPr lang="en-US"/>
          </a:p>
        </p:txBody>
      </p:sp>
      <p:sp>
        <p:nvSpPr>
          <p:cNvPr id="6183" name="Text Box 44"/>
          <p:cNvSpPr txBox="1">
            <a:spLocks noChangeArrowheads="1"/>
          </p:cNvSpPr>
          <p:nvPr/>
        </p:nvSpPr>
        <p:spPr bwMode="auto">
          <a:xfrm>
            <a:off x="3005138" y="5956300"/>
            <a:ext cx="615950" cy="366713"/>
          </a:xfrm>
          <a:prstGeom prst="rect">
            <a:avLst/>
          </a:prstGeom>
          <a:noFill/>
          <a:ln w="9525">
            <a:noFill/>
            <a:miter lim="800000"/>
            <a:headEnd/>
            <a:tailEnd/>
          </a:ln>
        </p:spPr>
        <p:txBody>
          <a:bodyPr wrap="none">
            <a:spAutoFit/>
          </a:bodyPr>
          <a:lstStyle/>
          <a:p>
            <a:pPr algn="ctr">
              <a:lnSpc>
                <a:spcPct val="100000"/>
              </a:lnSpc>
              <a:spcBef>
                <a:spcPct val="0"/>
              </a:spcBef>
              <a:buClrTx/>
              <a:buSzTx/>
              <a:buFontTx/>
              <a:buNone/>
            </a:pPr>
            <a:r>
              <a:rPr lang="en-US">
                <a:latin typeface="Arial" charset="0"/>
              </a:rPr>
              <a:t>bool</a:t>
            </a:r>
          </a:p>
        </p:txBody>
      </p:sp>
      <p:sp>
        <p:nvSpPr>
          <p:cNvPr id="6184" name="Text Box 46"/>
          <p:cNvSpPr txBox="1">
            <a:spLocks noChangeArrowheads="1"/>
          </p:cNvSpPr>
          <p:nvPr/>
        </p:nvSpPr>
        <p:spPr bwMode="auto">
          <a:xfrm>
            <a:off x="255588" y="5584825"/>
            <a:ext cx="1992312" cy="915988"/>
          </a:xfrm>
          <a:prstGeom prst="rect">
            <a:avLst/>
          </a:prstGeom>
          <a:noFill/>
          <a:ln w="9525">
            <a:noFill/>
            <a:miter lim="800000"/>
            <a:headEnd/>
            <a:tailEnd/>
          </a:ln>
        </p:spPr>
        <p:txBody>
          <a:bodyPr>
            <a:spAutoFit/>
          </a:bodyPr>
          <a:lstStyle/>
          <a:p>
            <a:pPr>
              <a:buFont typeface="Wingdings" pitchFamily="-96" charset="2"/>
              <a:buNone/>
            </a:pPr>
            <a:r>
              <a:rPr lang="en-US" sz="2000"/>
              <a:t>more on searchable FIFOs later </a:t>
            </a:r>
          </a:p>
        </p:txBody>
      </p:sp>
      <p:sp>
        <p:nvSpPr>
          <p:cNvPr id="51" name="Date Placeholder 50"/>
          <p:cNvSpPr>
            <a:spLocks noGrp="1"/>
          </p:cNvSpPr>
          <p:nvPr>
            <p:ph type="dt" sz="half" idx="10"/>
          </p:nvPr>
        </p:nvSpPr>
        <p:spPr/>
        <p:txBody>
          <a:bodyPr/>
          <a:lstStyle/>
          <a:p>
            <a:pPr>
              <a:defRPr/>
            </a:pPr>
            <a:r>
              <a:rPr lang="en-US" smtClean="0"/>
              <a:t>February 28, 2011</a:t>
            </a:r>
            <a:endParaRPr lang="en-US" dirty="0"/>
          </a:p>
        </p:txBody>
      </p:sp>
      <p:sp>
        <p:nvSpPr>
          <p:cNvPr id="54" name="Slide Number Placeholder 53"/>
          <p:cNvSpPr>
            <a:spLocks noGrp="1"/>
          </p:cNvSpPr>
          <p:nvPr>
            <p:ph type="sldNum" sz="quarter" idx="11"/>
          </p:nvPr>
        </p:nvSpPr>
        <p:spPr/>
        <p:txBody>
          <a:bodyPr/>
          <a:lstStyle/>
          <a:p>
            <a:pPr>
              <a:defRPr/>
            </a:pPr>
            <a:r>
              <a:rPr lang="en-US" smtClean="0"/>
              <a:t>L08-</a:t>
            </a:r>
            <a:fld id="{45FBB8E2-97C2-4062-B75C-96275F965647}" type="slidenum">
              <a:rPr lang="en-US" smtClean="0"/>
              <a:pPr>
                <a:defRPr/>
              </a:pPr>
              <a:t>5</a:t>
            </a:fld>
            <a:endParaRPr lang="en-US" dirty="0"/>
          </a:p>
        </p:txBody>
      </p:sp>
      <p:sp>
        <p:nvSpPr>
          <p:cNvPr id="55" name="Footer Placeholder 54"/>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mtClean="0"/>
              <a:t>Two-Stage Pipeline </a:t>
            </a:r>
            <a:endParaRPr lang="en-US" sz="5400" smtClean="0"/>
          </a:p>
        </p:txBody>
      </p:sp>
      <p:sp>
        <p:nvSpPr>
          <p:cNvPr id="7171" name="Content Placeholder 29" descr="Rectangle: Click to edit Master text styles&#10;Second level&#10;Third level&#10;Fourth level&#10;Fifth level"/>
          <p:cNvSpPr>
            <a:spLocks noGrp="1"/>
          </p:cNvSpPr>
          <p:nvPr>
            <p:ph idx="1"/>
          </p:nvPr>
        </p:nvSpPr>
        <p:spPr/>
        <p:txBody>
          <a:bodyPr/>
          <a:lstStyle/>
          <a:p>
            <a:endParaRPr lang="en-US" smtClean="0"/>
          </a:p>
        </p:txBody>
      </p:sp>
      <p:grpSp>
        <p:nvGrpSpPr>
          <p:cNvPr id="7172" name="Group 3"/>
          <p:cNvGrpSpPr>
            <a:grpSpLocks/>
          </p:cNvGrpSpPr>
          <p:nvPr/>
        </p:nvGrpSpPr>
        <p:grpSpPr bwMode="auto">
          <a:xfrm>
            <a:off x="2482850" y="1306513"/>
            <a:ext cx="4759325" cy="1900237"/>
            <a:chOff x="1520" y="800"/>
            <a:chExt cx="2504" cy="1318"/>
          </a:xfrm>
        </p:grpSpPr>
        <p:sp>
          <p:nvSpPr>
            <p:cNvPr id="7177" name="AutoShape 4"/>
            <p:cNvSpPr>
              <a:spLocks noChangeArrowheads="1"/>
            </p:cNvSpPr>
            <p:nvPr/>
          </p:nvSpPr>
          <p:spPr bwMode="auto">
            <a:xfrm>
              <a:off x="1520" y="800"/>
              <a:ext cx="2504" cy="1272"/>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75269" name="Cloud"/>
            <p:cNvSpPr>
              <a:spLocks noChangeAspect="1" noEditPoints="1" noChangeArrowheads="1"/>
            </p:cNvSpPr>
            <p:nvPr/>
          </p:nvSpPr>
          <p:spPr bwMode="auto">
            <a:xfrm>
              <a:off x="1681" y="1519"/>
              <a:ext cx="717" cy="45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7179" name="Text Box 6"/>
            <p:cNvSpPr txBox="1">
              <a:spLocks noChangeArrowheads="1"/>
            </p:cNvSpPr>
            <p:nvPr/>
          </p:nvSpPr>
          <p:spPr bwMode="auto">
            <a:xfrm>
              <a:off x="1737" y="1545"/>
              <a:ext cx="645" cy="403"/>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a:t>fetch &amp; decode</a:t>
              </a:r>
            </a:p>
          </p:txBody>
        </p:sp>
        <p:sp>
          <p:nvSpPr>
            <p:cNvPr id="1675271" name="Cloud"/>
            <p:cNvSpPr>
              <a:spLocks noChangeAspect="1" noEditPoints="1" noChangeArrowheads="1"/>
            </p:cNvSpPr>
            <p:nvPr/>
          </p:nvSpPr>
          <p:spPr bwMode="auto">
            <a:xfrm>
              <a:off x="3136" y="1576"/>
              <a:ext cx="672" cy="33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7181" name="Text Box 8"/>
            <p:cNvSpPr txBox="1">
              <a:spLocks noChangeArrowheads="1"/>
            </p:cNvSpPr>
            <p:nvPr/>
          </p:nvSpPr>
          <p:spPr bwMode="auto">
            <a:xfrm>
              <a:off x="3184" y="1624"/>
              <a:ext cx="624" cy="233"/>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sz="1600"/>
                <a:t>execute</a:t>
              </a:r>
            </a:p>
          </p:txBody>
        </p:sp>
        <p:sp>
          <p:nvSpPr>
            <p:cNvPr id="7182" name="Line 9"/>
            <p:cNvSpPr>
              <a:spLocks noChangeShapeType="1"/>
            </p:cNvSpPr>
            <p:nvPr/>
          </p:nvSpPr>
          <p:spPr bwMode="auto">
            <a:xfrm>
              <a:off x="2360" y="1768"/>
              <a:ext cx="344" cy="0"/>
            </a:xfrm>
            <a:prstGeom prst="line">
              <a:avLst/>
            </a:prstGeom>
            <a:noFill/>
            <a:ln w="19050">
              <a:solidFill>
                <a:schemeClr val="tx1"/>
              </a:solidFill>
              <a:round/>
              <a:headEnd/>
              <a:tailEnd type="triangle" w="med" len="med"/>
            </a:ln>
          </p:spPr>
          <p:txBody>
            <a:bodyPr wrap="none" anchor="ctr"/>
            <a:lstStyle/>
            <a:p>
              <a:endParaRPr lang="en-US"/>
            </a:p>
          </p:txBody>
        </p:sp>
        <p:sp>
          <p:nvSpPr>
            <p:cNvPr id="7183" name="Line 10"/>
            <p:cNvSpPr>
              <a:spLocks noChangeShapeType="1"/>
            </p:cNvSpPr>
            <p:nvPr/>
          </p:nvSpPr>
          <p:spPr bwMode="auto">
            <a:xfrm>
              <a:off x="2840" y="1768"/>
              <a:ext cx="296" cy="0"/>
            </a:xfrm>
            <a:prstGeom prst="line">
              <a:avLst/>
            </a:prstGeom>
            <a:noFill/>
            <a:ln w="19050">
              <a:solidFill>
                <a:schemeClr val="tx1"/>
              </a:solidFill>
              <a:round/>
              <a:headEnd/>
              <a:tailEnd type="triangle" w="med" len="med"/>
            </a:ln>
          </p:spPr>
          <p:txBody>
            <a:bodyPr wrap="none" anchor="ctr"/>
            <a:lstStyle/>
            <a:p>
              <a:endParaRPr lang="en-US"/>
            </a:p>
          </p:txBody>
        </p:sp>
        <p:sp>
          <p:nvSpPr>
            <p:cNvPr id="7184" name="Text Box 11"/>
            <p:cNvSpPr txBox="1">
              <a:spLocks noChangeArrowheads="1"/>
            </p:cNvSpPr>
            <p:nvPr/>
          </p:nvSpPr>
          <p:spPr bwMode="auto">
            <a:xfrm>
              <a:off x="1912" y="904"/>
              <a:ext cx="288" cy="267"/>
            </a:xfrm>
            <a:prstGeom prst="rect">
              <a:avLst/>
            </a:prstGeom>
            <a:solidFill>
              <a:schemeClr val="bg1"/>
            </a:solidFill>
            <a:ln w="19050">
              <a:solidFill>
                <a:srgbClr val="FF0000"/>
              </a:solidFill>
              <a:miter lim="800000"/>
              <a:headEnd/>
              <a:tailEnd/>
            </a:ln>
          </p:spPr>
          <p:txBody>
            <a:bodyPr>
              <a:spAutoFit/>
            </a:bodyPr>
            <a:lstStyle/>
            <a:p>
              <a:pPr eaLnBrk="0" hangingPunct="0">
                <a:lnSpc>
                  <a:spcPct val="100000"/>
                </a:lnSpc>
                <a:spcBef>
                  <a:spcPct val="0"/>
                </a:spcBef>
                <a:buClrTx/>
                <a:buSzTx/>
                <a:buFontTx/>
                <a:buNone/>
              </a:pPr>
              <a:r>
                <a:rPr lang="en-US"/>
                <a:t>pc</a:t>
              </a:r>
            </a:p>
          </p:txBody>
        </p:sp>
        <p:sp>
          <p:nvSpPr>
            <p:cNvPr id="7185" name="Text Box 12"/>
            <p:cNvSpPr txBox="1">
              <a:spLocks noChangeArrowheads="1"/>
            </p:cNvSpPr>
            <p:nvPr/>
          </p:nvSpPr>
          <p:spPr bwMode="auto">
            <a:xfrm>
              <a:off x="3096" y="896"/>
              <a:ext cx="672" cy="267"/>
            </a:xfrm>
            <a:prstGeom prst="rect">
              <a:avLst/>
            </a:prstGeom>
            <a:solidFill>
              <a:schemeClr val="bg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r>
                <a:rPr lang="en-US"/>
                <a:t>rf</a:t>
              </a:r>
            </a:p>
          </p:txBody>
        </p:sp>
        <p:sp>
          <p:nvSpPr>
            <p:cNvPr id="7186" name="Line 13"/>
            <p:cNvSpPr>
              <a:spLocks noChangeShapeType="1"/>
            </p:cNvSpPr>
            <p:nvPr/>
          </p:nvSpPr>
          <p:spPr bwMode="auto">
            <a:xfrm>
              <a:off x="2056" y="1144"/>
              <a:ext cx="0" cy="432"/>
            </a:xfrm>
            <a:prstGeom prst="line">
              <a:avLst/>
            </a:prstGeom>
            <a:noFill/>
            <a:ln w="19050">
              <a:solidFill>
                <a:schemeClr val="tx1"/>
              </a:solidFill>
              <a:round/>
              <a:headEnd/>
              <a:tailEnd type="triangle" w="med" len="med"/>
            </a:ln>
          </p:spPr>
          <p:txBody>
            <a:bodyPr wrap="none" anchor="ctr"/>
            <a:lstStyle/>
            <a:p>
              <a:endParaRPr lang="en-US"/>
            </a:p>
          </p:txBody>
        </p:sp>
        <p:sp>
          <p:nvSpPr>
            <p:cNvPr id="7187" name="Line 14"/>
            <p:cNvSpPr>
              <a:spLocks noChangeShapeType="1"/>
            </p:cNvSpPr>
            <p:nvPr/>
          </p:nvSpPr>
          <p:spPr bwMode="auto">
            <a:xfrm>
              <a:off x="2056" y="1144"/>
              <a:ext cx="1152" cy="520"/>
            </a:xfrm>
            <a:prstGeom prst="line">
              <a:avLst/>
            </a:prstGeom>
            <a:noFill/>
            <a:ln w="19050">
              <a:solidFill>
                <a:schemeClr val="tx1"/>
              </a:solidFill>
              <a:round/>
              <a:headEnd type="triangle" w="med" len="med"/>
              <a:tailEnd/>
            </a:ln>
          </p:spPr>
          <p:txBody>
            <a:bodyPr wrap="none" anchor="ctr"/>
            <a:lstStyle/>
            <a:p>
              <a:endParaRPr lang="en-US"/>
            </a:p>
          </p:txBody>
        </p:sp>
        <p:sp>
          <p:nvSpPr>
            <p:cNvPr id="7188" name="Line 15"/>
            <p:cNvSpPr>
              <a:spLocks noChangeShapeType="1"/>
            </p:cNvSpPr>
            <p:nvPr/>
          </p:nvSpPr>
          <p:spPr bwMode="auto">
            <a:xfrm>
              <a:off x="3488" y="1136"/>
              <a:ext cx="0" cy="464"/>
            </a:xfrm>
            <a:prstGeom prst="line">
              <a:avLst/>
            </a:prstGeom>
            <a:noFill/>
            <a:ln w="19050">
              <a:solidFill>
                <a:schemeClr val="tx1"/>
              </a:solidFill>
              <a:round/>
              <a:headEnd type="triangle" w="med" len="med"/>
              <a:tailEnd/>
            </a:ln>
          </p:spPr>
          <p:txBody>
            <a:bodyPr wrap="none" anchor="ctr"/>
            <a:lstStyle/>
            <a:p>
              <a:endParaRPr lang="en-US"/>
            </a:p>
          </p:txBody>
        </p:sp>
        <p:sp>
          <p:nvSpPr>
            <p:cNvPr id="7189" name="Rectangle 16"/>
            <p:cNvSpPr>
              <a:spLocks noChangeArrowheads="1"/>
            </p:cNvSpPr>
            <p:nvPr/>
          </p:nvSpPr>
          <p:spPr bwMode="auto">
            <a:xfrm>
              <a:off x="2496" y="951"/>
              <a:ext cx="341" cy="254"/>
            </a:xfrm>
            <a:prstGeom prst="rect">
              <a:avLst/>
            </a:prstGeom>
            <a:noFill/>
            <a:ln w="19050">
              <a:noFill/>
              <a:miter lim="800000"/>
              <a:headEnd/>
              <a:tailEnd/>
            </a:ln>
          </p:spPr>
          <p:txBody>
            <a:bodyPr wrap="none">
              <a:spAutoFit/>
            </a:bodyPr>
            <a:lstStyle/>
            <a:p>
              <a:pPr algn="ctr" eaLnBrk="0" hangingPunct="0">
                <a:lnSpc>
                  <a:spcPct val="100000"/>
                </a:lnSpc>
                <a:spcBef>
                  <a:spcPct val="0"/>
                </a:spcBef>
                <a:buClrTx/>
                <a:buSzTx/>
                <a:buFontTx/>
                <a:buNone/>
              </a:pPr>
              <a:r>
                <a:rPr lang="en-US" i="1"/>
                <a:t>CPU</a:t>
              </a:r>
            </a:p>
          </p:txBody>
        </p:sp>
        <p:sp>
          <p:nvSpPr>
            <p:cNvPr id="7190" name="Text Box 17"/>
            <p:cNvSpPr txBox="1">
              <a:spLocks noChangeArrowheads="1"/>
            </p:cNvSpPr>
            <p:nvPr/>
          </p:nvSpPr>
          <p:spPr bwMode="auto">
            <a:xfrm>
              <a:off x="2608" y="1864"/>
              <a:ext cx="288" cy="254"/>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t>bu</a:t>
              </a:r>
            </a:p>
          </p:txBody>
        </p:sp>
        <p:sp>
          <p:nvSpPr>
            <p:cNvPr id="7191" name="Line 18"/>
            <p:cNvSpPr>
              <a:spLocks noChangeShapeType="1"/>
            </p:cNvSpPr>
            <p:nvPr/>
          </p:nvSpPr>
          <p:spPr bwMode="auto">
            <a:xfrm flipH="1">
              <a:off x="2296" y="1151"/>
              <a:ext cx="955" cy="395"/>
            </a:xfrm>
            <a:prstGeom prst="line">
              <a:avLst/>
            </a:prstGeom>
            <a:noFill/>
            <a:ln w="19050">
              <a:solidFill>
                <a:schemeClr val="tx1"/>
              </a:solidFill>
              <a:round/>
              <a:headEnd/>
              <a:tailEnd type="triangle" w="med" len="med"/>
            </a:ln>
          </p:spPr>
          <p:txBody>
            <a:bodyPr wrap="none" anchor="ctr"/>
            <a:lstStyle/>
            <a:p>
              <a:endParaRPr lang="en-US"/>
            </a:p>
          </p:txBody>
        </p:sp>
        <p:grpSp>
          <p:nvGrpSpPr>
            <p:cNvPr id="7192" name="Group 19"/>
            <p:cNvGrpSpPr>
              <a:grpSpLocks/>
            </p:cNvGrpSpPr>
            <p:nvPr/>
          </p:nvGrpSpPr>
          <p:grpSpPr bwMode="auto">
            <a:xfrm>
              <a:off x="2621" y="1688"/>
              <a:ext cx="233" cy="192"/>
              <a:chOff x="167" y="3104"/>
              <a:chExt cx="233" cy="192"/>
            </a:xfrm>
          </p:grpSpPr>
          <p:sp>
            <p:nvSpPr>
              <p:cNvPr id="7193" name="Rectangle 20"/>
              <p:cNvSpPr>
                <a:spLocks noChangeArrowheads="1"/>
              </p:cNvSpPr>
              <p:nvPr/>
            </p:nvSpPr>
            <p:spPr bwMode="auto">
              <a:xfrm>
                <a:off x="256" y="3104"/>
                <a:ext cx="144" cy="192"/>
              </a:xfrm>
              <a:prstGeom prst="rect">
                <a:avLst/>
              </a:prstGeom>
              <a:solidFill>
                <a:schemeClr val="bg1"/>
              </a:solidFill>
              <a:ln w="9525">
                <a:noFill/>
                <a:miter lim="800000"/>
                <a:headEnd/>
                <a:tailEnd/>
              </a:ln>
            </p:spPr>
            <p:txBody>
              <a:bodyPr wrap="none" anchor="ctr"/>
              <a:lstStyle/>
              <a:p>
                <a:endParaRPr lang="en-US"/>
              </a:p>
            </p:txBody>
          </p:sp>
          <p:grpSp>
            <p:nvGrpSpPr>
              <p:cNvPr id="7194" name="Group 21"/>
              <p:cNvGrpSpPr>
                <a:grpSpLocks/>
              </p:cNvGrpSpPr>
              <p:nvPr/>
            </p:nvGrpSpPr>
            <p:grpSpPr bwMode="auto">
              <a:xfrm>
                <a:off x="167" y="3104"/>
                <a:ext cx="232" cy="192"/>
                <a:chOff x="1079" y="1712"/>
                <a:chExt cx="232" cy="192"/>
              </a:xfrm>
            </p:grpSpPr>
            <p:sp>
              <p:nvSpPr>
                <p:cNvPr id="7195" name="Freeform 22"/>
                <p:cNvSpPr>
                  <a:spLocks/>
                </p:cNvSpPr>
                <p:nvPr/>
              </p:nvSpPr>
              <p:spPr bwMode="auto">
                <a:xfrm>
                  <a:off x="1079" y="1712"/>
                  <a:ext cx="232" cy="192"/>
                </a:xfrm>
                <a:custGeom>
                  <a:avLst/>
                  <a:gdLst>
                    <a:gd name="T0" fmla="*/ 0 w 288"/>
                    <a:gd name="T1" fmla="*/ 0 h 144"/>
                    <a:gd name="T2" fmla="*/ 18 w 288"/>
                    <a:gd name="T3" fmla="*/ 0 h 144"/>
                    <a:gd name="T4" fmla="*/ 18 w 288"/>
                    <a:gd name="T5" fmla="*/ 6065 h 144"/>
                    <a:gd name="T6" fmla="*/ 0 w 288"/>
                    <a:gd name="T7" fmla="*/ 6065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rgbClr val="FF0000"/>
                  </a:solidFill>
                  <a:prstDash val="solid"/>
                  <a:round/>
                  <a:headEnd type="none" w="med" len="med"/>
                  <a:tailEnd type="none" w="med" len="med"/>
                </a:ln>
              </p:spPr>
              <p:txBody>
                <a:bodyPr wrap="none" anchor="ctr"/>
                <a:lstStyle/>
                <a:p>
                  <a:endParaRPr lang="en-US"/>
                </a:p>
              </p:txBody>
            </p:sp>
            <p:sp>
              <p:nvSpPr>
                <p:cNvPr id="7196" name="Line 23"/>
                <p:cNvSpPr>
                  <a:spLocks noChangeShapeType="1"/>
                </p:cNvSpPr>
                <p:nvPr/>
              </p:nvSpPr>
              <p:spPr bwMode="auto">
                <a:xfrm>
                  <a:off x="1263" y="1712"/>
                  <a:ext cx="0" cy="192"/>
                </a:xfrm>
                <a:prstGeom prst="line">
                  <a:avLst/>
                </a:prstGeom>
                <a:noFill/>
                <a:ln w="19050">
                  <a:solidFill>
                    <a:srgbClr val="FF0000"/>
                  </a:solidFill>
                  <a:round/>
                  <a:headEnd/>
                  <a:tailEnd/>
                </a:ln>
              </p:spPr>
              <p:txBody>
                <a:bodyPr wrap="none" anchor="ctr"/>
                <a:lstStyle/>
                <a:p>
                  <a:endParaRPr lang="en-US"/>
                </a:p>
              </p:txBody>
            </p:sp>
            <p:sp>
              <p:nvSpPr>
                <p:cNvPr id="7197" name="Line 24"/>
                <p:cNvSpPr>
                  <a:spLocks noChangeShapeType="1"/>
                </p:cNvSpPr>
                <p:nvPr/>
              </p:nvSpPr>
              <p:spPr bwMode="auto">
                <a:xfrm>
                  <a:off x="1215" y="1712"/>
                  <a:ext cx="0" cy="192"/>
                </a:xfrm>
                <a:prstGeom prst="line">
                  <a:avLst/>
                </a:prstGeom>
                <a:noFill/>
                <a:ln w="19050">
                  <a:solidFill>
                    <a:srgbClr val="FF0000"/>
                  </a:solidFill>
                  <a:round/>
                  <a:headEnd/>
                  <a:tailEnd/>
                </a:ln>
              </p:spPr>
              <p:txBody>
                <a:bodyPr wrap="none" anchor="ctr"/>
                <a:lstStyle/>
                <a:p>
                  <a:endParaRPr lang="en-US"/>
                </a:p>
              </p:txBody>
            </p:sp>
            <p:sp>
              <p:nvSpPr>
                <p:cNvPr id="7198" name="Line 25"/>
                <p:cNvSpPr>
                  <a:spLocks noChangeShapeType="1"/>
                </p:cNvSpPr>
                <p:nvPr/>
              </p:nvSpPr>
              <p:spPr bwMode="auto">
                <a:xfrm>
                  <a:off x="1167" y="1712"/>
                  <a:ext cx="0" cy="192"/>
                </a:xfrm>
                <a:prstGeom prst="line">
                  <a:avLst/>
                </a:prstGeom>
                <a:noFill/>
                <a:ln w="19050">
                  <a:solidFill>
                    <a:srgbClr val="FF0000"/>
                  </a:solidFill>
                  <a:round/>
                  <a:headEnd/>
                  <a:tailEnd/>
                </a:ln>
              </p:spPr>
              <p:txBody>
                <a:bodyPr wrap="none" anchor="ctr"/>
                <a:lstStyle/>
                <a:p>
                  <a:endParaRPr lang="en-US"/>
                </a:p>
              </p:txBody>
            </p:sp>
          </p:grpSp>
        </p:grpSp>
      </p:grpSp>
      <p:sp>
        <p:nvSpPr>
          <p:cNvPr id="1675290" name="Text Box 26"/>
          <p:cNvSpPr txBox="1">
            <a:spLocks noChangeArrowheads="1"/>
          </p:cNvSpPr>
          <p:nvPr/>
        </p:nvSpPr>
        <p:spPr bwMode="auto">
          <a:xfrm>
            <a:off x="566738" y="3168650"/>
            <a:ext cx="7956550" cy="3429000"/>
          </a:xfrm>
          <a:prstGeom prst="rect">
            <a:avLst/>
          </a:prstGeom>
          <a:noFill/>
          <a:ln w="19050">
            <a:noFill/>
            <a:miter lim="800000"/>
            <a:headEnd/>
            <a:tailEnd/>
          </a:ln>
        </p:spPr>
        <p:txBody>
          <a:bodyPr wrap="none">
            <a:spAutoFit/>
          </a:bodyPr>
          <a:lstStyle/>
          <a:p>
            <a:pPr eaLnBrk="0" hangingPunct="0">
              <a:spcBef>
                <a:spcPct val="20000"/>
              </a:spcBef>
              <a:buClrTx/>
              <a:buSzTx/>
              <a:buFontTx/>
              <a:buNone/>
            </a:pPr>
            <a:r>
              <a:rPr lang="en-US" sz="2000" b="1">
                <a:latin typeface="Courier New" pitchFamily="49" charset="0"/>
              </a:rPr>
              <a:t>module</a:t>
            </a:r>
            <a:r>
              <a:rPr lang="en-US" sz="2000" b="1">
                <a:solidFill>
                  <a:schemeClr val="tx2"/>
                </a:solidFill>
                <a:latin typeface="Courier New" pitchFamily="49" charset="0"/>
              </a:rPr>
              <a:t> mkCPU#(Mem iMem, Mem dMem)(Empty);</a:t>
            </a:r>
          </a:p>
          <a:p>
            <a:pPr eaLnBrk="0" hangingPunct="0">
              <a:spcBef>
                <a:spcPct val="20000"/>
              </a:spcBef>
              <a:buClrTx/>
              <a:buSzTx/>
              <a:buFontTx/>
              <a:buNone/>
            </a:pPr>
            <a:r>
              <a:rPr lang="en-US" sz="2000" b="1">
                <a:solidFill>
                  <a:schemeClr val="tx2"/>
                </a:solidFill>
                <a:latin typeface="Courier New" pitchFamily="49" charset="0"/>
              </a:rPr>
              <a:t>   Reg#(Iaddress) pc &lt;- mkReg(0);</a:t>
            </a:r>
          </a:p>
          <a:p>
            <a:pPr lvl="1" eaLnBrk="0" hangingPunct="0">
              <a:spcBef>
                <a:spcPct val="20000"/>
              </a:spcBef>
              <a:buClrTx/>
              <a:buSzTx/>
              <a:buFontTx/>
              <a:buNone/>
            </a:pPr>
            <a:r>
              <a:rPr lang="en-US" sz="2000" b="1">
                <a:solidFill>
                  <a:schemeClr val="tx2"/>
                </a:solidFill>
                <a:latin typeface="Courier New" pitchFamily="49" charset="0"/>
              </a:rPr>
              <a:t>RegFile#(RName, Bit#(32)) rf &lt;- mkRegFileFull();</a:t>
            </a:r>
          </a:p>
          <a:p>
            <a:pPr lvl="1" eaLnBrk="0" hangingPunct="0">
              <a:spcBef>
                <a:spcPct val="20000"/>
              </a:spcBef>
              <a:buClrTx/>
              <a:buSzTx/>
              <a:buFontTx/>
              <a:buNone/>
            </a:pPr>
            <a:r>
              <a:rPr lang="en-US" sz="2000" b="1">
                <a:solidFill>
                  <a:srgbClr val="FF0000"/>
                </a:solidFill>
                <a:latin typeface="Courier New" pitchFamily="49" charset="0"/>
              </a:rPr>
              <a:t>SFIFO#(InstTemplate, RName) bu </a:t>
            </a:r>
          </a:p>
          <a:p>
            <a:pPr lvl="1" eaLnBrk="0" hangingPunct="0">
              <a:spcBef>
                <a:spcPct val="20000"/>
              </a:spcBef>
              <a:buClrTx/>
              <a:buSzTx/>
              <a:buFontTx/>
              <a:buNone/>
            </a:pPr>
            <a:r>
              <a:rPr lang="en-US" sz="2000" b="1">
                <a:solidFill>
                  <a:srgbClr val="FF0000"/>
                </a:solidFill>
                <a:latin typeface="Courier New" pitchFamily="49" charset="0"/>
              </a:rPr>
              <a:t>					  &lt;- mkSFifo(findf);</a:t>
            </a:r>
          </a:p>
          <a:p>
            <a:pPr>
              <a:buFont typeface="Wingdings" pitchFamily="-96" charset="2"/>
              <a:buNone/>
            </a:pPr>
            <a:r>
              <a:rPr lang="en-US" sz="2000" b="1">
                <a:solidFill>
                  <a:schemeClr val="tx2"/>
                </a:solidFill>
                <a:latin typeface="Courier New" pitchFamily="49" charset="0"/>
              </a:rPr>
              <a:t>   Instr     instr = iMem.read(pc);</a:t>
            </a:r>
            <a:endParaRPr lang="en-US" sz="2400" b="1">
              <a:solidFill>
                <a:schemeClr val="tx2"/>
              </a:solidFill>
              <a:latin typeface="Courier New" pitchFamily="49" charset="0"/>
            </a:endParaRPr>
          </a:p>
          <a:p>
            <a:pPr>
              <a:buFont typeface="Wingdings" pitchFamily="-96" charset="2"/>
              <a:buNone/>
            </a:pPr>
            <a:r>
              <a:rPr lang="en-US" sz="2000" b="1">
                <a:solidFill>
                  <a:schemeClr val="tx2"/>
                </a:solidFill>
                <a:latin typeface="Courier New" pitchFamily="49" charset="0"/>
              </a:rPr>
              <a:t>   Iaddress predIa = pc + 1;</a:t>
            </a:r>
          </a:p>
          <a:p>
            <a:pPr>
              <a:buFont typeface="Wingdings" pitchFamily="-96" charset="2"/>
              <a:buNone/>
            </a:pPr>
            <a:r>
              <a:rPr lang="en-US" sz="2000" b="1">
                <a:solidFill>
                  <a:schemeClr val="tx2"/>
                </a:solidFill>
                <a:latin typeface="Courier New" pitchFamily="49" charset="0"/>
              </a:rPr>
              <a:t>   InstTemplate it = bu.first();</a:t>
            </a:r>
            <a:r>
              <a:rPr lang="en-US" sz="2000">
                <a:latin typeface="Courier New" pitchFamily="49" charset="0"/>
              </a:rPr>
              <a:t> </a:t>
            </a:r>
            <a:endParaRPr lang="en-US" sz="2000" b="1">
              <a:solidFill>
                <a:schemeClr val="tx2"/>
              </a:solidFill>
              <a:latin typeface="Courier New" pitchFamily="49" charset="0"/>
            </a:endParaRPr>
          </a:p>
          <a:p>
            <a:pPr lvl="1" eaLnBrk="0" hangingPunct="0">
              <a:spcBef>
                <a:spcPct val="20000"/>
              </a:spcBef>
              <a:buClrTx/>
              <a:buSzTx/>
              <a:buFontTx/>
              <a:buNone/>
            </a:pPr>
            <a:r>
              <a:rPr lang="en-US" sz="2000" b="1">
                <a:latin typeface="Courier New" pitchFamily="49" charset="0"/>
              </a:rPr>
              <a:t>rule</a:t>
            </a:r>
            <a:r>
              <a:rPr lang="en-US" sz="2000" b="1">
                <a:solidFill>
                  <a:schemeClr val="tx2"/>
                </a:solidFill>
                <a:latin typeface="Courier New" pitchFamily="49" charset="0"/>
              </a:rPr>
              <a:t> fetch_decode ...</a:t>
            </a:r>
          </a:p>
          <a:p>
            <a:pPr eaLnBrk="0" hangingPunct="0">
              <a:spcBef>
                <a:spcPct val="20000"/>
              </a:spcBef>
              <a:buClrTx/>
              <a:buSzTx/>
              <a:buFontTx/>
              <a:buNone/>
            </a:pPr>
            <a:r>
              <a:rPr lang="en-US" sz="2000" b="1">
                <a:latin typeface="Courier New" pitchFamily="49" charset="0"/>
              </a:rPr>
              <a:t>endmodule </a:t>
            </a:r>
          </a:p>
        </p:txBody>
      </p:sp>
      <p:sp>
        <p:nvSpPr>
          <p:cNvPr id="32" name="Date Placeholder 31"/>
          <p:cNvSpPr>
            <a:spLocks noGrp="1"/>
          </p:cNvSpPr>
          <p:nvPr>
            <p:ph type="dt" sz="half" idx="10"/>
          </p:nvPr>
        </p:nvSpPr>
        <p:spPr/>
        <p:txBody>
          <a:bodyPr/>
          <a:lstStyle/>
          <a:p>
            <a:pPr>
              <a:defRPr/>
            </a:pPr>
            <a:r>
              <a:rPr lang="en-US" smtClean="0"/>
              <a:t>February 28, 2011</a:t>
            </a:r>
            <a:endParaRPr lang="en-US" dirty="0"/>
          </a:p>
        </p:txBody>
      </p:sp>
      <p:sp>
        <p:nvSpPr>
          <p:cNvPr id="35" name="Slide Number Placeholder 34"/>
          <p:cNvSpPr>
            <a:spLocks noGrp="1"/>
          </p:cNvSpPr>
          <p:nvPr>
            <p:ph type="sldNum" sz="quarter" idx="11"/>
          </p:nvPr>
        </p:nvSpPr>
        <p:spPr/>
        <p:txBody>
          <a:bodyPr/>
          <a:lstStyle/>
          <a:p>
            <a:pPr>
              <a:defRPr/>
            </a:pPr>
            <a:r>
              <a:rPr lang="en-US" smtClean="0"/>
              <a:t>L08-</a:t>
            </a:r>
            <a:fld id="{45FBB8E2-97C2-4062-B75C-96275F965647}" type="slidenum">
              <a:rPr lang="en-US" smtClean="0"/>
              <a:pPr>
                <a:defRPr/>
              </a:pPr>
              <a:t>6</a:t>
            </a:fld>
            <a:endParaRPr lang="en-US" dirty="0"/>
          </a:p>
        </p:txBody>
      </p:sp>
      <p:sp>
        <p:nvSpPr>
          <p:cNvPr id="36" name="Footer Placeholder 35"/>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6752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5290"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09600" y="244475"/>
            <a:ext cx="7772400" cy="1143000"/>
          </a:xfrm>
        </p:spPr>
        <p:txBody>
          <a:bodyPr/>
          <a:lstStyle/>
          <a:p>
            <a:pPr eaLnBrk="1" hangingPunct="1"/>
            <a:r>
              <a:rPr lang="en-US" smtClean="0"/>
              <a:t>Rules for Add </a:t>
            </a:r>
            <a:endParaRPr lang="en-US" sz="5400" smtClean="0"/>
          </a:p>
        </p:txBody>
      </p:sp>
      <p:sp>
        <p:nvSpPr>
          <p:cNvPr id="8195" name="Content Placeholder 35" descr="Rectangle: Click to edit Master text styles&#10;Second level&#10;Third level&#10;Fourth level&#10;Fifth level"/>
          <p:cNvSpPr>
            <a:spLocks noGrp="1"/>
          </p:cNvSpPr>
          <p:nvPr>
            <p:ph idx="1"/>
          </p:nvPr>
        </p:nvSpPr>
        <p:spPr/>
        <p:txBody>
          <a:bodyPr/>
          <a:lstStyle/>
          <a:p>
            <a:endParaRPr lang="en-US" smtClean="0"/>
          </a:p>
        </p:txBody>
      </p:sp>
      <p:sp>
        <p:nvSpPr>
          <p:cNvPr id="8196" name="AutoShape 3"/>
          <p:cNvSpPr>
            <a:spLocks noChangeArrowheads="1"/>
          </p:cNvSpPr>
          <p:nvPr/>
        </p:nvSpPr>
        <p:spPr bwMode="auto">
          <a:xfrm>
            <a:off x="2767013" y="3348038"/>
            <a:ext cx="1511300" cy="381000"/>
          </a:xfrm>
          <a:prstGeom prst="leftRightArrow">
            <a:avLst>
              <a:gd name="adj1" fmla="val 43333"/>
              <a:gd name="adj2" fmla="val 47600"/>
            </a:avLst>
          </a:prstGeom>
          <a:solidFill>
            <a:schemeClr val="accent1"/>
          </a:solidFill>
          <a:ln w="19050">
            <a:noFill/>
            <a:miter lim="800000"/>
            <a:headEnd type="none" w="lg" len="lg"/>
            <a:tailEnd type="none" w="lg" len="lg"/>
          </a:ln>
        </p:spPr>
        <p:txBody>
          <a:bodyPr wrap="none" anchor="ctr"/>
          <a:lstStyle/>
          <a:p>
            <a:endParaRPr lang="en-US"/>
          </a:p>
        </p:txBody>
      </p:sp>
      <p:sp>
        <p:nvSpPr>
          <p:cNvPr id="8197" name="Text Box 4"/>
          <p:cNvSpPr txBox="1">
            <a:spLocks noChangeArrowheads="1"/>
          </p:cNvSpPr>
          <p:nvPr/>
        </p:nvSpPr>
        <p:spPr bwMode="auto">
          <a:xfrm>
            <a:off x="625475" y="3800475"/>
            <a:ext cx="8382000" cy="1196975"/>
          </a:xfrm>
          <a:prstGeom prst="rect">
            <a:avLst/>
          </a:prstGeom>
          <a:noFill/>
          <a:ln w="6350">
            <a:solidFill>
              <a:srgbClr val="FF0000"/>
            </a:solidFill>
            <a:miter lim="800000"/>
            <a:headEnd/>
            <a:tailEnd/>
          </a:ln>
        </p:spPr>
        <p:txBody>
          <a:bodyPr wrap="none">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decodeAdd(instr matches Add{dst:.rd,src1:.ra,src2:.rb})</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bu.enq (EAdd{dst:rd,op1:rf[ra],op2:rf[rb]});</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pc &lt;= predIa;</a:t>
            </a:r>
          </a:p>
          <a:p>
            <a:pPr>
              <a:lnSpc>
                <a:spcPct val="100000"/>
              </a:lnSpc>
              <a:spcBef>
                <a:spcPct val="0"/>
              </a:spcBef>
              <a:buClrTx/>
              <a:buSzTx/>
              <a:buFontTx/>
              <a:buNone/>
            </a:pPr>
            <a:r>
              <a:rPr lang="en-US" b="1">
                <a:latin typeface="Courier New" pitchFamily="49" charset="0"/>
                <a:ea typeface="MS Mincho" pitchFamily="49" charset="-128"/>
              </a:rPr>
              <a:t>endrule</a:t>
            </a:r>
          </a:p>
        </p:txBody>
      </p:sp>
      <p:sp>
        <p:nvSpPr>
          <p:cNvPr id="8198" name="Text Box 5"/>
          <p:cNvSpPr txBox="1">
            <a:spLocks noChangeArrowheads="1"/>
          </p:cNvSpPr>
          <p:nvPr/>
        </p:nvSpPr>
        <p:spPr bwMode="auto">
          <a:xfrm>
            <a:off x="620713" y="5237163"/>
            <a:ext cx="7975600" cy="1200150"/>
          </a:xfrm>
          <a:prstGeom prst="rect">
            <a:avLst/>
          </a:prstGeom>
          <a:noFill/>
          <a:ln w="9525">
            <a:solidFill>
              <a:srgbClr val="FF0000"/>
            </a:solidFill>
            <a:miter lim="800000"/>
            <a:headEnd/>
            <a:tailEnd/>
          </a:ln>
        </p:spPr>
        <p:txBody>
          <a:bodyPr wrap="none">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executeAdd(it matches EAdd{dst:.rd,op1:.va,op2:.vb})</a:t>
            </a:r>
            <a:endParaRPr lang="en-US" b="1">
              <a:latin typeface="Courier New" pitchFamily="49" charset="0"/>
              <a:ea typeface="MS Mincho" pitchFamily="49" charset="-128"/>
            </a:endParaRPr>
          </a:p>
          <a:p>
            <a:pPr>
              <a:lnSpc>
                <a:spcPct val="100000"/>
              </a:lnSpc>
              <a:spcBef>
                <a:spcPct val="0"/>
              </a:spcBef>
              <a:buClrTx/>
              <a:buSzTx/>
              <a:buFontTx/>
              <a:buNone/>
            </a:pPr>
            <a:r>
              <a:rPr lang="en-US" b="1">
                <a:latin typeface="Courier New" pitchFamily="49" charset="0"/>
                <a:ea typeface="MS Mincho" pitchFamily="49" charset="-128"/>
              </a:rPr>
              <a:t>  </a:t>
            </a:r>
            <a:r>
              <a:rPr lang="en-US" b="1">
                <a:solidFill>
                  <a:srgbClr val="56127A"/>
                </a:solidFill>
                <a:latin typeface="Courier New" pitchFamily="49" charset="0"/>
                <a:ea typeface="MS Mincho" pitchFamily="49" charset="-128"/>
              </a:rPr>
              <a:t>rf.upd(rd, va + vb);</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bu.deq();</a:t>
            </a:r>
          </a:p>
          <a:p>
            <a:pPr>
              <a:lnSpc>
                <a:spcPct val="100000"/>
              </a:lnSpc>
              <a:spcBef>
                <a:spcPct val="0"/>
              </a:spcBef>
              <a:buClrTx/>
              <a:buSzTx/>
              <a:buFontTx/>
              <a:buNone/>
            </a:pPr>
            <a:r>
              <a:rPr lang="en-US" b="1">
                <a:latin typeface="Courier New" pitchFamily="49" charset="0"/>
                <a:ea typeface="MS Mincho" pitchFamily="49" charset="-128"/>
              </a:rPr>
              <a:t>endrule</a:t>
            </a:r>
          </a:p>
        </p:txBody>
      </p:sp>
      <p:sp>
        <p:nvSpPr>
          <p:cNvPr id="8199" name="AutoShape 6"/>
          <p:cNvSpPr>
            <a:spLocks noChangeArrowheads="1"/>
          </p:cNvSpPr>
          <p:nvPr/>
        </p:nvSpPr>
        <p:spPr bwMode="auto">
          <a:xfrm>
            <a:off x="4614863" y="3349625"/>
            <a:ext cx="1511300" cy="381000"/>
          </a:xfrm>
          <a:prstGeom prst="leftRightArrow">
            <a:avLst>
              <a:gd name="adj1" fmla="val 43333"/>
              <a:gd name="adj2" fmla="val 47600"/>
            </a:avLst>
          </a:prstGeom>
          <a:solidFill>
            <a:schemeClr val="accent1"/>
          </a:solidFill>
          <a:ln w="19050">
            <a:noFill/>
            <a:miter lim="800000"/>
            <a:headEnd type="none" w="lg" len="lg"/>
            <a:tailEnd type="none" w="lg" len="lg"/>
          </a:ln>
        </p:spPr>
        <p:txBody>
          <a:bodyPr wrap="none" anchor="ctr"/>
          <a:lstStyle/>
          <a:p>
            <a:endParaRPr lang="en-US"/>
          </a:p>
        </p:txBody>
      </p:sp>
      <p:sp>
        <p:nvSpPr>
          <p:cNvPr id="1656839" name="Text Box 7"/>
          <p:cNvSpPr txBox="1">
            <a:spLocks noChangeArrowheads="1"/>
          </p:cNvSpPr>
          <p:nvPr/>
        </p:nvSpPr>
        <p:spPr bwMode="auto">
          <a:xfrm>
            <a:off x="5732463" y="4329113"/>
            <a:ext cx="2387600" cy="1920875"/>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sz="2000">
                <a:solidFill>
                  <a:srgbClr val="FF0000"/>
                </a:solidFill>
              </a:rPr>
              <a:t>implicit check:</a:t>
            </a:r>
          </a:p>
          <a:p>
            <a:pPr>
              <a:lnSpc>
                <a:spcPct val="100000"/>
              </a:lnSpc>
              <a:spcBef>
                <a:spcPct val="0"/>
              </a:spcBef>
              <a:buClrTx/>
              <a:buSzTx/>
              <a:buFontTx/>
              <a:buNone/>
            </a:pPr>
            <a:endParaRPr lang="en-US" sz="2000">
              <a:solidFill>
                <a:srgbClr val="FF0000"/>
              </a:solidFill>
            </a:endParaRPr>
          </a:p>
          <a:p>
            <a:pPr>
              <a:lnSpc>
                <a:spcPct val="100000"/>
              </a:lnSpc>
              <a:spcBef>
                <a:spcPct val="0"/>
              </a:spcBef>
              <a:buClrTx/>
              <a:buSzTx/>
              <a:buFontTx/>
              <a:buNone/>
            </a:pPr>
            <a:endParaRPr lang="en-US" sz="2000">
              <a:solidFill>
                <a:srgbClr val="FF0000"/>
              </a:solidFill>
            </a:endParaRPr>
          </a:p>
          <a:p>
            <a:pPr>
              <a:lnSpc>
                <a:spcPct val="100000"/>
              </a:lnSpc>
              <a:spcBef>
                <a:spcPct val="0"/>
              </a:spcBef>
              <a:buClrTx/>
              <a:buSzTx/>
              <a:buFontTx/>
              <a:buNone/>
            </a:pPr>
            <a:endParaRPr lang="en-US" sz="2000">
              <a:solidFill>
                <a:srgbClr val="FF0000"/>
              </a:solidFill>
            </a:endParaRPr>
          </a:p>
          <a:p>
            <a:pPr>
              <a:lnSpc>
                <a:spcPct val="100000"/>
              </a:lnSpc>
              <a:spcBef>
                <a:spcPct val="0"/>
              </a:spcBef>
              <a:buClrTx/>
              <a:buSzTx/>
              <a:buFontTx/>
              <a:buNone/>
            </a:pPr>
            <a:endParaRPr lang="en-US" sz="2000">
              <a:solidFill>
                <a:srgbClr val="FF0000"/>
              </a:solidFill>
            </a:endParaRPr>
          </a:p>
          <a:p>
            <a:pPr>
              <a:lnSpc>
                <a:spcPct val="100000"/>
              </a:lnSpc>
              <a:spcBef>
                <a:spcPct val="0"/>
              </a:spcBef>
              <a:buClrTx/>
              <a:buSzTx/>
              <a:buFontTx/>
              <a:buNone/>
            </a:pPr>
            <a:r>
              <a:rPr lang="en-US" sz="2000">
                <a:solidFill>
                  <a:srgbClr val="FF0000"/>
                </a:solidFill>
              </a:rPr>
              <a:t>implicit check:</a:t>
            </a:r>
          </a:p>
        </p:txBody>
      </p:sp>
      <p:grpSp>
        <p:nvGrpSpPr>
          <p:cNvPr id="8201" name="Group 8"/>
          <p:cNvGrpSpPr>
            <a:grpSpLocks/>
          </p:cNvGrpSpPr>
          <p:nvPr/>
        </p:nvGrpSpPr>
        <p:grpSpPr bwMode="auto">
          <a:xfrm>
            <a:off x="2540000" y="1270000"/>
            <a:ext cx="3975100" cy="2055813"/>
            <a:chOff x="1520" y="800"/>
            <a:chExt cx="2504" cy="1295"/>
          </a:xfrm>
        </p:grpSpPr>
        <p:sp>
          <p:nvSpPr>
            <p:cNvPr id="8207" name="AutoShape 9"/>
            <p:cNvSpPr>
              <a:spLocks noChangeArrowheads="1"/>
            </p:cNvSpPr>
            <p:nvPr/>
          </p:nvSpPr>
          <p:spPr bwMode="auto">
            <a:xfrm>
              <a:off x="1520" y="800"/>
              <a:ext cx="2504" cy="1272"/>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56842" name="Cloud"/>
            <p:cNvSpPr>
              <a:spLocks noChangeAspect="1" noEditPoints="1" noChangeArrowheads="1"/>
            </p:cNvSpPr>
            <p:nvPr/>
          </p:nvSpPr>
          <p:spPr bwMode="auto">
            <a:xfrm>
              <a:off x="1681" y="1519"/>
              <a:ext cx="717" cy="45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8209" name="Text Box 11"/>
            <p:cNvSpPr txBox="1">
              <a:spLocks noChangeArrowheads="1"/>
            </p:cNvSpPr>
            <p:nvPr/>
          </p:nvSpPr>
          <p:spPr bwMode="auto">
            <a:xfrm>
              <a:off x="1737" y="1545"/>
              <a:ext cx="645" cy="404"/>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fetch &amp; decode</a:t>
              </a:r>
            </a:p>
          </p:txBody>
        </p:sp>
        <p:sp>
          <p:nvSpPr>
            <p:cNvPr id="1656844" name="Cloud"/>
            <p:cNvSpPr>
              <a:spLocks noChangeAspect="1" noEditPoints="1" noChangeArrowheads="1"/>
            </p:cNvSpPr>
            <p:nvPr/>
          </p:nvSpPr>
          <p:spPr bwMode="auto">
            <a:xfrm>
              <a:off x="3136" y="1576"/>
              <a:ext cx="672" cy="33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8211" name="Text Box 13"/>
            <p:cNvSpPr txBox="1">
              <a:spLocks noChangeArrowheads="1"/>
            </p:cNvSpPr>
            <p:nvPr/>
          </p:nvSpPr>
          <p:spPr bwMode="auto">
            <a:xfrm>
              <a:off x="3184" y="1624"/>
              <a:ext cx="624" cy="231"/>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execute</a:t>
              </a:r>
            </a:p>
          </p:txBody>
        </p:sp>
        <p:sp>
          <p:nvSpPr>
            <p:cNvPr id="8212" name="Line 14"/>
            <p:cNvSpPr>
              <a:spLocks noChangeShapeType="1"/>
            </p:cNvSpPr>
            <p:nvPr/>
          </p:nvSpPr>
          <p:spPr bwMode="auto">
            <a:xfrm>
              <a:off x="2360" y="1768"/>
              <a:ext cx="344" cy="0"/>
            </a:xfrm>
            <a:prstGeom prst="line">
              <a:avLst/>
            </a:prstGeom>
            <a:noFill/>
            <a:ln w="19050">
              <a:solidFill>
                <a:schemeClr val="tx1"/>
              </a:solidFill>
              <a:round/>
              <a:headEnd/>
              <a:tailEnd type="triangle" w="med" len="med"/>
            </a:ln>
          </p:spPr>
          <p:txBody>
            <a:bodyPr wrap="none" anchor="ctr"/>
            <a:lstStyle/>
            <a:p>
              <a:endParaRPr lang="en-US"/>
            </a:p>
          </p:txBody>
        </p:sp>
        <p:sp>
          <p:nvSpPr>
            <p:cNvPr id="8213" name="Line 15"/>
            <p:cNvSpPr>
              <a:spLocks noChangeShapeType="1"/>
            </p:cNvSpPr>
            <p:nvPr/>
          </p:nvSpPr>
          <p:spPr bwMode="auto">
            <a:xfrm>
              <a:off x="2840" y="1768"/>
              <a:ext cx="296" cy="0"/>
            </a:xfrm>
            <a:prstGeom prst="line">
              <a:avLst/>
            </a:prstGeom>
            <a:noFill/>
            <a:ln w="19050">
              <a:solidFill>
                <a:schemeClr val="tx1"/>
              </a:solidFill>
              <a:round/>
              <a:headEnd/>
              <a:tailEnd type="triangle" w="med" len="med"/>
            </a:ln>
          </p:spPr>
          <p:txBody>
            <a:bodyPr wrap="none" anchor="ctr"/>
            <a:lstStyle/>
            <a:p>
              <a:endParaRPr lang="en-US"/>
            </a:p>
          </p:txBody>
        </p:sp>
        <p:sp>
          <p:nvSpPr>
            <p:cNvPr id="8214" name="Text Box 16"/>
            <p:cNvSpPr txBox="1">
              <a:spLocks noChangeArrowheads="1"/>
            </p:cNvSpPr>
            <p:nvPr/>
          </p:nvSpPr>
          <p:spPr bwMode="auto">
            <a:xfrm>
              <a:off x="1912" y="904"/>
              <a:ext cx="288" cy="243"/>
            </a:xfrm>
            <a:prstGeom prst="rect">
              <a:avLst/>
            </a:prstGeom>
            <a:solidFill>
              <a:schemeClr val="bg1"/>
            </a:solidFill>
            <a:ln w="19050">
              <a:solidFill>
                <a:srgbClr val="FF0000"/>
              </a:solid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pc</a:t>
              </a:r>
            </a:p>
          </p:txBody>
        </p:sp>
        <p:sp>
          <p:nvSpPr>
            <p:cNvPr id="8215" name="Text Box 17"/>
            <p:cNvSpPr txBox="1">
              <a:spLocks noChangeArrowheads="1"/>
            </p:cNvSpPr>
            <p:nvPr/>
          </p:nvSpPr>
          <p:spPr bwMode="auto">
            <a:xfrm>
              <a:off x="3096" y="896"/>
              <a:ext cx="672" cy="243"/>
            </a:xfrm>
            <a:prstGeom prst="rect">
              <a:avLst/>
            </a:prstGeom>
            <a:solidFill>
              <a:schemeClr val="bg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r>
                <a:rPr lang="en-US">
                  <a:latin typeface="Arial" charset="0"/>
                </a:rPr>
                <a:t>rf</a:t>
              </a:r>
            </a:p>
          </p:txBody>
        </p:sp>
        <p:sp>
          <p:nvSpPr>
            <p:cNvPr id="8216" name="Line 18"/>
            <p:cNvSpPr>
              <a:spLocks noChangeShapeType="1"/>
            </p:cNvSpPr>
            <p:nvPr/>
          </p:nvSpPr>
          <p:spPr bwMode="auto">
            <a:xfrm>
              <a:off x="2056" y="1144"/>
              <a:ext cx="0" cy="432"/>
            </a:xfrm>
            <a:prstGeom prst="line">
              <a:avLst/>
            </a:prstGeom>
            <a:noFill/>
            <a:ln w="19050">
              <a:solidFill>
                <a:schemeClr val="tx1"/>
              </a:solidFill>
              <a:round/>
              <a:headEnd/>
              <a:tailEnd type="triangle" w="med" len="med"/>
            </a:ln>
          </p:spPr>
          <p:txBody>
            <a:bodyPr wrap="none" anchor="ctr"/>
            <a:lstStyle/>
            <a:p>
              <a:endParaRPr lang="en-US"/>
            </a:p>
          </p:txBody>
        </p:sp>
        <p:sp>
          <p:nvSpPr>
            <p:cNvPr id="8217" name="Line 19"/>
            <p:cNvSpPr>
              <a:spLocks noChangeShapeType="1"/>
            </p:cNvSpPr>
            <p:nvPr/>
          </p:nvSpPr>
          <p:spPr bwMode="auto">
            <a:xfrm>
              <a:off x="2056" y="1144"/>
              <a:ext cx="1152" cy="520"/>
            </a:xfrm>
            <a:prstGeom prst="line">
              <a:avLst/>
            </a:prstGeom>
            <a:noFill/>
            <a:ln w="19050">
              <a:solidFill>
                <a:schemeClr val="tx1"/>
              </a:solidFill>
              <a:round/>
              <a:headEnd type="triangle" w="med" len="med"/>
              <a:tailEnd/>
            </a:ln>
          </p:spPr>
          <p:txBody>
            <a:bodyPr wrap="none" anchor="ctr"/>
            <a:lstStyle/>
            <a:p>
              <a:endParaRPr lang="en-US"/>
            </a:p>
          </p:txBody>
        </p:sp>
        <p:sp>
          <p:nvSpPr>
            <p:cNvPr id="8218" name="Line 20"/>
            <p:cNvSpPr>
              <a:spLocks noChangeShapeType="1"/>
            </p:cNvSpPr>
            <p:nvPr/>
          </p:nvSpPr>
          <p:spPr bwMode="auto">
            <a:xfrm>
              <a:off x="3488" y="1136"/>
              <a:ext cx="0" cy="464"/>
            </a:xfrm>
            <a:prstGeom prst="line">
              <a:avLst/>
            </a:prstGeom>
            <a:noFill/>
            <a:ln w="19050">
              <a:solidFill>
                <a:schemeClr val="tx1"/>
              </a:solidFill>
              <a:round/>
              <a:headEnd type="triangle" w="med" len="med"/>
              <a:tailEnd/>
            </a:ln>
          </p:spPr>
          <p:txBody>
            <a:bodyPr wrap="none" anchor="ctr"/>
            <a:lstStyle/>
            <a:p>
              <a:endParaRPr lang="en-US"/>
            </a:p>
          </p:txBody>
        </p:sp>
        <p:sp>
          <p:nvSpPr>
            <p:cNvPr id="8219" name="Rectangle 21"/>
            <p:cNvSpPr>
              <a:spLocks noChangeArrowheads="1"/>
            </p:cNvSpPr>
            <p:nvPr/>
          </p:nvSpPr>
          <p:spPr bwMode="auto">
            <a:xfrm>
              <a:off x="2406" y="904"/>
              <a:ext cx="522" cy="288"/>
            </a:xfrm>
            <a:prstGeom prst="rect">
              <a:avLst/>
            </a:prstGeom>
            <a:noFill/>
            <a:ln w="19050">
              <a:noFill/>
              <a:miter lim="800000"/>
              <a:headEnd/>
              <a:tailEnd/>
            </a:ln>
          </p:spPr>
          <p:txBody>
            <a:bodyPr wrap="none">
              <a:spAutoFit/>
            </a:bodyPr>
            <a:lstStyle/>
            <a:p>
              <a:pPr algn="ctr" eaLnBrk="0" hangingPunct="0">
                <a:lnSpc>
                  <a:spcPct val="100000"/>
                </a:lnSpc>
                <a:spcBef>
                  <a:spcPct val="0"/>
                </a:spcBef>
                <a:buClrTx/>
                <a:buSzTx/>
                <a:buFontTx/>
                <a:buNone/>
              </a:pPr>
              <a:r>
                <a:rPr lang="en-US" sz="2400" i="1">
                  <a:latin typeface="Arial" charset="0"/>
                </a:rPr>
                <a:t>CPU</a:t>
              </a:r>
            </a:p>
          </p:txBody>
        </p:sp>
        <p:sp>
          <p:nvSpPr>
            <p:cNvPr id="8220" name="Text Box 22"/>
            <p:cNvSpPr txBox="1">
              <a:spLocks noChangeArrowheads="1"/>
            </p:cNvSpPr>
            <p:nvPr/>
          </p:nvSpPr>
          <p:spPr bwMode="auto">
            <a:xfrm>
              <a:off x="2608" y="1864"/>
              <a:ext cx="288" cy="231"/>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bu</a:t>
              </a:r>
            </a:p>
          </p:txBody>
        </p:sp>
        <p:sp>
          <p:nvSpPr>
            <p:cNvPr id="8221" name="Line 23"/>
            <p:cNvSpPr>
              <a:spLocks noChangeShapeType="1"/>
            </p:cNvSpPr>
            <p:nvPr/>
          </p:nvSpPr>
          <p:spPr bwMode="auto">
            <a:xfrm flipH="1">
              <a:off x="2296" y="1151"/>
              <a:ext cx="955" cy="395"/>
            </a:xfrm>
            <a:prstGeom prst="line">
              <a:avLst/>
            </a:prstGeom>
            <a:noFill/>
            <a:ln w="19050">
              <a:solidFill>
                <a:schemeClr val="tx1"/>
              </a:solidFill>
              <a:round/>
              <a:headEnd/>
              <a:tailEnd type="triangle" w="med" len="med"/>
            </a:ln>
          </p:spPr>
          <p:txBody>
            <a:bodyPr wrap="none" anchor="ctr"/>
            <a:lstStyle/>
            <a:p>
              <a:endParaRPr lang="en-US"/>
            </a:p>
          </p:txBody>
        </p:sp>
        <p:grpSp>
          <p:nvGrpSpPr>
            <p:cNvPr id="8222" name="Group 24"/>
            <p:cNvGrpSpPr>
              <a:grpSpLocks/>
            </p:cNvGrpSpPr>
            <p:nvPr/>
          </p:nvGrpSpPr>
          <p:grpSpPr bwMode="auto">
            <a:xfrm>
              <a:off x="2621" y="1688"/>
              <a:ext cx="233" cy="192"/>
              <a:chOff x="167" y="3104"/>
              <a:chExt cx="233" cy="192"/>
            </a:xfrm>
          </p:grpSpPr>
          <p:sp>
            <p:nvSpPr>
              <p:cNvPr id="8223" name="Rectangle 25"/>
              <p:cNvSpPr>
                <a:spLocks noChangeArrowheads="1"/>
              </p:cNvSpPr>
              <p:nvPr/>
            </p:nvSpPr>
            <p:spPr bwMode="auto">
              <a:xfrm>
                <a:off x="256" y="3104"/>
                <a:ext cx="144" cy="192"/>
              </a:xfrm>
              <a:prstGeom prst="rect">
                <a:avLst/>
              </a:prstGeom>
              <a:solidFill>
                <a:schemeClr val="bg1"/>
              </a:solidFill>
              <a:ln w="9525">
                <a:noFill/>
                <a:miter lim="800000"/>
                <a:headEnd/>
                <a:tailEnd/>
              </a:ln>
            </p:spPr>
            <p:txBody>
              <a:bodyPr wrap="none" anchor="ctr"/>
              <a:lstStyle/>
              <a:p>
                <a:endParaRPr lang="en-US"/>
              </a:p>
            </p:txBody>
          </p:sp>
          <p:grpSp>
            <p:nvGrpSpPr>
              <p:cNvPr id="8224" name="Group 26"/>
              <p:cNvGrpSpPr>
                <a:grpSpLocks/>
              </p:cNvGrpSpPr>
              <p:nvPr/>
            </p:nvGrpSpPr>
            <p:grpSpPr bwMode="auto">
              <a:xfrm>
                <a:off x="167" y="3104"/>
                <a:ext cx="232" cy="192"/>
                <a:chOff x="1079" y="1712"/>
                <a:chExt cx="232" cy="192"/>
              </a:xfrm>
            </p:grpSpPr>
            <p:sp>
              <p:nvSpPr>
                <p:cNvPr id="8225" name="Freeform 27"/>
                <p:cNvSpPr>
                  <a:spLocks/>
                </p:cNvSpPr>
                <p:nvPr/>
              </p:nvSpPr>
              <p:spPr bwMode="auto">
                <a:xfrm>
                  <a:off x="1079" y="1712"/>
                  <a:ext cx="232" cy="192"/>
                </a:xfrm>
                <a:custGeom>
                  <a:avLst/>
                  <a:gdLst>
                    <a:gd name="T0" fmla="*/ 0 w 288"/>
                    <a:gd name="T1" fmla="*/ 0 h 144"/>
                    <a:gd name="T2" fmla="*/ 18 w 288"/>
                    <a:gd name="T3" fmla="*/ 0 h 144"/>
                    <a:gd name="T4" fmla="*/ 18 w 288"/>
                    <a:gd name="T5" fmla="*/ 6065 h 144"/>
                    <a:gd name="T6" fmla="*/ 0 w 288"/>
                    <a:gd name="T7" fmla="*/ 6065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rgbClr val="FF0000"/>
                  </a:solidFill>
                  <a:prstDash val="solid"/>
                  <a:round/>
                  <a:headEnd type="none" w="med" len="med"/>
                  <a:tailEnd type="none" w="med" len="med"/>
                </a:ln>
              </p:spPr>
              <p:txBody>
                <a:bodyPr wrap="none" anchor="ctr"/>
                <a:lstStyle/>
                <a:p>
                  <a:endParaRPr lang="en-US"/>
                </a:p>
              </p:txBody>
            </p:sp>
            <p:sp>
              <p:nvSpPr>
                <p:cNvPr id="8226" name="Line 28"/>
                <p:cNvSpPr>
                  <a:spLocks noChangeShapeType="1"/>
                </p:cNvSpPr>
                <p:nvPr/>
              </p:nvSpPr>
              <p:spPr bwMode="auto">
                <a:xfrm>
                  <a:off x="1263" y="1712"/>
                  <a:ext cx="0" cy="192"/>
                </a:xfrm>
                <a:prstGeom prst="line">
                  <a:avLst/>
                </a:prstGeom>
                <a:noFill/>
                <a:ln w="19050">
                  <a:solidFill>
                    <a:srgbClr val="FF0000"/>
                  </a:solidFill>
                  <a:round/>
                  <a:headEnd/>
                  <a:tailEnd/>
                </a:ln>
              </p:spPr>
              <p:txBody>
                <a:bodyPr wrap="none" anchor="ctr"/>
                <a:lstStyle/>
                <a:p>
                  <a:endParaRPr lang="en-US"/>
                </a:p>
              </p:txBody>
            </p:sp>
            <p:sp>
              <p:nvSpPr>
                <p:cNvPr id="8227" name="Line 29"/>
                <p:cNvSpPr>
                  <a:spLocks noChangeShapeType="1"/>
                </p:cNvSpPr>
                <p:nvPr/>
              </p:nvSpPr>
              <p:spPr bwMode="auto">
                <a:xfrm>
                  <a:off x="1215" y="1712"/>
                  <a:ext cx="0" cy="192"/>
                </a:xfrm>
                <a:prstGeom prst="line">
                  <a:avLst/>
                </a:prstGeom>
                <a:noFill/>
                <a:ln w="19050">
                  <a:solidFill>
                    <a:srgbClr val="FF0000"/>
                  </a:solidFill>
                  <a:round/>
                  <a:headEnd/>
                  <a:tailEnd/>
                </a:ln>
              </p:spPr>
              <p:txBody>
                <a:bodyPr wrap="none" anchor="ctr"/>
                <a:lstStyle/>
                <a:p>
                  <a:endParaRPr lang="en-US"/>
                </a:p>
              </p:txBody>
            </p:sp>
            <p:sp>
              <p:nvSpPr>
                <p:cNvPr id="8228" name="Line 30"/>
                <p:cNvSpPr>
                  <a:spLocks noChangeShapeType="1"/>
                </p:cNvSpPr>
                <p:nvPr/>
              </p:nvSpPr>
              <p:spPr bwMode="auto">
                <a:xfrm>
                  <a:off x="1167" y="1712"/>
                  <a:ext cx="0" cy="192"/>
                </a:xfrm>
                <a:prstGeom prst="line">
                  <a:avLst/>
                </a:prstGeom>
                <a:noFill/>
                <a:ln w="19050">
                  <a:solidFill>
                    <a:srgbClr val="FF0000"/>
                  </a:solidFill>
                  <a:round/>
                  <a:headEnd/>
                  <a:tailEnd/>
                </a:ln>
              </p:spPr>
              <p:txBody>
                <a:bodyPr wrap="none" anchor="ctr"/>
                <a:lstStyle/>
                <a:p>
                  <a:endParaRPr lang="en-US"/>
                </a:p>
              </p:txBody>
            </p:sp>
          </p:grpSp>
        </p:grpSp>
      </p:grpSp>
      <p:sp>
        <p:nvSpPr>
          <p:cNvPr id="1656863" name="Text Box 31"/>
          <p:cNvSpPr txBox="1">
            <a:spLocks noChangeArrowheads="1"/>
          </p:cNvSpPr>
          <p:nvPr/>
        </p:nvSpPr>
        <p:spPr bwMode="auto">
          <a:xfrm>
            <a:off x="5842000" y="4645025"/>
            <a:ext cx="1277938" cy="339725"/>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bu notfull</a:t>
            </a:r>
          </a:p>
        </p:txBody>
      </p:sp>
      <p:sp>
        <p:nvSpPr>
          <p:cNvPr id="1656864" name="Text Box 32"/>
          <p:cNvSpPr txBox="1">
            <a:spLocks noChangeArrowheads="1"/>
          </p:cNvSpPr>
          <p:nvPr/>
        </p:nvSpPr>
        <p:spPr bwMode="auto">
          <a:xfrm>
            <a:off x="5851525" y="6121400"/>
            <a:ext cx="1652588" cy="339725"/>
          </a:xfrm>
          <a:prstGeom prst="rect">
            <a:avLst/>
          </a:prstGeom>
          <a:noFill/>
          <a:ln w="9525">
            <a:noFill/>
            <a:miter lim="800000"/>
            <a:headEnd/>
            <a:tailEnd/>
          </a:ln>
        </p:spPr>
        <p:txBody>
          <a:bodyPr wrap="none">
            <a:spAutoFit/>
          </a:bodyPr>
          <a:lstStyle/>
          <a:p>
            <a:pPr>
              <a:buFont typeface="Wingdings" pitchFamily="-96" charset="2"/>
              <a:buNone/>
            </a:pPr>
            <a:r>
              <a:rPr lang="en-US">
                <a:solidFill>
                  <a:srgbClr val="FF0000"/>
                </a:solidFill>
              </a:rPr>
              <a:t>bu notempty</a:t>
            </a:r>
          </a:p>
        </p:txBody>
      </p:sp>
      <p:sp>
        <p:nvSpPr>
          <p:cNvPr id="38" name="Date Placeholder 37"/>
          <p:cNvSpPr>
            <a:spLocks noGrp="1"/>
          </p:cNvSpPr>
          <p:nvPr>
            <p:ph type="dt" sz="half" idx="10"/>
          </p:nvPr>
        </p:nvSpPr>
        <p:spPr/>
        <p:txBody>
          <a:bodyPr/>
          <a:lstStyle/>
          <a:p>
            <a:pPr>
              <a:defRPr/>
            </a:pPr>
            <a:r>
              <a:rPr lang="en-US" smtClean="0"/>
              <a:t>February 28, 2011</a:t>
            </a:r>
            <a:endParaRPr lang="en-US" dirty="0"/>
          </a:p>
        </p:txBody>
      </p:sp>
      <p:sp>
        <p:nvSpPr>
          <p:cNvPr id="41" name="Slide Number Placeholder 40"/>
          <p:cNvSpPr>
            <a:spLocks noGrp="1"/>
          </p:cNvSpPr>
          <p:nvPr>
            <p:ph type="sldNum" sz="quarter" idx="11"/>
          </p:nvPr>
        </p:nvSpPr>
        <p:spPr/>
        <p:txBody>
          <a:bodyPr/>
          <a:lstStyle/>
          <a:p>
            <a:pPr>
              <a:defRPr/>
            </a:pPr>
            <a:r>
              <a:rPr lang="en-US" smtClean="0"/>
              <a:t>L08-</a:t>
            </a:r>
            <a:fld id="{45FBB8E2-97C2-4062-B75C-96275F965647}" type="slidenum">
              <a:rPr lang="en-US" smtClean="0"/>
              <a:pPr>
                <a:defRPr/>
              </a:pPr>
              <a:t>7</a:t>
            </a:fld>
            <a:endParaRPr lang="en-US" dirty="0"/>
          </a:p>
        </p:txBody>
      </p:sp>
      <p:sp>
        <p:nvSpPr>
          <p:cNvPr id="42" name="Footer Placeholder 41"/>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6568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568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568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6839" grpId="0" autoUpdateAnimBg="0"/>
      <p:bldP spid="1656863" grpId="0"/>
      <p:bldP spid="1656864"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smtClean="0"/>
              <a:t>Fetch &amp; Decode Rule: </a:t>
            </a:r>
            <a:r>
              <a:rPr lang="en-US" sz="2400" i="1" smtClean="0"/>
              <a:t>Reexamined</a:t>
            </a:r>
            <a:r>
              <a:rPr lang="en-US" sz="2400" smtClean="0"/>
              <a:t>  </a:t>
            </a:r>
          </a:p>
        </p:txBody>
      </p:sp>
      <p:sp>
        <p:nvSpPr>
          <p:cNvPr id="9219" name="Content Placeholder 36" descr="Rectangle: Click to edit Master text styles&#10;Second level&#10;Third level&#10;Fourth level&#10;Fifth level"/>
          <p:cNvSpPr>
            <a:spLocks noGrp="1"/>
          </p:cNvSpPr>
          <p:nvPr>
            <p:ph idx="1"/>
          </p:nvPr>
        </p:nvSpPr>
        <p:spPr/>
        <p:txBody>
          <a:bodyPr/>
          <a:lstStyle/>
          <a:p>
            <a:endParaRPr lang="en-US" smtClean="0"/>
          </a:p>
        </p:txBody>
      </p:sp>
      <p:sp>
        <p:nvSpPr>
          <p:cNvPr id="1658886" name="Text Box 6"/>
          <p:cNvSpPr txBox="1">
            <a:spLocks noChangeArrowheads="1"/>
          </p:cNvSpPr>
          <p:nvPr/>
        </p:nvSpPr>
        <p:spPr bwMode="auto">
          <a:xfrm>
            <a:off x="1774825" y="5576888"/>
            <a:ext cx="6813550" cy="700087"/>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sz="2000" i="1">
                <a:solidFill>
                  <a:srgbClr val="FF0000"/>
                </a:solidFill>
              </a:rPr>
              <a:t>Wrong! Because instructions in bu may be modifying ra or rb</a:t>
            </a:r>
          </a:p>
        </p:txBody>
      </p:sp>
      <p:sp>
        <p:nvSpPr>
          <p:cNvPr id="1658887" name="Text Box 7"/>
          <p:cNvSpPr txBox="1">
            <a:spLocks noChangeArrowheads="1"/>
          </p:cNvSpPr>
          <p:nvPr/>
        </p:nvSpPr>
        <p:spPr bwMode="auto">
          <a:xfrm>
            <a:off x="6759575" y="6302375"/>
            <a:ext cx="1042988" cy="457200"/>
          </a:xfrm>
          <a:prstGeom prst="rect">
            <a:avLst/>
          </a:prstGeom>
          <a:noFill/>
          <a:ln w="9525">
            <a:noFill/>
            <a:miter lim="800000"/>
            <a:headEnd/>
            <a:tailEnd/>
          </a:ln>
        </p:spPr>
        <p:txBody>
          <a:bodyPr wrap="none">
            <a:spAutoFit/>
          </a:bodyPr>
          <a:lstStyle/>
          <a:p>
            <a:pPr>
              <a:lnSpc>
                <a:spcPct val="100000"/>
              </a:lnSpc>
              <a:spcBef>
                <a:spcPct val="0"/>
              </a:spcBef>
              <a:buClrTx/>
              <a:buSzTx/>
              <a:buFontTx/>
              <a:buNone/>
            </a:pPr>
            <a:r>
              <a:rPr lang="en-US" sz="2400"/>
              <a:t>stall !</a:t>
            </a:r>
          </a:p>
        </p:txBody>
      </p:sp>
      <p:grpSp>
        <p:nvGrpSpPr>
          <p:cNvPr id="9222" name="Group 8"/>
          <p:cNvGrpSpPr>
            <a:grpSpLocks/>
          </p:cNvGrpSpPr>
          <p:nvPr/>
        </p:nvGrpSpPr>
        <p:grpSpPr bwMode="auto">
          <a:xfrm>
            <a:off x="2514600" y="1282700"/>
            <a:ext cx="3975100" cy="2055813"/>
            <a:chOff x="1520" y="800"/>
            <a:chExt cx="2504" cy="1295"/>
          </a:xfrm>
        </p:grpSpPr>
        <p:sp>
          <p:nvSpPr>
            <p:cNvPr id="9232" name="AutoShape 9"/>
            <p:cNvSpPr>
              <a:spLocks noChangeArrowheads="1"/>
            </p:cNvSpPr>
            <p:nvPr/>
          </p:nvSpPr>
          <p:spPr bwMode="auto">
            <a:xfrm>
              <a:off x="1520" y="800"/>
              <a:ext cx="2504" cy="1272"/>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58890" name="Cloud"/>
            <p:cNvSpPr>
              <a:spLocks noChangeAspect="1" noEditPoints="1" noChangeArrowheads="1"/>
            </p:cNvSpPr>
            <p:nvPr/>
          </p:nvSpPr>
          <p:spPr bwMode="auto">
            <a:xfrm>
              <a:off x="1681" y="1519"/>
              <a:ext cx="717" cy="45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9234" name="Text Box 11"/>
            <p:cNvSpPr txBox="1">
              <a:spLocks noChangeArrowheads="1"/>
            </p:cNvSpPr>
            <p:nvPr/>
          </p:nvSpPr>
          <p:spPr bwMode="auto">
            <a:xfrm>
              <a:off x="1737" y="1545"/>
              <a:ext cx="645" cy="404"/>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fetch &amp; decode</a:t>
              </a:r>
            </a:p>
          </p:txBody>
        </p:sp>
        <p:sp>
          <p:nvSpPr>
            <p:cNvPr id="1658892" name="Cloud"/>
            <p:cNvSpPr>
              <a:spLocks noChangeAspect="1" noEditPoints="1" noChangeArrowheads="1"/>
            </p:cNvSpPr>
            <p:nvPr/>
          </p:nvSpPr>
          <p:spPr bwMode="auto">
            <a:xfrm>
              <a:off x="3136" y="1576"/>
              <a:ext cx="672" cy="33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9236" name="Text Box 13"/>
            <p:cNvSpPr txBox="1">
              <a:spLocks noChangeArrowheads="1"/>
            </p:cNvSpPr>
            <p:nvPr/>
          </p:nvSpPr>
          <p:spPr bwMode="auto">
            <a:xfrm>
              <a:off x="3184" y="1624"/>
              <a:ext cx="624" cy="231"/>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execute</a:t>
              </a:r>
            </a:p>
          </p:txBody>
        </p:sp>
        <p:sp>
          <p:nvSpPr>
            <p:cNvPr id="9237" name="Line 14"/>
            <p:cNvSpPr>
              <a:spLocks noChangeShapeType="1"/>
            </p:cNvSpPr>
            <p:nvPr/>
          </p:nvSpPr>
          <p:spPr bwMode="auto">
            <a:xfrm>
              <a:off x="2360" y="1768"/>
              <a:ext cx="344" cy="0"/>
            </a:xfrm>
            <a:prstGeom prst="line">
              <a:avLst/>
            </a:prstGeom>
            <a:noFill/>
            <a:ln w="19050">
              <a:solidFill>
                <a:schemeClr val="tx1"/>
              </a:solidFill>
              <a:round/>
              <a:headEnd/>
              <a:tailEnd type="triangle" w="med" len="med"/>
            </a:ln>
          </p:spPr>
          <p:txBody>
            <a:bodyPr wrap="none" anchor="ctr"/>
            <a:lstStyle/>
            <a:p>
              <a:endParaRPr lang="en-US"/>
            </a:p>
          </p:txBody>
        </p:sp>
        <p:sp>
          <p:nvSpPr>
            <p:cNvPr id="9238" name="Line 15"/>
            <p:cNvSpPr>
              <a:spLocks noChangeShapeType="1"/>
            </p:cNvSpPr>
            <p:nvPr/>
          </p:nvSpPr>
          <p:spPr bwMode="auto">
            <a:xfrm>
              <a:off x="2840" y="1768"/>
              <a:ext cx="296" cy="0"/>
            </a:xfrm>
            <a:prstGeom prst="line">
              <a:avLst/>
            </a:prstGeom>
            <a:noFill/>
            <a:ln w="19050">
              <a:solidFill>
                <a:schemeClr val="tx1"/>
              </a:solidFill>
              <a:round/>
              <a:headEnd/>
              <a:tailEnd type="triangle" w="med" len="med"/>
            </a:ln>
          </p:spPr>
          <p:txBody>
            <a:bodyPr wrap="none" anchor="ctr"/>
            <a:lstStyle/>
            <a:p>
              <a:endParaRPr lang="en-US"/>
            </a:p>
          </p:txBody>
        </p:sp>
        <p:sp>
          <p:nvSpPr>
            <p:cNvPr id="9239" name="Text Box 16"/>
            <p:cNvSpPr txBox="1">
              <a:spLocks noChangeArrowheads="1"/>
            </p:cNvSpPr>
            <p:nvPr/>
          </p:nvSpPr>
          <p:spPr bwMode="auto">
            <a:xfrm>
              <a:off x="1912" y="904"/>
              <a:ext cx="288" cy="243"/>
            </a:xfrm>
            <a:prstGeom prst="rect">
              <a:avLst/>
            </a:prstGeom>
            <a:solidFill>
              <a:schemeClr val="bg1"/>
            </a:solidFill>
            <a:ln w="19050">
              <a:solidFill>
                <a:srgbClr val="FF0000"/>
              </a:solid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pc</a:t>
              </a:r>
            </a:p>
          </p:txBody>
        </p:sp>
        <p:sp>
          <p:nvSpPr>
            <p:cNvPr id="9240" name="Text Box 17"/>
            <p:cNvSpPr txBox="1">
              <a:spLocks noChangeArrowheads="1"/>
            </p:cNvSpPr>
            <p:nvPr/>
          </p:nvSpPr>
          <p:spPr bwMode="auto">
            <a:xfrm>
              <a:off x="3096" y="896"/>
              <a:ext cx="672" cy="243"/>
            </a:xfrm>
            <a:prstGeom prst="rect">
              <a:avLst/>
            </a:prstGeom>
            <a:solidFill>
              <a:schemeClr val="bg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r>
                <a:rPr lang="en-US">
                  <a:latin typeface="Arial" charset="0"/>
                </a:rPr>
                <a:t>rf</a:t>
              </a:r>
            </a:p>
          </p:txBody>
        </p:sp>
        <p:sp>
          <p:nvSpPr>
            <p:cNvPr id="9241" name="Line 18"/>
            <p:cNvSpPr>
              <a:spLocks noChangeShapeType="1"/>
            </p:cNvSpPr>
            <p:nvPr/>
          </p:nvSpPr>
          <p:spPr bwMode="auto">
            <a:xfrm>
              <a:off x="2056" y="1144"/>
              <a:ext cx="0" cy="432"/>
            </a:xfrm>
            <a:prstGeom prst="line">
              <a:avLst/>
            </a:prstGeom>
            <a:noFill/>
            <a:ln w="19050">
              <a:solidFill>
                <a:schemeClr val="tx1"/>
              </a:solidFill>
              <a:round/>
              <a:headEnd/>
              <a:tailEnd type="triangle" w="med" len="med"/>
            </a:ln>
          </p:spPr>
          <p:txBody>
            <a:bodyPr wrap="none" anchor="ctr"/>
            <a:lstStyle/>
            <a:p>
              <a:endParaRPr lang="en-US"/>
            </a:p>
          </p:txBody>
        </p:sp>
        <p:sp>
          <p:nvSpPr>
            <p:cNvPr id="9242" name="Line 19"/>
            <p:cNvSpPr>
              <a:spLocks noChangeShapeType="1"/>
            </p:cNvSpPr>
            <p:nvPr/>
          </p:nvSpPr>
          <p:spPr bwMode="auto">
            <a:xfrm>
              <a:off x="2056" y="1144"/>
              <a:ext cx="1152" cy="520"/>
            </a:xfrm>
            <a:prstGeom prst="line">
              <a:avLst/>
            </a:prstGeom>
            <a:noFill/>
            <a:ln w="19050">
              <a:solidFill>
                <a:schemeClr val="tx1"/>
              </a:solidFill>
              <a:round/>
              <a:headEnd type="triangle" w="med" len="med"/>
              <a:tailEnd/>
            </a:ln>
          </p:spPr>
          <p:txBody>
            <a:bodyPr wrap="none" anchor="ctr"/>
            <a:lstStyle/>
            <a:p>
              <a:endParaRPr lang="en-US"/>
            </a:p>
          </p:txBody>
        </p:sp>
        <p:sp>
          <p:nvSpPr>
            <p:cNvPr id="9243" name="Line 20"/>
            <p:cNvSpPr>
              <a:spLocks noChangeShapeType="1"/>
            </p:cNvSpPr>
            <p:nvPr/>
          </p:nvSpPr>
          <p:spPr bwMode="auto">
            <a:xfrm>
              <a:off x="3488" y="1136"/>
              <a:ext cx="0" cy="464"/>
            </a:xfrm>
            <a:prstGeom prst="line">
              <a:avLst/>
            </a:prstGeom>
            <a:noFill/>
            <a:ln w="19050">
              <a:solidFill>
                <a:schemeClr val="tx1"/>
              </a:solidFill>
              <a:round/>
              <a:headEnd type="triangle" w="med" len="med"/>
              <a:tailEnd/>
            </a:ln>
          </p:spPr>
          <p:txBody>
            <a:bodyPr wrap="none" anchor="ctr"/>
            <a:lstStyle/>
            <a:p>
              <a:endParaRPr lang="en-US"/>
            </a:p>
          </p:txBody>
        </p:sp>
        <p:sp>
          <p:nvSpPr>
            <p:cNvPr id="9244" name="Rectangle 21"/>
            <p:cNvSpPr>
              <a:spLocks noChangeArrowheads="1"/>
            </p:cNvSpPr>
            <p:nvPr/>
          </p:nvSpPr>
          <p:spPr bwMode="auto">
            <a:xfrm>
              <a:off x="2406" y="904"/>
              <a:ext cx="522" cy="288"/>
            </a:xfrm>
            <a:prstGeom prst="rect">
              <a:avLst/>
            </a:prstGeom>
            <a:noFill/>
            <a:ln w="19050">
              <a:noFill/>
              <a:miter lim="800000"/>
              <a:headEnd/>
              <a:tailEnd/>
            </a:ln>
          </p:spPr>
          <p:txBody>
            <a:bodyPr wrap="none">
              <a:spAutoFit/>
            </a:bodyPr>
            <a:lstStyle/>
            <a:p>
              <a:pPr algn="ctr" eaLnBrk="0" hangingPunct="0">
                <a:lnSpc>
                  <a:spcPct val="100000"/>
                </a:lnSpc>
                <a:spcBef>
                  <a:spcPct val="0"/>
                </a:spcBef>
                <a:buClrTx/>
                <a:buSzTx/>
                <a:buFontTx/>
                <a:buNone/>
              </a:pPr>
              <a:r>
                <a:rPr lang="en-US" sz="2400" i="1">
                  <a:latin typeface="Arial" charset="0"/>
                </a:rPr>
                <a:t>CPU</a:t>
              </a:r>
            </a:p>
          </p:txBody>
        </p:sp>
        <p:sp>
          <p:nvSpPr>
            <p:cNvPr id="9245" name="Text Box 22"/>
            <p:cNvSpPr txBox="1">
              <a:spLocks noChangeArrowheads="1"/>
            </p:cNvSpPr>
            <p:nvPr/>
          </p:nvSpPr>
          <p:spPr bwMode="auto">
            <a:xfrm>
              <a:off x="2608" y="1864"/>
              <a:ext cx="288" cy="231"/>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bu</a:t>
              </a:r>
            </a:p>
          </p:txBody>
        </p:sp>
        <p:sp>
          <p:nvSpPr>
            <p:cNvPr id="9246" name="Line 23"/>
            <p:cNvSpPr>
              <a:spLocks noChangeShapeType="1"/>
            </p:cNvSpPr>
            <p:nvPr/>
          </p:nvSpPr>
          <p:spPr bwMode="auto">
            <a:xfrm flipH="1">
              <a:off x="2296" y="1151"/>
              <a:ext cx="955" cy="395"/>
            </a:xfrm>
            <a:prstGeom prst="line">
              <a:avLst/>
            </a:prstGeom>
            <a:noFill/>
            <a:ln w="19050">
              <a:solidFill>
                <a:schemeClr val="tx1"/>
              </a:solidFill>
              <a:round/>
              <a:headEnd/>
              <a:tailEnd type="triangle" w="med" len="med"/>
            </a:ln>
          </p:spPr>
          <p:txBody>
            <a:bodyPr wrap="none" anchor="ctr"/>
            <a:lstStyle/>
            <a:p>
              <a:endParaRPr lang="en-US"/>
            </a:p>
          </p:txBody>
        </p:sp>
        <p:grpSp>
          <p:nvGrpSpPr>
            <p:cNvPr id="9247" name="Group 24"/>
            <p:cNvGrpSpPr>
              <a:grpSpLocks/>
            </p:cNvGrpSpPr>
            <p:nvPr/>
          </p:nvGrpSpPr>
          <p:grpSpPr bwMode="auto">
            <a:xfrm>
              <a:off x="2621" y="1688"/>
              <a:ext cx="233" cy="192"/>
              <a:chOff x="167" y="3104"/>
              <a:chExt cx="233" cy="192"/>
            </a:xfrm>
          </p:grpSpPr>
          <p:sp>
            <p:nvSpPr>
              <p:cNvPr id="9248" name="Rectangle 25"/>
              <p:cNvSpPr>
                <a:spLocks noChangeArrowheads="1"/>
              </p:cNvSpPr>
              <p:nvPr/>
            </p:nvSpPr>
            <p:spPr bwMode="auto">
              <a:xfrm>
                <a:off x="256" y="3104"/>
                <a:ext cx="144" cy="192"/>
              </a:xfrm>
              <a:prstGeom prst="rect">
                <a:avLst/>
              </a:prstGeom>
              <a:solidFill>
                <a:schemeClr val="bg1"/>
              </a:solidFill>
              <a:ln w="9525">
                <a:noFill/>
                <a:miter lim="800000"/>
                <a:headEnd/>
                <a:tailEnd/>
              </a:ln>
            </p:spPr>
            <p:txBody>
              <a:bodyPr wrap="none" anchor="ctr"/>
              <a:lstStyle/>
              <a:p>
                <a:endParaRPr lang="en-US"/>
              </a:p>
            </p:txBody>
          </p:sp>
          <p:grpSp>
            <p:nvGrpSpPr>
              <p:cNvPr id="9249" name="Group 26"/>
              <p:cNvGrpSpPr>
                <a:grpSpLocks/>
              </p:cNvGrpSpPr>
              <p:nvPr/>
            </p:nvGrpSpPr>
            <p:grpSpPr bwMode="auto">
              <a:xfrm>
                <a:off x="167" y="3104"/>
                <a:ext cx="232" cy="192"/>
                <a:chOff x="1079" y="1712"/>
                <a:chExt cx="232" cy="192"/>
              </a:xfrm>
            </p:grpSpPr>
            <p:sp>
              <p:nvSpPr>
                <p:cNvPr id="9250" name="Freeform 27"/>
                <p:cNvSpPr>
                  <a:spLocks/>
                </p:cNvSpPr>
                <p:nvPr/>
              </p:nvSpPr>
              <p:spPr bwMode="auto">
                <a:xfrm>
                  <a:off x="1079" y="1712"/>
                  <a:ext cx="232" cy="192"/>
                </a:xfrm>
                <a:custGeom>
                  <a:avLst/>
                  <a:gdLst>
                    <a:gd name="T0" fmla="*/ 0 w 288"/>
                    <a:gd name="T1" fmla="*/ 0 h 144"/>
                    <a:gd name="T2" fmla="*/ 18 w 288"/>
                    <a:gd name="T3" fmla="*/ 0 h 144"/>
                    <a:gd name="T4" fmla="*/ 18 w 288"/>
                    <a:gd name="T5" fmla="*/ 6065 h 144"/>
                    <a:gd name="T6" fmla="*/ 0 w 288"/>
                    <a:gd name="T7" fmla="*/ 6065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rgbClr val="FF0000"/>
                  </a:solidFill>
                  <a:prstDash val="solid"/>
                  <a:round/>
                  <a:headEnd type="none" w="med" len="med"/>
                  <a:tailEnd type="none" w="med" len="med"/>
                </a:ln>
              </p:spPr>
              <p:txBody>
                <a:bodyPr wrap="none" anchor="ctr"/>
                <a:lstStyle/>
                <a:p>
                  <a:endParaRPr lang="en-US"/>
                </a:p>
              </p:txBody>
            </p:sp>
            <p:sp>
              <p:nvSpPr>
                <p:cNvPr id="9251" name="Line 28"/>
                <p:cNvSpPr>
                  <a:spLocks noChangeShapeType="1"/>
                </p:cNvSpPr>
                <p:nvPr/>
              </p:nvSpPr>
              <p:spPr bwMode="auto">
                <a:xfrm>
                  <a:off x="1263" y="1712"/>
                  <a:ext cx="0" cy="192"/>
                </a:xfrm>
                <a:prstGeom prst="line">
                  <a:avLst/>
                </a:prstGeom>
                <a:noFill/>
                <a:ln w="19050">
                  <a:solidFill>
                    <a:srgbClr val="FF0000"/>
                  </a:solidFill>
                  <a:round/>
                  <a:headEnd/>
                  <a:tailEnd/>
                </a:ln>
              </p:spPr>
              <p:txBody>
                <a:bodyPr wrap="none" anchor="ctr"/>
                <a:lstStyle/>
                <a:p>
                  <a:endParaRPr lang="en-US"/>
                </a:p>
              </p:txBody>
            </p:sp>
            <p:sp>
              <p:nvSpPr>
                <p:cNvPr id="9252" name="Line 29"/>
                <p:cNvSpPr>
                  <a:spLocks noChangeShapeType="1"/>
                </p:cNvSpPr>
                <p:nvPr/>
              </p:nvSpPr>
              <p:spPr bwMode="auto">
                <a:xfrm>
                  <a:off x="1215" y="1712"/>
                  <a:ext cx="0" cy="192"/>
                </a:xfrm>
                <a:prstGeom prst="line">
                  <a:avLst/>
                </a:prstGeom>
                <a:noFill/>
                <a:ln w="19050">
                  <a:solidFill>
                    <a:srgbClr val="FF0000"/>
                  </a:solidFill>
                  <a:round/>
                  <a:headEnd/>
                  <a:tailEnd/>
                </a:ln>
              </p:spPr>
              <p:txBody>
                <a:bodyPr wrap="none" anchor="ctr"/>
                <a:lstStyle/>
                <a:p>
                  <a:endParaRPr lang="en-US"/>
                </a:p>
              </p:txBody>
            </p:sp>
            <p:sp>
              <p:nvSpPr>
                <p:cNvPr id="9253" name="Line 30"/>
                <p:cNvSpPr>
                  <a:spLocks noChangeShapeType="1"/>
                </p:cNvSpPr>
                <p:nvPr/>
              </p:nvSpPr>
              <p:spPr bwMode="auto">
                <a:xfrm>
                  <a:off x="1167" y="1712"/>
                  <a:ext cx="0" cy="192"/>
                </a:xfrm>
                <a:prstGeom prst="line">
                  <a:avLst/>
                </a:prstGeom>
                <a:noFill/>
                <a:ln w="19050">
                  <a:solidFill>
                    <a:srgbClr val="FF0000"/>
                  </a:solidFill>
                  <a:round/>
                  <a:headEnd/>
                  <a:tailEnd/>
                </a:ln>
              </p:spPr>
              <p:txBody>
                <a:bodyPr wrap="none" anchor="ctr"/>
                <a:lstStyle/>
                <a:p>
                  <a:endParaRPr lang="en-US"/>
                </a:p>
              </p:txBody>
            </p:sp>
          </p:grpSp>
        </p:grpSp>
      </p:grpSp>
      <p:grpSp>
        <p:nvGrpSpPr>
          <p:cNvPr id="9223" name="Group 31"/>
          <p:cNvGrpSpPr>
            <a:grpSpLocks/>
          </p:cNvGrpSpPr>
          <p:nvPr/>
        </p:nvGrpSpPr>
        <p:grpSpPr bwMode="auto">
          <a:xfrm>
            <a:off x="647700" y="3327400"/>
            <a:ext cx="8518525" cy="2154238"/>
            <a:chOff x="408" y="2096"/>
            <a:chExt cx="5366" cy="1357"/>
          </a:xfrm>
        </p:grpSpPr>
        <p:sp>
          <p:nvSpPr>
            <p:cNvPr id="9230" name="AutoShape 32"/>
            <p:cNvSpPr>
              <a:spLocks noChangeArrowheads="1"/>
            </p:cNvSpPr>
            <p:nvPr/>
          </p:nvSpPr>
          <p:spPr bwMode="auto">
            <a:xfrm>
              <a:off x="1784" y="2096"/>
              <a:ext cx="952" cy="240"/>
            </a:xfrm>
            <a:prstGeom prst="leftRightArrow">
              <a:avLst>
                <a:gd name="adj1" fmla="val 43333"/>
                <a:gd name="adj2" fmla="val 47600"/>
              </a:avLst>
            </a:prstGeom>
            <a:solidFill>
              <a:schemeClr val="accent1"/>
            </a:solidFill>
            <a:ln w="19050">
              <a:noFill/>
              <a:miter lim="800000"/>
              <a:headEnd type="none" w="lg" len="lg"/>
              <a:tailEnd type="none" w="lg" len="lg"/>
            </a:ln>
          </p:spPr>
          <p:txBody>
            <a:bodyPr wrap="none" anchor="ctr"/>
            <a:lstStyle/>
            <a:p>
              <a:endParaRPr lang="en-US"/>
            </a:p>
          </p:txBody>
        </p:sp>
        <p:sp>
          <p:nvSpPr>
            <p:cNvPr id="9231" name="Text Box 33"/>
            <p:cNvSpPr txBox="1">
              <a:spLocks noChangeArrowheads="1"/>
            </p:cNvSpPr>
            <p:nvPr/>
          </p:nvSpPr>
          <p:spPr bwMode="auto">
            <a:xfrm>
              <a:off x="408" y="2353"/>
              <a:ext cx="5366" cy="1100"/>
            </a:xfrm>
            <a:prstGeom prst="rect">
              <a:avLst/>
            </a:prstGeom>
            <a:noFill/>
            <a:ln w="6350">
              <a:solidFill>
                <a:srgbClr val="FF0000"/>
              </a:solidFill>
              <a:miter lim="800000"/>
              <a:headEnd/>
              <a:tailEnd/>
            </a:ln>
          </p:spPr>
          <p:txBody>
            <a:bodyPr wrap="none">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decodeAdd (instr matches Add{dst:.rd,src1:.ra,src2:.rb})</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bu.enq (EAdd{dst:rd, op1:rf[ra], op2:rf[rb]});</a:t>
              </a:r>
            </a:p>
            <a:p>
              <a:pPr>
                <a:lnSpc>
                  <a:spcPct val="100000"/>
                </a:lnSpc>
                <a:spcBef>
                  <a:spcPct val="0"/>
                </a:spcBef>
                <a:buClrTx/>
                <a:buSzTx/>
                <a:buFontTx/>
                <a:buNone/>
              </a:pPr>
              <a:endParaRPr lang="en-US" b="1">
                <a:solidFill>
                  <a:srgbClr val="56127A"/>
                </a:solidFill>
                <a:latin typeface="Courier New" pitchFamily="49" charset="0"/>
                <a:ea typeface="MS Mincho" pitchFamily="49" charset="-128"/>
              </a:endParaRP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pc &lt;= predIa;</a:t>
              </a:r>
            </a:p>
            <a:p>
              <a:pPr>
                <a:lnSpc>
                  <a:spcPct val="100000"/>
                </a:lnSpc>
                <a:spcBef>
                  <a:spcPct val="0"/>
                </a:spcBef>
                <a:buClrTx/>
                <a:buSzTx/>
                <a:buFontTx/>
                <a:buNone/>
              </a:pPr>
              <a:r>
                <a:rPr lang="en-US" b="1">
                  <a:latin typeface="Courier New" pitchFamily="49" charset="0"/>
                  <a:ea typeface="MS Mincho" pitchFamily="49" charset="-128"/>
                </a:rPr>
                <a:t>endrule</a:t>
              </a:r>
            </a:p>
          </p:txBody>
        </p:sp>
      </p:grpSp>
      <p:grpSp>
        <p:nvGrpSpPr>
          <p:cNvPr id="6" name="Group 3"/>
          <p:cNvGrpSpPr>
            <a:grpSpLocks/>
          </p:cNvGrpSpPr>
          <p:nvPr/>
        </p:nvGrpSpPr>
        <p:grpSpPr bwMode="auto">
          <a:xfrm>
            <a:off x="4384675" y="4210050"/>
            <a:ext cx="1984375" cy="628650"/>
            <a:chOff x="3219" y="3061"/>
            <a:chExt cx="1602" cy="466"/>
          </a:xfrm>
        </p:grpSpPr>
        <p:sp>
          <p:nvSpPr>
            <p:cNvPr id="9228" name="Line 4"/>
            <p:cNvSpPr>
              <a:spLocks noChangeShapeType="1"/>
            </p:cNvSpPr>
            <p:nvPr/>
          </p:nvSpPr>
          <p:spPr bwMode="auto">
            <a:xfrm flipV="1">
              <a:off x="3219" y="3061"/>
              <a:ext cx="1602" cy="466"/>
            </a:xfrm>
            <a:prstGeom prst="line">
              <a:avLst/>
            </a:prstGeom>
            <a:noFill/>
            <a:ln w="9525">
              <a:solidFill>
                <a:srgbClr val="FF0000"/>
              </a:solidFill>
              <a:round/>
              <a:headEnd/>
              <a:tailEnd/>
            </a:ln>
          </p:spPr>
          <p:txBody>
            <a:bodyPr wrap="none" anchor="ctr"/>
            <a:lstStyle/>
            <a:p>
              <a:endParaRPr lang="en-US"/>
            </a:p>
          </p:txBody>
        </p:sp>
        <p:sp>
          <p:nvSpPr>
            <p:cNvPr id="9229" name="Line 5"/>
            <p:cNvSpPr>
              <a:spLocks noChangeShapeType="1"/>
            </p:cNvSpPr>
            <p:nvPr/>
          </p:nvSpPr>
          <p:spPr bwMode="auto">
            <a:xfrm flipH="1" flipV="1">
              <a:off x="3219" y="3061"/>
              <a:ext cx="1602" cy="466"/>
            </a:xfrm>
            <a:prstGeom prst="line">
              <a:avLst/>
            </a:prstGeom>
            <a:noFill/>
            <a:ln w="9525">
              <a:solidFill>
                <a:srgbClr val="FF0000"/>
              </a:solidFill>
              <a:round/>
              <a:headEnd/>
              <a:tailEnd/>
            </a:ln>
          </p:spPr>
          <p:txBody>
            <a:bodyPr wrap="none" anchor="ctr"/>
            <a:lstStyle/>
            <a:p>
              <a:endParaRPr lang="en-US"/>
            </a:p>
          </p:txBody>
        </p:sp>
      </p:grpSp>
      <p:sp>
        <p:nvSpPr>
          <p:cNvPr id="39" name="Date Placeholder 38"/>
          <p:cNvSpPr>
            <a:spLocks noGrp="1"/>
          </p:cNvSpPr>
          <p:nvPr>
            <p:ph type="dt" sz="half" idx="10"/>
          </p:nvPr>
        </p:nvSpPr>
        <p:spPr/>
        <p:txBody>
          <a:bodyPr/>
          <a:lstStyle/>
          <a:p>
            <a:pPr>
              <a:defRPr/>
            </a:pPr>
            <a:r>
              <a:rPr lang="en-US" smtClean="0"/>
              <a:t>February 28, 2011</a:t>
            </a:r>
            <a:endParaRPr lang="en-US" dirty="0"/>
          </a:p>
        </p:txBody>
      </p:sp>
      <p:sp>
        <p:nvSpPr>
          <p:cNvPr id="42" name="Slide Number Placeholder 41"/>
          <p:cNvSpPr>
            <a:spLocks noGrp="1"/>
          </p:cNvSpPr>
          <p:nvPr>
            <p:ph type="sldNum" sz="quarter" idx="11"/>
          </p:nvPr>
        </p:nvSpPr>
        <p:spPr/>
        <p:txBody>
          <a:bodyPr/>
          <a:lstStyle/>
          <a:p>
            <a:pPr>
              <a:defRPr/>
            </a:pPr>
            <a:r>
              <a:rPr lang="en-US" smtClean="0"/>
              <a:t>L08-</a:t>
            </a:r>
            <a:fld id="{45FBB8E2-97C2-4062-B75C-96275F965647}" type="slidenum">
              <a:rPr lang="en-US" smtClean="0"/>
              <a:pPr>
                <a:defRPr/>
              </a:pPr>
              <a:t>8</a:t>
            </a:fld>
            <a:endParaRPr lang="en-US" dirty="0"/>
          </a:p>
        </p:txBody>
      </p:sp>
      <p:sp>
        <p:nvSpPr>
          <p:cNvPr id="43" name="Footer Placeholder 42"/>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6588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6588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886" grpId="0" autoUpdateAnimBg="0"/>
      <p:bldP spid="1658887"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9600" y="93663"/>
            <a:ext cx="7772400" cy="1143000"/>
          </a:xfrm>
        </p:spPr>
        <p:txBody>
          <a:bodyPr/>
          <a:lstStyle/>
          <a:p>
            <a:pPr eaLnBrk="1" hangingPunct="1"/>
            <a:r>
              <a:rPr lang="en-US" smtClean="0"/>
              <a:t>Rules for Branch </a:t>
            </a:r>
            <a:endParaRPr lang="en-US" sz="5400" smtClean="0"/>
          </a:p>
        </p:txBody>
      </p:sp>
      <p:sp>
        <p:nvSpPr>
          <p:cNvPr id="11267" name="AutoShape 3"/>
          <p:cNvSpPr>
            <a:spLocks noChangeArrowheads="1"/>
          </p:cNvSpPr>
          <p:nvPr/>
        </p:nvSpPr>
        <p:spPr bwMode="auto">
          <a:xfrm>
            <a:off x="2946400" y="3190875"/>
            <a:ext cx="1511300" cy="381000"/>
          </a:xfrm>
          <a:prstGeom prst="leftRightArrow">
            <a:avLst>
              <a:gd name="adj1" fmla="val 43333"/>
              <a:gd name="adj2" fmla="val 47600"/>
            </a:avLst>
          </a:prstGeom>
          <a:solidFill>
            <a:schemeClr val="accent1"/>
          </a:solidFill>
          <a:ln w="19050">
            <a:noFill/>
            <a:miter lim="800000"/>
            <a:headEnd type="none" w="lg" len="lg"/>
            <a:tailEnd type="none" w="lg" len="lg"/>
          </a:ln>
        </p:spPr>
        <p:txBody>
          <a:bodyPr wrap="none" anchor="ctr"/>
          <a:lstStyle/>
          <a:p>
            <a:endParaRPr lang="en-US"/>
          </a:p>
        </p:txBody>
      </p:sp>
      <p:sp>
        <p:nvSpPr>
          <p:cNvPr id="11268" name="Text Box 4"/>
          <p:cNvSpPr txBox="1">
            <a:spLocks noChangeArrowheads="1"/>
          </p:cNvSpPr>
          <p:nvPr/>
        </p:nvSpPr>
        <p:spPr bwMode="auto">
          <a:xfrm>
            <a:off x="841375" y="3471863"/>
            <a:ext cx="8180388" cy="1477962"/>
          </a:xfrm>
          <a:prstGeom prst="rect">
            <a:avLst/>
          </a:prstGeom>
          <a:noFill/>
          <a:ln w="6350">
            <a:solidFill>
              <a:srgbClr val="FF0000"/>
            </a:solidFill>
            <a:miter lim="800000"/>
            <a:headEnd/>
            <a:tailEnd/>
          </a:ln>
        </p:spPr>
        <p:txBody>
          <a:bodyPr wrap="none">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decodeBz(</a:t>
            </a:r>
            <a:r>
              <a:rPr lang="en-US" b="1">
                <a:solidFill>
                  <a:schemeClr val="tx2"/>
                </a:solidFill>
                <a:latin typeface="Courier New" pitchFamily="49" charset="0"/>
                <a:ea typeface="MS Mincho" pitchFamily="49" charset="-128"/>
              </a:rPr>
              <a:t>instr</a:t>
            </a:r>
            <a:r>
              <a:rPr lang="en-US" b="1">
                <a:latin typeface="Courier New" pitchFamily="49" charset="0"/>
                <a:ea typeface="MS Mincho" pitchFamily="49" charset="-128"/>
              </a:rPr>
              <a:t> matches</a:t>
            </a:r>
            <a:r>
              <a:rPr lang="en-US" b="1">
                <a:solidFill>
                  <a:srgbClr val="56127A"/>
                </a:solidFill>
                <a:latin typeface="Courier New" pitchFamily="49" charset="0"/>
                <a:ea typeface="MS Mincho" pitchFamily="49" charset="-128"/>
              </a:rPr>
              <a:t> Bz{condR:.rc,addrR:.addr}) &amp;</a:t>
            </a:r>
            <a:r>
              <a:rPr lang="en-US" b="1">
                <a:solidFill>
                  <a:schemeClr val="tx2"/>
                </a:solidFill>
                <a:latin typeface="Courier New" pitchFamily="49" charset="0"/>
                <a:ea typeface="MS Mincho" pitchFamily="49" charset="-128"/>
              </a:rPr>
              <a:t>&amp;&amp;</a:t>
            </a:r>
          </a:p>
          <a:p>
            <a:pPr>
              <a:lnSpc>
                <a:spcPct val="100000"/>
              </a:lnSpc>
              <a:spcBef>
                <a:spcPct val="0"/>
              </a:spcBef>
              <a:buClrTx/>
              <a:buSzTx/>
              <a:buFontTx/>
              <a:buNone/>
            </a:pPr>
            <a:r>
              <a:rPr lang="en-US" b="1">
                <a:solidFill>
                  <a:schemeClr val="tx2"/>
                </a:solidFill>
                <a:latin typeface="Courier New" pitchFamily="49" charset="0"/>
                <a:ea typeface="MS Mincho" pitchFamily="49" charset="-128"/>
              </a:rPr>
              <a:t>      !bu.find(rc) &amp;&amp;&amp; !bu.find(addr))</a:t>
            </a:r>
            <a:r>
              <a:rPr lang="en-US" b="1">
                <a:solidFill>
                  <a:srgbClr val="56127A"/>
                </a:solidFill>
                <a:latin typeface="Courier New" pitchFamily="49" charset="0"/>
                <a:ea typeface="MS Mincho" pitchFamily="49" charset="-128"/>
              </a:rPr>
              <a:t>;</a:t>
            </a:r>
          </a:p>
          <a:p>
            <a:pPr>
              <a:lnSpc>
                <a:spcPct val="100000"/>
              </a:lnSpc>
              <a:spcBef>
                <a:spcPct val="0"/>
              </a:spcBef>
              <a:buClrTx/>
              <a:buSzTx/>
              <a:buFontTx/>
              <a:buNone/>
            </a:pPr>
            <a:r>
              <a:rPr lang="en-US" b="1">
                <a:latin typeface="Courier New" pitchFamily="49" charset="0"/>
                <a:ea typeface="MS Mincho" pitchFamily="49" charset="-128"/>
              </a:rPr>
              <a:t>     </a:t>
            </a:r>
            <a:r>
              <a:rPr lang="en-US" b="1">
                <a:solidFill>
                  <a:srgbClr val="56127A"/>
                </a:solidFill>
                <a:latin typeface="Courier New" pitchFamily="49" charset="0"/>
                <a:ea typeface="MS Mincho" pitchFamily="49" charset="-128"/>
              </a:rPr>
              <a:t>bu.enq (EBz{cond:rf[rc],tAddr:rf[addr]});</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pc &lt;= predIa;</a:t>
            </a:r>
          </a:p>
          <a:p>
            <a:pPr>
              <a:lnSpc>
                <a:spcPct val="100000"/>
              </a:lnSpc>
              <a:spcBef>
                <a:spcPct val="0"/>
              </a:spcBef>
              <a:buClrTx/>
              <a:buSzTx/>
              <a:buFontTx/>
              <a:buNone/>
            </a:pPr>
            <a:r>
              <a:rPr lang="en-US" b="1">
                <a:latin typeface="Courier New" pitchFamily="49" charset="0"/>
                <a:ea typeface="MS Mincho" pitchFamily="49" charset="-128"/>
              </a:rPr>
              <a:t>  endrule</a:t>
            </a:r>
          </a:p>
        </p:txBody>
      </p:sp>
      <p:sp>
        <p:nvSpPr>
          <p:cNvPr id="1662981" name="Text Box 5"/>
          <p:cNvSpPr txBox="1">
            <a:spLocks noChangeArrowheads="1"/>
          </p:cNvSpPr>
          <p:nvPr/>
        </p:nvSpPr>
        <p:spPr bwMode="auto">
          <a:xfrm>
            <a:off x="841375" y="4940300"/>
            <a:ext cx="8040688" cy="1754188"/>
          </a:xfrm>
          <a:prstGeom prst="rect">
            <a:avLst/>
          </a:prstGeom>
          <a:noFill/>
          <a:ln w="9525">
            <a:solidFill>
              <a:srgbClr val="FF0000"/>
            </a:solidFill>
            <a:miter lim="800000"/>
            <a:headEnd/>
            <a:tailEnd/>
          </a:ln>
        </p:spPr>
        <p:txBody>
          <a:bodyPr>
            <a:spAutoFit/>
          </a:bodyPr>
          <a:lstStyle/>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bzTaken(it matches EBz{cond:.vc,tAddr:.va}) </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&amp;&amp;&amp; (vc==0));</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a:t>
            </a:r>
            <a:r>
              <a:rPr lang="en-US" b="1">
                <a:latin typeface="Courier New" pitchFamily="49" charset="0"/>
                <a:ea typeface="MS Mincho" pitchFamily="49" charset="-128"/>
              </a:rPr>
              <a:t>  </a:t>
            </a:r>
            <a:r>
              <a:rPr lang="en-US" b="1">
                <a:solidFill>
                  <a:srgbClr val="56127A"/>
                </a:solidFill>
                <a:latin typeface="Courier New" pitchFamily="49" charset="0"/>
                <a:ea typeface="MS Mincho" pitchFamily="49" charset="-128"/>
              </a:rPr>
              <a:t>pc &lt;= va;   bu.clear(); </a:t>
            </a:r>
            <a:r>
              <a:rPr lang="en-US" b="1">
                <a:latin typeface="Courier New" pitchFamily="49" charset="0"/>
                <a:ea typeface="MS Mincho" pitchFamily="49" charset="-128"/>
              </a:rPr>
              <a:t>endrule</a:t>
            </a:r>
          </a:p>
          <a:p>
            <a:pPr>
              <a:lnSpc>
                <a:spcPct val="100000"/>
              </a:lnSpc>
              <a:spcBef>
                <a:spcPct val="0"/>
              </a:spcBef>
              <a:buClrTx/>
              <a:buSzTx/>
              <a:buFontTx/>
              <a:buNone/>
            </a:pPr>
            <a:r>
              <a:rPr lang="en-US" b="1">
                <a:latin typeface="Courier New" pitchFamily="49" charset="0"/>
                <a:ea typeface="MS Mincho" pitchFamily="49" charset="-128"/>
              </a:rPr>
              <a:t>rule</a:t>
            </a:r>
            <a:r>
              <a:rPr lang="en-US" b="1">
                <a:solidFill>
                  <a:srgbClr val="56127A"/>
                </a:solidFill>
                <a:latin typeface="Courier New" pitchFamily="49" charset="0"/>
                <a:ea typeface="MS Mincho" pitchFamily="49" charset="-128"/>
              </a:rPr>
              <a:t> bzNotTaken (it matches EBz{cond:.vc,tAddr:.va}) &amp;&amp;&amp;</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(vc != 0));</a:t>
            </a:r>
          </a:p>
          <a:p>
            <a:pPr>
              <a:lnSpc>
                <a:spcPct val="100000"/>
              </a:lnSpc>
              <a:spcBef>
                <a:spcPct val="0"/>
              </a:spcBef>
              <a:buClrTx/>
              <a:buSzTx/>
              <a:buFontTx/>
              <a:buNone/>
            </a:pPr>
            <a:r>
              <a:rPr lang="en-US" b="1">
                <a:solidFill>
                  <a:srgbClr val="56127A"/>
                </a:solidFill>
                <a:latin typeface="Courier New" pitchFamily="49" charset="0"/>
                <a:ea typeface="MS Mincho" pitchFamily="49" charset="-128"/>
              </a:rPr>
              <a:t>    bu.deq; </a:t>
            </a:r>
            <a:r>
              <a:rPr lang="en-US" b="1">
                <a:latin typeface="Courier New" pitchFamily="49" charset="0"/>
                <a:ea typeface="MS Mincho" pitchFamily="49" charset="-128"/>
              </a:rPr>
              <a:t>endrule</a:t>
            </a:r>
          </a:p>
        </p:txBody>
      </p:sp>
      <p:sp>
        <p:nvSpPr>
          <p:cNvPr id="11270" name="AutoShape 6"/>
          <p:cNvSpPr>
            <a:spLocks noChangeArrowheads="1"/>
          </p:cNvSpPr>
          <p:nvPr/>
        </p:nvSpPr>
        <p:spPr bwMode="auto">
          <a:xfrm>
            <a:off x="4465638" y="3205163"/>
            <a:ext cx="1765300" cy="361950"/>
          </a:xfrm>
          <a:prstGeom prst="leftRightArrow">
            <a:avLst>
              <a:gd name="adj1" fmla="val 43333"/>
              <a:gd name="adj2" fmla="val 58526"/>
            </a:avLst>
          </a:prstGeom>
          <a:solidFill>
            <a:schemeClr val="accent1"/>
          </a:solidFill>
          <a:ln w="19050">
            <a:noFill/>
            <a:miter lim="800000"/>
            <a:headEnd type="none" w="lg" len="lg"/>
            <a:tailEnd type="none" w="lg" len="lg"/>
          </a:ln>
        </p:spPr>
        <p:txBody>
          <a:bodyPr wrap="none" anchor="ctr"/>
          <a:lstStyle/>
          <a:p>
            <a:endParaRPr lang="en-US"/>
          </a:p>
        </p:txBody>
      </p:sp>
      <p:grpSp>
        <p:nvGrpSpPr>
          <p:cNvPr id="11271" name="Group 7"/>
          <p:cNvGrpSpPr>
            <a:grpSpLocks/>
          </p:cNvGrpSpPr>
          <p:nvPr/>
        </p:nvGrpSpPr>
        <p:grpSpPr bwMode="auto">
          <a:xfrm>
            <a:off x="2540000" y="1198563"/>
            <a:ext cx="3975100" cy="2055812"/>
            <a:chOff x="1520" y="800"/>
            <a:chExt cx="2504" cy="1295"/>
          </a:xfrm>
        </p:grpSpPr>
        <p:sp>
          <p:nvSpPr>
            <p:cNvPr id="11276" name="AutoShape 8"/>
            <p:cNvSpPr>
              <a:spLocks noChangeArrowheads="1"/>
            </p:cNvSpPr>
            <p:nvPr/>
          </p:nvSpPr>
          <p:spPr bwMode="auto">
            <a:xfrm>
              <a:off x="1520" y="800"/>
              <a:ext cx="2504" cy="1272"/>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62985" name="Cloud"/>
            <p:cNvSpPr>
              <a:spLocks noChangeAspect="1" noEditPoints="1" noChangeArrowheads="1"/>
            </p:cNvSpPr>
            <p:nvPr/>
          </p:nvSpPr>
          <p:spPr bwMode="auto">
            <a:xfrm>
              <a:off x="1681" y="1519"/>
              <a:ext cx="717" cy="45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11278" name="Text Box 10"/>
            <p:cNvSpPr txBox="1">
              <a:spLocks noChangeArrowheads="1"/>
            </p:cNvSpPr>
            <p:nvPr/>
          </p:nvSpPr>
          <p:spPr bwMode="auto">
            <a:xfrm>
              <a:off x="1737" y="1545"/>
              <a:ext cx="645" cy="404"/>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fetch &amp; decode</a:t>
              </a:r>
            </a:p>
          </p:txBody>
        </p:sp>
        <p:sp>
          <p:nvSpPr>
            <p:cNvPr id="1662987" name="Cloud"/>
            <p:cNvSpPr>
              <a:spLocks noChangeAspect="1" noEditPoints="1" noChangeArrowheads="1"/>
            </p:cNvSpPr>
            <p:nvPr/>
          </p:nvSpPr>
          <p:spPr bwMode="auto">
            <a:xfrm>
              <a:off x="3136" y="1576"/>
              <a:ext cx="672" cy="336"/>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CCFFFF"/>
            </a:solidFill>
            <a:ln w="9525">
              <a:solidFill>
                <a:srgbClr val="000000"/>
              </a:solidFill>
              <a:miter lim="800000"/>
              <a:headEnd/>
              <a:tailEnd/>
            </a:ln>
            <a:effectLst>
              <a:outerShdw dist="107763" dir="2700000" algn="ctr" rotWithShape="0">
                <a:srgbClr val="808080"/>
              </a:outerShdw>
            </a:effectLst>
          </p:spPr>
          <p:txBody>
            <a:bodyPr/>
            <a:lstStyle/>
            <a:p>
              <a:pPr>
                <a:buFont typeface="Wingdings" pitchFamily="2" charset="2"/>
                <a:buChar char="•"/>
                <a:defRPr/>
              </a:pPr>
              <a:endParaRPr lang="en-US">
                <a:latin typeface="Verdana" pitchFamily="34" charset="0"/>
              </a:endParaRPr>
            </a:p>
          </p:txBody>
        </p:sp>
        <p:sp>
          <p:nvSpPr>
            <p:cNvPr id="11280" name="Text Box 12"/>
            <p:cNvSpPr txBox="1">
              <a:spLocks noChangeArrowheads="1"/>
            </p:cNvSpPr>
            <p:nvPr/>
          </p:nvSpPr>
          <p:spPr bwMode="auto">
            <a:xfrm>
              <a:off x="3184" y="1624"/>
              <a:ext cx="624" cy="231"/>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execute</a:t>
              </a:r>
            </a:p>
          </p:txBody>
        </p:sp>
        <p:sp>
          <p:nvSpPr>
            <p:cNvPr id="11281" name="Line 13"/>
            <p:cNvSpPr>
              <a:spLocks noChangeShapeType="1"/>
            </p:cNvSpPr>
            <p:nvPr/>
          </p:nvSpPr>
          <p:spPr bwMode="auto">
            <a:xfrm>
              <a:off x="2360" y="1768"/>
              <a:ext cx="344" cy="0"/>
            </a:xfrm>
            <a:prstGeom prst="line">
              <a:avLst/>
            </a:prstGeom>
            <a:noFill/>
            <a:ln w="19050">
              <a:solidFill>
                <a:schemeClr val="tx1"/>
              </a:solidFill>
              <a:round/>
              <a:headEnd/>
              <a:tailEnd type="triangle" w="med" len="med"/>
            </a:ln>
          </p:spPr>
          <p:txBody>
            <a:bodyPr wrap="none" anchor="ctr"/>
            <a:lstStyle/>
            <a:p>
              <a:endParaRPr lang="en-US"/>
            </a:p>
          </p:txBody>
        </p:sp>
        <p:sp>
          <p:nvSpPr>
            <p:cNvPr id="11282" name="Line 14"/>
            <p:cNvSpPr>
              <a:spLocks noChangeShapeType="1"/>
            </p:cNvSpPr>
            <p:nvPr/>
          </p:nvSpPr>
          <p:spPr bwMode="auto">
            <a:xfrm>
              <a:off x="2840" y="1768"/>
              <a:ext cx="296" cy="0"/>
            </a:xfrm>
            <a:prstGeom prst="line">
              <a:avLst/>
            </a:prstGeom>
            <a:noFill/>
            <a:ln w="19050">
              <a:solidFill>
                <a:schemeClr val="tx1"/>
              </a:solidFill>
              <a:round/>
              <a:headEnd/>
              <a:tailEnd type="triangle" w="med" len="med"/>
            </a:ln>
          </p:spPr>
          <p:txBody>
            <a:bodyPr wrap="none" anchor="ctr"/>
            <a:lstStyle/>
            <a:p>
              <a:endParaRPr lang="en-US"/>
            </a:p>
          </p:txBody>
        </p:sp>
        <p:sp>
          <p:nvSpPr>
            <p:cNvPr id="11283" name="Text Box 15"/>
            <p:cNvSpPr txBox="1">
              <a:spLocks noChangeArrowheads="1"/>
            </p:cNvSpPr>
            <p:nvPr/>
          </p:nvSpPr>
          <p:spPr bwMode="auto">
            <a:xfrm>
              <a:off x="1912" y="904"/>
              <a:ext cx="288" cy="243"/>
            </a:xfrm>
            <a:prstGeom prst="rect">
              <a:avLst/>
            </a:prstGeom>
            <a:solidFill>
              <a:schemeClr val="bg1"/>
            </a:solidFill>
            <a:ln w="19050">
              <a:solidFill>
                <a:srgbClr val="FF0000"/>
              </a:solid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pc</a:t>
              </a:r>
            </a:p>
          </p:txBody>
        </p:sp>
        <p:sp>
          <p:nvSpPr>
            <p:cNvPr id="11284" name="Text Box 16"/>
            <p:cNvSpPr txBox="1">
              <a:spLocks noChangeArrowheads="1"/>
            </p:cNvSpPr>
            <p:nvPr/>
          </p:nvSpPr>
          <p:spPr bwMode="auto">
            <a:xfrm>
              <a:off x="3096" y="896"/>
              <a:ext cx="672" cy="243"/>
            </a:xfrm>
            <a:prstGeom prst="rect">
              <a:avLst/>
            </a:prstGeom>
            <a:solidFill>
              <a:schemeClr val="bg1"/>
            </a:solidFill>
            <a:ln w="19050">
              <a:solidFill>
                <a:srgbClr val="FF0000"/>
              </a:solidFill>
              <a:miter lim="800000"/>
              <a:headEnd/>
              <a:tailEnd/>
            </a:ln>
          </p:spPr>
          <p:txBody>
            <a:bodyPr>
              <a:spAutoFit/>
            </a:bodyPr>
            <a:lstStyle/>
            <a:p>
              <a:pPr algn="ctr" eaLnBrk="0" hangingPunct="0">
                <a:lnSpc>
                  <a:spcPct val="100000"/>
                </a:lnSpc>
                <a:spcBef>
                  <a:spcPct val="0"/>
                </a:spcBef>
                <a:buClrTx/>
                <a:buSzTx/>
                <a:buFontTx/>
                <a:buNone/>
              </a:pPr>
              <a:r>
                <a:rPr lang="en-US">
                  <a:latin typeface="Arial" charset="0"/>
                </a:rPr>
                <a:t>rf</a:t>
              </a:r>
            </a:p>
          </p:txBody>
        </p:sp>
        <p:sp>
          <p:nvSpPr>
            <p:cNvPr id="11285" name="Line 17"/>
            <p:cNvSpPr>
              <a:spLocks noChangeShapeType="1"/>
            </p:cNvSpPr>
            <p:nvPr/>
          </p:nvSpPr>
          <p:spPr bwMode="auto">
            <a:xfrm>
              <a:off x="2056" y="1144"/>
              <a:ext cx="0" cy="432"/>
            </a:xfrm>
            <a:prstGeom prst="line">
              <a:avLst/>
            </a:prstGeom>
            <a:noFill/>
            <a:ln w="19050">
              <a:solidFill>
                <a:schemeClr val="tx1"/>
              </a:solidFill>
              <a:round/>
              <a:headEnd/>
              <a:tailEnd type="triangle" w="med" len="med"/>
            </a:ln>
          </p:spPr>
          <p:txBody>
            <a:bodyPr wrap="none" anchor="ctr"/>
            <a:lstStyle/>
            <a:p>
              <a:endParaRPr lang="en-US"/>
            </a:p>
          </p:txBody>
        </p:sp>
        <p:sp>
          <p:nvSpPr>
            <p:cNvPr id="11286" name="Line 18"/>
            <p:cNvSpPr>
              <a:spLocks noChangeShapeType="1"/>
            </p:cNvSpPr>
            <p:nvPr/>
          </p:nvSpPr>
          <p:spPr bwMode="auto">
            <a:xfrm>
              <a:off x="2056" y="1144"/>
              <a:ext cx="1152" cy="520"/>
            </a:xfrm>
            <a:prstGeom prst="line">
              <a:avLst/>
            </a:prstGeom>
            <a:noFill/>
            <a:ln w="19050">
              <a:solidFill>
                <a:schemeClr val="tx1"/>
              </a:solidFill>
              <a:round/>
              <a:headEnd type="triangle" w="med" len="med"/>
              <a:tailEnd/>
            </a:ln>
          </p:spPr>
          <p:txBody>
            <a:bodyPr wrap="none" anchor="ctr"/>
            <a:lstStyle/>
            <a:p>
              <a:endParaRPr lang="en-US"/>
            </a:p>
          </p:txBody>
        </p:sp>
        <p:sp>
          <p:nvSpPr>
            <p:cNvPr id="11287" name="Line 19"/>
            <p:cNvSpPr>
              <a:spLocks noChangeShapeType="1"/>
            </p:cNvSpPr>
            <p:nvPr/>
          </p:nvSpPr>
          <p:spPr bwMode="auto">
            <a:xfrm>
              <a:off x="3488" y="1136"/>
              <a:ext cx="0" cy="464"/>
            </a:xfrm>
            <a:prstGeom prst="line">
              <a:avLst/>
            </a:prstGeom>
            <a:noFill/>
            <a:ln w="19050">
              <a:solidFill>
                <a:schemeClr val="tx1"/>
              </a:solidFill>
              <a:round/>
              <a:headEnd type="triangle" w="med" len="med"/>
              <a:tailEnd/>
            </a:ln>
          </p:spPr>
          <p:txBody>
            <a:bodyPr wrap="none" anchor="ctr"/>
            <a:lstStyle/>
            <a:p>
              <a:endParaRPr lang="en-US"/>
            </a:p>
          </p:txBody>
        </p:sp>
        <p:sp>
          <p:nvSpPr>
            <p:cNvPr id="11288" name="Rectangle 20"/>
            <p:cNvSpPr>
              <a:spLocks noChangeArrowheads="1"/>
            </p:cNvSpPr>
            <p:nvPr/>
          </p:nvSpPr>
          <p:spPr bwMode="auto">
            <a:xfrm>
              <a:off x="2406" y="904"/>
              <a:ext cx="522" cy="288"/>
            </a:xfrm>
            <a:prstGeom prst="rect">
              <a:avLst/>
            </a:prstGeom>
            <a:noFill/>
            <a:ln w="19050">
              <a:noFill/>
              <a:miter lim="800000"/>
              <a:headEnd/>
              <a:tailEnd/>
            </a:ln>
          </p:spPr>
          <p:txBody>
            <a:bodyPr wrap="none">
              <a:spAutoFit/>
            </a:bodyPr>
            <a:lstStyle/>
            <a:p>
              <a:pPr algn="ctr" eaLnBrk="0" hangingPunct="0">
                <a:lnSpc>
                  <a:spcPct val="100000"/>
                </a:lnSpc>
                <a:spcBef>
                  <a:spcPct val="0"/>
                </a:spcBef>
                <a:buClrTx/>
                <a:buSzTx/>
                <a:buFontTx/>
                <a:buNone/>
              </a:pPr>
              <a:r>
                <a:rPr lang="en-US" sz="2400" i="1">
                  <a:latin typeface="Arial" charset="0"/>
                </a:rPr>
                <a:t>CPU</a:t>
              </a:r>
            </a:p>
          </p:txBody>
        </p:sp>
        <p:sp>
          <p:nvSpPr>
            <p:cNvPr id="11289" name="Text Box 21"/>
            <p:cNvSpPr txBox="1">
              <a:spLocks noChangeArrowheads="1"/>
            </p:cNvSpPr>
            <p:nvPr/>
          </p:nvSpPr>
          <p:spPr bwMode="auto">
            <a:xfrm>
              <a:off x="2608" y="1864"/>
              <a:ext cx="288" cy="231"/>
            </a:xfrm>
            <a:prstGeom prst="rect">
              <a:avLst/>
            </a:prstGeom>
            <a:noFill/>
            <a:ln w="19050">
              <a:noFill/>
              <a:miter lim="800000"/>
              <a:headEnd/>
              <a:tailEnd/>
            </a:ln>
          </p:spPr>
          <p:txBody>
            <a:bodyPr>
              <a:spAutoFit/>
            </a:bodyPr>
            <a:lstStyle/>
            <a:p>
              <a:pPr eaLnBrk="0" hangingPunct="0">
                <a:lnSpc>
                  <a:spcPct val="100000"/>
                </a:lnSpc>
                <a:spcBef>
                  <a:spcPct val="0"/>
                </a:spcBef>
                <a:buClrTx/>
                <a:buSzTx/>
                <a:buFontTx/>
                <a:buNone/>
              </a:pPr>
              <a:r>
                <a:rPr lang="en-US">
                  <a:latin typeface="Arial" charset="0"/>
                </a:rPr>
                <a:t>bu</a:t>
              </a:r>
            </a:p>
          </p:txBody>
        </p:sp>
        <p:sp>
          <p:nvSpPr>
            <p:cNvPr id="11290" name="Line 22"/>
            <p:cNvSpPr>
              <a:spLocks noChangeShapeType="1"/>
            </p:cNvSpPr>
            <p:nvPr/>
          </p:nvSpPr>
          <p:spPr bwMode="auto">
            <a:xfrm flipH="1">
              <a:off x="2296" y="1151"/>
              <a:ext cx="955" cy="395"/>
            </a:xfrm>
            <a:prstGeom prst="line">
              <a:avLst/>
            </a:prstGeom>
            <a:noFill/>
            <a:ln w="19050">
              <a:solidFill>
                <a:schemeClr val="tx1"/>
              </a:solidFill>
              <a:round/>
              <a:headEnd/>
              <a:tailEnd type="triangle" w="med" len="med"/>
            </a:ln>
          </p:spPr>
          <p:txBody>
            <a:bodyPr wrap="none" anchor="ctr"/>
            <a:lstStyle/>
            <a:p>
              <a:endParaRPr lang="en-US"/>
            </a:p>
          </p:txBody>
        </p:sp>
        <p:grpSp>
          <p:nvGrpSpPr>
            <p:cNvPr id="11291" name="Group 23"/>
            <p:cNvGrpSpPr>
              <a:grpSpLocks/>
            </p:cNvGrpSpPr>
            <p:nvPr/>
          </p:nvGrpSpPr>
          <p:grpSpPr bwMode="auto">
            <a:xfrm>
              <a:off x="2621" y="1688"/>
              <a:ext cx="233" cy="192"/>
              <a:chOff x="167" y="3104"/>
              <a:chExt cx="233" cy="192"/>
            </a:xfrm>
          </p:grpSpPr>
          <p:sp>
            <p:nvSpPr>
              <p:cNvPr id="11292" name="Rectangle 24"/>
              <p:cNvSpPr>
                <a:spLocks noChangeArrowheads="1"/>
              </p:cNvSpPr>
              <p:nvPr/>
            </p:nvSpPr>
            <p:spPr bwMode="auto">
              <a:xfrm>
                <a:off x="256" y="3104"/>
                <a:ext cx="144" cy="192"/>
              </a:xfrm>
              <a:prstGeom prst="rect">
                <a:avLst/>
              </a:prstGeom>
              <a:solidFill>
                <a:schemeClr val="bg1"/>
              </a:solidFill>
              <a:ln w="9525">
                <a:noFill/>
                <a:miter lim="800000"/>
                <a:headEnd/>
                <a:tailEnd/>
              </a:ln>
            </p:spPr>
            <p:txBody>
              <a:bodyPr wrap="none" anchor="ctr"/>
              <a:lstStyle/>
              <a:p>
                <a:endParaRPr lang="en-US"/>
              </a:p>
            </p:txBody>
          </p:sp>
          <p:grpSp>
            <p:nvGrpSpPr>
              <p:cNvPr id="11293" name="Group 25"/>
              <p:cNvGrpSpPr>
                <a:grpSpLocks/>
              </p:cNvGrpSpPr>
              <p:nvPr/>
            </p:nvGrpSpPr>
            <p:grpSpPr bwMode="auto">
              <a:xfrm>
                <a:off x="167" y="3104"/>
                <a:ext cx="232" cy="192"/>
                <a:chOff x="1079" y="1712"/>
                <a:chExt cx="232" cy="192"/>
              </a:xfrm>
            </p:grpSpPr>
            <p:sp>
              <p:nvSpPr>
                <p:cNvPr id="11294" name="Freeform 26"/>
                <p:cNvSpPr>
                  <a:spLocks/>
                </p:cNvSpPr>
                <p:nvPr/>
              </p:nvSpPr>
              <p:spPr bwMode="auto">
                <a:xfrm>
                  <a:off x="1079" y="1712"/>
                  <a:ext cx="232" cy="192"/>
                </a:xfrm>
                <a:custGeom>
                  <a:avLst/>
                  <a:gdLst>
                    <a:gd name="T0" fmla="*/ 0 w 288"/>
                    <a:gd name="T1" fmla="*/ 0 h 144"/>
                    <a:gd name="T2" fmla="*/ 18 w 288"/>
                    <a:gd name="T3" fmla="*/ 0 h 144"/>
                    <a:gd name="T4" fmla="*/ 18 w 288"/>
                    <a:gd name="T5" fmla="*/ 6065 h 144"/>
                    <a:gd name="T6" fmla="*/ 0 w 288"/>
                    <a:gd name="T7" fmla="*/ 6065 h 144"/>
                    <a:gd name="T8" fmla="*/ 0 60000 65536"/>
                    <a:gd name="T9" fmla="*/ 0 60000 65536"/>
                    <a:gd name="T10" fmla="*/ 0 60000 65536"/>
                    <a:gd name="T11" fmla="*/ 0 60000 65536"/>
                    <a:gd name="T12" fmla="*/ 0 w 288"/>
                    <a:gd name="T13" fmla="*/ 0 h 144"/>
                    <a:gd name="T14" fmla="*/ 288 w 288"/>
                    <a:gd name="T15" fmla="*/ 144 h 144"/>
                  </a:gdLst>
                  <a:ahLst/>
                  <a:cxnLst>
                    <a:cxn ang="T8">
                      <a:pos x="T0" y="T1"/>
                    </a:cxn>
                    <a:cxn ang="T9">
                      <a:pos x="T2" y="T3"/>
                    </a:cxn>
                    <a:cxn ang="T10">
                      <a:pos x="T4" y="T5"/>
                    </a:cxn>
                    <a:cxn ang="T11">
                      <a:pos x="T6" y="T7"/>
                    </a:cxn>
                  </a:cxnLst>
                  <a:rect l="T12" t="T13" r="T14" b="T15"/>
                  <a:pathLst>
                    <a:path w="288" h="144">
                      <a:moveTo>
                        <a:pt x="0" y="0"/>
                      </a:moveTo>
                      <a:lnTo>
                        <a:pt x="288" y="0"/>
                      </a:lnTo>
                      <a:lnTo>
                        <a:pt x="288" y="144"/>
                      </a:lnTo>
                      <a:lnTo>
                        <a:pt x="0" y="144"/>
                      </a:lnTo>
                    </a:path>
                  </a:pathLst>
                </a:custGeom>
                <a:noFill/>
                <a:ln w="19050" cap="flat" cmpd="sng">
                  <a:solidFill>
                    <a:srgbClr val="FF0000"/>
                  </a:solidFill>
                  <a:prstDash val="solid"/>
                  <a:round/>
                  <a:headEnd type="none" w="med" len="med"/>
                  <a:tailEnd type="none" w="med" len="med"/>
                </a:ln>
              </p:spPr>
              <p:txBody>
                <a:bodyPr wrap="none" anchor="ctr"/>
                <a:lstStyle/>
                <a:p>
                  <a:endParaRPr lang="en-US"/>
                </a:p>
              </p:txBody>
            </p:sp>
            <p:sp>
              <p:nvSpPr>
                <p:cNvPr id="11295" name="Line 27"/>
                <p:cNvSpPr>
                  <a:spLocks noChangeShapeType="1"/>
                </p:cNvSpPr>
                <p:nvPr/>
              </p:nvSpPr>
              <p:spPr bwMode="auto">
                <a:xfrm>
                  <a:off x="1263" y="1712"/>
                  <a:ext cx="0" cy="192"/>
                </a:xfrm>
                <a:prstGeom prst="line">
                  <a:avLst/>
                </a:prstGeom>
                <a:noFill/>
                <a:ln w="19050">
                  <a:solidFill>
                    <a:srgbClr val="FF0000"/>
                  </a:solidFill>
                  <a:round/>
                  <a:headEnd/>
                  <a:tailEnd/>
                </a:ln>
              </p:spPr>
              <p:txBody>
                <a:bodyPr wrap="none" anchor="ctr"/>
                <a:lstStyle/>
                <a:p>
                  <a:endParaRPr lang="en-US"/>
                </a:p>
              </p:txBody>
            </p:sp>
            <p:sp>
              <p:nvSpPr>
                <p:cNvPr id="11296" name="Line 28"/>
                <p:cNvSpPr>
                  <a:spLocks noChangeShapeType="1"/>
                </p:cNvSpPr>
                <p:nvPr/>
              </p:nvSpPr>
              <p:spPr bwMode="auto">
                <a:xfrm>
                  <a:off x="1215" y="1712"/>
                  <a:ext cx="0" cy="192"/>
                </a:xfrm>
                <a:prstGeom prst="line">
                  <a:avLst/>
                </a:prstGeom>
                <a:noFill/>
                <a:ln w="19050">
                  <a:solidFill>
                    <a:srgbClr val="FF0000"/>
                  </a:solidFill>
                  <a:round/>
                  <a:headEnd/>
                  <a:tailEnd/>
                </a:ln>
              </p:spPr>
              <p:txBody>
                <a:bodyPr wrap="none" anchor="ctr"/>
                <a:lstStyle/>
                <a:p>
                  <a:endParaRPr lang="en-US"/>
                </a:p>
              </p:txBody>
            </p:sp>
            <p:sp>
              <p:nvSpPr>
                <p:cNvPr id="11297" name="Line 29"/>
                <p:cNvSpPr>
                  <a:spLocks noChangeShapeType="1"/>
                </p:cNvSpPr>
                <p:nvPr/>
              </p:nvSpPr>
              <p:spPr bwMode="auto">
                <a:xfrm>
                  <a:off x="1167" y="1712"/>
                  <a:ext cx="0" cy="192"/>
                </a:xfrm>
                <a:prstGeom prst="line">
                  <a:avLst/>
                </a:prstGeom>
                <a:noFill/>
                <a:ln w="19050">
                  <a:solidFill>
                    <a:srgbClr val="FF0000"/>
                  </a:solidFill>
                  <a:round/>
                  <a:headEnd/>
                  <a:tailEnd/>
                </a:ln>
              </p:spPr>
              <p:txBody>
                <a:bodyPr wrap="none" anchor="ctr"/>
                <a:lstStyle/>
                <a:p>
                  <a:endParaRPr lang="en-US"/>
                </a:p>
              </p:txBody>
            </p:sp>
          </p:grpSp>
        </p:grpSp>
      </p:grpSp>
      <p:sp>
        <p:nvSpPr>
          <p:cNvPr id="1663006" name="Text Box 30"/>
          <p:cNvSpPr txBox="1">
            <a:spLocks noChangeArrowheads="1"/>
          </p:cNvSpPr>
          <p:nvPr/>
        </p:nvSpPr>
        <p:spPr bwMode="auto">
          <a:xfrm>
            <a:off x="6829425" y="1198563"/>
            <a:ext cx="2200275" cy="2225675"/>
          </a:xfrm>
          <a:prstGeom prst="rect">
            <a:avLst/>
          </a:prstGeom>
          <a:noFill/>
          <a:ln w="9525">
            <a:noFill/>
            <a:miter lim="800000"/>
            <a:headEnd/>
            <a:tailEnd/>
          </a:ln>
        </p:spPr>
        <p:txBody>
          <a:bodyPr>
            <a:spAutoFit/>
          </a:bodyPr>
          <a:lstStyle/>
          <a:p>
            <a:pPr>
              <a:lnSpc>
                <a:spcPct val="100000"/>
              </a:lnSpc>
              <a:spcBef>
                <a:spcPct val="0"/>
              </a:spcBef>
              <a:buClrTx/>
              <a:buSzTx/>
              <a:buFontTx/>
              <a:buNone/>
            </a:pPr>
            <a:r>
              <a:rPr lang="en-US" sz="2000" i="1"/>
              <a:t>rule-atomicity ensures that</a:t>
            </a:r>
          </a:p>
          <a:p>
            <a:pPr>
              <a:lnSpc>
                <a:spcPct val="100000"/>
              </a:lnSpc>
              <a:spcBef>
                <a:spcPct val="0"/>
              </a:spcBef>
              <a:buClrTx/>
              <a:buSzTx/>
              <a:buFontTx/>
              <a:buNone/>
            </a:pPr>
            <a:r>
              <a:rPr lang="en-US" sz="2000" i="1"/>
              <a:t>pc update, and</a:t>
            </a:r>
          </a:p>
          <a:p>
            <a:pPr>
              <a:lnSpc>
                <a:spcPct val="100000"/>
              </a:lnSpc>
              <a:spcBef>
                <a:spcPct val="0"/>
              </a:spcBef>
              <a:buClrTx/>
              <a:buSzTx/>
              <a:buFontTx/>
              <a:buNone/>
            </a:pPr>
            <a:r>
              <a:rPr lang="en-US" sz="2000" i="1"/>
              <a:t>discard of pre-</a:t>
            </a:r>
          </a:p>
          <a:p>
            <a:pPr>
              <a:lnSpc>
                <a:spcPct val="100000"/>
              </a:lnSpc>
              <a:spcBef>
                <a:spcPct val="0"/>
              </a:spcBef>
              <a:buClrTx/>
              <a:buSzTx/>
              <a:buFontTx/>
              <a:buNone/>
            </a:pPr>
            <a:r>
              <a:rPr lang="en-US" sz="2000" i="1"/>
              <a:t>fetched instrs in bu, are done</a:t>
            </a:r>
          </a:p>
          <a:p>
            <a:pPr>
              <a:lnSpc>
                <a:spcPct val="100000"/>
              </a:lnSpc>
              <a:spcBef>
                <a:spcPct val="0"/>
              </a:spcBef>
              <a:buClrTx/>
              <a:buSzTx/>
              <a:buFontTx/>
              <a:buNone/>
            </a:pPr>
            <a:r>
              <a:rPr lang="en-US" sz="2000" i="1"/>
              <a:t>consistently</a:t>
            </a:r>
          </a:p>
        </p:txBody>
      </p:sp>
      <p:sp>
        <p:nvSpPr>
          <p:cNvPr id="36" name="Date Placeholder 35"/>
          <p:cNvSpPr>
            <a:spLocks noGrp="1"/>
          </p:cNvSpPr>
          <p:nvPr>
            <p:ph type="dt" sz="half" idx="10"/>
          </p:nvPr>
        </p:nvSpPr>
        <p:spPr/>
        <p:txBody>
          <a:bodyPr/>
          <a:lstStyle/>
          <a:p>
            <a:pPr>
              <a:defRPr/>
            </a:pPr>
            <a:r>
              <a:rPr lang="en-US" smtClean="0"/>
              <a:t>February 28, 2011</a:t>
            </a:r>
            <a:endParaRPr lang="en-US" dirty="0"/>
          </a:p>
        </p:txBody>
      </p:sp>
      <p:sp>
        <p:nvSpPr>
          <p:cNvPr id="38" name="Slide Number Placeholder 37"/>
          <p:cNvSpPr>
            <a:spLocks noGrp="1"/>
          </p:cNvSpPr>
          <p:nvPr>
            <p:ph type="sldNum" sz="quarter" idx="11"/>
          </p:nvPr>
        </p:nvSpPr>
        <p:spPr/>
        <p:txBody>
          <a:bodyPr/>
          <a:lstStyle/>
          <a:p>
            <a:pPr>
              <a:defRPr/>
            </a:pPr>
            <a:r>
              <a:rPr lang="en-US" smtClean="0"/>
              <a:t>L08-</a:t>
            </a:r>
            <a:fld id="{45FBB8E2-97C2-4062-B75C-96275F965647}" type="slidenum">
              <a:rPr lang="en-US" smtClean="0"/>
              <a:pPr>
                <a:defRPr/>
              </a:pPr>
              <a:t>9</a:t>
            </a:fld>
            <a:endParaRPr lang="en-US" dirty="0"/>
          </a:p>
        </p:txBody>
      </p:sp>
      <p:sp>
        <p:nvSpPr>
          <p:cNvPr id="39" name="Footer Placeholder 38"/>
          <p:cNvSpPr>
            <a:spLocks noGrp="1"/>
          </p:cNvSpPr>
          <p:nvPr>
            <p:ph type="ftr" sz="quarter" idx="12"/>
          </p:nvPr>
        </p:nvSpPr>
        <p:spPr/>
        <p:txBody>
          <a:bodyPr/>
          <a:lstStyle/>
          <a:p>
            <a:pPr>
              <a:defRPr/>
            </a:pPr>
            <a:r>
              <a:rPr lang="en-US" smtClean="0"/>
              <a:t>http://csg.csail.mit.edu/6.375</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62981">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62981">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6298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62981">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6298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62981">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62981">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6630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2981" grpId="0" build="allAtOnce" animBg="1"/>
      <p:bldP spid="1663006" grpId="0" autoUpdateAnimBg="0"/>
    </p:bldLst>
  </p:timing>
</p:sld>
</file>

<file path=ppt/theme/theme1.xml><?xml version="1.0" encoding="utf-8"?>
<a:theme xmlns:a="http://schemas.openxmlformats.org/drawingml/2006/main" name="Blueprint">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solidFill>
            <a:srgbClr val="FF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90000"/>
          </a:lnSpc>
          <a:spcBef>
            <a:spcPct val="25000"/>
          </a:spcBef>
          <a:spcAft>
            <a:spcPct val="0"/>
          </a:spcAft>
          <a:buClr>
            <a:schemeClr val="bg1"/>
          </a:buClr>
          <a:buSzPct val="100000"/>
          <a:buFont typeface="Wingdings" pitchFamily="2" charset="2"/>
          <a:buChar char="•"/>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Office\Templates\Presentation Designs\Blueprint.pot</Template>
  <TotalTime>42764</TotalTime>
  <Words>3013</Words>
  <Application>Microsoft Office PowerPoint</Application>
  <PresentationFormat>On-screen Show (4:3)</PresentationFormat>
  <Paragraphs>678</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Blueprint</vt:lpstr>
      <vt:lpstr>Slide 1</vt:lpstr>
      <vt:lpstr>Inelastic vs Elastic Pipelines</vt:lpstr>
      <vt:lpstr>Processor Pipelines and FIFOs</vt:lpstr>
      <vt:lpstr>Fetch &amp; Decode Rule: corrected</vt:lpstr>
      <vt:lpstr>SFIFO (glue between stages)</vt:lpstr>
      <vt:lpstr>Two-Stage Pipeline </vt:lpstr>
      <vt:lpstr>Rules for Add </vt:lpstr>
      <vt:lpstr>Fetch &amp; Decode Rule: Reexamined  </vt:lpstr>
      <vt:lpstr>Rules for Branch </vt:lpstr>
      <vt:lpstr>Fetch &amp; Decode Rule </vt:lpstr>
      <vt:lpstr>The Stall Signal</vt:lpstr>
      <vt:lpstr>The findf function</vt:lpstr>
      <vt:lpstr>Execute Rule</vt:lpstr>
      <vt:lpstr>Concurrency</vt:lpstr>
      <vt:lpstr>The tension</vt:lpstr>
      <vt:lpstr>Execution rules Split the execution rule for analysis</vt:lpstr>
      <vt:lpstr>Concurrency analysis Add Rule</vt:lpstr>
      <vt:lpstr>What concurrency do we want?</vt:lpstr>
      <vt:lpstr>Concurrency analysis Branch Rules</vt:lpstr>
      <vt:lpstr>Concurrency analysis Load-Store Rules</vt:lpstr>
      <vt:lpstr>Properties Required of Register File and FIFO for Instruction Pipelining</vt:lpstr>
      <vt:lpstr>One Element Searchable Pipeline SFIFO</vt:lpstr>
      <vt:lpstr>Suppose we used the wrong SFIFO?bu.find &lt; bu.deq</vt:lpstr>
      <vt:lpstr>Register File concurrency properties </vt:lpstr>
      <vt:lpstr>Bypass Register File</vt:lpstr>
      <vt:lpstr>Since our rules do not really require a Bypass Register File, the overhead of bypassing can be avoided by simply using the “Config Regfile”</vt:lpstr>
      <vt:lpstr>Concurrency analysis Two-stage Pipeline</vt:lpstr>
      <vt:lpstr>Lot of nontrivial analysis but no change in processor code!</vt:lpstr>
      <vt:lpstr>Bypassing</vt:lpstr>
      <vt:lpstr>The stall function for the elastic pipeline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Bluespec technical deep dive</dc:title>
  <dc:creator>Nikhil</dc:creator>
  <cp:lastModifiedBy>Arvind</cp:lastModifiedBy>
  <cp:revision>946</cp:revision>
  <cp:lastPrinted>1601-01-01T00:00:00Z</cp:lastPrinted>
  <dcterms:created xsi:type="dcterms:W3CDTF">2003-01-21T19:25:41Z</dcterms:created>
  <dcterms:modified xsi:type="dcterms:W3CDTF">2011-02-27T23:16:21Z</dcterms:modified>
</cp:coreProperties>
</file>