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26"/>
  </p:notesMasterIdLst>
  <p:handoutMasterIdLst>
    <p:handoutMasterId r:id="rId27"/>
  </p:handoutMasterIdLst>
  <p:sldIdLst>
    <p:sldId id="1257" r:id="rId2"/>
    <p:sldId id="1349" r:id="rId3"/>
    <p:sldId id="1323" r:id="rId4"/>
    <p:sldId id="1324" r:id="rId5"/>
    <p:sldId id="1309" r:id="rId6"/>
    <p:sldId id="1326" r:id="rId7"/>
    <p:sldId id="1329" r:id="rId8"/>
    <p:sldId id="1353" r:id="rId9"/>
    <p:sldId id="1327" r:id="rId10"/>
    <p:sldId id="1341" r:id="rId11"/>
    <p:sldId id="1339" r:id="rId12"/>
    <p:sldId id="1351" r:id="rId13"/>
    <p:sldId id="1342" r:id="rId14"/>
    <p:sldId id="1343" r:id="rId15"/>
    <p:sldId id="1354" r:id="rId16"/>
    <p:sldId id="1340" r:id="rId17"/>
    <p:sldId id="1335" r:id="rId18"/>
    <p:sldId id="1336" r:id="rId19"/>
    <p:sldId id="1337" r:id="rId20"/>
    <p:sldId id="1338" r:id="rId21"/>
    <p:sldId id="1347" r:id="rId22"/>
    <p:sldId id="1355" r:id="rId23"/>
    <p:sldId id="1362" r:id="rId24"/>
    <p:sldId id="1346" r:id="rId25"/>
  </p:sldIdLst>
  <p:sldSz cx="9144000" cy="6858000" type="screen4x3"/>
  <p:notesSz cx="7315200" cy="9601200"/>
  <p:defaultTextStyle>
    <a:defPPr>
      <a:defRPr lang="en-US"/>
    </a:defPPr>
    <a:lvl1pPr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16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16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16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16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16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00"/>
    <a:srgbClr val="F6FD71"/>
    <a:srgbClr val="FF0000"/>
    <a:srgbClr val="FF3333"/>
    <a:srgbClr val="FD7E71"/>
    <a:srgbClr val="CC3300"/>
    <a:srgbClr val="FFFF00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36" autoAdjust="0"/>
    <p:restoredTop sz="97117" autoAdjust="0"/>
  </p:normalViewPr>
  <p:slideViewPr>
    <p:cSldViewPr snapToGrid="0">
      <p:cViewPr varScale="1">
        <p:scale>
          <a:sx n="129" d="100"/>
          <a:sy n="129" d="100"/>
        </p:scale>
        <p:origin x="-1104" y="-90"/>
      </p:cViewPr>
      <p:guideLst>
        <p:guide orient="horz" pos="2448"/>
        <p:guide pos="19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404" y="732"/>
      </p:cViewPr>
      <p:guideLst>
        <p:guide orient="horz" pos="3025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8.xml"/><Relationship Id="rId2" Type="http://schemas.openxmlformats.org/officeDocument/2006/relationships/slide" Target="slides/slide7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774" tIns="48385" rIns="96774" bIns="48385" numCol="1" anchor="t" anchorCtr="0" compatLnSpc="1">
            <a:prstTxWarp prst="textNoShape">
              <a:avLst/>
            </a:prstTxWarp>
          </a:bodyPr>
          <a:lstStyle>
            <a:lvl1pPr defTabSz="966788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774" tIns="48385" rIns="96774" bIns="48385" numCol="1" anchor="t" anchorCtr="0" compatLnSpc="1">
            <a:prstTxWarp prst="textNoShape">
              <a:avLst/>
            </a:prstTxWarp>
          </a:bodyPr>
          <a:lstStyle>
            <a:lvl1pPr algn="r" defTabSz="966788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774" tIns="48385" rIns="96774" bIns="48385" numCol="1" anchor="b" anchorCtr="0" compatLnSpc="1">
            <a:prstTxWarp prst="textNoShape">
              <a:avLst/>
            </a:prstTxWarp>
          </a:bodyPr>
          <a:lstStyle>
            <a:lvl1pPr defTabSz="966788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774" tIns="48385" rIns="96774" bIns="48385" numCol="1" anchor="b" anchorCtr="0" compatLnSpc="1">
            <a:prstTxWarp prst="textNoShape">
              <a:avLst/>
            </a:prstTxWarp>
          </a:bodyPr>
          <a:lstStyle>
            <a:lvl1pPr algn="r" defTabSz="966788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fld id="{5BE87752-91D2-44B0-AF47-123BA2951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82" name="Rectangle 1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774" tIns="48385" rIns="96774" bIns="48385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1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17550"/>
            <a:ext cx="4802187" cy="3602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5584" name="Rectangle 1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774" tIns="48385" rIns="96774" bIns="48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5585" name="Rectangle 17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774" tIns="48385" rIns="96774" bIns="48385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6" name="Rectangle 18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774" tIns="48385" rIns="96774" bIns="48385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7" name="Rectangle 19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774" tIns="48385" rIns="96774" bIns="48385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fld id="{B3DD1895-4921-43A4-B172-FF538CB855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40645E-A77E-4A14-A707-0A6FD710E2A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800600" cy="360045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6D20C-5949-4F7C-9390-068C8CB8BA75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F3C673-4D14-4F86-B177-8142CC8CCAF6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1474B4-6A2C-45D0-8E45-EC4AE63CD4D0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FFE870-3BCE-47E0-907A-492CAB3108EF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283D8F-1F62-496C-B581-AA59C20E5D61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2B6565-5457-400B-83A7-1680C4384359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800600" cy="360045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21175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800600" cy="360045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21175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800600" cy="360045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21175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A552CD-E30C-4D43-9E1B-82520333E79C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800600" cy="360045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21175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6E7E10-4168-4F72-A83F-4F1D5118BD7E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1C0A21-DE81-4114-B368-EFF579E76969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3DBF80-7B6F-40D6-8C9D-5E736CF27A59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800600" cy="360045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62DB54-D944-4C5D-A910-FDB84F601C76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C94ED5-BEAB-4E80-B9C3-38D359D32398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EAB0C8-3221-4DE7-8CC6-6837011B196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9ED482-35A2-4253-81D4-B370ABCF69A1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800600" cy="3600450"/>
          </a:xfrm>
          <a:solidFill>
            <a:srgbClr val="FFFFFF"/>
          </a:solidFill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2475"/>
            <a:ext cx="5365750" cy="4319588"/>
          </a:xfrm>
          <a:noFill/>
          <a:ln/>
        </p:spPr>
        <p:txBody>
          <a:bodyPr wrap="none" lIns="90699" tIns="45349" rIns="90699" bIns="45349" anchor="ctr"/>
          <a:lstStyle/>
          <a:p>
            <a:pPr defTabSz="449263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800600" cy="3600450"/>
          </a:xfrm>
          <a:solidFill>
            <a:srgbClr val="FFFFFF"/>
          </a:solidFill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2475"/>
            <a:ext cx="5365750" cy="4319588"/>
          </a:xfrm>
          <a:noFill/>
          <a:ln/>
        </p:spPr>
        <p:txBody>
          <a:bodyPr wrap="none" lIns="90699" tIns="45349" rIns="90699" bIns="45349" anchor="ctr"/>
          <a:lstStyle/>
          <a:p>
            <a:pPr defTabSz="449263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F97C9B-A03F-4015-8C9B-B85A37BB0103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71" name="Rectangle 68"/>
          <p:cNvSpPr txBox="1">
            <a:spLocks noChangeArrowheads="1"/>
          </p:cNvSpPr>
          <p:nvPr userDrawn="1"/>
        </p:nvSpPr>
        <p:spPr bwMode="auto">
          <a:xfrm>
            <a:off x="30988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 b="0" dirty="0" smtClean="0"/>
          </a:p>
        </p:txBody>
      </p:sp>
      <p:sp>
        <p:nvSpPr>
          <p:cNvPr id="4137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7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6" name="Date Placeholder 7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77" name="Slide Number Placeholder 76"/>
          <p:cNvSpPr>
            <a:spLocks noGrp="1"/>
          </p:cNvSpPr>
          <p:nvPr>
            <p:ph type="sldNum" sz="quarter" idx="11"/>
          </p:nvPr>
        </p:nvSpPr>
        <p:spPr>
          <a:xfrm>
            <a:off x="7239000" y="6400800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A049ED5A-E6EA-4518-8AF0-CF55EB4E956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8" name="Footer Placeholder 7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267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7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7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8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8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8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8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8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8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8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8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8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8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9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9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9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9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9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9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9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9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69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70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0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0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0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0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0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0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0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0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0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1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1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1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1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1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1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1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1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1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1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2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2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2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2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2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2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2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2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  <p:sp>
              <p:nvSpPr>
                <p:cNvPr id="41272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000"/>
                </a:p>
              </p:txBody>
            </p:sp>
          </p:grpSp>
        </p:grpSp>
        <p:sp>
          <p:nvSpPr>
            <p:cNvPr id="41272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000"/>
            </a:p>
          </p:txBody>
        </p:sp>
        <p:sp>
          <p:nvSpPr>
            <p:cNvPr id="41273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000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2732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2000"/>
              </a:p>
            </p:txBody>
          </p:sp>
          <p:sp>
            <p:nvSpPr>
              <p:cNvPr id="41273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2000"/>
              </a:p>
            </p:txBody>
          </p:sp>
          <p:sp>
            <p:nvSpPr>
              <p:cNvPr id="412734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2000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127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5100"/>
            <a:ext cx="17811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smtClean="0"/>
            </a:lvl1pPr>
          </a:lstStyle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4127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/>
            </a:lvl1pPr>
          </a:lstStyle>
          <a:p>
            <a:pPr>
              <a:defRPr/>
            </a:pPr>
            <a:r>
              <a:rPr lang="en-US" dirty="0" smtClean="0"/>
              <a:t>L10-</a:t>
            </a:r>
            <a:fld id="{A049ED5A-E6EA-4518-8AF0-CF55EB4E956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27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988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Stmt FSM</a:t>
            </a:r>
          </a:p>
        </p:txBody>
      </p:sp>
      <p:sp>
        <p:nvSpPr>
          <p:cNvPr id="4099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7208838" cy="1752600"/>
          </a:xfrm>
        </p:spPr>
        <p:txBody>
          <a:bodyPr/>
          <a:lstStyle/>
          <a:p>
            <a:pPr eaLnBrk="1" hangingPunct="1"/>
            <a:r>
              <a:rPr lang="en-US" sz="2400" smtClean="0"/>
              <a:t>Richard S. Uhler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Computer </a:t>
            </a:r>
            <a:r>
              <a:rPr lang="en-US" sz="2400" dirty="0" smtClean="0"/>
              <a:t>Science &amp; Artificial Intelligence Lab</a:t>
            </a:r>
          </a:p>
          <a:p>
            <a:pPr eaLnBrk="1" hangingPunct="1"/>
            <a:r>
              <a:rPr lang="en-US" sz="2400" dirty="0" smtClean="0"/>
              <a:t>Massachusetts Institute of </a:t>
            </a:r>
            <a:r>
              <a:rPr lang="en-US" sz="2400" dirty="0" smtClean="0"/>
              <a:t>Technology</a:t>
            </a:r>
          </a:p>
          <a:p>
            <a:pPr eaLnBrk="1" hangingPunct="1"/>
            <a:r>
              <a:rPr lang="en-US" sz="2400" dirty="0" smtClean="0"/>
              <a:t>(based on a lecture prepared by Arvind)</a:t>
            </a: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A049ED5A-E6EA-4518-8AF0-CF55EB4E956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From Action Lists to FSMs</a:t>
            </a:r>
          </a:p>
        </p:txBody>
      </p:sp>
      <p:sp>
        <p:nvSpPr>
          <p:cNvPr id="1167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9125" y="3179763"/>
            <a:ext cx="7772400" cy="3297237"/>
          </a:xfrm>
        </p:spPr>
        <p:txBody>
          <a:bodyPr/>
          <a:lstStyle/>
          <a:p>
            <a:pPr marL="457200" indent="-284163">
              <a:spcBef>
                <a:spcPct val="10000"/>
              </a:spcBef>
            </a:pPr>
            <a:r>
              <a:rPr lang="en-GB" sz="2800" smtClean="0"/>
              <a:t>FSM interface</a:t>
            </a:r>
          </a:p>
          <a:p>
            <a:pPr marL="857250" lvl="1">
              <a:spcBef>
                <a:spcPct val="10000"/>
              </a:spcBef>
            </a:pPr>
            <a:endParaRPr lang="en-GB" sz="2400" smtClean="0"/>
          </a:p>
          <a:p>
            <a:pPr marL="457200" indent="-284163">
              <a:spcBef>
                <a:spcPct val="10000"/>
              </a:spcBef>
            </a:pPr>
            <a:endParaRPr lang="en-GB" sz="2800" smtClean="0"/>
          </a:p>
          <a:p>
            <a:pPr marL="457200" indent="-284163">
              <a:spcBef>
                <a:spcPct val="10000"/>
              </a:spcBef>
              <a:buFont typeface="Wingdings" pitchFamily="2" charset="2"/>
              <a:buNone/>
            </a:pPr>
            <a:endParaRPr lang="en-GB" sz="2800" smtClean="0"/>
          </a:p>
          <a:p>
            <a:pPr marL="457200" indent="-284163">
              <a:spcBef>
                <a:spcPct val="10000"/>
              </a:spcBef>
            </a:pPr>
            <a:r>
              <a:rPr lang="en-US" sz="2800" smtClean="0"/>
              <a:t>Creating an FSM</a:t>
            </a:r>
          </a:p>
        </p:txBody>
      </p:sp>
      <p:sp>
        <p:nvSpPr>
          <p:cNvPr id="14342" name="Text Box 4"/>
          <p:cNvSpPr txBox="1">
            <a:spLocks noChangeArrowheads="1"/>
          </p:cNvSpPr>
          <p:nvPr/>
        </p:nvSpPr>
        <p:spPr bwMode="auto">
          <a:xfrm>
            <a:off x="1816100" y="3636963"/>
            <a:ext cx="4867275" cy="1136650"/>
          </a:xfrm>
          <a:prstGeom prst="rect">
            <a:avLst/>
          </a:prstGeom>
          <a:noFill/>
          <a:ln w="9525">
            <a:solidFill>
              <a:srgbClr val="CB0F01"/>
            </a:solidFill>
            <a:miter lim="800000"/>
            <a:headEnd/>
            <a:tailEnd/>
          </a:ln>
        </p:spPr>
        <p:txBody>
          <a:bodyPr lIns="89973" tIns="46785" rIns="89973" bIns="46785">
            <a:spAutoFit/>
          </a:bodyPr>
          <a:lstStyle/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interface FSM;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  method Action  start();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  method Bool    done();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endinterface</a:t>
            </a: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1800225" y="5534025"/>
            <a:ext cx="4897438" cy="358775"/>
          </a:xfrm>
          <a:prstGeom prst="rect">
            <a:avLst/>
          </a:prstGeom>
          <a:noFill/>
          <a:ln w="9525">
            <a:solidFill>
              <a:srgbClr val="CB0F01"/>
            </a:solidFill>
            <a:miter lim="800000"/>
            <a:headEnd/>
            <a:tailEnd/>
          </a:ln>
        </p:spPr>
        <p:txBody>
          <a:bodyPr lIns="89973" tIns="46785" rIns="89973" bIns="46785">
            <a:spAutoFit/>
          </a:bodyPr>
          <a:lstStyle/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module     mkFSM#(</a:t>
            </a:r>
            <a:r>
              <a:rPr lang="en-GB" sz="1800">
                <a:solidFill>
                  <a:srgbClr val="FF0000"/>
                </a:solidFill>
                <a:latin typeface="Courier New" pitchFamily="49" charset="0"/>
                <a:cs typeface="Arial" charset="0"/>
              </a:rPr>
              <a:t>Stmt s</a:t>
            </a: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)(FSM);</a:t>
            </a:r>
          </a:p>
        </p:txBody>
      </p:sp>
      <p:grpSp>
        <p:nvGrpSpPr>
          <p:cNvPr id="2" name="Group 22"/>
          <p:cNvGrpSpPr/>
          <p:nvPr/>
        </p:nvGrpSpPr>
        <p:grpSpPr>
          <a:xfrm>
            <a:off x="3589587" y="1549190"/>
            <a:ext cx="1277137" cy="1307365"/>
            <a:chOff x="3589587" y="1549190"/>
            <a:chExt cx="1277137" cy="1307365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 bwMode="auto">
            <a:xfrm>
              <a:off x="3589587" y="1549190"/>
              <a:ext cx="1277137" cy="1307365"/>
            </a:xfrm>
            <a:prstGeom prst="rect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08741" y="2002612"/>
              <a:ext cx="925253" cy="318292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  <a:defRPr/>
              </a:pPr>
              <a:r>
                <a:rPr lang="en-GB" dirty="0">
                  <a:solidFill>
                    <a:srgbClr val="FF0000"/>
                  </a:solidFill>
                  <a:latin typeface="Courier New" pitchFamily="49" charset="0"/>
                  <a:cs typeface="Arial" charset="0"/>
                </a:rPr>
                <a:t>Stmt s</a:t>
              </a:r>
              <a:endParaRPr lang="en-US" dirty="0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2887663" y="2290763"/>
            <a:ext cx="1512887" cy="377825"/>
            <a:chOff x="2888042" y="2291037"/>
            <a:chExt cx="1512070" cy="377852"/>
          </a:xfrm>
        </p:grpSpPr>
        <p:sp>
          <p:nvSpPr>
            <p:cNvPr id="13327" name="Rectangle 10"/>
            <p:cNvSpPr>
              <a:spLocks noChangeArrowheads="1"/>
            </p:cNvSpPr>
            <p:nvPr/>
          </p:nvSpPr>
          <p:spPr bwMode="auto">
            <a:xfrm>
              <a:off x="3590846" y="2291037"/>
              <a:ext cx="143583" cy="377852"/>
            </a:xfrm>
            <a:prstGeom prst="rect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  <p:cxnSp>
          <p:nvCxnSpPr>
            <p:cNvPr id="13328" name="Straight Arrow Connector 15"/>
            <p:cNvCxnSpPr>
              <a:cxnSpLocks noChangeShapeType="1"/>
            </p:cNvCxnSpPr>
            <p:nvPr/>
          </p:nvCxnSpPr>
          <p:spPr bwMode="auto">
            <a:xfrm>
              <a:off x="2888042" y="2487520"/>
              <a:ext cx="702804" cy="1588"/>
            </a:xfrm>
            <a:prstGeom prst="straightConnector1">
              <a:avLst/>
            </a:prstGeom>
            <a:noFill/>
            <a:ln w="38100" algn="ctr">
              <a:solidFill>
                <a:srgbClr val="FF0000"/>
              </a:solidFill>
              <a:round/>
              <a:headEnd type="triangle" w="med" len="med"/>
              <a:tailEnd/>
            </a:ln>
          </p:spPr>
        </p:cxnSp>
        <p:sp>
          <p:nvSpPr>
            <p:cNvPr id="13329" name="TextBox 17"/>
            <p:cNvSpPr txBox="1">
              <a:spLocks noChangeArrowheads="1"/>
            </p:cNvSpPr>
            <p:nvPr/>
          </p:nvSpPr>
          <p:spPr bwMode="auto">
            <a:xfrm>
              <a:off x="3710500" y="2321267"/>
              <a:ext cx="689612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b="0"/>
                <a:t>done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894013" y="1670050"/>
            <a:ext cx="1481137" cy="377825"/>
            <a:chOff x="2894340" y="1670102"/>
            <a:chExt cx="1480124" cy="377852"/>
          </a:xfrm>
        </p:grpSpPr>
        <p:sp>
          <p:nvSpPr>
            <p:cNvPr id="13324" name="Rectangle 9"/>
            <p:cNvSpPr>
              <a:spLocks noChangeArrowheads="1"/>
            </p:cNvSpPr>
            <p:nvPr/>
          </p:nvSpPr>
          <p:spPr bwMode="auto">
            <a:xfrm>
              <a:off x="3597144" y="1670102"/>
              <a:ext cx="143583" cy="377852"/>
            </a:xfrm>
            <a:prstGeom prst="rect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  <p:cxnSp>
          <p:nvCxnSpPr>
            <p:cNvPr id="13325" name="Straight Arrow Connector 13"/>
            <p:cNvCxnSpPr>
              <a:cxnSpLocks noChangeShapeType="1"/>
              <a:endCxn id="13324" idx="1"/>
            </p:cNvCxnSpPr>
            <p:nvPr/>
          </p:nvCxnSpPr>
          <p:spPr bwMode="auto">
            <a:xfrm>
              <a:off x="2894340" y="1859028"/>
              <a:ext cx="702804" cy="1588"/>
            </a:xfrm>
            <a:prstGeom prst="straightConnector1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sp>
          <p:nvSpPr>
            <p:cNvPr id="13326" name="TextBox 16"/>
            <p:cNvSpPr txBox="1">
              <a:spLocks noChangeArrowheads="1"/>
            </p:cNvSpPr>
            <p:nvPr/>
          </p:nvSpPr>
          <p:spPr bwMode="auto">
            <a:xfrm>
              <a:off x="3710500" y="1700331"/>
              <a:ext cx="663964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b="0"/>
                <a:t>start</a:t>
              </a:r>
            </a:p>
          </p:txBody>
        </p:sp>
      </p:grp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/>
      <p:bldP spid="14342" grpId="0" animBg="1"/>
      <p:bldP spid="1167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Stmt Sublanguage</a:t>
            </a:r>
          </a:p>
        </p:txBody>
      </p:sp>
      <p:sp>
        <p:nvSpPr>
          <p:cNvPr id="143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smtClean="0">
                <a:latin typeface="Courier New" pitchFamily="49" charset="0"/>
              </a:rPr>
              <a:t>Stmt =</a:t>
            </a:r>
          </a:p>
          <a:p>
            <a:pPr>
              <a:buFont typeface="Wingdings" pitchFamily="2" charset="2"/>
              <a:buNone/>
            </a:pPr>
            <a:r>
              <a:rPr lang="en-US" sz="2800" b="1" smtClean="0">
                <a:latin typeface="Courier New" pitchFamily="49" charset="0"/>
              </a:rPr>
              <a:t>    &lt;Bluespec Action&gt;</a:t>
            </a:r>
          </a:p>
          <a:p>
            <a:pPr>
              <a:buFont typeface="Wingdings" pitchFamily="2" charset="2"/>
              <a:buNone/>
            </a:pPr>
            <a:r>
              <a:rPr lang="en-US" sz="2800" b="1" smtClean="0">
                <a:latin typeface="Courier New" pitchFamily="49" charset="0"/>
              </a:rPr>
              <a:t>	| seq s1..sN endseq</a:t>
            </a:r>
          </a:p>
          <a:p>
            <a:pPr>
              <a:buFont typeface="Wingdings" pitchFamily="2" charset="2"/>
              <a:buNone/>
            </a:pPr>
            <a:r>
              <a:rPr lang="en-US" sz="2800" b="1" smtClean="0">
                <a:latin typeface="Courier New" pitchFamily="49" charset="0"/>
              </a:rPr>
              <a:t> 	| par s1..sN endpar</a:t>
            </a:r>
          </a:p>
          <a:p>
            <a:pPr>
              <a:buFont typeface="Wingdings" pitchFamily="2" charset="2"/>
              <a:buNone/>
            </a:pPr>
            <a:r>
              <a:rPr lang="en-US" sz="2800" b="1" smtClean="0">
                <a:latin typeface="Courier New" pitchFamily="49" charset="0"/>
              </a:rPr>
              <a:t>	| if-then / if-then-else</a:t>
            </a:r>
          </a:p>
          <a:p>
            <a:pPr>
              <a:buFont typeface="Wingdings" pitchFamily="2" charset="2"/>
              <a:buNone/>
            </a:pPr>
            <a:r>
              <a:rPr lang="en-US" sz="2800" b="1" smtClean="0">
                <a:latin typeface="Courier New" pitchFamily="49" charset="0"/>
              </a:rPr>
              <a:t>	| for-, while-, repeat(n)-</a:t>
            </a:r>
          </a:p>
          <a:p>
            <a:pPr>
              <a:buFont typeface="Wingdings" pitchFamily="2" charset="2"/>
              <a:buNone/>
            </a:pPr>
            <a:r>
              <a:rPr lang="en-US" sz="2800" b="1" smtClean="0">
                <a:latin typeface="Courier New" pitchFamily="49" charset="0"/>
              </a:rPr>
              <a:t>			(w/ break and continues)</a:t>
            </a:r>
          </a:p>
        </p:txBody>
      </p:sp>
      <p:sp>
        <p:nvSpPr>
          <p:cNvPr id="114692" name="AutoShape 4"/>
          <p:cNvSpPr>
            <a:spLocks noChangeArrowheads="1"/>
          </p:cNvSpPr>
          <p:nvPr/>
        </p:nvSpPr>
        <p:spPr bwMode="auto">
          <a:xfrm>
            <a:off x="6223000" y="1557338"/>
            <a:ext cx="2430463" cy="382587"/>
          </a:xfrm>
          <a:prstGeom prst="wedgeRectCallout">
            <a:avLst>
              <a:gd name="adj1" fmla="val -88208"/>
              <a:gd name="adj2" fmla="val 204356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000" b="0"/>
              <a:t>BSV Action</a:t>
            </a:r>
          </a:p>
        </p:txBody>
      </p:sp>
      <p:sp>
        <p:nvSpPr>
          <p:cNvPr id="114693" name="AutoShape 5"/>
          <p:cNvSpPr>
            <a:spLocks noChangeArrowheads="1"/>
          </p:cNvSpPr>
          <p:nvPr/>
        </p:nvSpPr>
        <p:spPr bwMode="auto">
          <a:xfrm>
            <a:off x="5992813" y="2181225"/>
            <a:ext cx="2944812" cy="365125"/>
          </a:xfrm>
          <a:prstGeom prst="wedgeRectCallout">
            <a:avLst>
              <a:gd name="adj1" fmla="val -75282"/>
              <a:gd name="adj2" fmla="val 182606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000" b="0"/>
              <a:t>Sequence of Stmt</a:t>
            </a:r>
          </a:p>
        </p:txBody>
      </p:sp>
      <p:sp>
        <p:nvSpPr>
          <p:cNvPr id="114694" name="AutoShape 6"/>
          <p:cNvSpPr>
            <a:spLocks noChangeArrowheads="1"/>
          </p:cNvSpPr>
          <p:nvPr/>
        </p:nvSpPr>
        <p:spPr bwMode="auto">
          <a:xfrm>
            <a:off x="5889625" y="3005138"/>
            <a:ext cx="2944813" cy="365125"/>
          </a:xfrm>
          <a:prstGeom prst="wedgeRectCallout">
            <a:avLst>
              <a:gd name="adj1" fmla="val -78250"/>
              <a:gd name="adj2" fmla="val 114782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000" b="0"/>
              <a:t>List of Parallel Stmts</a:t>
            </a:r>
          </a:p>
        </p:txBody>
      </p:sp>
      <p:sp>
        <p:nvSpPr>
          <p:cNvPr id="114695" name="AutoShape 7"/>
          <p:cNvSpPr>
            <a:spLocks noChangeArrowheads="1"/>
          </p:cNvSpPr>
          <p:nvPr/>
        </p:nvSpPr>
        <p:spPr bwMode="auto">
          <a:xfrm>
            <a:off x="5910263" y="3559175"/>
            <a:ext cx="2978150" cy="365125"/>
          </a:xfrm>
          <a:prstGeom prst="wedgeRectCallout">
            <a:avLst>
              <a:gd name="adj1" fmla="val -78731"/>
              <a:gd name="adj2" fmla="val 105653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000" b="0"/>
              <a:t>Conditional Stmts</a:t>
            </a:r>
          </a:p>
        </p:txBody>
      </p:sp>
      <p:sp>
        <p:nvSpPr>
          <p:cNvPr id="114696" name="AutoShape 8"/>
          <p:cNvSpPr>
            <a:spLocks noChangeArrowheads="1"/>
          </p:cNvSpPr>
          <p:nvPr/>
        </p:nvSpPr>
        <p:spPr bwMode="auto">
          <a:xfrm>
            <a:off x="7288213" y="4552950"/>
            <a:ext cx="1728787" cy="365125"/>
          </a:xfrm>
          <a:prstGeom prst="wedgeRectCallout">
            <a:avLst>
              <a:gd name="adj1" fmla="val -147796"/>
              <a:gd name="adj2" fmla="val -20000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000" b="0"/>
              <a:t>Loop Stmts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 animBg="1"/>
      <p:bldP spid="114693" grpId="0" animBg="1"/>
      <p:bldP spid="114694" grpId="0" animBg="1"/>
      <p:bldP spid="114695" grpId="0" animBg="1"/>
      <p:bldP spid="11469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Translation Example: </a:t>
            </a:r>
            <a:br>
              <a:rPr lang="en-US" sz="4000" smtClean="0"/>
            </a:br>
            <a:r>
              <a:rPr lang="en-US" sz="3200" smtClean="0"/>
              <a:t>Seq to FSM</a:t>
            </a:r>
          </a:p>
        </p:txBody>
      </p:sp>
      <p:sp>
        <p:nvSpPr>
          <p:cNvPr id="15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17525" y="1525588"/>
            <a:ext cx="3938588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Stmt s = seq</a:t>
            </a:r>
          </a:p>
          <a:p>
            <a:pPr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  makeReq(17.23.12.225);</a:t>
            </a:r>
          </a:p>
          <a:p>
            <a:pPr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  getResp();</a:t>
            </a:r>
          </a:p>
          <a:p>
            <a:pPr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  makeReq(17.23.12.25);</a:t>
            </a:r>
          </a:p>
          <a:p>
            <a:pPr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  getResp();</a:t>
            </a:r>
          </a:p>
          <a:p>
            <a:pPr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  $finish();</a:t>
            </a:r>
          </a:p>
          <a:p>
            <a:pPr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endseq;</a:t>
            </a:r>
          </a:p>
          <a:p>
            <a:pPr>
              <a:buFont typeface="Wingdings" pitchFamily="2" charset="2"/>
              <a:buNone/>
            </a:pPr>
            <a:endParaRPr lang="en-US" sz="2000" b="1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FSM f &lt;- mkFSM(s);</a:t>
            </a:r>
            <a:endParaRPr lang="en-US" b="1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endParaRPr lang="en-US" b="1" smtClean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31076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573588" y="1239838"/>
            <a:ext cx="4424362" cy="53197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module mkFSM_s(FSM)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Reg#(Bit#(3)) pos &lt;- mkReg(0);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rule step1(pos==1);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 makeReq(17.23.12.225); pos &lt;= 2;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endrule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rule step2(pos==2);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 getResp(); pos &lt;= 3; endrule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rule step3(pos==3);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 makeReq(17.23.12.25); pos &lt;= 4;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endrule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rule step4(pos==4);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 getResp(); pos &lt;= 5; endrule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rule step5(pos==5);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 $finish; pos &lt;= 0; endrule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>
                <a:solidFill>
                  <a:srgbClr val="FF0000"/>
                </a:solidFill>
                <a:latin typeface="Courier New" pitchFamily="49" charset="0"/>
              </a:rPr>
              <a:t>method Action start() </a:t>
            </a: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if(pos==0);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 pos &lt;= 1; 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endmethod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>
                <a:solidFill>
                  <a:srgbClr val="FF0000"/>
                </a:solidFill>
                <a:latin typeface="Courier New" pitchFamily="49" charset="0"/>
              </a:rPr>
              <a:t>method Bool done()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 return (pos == 0);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 endmethod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endmodule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Parallel Tasks</a:t>
            </a:r>
          </a:p>
        </p:txBody>
      </p:sp>
      <p:sp>
        <p:nvSpPr>
          <p:cNvPr id="163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3250" y="1460500"/>
            <a:ext cx="4219575" cy="32480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smtClean="0"/>
              <a:t>seq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  refReq(x);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  refRes(rReg);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  dutReq(x);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  dutRes(dReg);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 checkMatch(rReg,dReg);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endseq</a:t>
            </a:r>
          </a:p>
        </p:txBody>
      </p:sp>
      <p:sp>
        <p:nvSpPr>
          <p:cNvPr id="119812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614863" y="1625600"/>
            <a:ext cx="4132262" cy="32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US" sz="2800" b="0"/>
              <a:t>We want to check dut and ref have same result 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endParaRPr lang="en-US" sz="2800" b="0"/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US" sz="2800" b="0"/>
              <a:t>Do each, then check results</a:t>
            </a: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830263" y="5780088"/>
            <a:ext cx="74342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000" b="0"/>
              <a:t>But it doesn’t matter that ref finishes before dut starts…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 build="allAtOnce"/>
      <p:bldP spid="1198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Start ref and dut at the same time</a:t>
            </a:r>
          </a:p>
        </p:txBody>
      </p:sp>
      <p:sp>
        <p:nvSpPr>
          <p:cNvPr id="1208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3722688" cy="45386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Seq. for each implementation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Start together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Both run at own rate 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Wait until both are done</a:t>
            </a:r>
          </a:p>
        </p:txBody>
      </p:sp>
      <p:sp>
        <p:nvSpPr>
          <p:cNvPr id="120836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394200" y="1870075"/>
            <a:ext cx="4552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b="0"/>
              <a:t>seq 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b="0"/>
              <a:t> </a:t>
            </a:r>
            <a:r>
              <a:rPr lang="en-US" sz="2400" b="0">
                <a:solidFill>
                  <a:srgbClr val="FF3333"/>
                </a:solidFill>
              </a:rPr>
              <a:t>par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b="0"/>
              <a:t>  </a:t>
            </a:r>
            <a:r>
              <a:rPr lang="en-US" sz="2400" b="0">
                <a:solidFill>
                  <a:srgbClr val="FF3333"/>
                </a:solidFill>
              </a:rPr>
              <a:t>seq</a:t>
            </a:r>
            <a:r>
              <a:rPr lang="en-US" sz="2400" b="0"/>
              <a:t>	refReq(x);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b="0"/>
              <a:t> 		refRes(refv);</a:t>
            </a:r>
            <a:r>
              <a:rPr lang="en-US" sz="2400" b="0">
                <a:solidFill>
                  <a:srgbClr val="FF3333"/>
                </a:solidFill>
              </a:rPr>
              <a:t>endseq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b="0">
                <a:solidFill>
                  <a:srgbClr val="FF3333"/>
                </a:solidFill>
              </a:rPr>
              <a:t>  seq</a:t>
            </a:r>
            <a:r>
              <a:rPr lang="en-US" sz="2400" b="0"/>
              <a:t>	dutReq(x);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b="0"/>
              <a:t>		dutRes(dutv); </a:t>
            </a:r>
            <a:r>
              <a:rPr lang="en-US" sz="2400" b="0">
                <a:solidFill>
                  <a:srgbClr val="FF3333"/>
                </a:solidFill>
              </a:rPr>
              <a:t>endseq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b="0"/>
              <a:t> </a:t>
            </a:r>
            <a:r>
              <a:rPr lang="en-US" sz="2400" b="0">
                <a:solidFill>
                  <a:srgbClr val="FF3333"/>
                </a:solidFill>
              </a:rPr>
              <a:t>endpar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b="0"/>
              <a:t> checkMatch(refv,dutv);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b="0"/>
              <a:t>endseq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/>
      <p:bldP spid="120836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What exactly is the translation?</a:t>
            </a:r>
          </a:p>
        </p:txBody>
      </p:sp>
      <p:sp>
        <p:nvSpPr>
          <p:cNvPr id="136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The Stmt sublanguage is clearer for the designer; but, what FSM do we get?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Let’s examine each Stmt Construction case and see how it can be implemented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937500" cy="1143000"/>
          </a:xfrm>
        </p:spPr>
        <p:txBody>
          <a:bodyPr/>
          <a:lstStyle/>
          <a:p>
            <a:r>
              <a:rPr lang="en-US" sz="4000" smtClean="0"/>
              <a:t>Base Case: Primitive Action: </a:t>
            </a:r>
            <a:r>
              <a:rPr lang="en-US" sz="4000" b="1" smtClean="0">
                <a:latin typeface="Courier New" pitchFamily="49" charset="0"/>
              </a:rPr>
              <a:t>a</a:t>
            </a:r>
          </a:p>
        </p:txBody>
      </p:sp>
      <p:sp>
        <p:nvSpPr>
          <p:cNvPr id="1157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Bool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doneR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&lt;-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mkReg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(True);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rule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dowork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(!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doneR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a;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doneR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&lt;= True;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endrule</a:t>
            </a: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method Action start() if 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doneR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doneR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&lt;= False;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method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Bool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done(); return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doneR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;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Sequential List - </a:t>
            </a:r>
            <a:r>
              <a:rPr lang="en-US" sz="4000" i="1" smtClean="0"/>
              <a:t>seq </a:t>
            </a:r>
          </a:p>
        </p:txBody>
      </p:sp>
      <p:sp>
        <p:nvSpPr>
          <p:cNvPr id="20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90575" y="1609725"/>
            <a:ext cx="7772400" cy="5715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en-US" sz="2400" i="1" smtClean="0"/>
              <a:t>seq</a:t>
            </a:r>
            <a:r>
              <a:rPr lang="en-US" sz="2400" smtClean="0"/>
              <a:t> </a:t>
            </a:r>
            <a:r>
              <a:rPr lang="en-US" sz="2400" i="1" smtClean="0"/>
              <a:t>s1...sN</a:t>
            </a:r>
            <a:r>
              <a:rPr lang="en-US" sz="2400" smtClean="0"/>
              <a:t> </a:t>
            </a:r>
            <a:r>
              <a:rPr lang="en-US" sz="2400" i="1" smtClean="0"/>
              <a:t>endseq</a:t>
            </a:r>
            <a:r>
              <a:rPr lang="en-US" sz="2400" smtClean="0"/>
              <a:t>: sequential composition</a:t>
            </a:r>
          </a:p>
          <a:p>
            <a:endParaRPr lang="en-US" sz="2800" smtClean="0"/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1158874" y="2085602"/>
            <a:ext cx="7823761" cy="3972468"/>
          </a:xfrm>
          <a:prstGeom prst="rect">
            <a:avLst/>
          </a:prstGeom>
          <a:noFill/>
          <a:ln w="9525">
            <a:solidFill>
              <a:srgbClr val="CB0F01"/>
            </a:solidFill>
            <a:miter lim="800000"/>
            <a:headEnd/>
            <a:tailEnd/>
          </a:ln>
        </p:spPr>
        <p:txBody>
          <a:bodyPr wrap="square" lIns="89973" tIns="46785" rIns="89973" bIns="46785">
            <a:spAutoFit/>
          </a:bodyPr>
          <a:lstStyle/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int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)  s </a:t>
            </a:r>
            <a:r>
              <a:rPr lang="en-GB" sz="2000" dirty="0" smtClean="0">
                <a:solidFill>
                  <a:schemeClr val="tx2"/>
                </a:solidFill>
                <a:latin typeface="Courier New" pitchFamily="49" charset="0"/>
              </a:rPr>
              <a:t>&lt;- </a:t>
            </a:r>
            <a:r>
              <a:rPr lang="en-GB" sz="2000" dirty="0" err="1" smtClean="0">
                <a:solidFill>
                  <a:schemeClr val="tx2"/>
                </a:solidFill>
                <a:latin typeface="Courier New" pitchFamily="49" charset="0"/>
              </a:rPr>
              <a:t>mkReg</a:t>
            </a:r>
            <a:r>
              <a:rPr lang="en-GB" sz="2000" dirty="0" smtClean="0">
                <a:solidFill>
                  <a:schemeClr val="tx2"/>
                </a:solidFill>
                <a:latin typeface="Courier New" pitchFamily="49" charset="0"/>
              </a:rPr>
              <a:t>(0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FSM s1 &lt;-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mkFSM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(</a:t>
            </a:r>
            <a:r>
              <a:rPr lang="en-GB" sz="2000" i="1" dirty="0">
                <a:solidFill>
                  <a:schemeClr val="tx2"/>
                </a:solidFill>
                <a:latin typeface="Courier New" pitchFamily="49" charset="0"/>
              </a:rPr>
              <a:t>s1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); … ; FSM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sN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&lt;-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mkFSM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(</a:t>
            </a:r>
            <a:r>
              <a:rPr lang="en-GB" sz="2000" i="1" dirty="0" err="1">
                <a:solidFill>
                  <a:schemeClr val="tx2"/>
                </a:solidFill>
                <a:latin typeface="Courier New" pitchFamily="49" charset="0"/>
              </a:rPr>
              <a:t>sN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); 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Bool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flag = 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rule one (s==1); s1.start(); s &lt;= 2;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endrule</a:t>
            </a: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rule two (s==2&amp;&amp; s1.done()); 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               s2.start(); s &lt;= 3;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endrule</a:t>
            </a: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	…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rule n   (s==n &amp;&amp; sN-1.done());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               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sN.start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(); s &lt;= 0;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endrule</a:t>
            </a: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method Action start() if (flag); s &lt;= </a:t>
            </a:r>
            <a:r>
              <a:rPr lang="en-GB" sz="2000" dirty="0" smtClean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1; </a:t>
            </a:r>
            <a:r>
              <a:rPr lang="en-GB" sz="2000" dirty="0" err="1" smtClean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endmethod</a:t>
            </a: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method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Bool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done(); return flag;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endmethod</a:t>
            </a: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652963" y="2169553"/>
            <a:ext cx="4333875" cy="941387"/>
            <a:chOff x="2931" y="1458"/>
            <a:chExt cx="2730" cy="593"/>
          </a:xfrm>
        </p:grpSpPr>
        <p:sp>
          <p:nvSpPr>
            <p:cNvPr id="20490" name="Freeform 5"/>
            <p:cNvSpPr>
              <a:spLocks/>
            </p:cNvSpPr>
            <p:nvPr/>
          </p:nvSpPr>
          <p:spPr bwMode="auto">
            <a:xfrm>
              <a:off x="2931" y="1773"/>
              <a:ext cx="1286" cy="278"/>
            </a:xfrm>
            <a:custGeom>
              <a:avLst/>
              <a:gdLst>
                <a:gd name="T0" fmla="*/ 297 w 1286"/>
                <a:gd name="T1" fmla="*/ 243 h 278"/>
                <a:gd name="T2" fmla="*/ 69 w 1286"/>
                <a:gd name="T3" fmla="*/ 243 h 278"/>
                <a:gd name="T4" fmla="*/ 87 w 1286"/>
                <a:gd name="T5" fmla="*/ 33 h 278"/>
                <a:gd name="T6" fmla="*/ 591 w 1286"/>
                <a:gd name="T7" fmla="*/ 45 h 278"/>
                <a:gd name="T8" fmla="*/ 1137 w 1286"/>
                <a:gd name="T9" fmla="*/ 39 h 278"/>
                <a:gd name="T10" fmla="*/ 1197 w 1286"/>
                <a:gd name="T11" fmla="*/ 237 h 278"/>
                <a:gd name="T12" fmla="*/ 603 w 1286"/>
                <a:gd name="T13" fmla="*/ 273 h 278"/>
                <a:gd name="T14" fmla="*/ 165 w 1286"/>
                <a:gd name="T15" fmla="*/ 243 h 27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86"/>
                <a:gd name="T25" fmla="*/ 0 h 278"/>
                <a:gd name="T26" fmla="*/ 1286 w 1286"/>
                <a:gd name="T27" fmla="*/ 278 h 27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86" h="278">
                  <a:moveTo>
                    <a:pt x="297" y="243"/>
                  </a:moveTo>
                  <a:cubicBezTo>
                    <a:pt x="200" y="260"/>
                    <a:pt x="104" y="278"/>
                    <a:pt x="69" y="243"/>
                  </a:cubicBezTo>
                  <a:cubicBezTo>
                    <a:pt x="34" y="208"/>
                    <a:pt x="0" y="66"/>
                    <a:pt x="87" y="33"/>
                  </a:cubicBezTo>
                  <a:cubicBezTo>
                    <a:pt x="174" y="0"/>
                    <a:pt x="416" y="44"/>
                    <a:pt x="591" y="45"/>
                  </a:cubicBezTo>
                  <a:cubicBezTo>
                    <a:pt x="766" y="46"/>
                    <a:pt x="1036" y="7"/>
                    <a:pt x="1137" y="39"/>
                  </a:cubicBezTo>
                  <a:cubicBezTo>
                    <a:pt x="1238" y="71"/>
                    <a:pt x="1286" y="198"/>
                    <a:pt x="1197" y="237"/>
                  </a:cubicBezTo>
                  <a:cubicBezTo>
                    <a:pt x="1108" y="276"/>
                    <a:pt x="775" y="272"/>
                    <a:pt x="603" y="273"/>
                  </a:cubicBezTo>
                  <a:cubicBezTo>
                    <a:pt x="431" y="274"/>
                    <a:pt x="298" y="258"/>
                    <a:pt x="165" y="243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Text Box 6"/>
            <p:cNvSpPr txBox="1">
              <a:spLocks noChangeArrowheads="1"/>
            </p:cNvSpPr>
            <p:nvPr/>
          </p:nvSpPr>
          <p:spPr bwMode="auto">
            <a:xfrm>
              <a:off x="4448" y="1458"/>
              <a:ext cx="1213" cy="5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en-US" sz="2000" b="0">
                  <a:solidFill>
                    <a:srgbClr val="FF0000"/>
                  </a:solidFill>
                </a:rPr>
                <a:t>What is wrong if we just had this?</a:t>
              </a:r>
            </a:p>
          </p:txBody>
        </p:sp>
        <p:sp>
          <p:nvSpPr>
            <p:cNvPr id="20492" name="Line 7"/>
            <p:cNvSpPr>
              <a:spLocks noChangeShapeType="1"/>
            </p:cNvSpPr>
            <p:nvPr/>
          </p:nvSpPr>
          <p:spPr bwMode="auto">
            <a:xfrm flipH="1" flipV="1">
              <a:off x="4152" y="1986"/>
              <a:ext cx="309" cy="4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506" name="Text Box 10"/>
          <p:cNvSpPr txBox="1">
            <a:spLocks noChangeArrowheads="1"/>
          </p:cNvSpPr>
          <p:nvPr/>
        </p:nvSpPr>
        <p:spPr bwMode="auto">
          <a:xfrm>
            <a:off x="2919786" y="2720415"/>
            <a:ext cx="36909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GB" sz="18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s1.done() &amp;&amp; … </a:t>
            </a:r>
            <a:r>
              <a:rPr lang="en-GB" sz="18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sN.done</a:t>
            </a:r>
            <a:r>
              <a:rPr lang="en-GB" sz="18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();</a:t>
            </a:r>
            <a:endParaRPr lang="en-US" sz="18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Implementation - </a:t>
            </a:r>
            <a:r>
              <a:rPr lang="en-US" sz="4000" i="1" smtClean="0"/>
              <a:t>par</a:t>
            </a:r>
            <a:r>
              <a:rPr lang="en-US" sz="4000" smtClean="0"/>
              <a:t> </a:t>
            </a:r>
          </a:p>
        </p:txBody>
      </p:sp>
      <p:sp>
        <p:nvSpPr>
          <p:cNvPr id="215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90575" y="1609725"/>
            <a:ext cx="7772400" cy="5715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en-US" sz="2400" i="1" smtClean="0"/>
              <a:t>par</a:t>
            </a:r>
            <a:r>
              <a:rPr lang="en-US" sz="2400" smtClean="0"/>
              <a:t> </a:t>
            </a:r>
            <a:r>
              <a:rPr lang="en-US" sz="2400" i="1" smtClean="0"/>
              <a:t>s1...sN</a:t>
            </a:r>
            <a:r>
              <a:rPr lang="en-US" sz="2400" smtClean="0"/>
              <a:t> </a:t>
            </a:r>
            <a:r>
              <a:rPr lang="en-US" sz="2400" i="1" smtClean="0"/>
              <a:t>endpar</a:t>
            </a:r>
            <a:r>
              <a:rPr lang="en-US" sz="2400" smtClean="0"/>
              <a:t>: parallel composition</a:t>
            </a:r>
          </a:p>
          <a:p>
            <a:endParaRPr lang="en-US" sz="2800" smtClean="0"/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1368425" y="2273300"/>
            <a:ext cx="6842125" cy="2487613"/>
          </a:xfrm>
          <a:prstGeom prst="rect">
            <a:avLst/>
          </a:prstGeom>
          <a:noFill/>
          <a:ln w="9525">
            <a:solidFill>
              <a:srgbClr val="CB0F01"/>
            </a:solidFill>
            <a:miter lim="800000"/>
            <a:headEnd/>
            <a:tailEnd/>
          </a:ln>
        </p:spPr>
        <p:txBody>
          <a:bodyPr lIns="89973" tIns="46785" rIns="89973" bIns="46785">
            <a:spAutoFit/>
          </a:bodyPr>
          <a:lstStyle/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 dirty="0">
                <a:solidFill>
                  <a:schemeClr val="tx2"/>
                </a:solidFill>
                <a:latin typeface="Courier New" pitchFamily="49" charset="0"/>
              </a:rPr>
              <a:t>FSM s1 &lt;- </a:t>
            </a:r>
            <a:r>
              <a:rPr lang="en-GB" sz="1800" dirty="0" err="1">
                <a:solidFill>
                  <a:schemeClr val="tx2"/>
                </a:solidFill>
                <a:latin typeface="Courier New" pitchFamily="49" charset="0"/>
              </a:rPr>
              <a:t>mkFSM</a:t>
            </a:r>
            <a:r>
              <a:rPr lang="en-GB" sz="1800" dirty="0">
                <a:solidFill>
                  <a:schemeClr val="tx2"/>
                </a:solidFill>
                <a:latin typeface="Courier New" pitchFamily="49" charset="0"/>
              </a:rPr>
              <a:t> (</a:t>
            </a:r>
            <a:r>
              <a:rPr lang="en-GB" sz="1800" b="0" i="1" dirty="0">
                <a:solidFill>
                  <a:schemeClr val="tx2"/>
                </a:solidFill>
              </a:rPr>
              <a:t>s1</a:t>
            </a:r>
            <a:r>
              <a:rPr lang="en-GB" sz="1800" dirty="0">
                <a:solidFill>
                  <a:schemeClr val="tx2"/>
                </a:solidFill>
                <a:latin typeface="Courier New" pitchFamily="49" charset="0"/>
              </a:rPr>
              <a:t>); 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… ; FSM </a:t>
            </a:r>
            <a:r>
              <a:rPr lang="en-GB" sz="1800" dirty="0" err="1">
                <a:solidFill>
                  <a:schemeClr val="tx2"/>
                </a:solidFill>
                <a:latin typeface="Courier New" pitchFamily="49" charset="0"/>
              </a:rPr>
              <a:t>sN</a:t>
            </a:r>
            <a:r>
              <a:rPr lang="en-GB" sz="1800" dirty="0">
                <a:solidFill>
                  <a:schemeClr val="tx2"/>
                </a:solidFill>
                <a:latin typeface="Courier New" pitchFamily="49" charset="0"/>
              </a:rPr>
              <a:t> &lt;- </a:t>
            </a:r>
            <a:r>
              <a:rPr lang="en-GB" sz="1800" dirty="0" err="1">
                <a:solidFill>
                  <a:schemeClr val="tx2"/>
                </a:solidFill>
                <a:latin typeface="Courier New" pitchFamily="49" charset="0"/>
              </a:rPr>
              <a:t>mkFSM</a:t>
            </a:r>
            <a:r>
              <a:rPr lang="en-GB" sz="1800" dirty="0">
                <a:solidFill>
                  <a:schemeClr val="tx2"/>
                </a:solidFill>
                <a:latin typeface="Courier New" pitchFamily="49" charset="0"/>
              </a:rPr>
              <a:t> (</a:t>
            </a:r>
            <a:r>
              <a:rPr lang="en-GB" sz="1800" b="0" i="1" dirty="0" err="1">
                <a:solidFill>
                  <a:schemeClr val="tx2"/>
                </a:solidFill>
              </a:rPr>
              <a:t>sN</a:t>
            </a:r>
            <a:r>
              <a:rPr lang="en-GB" sz="1800" dirty="0">
                <a:solidFill>
                  <a:schemeClr val="tx2"/>
                </a:solidFill>
                <a:latin typeface="Courier New" pitchFamily="49" charset="0"/>
              </a:rPr>
              <a:t>); 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endParaRPr lang="en-GB" sz="18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Bool</a:t>
            </a:r>
            <a:r>
              <a:rPr lang="en-GB" sz="18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flag =</a:t>
            </a:r>
            <a:endParaRPr lang="en-GB" sz="2000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endParaRPr lang="en-GB" sz="18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method Action start() if (flag);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 s1.start(); 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s2.start(); …;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sN.start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();</a:t>
            </a:r>
            <a:endParaRPr lang="en-GB" sz="18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endmethod</a:t>
            </a:r>
            <a:endParaRPr lang="en-GB" sz="18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endParaRPr lang="en-GB" sz="18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method </a:t>
            </a:r>
            <a:r>
              <a:rPr lang="en-GB" sz="18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Bool</a:t>
            </a:r>
            <a:r>
              <a:rPr lang="en-GB" sz="18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done(); return flag; </a:t>
            </a:r>
            <a:r>
              <a:rPr lang="en-GB" sz="18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endmethod</a:t>
            </a:r>
            <a:endParaRPr lang="en-GB" sz="18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3011488" y="2811463"/>
            <a:ext cx="4103687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</a:rPr>
              <a:t>s1.done() &amp;&amp; … &amp;&amp; sN.done();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Implementation - </a:t>
            </a:r>
            <a:r>
              <a:rPr lang="en-US" sz="4000" i="1" smtClean="0"/>
              <a:t>if</a:t>
            </a:r>
            <a:r>
              <a:rPr lang="en-US" sz="4000" smtClean="0"/>
              <a:t> </a:t>
            </a:r>
          </a:p>
        </p:txBody>
      </p:sp>
      <p:sp>
        <p:nvSpPr>
          <p:cNvPr id="225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90575" y="1609725"/>
            <a:ext cx="7772400" cy="5715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en-US" sz="2400" i="1" smtClean="0"/>
              <a:t>if p then</a:t>
            </a:r>
            <a:r>
              <a:rPr lang="en-US" sz="2400" smtClean="0"/>
              <a:t> </a:t>
            </a:r>
            <a:r>
              <a:rPr lang="en-US" sz="2400" i="1" smtClean="0"/>
              <a:t>sT else sF</a:t>
            </a:r>
            <a:r>
              <a:rPr lang="en-US" sz="2400" smtClean="0"/>
              <a:t>: conditional composition</a:t>
            </a:r>
          </a:p>
          <a:p>
            <a:endParaRPr lang="en-US" sz="2800" smtClean="0"/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1435100" y="2206625"/>
            <a:ext cx="6821394" cy="2685962"/>
          </a:xfrm>
          <a:prstGeom prst="rect">
            <a:avLst/>
          </a:prstGeom>
          <a:noFill/>
          <a:ln w="9525">
            <a:solidFill>
              <a:srgbClr val="CB0F01"/>
            </a:solidFill>
            <a:miter lim="800000"/>
            <a:headEnd/>
            <a:tailEnd/>
          </a:ln>
        </p:spPr>
        <p:txBody>
          <a:bodyPr wrap="square" lIns="89973" tIns="46785" rIns="89973" bIns="46785">
            <a:spAutoFit/>
          </a:bodyPr>
          <a:lstStyle/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FSM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sT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&lt;-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mkFSM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(</a:t>
            </a:r>
            <a:r>
              <a:rPr lang="en-GB" sz="2000" i="1" dirty="0" err="1">
                <a:solidFill>
                  <a:schemeClr val="tx2"/>
                </a:solidFill>
                <a:latin typeface="Courier New" pitchFamily="49" charset="0"/>
              </a:rPr>
              <a:t>sT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); FSM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sF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&lt;-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mkFSM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(</a:t>
            </a:r>
            <a:r>
              <a:rPr lang="en-GB" sz="2000" i="1" dirty="0" err="1">
                <a:solidFill>
                  <a:schemeClr val="tx2"/>
                </a:solidFill>
                <a:latin typeface="Courier New" pitchFamily="49" charset="0"/>
              </a:rPr>
              <a:t>sF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Bool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flag =</a:t>
            </a:r>
            <a:endParaRPr lang="en-GB" sz="2000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method Action start() if (flag);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if (</a:t>
            </a:r>
            <a:r>
              <a:rPr lang="en-GB" sz="2000" i="1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p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) then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sT.start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() else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sF.start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();</a:t>
            </a: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endmethod</a:t>
            </a: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method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Bool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done(); return flag;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endmethod</a:t>
            </a: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3187326" y="2772429"/>
            <a:ext cx="3378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GB" sz="18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sT.done</a:t>
            </a:r>
            <a:r>
              <a:rPr lang="en-GB" sz="18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()&amp;&amp; </a:t>
            </a:r>
            <a:r>
              <a:rPr lang="en-GB" sz="1800" dirty="0" err="1">
                <a:solidFill>
                  <a:schemeClr val="tx2"/>
                </a:solidFill>
                <a:latin typeface="Courier New" pitchFamily="49" charset="0"/>
              </a:rPr>
              <a:t>sF.done</a:t>
            </a:r>
            <a:r>
              <a:rPr lang="en-GB" sz="1800" dirty="0">
                <a:solidFill>
                  <a:schemeClr val="tx2"/>
                </a:solidFill>
                <a:latin typeface="Courier New" pitchFamily="49" charset="0"/>
              </a:rPr>
              <a:t>();</a:t>
            </a: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build="allAtOnce"/>
      <p:bldP spid="1105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Motivation</a:t>
            </a:r>
          </a:p>
        </p:txBody>
      </p:sp>
      <p:sp>
        <p:nvSpPr>
          <p:cNvPr id="129028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22313" y="16113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US" sz="3200" b="0"/>
              <a:t>Some common design patterns are tedious to express in BSV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endParaRPr lang="en-US" sz="3200" b="0"/>
          </a:p>
          <a:p>
            <a:pPr marL="742950" lvl="1" indent="-285750" eaLnBrk="0" hangingPunct="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US" sz="2800" b="0"/>
              <a:t>Testbenchs</a:t>
            </a:r>
          </a:p>
          <a:p>
            <a:pPr marL="742950" lvl="1" indent="-285750" eaLnBrk="0" hangingPunct="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US" sz="2800" b="0"/>
              <a:t>Sequential machines (FSMs)</a:t>
            </a:r>
          </a:p>
          <a:p>
            <a:pPr marL="1143000" lvl="2" indent="-2286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US" sz="2400" b="0"/>
              <a:t>especially sequential looping structures</a:t>
            </a:r>
          </a:p>
          <a:p>
            <a:pPr marL="742950" lvl="1" indent="-285750" eaLnBrk="0" hangingPunct="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endParaRPr lang="en-US" sz="2800" b="0"/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892175" y="6043613"/>
            <a:ext cx="800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0"/>
              <a:t>These are tedious to express in Verilog as well (but not in C)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 build="p"/>
      <p:bldP spid="12902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Implementation - </a:t>
            </a:r>
            <a:r>
              <a:rPr lang="en-US" sz="4000" i="1" smtClean="0"/>
              <a:t>while</a:t>
            </a:r>
            <a:endParaRPr lang="en-US" sz="4000" smtClean="0"/>
          </a:p>
        </p:txBody>
      </p:sp>
      <p:sp>
        <p:nvSpPr>
          <p:cNvPr id="235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90575" y="1609725"/>
            <a:ext cx="7772400" cy="5715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en-US" sz="2400" i="1" smtClean="0"/>
              <a:t>while p do s</a:t>
            </a:r>
            <a:r>
              <a:rPr lang="en-US" sz="2400" smtClean="0"/>
              <a:t>: loop composition</a:t>
            </a:r>
          </a:p>
          <a:p>
            <a:endParaRPr lang="en-US" sz="2800" smtClean="0"/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040374" y="2074863"/>
            <a:ext cx="6772368" cy="4200223"/>
          </a:xfrm>
          <a:prstGeom prst="rect">
            <a:avLst/>
          </a:prstGeom>
          <a:noFill/>
          <a:ln w="9525">
            <a:solidFill>
              <a:srgbClr val="CB0F01"/>
            </a:solidFill>
            <a:miter lim="800000"/>
            <a:headEnd/>
            <a:tailEnd/>
          </a:ln>
        </p:spPr>
        <p:txBody>
          <a:bodyPr wrap="square" lIns="89973" tIns="46785" rIns="89973" bIns="46785">
            <a:spAutoFit/>
          </a:bodyPr>
          <a:lstStyle/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s &lt;-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mkFSM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GB" sz="2000" i="1" dirty="0">
                <a:solidFill>
                  <a:schemeClr val="tx2"/>
                </a:solidFill>
                <a:latin typeface="Courier New" pitchFamily="49" charset="0"/>
              </a:rPr>
              <a:t>s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Bool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) busy &lt;-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mkReg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(False);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Bool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flag =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 smtClean="0">
                <a:solidFill>
                  <a:schemeClr val="tx2"/>
                </a:solidFill>
                <a:latin typeface="Courier New" pitchFamily="49" charset="0"/>
              </a:rPr>
              <a:t>rule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restart_loop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(busy &amp;&amp;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s.done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());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 if (</a:t>
            </a:r>
            <a:r>
              <a:rPr lang="en-GB" sz="2000" i="1" dirty="0">
                <a:solidFill>
                  <a:schemeClr val="tx2"/>
                </a:solidFill>
                <a:latin typeface="Courier New" pitchFamily="49" charset="0"/>
              </a:rPr>
              <a:t>p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) begin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s.start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(); busy &lt;= True; 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   else busy &lt;= False;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endrule</a:t>
            </a:r>
            <a:endParaRPr lang="en-GB" sz="2000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 smtClean="0">
                <a:solidFill>
                  <a:schemeClr val="tx2"/>
                </a:solidFill>
                <a:latin typeface="Courier New" pitchFamily="49" charset="0"/>
              </a:rPr>
              <a:t>method 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Action start() if (flag);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 if (</a:t>
            </a:r>
            <a:r>
              <a:rPr lang="en-GB" sz="2000" i="1" dirty="0">
                <a:solidFill>
                  <a:schemeClr val="tx2"/>
                </a:solidFill>
                <a:latin typeface="Courier New" pitchFamily="49" charset="0"/>
              </a:rPr>
              <a:t>p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) begin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s.start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(); busy &lt;= True; 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</a:rPr>
              <a:t>    else busy &lt;= False;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GB" sz="2000" dirty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method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Bool</a:t>
            </a:r>
            <a:r>
              <a:rPr lang="en-GB" sz="2000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done(); return flag; </a:t>
            </a:r>
            <a:r>
              <a:rPr lang="en-GB" sz="2000" dirty="0" err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endmethod</a:t>
            </a:r>
            <a:endParaRPr lang="en-GB" sz="2000" dirty="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3113088" y="2720975"/>
            <a:ext cx="11160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</a:rPr>
              <a:t>!busy;</a:t>
            </a:r>
            <a:endParaRPr lang="en-US" sz="1800">
              <a:solidFill>
                <a:schemeClr val="tx2"/>
              </a:solidFill>
              <a:latin typeface="Courier New" pitchFamily="49" charset="0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435007" y="4358156"/>
            <a:ext cx="7681912" cy="1173163"/>
            <a:chOff x="1408719" y="4720855"/>
            <a:chExt cx="7681492" cy="1173624"/>
          </a:xfrm>
        </p:grpSpPr>
        <p:sp>
          <p:nvSpPr>
            <p:cNvPr id="23562" name="Rectangle 8"/>
            <p:cNvSpPr>
              <a:spLocks noChangeArrowheads="1"/>
            </p:cNvSpPr>
            <p:nvPr/>
          </p:nvSpPr>
          <p:spPr bwMode="auto">
            <a:xfrm>
              <a:off x="1408719" y="5252132"/>
              <a:ext cx="5471285" cy="64234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23563" name="TextBox 9"/>
            <p:cNvSpPr txBox="1">
              <a:spLocks noChangeArrowheads="1"/>
            </p:cNvSpPr>
            <p:nvPr/>
          </p:nvSpPr>
          <p:spPr bwMode="auto">
            <a:xfrm>
              <a:off x="7283194" y="4720855"/>
              <a:ext cx="1807017" cy="81868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b="0"/>
                <a:t>what if this was replaced by</a:t>
              </a:r>
            </a:p>
            <a:p>
              <a:pPr>
                <a:buFont typeface="Wingdings" pitchFamily="2" charset="2"/>
                <a:buNone/>
              </a:pPr>
              <a:r>
                <a:rPr lang="en-GB">
                  <a:solidFill>
                    <a:schemeClr val="tx2"/>
                  </a:solidFill>
                  <a:latin typeface="Courier New" pitchFamily="49" charset="0"/>
                </a:rPr>
                <a:t>busy &lt;= True</a:t>
              </a:r>
              <a:r>
                <a:rPr lang="en-US" b="0"/>
                <a:t> </a:t>
              </a:r>
            </a:p>
          </p:txBody>
        </p:sp>
        <p:cxnSp>
          <p:nvCxnSpPr>
            <p:cNvPr id="23564" name="Straight Connector 11"/>
            <p:cNvCxnSpPr>
              <a:cxnSpLocks noChangeShapeType="1"/>
              <a:stCxn id="23563" idx="1"/>
              <a:endCxn id="23562" idx="3"/>
            </p:cNvCxnSpPr>
            <p:nvPr/>
          </p:nvCxnSpPr>
          <p:spPr bwMode="auto">
            <a:xfrm rot="10800000" flipV="1">
              <a:off x="6880004" y="5130198"/>
              <a:ext cx="403190" cy="4431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StmtFSM library</a:t>
            </a:r>
          </a:p>
        </p:txBody>
      </p:sp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4670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This </a:t>
            </a:r>
            <a:r>
              <a:rPr lang="en-US" sz="2800" b="1" smtClean="0"/>
              <a:t>IS</a:t>
            </a:r>
            <a:r>
              <a:rPr lang="en-US" sz="2800" smtClean="0"/>
              <a:t> the Library (almost)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Some optimizations for seq/base case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Stmt syntax added for readability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Good but not great HW (users can do better by handcoding)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state-encoding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Use a single wide register (i,j) instead of two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Use 1 log(n)-bit register instead of n 1-bit registers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See if state can be inferred from other data registers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Unnecessary dead cycles can be eliminated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FSM atomicity</a:t>
            </a:r>
          </a:p>
        </p:txBody>
      </p:sp>
      <p:sp>
        <p:nvSpPr>
          <p:cNvPr id="256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92138" y="1493838"/>
            <a:ext cx="8250237" cy="1160462"/>
          </a:xfrm>
        </p:spPr>
        <p:txBody>
          <a:bodyPr/>
          <a:lstStyle/>
          <a:p>
            <a:r>
              <a:rPr lang="en-US" sz="2800" smtClean="0"/>
              <a:t>FSM Actions are made into rules</a:t>
            </a:r>
          </a:p>
          <a:p>
            <a:pPr lvl="1"/>
            <a:r>
              <a:rPr lang="en-US" sz="2400" smtClean="0"/>
              <a:t>	rule atomicity governs statement interactions</a:t>
            </a:r>
          </a:p>
        </p:txBody>
      </p:sp>
      <p:sp>
        <p:nvSpPr>
          <p:cNvPr id="26630" name="Text Box 5"/>
          <p:cNvSpPr txBox="1">
            <a:spLocks noChangeArrowheads="1"/>
          </p:cNvSpPr>
          <p:nvPr/>
        </p:nvSpPr>
        <p:spPr bwMode="auto">
          <a:xfrm>
            <a:off x="106363" y="2555875"/>
            <a:ext cx="5145087" cy="405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Stmt s1 = seq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action f1.enq(x); f2.enq(x); endaction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action f1.deq();   x&lt;=x+1;   endaction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action f2.deq();   y&lt;=y+1;   endaction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endseq;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Stmt s2 = seq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action f1.enq(y); f2.enq(y);              endaction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action f1.deq(); $display(“%d”, y); endaction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action f2.deq(); $display(“%d”, x); endaction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endseq;</a:t>
            </a:r>
          </a:p>
        </p:txBody>
      </p:sp>
      <p:sp>
        <p:nvSpPr>
          <p:cNvPr id="26636" name="AutoShape 6"/>
          <p:cNvSpPr>
            <a:spLocks/>
          </p:cNvSpPr>
          <p:nvPr/>
        </p:nvSpPr>
        <p:spPr bwMode="auto">
          <a:xfrm>
            <a:off x="5095875" y="2719388"/>
            <a:ext cx="198438" cy="1046162"/>
          </a:xfrm>
          <a:prstGeom prst="rightBrace">
            <a:avLst>
              <a:gd name="adj1" fmla="val 26140"/>
              <a:gd name="adj2" fmla="val 51486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513388" y="2457450"/>
            <a:ext cx="3270250" cy="17303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rule s1(…); f1.enq(x);   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   f2.enq(x); …;endrule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rule s2(…); f1.deq(); 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   x&lt;=x+1; … endrule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rule s3(…); f2.deq();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   y&lt;=y+1; … endrule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503863" y="4581525"/>
            <a:ext cx="3392487" cy="17303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rule s1(…); f1.enq(y);   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   f2.enq(y); …endrule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rule s2(…); f1.deq(); 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$display(“%d”, y);…endrule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rule s3(…); f2.deq();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   y&lt;=y+1; …endrule</a:t>
            </a:r>
            <a:endParaRPr lang="en-US"/>
          </a:p>
        </p:txBody>
      </p:sp>
      <p:sp>
        <p:nvSpPr>
          <p:cNvPr id="17" name="AutoShape 6"/>
          <p:cNvSpPr>
            <a:spLocks/>
          </p:cNvSpPr>
          <p:nvPr/>
        </p:nvSpPr>
        <p:spPr bwMode="auto">
          <a:xfrm>
            <a:off x="5006975" y="4595813"/>
            <a:ext cx="198438" cy="1766887"/>
          </a:xfrm>
          <a:prstGeom prst="rightBrace">
            <a:avLst>
              <a:gd name="adj1" fmla="val 26094"/>
              <a:gd name="adj2" fmla="val 51486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  <p:bldP spid="26636" grpId="0" animBg="1"/>
      <p:bldP spid="15" grpId="0" animBg="1"/>
      <p:bldP spid="16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FSM Atomicity</a:t>
            </a:r>
          </a:p>
        </p:txBody>
      </p:sp>
      <p:sp>
        <p:nvSpPr>
          <p:cNvPr id="1443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3903663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We’re writing actions, not rules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Do they execute atomically?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Seq. Stmt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Only one at a time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 </a:t>
            </a:r>
            <a:r>
              <a:rPr lang="en-US" sz="2400" smtClean="0">
                <a:sym typeface="Symbol" pitchFamily="18" charset="2"/>
              </a:rPr>
              <a:t>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FF0000"/>
                </a:solidFill>
              </a:rPr>
              <a:t>Safe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Par. Stmt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all at once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>
                <a:sym typeface="Symbol" pitchFamily="18" charset="2"/>
              </a:rPr>
              <a:t>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FF0000"/>
                </a:solidFill>
              </a:rPr>
              <a:t>What about conflicts?</a:t>
            </a:r>
          </a:p>
        </p:txBody>
      </p:sp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4892675" y="1449388"/>
            <a:ext cx="3514725" cy="12906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par x &lt;= x + 1;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x &lt;= 2 * x;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x &lt;= x ** 2; 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endpar</a:t>
            </a:r>
          </a:p>
        </p:txBody>
      </p:sp>
      <p:sp>
        <p:nvSpPr>
          <p:cNvPr id="144390" name="Text Box 6"/>
          <p:cNvSpPr txBox="1">
            <a:spLocks noChangeArrowheads="1"/>
          </p:cNvSpPr>
          <p:nvPr/>
        </p:nvSpPr>
        <p:spPr bwMode="auto">
          <a:xfrm>
            <a:off x="4568825" y="2933700"/>
            <a:ext cx="4305300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800" b="0" dirty="0"/>
              <a:t>What happens here?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endParaRPr lang="en-US" sz="2800" b="0" dirty="0"/>
          </a:p>
          <a:p>
            <a:pPr>
              <a:spcBef>
                <a:spcPct val="10000"/>
              </a:spcBef>
            </a:pPr>
            <a:r>
              <a:rPr lang="en-US" sz="1800" dirty="0">
                <a:latin typeface="Courier New" pitchFamily="49" charset="0"/>
              </a:rPr>
              <a:t>rule p1; x &lt;= x + 1;…</a:t>
            </a:r>
            <a:r>
              <a:rPr lang="en-US" sz="1800" dirty="0" err="1">
                <a:latin typeface="Courier New" pitchFamily="49" charset="0"/>
              </a:rPr>
              <a:t>endrule</a:t>
            </a:r>
            <a:endParaRPr lang="en-US" sz="1800" dirty="0">
              <a:latin typeface="Courier New" pitchFamily="49" charset="0"/>
            </a:endParaRPr>
          </a:p>
          <a:p>
            <a:pPr>
              <a:spcBef>
                <a:spcPct val="10000"/>
              </a:spcBef>
            </a:pPr>
            <a:r>
              <a:rPr lang="en-US" sz="1800" dirty="0">
                <a:latin typeface="Courier New" pitchFamily="49" charset="0"/>
              </a:rPr>
              <a:t>rule p2; x &lt;= 2 * x;…</a:t>
            </a:r>
            <a:r>
              <a:rPr lang="en-US" sz="1800" dirty="0" err="1">
                <a:latin typeface="Courier New" pitchFamily="49" charset="0"/>
              </a:rPr>
              <a:t>endrule</a:t>
            </a:r>
            <a:endParaRPr lang="en-US" sz="1800" dirty="0">
              <a:latin typeface="Courier New" pitchFamily="49" charset="0"/>
            </a:endParaRPr>
          </a:p>
          <a:p>
            <a:pPr>
              <a:spcBef>
                <a:spcPct val="10000"/>
              </a:spcBef>
            </a:pPr>
            <a:r>
              <a:rPr lang="en-US" sz="1800" dirty="0">
                <a:latin typeface="Courier New" pitchFamily="49" charset="0"/>
              </a:rPr>
              <a:t>rule p3; x &lt;=x ** 2;…</a:t>
            </a:r>
            <a:r>
              <a:rPr lang="en-US" sz="1800" dirty="0" err="1">
                <a:latin typeface="Courier New" pitchFamily="49" charset="0"/>
              </a:rPr>
              <a:t>endrule</a:t>
            </a:r>
            <a:endParaRPr lang="en-US" sz="1800" dirty="0">
              <a:latin typeface="Courier New" pitchFamily="49" charset="0"/>
            </a:endParaRP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endParaRPr lang="en-US" sz="1800" b="0" dirty="0"/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800" b="0" dirty="0"/>
              <a:t>Each rule happens once. 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endParaRPr lang="en-US" sz="2800" b="0" dirty="0"/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800" b="0" dirty="0"/>
              <a:t>Order is arbitrary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/>
      <p:bldP spid="144388" grpId="0" animBg="1"/>
      <p:bldP spid="144390" grpId="0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FSM summary</a:t>
            </a:r>
          </a:p>
        </p:txBody>
      </p:sp>
      <p:sp>
        <p:nvSpPr>
          <p:cNvPr id="1249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52438" y="1533525"/>
            <a:ext cx="8470900" cy="4819650"/>
          </a:xfrm>
        </p:spPr>
        <p:txBody>
          <a:bodyPr/>
          <a:lstStyle/>
          <a:p>
            <a:pPr marL="457200" indent="-284163">
              <a:lnSpc>
                <a:spcPct val="90000"/>
              </a:lnSpc>
            </a:pPr>
            <a:r>
              <a:rPr lang="en-US" sz="2400" smtClean="0"/>
              <a:t>Stmt sublanguage captures certain common and useful FSM idioms:</a:t>
            </a:r>
          </a:p>
          <a:p>
            <a:pPr marL="857250" lvl="1">
              <a:lnSpc>
                <a:spcPct val="90000"/>
              </a:lnSpc>
            </a:pPr>
            <a:r>
              <a:rPr lang="en-US" sz="2000" smtClean="0"/>
              <a:t>sequencing, parallel, conditional, iteration</a:t>
            </a:r>
          </a:p>
          <a:p>
            <a:pPr marL="857250" lvl="1">
              <a:lnSpc>
                <a:spcPct val="90000"/>
              </a:lnSpc>
            </a:pPr>
            <a:endParaRPr lang="en-US" sz="2000" smtClean="0"/>
          </a:p>
          <a:p>
            <a:pPr marL="457200" indent="-284163">
              <a:lnSpc>
                <a:spcPct val="90000"/>
              </a:lnSpc>
            </a:pPr>
            <a:r>
              <a:rPr lang="en-US" sz="2400" smtClean="0"/>
              <a:t>FSM modules automatically implement Stmt specs</a:t>
            </a:r>
          </a:p>
          <a:p>
            <a:pPr marL="457200" indent="-284163">
              <a:lnSpc>
                <a:spcPct val="90000"/>
              </a:lnSpc>
            </a:pPr>
            <a:endParaRPr lang="en-US" sz="2400" smtClean="0"/>
          </a:p>
          <a:p>
            <a:pPr marL="457200" indent="-284163">
              <a:lnSpc>
                <a:spcPct val="90000"/>
              </a:lnSpc>
            </a:pPr>
            <a:r>
              <a:rPr lang="en-US" sz="2400" smtClean="0"/>
              <a:t>FSM interface permits composition of FSMs</a:t>
            </a:r>
          </a:p>
          <a:p>
            <a:pPr marL="457200" indent="-284163">
              <a:lnSpc>
                <a:spcPct val="90000"/>
              </a:lnSpc>
            </a:pPr>
            <a:endParaRPr lang="en-US" sz="2400" smtClean="0"/>
          </a:p>
          <a:p>
            <a:pPr marL="457200" indent="-284163">
              <a:lnSpc>
                <a:spcPct val="90000"/>
              </a:lnSpc>
            </a:pPr>
            <a:r>
              <a:rPr lang="en-US" sz="2400" smtClean="0"/>
              <a:t>Most importantly, </a:t>
            </a:r>
            <a:r>
              <a:rPr lang="en-US" sz="2400" i="1" smtClean="0"/>
              <a:t>same</a:t>
            </a:r>
            <a:r>
              <a:rPr lang="en-US" sz="2400" smtClean="0"/>
              <a:t> </a:t>
            </a:r>
            <a:r>
              <a:rPr lang="en-US" sz="2400" i="1" smtClean="0"/>
              <a:t>Rule semantics</a:t>
            </a:r>
          </a:p>
          <a:p>
            <a:pPr marL="857250" lvl="1">
              <a:lnSpc>
                <a:spcPct val="90000"/>
              </a:lnSpc>
            </a:pPr>
            <a:r>
              <a:rPr lang="en-US" sz="2000" smtClean="0">
                <a:sym typeface="Wingdings" pitchFamily="2" charset="2"/>
              </a:rPr>
              <a:t>Actions in FSMs are atomic</a:t>
            </a:r>
          </a:p>
          <a:p>
            <a:pPr marL="857250" lvl="1">
              <a:lnSpc>
                <a:spcPct val="90000"/>
              </a:lnSpc>
            </a:pPr>
            <a:r>
              <a:rPr lang="en-US" sz="2000" smtClean="0">
                <a:sym typeface="Wingdings" pitchFamily="2" charset="2"/>
              </a:rPr>
              <a:t>Actions automatically block on implicit conditions</a:t>
            </a:r>
          </a:p>
          <a:p>
            <a:pPr marL="857250" lvl="1">
              <a:lnSpc>
                <a:spcPct val="90000"/>
              </a:lnSpc>
            </a:pPr>
            <a:r>
              <a:rPr lang="en-US" sz="2000" smtClean="0">
                <a:sym typeface="Wingdings" pitchFamily="2" charset="2"/>
              </a:rPr>
              <a:t>Parallel actions, (in the same FSM or different FSMs) automatically arbitrated safely (based on rule atomicity)</a:t>
            </a:r>
            <a:endParaRPr lang="en-US" sz="200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Testing the IP Lookup Design</a:t>
            </a:r>
          </a:p>
        </p:txBody>
      </p:sp>
      <p:sp>
        <p:nvSpPr>
          <p:cNvPr id="890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3606800"/>
            <a:ext cx="7772400" cy="241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Input: IP Address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Output: Route Value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Need to test many different input/output sequences</a:t>
            </a:r>
          </a:p>
          <a:p>
            <a:pPr>
              <a:lnSpc>
                <a:spcPct val="90000"/>
              </a:lnSpc>
            </a:pPr>
            <a:endParaRPr lang="en-US" sz="2800" smtClean="0"/>
          </a:p>
        </p:txBody>
      </p:sp>
      <p:grpSp>
        <p:nvGrpSpPr>
          <p:cNvPr id="6148" name="Group 44"/>
          <p:cNvGrpSpPr>
            <a:grpSpLocks/>
          </p:cNvGrpSpPr>
          <p:nvPr/>
        </p:nvGrpSpPr>
        <p:grpSpPr bwMode="auto">
          <a:xfrm>
            <a:off x="1454150" y="1639888"/>
            <a:ext cx="6026150" cy="1652587"/>
            <a:chOff x="916" y="1033"/>
            <a:chExt cx="3796" cy="1041"/>
          </a:xfrm>
        </p:grpSpPr>
        <p:sp>
          <p:nvSpPr>
            <p:cNvPr id="43" name="Cloud"/>
            <p:cNvSpPr>
              <a:spLocks noChangeAspect="1" noEditPoints="1" noChangeArrowheads="1"/>
            </p:cNvSpPr>
            <p:nvPr/>
          </p:nvSpPr>
          <p:spPr bwMode="auto">
            <a:xfrm>
              <a:off x="920" y="1403"/>
              <a:ext cx="400" cy="259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lIns="0" tIns="0" rIns="0" bIns="0" anchor="ctr" anchorCtr="1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lang="en-US" sz="1400" b="0" dirty="0"/>
            </a:p>
          </p:txBody>
        </p:sp>
        <p:sp>
          <p:nvSpPr>
            <p:cNvPr id="6153" name="Line 3"/>
            <p:cNvSpPr>
              <a:spLocks noChangeShapeType="1"/>
            </p:cNvSpPr>
            <p:nvPr/>
          </p:nvSpPr>
          <p:spPr bwMode="auto">
            <a:xfrm flipV="1">
              <a:off x="3568" y="1493"/>
              <a:ext cx="5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0094" name="Cloud"/>
            <p:cNvSpPr>
              <a:spLocks noChangeAspect="1" noEditPoints="1" noChangeArrowheads="1"/>
            </p:cNvSpPr>
            <p:nvPr/>
          </p:nvSpPr>
          <p:spPr bwMode="auto">
            <a:xfrm>
              <a:off x="2968" y="1403"/>
              <a:ext cx="608" cy="259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lIns="0" tIns="0" rIns="0" bIns="0" anchor="ctr" anchorCtr="1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400" b="0" dirty="0"/>
                <a:t>done?</a:t>
              </a:r>
            </a:p>
          </p:txBody>
        </p:sp>
        <p:sp>
          <p:nvSpPr>
            <p:cNvPr id="6155" name="Text Box 15"/>
            <p:cNvSpPr txBox="1">
              <a:spLocks noChangeArrowheads="1"/>
            </p:cNvSpPr>
            <p:nvPr/>
          </p:nvSpPr>
          <p:spPr bwMode="auto">
            <a:xfrm>
              <a:off x="2163" y="1418"/>
              <a:ext cx="515" cy="24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0"/>
                <a:t>RAM</a:t>
              </a:r>
            </a:p>
          </p:txBody>
        </p:sp>
        <p:sp>
          <p:nvSpPr>
            <p:cNvPr id="6156" name="Line 16"/>
            <p:cNvSpPr>
              <a:spLocks noChangeShapeType="1"/>
            </p:cNvSpPr>
            <p:nvPr/>
          </p:nvSpPr>
          <p:spPr bwMode="auto">
            <a:xfrm>
              <a:off x="1320" y="1498"/>
              <a:ext cx="475" cy="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7" name="Line 17"/>
            <p:cNvSpPr>
              <a:spLocks noChangeShapeType="1"/>
            </p:cNvSpPr>
            <p:nvPr/>
          </p:nvSpPr>
          <p:spPr bwMode="auto">
            <a:xfrm flipV="1">
              <a:off x="1910" y="1528"/>
              <a:ext cx="234" cy="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Line 18"/>
            <p:cNvSpPr>
              <a:spLocks noChangeShapeType="1"/>
            </p:cNvSpPr>
            <p:nvPr/>
          </p:nvSpPr>
          <p:spPr bwMode="auto">
            <a:xfrm>
              <a:off x="2689" y="1518"/>
              <a:ext cx="2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59" name="Group 19"/>
            <p:cNvGrpSpPr>
              <a:grpSpLocks/>
            </p:cNvGrpSpPr>
            <p:nvPr/>
          </p:nvGrpSpPr>
          <p:grpSpPr bwMode="auto">
            <a:xfrm>
              <a:off x="2248" y="1750"/>
              <a:ext cx="288" cy="192"/>
              <a:chOff x="2470" y="2807"/>
              <a:chExt cx="288" cy="192"/>
            </a:xfrm>
          </p:grpSpPr>
          <p:sp>
            <p:nvSpPr>
              <p:cNvPr id="6183" name="Freeform 20"/>
              <p:cNvSpPr>
                <a:spLocks/>
              </p:cNvSpPr>
              <p:nvPr/>
            </p:nvSpPr>
            <p:spPr bwMode="auto">
              <a:xfrm>
                <a:off x="2470" y="2807"/>
                <a:ext cx="288" cy="192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1079 h 144"/>
                  <a:gd name="T6" fmla="*/ 0 w 288"/>
                  <a:gd name="T7" fmla="*/ 1079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4" name="Line 21"/>
              <p:cNvSpPr>
                <a:spLocks noChangeShapeType="1"/>
              </p:cNvSpPr>
              <p:nvPr/>
            </p:nvSpPr>
            <p:spPr bwMode="auto">
              <a:xfrm>
                <a:off x="2710" y="2807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5" name="Line 22"/>
              <p:cNvSpPr>
                <a:spLocks noChangeShapeType="1"/>
              </p:cNvSpPr>
              <p:nvPr/>
            </p:nvSpPr>
            <p:spPr bwMode="auto">
              <a:xfrm>
                <a:off x="2662" y="2807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6" name="Line 23"/>
              <p:cNvSpPr>
                <a:spLocks noChangeShapeType="1"/>
              </p:cNvSpPr>
              <p:nvPr/>
            </p:nvSpPr>
            <p:spPr bwMode="auto">
              <a:xfrm>
                <a:off x="2614" y="2807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7" name="Line 24"/>
              <p:cNvSpPr>
                <a:spLocks noChangeShapeType="1"/>
              </p:cNvSpPr>
              <p:nvPr/>
            </p:nvSpPr>
            <p:spPr bwMode="auto">
              <a:xfrm>
                <a:off x="2566" y="2807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60" name="Text Box 25"/>
            <p:cNvSpPr txBox="1">
              <a:spLocks noChangeArrowheads="1"/>
            </p:cNvSpPr>
            <p:nvPr/>
          </p:nvSpPr>
          <p:spPr bwMode="auto">
            <a:xfrm>
              <a:off x="2603" y="1810"/>
              <a:ext cx="31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/>
                <a:t>fifo</a:t>
              </a:r>
            </a:p>
          </p:txBody>
        </p:sp>
        <p:sp>
          <p:nvSpPr>
            <p:cNvPr id="6161" name="AutoShape 26"/>
            <p:cNvSpPr>
              <a:spLocks noChangeArrowheads="1"/>
            </p:cNvSpPr>
            <p:nvPr/>
          </p:nvSpPr>
          <p:spPr bwMode="auto">
            <a:xfrm rot="-5400000">
              <a:off x="1625" y="1588"/>
              <a:ext cx="438" cy="96"/>
            </a:xfrm>
            <a:prstGeom prst="flowChartManualOperation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6162" name="Freeform 27"/>
            <p:cNvSpPr>
              <a:spLocks/>
            </p:cNvSpPr>
            <p:nvPr/>
          </p:nvSpPr>
          <p:spPr bwMode="auto">
            <a:xfrm>
              <a:off x="1985" y="1540"/>
              <a:ext cx="354" cy="300"/>
            </a:xfrm>
            <a:custGeom>
              <a:avLst/>
              <a:gdLst>
                <a:gd name="T0" fmla="*/ 0 w 354"/>
                <a:gd name="T1" fmla="*/ 0 h 354"/>
                <a:gd name="T2" fmla="*/ 0 w 354"/>
                <a:gd name="T3" fmla="*/ 1107646099 h 354"/>
                <a:gd name="T4" fmla="*/ 2147479323 w 354"/>
                <a:gd name="T5" fmla="*/ 1107646099 h 354"/>
                <a:gd name="T6" fmla="*/ 0 60000 65536"/>
                <a:gd name="T7" fmla="*/ 0 60000 65536"/>
                <a:gd name="T8" fmla="*/ 0 60000 65536"/>
                <a:gd name="T9" fmla="*/ 0 w 354"/>
                <a:gd name="T10" fmla="*/ 0 h 354"/>
                <a:gd name="T11" fmla="*/ 354 w 354"/>
                <a:gd name="T12" fmla="*/ 354 h 3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4" h="354">
                  <a:moveTo>
                    <a:pt x="0" y="0"/>
                  </a:moveTo>
                  <a:lnTo>
                    <a:pt x="0" y="354"/>
                  </a:lnTo>
                  <a:lnTo>
                    <a:pt x="354" y="35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Freeform 28"/>
            <p:cNvSpPr>
              <a:spLocks/>
            </p:cNvSpPr>
            <p:nvPr/>
          </p:nvSpPr>
          <p:spPr bwMode="auto">
            <a:xfrm>
              <a:off x="1589" y="1672"/>
              <a:ext cx="1806" cy="348"/>
            </a:xfrm>
            <a:custGeom>
              <a:avLst/>
              <a:gdLst>
                <a:gd name="T0" fmla="*/ 2147479483 w 1806"/>
                <a:gd name="T1" fmla="*/ 0 h 504"/>
                <a:gd name="T2" fmla="*/ 2147479483 w 1806"/>
                <a:gd name="T3" fmla="*/ 488117099 h 504"/>
                <a:gd name="T4" fmla="*/ 0 w 1806"/>
                <a:gd name="T5" fmla="*/ 488117099 h 504"/>
                <a:gd name="T6" fmla="*/ 0 w 1806"/>
                <a:gd name="T7" fmla="*/ 488117099 h 504"/>
                <a:gd name="T8" fmla="*/ 2147479483 w 1806"/>
                <a:gd name="T9" fmla="*/ 488117099 h 5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6"/>
                <a:gd name="T16" fmla="*/ 0 h 504"/>
                <a:gd name="T17" fmla="*/ 1806 w 1806"/>
                <a:gd name="T18" fmla="*/ 504 h 50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6" h="504">
                  <a:moveTo>
                    <a:pt x="1806" y="0"/>
                  </a:moveTo>
                  <a:lnTo>
                    <a:pt x="1806" y="504"/>
                  </a:lnTo>
                  <a:lnTo>
                    <a:pt x="0" y="504"/>
                  </a:lnTo>
                  <a:lnTo>
                    <a:pt x="0" y="78"/>
                  </a:lnTo>
                  <a:lnTo>
                    <a:pt x="198" y="78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Freeform 29"/>
            <p:cNvSpPr>
              <a:spLocks/>
            </p:cNvSpPr>
            <p:nvPr/>
          </p:nvSpPr>
          <p:spPr bwMode="auto">
            <a:xfrm rot="-5400000">
              <a:off x="2771" y="1438"/>
              <a:ext cx="180" cy="636"/>
            </a:xfrm>
            <a:custGeom>
              <a:avLst/>
              <a:gdLst>
                <a:gd name="T0" fmla="*/ 0 w 354"/>
                <a:gd name="T1" fmla="*/ 0 h 354"/>
                <a:gd name="T2" fmla="*/ 0 w 354"/>
                <a:gd name="T3" fmla="*/ 2147483647 h 354"/>
                <a:gd name="T4" fmla="*/ 143550931 w 354"/>
                <a:gd name="T5" fmla="*/ 2147483647 h 354"/>
                <a:gd name="T6" fmla="*/ 0 60000 65536"/>
                <a:gd name="T7" fmla="*/ 0 60000 65536"/>
                <a:gd name="T8" fmla="*/ 0 60000 65536"/>
                <a:gd name="T9" fmla="*/ 0 w 354"/>
                <a:gd name="T10" fmla="*/ 0 h 354"/>
                <a:gd name="T11" fmla="*/ 354 w 354"/>
                <a:gd name="T12" fmla="*/ 354 h 3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4" h="354">
                  <a:moveTo>
                    <a:pt x="0" y="0"/>
                  </a:moveTo>
                  <a:lnTo>
                    <a:pt x="0" y="354"/>
                  </a:lnTo>
                  <a:lnTo>
                    <a:pt x="354" y="35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65" name="Group 30"/>
            <p:cNvGrpSpPr>
              <a:grpSpLocks/>
            </p:cNvGrpSpPr>
            <p:nvPr/>
          </p:nvGrpSpPr>
          <p:grpSpPr bwMode="auto">
            <a:xfrm>
              <a:off x="916" y="1033"/>
              <a:ext cx="3796" cy="1041"/>
              <a:chOff x="1564" y="1033"/>
              <a:chExt cx="3309" cy="1225"/>
            </a:xfrm>
          </p:grpSpPr>
          <p:sp>
            <p:nvSpPr>
              <p:cNvPr id="6180" name="Rectangle 31"/>
              <p:cNvSpPr>
                <a:spLocks noChangeArrowheads="1"/>
              </p:cNvSpPr>
              <p:nvPr/>
            </p:nvSpPr>
            <p:spPr bwMode="auto">
              <a:xfrm>
                <a:off x="1564" y="1033"/>
                <a:ext cx="3309" cy="1225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7446" name="Rectangle 32"/>
              <p:cNvSpPr>
                <a:spLocks noChangeArrowheads="1"/>
              </p:cNvSpPr>
              <p:nvPr/>
            </p:nvSpPr>
            <p:spPr bwMode="auto">
              <a:xfrm>
                <a:off x="1568" y="1307"/>
                <a:ext cx="192" cy="75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vert" wrap="none" anchor="ctr"/>
              <a:lstStyle/>
              <a:p>
                <a:pPr algn="ctr">
                  <a:buFont typeface="Wingdings" pitchFamily="2" charset="2"/>
                  <a:buNone/>
                  <a:defRPr/>
                </a:pPr>
                <a:r>
                  <a:rPr lang="en-US" sz="2000" b="0" dirty="0"/>
                  <a:t>enter</a:t>
                </a:r>
              </a:p>
            </p:txBody>
          </p:sp>
          <p:sp>
            <p:nvSpPr>
              <p:cNvPr id="17447" name="Rectangle 33"/>
              <p:cNvSpPr>
                <a:spLocks noChangeArrowheads="1"/>
              </p:cNvSpPr>
              <p:nvPr/>
            </p:nvSpPr>
            <p:spPr bwMode="auto">
              <a:xfrm>
                <a:off x="4672" y="1307"/>
                <a:ext cx="192" cy="75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vert270" wrap="none" anchor="ctr"/>
              <a:lstStyle/>
              <a:p>
                <a:pPr algn="ctr">
                  <a:buFont typeface="Wingdings" pitchFamily="2" charset="2"/>
                  <a:buNone/>
                  <a:defRPr/>
                </a:pPr>
                <a:r>
                  <a:rPr lang="en-US" b="0" dirty="0" err="1"/>
                  <a:t>getResult</a:t>
                </a:r>
                <a:endParaRPr lang="en-US" b="0" dirty="0"/>
              </a:p>
            </p:txBody>
          </p:sp>
        </p:grpSp>
        <p:grpSp>
          <p:nvGrpSpPr>
            <p:cNvPr id="6166" name="Group 39"/>
            <p:cNvGrpSpPr>
              <a:grpSpLocks/>
            </p:cNvGrpSpPr>
            <p:nvPr/>
          </p:nvGrpSpPr>
          <p:grpSpPr bwMode="auto">
            <a:xfrm>
              <a:off x="3914" y="1216"/>
              <a:ext cx="574" cy="391"/>
              <a:chOff x="787" y="1304"/>
              <a:chExt cx="574" cy="391"/>
            </a:xfrm>
          </p:grpSpPr>
          <p:grpSp>
            <p:nvGrpSpPr>
              <p:cNvPr id="6172" name="Group 40"/>
              <p:cNvGrpSpPr>
                <a:grpSpLocks/>
              </p:cNvGrpSpPr>
              <p:nvPr/>
            </p:nvGrpSpPr>
            <p:grpSpPr bwMode="auto">
              <a:xfrm>
                <a:off x="856" y="1503"/>
                <a:ext cx="288" cy="192"/>
                <a:chOff x="1392" y="2160"/>
                <a:chExt cx="288" cy="144"/>
              </a:xfrm>
            </p:grpSpPr>
            <p:sp>
              <p:nvSpPr>
                <p:cNvPr id="6175" name="Freeform 41"/>
                <p:cNvSpPr>
                  <a:spLocks/>
                </p:cNvSpPr>
                <p:nvPr/>
              </p:nvSpPr>
              <p:spPr bwMode="auto">
                <a:xfrm>
                  <a:off x="1392" y="2160"/>
                  <a:ext cx="288" cy="144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144 h 144"/>
                    <a:gd name="T6" fmla="*/ 0 w 288"/>
                    <a:gd name="T7" fmla="*/ 144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6" name="Line 42"/>
                <p:cNvSpPr>
                  <a:spLocks noChangeShapeType="1"/>
                </p:cNvSpPr>
                <p:nvPr/>
              </p:nvSpPr>
              <p:spPr bwMode="auto">
                <a:xfrm>
                  <a:off x="1632" y="216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7" name="Line 43"/>
                <p:cNvSpPr>
                  <a:spLocks noChangeShapeType="1"/>
                </p:cNvSpPr>
                <p:nvPr/>
              </p:nvSpPr>
              <p:spPr bwMode="auto">
                <a:xfrm>
                  <a:off x="1584" y="216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8" name="Line 44"/>
                <p:cNvSpPr>
                  <a:spLocks noChangeShapeType="1"/>
                </p:cNvSpPr>
                <p:nvPr/>
              </p:nvSpPr>
              <p:spPr bwMode="auto">
                <a:xfrm>
                  <a:off x="1536" y="216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9" name="Line 45"/>
                <p:cNvSpPr>
                  <a:spLocks noChangeShapeType="1"/>
                </p:cNvSpPr>
                <p:nvPr/>
              </p:nvSpPr>
              <p:spPr bwMode="auto">
                <a:xfrm>
                  <a:off x="1488" y="216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173" name="Line 46"/>
              <p:cNvSpPr>
                <a:spLocks noChangeShapeType="1"/>
              </p:cNvSpPr>
              <p:nvPr/>
            </p:nvSpPr>
            <p:spPr bwMode="auto">
              <a:xfrm>
                <a:off x="1139" y="1591"/>
                <a:ext cx="22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4" name="Text Box 47"/>
              <p:cNvSpPr txBox="1">
                <a:spLocks noChangeArrowheads="1"/>
              </p:cNvSpPr>
              <p:nvPr/>
            </p:nvSpPr>
            <p:spPr bwMode="auto">
              <a:xfrm>
                <a:off x="787" y="1304"/>
                <a:ext cx="426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b="0"/>
                  <a:t>outQ</a:t>
                </a:r>
              </a:p>
            </p:txBody>
          </p:sp>
        </p:grpSp>
        <p:sp>
          <p:nvSpPr>
            <p:cNvPr id="6167" name="Text Box 17"/>
            <p:cNvSpPr txBox="1">
              <a:spLocks noChangeArrowheads="1"/>
            </p:cNvSpPr>
            <p:nvPr/>
          </p:nvSpPr>
          <p:spPr bwMode="auto">
            <a:xfrm>
              <a:off x="3839" y="1104"/>
              <a:ext cx="561" cy="582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0">
                <a:solidFill>
                  <a:schemeClr val="tx2"/>
                </a:solidFill>
              </a:endParaRPr>
            </a:p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0">
                  <a:solidFill>
                    <a:schemeClr val="tx2"/>
                  </a:solidFill>
                </a:rPr>
                <a:t>cbuf</a:t>
              </a:r>
            </a:p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0">
                <a:solidFill>
                  <a:schemeClr val="tx2"/>
                </a:solidFill>
              </a:endParaRPr>
            </a:p>
          </p:txBody>
        </p:sp>
        <p:sp>
          <p:nvSpPr>
            <p:cNvPr id="6168" name="Text Box 23"/>
            <p:cNvSpPr txBox="1">
              <a:spLocks noChangeArrowheads="1"/>
            </p:cNvSpPr>
            <p:nvPr/>
          </p:nvSpPr>
          <p:spPr bwMode="auto">
            <a:xfrm>
              <a:off x="3541" y="1297"/>
              <a:ext cx="412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 i="1">
                  <a:solidFill>
                    <a:schemeClr val="tx2"/>
                  </a:solidFill>
                </a:rPr>
                <a:t>yes</a:t>
              </a:r>
            </a:p>
          </p:txBody>
        </p:sp>
        <p:sp>
          <p:nvSpPr>
            <p:cNvPr id="6169" name="Text Box 34"/>
            <p:cNvSpPr txBox="1">
              <a:spLocks noChangeArrowheads="1"/>
            </p:cNvSpPr>
            <p:nvPr/>
          </p:nvSpPr>
          <p:spPr bwMode="auto">
            <a:xfrm>
              <a:off x="3367" y="1645"/>
              <a:ext cx="412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 i="1">
                  <a:solidFill>
                    <a:schemeClr val="tx2"/>
                  </a:solidFill>
                </a:rPr>
                <a:t>no</a:t>
              </a:r>
            </a:p>
          </p:txBody>
        </p:sp>
        <p:sp>
          <p:nvSpPr>
            <p:cNvPr id="6170" name="Text Box 24"/>
            <p:cNvSpPr txBox="1">
              <a:spLocks noChangeArrowheads="1"/>
            </p:cNvSpPr>
            <p:nvPr/>
          </p:nvSpPr>
          <p:spPr bwMode="auto">
            <a:xfrm>
              <a:off x="2455" y="1062"/>
              <a:ext cx="730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 i="1">
                  <a:solidFill>
                    <a:schemeClr val="tx2"/>
                  </a:solidFill>
                </a:rPr>
                <a:t>getToken</a:t>
              </a:r>
            </a:p>
          </p:txBody>
        </p:sp>
        <p:sp>
          <p:nvSpPr>
            <p:cNvPr id="6171" name="Freeform 29"/>
            <p:cNvSpPr>
              <a:spLocks/>
            </p:cNvSpPr>
            <p:nvPr/>
          </p:nvSpPr>
          <p:spPr bwMode="auto">
            <a:xfrm>
              <a:off x="1216" y="1242"/>
              <a:ext cx="2624" cy="182"/>
            </a:xfrm>
            <a:custGeom>
              <a:avLst/>
              <a:gdLst>
                <a:gd name="T0" fmla="*/ 2147483647 w 1687"/>
                <a:gd name="T1" fmla="*/ 0 h 199"/>
                <a:gd name="T2" fmla="*/ 2147483647 w 1687"/>
                <a:gd name="T3" fmla="*/ 1502458553 h 199"/>
                <a:gd name="T4" fmla="*/ 0 w 1687"/>
                <a:gd name="T5" fmla="*/ 1502458553 h 199"/>
                <a:gd name="T6" fmla="*/ 0 w 1687"/>
                <a:gd name="T7" fmla="*/ 1502458553 h 19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7"/>
                <a:gd name="T13" fmla="*/ 0 h 199"/>
                <a:gd name="T14" fmla="*/ 1687 w 1687"/>
                <a:gd name="T15" fmla="*/ 199 h 19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7" h="199">
                  <a:moveTo>
                    <a:pt x="1681" y="0"/>
                  </a:moveTo>
                  <a:lnTo>
                    <a:pt x="1687" y="6"/>
                  </a:lnTo>
                  <a:lnTo>
                    <a:pt x="0" y="10"/>
                  </a:lnTo>
                  <a:lnTo>
                    <a:pt x="0" y="199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" name="Date Placeholder 4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9" name="Footer Placeholder 4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Testing IP Lookup</a:t>
            </a:r>
          </a:p>
        </p:txBody>
      </p:sp>
      <p:sp>
        <p:nvSpPr>
          <p:cNvPr id="71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835900" cy="1768475"/>
          </a:xfrm>
        </p:spPr>
        <p:txBody>
          <a:bodyPr/>
          <a:lstStyle/>
          <a:p>
            <a:r>
              <a:rPr lang="en-US" smtClean="0"/>
              <a:t>Call many streams of requests responses from the device under test (DUT)</a:t>
            </a:r>
          </a:p>
          <a:p>
            <a:endParaRPr lang="en-US" smtClean="0"/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742950" y="4089400"/>
            <a:ext cx="3627438" cy="177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000"/>
              <a:t>Case 1</a:t>
            </a:r>
          </a:p>
          <a:p>
            <a:pPr>
              <a:buFont typeface="Wingdings" pitchFamily="2" charset="2"/>
              <a:buNone/>
            </a:pPr>
            <a:r>
              <a:rPr lang="en-US" sz="2000" b="0"/>
              <a:t>dut.enter(17.23.12.225)</a:t>
            </a:r>
          </a:p>
          <a:p>
            <a:pPr>
              <a:buFont typeface="Wingdings" pitchFamily="2" charset="2"/>
              <a:buNone/>
            </a:pPr>
            <a:r>
              <a:rPr lang="en-US" sz="2000" b="0"/>
              <a:t>dut.getResult()</a:t>
            </a:r>
          </a:p>
          <a:p>
            <a:pPr>
              <a:buFont typeface="Wingdings" pitchFamily="2" charset="2"/>
              <a:buNone/>
            </a:pPr>
            <a:r>
              <a:rPr lang="en-US" sz="2000" b="0"/>
              <a:t>dut.enter(17.23.12.25)</a:t>
            </a:r>
          </a:p>
          <a:p>
            <a:pPr>
              <a:buFont typeface="Wingdings" pitchFamily="2" charset="2"/>
              <a:buNone/>
            </a:pPr>
            <a:r>
              <a:rPr lang="en-US" sz="2000" b="0"/>
              <a:t>dut.getResult()</a:t>
            </a: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4805363" y="4089400"/>
            <a:ext cx="3848100" cy="177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000"/>
              <a:t>Case 2</a:t>
            </a:r>
          </a:p>
          <a:p>
            <a:pPr>
              <a:buFont typeface="Wingdings" pitchFamily="2" charset="2"/>
              <a:buNone/>
            </a:pPr>
            <a:r>
              <a:rPr lang="en-US" sz="2000" b="0"/>
              <a:t>dut.enter(128.30.90.124)</a:t>
            </a:r>
          </a:p>
          <a:p>
            <a:pPr>
              <a:buFont typeface="Wingdings" pitchFamily="2" charset="2"/>
              <a:buNone/>
            </a:pPr>
            <a:r>
              <a:rPr lang="en-US" sz="2000" b="0"/>
              <a:t>dut.enter(128.30.90.126)</a:t>
            </a:r>
          </a:p>
          <a:p>
            <a:pPr>
              <a:buFont typeface="Wingdings" pitchFamily="2" charset="2"/>
              <a:buNone/>
            </a:pPr>
            <a:r>
              <a:rPr lang="en-US" sz="2000" b="0"/>
              <a:t>dut.getResult()</a:t>
            </a:r>
          </a:p>
          <a:p>
            <a:pPr>
              <a:buFont typeface="Wingdings" pitchFamily="2" charset="2"/>
              <a:buNone/>
            </a:pPr>
            <a:r>
              <a:rPr lang="en-US" sz="2000" b="0"/>
              <a:t>dut.getResult()</a:t>
            </a:r>
          </a:p>
        </p:txBody>
      </p:sp>
      <p:sp>
        <p:nvSpPr>
          <p:cNvPr id="90118" name="AutoShape 6"/>
          <p:cNvSpPr>
            <a:spLocks noChangeArrowheads="1"/>
          </p:cNvSpPr>
          <p:nvPr/>
        </p:nvSpPr>
        <p:spPr bwMode="auto">
          <a:xfrm>
            <a:off x="2347913" y="3444875"/>
            <a:ext cx="2525712" cy="638175"/>
          </a:xfrm>
          <a:prstGeom prst="wedgeRectCallout">
            <a:avLst>
              <a:gd name="adj1" fmla="val -76843"/>
              <a:gd name="adj2" fmla="val 77407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1800" b="0"/>
              <a:t>Check correct with 1 request at a time</a:t>
            </a:r>
          </a:p>
        </p:txBody>
      </p:sp>
      <p:sp>
        <p:nvSpPr>
          <p:cNvPr id="90119" name="AutoShape 7"/>
          <p:cNvSpPr>
            <a:spLocks noChangeArrowheads="1"/>
          </p:cNvSpPr>
          <p:nvPr/>
        </p:nvSpPr>
        <p:spPr bwMode="auto">
          <a:xfrm>
            <a:off x="6284913" y="3444875"/>
            <a:ext cx="2601912" cy="638175"/>
          </a:xfrm>
          <a:prstGeom prst="wedgeRectCallout">
            <a:avLst>
              <a:gd name="adj1" fmla="val -65509"/>
              <a:gd name="adj2" fmla="val 80213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1800" b="0"/>
              <a:t>Check correct with 2 concurrent requests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/>
      <p:bldP spid="90117" grpId="0"/>
      <p:bldP spid="90118" grpId="0" animBg="1"/>
      <p:bldP spid="901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But we usually want more</a:t>
            </a:r>
            <a:br>
              <a:rPr lang="en-US" smtClean="0"/>
            </a:br>
            <a:r>
              <a:rPr lang="en-US" sz="2400" smtClean="0"/>
              <a:t>counters, display, ...</a:t>
            </a:r>
            <a:endParaRPr lang="en-US" smtClean="0"/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641350" y="1519238"/>
            <a:ext cx="8369300" cy="46434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function Action makeReq(x);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action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reqCnt &lt;= reqCnt + 1;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</a:rPr>
              <a:t>dut.enter(x);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$display(“[Req #: ”,fshow(reqCnt),“] = ”,fshow(x));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endaction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endfunction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endParaRPr lang="en-US" sz="2000">
              <a:latin typeface="Courier New" pitchFamily="49" charset="0"/>
            </a:endParaRP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function Action getResp();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action 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resCnt &lt;= resCnt + 1;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let x &lt;- </a:t>
            </a:r>
            <a:r>
              <a:rPr lang="en-US" sz="2000">
                <a:solidFill>
                  <a:srgbClr val="FF0000"/>
                </a:solidFill>
                <a:latin typeface="Courier New" pitchFamily="49" charset="0"/>
              </a:rPr>
              <a:t>dut.getResult();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$display(“[Rsp #:”,fshow(resCnt),“] = ”,fshow(x));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endaction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endfunction  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Writing a Testbench (Case 1)</a:t>
            </a:r>
          </a:p>
        </p:txBody>
      </p:sp>
      <p:sp>
        <p:nvSpPr>
          <p:cNvPr id="921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39763" y="1905000"/>
            <a:ext cx="4071937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rule step0(pos==0);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  makeReq(17.23.12.225);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  pos &lt;= 1;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endrule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b="1" smtClean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rule step1(pos==1);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  getResp();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  pos &lt;= 2;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endrule</a:t>
            </a:r>
          </a:p>
        </p:txBody>
      </p:sp>
      <p:sp>
        <p:nvSpPr>
          <p:cNvPr id="92165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891088" y="1905000"/>
            <a:ext cx="38893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rule step2(pos==2);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makeReq(17.23.12.25);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pos &lt;= 3;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endrule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US" sz="2000">
              <a:latin typeface="Courier New" pitchFamily="49" charset="0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rule step3(pos==3);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getResp();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pos &lt;= 4;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endrule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US" sz="2000">
              <a:latin typeface="Courier New" pitchFamily="49" charset="0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rule finish(pos==4);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$finish;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endrule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749300" y="5608638"/>
            <a:ext cx="1893888" cy="3762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0"/>
              <a:t>A lot of text!</a:t>
            </a:r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auto">
          <a:xfrm>
            <a:off x="2430463" y="4275138"/>
            <a:ext cx="2254250" cy="554037"/>
          </a:xfrm>
          <a:prstGeom prst="wedgeRectCallout">
            <a:avLst>
              <a:gd name="adj1" fmla="val -44495"/>
              <a:gd name="adj2" fmla="val -78065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1800" b="0"/>
              <a:t>Wait until response is ready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5400675" y="5878513"/>
            <a:ext cx="3532188" cy="650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0"/>
              <a:t>How should we do it for a sequence of 100 actions?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/>
      <p:bldP spid="92166" grpId="0" animBg="1"/>
      <p:bldP spid="92167" grpId="0" animBg="1"/>
      <p:bldP spid="92167" grpId="1" animBg="1"/>
      <p:bldP spid="9216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81025" y="209550"/>
            <a:ext cx="7772400" cy="1274763"/>
          </a:xfrm>
        </p:spPr>
        <p:txBody>
          <a:bodyPr/>
          <a:lstStyle/>
          <a:p>
            <a:r>
              <a:rPr lang="en-GB" sz="2400" smtClean="0"/>
              <a:t>A more complicated Case:</a:t>
            </a:r>
            <a:r>
              <a:rPr lang="en-GB" sz="4000" smtClean="0"/>
              <a:t> </a:t>
            </a:r>
            <a:br>
              <a:rPr lang="en-GB" sz="4000" smtClean="0"/>
            </a:br>
            <a:r>
              <a:rPr lang="en-GB" sz="4000" smtClean="0"/>
              <a:t>Initializing memory</a:t>
            </a:r>
          </a:p>
        </p:txBody>
      </p:sp>
      <p:graphicFrame>
        <p:nvGraphicFramePr>
          <p:cNvPr id="95235" name="Group 3"/>
          <p:cNvGraphicFramePr>
            <a:graphicFrameLocks noGrp="1"/>
          </p:cNvGraphicFramePr>
          <p:nvPr/>
        </p:nvGraphicFramePr>
        <p:xfrm>
          <a:off x="1263650" y="1958975"/>
          <a:ext cx="3189288" cy="242888"/>
        </p:xfrm>
        <a:graphic>
          <a:graphicData uri="http://schemas.openxmlformats.org/drawingml/2006/table">
            <a:tbl>
              <a:tblPr/>
              <a:tblGrid>
                <a:gridCol w="398463"/>
                <a:gridCol w="398462"/>
                <a:gridCol w="398463"/>
                <a:gridCol w="400050"/>
                <a:gridCol w="398462"/>
                <a:gridCol w="398463"/>
                <a:gridCol w="398462"/>
                <a:gridCol w="398463"/>
              </a:tblGrid>
              <a:tr h="242888"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f(i)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</a:tbl>
          </a:graphicData>
        </a:graphic>
      </p:graphicFrame>
      <p:grpSp>
        <p:nvGrpSpPr>
          <p:cNvPr id="10263" name="Group 23"/>
          <p:cNvGrpSpPr>
            <a:grpSpLocks/>
          </p:cNvGrpSpPr>
          <p:nvPr/>
        </p:nvGrpSpPr>
        <p:grpSpPr bwMode="auto">
          <a:xfrm>
            <a:off x="708025" y="1701800"/>
            <a:ext cx="3708400" cy="304800"/>
            <a:chOff x="228" y="1590"/>
            <a:chExt cx="2336" cy="192"/>
          </a:xfrm>
        </p:grpSpPr>
        <p:sp>
          <p:nvSpPr>
            <p:cNvPr id="10273" name="Text Box 24"/>
            <p:cNvSpPr txBox="1">
              <a:spLocks noChangeArrowheads="1"/>
            </p:cNvSpPr>
            <p:nvPr/>
          </p:nvSpPr>
          <p:spPr bwMode="auto">
            <a:xfrm>
              <a:off x="2355" y="1590"/>
              <a:ext cx="2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0">
                  <a:latin typeface="Arial" charset="0"/>
                  <a:cs typeface="Arial" charset="0"/>
                </a:rPr>
                <a:t>nI</a:t>
              </a:r>
            </a:p>
          </p:txBody>
        </p:sp>
        <p:sp>
          <p:nvSpPr>
            <p:cNvPr id="10274" name="Text Box 25"/>
            <p:cNvSpPr txBox="1">
              <a:spLocks noChangeArrowheads="1"/>
            </p:cNvSpPr>
            <p:nvPr/>
          </p:nvSpPr>
          <p:spPr bwMode="auto">
            <a:xfrm>
              <a:off x="1141" y="1590"/>
              <a:ext cx="14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0"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10275" name="Text Box 26"/>
            <p:cNvSpPr txBox="1">
              <a:spLocks noChangeArrowheads="1"/>
            </p:cNvSpPr>
            <p:nvPr/>
          </p:nvSpPr>
          <p:spPr bwMode="auto">
            <a:xfrm>
              <a:off x="228" y="1590"/>
              <a:ext cx="4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0">
                  <a:latin typeface="Arial" charset="0"/>
                  <a:cs typeface="Arial" charset="0"/>
                </a:rPr>
                <a:t>addr0</a:t>
              </a:r>
            </a:p>
          </p:txBody>
        </p:sp>
      </p:grpSp>
      <p:sp>
        <p:nvSpPr>
          <p:cNvPr id="10264" name="Text Box 27"/>
          <p:cNvSpPr txBox="1">
            <a:spLocks noChangeArrowheads="1"/>
          </p:cNvSpPr>
          <p:nvPr/>
        </p:nvSpPr>
        <p:spPr bwMode="auto">
          <a:xfrm>
            <a:off x="554038" y="2714625"/>
            <a:ext cx="3660775" cy="1654175"/>
          </a:xfrm>
          <a:prstGeom prst="rect">
            <a:avLst/>
          </a:prstGeom>
          <a:solidFill>
            <a:schemeClr val="bg1"/>
          </a:solidFill>
          <a:ln w="9525">
            <a:solidFill>
              <a:srgbClr val="CB0F01"/>
            </a:solidFill>
            <a:miter lim="800000"/>
            <a:headEnd/>
            <a:tailEnd/>
          </a:ln>
        </p:spPr>
        <p:txBody>
          <a:bodyPr lIns="89973" tIns="46785" rIns="89973" bIns="46785">
            <a:spAutoFit/>
          </a:bodyPr>
          <a:lstStyle/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latin typeface="Courier New" pitchFamily="49" charset="0"/>
                <a:cs typeface="Arial" charset="0"/>
              </a:rPr>
              <a:t>int i; Addr addr</a:t>
            </a:r>
            <a:r>
              <a:rPr lang="en-GB" sz="1800">
                <a:latin typeface="Courier New" pitchFamily="49" charset="0"/>
              </a:rPr>
              <a:t>=addr0</a:t>
            </a:r>
            <a:r>
              <a:rPr lang="en-GB" sz="1800">
                <a:latin typeface="Courier New" pitchFamily="49" charset="0"/>
                <a:cs typeface="Arial" charset="0"/>
              </a:rPr>
              <a:t>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latin typeface="Courier New" pitchFamily="49" charset="0"/>
                <a:cs typeface="Arial" charset="0"/>
              </a:rPr>
              <a:t>bool done = False;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latin typeface="Courier New" pitchFamily="49" charset="0"/>
                <a:cs typeface="Arial" charset="0"/>
              </a:rPr>
              <a:t>for(i=0; i&lt;nI; i++){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latin typeface="Courier New" pitchFamily="49" charset="0"/>
                <a:cs typeface="Arial" charset="0"/>
              </a:rPr>
              <a:t> mem.write(addr++,f(i));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latin typeface="Courier New" pitchFamily="49" charset="0"/>
                <a:cs typeface="Arial" charset="0"/>
              </a:rPr>
              <a:t>}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latin typeface="Courier New" pitchFamily="49" charset="0"/>
                <a:cs typeface="Arial" charset="0"/>
              </a:rPr>
              <a:t>done = True;</a:t>
            </a:r>
          </a:p>
        </p:txBody>
      </p:sp>
      <p:sp>
        <p:nvSpPr>
          <p:cNvPr id="10265" name="Text Box 29"/>
          <p:cNvSpPr txBox="1">
            <a:spLocks noChangeArrowheads="1"/>
          </p:cNvSpPr>
          <p:nvPr/>
        </p:nvSpPr>
        <p:spPr bwMode="auto">
          <a:xfrm>
            <a:off x="557213" y="2373313"/>
            <a:ext cx="361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000" b="0"/>
              <a:t>C</a:t>
            </a:r>
          </a:p>
        </p:txBody>
      </p:sp>
      <p:sp>
        <p:nvSpPr>
          <p:cNvPr id="95263" name="Text Box 31"/>
          <p:cNvSpPr txBox="1">
            <a:spLocks noChangeArrowheads="1"/>
          </p:cNvSpPr>
          <p:nvPr/>
        </p:nvSpPr>
        <p:spPr bwMode="auto">
          <a:xfrm>
            <a:off x="5516563" y="1870075"/>
            <a:ext cx="2978150" cy="9255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0"/>
              <a:t>Need an FSM in HW as memory can only do one write per cycle</a:t>
            </a:r>
            <a:endParaRPr lang="en-US" sz="1800" b="0"/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4235450" y="3346450"/>
            <a:ext cx="4606925" cy="3148013"/>
            <a:chOff x="2798" y="1412"/>
            <a:chExt cx="2902" cy="1983"/>
          </a:xfrm>
        </p:grpSpPr>
        <p:sp>
          <p:nvSpPr>
            <p:cNvPr id="10271" name="Text Box 33"/>
            <p:cNvSpPr txBox="1">
              <a:spLocks noChangeArrowheads="1"/>
            </p:cNvSpPr>
            <p:nvPr/>
          </p:nvSpPr>
          <p:spPr bwMode="auto">
            <a:xfrm>
              <a:off x="2836" y="1636"/>
              <a:ext cx="2864" cy="1759"/>
            </a:xfrm>
            <a:prstGeom prst="rect">
              <a:avLst/>
            </a:prstGeom>
            <a:noFill/>
            <a:ln w="9525">
              <a:solidFill>
                <a:srgbClr val="CB0F01"/>
              </a:solidFill>
              <a:miter lim="800000"/>
              <a:headEnd/>
              <a:tailEnd/>
            </a:ln>
          </p:spPr>
          <p:txBody>
            <a:bodyPr lIns="89973" tIns="46785" rIns="89973" bIns="46785">
              <a:spAutoFit/>
            </a:bodyPr>
            <a:lstStyle/>
            <a:p>
              <a:pP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396038" algn="l"/>
                  <a:tab pos="7310438" algn="l"/>
                  <a:tab pos="8224838" algn="l"/>
                  <a:tab pos="9139238" algn="l"/>
                  <a:tab pos="10053638" algn="l"/>
                </a:tabLst>
              </a:pPr>
              <a:r>
                <a:rPr lang="en-GB" sz="1800">
                  <a:solidFill>
                    <a:schemeClr val="tx2"/>
                  </a:solidFill>
                  <a:latin typeface="Courier New" pitchFamily="49" charset="0"/>
                </a:rPr>
                <a:t>Reg#(int)  i    &lt;-mkReg(0);</a:t>
              </a:r>
            </a:p>
            <a:p>
              <a:pP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396038" algn="l"/>
                  <a:tab pos="7310438" algn="l"/>
                  <a:tab pos="8224838" algn="l"/>
                  <a:tab pos="9139238" algn="l"/>
                  <a:tab pos="10053638" algn="l"/>
                </a:tabLst>
              </a:pPr>
              <a:r>
                <a:rPr lang="en-GB" sz="1800">
                  <a:solidFill>
                    <a:schemeClr val="tx2"/>
                  </a:solidFill>
                  <a:latin typeface="Courier New" pitchFamily="49" charset="0"/>
                </a:rPr>
                <a:t>Reg#(Addr) addr &lt;-mkReg(addr0);</a:t>
              </a:r>
            </a:p>
            <a:p>
              <a:pPr>
                <a:buFont typeface="Wingdings" pitchFamily="2" charset="2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396038" algn="l"/>
                  <a:tab pos="7310438" algn="l"/>
                  <a:tab pos="8224838" algn="l"/>
                  <a:tab pos="9139238" algn="l"/>
                  <a:tab pos="10053638" algn="l"/>
                </a:tabLst>
              </a:pPr>
              <a:r>
                <a:rPr lang="en-GB" sz="1800">
                  <a:solidFill>
                    <a:schemeClr val="tx2"/>
                  </a:solidFill>
                  <a:latin typeface="Courier New" pitchFamily="49" charset="0"/>
                </a:rPr>
                <a:t>Reg#(Bool) done &lt;-mkReg(False);</a:t>
              </a:r>
              <a:endPara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endParaRPr>
            </a:p>
            <a:p>
              <a:pPr>
                <a:lnSpc>
                  <a:spcPct val="94000"/>
                </a:lnSpc>
                <a:spcBef>
                  <a:spcPct val="0"/>
                </a:spcBef>
                <a:buClr>
                  <a:srgbClr val="56127A"/>
                </a:buClr>
                <a:buSzPct val="83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396038" algn="l"/>
                  <a:tab pos="7310438" algn="l"/>
                  <a:tab pos="8224838" algn="l"/>
                  <a:tab pos="9139238" algn="l"/>
                  <a:tab pos="10053638" algn="l"/>
                </a:tabLst>
              </a:pPr>
              <a:endPara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endParaRPr>
            </a:p>
            <a:p>
              <a:pPr>
                <a:lnSpc>
                  <a:spcPct val="94000"/>
                </a:lnSpc>
                <a:spcBef>
                  <a:spcPct val="0"/>
                </a:spcBef>
                <a:buClr>
                  <a:srgbClr val="56127A"/>
                </a:buClr>
                <a:buSzPct val="83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396038" algn="l"/>
                  <a:tab pos="7310438" algn="l"/>
                  <a:tab pos="8224838" algn="l"/>
                  <a:tab pos="9139238" algn="l"/>
                  <a:tab pos="10053638" algn="l"/>
                </a:tabLst>
              </a:pPr>
              <a:r>
                <a:rPr lang="en-GB" sz="1800">
                  <a:solidFill>
                    <a:schemeClr val="tx2"/>
                  </a:solidFill>
                  <a:latin typeface="Courier New" pitchFamily="49" charset="0"/>
                  <a:cs typeface="Arial" charset="0"/>
                </a:rPr>
                <a:t>rule initialize (i &lt; nI);</a:t>
              </a:r>
            </a:p>
            <a:p>
              <a:pPr>
                <a:lnSpc>
                  <a:spcPct val="94000"/>
                </a:lnSpc>
                <a:spcBef>
                  <a:spcPct val="0"/>
                </a:spcBef>
                <a:buClr>
                  <a:srgbClr val="56127A"/>
                </a:buClr>
                <a:buSzPct val="83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396038" algn="l"/>
                  <a:tab pos="7310438" algn="l"/>
                  <a:tab pos="8224838" algn="l"/>
                  <a:tab pos="9139238" algn="l"/>
                  <a:tab pos="10053638" algn="l"/>
                </a:tabLst>
              </a:pPr>
              <a:r>
                <a:rPr lang="en-GB" sz="1800">
                  <a:solidFill>
                    <a:schemeClr val="tx2"/>
                  </a:solidFill>
                  <a:latin typeface="Courier New" pitchFamily="49" charset="0"/>
                  <a:cs typeface="Arial" charset="0"/>
                </a:rPr>
                <a:t>  mem.write (addr, f(i));</a:t>
              </a:r>
            </a:p>
            <a:p>
              <a:pPr>
                <a:lnSpc>
                  <a:spcPct val="94000"/>
                </a:lnSpc>
                <a:spcBef>
                  <a:spcPct val="0"/>
                </a:spcBef>
                <a:buClr>
                  <a:srgbClr val="56127A"/>
                </a:buClr>
                <a:buSzPct val="83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396038" algn="l"/>
                  <a:tab pos="7310438" algn="l"/>
                  <a:tab pos="8224838" algn="l"/>
                  <a:tab pos="9139238" algn="l"/>
                  <a:tab pos="10053638" algn="l"/>
                </a:tabLst>
              </a:pPr>
              <a:r>
                <a:rPr lang="en-GB" sz="1800">
                  <a:solidFill>
                    <a:schemeClr val="tx2"/>
                  </a:solidFill>
                  <a:latin typeface="Courier New" pitchFamily="49" charset="0"/>
                  <a:cs typeface="Arial" charset="0"/>
                </a:rPr>
                <a:t>  addr &lt;= addr + 1;</a:t>
              </a:r>
            </a:p>
            <a:p>
              <a:pPr>
                <a:lnSpc>
                  <a:spcPct val="94000"/>
                </a:lnSpc>
                <a:spcBef>
                  <a:spcPct val="0"/>
                </a:spcBef>
                <a:buClr>
                  <a:srgbClr val="56127A"/>
                </a:buClr>
                <a:buSzPct val="83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396038" algn="l"/>
                  <a:tab pos="7310438" algn="l"/>
                  <a:tab pos="8224838" algn="l"/>
                  <a:tab pos="9139238" algn="l"/>
                  <a:tab pos="10053638" algn="l"/>
                </a:tabLst>
              </a:pPr>
              <a:r>
                <a:rPr lang="en-GB" sz="1800">
                  <a:solidFill>
                    <a:schemeClr val="tx2"/>
                  </a:solidFill>
                  <a:latin typeface="Courier New" pitchFamily="49" charset="0"/>
                  <a:cs typeface="Arial" charset="0"/>
                </a:rPr>
                <a:t>  i &lt;= i + 1;</a:t>
              </a:r>
            </a:p>
            <a:p>
              <a:pPr>
                <a:lnSpc>
                  <a:spcPct val="94000"/>
                </a:lnSpc>
                <a:spcBef>
                  <a:spcPct val="0"/>
                </a:spcBef>
                <a:buClr>
                  <a:srgbClr val="56127A"/>
                </a:buClr>
                <a:buSzPct val="83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396038" algn="l"/>
                  <a:tab pos="7310438" algn="l"/>
                  <a:tab pos="8224838" algn="l"/>
                  <a:tab pos="9139238" algn="l"/>
                  <a:tab pos="10053638" algn="l"/>
                </a:tabLst>
              </a:pPr>
              <a:r>
                <a:rPr lang="en-GB" sz="1800">
                  <a:solidFill>
                    <a:schemeClr val="tx2"/>
                  </a:solidFill>
                  <a:latin typeface="Courier New" pitchFamily="49" charset="0"/>
                  <a:cs typeface="Arial" charset="0"/>
                </a:rPr>
                <a:t>  if (i+1 == nI) done&lt;=True;</a:t>
              </a:r>
            </a:p>
            <a:p>
              <a:pPr>
                <a:lnSpc>
                  <a:spcPct val="94000"/>
                </a:lnSpc>
                <a:spcBef>
                  <a:spcPct val="0"/>
                </a:spcBef>
                <a:buClr>
                  <a:srgbClr val="56127A"/>
                </a:buClr>
                <a:buSzPct val="83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396038" algn="l"/>
                  <a:tab pos="7310438" algn="l"/>
                  <a:tab pos="8224838" algn="l"/>
                  <a:tab pos="9139238" algn="l"/>
                  <a:tab pos="10053638" algn="l"/>
                </a:tabLst>
              </a:pPr>
              <a:r>
                <a:rPr lang="en-GB" sz="1800">
                  <a:solidFill>
                    <a:schemeClr val="tx2"/>
                  </a:solidFill>
                  <a:latin typeface="Courier New" pitchFamily="49" charset="0"/>
                  <a:cs typeface="Arial" charset="0"/>
                </a:rPr>
                <a:t>endrule</a:t>
              </a:r>
            </a:p>
          </p:txBody>
        </p:sp>
        <p:sp>
          <p:nvSpPr>
            <p:cNvPr id="10272" name="Text Box 34"/>
            <p:cNvSpPr txBox="1">
              <a:spLocks noChangeArrowheads="1"/>
            </p:cNvSpPr>
            <p:nvPr/>
          </p:nvSpPr>
          <p:spPr bwMode="auto">
            <a:xfrm>
              <a:off x="2798" y="1412"/>
              <a:ext cx="4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2000" b="0"/>
                <a:t>BSV</a:t>
              </a:r>
            </a:p>
          </p:txBody>
        </p:sp>
      </p:grp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6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81025" y="209550"/>
            <a:ext cx="7772400" cy="1274763"/>
          </a:xfrm>
        </p:spPr>
        <p:txBody>
          <a:bodyPr/>
          <a:lstStyle/>
          <a:p>
            <a:r>
              <a:rPr lang="en-GB" sz="4000" smtClean="0"/>
              <a:t>Initialize a memory with a </a:t>
            </a:r>
            <a:br>
              <a:rPr lang="en-GB" sz="4000" smtClean="0"/>
            </a:br>
            <a:r>
              <a:rPr lang="en-GB" sz="4000" smtClean="0"/>
              <a:t>2-D pattern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203700" y="1790700"/>
            <a:ext cx="4756150" cy="4402138"/>
          </a:xfrm>
          <a:prstGeom prst="rect">
            <a:avLst/>
          </a:prstGeom>
          <a:noFill/>
          <a:ln w="9525">
            <a:solidFill>
              <a:srgbClr val="CB0F01"/>
            </a:solidFill>
            <a:miter lim="800000"/>
            <a:headEnd/>
            <a:tailEnd/>
          </a:ln>
        </p:spPr>
        <p:txBody>
          <a:bodyPr lIns="89973" tIns="46785" rIns="89973" bIns="46785">
            <a:spAutoFit/>
          </a:bodyPr>
          <a:lstStyle/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</a:rPr>
              <a:t>Reg#(int) i     &lt;-mkReg(0);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</a:rPr>
              <a:t>Reg#(int) j     &lt;-mkReg(0);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</a:rPr>
              <a:t>Reg#(Addr) addr &lt;-mkReg(addr0);</a:t>
            </a:r>
          </a:p>
          <a:p>
            <a:pPr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</a:rPr>
              <a:t>Reg#(Bool) done &lt;-mkReg(False);</a:t>
            </a:r>
            <a:endParaRPr lang="en-GB" sz="180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endParaRPr lang="en-GB" sz="1800">
              <a:solidFill>
                <a:schemeClr val="tx2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rule loop ((i &lt; nI) &amp;&amp; (j &lt; nJ));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mem.write (addr, f(i,j));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addr &lt;= addr + 1;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if (j &lt; nJ-1)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  j &lt;= j + 1;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else begin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  j &lt;= 0;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  if (i &lt; nI-1) i &lt;= i + 1;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   else      done &lt;= True;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  end</a:t>
            </a:r>
          </a:p>
          <a:p>
            <a:pPr>
              <a:lnSpc>
                <a:spcPct val="94000"/>
              </a:lnSpc>
              <a:spcBef>
                <a:spcPct val="0"/>
              </a:spcBef>
              <a:buClr>
                <a:srgbClr val="56127A"/>
              </a:buClr>
              <a:buSzPct val="83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en-GB" sz="180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endrule</a:t>
            </a:r>
          </a:p>
        </p:txBody>
      </p:sp>
      <p:graphicFrame>
        <p:nvGraphicFramePr>
          <p:cNvPr id="134148" name="Group 4"/>
          <p:cNvGraphicFramePr>
            <a:graphicFrameLocks noGrp="1"/>
          </p:cNvGraphicFramePr>
          <p:nvPr/>
        </p:nvGraphicFramePr>
        <p:xfrm>
          <a:off x="841375" y="1828800"/>
          <a:ext cx="3189288" cy="1169989"/>
        </p:xfrm>
        <a:graphic>
          <a:graphicData uri="http://schemas.openxmlformats.org/drawingml/2006/table">
            <a:tbl>
              <a:tblPr/>
              <a:tblGrid>
                <a:gridCol w="398463"/>
                <a:gridCol w="398462"/>
                <a:gridCol w="398463"/>
                <a:gridCol w="400050"/>
                <a:gridCol w="398462"/>
                <a:gridCol w="398463"/>
                <a:gridCol w="398462"/>
                <a:gridCol w="398463"/>
              </a:tblGrid>
              <a:tr h="233363"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f(i,j)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</a:tbl>
          </a:graphicData>
        </a:graphic>
      </p:graphicFrame>
      <p:grpSp>
        <p:nvGrpSpPr>
          <p:cNvPr id="11324" name="Group 60"/>
          <p:cNvGrpSpPr>
            <a:grpSpLocks/>
          </p:cNvGrpSpPr>
          <p:nvPr/>
        </p:nvGrpSpPr>
        <p:grpSpPr bwMode="auto">
          <a:xfrm>
            <a:off x="285750" y="1543050"/>
            <a:ext cx="3748088" cy="1481138"/>
            <a:chOff x="228" y="1590"/>
            <a:chExt cx="2361" cy="933"/>
          </a:xfrm>
        </p:grpSpPr>
        <p:sp>
          <p:nvSpPr>
            <p:cNvPr id="11330" name="Text Box 61"/>
            <p:cNvSpPr txBox="1">
              <a:spLocks noChangeArrowheads="1"/>
            </p:cNvSpPr>
            <p:nvPr/>
          </p:nvSpPr>
          <p:spPr bwMode="auto">
            <a:xfrm>
              <a:off x="2355" y="1590"/>
              <a:ext cx="23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0">
                  <a:latin typeface="Arial" charset="0"/>
                  <a:cs typeface="Arial" charset="0"/>
                </a:rPr>
                <a:t>nJ</a:t>
              </a:r>
            </a:p>
          </p:txBody>
        </p:sp>
        <p:sp>
          <p:nvSpPr>
            <p:cNvPr id="11331" name="Text Box 62"/>
            <p:cNvSpPr txBox="1">
              <a:spLocks noChangeArrowheads="1"/>
            </p:cNvSpPr>
            <p:nvPr/>
          </p:nvSpPr>
          <p:spPr bwMode="auto">
            <a:xfrm>
              <a:off x="386" y="2331"/>
              <a:ext cx="2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0">
                  <a:latin typeface="Arial" charset="0"/>
                  <a:cs typeface="Arial" charset="0"/>
                </a:rPr>
                <a:t>nI</a:t>
              </a:r>
            </a:p>
          </p:txBody>
        </p:sp>
        <p:sp>
          <p:nvSpPr>
            <p:cNvPr id="11332" name="Text Box 63"/>
            <p:cNvSpPr txBox="1">
              <a:spLocks noChangeArrowheads="1"/>
            </p:cNvSpPr>
            <p:nvPr/>
          </p:nvSpPr>
          <p:spPr bwMode="auto">
            <a:xfrm>
              <a:off x="454" y="2040"/>
              <a:ext cx="14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0"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11333" name="Text Box 64"/>
            <p:cNvSpPr txBox="1">
              <a:spLocks noChangeArrowheads="1"/>
            </p:cNvSpPr>
            <p:nvPr/>
          </p:nvSpPr>
          <p:spPr bwMode="auto">
            <a:xfrm>
              <a:off x="1141" y="1590"/>
              <a:ext cx="14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0">
                  <a:latin typeface="Arial" charset="0"/>
                  <a:cs typeface="Arial" charset="0"/>
                </a:rPr>
                <a:t>j</a:t>
              </a:r>
            </a:p>
          </p:txBody>
        </p:sp>
        <p:sp>
          <p:nvSpPr>
            <p:cNvPr id="11334" name="Text Box 65"/>
            <p:cNvSpPr txBox="1">
              <a:spLocks noChangeArrowheads="1"/>
            </p:cNvSpPr>
            <p:nvPr/>
          </p:nvSpPr>
          <p:spPr bwMode="auto">
            <a:xfrm>
              <a:off x="228" y="1590"/>
              <a:ext cx="4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0">
                  <a:latin typeface="Arial" charset="0"/>
                  <a:cs typeface="Arial" charset="0"/>
                </a:rPr>
                <a:t>addr0</a:t>
              </a:r>
            </a:p>
          </p:txBody>
        </p:sp>
      </p:grpSp>
      <p:sp>
        <p:nvSpPr>
          <p:cNvPr id="11325" name="Rectangle 6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3400" y="3400425"/>
            <a:ext cx="3609975" cy="23241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/>
              <a:t>Bluespec code gets messier as compared to C even with small changes in C, e.g.,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initialization based on old memory values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initialization has to be done more than once</a:t>
            </a:r>
          </a:p>
        </p:txBody>
      </p:sp>
      <p:sp>
        <p:nvSpPr>
          <p:cNvPr id="134212" name="Text Box 68"/>
          <p:cNvSpPr txBox="1">
            <a:spLocks noChangeArrowheads="1"/>
          </p:cNvSpPr>
          <p:nvPr/>
        </p:nvSpPr>
        <p:spPr bwMode="auto">
          <a:xfrm>
            <a:off x="390525" y="6032500"/>
            <a:ext cx="3502025" cy="3222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en-US" b="0"/>
              <a:t>Shall we do triply-nested loops?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2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 imperative view</a:t>
            </a:r>
          </a:p>
        </p:txBody>
      </p:sp>
      <p:sp>
        <p:nvSpPr>
          <p:cNvPr id="12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10150" y="1655763"/>
            <a:ext cx="3873500" cy="24399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</a:rPr>
              <a:t>doTest</a:t>
            </a:r>
            <a:r>
              <a:rPr lang="en-US" sz="2000" b="1" dirty="0" smtClean="0">
                <a:latin typeface="Courier New" pitchFamily="49" charset="0"/>
              </a:rPr>
              <a:t>(){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makeReq</a:t>
            </a:r>
            <a:r>
              <a:rPr lang="en-US" sz="2000" b="1" dirty="0" smtClean="0">
                <a:latin typeface="Courier New" pitchFamily="49" charset="0"/>
              </a:rPr>
              <a:t>(17.23.12.225);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getResp</a:t>
            </a:r>
            <a:r>
              <a:rPr lang="en-US" sz="2000" b="1" dirty="0" smtClean="0">
                <a:latin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makeReq</a:t>
            </a:r>
            <a:r>
              <a:rPr lang="en-US" sz="2000" b="1" dirty="0" smtClean="0">
                <a:latin typeface="Courier New" pitchFamily="49" charset="0"/>
              </a:rPr>
              <a:t>(17.23.12.25);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getResp</a:t>
            </a:r>
            <a:r>
              <a:rPr lang="en-US" sz="2000" b="1" dirty="0" smtClean="0">
                <a:latin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exit(0);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93188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5010150" y="4105275"/>
            <a:ext cx="3873500" cy="243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dirty="0" err="1">
                <a:solidFill>
                  <a:schemeClr val="tx2"/>
                </a:solidFill>
                <a:latin typeface="Courier New" pitchFamily="49" charset="0"/>
              </a:rPr>
              <a:t>seq</a:t>
            </a:r>
            <a:endParaRPr lang="en-US" sz="2000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dirty="0" err="1">
                <a:solidFill>
                  <a:schemeClr val="tx2"/>
                </a:solidFill>
                <a:latin typeface="Courier New" pitchFamily="49" charset="0"/>
              </a:rPr>
              <a:t>makeReq</a:t>
            </a:r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(17.23.12.225);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dirty="0" err="1">
                <a:solidFill>
                  <a:schemeClr val="tx2"/>
                </a:solidFill>
                <a:latin typeface="Courier New" pitchFamily="49" charset="0"/>
              </a:rPr>
              <a:t>getResp</a:t>
            </a:r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();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dirty="0" err="1">
                <a:solidFill>
                  <a:schemeClr val="tx2"/>
                </a:solidFill>
                <a:latin typeface="Courier New" pitchFamily="49" charset="0"/>
              </a:rPr>
              <a:t>makeReq</a:t>
            </a:r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(17.23.12.25);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dirty="0" err="1">
                <a:solidFill>
                  <a:schemeClr val="tx2"/>
                </a:solidFill>
                <a:latin typeface="Courier New" pitchFamily="49" charset="0"/>
              </a:rPr>
              <a:t>getResp</a:t>
            </a:r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();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  $finish();</a:t>
            </a:r>
          </a:p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dirty="0" err="1">
                <a:solidFill>
                  <a:schemeClr val="tx2"/>
                </a:solidFill>
                <a:latin typeface="Courier New" pitchFamily="49" charset="0"/>
              </a:rPr>
              <a:t>endseq</a:t>
            </a:r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;</a:t>
            </a:r>
          </a:p>
        </p:txBody>
      </p:sp>
      <p:sp>
        <p:nvSpPr>
          <p:cNvPr id="12293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38188" y="2179638"/>
            <a:ext cx="4248150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800" b="0"/>
              <a:t> </a:t>
            </a:r>
          </a:p>
        </p:txBody>
      </p:sp>
      <p:sp>
        <p:nvSpPr>
          <p:cNvPr id="93195" name="Text Box 11"/>
          <p:cNvSpPr txBox="1">
            <a:spLocks noChangeArrowheads="1"/>
          </p:cNvSpPr>
          <p:nvPr/>
        </p:nvSpPr>
        <p:spPr bwMode="auto">
          <a:xfrm>
            <a:off x="749300" y="1693863"/>
            <a:ext cx="4295775" cy="39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400" b="0"/>
              <a:t>It is easy to write a sequence in C</a:t>
            </a:r>
            <a:r>
              <a:rPr lang="en-US" sz="2400"/>
              <a:t> 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 b="0"/>
              <a:t>Writing this in rules is tedious:</a:t>
            </a:r>
          </a:p>
          <a:p>
            <a:pPr>
              <a:buFont typeface="Wingdings" pitchFamily="2" charset="2"/>
              <a:buNone/>
            </a:pPr>
            <a:endParaRPr lang="en-US" sz="2400" b="0"/>
          </a:p>
          <a:p>
            <a:pPr eaLnBrk="0" hangingPunct="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400" b="0"/>
              <a:t>Can we just write the actions and have the compiler make the rules?</a:t>
            </a:r>
            <a:endParaRPr lang="en-US" sz="2400"/>
          </a:p>
          <a:p>
            <a:pPr>
              <a:buFont typeface="Wingdings" pitchFamily="2" charset="2"/>
              <a:buNone/>
            </a:pPr>
            <a:endParaRPr lang="en-US" sz="2400" b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7, 2011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L10-</a:t>
            </a:r>
            <a:fld id="{6CCF3F2E-F7E3-4A8E-AFCE-EAF800D9133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/>
      <p:bldP spid="93195" grpId="0" build="allAtOnce"/>
    </p:bld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Designs\Blueprint.pot</Template>
  <TotalTime>39881</TotalTime>
  <Words>1917</Words>
  <Application>Microsoft Office PowerPoint</Application>
  <PresentationFormat>On-screen Show (4:3)</PresentationFormat>
  <Paragraphs>477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Blueprint</vt:lpstr>
      <vt:lpstr>Stmt FSM</vt:lpstr>
      <vt:lpstr>Motivation</vt:lpstr>
      <vt:lpstr>Testing the IP Lookup Design</vt:lpstr>
      <vt:lpstr>Testing IP Lookup</vt:lpstr>
      <vt:lpstr>But we usually want more counters, display, ...</vt:lpstr>
      <vt:lpstr>Writing a Testbench (Case 1)</vt:lpstr>
      <vt:lpstr>A more complicated Case:  Initializing memory</vt:lpstr>
      <vt:lpstr>Initialize a memory with a  2-D pattern</vt:lpstr>
      <vt:lpstr>An imperative view</vt:lpstr>
      <vt:lpstr>From Action Lists to FSMs</vt:lpstr>
      <vt:lpstr>The Stmt Sublanguage</vt:lpstr>
      <vt:lpstr>Translation Example:  Seq to FSM</vt:lpstr>
      <vt:lpstr>Parallel Tasks</vt:lpstr>
      <vt:lpstr>Start ref and dut at the same time</vt:lpstr>
      <vt:lpstr>What exactly is the translation?</vt:lpstr>
      <vt:lpstr>Base Case: Primitive Action: a</vt:lpstr>
      <vt:lpstr>Sequential List - seq </vt:lpstr>
      <vt:lpstr>Implementation - par </vt:lpstr>
      <vt:lpstr>Implementation - if </vt:lpstr>
      <vt:lpstr>Implementation - while</vt:lpstr>
      <vt:lpstr>The StmtFSM library</vt:lpstr>
      <vt:lpstr>FSM atomicity</vt:lpstr>
      <vt:lpstr>FSM Atomicity</vt:lpstr>
      <vt:lpstr>FSM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Bluespec technical deep dive</dc:title>
  <dc:creator>Nikhil</dc:creator>
  <cp:lastModifiedBy>Arvind</cp:lastModifiedBy>
  <cp:revision>1805</cp:revision>
  <cp:lastPrinted>1601-01-01T00:00:00Z</cp:lastPrinted>
  <dcterms:created xsi:type="dcterms:W3CDTF">2003-01-21T19:25:41Z</dcterms:created>
  <dcterms:modified xsi:type="dcterms:W3CDTF">2011-02-22T15:17:14Z</dcterms:modified>
</cp:coreProperties>
</file>