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0"/>
  </p:notesMasterIdLst>
  <p:handoutMasterIdLst>
    <p:handoutMasterId r:id="rId41"/>
  </p:handoutMasterIdLst>
  <p:sldIdLst>
    <p:sldId id="1057" r:id="rId2"/>
    <p:sldId id="1234" r:id="rId3"/>
    <p:sldId id="1233" r:id="rId4"/>
    <p:sldId id="1213" r:id="rId5"/>
    <p:sldId id="1214" r:id="rId6"/>
    <p:sldId id="1235" r:id="rId7"/>
    <p:sldId id="1236" r:id="rId8"/>
    <p:sldId id="1237" r:id="rId9"/>
    <p:sldId id="1238" r:id="rId10"/>
    <p:sldId id="1239" r:id="rId11"/>
    <p:sldId id="1217" r:id="rId12"/>
    <p:sldId id="1216" r:id="rId13"/>
    <p:sldId id="1221" r:id="rId14"/>
    <p:sldId id="1240" r:id="rId15"/>
    <p:sldId id="1241" r:id="rId16"/>
    <p:sldId id="1242" r:id="rId17"/>
    <p:sldId id="1243" r:id="rId18"/>
    <p:sldId id="1244" r:id="rId19"/>
    <p:sldId id="1218" r:id="rId20"/>
    <p:sldId id="1219" r:id="rId21"/>
    <p:sldId id="1245" r:id="rId22"/>
    <p:sldId id="1224" r:id="rId23"/>
    <p:sldId id="1223" r:id="rId24"/>
    <p:sldId id="1225" r:id="rId25"/>
    <p:sldId id="1222" r:id="rId26"/>
    <p:sldId id="1227" r:id="rId27"/>
    <p:sldId id="1226" r:id="rId28"/>
    <p:sldId id="1229" r:id="rId29"/>
    <p:sldId id="1220" r:id="rId30"/>
    <p:sldId id="1232" r:id="rId31"/>
    <p:sldId id="1230" r:id="rId32"/>
    <p:sldId id="1247" r:id="rId33"/>
    <p:sldId id="1203" r:id="rId34"/>
    <p:sldId id="1204" r:id="rId35"/>
    <p:sldId id="1205" r:id="rId36"/>
    <p:sldId id="1246" r:id="rId37"/>
    <p:sldId id="1206" r:id="rId38"/>
    <p:sldId id="1248" r:id="rId3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6FD71"/>
    <a:srgbClr val="FF0000"/>
    <a:srgbClr val="FF3333"/>
    <a:srgbClr val="FD7E71"/>
    <a:srgbClr val="CC3300"/>
    <a:srgbClr val="000000"/>
    <a:srgbClr val="FFFF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5" autoAdjust="0"/>
    <p:restoredTop sz="97117" autoAdjust="0"/>
  </p:normalViewPr>
  <p:slideViewPr>
    <p:cSldViewPr snapToGrid="0">
      <p:cViewPr>
        <p:scale>
          <a:sx n="70" d="100"/>
          <a:sy n="70" d="100"/>
        </p:scale>
        <p:origin x="-1500" y="-35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5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7.xml"/><Relationship Id="rId2" Type="http://schemas.openxmlformats.org/officeDocument/2006/relationships/slide" Target="slides/slide3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791E3EA0-4762-45A2-B95D-57522F150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EA5F2626-3C32-462F-8A31-A729FB6E5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6ABE6-62DB-4B72-91FC-13D54D3B254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E3BE5C35-8C89-4C68-B430-F64FC881298D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5B513911-7D5E-45AA-94C7-3AA95C1A8FE5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D6DD8993-E69F-4FC2-AC45-E104641BC930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B35EB76B-67F0-4476-AC71-413573833975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013E0910-CDB1-4424-88B6-1295713E2451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6B9C5943-FC7B-42BA-A5A8-AEA51128369C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92478B9D-406C-4C58-804C-34AF90438657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73F3117F-C8EB-4946-AB85-1B23F38237EC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7550"/>
            <a:ext cx="4800600" cy="360045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4787" tIns="47393" rIns="94787" bIns="4739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81989846-1F0B-47CB-9C01-B33BC8FDBF06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27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74" tIns="48385" rIns="96774" bIns="48385" anchor="b"/>
          <a:lstStyle/>
          <a:p>
            <a:pPr algn="r" defTabSz="966788" eaLnBrk="0" hangingPunct="0">
              <a:spcBef>
                <a:spcPct val="20000"/>
              </a:spcBef>
            </a:pPr>
            <a:fld id="{788DFAB4-63A6-4314-A4E6-EE841B7C3A25}" type="slidenum">
              <a:rPr lang="en-US" sz="1400">
                <a:latin typeface="Tahoma" pitchFamily="34" charset="0"/>
              </a:rPr>
              <a:pPr algn="r" defTabSz="966788" eaLnBrk="0" hangingPunct="0">
                <a:spcBef>
                  <a:spcPct val="20000"/>
                </a:spcBef>
              </a:pPr>
              <a:t>33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774" tIns="48385" rIns="96774" bIns="483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74" tIns="48385" rIns="96774" bIns="48385" anchor="b"/>
          <a:lstStyle/>
          <a:p>
            <a:pPr algn="r" defTabSz="966788" eaLnBrk="0" hangingPunct="0">
              <a:spcBef>
                <a:spcPct val="20000"/>
              </a:spcBef>
            </a:pPr>
            <a:fld id="{CD1A7BD1-560D-42F0-BC26-FEBD32D5B7AC}" type="slidenum">
              <a:rPr lang="en-US" sz="1400">
                <a:latin typeface="Tahoma" pitchFamily="34" charset="0"/>
              </a:rPr>
              <a:pPr algn="r" defTabSz="966788" eaLnBrk="0" hangingPunct="0">
                <a:spcBef>
                  <a:spcPct val="20000"/>
                </a:spcBef>
              </a:pPr>
              <a:t>34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774" tIns="48385" rIns="96774" bIns="483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74" tIns="48385" rIns="96774" bIns="48385" anchor="b"/>
          <a:lstStyle/>
          <a:p>
            <a:pPr algn="r" defTabSz="966788" eaLnBrk="0" hangingPunct="0">
              <a:spcBef>
                <a:spcPct val="20000"/>
              </a:spcBef>
            </a:pPr>
            <a:fld id="{F69ADE89-9BAC-486D-AEAE-D3AFA97BB992}" type="slidenum">
              <a:rPr lang="en-US" sz="1400">
                <a:latin typeface="Tahoma" pitchFamily="34" charset="0"/>
              </a:rPr>
              <a:pPr algn="r" defTabSz="966788" eaLnBrk="0" hangingPunct="0">
                <a:spcBef>
                  <a:spcPct val="20000"/>
                </a:spcBef>
              </a:pPr>
              <a:t>35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774" tIns="48385" rIns="96774" bIns="483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74" tIns="48385" rIns="96774" bIns="48385" anchor="b"/>
          <a:lstStyle/>
          <a:p>
            <a:pPr algn="r" defTabSz="966788" eaLnBrk="0" hangingPunct="0">
              <a:spcBef>
                <a:spcPct val="20000"/>
              </a:spcBef>
            </a:pPr>
            <a:fld id="{46B49DFC-29B7-4A8C-94F1-8DEF60A5D377}" type="slidenum">
              <a:rPr lang="en-US" sz="1400">
                <a:latin typeface="Tahoma" pitchFamily="34" charset="0"/>
              </a:rPr>
              <a:pPr algn="r" defTabSz="966788" eaLnBrk="0" hangingPunct="0">
                <a:spcBef>
                  <a:spcPct val="20000"/>
                </a:spcBef>
              </a:pPr>
              <a:t>37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17550"/>
            <a:ext cx="4802187" cy="3602038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2762"/>
          </a:xfrm>
          <a:noFill/>
          <a:ln/>
        </p:spPr>
        <p:txBody>
          <a:bodyPr lIns="96774" tIns="48385" rIns="96774" bIns="4838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FDFA8160-805A-4220-A99D-B7CB43C0B448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06239FAC-4B77-4649-8BEE-17CD1403B0B8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2313"/>
            <a:ext cx="4799013" cy="3598862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0DF3F866-5DF4-4008-9651-A426E08FAEEE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2313"/>
            <a:ext cx="4799013" cy="3598862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A999A75C-1F3F-493A-8C70-4953141B1805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2313"/>
            <a:ext cx="4799013" cy="3598862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8EA58DE4-E01B-4096-90CC-986981813CA2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6629" tIns="48311" rIns="96629" bIns="4831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March 9, 2011</a:t>
            </a: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http://csg.csail.mit.edu/6.375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L11-</a:t>
            </a:r>
            <a:fld id="{AA6ECBD3-8136-4AA5-8683-9B9B58825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9, 2011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L11-</a:t>
            </a:r>
            <a:fld id="{3F1B5F55-EBF0-4BB3-99E9-4E50E738B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http://csg.csail.mit.edu/6.375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9, 2011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L11-</a:t>
            </a:r>
            <a:fld id="{6CF5AEA8-8F5E-4C81-A3F9-6FD28CDD5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http://csg.csail.mit.edu/6.375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9, 2011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L11-</a:t>
            </a:r>
            <a:fld id="{7119CE97-38E7-4129-A840-1AAAB2819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http://csg.csail.mit.edu/6.375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5100"/>
            <a:ext cx="1781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March 9, 2011</a:t>
            </a:r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L11-</a:t>
            </a:r>
            <a:fld id="{861BB31B-F1AC-49E9-8CDF-6EA4FA928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27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http://csg.csail.mit.edu/6.375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69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8194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8195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18C1A699-F60A-4179-B398-9D9BD6D846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450975"/>
            <a:ext cx="7673975" cy="474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smtClean="0">
                <a:solidFill>
                  <a:schemeClr val="tx2"/>
                </a:solidFill>
              </a:rPr>
              <a:t>Implementing for Correct Concurrency</a:t>
            </a: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Nirav Dave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Computer Science &amp; Artificial Intelligence Lab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Massachusetts Institute of Technology</a:t>
            </a:r>
          </a:p>
        </p:txBody>
      </p:sp>
      <p:sp>
        <p:nvSpPr>
          <p:cNvPr id="8197" name="Footer Placeholder 7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24578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B30C4E81-CDC4-418C-9C9C-55A68D9971D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Determining Concurrency Properties</a:t>
            </a:r>
          </a:p>
        </p:txBody>
      </p:sp>
      <p:sp>
        <p:nvSpPr>
          <p:cNvPr id="2458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25602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DD4358CA-03A9-4B77-869C-69733461FB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3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Processor: Concurrencies</a:t>
            </a:r>
          </a:p>
        </p:txBody>
      </p:sp>
      <p:sp>
        <p:nvSpPr>
          <p:cNvPr id="15362" name="Content Placeholder 73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>
          <a:xfrm>
            <a:off x="784225" y="5221288"/>
            <a:ext cx="7772400" cy="1274762"/>
          </a:xfrm>
        </p:spPr>
        <p:txBody>
          <a:bodyPr/>
          <a:lstStyle/>
          <a:p>
            <a:r>
              <a:rPr lang="en-US" smtClean="0"/>
              <a:t>In-order: F &lt; D &lt; E &lt; M &lt; W</a:t>
            </a:r>
          </a:p>
          <a:p>
            <a:r>
              <a:rPr lang="en-US" smtClean="0"/>
              <a:t>Pipelined W &lt; M &lt; E &lt; D &lt; F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1447800" y="3594100"/>
            <a:ext cx="215900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25607" name="AutoShape 4"/>
          <p:cNvSpPr>
            <a:spLocks noChangeArrowheads="1"/>
          </p:cNvSpPr>
          <p:nvPr/>
        </p:nvSpPr>
        <p:spPr bwMode="auto">
          <a:xfrm>
            <a:off x="180975" y="1851025"/>
            <a:ext cx="8772525" cy="3136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650693" name="Cloud"/>
          <p:cNvSpPr>
            <a:spLocks noChangeAspect="1" noEditPoints="1" noChangeArrowheads="1"/>
          </p:cNvSpPr>
          <p:nvPr/>
        </p:nvSpPr>
        <p:spPr bwMode="auto">
          <a:xfrm>
            <a:off x="266700" y="3429000"/>
            <a:ext cx="838200" cy="533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  <a:defRPr/>
            </a:pPr>
            <a:endParaRPr lang="en-US" sz="1800"/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342900" y="3505200"/>
            <a:ext cx="685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fetch</a:t>
            </a:r>
          </a:p>
        </p:txBody>
      </p:sp>
      <p:grpSp>
        <p:nvGrpSpPr>
          <p:cNvPr id="25610" name="Group 7"/>
          <p:cNvGrpSpPr>
            <a:grpSpLocks/>
          </p:cNvGrpSpPr>
          <p:nvPr/>
        </p:nvGrpSpPr>
        <p:grpSpPr bwMode="auto">
          <a:xfrm>
            <a:off x="4013200" y="3454400"/>
            <a:ext cx="1104900" cy="533400"/>
            <a:chOff x="3152" y="1616"/>
            <a:chExt cx="696" cy="336"/>
          </a:xfrm>
        </p:grpSpPr>
        <p:sp>
          <p:nvSpPr>
            <p:cNvPr id="1650696" name="Cloud"/>
            <p:cNvSpPr>
              <a:spLocks noChangeAspect="1" noEditPoints="1" noChangeArrowheads="1"/>
            </p:cNvSpPr>
            <p:nvPr/>
          </p:nvSpPr>
          <p:spPr bwMode="auto">
            <a:xfrm>
              <a:off x="3152" y="1616"/>
              <a:ext cx="672" cy="3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25674" name="Text Box 9"/>
            <p:cNvSpPr txBox="1">
              <a:spLocks noChangeArrowheads="1"/>
            </p:cNvSpPr>
            <p:nvPr/>
          </p:nvSpPr>
          <p:spPr bwMode="auto">
            <a:xfrm>
              <a:off x="3160" y="1664"/>
              <a:ext cx="6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execute</a:t>
              </a:r>
            </a:p>
          </p:txBody>
        </p:sp>
      </p:grpSp>
      <p:sp>
        <p:nvSpPr>
          <p:cNvPr id="25611" name="Line 10"/>
          <p:cNvSpPr>
            <a:spLocks noChangeShapeType="1"/>
          </p:cNvSpPr>
          <p:nvPr/>
        </p:nvSpPr>
        <p:spPr bwMode="auto">
          <a:xfrm flipV="1">
            <a:off x="1079500" y="3717925"/>
            <a:ext cx="36036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1674813" y="3733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317500" y="4219575"/>
            <a:ext cx="8382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 iMem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427288" y="2814638"/>
            <a:ext cx="419100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Arial" charset="0"/>
              </a:rPr>
              <a:t>rf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812925" y="4445000"/>
            <a:ext cx="828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i="1">
                <a:latin typeface="Arial" charset="0"/>
              </a:rPr>
              <a:t>CPU</a:t>
            </a:r>
          </a:p>
        </p:txBody>
      </p: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2082800" y="3454400"/>
            <a:ext cx="1182688" cy="584200"/>
            <a:chOff x="1544" y="1632"/>
            <a:chExt cx="776" cy="368"/>
          </a:xfrm>
        </p:grpSpPr>
        <p:sp>
          <p:nvSpPr>
            <p:cNvPr id="1650705" name="Cloud"/>
            <p:cNvSpPr>
              <a:spLocks noChangeAspect="1" noEditPoints="1" noChangeArrowheads="1"/>
            </p:cNvSpPr>
            <p:nvPr/>
          </p:nvSpPr>
          <p:spPr bwMode="auto">
            <a:xfrm>
              <a:off x="1544" y="1632"/>
              <a:ext cx="776" cy="36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5672" name="Text Box 18"/>
            <p:cNvSpPr txBox="1">
              <a:spLocks noChangeArrowheads="1"/>
            </p:cNvSpPr>
            <p:nvPr/>
          </p:nvSpPr>
          <p:spPr bwMode="auto">
            <a:xfrm>
              <a:off x="1590" y="1695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charset="0"/>
                </a:rPr>
                <a:t>decode</a:t>
              </a:r>
            </a:p>
          </p:txBody>
        </p:sp>
      </p:grpSp>
      <p:grpSp>
        <p:nvGrpSpPr>
          <p:cNvPr id="25617" name="Group 19"/>
          <p:cNvGrpSpPr>
            <a:grpSpLocks/>
          </p:cNvGrpSpPr>
          <p:nvPr/>
        </p:nvGrpSpPr>
        <p:grpSpPr bwMode="auto">
          <a:xfrm>
            <a:off x="5842000" y="3441700"/>
            <a:ext cx="1244600" cy="533400"/>
            <a:chOff x="4232" y="2560"/>
            <a:chExt cx="808" cy="336"/>
          </a:xfrm>
        </p:grpSpPr>
        <p:sp>
          <p:nvSpPr>
            <p:cNvPr id="1650708" name="Cloud"/>
            <p:cNvSpPr>
              <a:spLocks noChangeAspect="1" noEditPoints="1" noChangeArrowheads="1"/>
            </p:cNvSpPr>
            <p:nvPr/>
          </p:nvSpPr>
          <p:spPr bwMode="auto">
            <a:xfrm>
              <a:off x="4232" y="2560"/>
              <a:ext cx="808" cy="3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25670" name="Text Box 21"/>
            <p:cNvSpPr txBox="1">
              <a:spLocks noChangeArrowheads="1"/>
            </p:cNvSpPr>
            <p:nvPr/>
          </p:nvSpPr>
          <p:spPr bwMode="auto">
            <a:xfrm>
              <a:off x="4288" y="2608"/>
              <a:ext cx="672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memory</a:t>
              </a:r>
            </a:p>
          </p:txBody>
        </p:sp>
      </p:grpSp>
      <p:sp>
        <p:nvSpPr>
          <p:cNvPr id="25618" name="Line 22"/>
          <p:cNvSpPr>
            <a:spLocks noChangeShapeType="1"/>
          </p:cNvSpPr>
          <p:nvPr/>
        </p:nvSpPr>
        <p:spPr bwMode="auto">
          <a:xfrm>
            <a:off x="3211513" y="37211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3"/>
          <p:cNvSpPr>
            <a:spLocks noChangeShapeType="1"/>
          </p:cNvSpPr>
          <p:nvPr/>
        </p:nvSpPr>
        <p:spPr bwMode="auto">
          <a:xfrm>
            <a:off x="37830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Text Box 24"/>
          <p:cNvSpPr txBox="1">
            <a:spLocks noChangeArrowheads="1"/>
          </p:cNvSpPr>
          <p:nvPr/>
        </p:nvSpPr>
        <p:spPr bwMode="auto">
          <a:xfrm>
            <a:off x="355600" y="2819400"/>
            <a:ext cx="4572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pc</a:t>
            </a:r>
          </a:p>
        </p:txBody>
      </p:sp>
      <p:grpSp>
        <p:nvGrpSpPr>
          <p:cNvPr id="25621" name="Group 25"/>
          <p:cNvGrpSpPr>
            <a:grpSpLocks/>
          </p:cNvGrpSpPr>
          <p:nvPr/>
        </p:nvGrpSpPr>
        <p:grpSpPr bwMode="auto">
          <a:xfrm>
            <a:off x="7673975" y="3403600"/>
            <a:ext cx="1063625" cy="644525"/>
            <a:chOff x="4248" y="2288"/>
            <a:chExt cx="670" cy="406"/>
          </a:xfrm>
        </p:grpSpPr>
        <p:sp>
          <p:nvSpPr>
            <p:cNvPr id="1650714" name="Cloud"/>
            <p:cNvSpPr>
              <a:spLocks noChangeAspect="1" noEditPoints="1" noChangeArrowheads="1"/>
            </p:cNvSpPr>
            <p:nvPr/>
          </p:nvSpPr>
          <p:spPr bwMode="auto">
            <a:xfrm>
              <a:off x="4248" y="2288"/>
              <a:ext cx="665" cy="40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25668" name="Text Box 27"/>
            <p:cNvSpPr txBox="1">
              <a:spLocks noChangeArrowheads="1"/>
            </p:cNvSpPr>
            <p:nvPr/>
          </p:nvSpPr>
          <p:spPr bwMode="auto">
            <a:xfrm>
              <a:off x="4300" y="2290"/>
              <a:ext cx="618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write-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back</a:t>
              </a:r>
            </a:p>
          </p:txBody>
        </p:sp>
      </p:grpSp>
      <p:grpSp>
        <p:nvGrpSpPr>
          <p:cNvPr id="25622" name="Group 28"/>
          <p:cNvGrpSpPr>
            <a:grpSpLocks/>
          </p:cNvGrpSpPr>
          <p:nvPr/>
        </p:nvGrpSpPr>
        <p:grpSpPr bwMode="auto">
          <a:xfrm>
            <a:off x="1319213" y="3581400"/>
            <a:ext cx="369887" cy="304800"/>
            <a:chOff x="167" y="3104"/>
            <a:chExt cx="233" cy="192"/>
          </a:xfrm>
        </p:grpSpPr>
        <p:sp>
          <p:nvSpPr>
            <p:cNvPr id="25661" name="Rectangle 29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25662" name="Group 30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25663" name="Freeform 31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4" name="Line 32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5" name="Line 33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6" name="Line 34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5623" name="Group 35"/>
          <p:cNvGrpSpPr>
            <a:grpSpLocks/>
          </p:cNvGrpSpPr>
          <p:nvPr/>
        </p:nvGrpSpPr>
        <p:grpSpPr bwMode="auto">
          <a:xfrm>
            <a:off x="3386138" y="3581400"/>
            <a:ext cx="369887" cy="304800"/>
            <a:chOff x="167" y="3104"/>
            <a:chExt cx="233" cy="192"/>
          </a:xfrm>
        </p:grpSpPr>
        <p:sp>
          <p:nvSpPr>
            <p:cNvPr id="25655" name="Rectangle 36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25656" name="Group 37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25657" name="Freeform 38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8" name="Line 39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Line 40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0" name="Line 41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24" name="Line 42"/>
          <p:cNvSpPr>
            <a:spLocks noChangeShapeType="1"/>
          </p:cNvSpPr>
          <p:nvPr/>
        </p:nvSpPr>
        <p:spPr bwMode="auto">
          <a:xfrm>
            <a:off x="56372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25" name="Group 43"/>
          <p:cNvGrpSpPr>
            <a:grpSpLocks/>
          </p:cNvGrpSpPr>
          <p:nvPr/>
        </p:nvGrpSpPr>
        <p:grpSpPr bwMode="auto">
          <a:xfrm>
            <a:off x="5240338" y="3581400"/>
            <a:ext cx="369887" cy="304800"/>
            <a:chOff x="167" y="3104"/>
            <a:chExt cx="233" cy="192"/>
          </a:xfrm>
        </p:grpSpPr>
        <p:sp>
          <p:nvSpPr>
            <p:cNvPr id="25649" name="Rectangle 44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25650" name="Group 45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25651" name="Freeform 46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47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48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Line 49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26" name="Line 50"/>
          <p:cNvSpPr>
            <a:spLocks noChangeShapeType="1"/>
          </p:cNvSpPr>
          <p:nvPr/>
        </p:nvSpPr>
        <p:spPr bwMode="auto">
          <a:xfrm>
            <a:off x="50911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51"/>
          <p:cNvSpPr>
            <a:spLocks noChangeShapeType="1"/>
          </p:cNvSpPr>
          <p:nvPr/>
        </p:nvSpPr>
        <p:spPr bwMode="auto">
          <a:xfrm>
            <a:off x="7542213" y="37465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28" name="Group 52"/>
          <p:cNvGrpSpPr>
            <a:grpSpLocks/>
          </p:cNvGrpSpPr>
          <p:nvPr/>
        </p:nvGrpSpPr>
        <p:grpSpPr bwMode="auto">
          <a:xfrm>
            <a:off x="7170738" y="3594100"/>
            <a:ext cx="369887" cy="304800"/>
            <a:chOff x="167" y="3104"/>
            <a:chExt cx="233" cy="192"/>
          </a:xfrm>
        </p:grpSpPr>
        <p:sp>
          <p:nvSpPr>
            <p:cNvPr id="25643" name="Rectangle 53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25644" name="Group 54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25645" name="Freeform 55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Line 56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57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58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29" name="Line 59"/>
          <p:cNvSpPr>
            <a:spLocks noChangeShapeType="1"/>
          </p:cNvSpPr>
          <p:nvPr/>
        </p:nvSpPr>
        <p:spPr bwMode="auto">
          <a:xfrm>
            <a:off x="7021513" y="37465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Freeform 60"/>
          <p:cNvSpPr>
            <a:spLocks/>
          </p:cNvSpPr>
          <p:nvPr/>
        </p:nvSpPr>
        <p:spPr bwMode="auto">
          <a:xfrm flipV="1">
            <a:off x="2814638" y="2974975"/>
            <a:ext cx="5386387" cy="414338"/>
          </a:xfrm>
          <a:custGeom>
            <a:avLst/>
            <a:gdLst>
              <a:gd name="T0" fmla="*/ 2147483647 w 3393"/>
              <a:gd name="T1" fmla="*/ 0 h 261"/>
              <a:gd name="T2" fmla="*/ 2147483647 w 3393"/>
              <a:gd name="T3" fmla="*/ 2147483647 h 261"/>
              <a:gd name="T4" fmla="*/ 0 w 3393"/>
              <a:gd name="T5" fmla="*/ 2147483647 h 261"/>
              <a:gd name="T6" fmla="*/ 0 60000 65536"/>
              <a:gd name="T7" fmla="*/ 0 60000 65536"/>
              <a:gd name="T8" fmla="*/ 0 60000 65536"/>
              <a:gd name="T9" fmla="*/ 0 w 3393"/>
              <a:gd name="T10" fmla="*/ 0 h 261"/>
              <a:gd name="T11" fmla="*/ 3393 w 3393"/>
              <a:gd name="T12" fmla="*/ 261 h 2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3" h="261">
                <a:moveTo>
                  <a:pt x="3393" y="0"/>
                </a:moveTo>
                <a:lnTo>
                  <a:pt x="3393" y="253"/>
                </a:lnTo>
                <a:lnTo>
                  <a:pt x="0" y="26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Text Box 61"/>
          <p:cNvSpPr txBox="1">
            <a:spLocks noChangeArrowheads="1"/>
          </p:cNvSpPr>
          <p:nvPr/>
        </p:nvSpPr>
        <p:spPr bwMode="auto">
          <a:xfrm>
            <a:off x="6094413" y="4217988"/>
            <a:ext cx="938212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dMem</a:t>
            </a:r>
          </a:p>
        </p:txBody>
      </p:sp>
      <p:sp>
        <p:nvSpPr>
          <p:cNvPr id="25632" name="Line 62"/>
          <p:cNvSpPr>
            <a:spLocks noChangeShapeType="1"/>
          </p:cNvSpPr>
          <p:nvPr/>
        </p:nvSpPr>
        <p:spPr bwMode="auto">
          <a:xfrm>
            <a:off x="3594100" y="229235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63"/>
          <p:cNvSpPr>
            <a:spLocks noChangeShapeType="1"/>
          </p:cNvSpPr>
          <p:nvPr/>
        </p:nvSpPr>
        <p:spPr bwMode="auto">
          <a:xfrm>
            <a:off x="1492250" y="229235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64"/>
          <p:cNvSpPr>
            <a:spLocks noChangeShapeType="1"/>
          </p:cNvSpPr>
          <p:nvPr/>
        </p:nvSpPr>
        <p:spPr bwMode="auto">
          <a:xfrm flipH="1" flipV="1">
            <a:off x="673100" y="39528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65"/>
          <p:cNvSpPr>
            <a:spLocks noChangeShapeType="1"/>
          </p:cNvSpPr>
          <p:nvPr/>
        </p:nvSpPr>
        <p:spPr bwMode="auto">
          <a:xfrm flipH="1" flipV="1">
            <a:off x="6661150" y="39131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Freeform 66"/>
          <p:cNvSpPr>
            <a:spLocks/>
          </p:cNvSpPr>
          <p:nvPr/>
        </p:nvSpPr>
        <p:spPr bwMode="auto">
          <a:xfrm>
            <a:off x="631825" y="2292350"/>
            <a:ext cx="3860800" cy="1173163"/>
          </a:xfrm>
          <a:custGeom>
            <a:avLst/>
            <a:gdLst>
              <a:gd name="T0" fmla="*/ 2147483647 w 2432"/>
              <a:gd name="T1" fmla="*/ 2147483647 h 739"/>
              <a:gd name="T2" fmla="*/ 2147483647 w 2432"/>
              <a:gd name="T3" fmla="*/ 0 h 739"/>
              <a:gd name="T4" fmla="*/ 0 w 2432"/>
              <a:gd name="T5" fmla="*/ 0 h 739"/>
              <a:gd name="T6" fmla="*/ 0 w 2432"/>
              <a:gd name="T7" fmla="*/ 2147483647 h 739"/>
              <a:gd name="T8" fmla="*/ 0 60000 65536"/>
              <a:gd name="T9" fmla="*/ 0 60000 65536"/>
              <a:gd name="T10" fmla="*/ 0 60000 65536"/>
              <a:gd name="T11" fmla="*/ 0 60000 65536"/>
              <a:gd name="T12" fmla="*/ 0 w 2432"/>
              <a:gd name="T13" fmla="*/ 0 h 739"/>
              <a:gd name="T14" fmla="*/ 2432 w 2432"/>
              <a:gd name="T15" fmla="*/ 739 h 7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2" h="739">
                <a:moveTo>
                  <a:pt x="2432" y="739"/>
                </a:moveTo>
                <a:lnTo>
                  <a:pt x="2432" y="0"/>
                </a:lnTo>
                <a:lnTo>
                  <a:pt x="0" y="0"/>
                </a:lnTo>
                <a:lnTo>
                  <a:pt x="0" y="3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Line 67"/>
          <p:cNvSpPr>
            <a:spLocks noChangeShapeType="1"/>
          </p:cNvSpPr>
          <p:nvPr/>
        </p:nvSpPr>
        <p:spPr bwMode="auto">
          <a:xfrm>
            <a:off x="64135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ooter Placeholder 77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400">
                <a:latin typeface="+mn-lt"/>
              </a:rPr>
              <a:t>http://csg.csail.mit.edu/6.375</a:t>
            </a:r>
            <a:endParaRPr lang="en-US" sz="1400" dirty="0">
              <a:latin typeface="+mn-lt"/>
            </a:endParaRPr>
          </a:p>
        </p:txBody>
      </p:sp>
      <p:grpSp>
        <p:nvGrpSpPr>
          <p:cNvPr id="25639" name="Group 72"/>
          <p:cNvGrpSpPr>
            <a:grpSpLocks/>
          </p:cNvGrpSpPr>
          <p:nvPr/>
        </p:nvGrpSpPr>
        <p:grpSpPr bwMode="auto">
          <a:xfrm>
            <a:off x="2633663" y="3213100"/>
            <a:ext cx="4818062" cy="376238"/>
            <a:chOff x="1659" y="2024"/>
            <a:chExt cx="3035" cy="237"/>
          </a:xfrm>
        </p:grpSpPr>
        <p:sp>
          <p:nvSpPr>
            <p:cNvPr id="25640" name="Line 13"/>
            <p:cNvSpPr>
              <a:spLocks noChangeShapeType="1"/>
            </p:cNvSpPr>
            <p:nvPr/>
          </p:nvSpPr>
          <p:spPr bwMode="auto">
            <a:xfrm flipH="1" flipV="1">
              <a:off x="1664" y="202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Freeform 74"/>
            <p:cNvSpPr>
              <a:spLocks/>
            </p:cNvSpPr>
            <p:nvPr/>
          </p:nvSpPr>
          <p:spPr bwMode="auto">
            <a:xfrm>
              <a:off x="1659" y="2115"/>
              <a:ext cx="3035" cy="146"/>
            </a:xfrm>
            <a:custGeom>
              <a:avLst/>
              <a:gdLst>
                <a:gd name="T0" fmla="*/ 3035 w 3035"/>
                <a:gd name="T1" fmla="*/ 146 h 146"/>
                <a:gd name="T2" fmla="*/ 3035 w 3035"/>
                <a:gd name="T3" fmla="*/ 0 h 146"/>
                <a:gd name="T4" fmla="*/ 0 w 3035"/>
                <a:gd name="T5" fmla="*/ 0 h 146"/>
                <a:gd name="T6" fmla="*/ 1788 w 3035"/>
                <a:gd name="T7" fmla="*/ 8 h 146"/>
                <a:gd name="T8" fmla="*/ 1788 w 3035"/>
                <a:gd name="T9" fmla="*/ 137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35"/>
                <a:gd name="T16" fmla="*/ 0 h 146"/>
                <a:gd name="T17" fmla="*/ 3035 w 3035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35" h="146">
                  <a:moveTo>
                    <a:pt x="3035" y="146"/>
                  </a:moveTo>
                  <a:lnTo>
                    <a:pt x="3035" y="0"/>
                  </a:lnTo>
                  <a:lnTo>
                    <a:pt x="0" y="0"/>
                  </a:lnTo>
                  <a:lnTo>
                    <a:pt x="1788" y="8"/>
                  </a:lnTo>
                  <a:lnTo>
                    <a:pt x="1788" y="1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Freeform 75"/>
            <p:cNvSpPr>
              <a:spLocks/>
            </p:cNvSpPr>
            <p:nvPr/>
          </p:nvSpPr>
          <p:spPr bwMode="auto">
            <a:xfrm>
              <a:off x="1659" y="2106"/>
              <a:ext cx="645" cy="155"/>
            </a:xfrm>
            <a:custGeom>
              <a:avLst/>
              <a:gdLst>
                <a:gd name="T0" fmla="*/ 645 w 645"/>
                <a:gd name="T1" fmla="*/ 155 h 155"/>
                <a:gd name="T2" fmla="*/ 645 w 645"/>
                <a:gd name="T3" fmla="*/ 0 h 155"/>
                <a:gd name="T4" fmla="*/ 0 w 645"/>
                <a:gd name="T5" fmla="*/ 9 h 155"/>
                <a:gd name="T6" fmla="*/ 0 60000 65536"/>
                <a:gd name="T7" fmla="*/ 0 60000 65536"/>
                <a:gd name="T8" fmla="*/ 0 60000 65536"/>
                <a:gd name="T9" fmla="*/ 0 w 645"/>
                <a:gd name="T10" fmla="*/ 0 h 155"/>
                <a:gd name="T11" fmla="*/ 645 w 645"/>
                <a:gd name="T12" fmla="*/ 155 h 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5" h="155">
                  <a:moveTo>
                    <a:pt x="645" y="155"/>
                  </a:moveTo>
                  <a:lnTo>
                    <a:pt x="645" y="0"/>
                  </a:lnTo>
                  <a:lnTo>
                    <a:pt x="0" y="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27650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AE5B42EA-B5AE-4C0D-94B1-79EC1362F31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7651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Concurrency requirements for Full Pipelining – Reg File</a:t>
            </a:r>
          </a:p>
        </p:txBody>
      </p:sp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4184650"/>
            <a:ext cx="7199313" cy="1835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In-Order RF: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(D calls sub) &lt;  (W calls upd)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Pipelined RF: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(W calls upd) &lt; (D calls sub)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grpSp>
        <p:nvGrpSpPr>
          <p:cNvPr id="27654" name="Group 74"/>
          <p:cNvGrpSpPr>
            <a:grpSpLocks/>
          </p:cNvGrpSpPr>
          <p:nvPr/>
        </p:nvGrpSpPr>
        <p:grpSpPr bwMode="auto">
          <a:xfrm>
            <a:off x="139700" y="1646238"/>
            <a:ext cx="5607050" cy="2181225"/>
            <a:chOff x="114" y="1166"/>
            <a:chExt cx="5526" cy="1976"/>
          </a:xfrm>
        </p:grpSpPr>
        <p:sp>
          <p:nvSpPr>
            <p:cNvPr id="27655" name="Rectangle 3"/>
            <p:cNvSpPr>
              <a:spLocks noChangeArrowheads="1"/>
            </p:cNvSpPr>
            <p:nvPr/>
          </p:nvSpPr>
          <p:spPr bwMode="auto">
            <a:xfrm>
              <a:off x="912" y="2264"/>
              <a:ext cx="136" cy="1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200"/>
            </a:p>
          </p:txBody>
        </p:sp>
        <p:sp>
          <p:nvSpPr>
            <p:cNvPr id="27656" name="AutoShape 4"/>
            <p:cNvSpPr>
              <a:spLocks noChangeArrowheads="1"/>
            </p:cNvSpPr>
            <p:nvPr/>
          </p:nvSpPr>
          <p:spPr bwMode="auto">
            <a:xfrm>
              <a:off x="114" y="1166"/>
              <a:ext cx="5526" cy="19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rial" charset="0"/>
              </a:endParaRPr>
            </a:p>
          </p:txBody>
        </p:sp>
        <p:sp>
          <p:nvSpPr>
            <p:cNvPr id="1650693" name="Cloud"/>
            <p:cNvSpPr>
              <a:spLocks noChangeAspect="1" noEditPoints="1" noChangeArrowheads="1"/>
            </p:cNvSpPr>
            <p:nvPr/>
          </p:nvSpPr>
          <p:spPr bwMode="auto">
            <a:xfrm>
              <a:off x="169" y="2160"/>
              <a:ext cx="527" cy="3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27658" name="Text Box 6"/>
            <p:cNvSpPr txBox="1">
              <a:spLocks noChangeArrowheads="1"/>
            </p:cNvSpPr>
            <p:nvPr/>
          </p:nvSpPr>
          <p:spPr bwMode="auto">
            <a:xfrm>
              <a:off x="215" y="2209"/>
              <a:ext cx="433" cy="4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>
                  <a:latin typeface="Arial" charset="0"/>
                </a:rPr>
                <a:t>fetch</a:t>
              </a:r>
            </a:p>
          </p:txBody>
        </p:sp>
        <p:grpSp>
          <p:nvGrpSpPr>
            <p:cNvPr id="27659" name="Group 7"/>
            <p:cNvGrpSpPr>
              <a:grpSpLocks/>
            </p:cNvGrpSpPr>
            <p:nvPr/>
          </p:nvGrpSpPr>
          <p:grpSpPr bwMode="auto">
            <a:xfrm>
              <a:off x="2528" y="2176"/>
              <a:ext cx="696" cy="461"/>
              <a:chOff x="3152" y="1616"/>
              <a:chExt cx="696" cy="461"/>
            </a:xfrm>
          </p:grpSpPr>
          <p:sp>
            <p:nvSpPr>
              <p:cNvPr id="1650696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3152" y="1616"/>
                <a:ext cx="673" cy="338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1800"/>
              </a:p>
            </p:txBody>
          </p:sp>
          <p:sp>
            <p:nvSpPr>
              <p:cNvPr id="27722" name="Text Box 9"/>
              <p:cNvSpPr txBox="1">
                <a:spLocks noChangeArrowheads="1"/>
              </p:cNvSpPr>
              <p:nvPr/>
            </p:nvSpPr>
            <p:spPr bwMode="auto">
              <a:xfrm>
                <a:off x="3159" y="1663"/>
                <a:ext cx="689" cy="4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200">
                    <a:latin typeface="Arial" charset="0"/>
                  </a:rPr>
                  <a:t>execute</a:t>
                </a:r>
              </a:p>
            </p:txBody>
          </p:sp>
        </p:grp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 flipV="1">
              <a:off x="680" y="2342"/>
              <a:ext cx="227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>
              <a:off x="1055" y="2352"/>
              <a:ext cx="2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Text Box 12"/>
            <p:cNvSpPr txBox="1">
              <a:spLocks noChangeArrowheads="1"/>
            </p:cNvSpPr>
            <p:nvPr/>
          </p:nvSpPr>
          <p:spPr bwMode="auto">
            <a:xfrm>
              <a:off x="198" y="2657"/>
              <a:ext cx="529" cy="23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>
                  <a:latin typeface="Arial" charset="0"/>
                </a:rPr>
                <a:t>imem</a:t>
              </a:r>
            </a:p>
          </p:txBody>
        </p:sp>
        <p:sp>
          <p:nvSpPr>
            <p:cNvPr id="27663" name="Text Box 14"/>
            <p:cNvSpPr txBox="1">
              <a:spLocks noChangeArrowheads="1"/>
            </p:cNvSpPr>
            <p:nvPr/>
          </p:nvSpPr>
          <p:spPr bwMode="auto">
            <a:xfrm>
              <a:off x="1528" y="1773"/>
              <a:ext cx="266" cy="3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>
                  <a:latin typeface="Arial" charset="0"/>
                </a:rPr>
                <a:t>rf</a:t>
              </a:r>
            </a:p>
          </p:txBody>
        </p:sp>
        <p:sp>
          <p:nvSpPr>
            <p:cNvPr id="27664" name="Rectangle 15"/>
            <p:cNvSpPr>
              <a:spLocks noChangeArrowheads="1"/>
            </p:cNvSpPr>
            <p:nvPr/>
          </p:nvSpPr>
          <p:spPr bwMode="auto">
            <a:xfrm>
              <a:off x="1100" y="2800"/>
              <a:ext cx="602" cy="3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i="1">
                  <a:latin typeface="Arial" charset="0"/>
                </a:rPr>
                <a:t>CPU</a:t>
              </a:r>
            </a:p>
          </p:txBody>
        </p:sp>
        <p:grpSp>
          <p:nvGrpSpPr>
            <p:cNvPr id="27665" name="Group 16"/>
            <p:cNvGrpSpPr>
              <a:grpSpLocks/>
            </p:cNvGrpSpPr>
            <p:nvPr/>
          </p:nvGrpSpPr>
          <p:grpSpPr bwMode="auto">
            <a:xfrm>
              <a:off x="1312" y="2176"/>
              <a:ext cx="745" cy="368"/>
              <a:chOff x="1544" y="1632"/>
              <a:chExt cx="776" cy="368"/>
            </a:xfrm>
          </p:grpSpPr>
          <p:sp>
            <p:nvSpPr>
              <p:cNvPr id="1650705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1544" y="1632"/>
                <a:ext cx="776" cy="368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Arial" charset="0"/>
                </a:endParaRPr>
              </a:p>
            </p:txBody>
          </p:sp>
          <p:sp>
            <p:nvSpPr>
              <p:cNvPr id="27720" name="Text Box 18"/>
              <p:cNvSpPr txBox="1">
                <a:spLocks noChangeArrowheads="1"/>
              </p:cNvSpPr>
              <p:nvPr/>
            </p:nvSpPr>
            <p:spPr bwMode="auto">
              <a:xfrm>
                <a:off x="1544" y="1695"/>
                <a:ext cx="699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decode</a:t>
                </a:r>
              </a:p>
            </p:txBody>
          </p:sp>
        </p:grpSp>
        <p:grpSp>
          <p:nvGrpSpPr>
            <p:cNvPr id="27666" name="Group 19"/>
            <p:cNvGrpSpPr>
              <a:grpSpLocks/>
            </p:cNvGrpSpPr>
            <p:nvPr/>
          </p:nvGrpSpPr>
          <p:grpSpPr bwMode="auto">
            <a:xfrm>
              <a:off x="3680" y="2168"/>
              <a:ext cx="784" cy="463"/>
              <a:chOff x="4232" y="2560"/>
              <a:chExt cx="808" cy="463"/>
            </a:xfrm>
          </p:grpSpPr>
          <p:sp>
            <p:nvSpPr>
              <p:cNvPr id="1650708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4232" y="2560"/>
                <a:ext cx="808" cy="337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1800"/>
              </a:p>
            </p:txBody>
          </p:sp>
          <p:sp>
            <p:nvSpPr>
              <p:cNvPr id="27718" name="Text Box 21"/>
              <p:cNvSpPr txBox="1">
                <a:spLocks noChangeArrowheads="1"/>
              </p:cNvSpPr>
              <p:nvPr/>
            </p:nvSpPr>
            <p:spPr bwMode="auto">
              <a:xfrm>
                <a:off x="4288" y="2608"/>
                <a:ext cx="672" cy="415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200">
                    <a:latin typeface="Arial" charset="0"/>
                  </a:rPr>
                  <a:t>memory</a:t>
                </a:r>
              </a:p>
            </p:txBody>
          </p:sp>
        </p:grpSp>
        <p:sp>
          <p:nvSpPr>
            <p:cNvPr id="27667" name="Line 22"/>
            <p:cNvSpPr>
              <a:spLocks noChangeShapeType="1"/>
            </p:cNvSpPr>
            <p:nvPr/>
          </p:nvSpPr>
          <p:spPr bwMode="auto">
            <a:xfrm>
              <a:off x="2023" y="2344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Line 23"/>
            <p:cNvSpPr>
              <a:spLocks noChangeShapeType="1"/>
            </p:cNvSpPr>
            <p:nvPr/>
          </p:nvSpPr>
          <p:spPr bwMode="auto">
            <a:xfrm>
              <a:off x="2383" y="2352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Text Box 24"/>
            <p:cNvSpPr txBox="1">
              <a:spLocks noChangeArrowheads="1"/>
            </p:cNvSpPr>
            <p:nvPr/>
          </p:nvSpPr>
          <p:spPr bwMode="auto">
            <a:xfrm>
              <a:off x="225" y="1776"/>
              <a:ext cx="288" cy="3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>
                  <a:latin typeface="Arial" charset="0"/>
                </a:rPr>
                <a:t>pc</a:t>
              </a:r>
            </a:p>
          </p:txBody>
        </p:sp>
        <p:grpSp>
          <p:nvGrpSpPr>
            <p:cNvPr id="27670" name="Group 25"/>
            <p:cNvGrpSpPr>
              <a:grpSpLocks/>
            </p:cNvGrpSpPr>
            <p:nvPr/>
          </p:nvGrpSpPr>
          <p:grpSpPr bwMode="auto">
            <a:xfrm>
              <a:off x="4834" y="2144"/>
              <a:ext cx="670" cy="415"/>
              <a:chOff x="4248" y="2288"/>
              <a:chExt cx="670" cy="415"/>
            </a:xfrm>
          </p:grpSpPr>
          <p:sp>
            <p:nvSpPr>
              <p:cNvPr id="1650714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4248" y="2288"/>
                <a:ext cx="665" cy="407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1800"/>
              </a:p>
            </p:txBody>
          </p:sp>
          <p:sp>
            <p:nvSpPr>
              <p:cNvPr id="27716" name="Text Box 27"/>
              <p:cNvSpPr txBox="1">
                <a:spLocks noChangeArrowheads="1"/>
              </p:cNvSpPr>
              <p:nvPr/>
            </p:nvSpPr>
            <p:spPr bwMode="auto">
              <a:xfrm>
                <a:off x="4301" y="2289"/>
                <a:ext cx="617" cy="4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Arial" charset="0"/>
                  </a:rPr>
                  <a:t>write-</a:t>
                </a:r>
              </a:p>
              <a:p>
                <a:pPr algn="ctr" eaLnBrk="0" hangingPunct="0"/>
                <a:r>
                  <a:rPr lang="en-US" sz="1200">
                    <a:latin typeface="Arial" charset="0"/>
                  </a:rPr>
                  <a:t>back</a:t>
                </a:r>
              </a:p>
            </p:txBody>
          </p:sp>
        </p:grpSp>
        <p:grpSp>
          <p:nvGrpSpPr>
            <p:cNvPr id="27671" name="Group 28"/>
            <p:cNvGrpSpPr>
              <a:grpSpLocks/>
            </p:cNvGrpSpPr>
            <p:nvPr/>
          </p:nvGrpSpPr>
          <p:grpSpPr bwMode="auto">
            <a:xfrm>
              <a:off x="831" y="2256"/>
              <a:ext cx="233" cy="192"/>
              <a:chOff x="167" y="3104"/>
              <a:chExt cx="233" cy="192"/>
            </a:xfrm>
          </p:grpSpPr>
          <p:sp>
            <p:nvSpPr>
              <p:cNvPr id="27709" name="Rectangle 29"/>
              <p:cNvSpPr>
                <a:spLocks noChangeArrowheads="1"/>
              </p:cNvSpPr>
              <p:nvPr/>
            </p:nvSpPr>
            <p:spPr bwMode="auto">
              <a:xfrm>
                <a:off x="256" y="3104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sz="1200"/>
              </a:p>
            </p:txBody>
          </p:sp>
          <p:grpSp>
            <p:nvGrpSpPr>
              <p:cNvPr id="27710" name="Group 30"/>
              <p:cNvGrpSpPr>
                <a:grpSpLocks/>
              </p:cNvGrpSpPr>
              <p:nvPr/>
            </p:nvGrpSpPr>
            <p:grpSpPr bwMode="auto">
              <a:xfrm>
                <a:off x="167" y="3104"/>
                <a:ext cx="232" cy="192"/>
                <a:chOff x="1079" y="1712"/>
                <a:chExt cx="232" cy="192"/>
              </a:xfrm>
            </p:grpSpPr>
            <p:sp>
              <p:nvSpPr>
                <p:cNvPr id="27711" name="Freeform 31"/>
                <p:cNvSpPr>
                  <a:spLocks/>
                </p:cNvSpPr>
                <p:nvPr/>
              </p:nvSpPr>
              <p:spPr bwMode="auto">
                <a:xfrm>
                  <a:off x="1079" y="1712"/>
                  <a:ext cx="232" cy="192"/>
                </a:xfrm>
                <a:custGeom>
                  <a:avLst/>
                  <a:gdLst>
                    <a:gd name="T0" fmla="*/ 0 w 288"/>
                    <a:gd name="T1" fmla="*/ 0 h 144"/>
                    <a:gd name="T2" fmla="*/ 6 w 288"/>
                    <a:gd name="T3" fmla="*/ 0 h 144"/>
                    <a:gd name="T4" fmla="*/ 6 w 288"/>
                    <a:gd name="T5" fmla="*/ 25559 h 144"/>
                    <a:gd name="T6" fmla="*/ 0 w 288"/>
                    <a:gd name="T7" fmla="*/ 2555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2" name="Line 32"/>
                <p:cNvSpPr>
                  <a:spLocks noChangeShapeType="1"/>
                </p:cNvSpPr>
                <p:nvPr/>
              </p:nvSpPr>
              <p:spPr bwMode="auto">
                <a:xfrm>
                  <a:off x="1263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3" name="Line 33"/>
                <p:cNvSpPr>
                  <a:spLocks noChangeShapeType="1"/>
                </p:cNvSpPr>
                <p:nvPr/>
              </p:nvSpPr>
              <p:spPr bwMode="auto">
                <a:xfrm>
                  <a:off x="1215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14" name="Line 34"/>
                <p:cNvSpPr>
                  <a:spLocks noChangeShapeType="1"/>
                </p:cNvSpPr>
                <p:nvPr/>
              </p:nvSpPr>
              <p:spPr bwMode="auto">
                <a:xfrm>
                  <a:off x="1167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672" name="Group 35"/>
            <p:cNvGrpSpPr>
              <a:grpSpLocks/>
            </p:cNvGrpSpPr>
            <p:nvPr/>
          </p:nvGrpSpPr>
          <p:grpSpPr bwMode="auto">
            <a:xfrm>
              <a:off x="2133" y="2256"/>
              <a:ext cx="233" cy="192"/>
              <a:chOff x="167" y="3104"/>
              <a:chExt cx="233" cy="192"/>
            </a:xfrm>
          </p:grpSpPr>
          <p:sp>
            <p:nvSpPr>
              <p:cNvPr id="27703" name="Rectangle 36"/>
              <p:cNvSpPr>
                <a:spLocks noChangeArrowheads="1"/>
              </p:cNvSpPr>
              <p:nvPr/>
            </p:nvSpPr>
            <p:spPr bwMode="auto">
              <a:xfrm>
                <a:off x="256" y="3104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sz="1200"/>
              </a:p>
            </p:txBody>
          </p:sp>
          <p:grpSp>
            <p:nvGrpSpPr>
              <p:cNvPr id="27704" name="Group 37"/>
              <p:cNvGrpSpPr>
                <a:grpSpLocks/>
              </p:cNvGrpSpPr>
              <p:nvPr/>
            </p:nvGrpSpPr>
            <p:grpSpPr bwMode="auto">
              <a:xfrm>
                <a:off x="167" y="3104"/>
                <a:ext cx="232" cy="192"/>
                <a:chOff x="1079" y="1712"/>
                <a:chExt cx="232" cy="192"/>
              </a:xfrm>
            </p:grpSpPr>
            <p:sp>
              <p:nvSpPr>
                <p:cNvPr id="27705" name="Freeform 38"/>
                <p:cNvSpPr>
                  <a:spLocks/>
                </p:cNvSpPr>
                <p:nvPr/>
              </p:nvSpPr>
              <p:spPr bwMode="auto">
                <a:xfrm>
                  <a:off x="1079" y="1712"/>
                  <a:ext cx="232" cy="192"/>
                </a:xfrm>
                <a:custGeom>
                  <a:avLst/>
                  <a:gdLst>
                    <a:gd name="T0" fmla="*/ 0 w 288"/>
                    <a:gd name="T1" fmla="*/ 0 h 144"/>
                    <a:gd name="T2" fmla="*/ 6 w 288"/>
                    <a:gd name="T3" fmla="*/ 0 h 144"/>
                    <a:gd name="T4" fmla="*/ 6 w 288"/>
                    <a:gd name="T5" fmla="*/ 25559 h 144"/>
                    <a:gd name="T6" fmla="*/ 0 w 288"/>
                    <a:gd name="T7" fmla="*/ 2555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06" name="Line 39"/>
                <p:cNvSpPr>
                  <a:spLocks noChangeShapeType="1"/>
                </p:cNvSpPr>
                <p:nvPr/>
              </p:nvSpPr>
              <p:spPr bwMode="auto">
                <a:xfrm>
                  <a:off x="1263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07" name="Line 40"/>
                <p:cNvSpPr>
                  <a:spLocks noChangeShapeType="1"/>
                </p:cNvSpPr>
                <p:nvPr/>
              </p:nvSpPr>
              <p:spPr bwMode="auto">
                <a:xfrm>
                  <a:off x="1215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08" name="Line 41"/>
                <p:cNvSpPr>
                  <a:spLocks noChangeShapeType="1"/>
                </p:cNvSpPr>
                <p:nvPr/>
              </p:nvSpPr>
              <p:spPr bwMode="auto">
                <a:xfrm>
                  <a:off x="1167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673" name="Line 42"/>
            <p:cNvSpPr>
              <a:spLocks noChangeShapeType="1"/>
            </p:cNvSpPr>
            <p:nvPr/>
          </p:nvSpPr>
          <p:spPr bwMode="auto">
            <a:xfrm>
              <a:off x="3551" y="2352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74" name="Group 43"/>
            <p:cNvGrpSpPr>
              <a:grpSpLocks/>
            </p:cNvGrpSpPr>
            <p:nvPr/>
          </p:nvGrpSpPr>
          <p:grpSpPr bwMode="auto">
            <a:xfrm>
              <a:off x="3301" y="2256"/>
              <a:ext cx="233" cy="192"/>
              <a:chOff x="167" y="3104"/>
              <a:chExt cx="233" cy="192"/>
            </a:xfrm>
          </p:grpSpPr>
          <p:sp>
            <p:nvSpPr>
              <p:cNvPr id="27697" name="Rectangle 44"/>
              <p:cNvSpPr>
                <a:spLocks noChangeArrowheads="1"/>
              </p:cNvSpPr>
              <p:nvPr/>
            </p:nvSpPr>
            <p:spPr bwMode="auto">
              <a:xfrm>
                <a:off x="256" y="3104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sz="1200"/>
              </a:p>
            </p:txBody>
          </p:sp>
          <p:grpSp>
            <p:nvGrpSpPr>
              <p:cNvPr id="27698" name="Group 45"/>
              <p:cNvGrpSpPr>
                <a:grpSpLocks/>
              </p:cNvGrpSpPr>
              <p:nvPr/>
            </p:nvGrpSpPr>
            <p:grpSpPr bwMode="auto">
              <a:xfrm>
                <a:off x="167" y="3104"/>
                <a:ext cx="232" cy="192"/>
                <a:chOff x="1079" y="1712"/>
                <a:chExt cx="232" cy="192"/>
              </a:xfrm>
            </p:grpSpPr>
            <p:sp>
              <p:nvSpPr>
                <p:cNvPr id="27699" name="Freeform 46"/>
                <p:cNvSpPr>
                  <a:spLocks/>
                </p:cNvSpPr>
                <p:nvPr/>
              </p:nvSpPr>
              <p:spPr bwMode="auto">
                <a:xfrm>
                  <a:off x="1079" y="1712"/>
                  <a:ext cx="232" cy="192"/>
                </a:xfrm>
                <a:custGeom>
                  <a:avLst/>
                  <a:gdLst>
                    <a:gd name="T0" fmla="*/ 0 w 288"/>
                    <a:gd name="T1" fmla="*/ 0 h 144"/>
                    <a:gd name="T2" fmla="*/ 6 w 288"/>
                    <a:gd name="T3" fmla="*/ 0 h 144"/>
                    <a:gd name="T4" fmla="*/ 6 w 288"/>
                    <a:gd name="T5" fmla="*/ 25559 h 144"/>
                    <a:gd name="T6" fmla="*/ 0 w 288"/>
                    <a:gd name="T7" fmla="*/ 2555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00" name="Line 47"/>
                <p:cNvSpPr>
                  <a:spLocks noChangeShapeType="1"/>
                </p:cNvSpPr>
                <p:nvPr/>
              </p:nvSpPr>
              <p:spPr bwMode="auto">
                <a:xfrm>
                  <a:off x="1263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01" name="Line 48"/>
                <p:cNvSpPr>
                  <a:spLocks noChangeShapeType="1"/>
                </p:cNvSpPr>
                <p:nvPr/>
              </p:nvSpPr>
              <p:spPr bwMode="auto">
                <a:xfrm>
                  <a:off x="1215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02" name="Line 49"/>
                <p:cNvSpPr>
                  <a:spLocks noChangeShapeType="1"/>
                </p:cNvSpPr>
                <p:nvPr/>
              </p:nvSpPr>
              <p:spPr bwMode="auto">
                <a:xfrm>
                  <a:off x="1167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675" name="Line 50"/>
            <p:cNvSpPr>
              <a:spLocks noChangeShapeType="1"/>
            </p:cNvSpPr>
            <p:nvPr/>
          </p:nvSpPr>
          <p:spPr bwMode="auto">
            <a:xfrm>
              <a:off x="3207" y="2352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Line 51"/>
            <p:cNvSpPr>
              <a:spLocks noChangeShapeType="1"/>
            </p:cNvSpPr>
            <p:nvPr/>
          </p:nvSpPr>
          <p:spPr bwMode="auto">
            <a:xfrm>
              <a:off x="4751" y="2360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77" name="Group 52"/>
            <p:cNvGrpSpPr>
              <a:grpSpLocks/>
            </p:cNvGrpSpPr>
            <p:nvPr/>
          </p:nvGrpSpPr>
          <p:grpSpPr bwMode="auto">
            <a:xfrm>
              <a:off x="4517" y="2264"/>
              <a:ext cx="233" cy="192"/>
              <a:chOff x="167" y="3104"/>
              <a:chExt cx="233" cy="192"/>
            </a:xfrm>
          </p:grpSpPr>
          <p:sp>
            <p:nvSpPr>
              <p:cNvPr id="27691" name="Rectangle 53"/>
              <p:cNvSpPr>
                <a:spLocks noChangeArrowheads="1"/>
              </p:cNvSpPr>
              <p:nvPr/>
            </p:nvSpPr>
            <p:spPr bwMode="auto">
              <a:xfrm>
                <a:off x="256" y="3104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sz="1200"/>
              </a:p>
            </p:txBody>
          </p:sp>
          <p:grpSp>
            <p:nvGrpSpPr>
              <p:cNvPr id="27692" name="Group 54"/>
              <p:cNvGrpSpPr>
                <a:grpSpLocks/>
              </p:cNvGrpSpPr>
              <p:nvPr/>
            </p:nvGrpSpPr>
            <p:grpSpPr bwMode="auto">
              <a:xfrm>
                <a:off x="167" y="3104"/>
                <a:ext cx="232" cy="192"/>
                <a:chOff x="1079" y="1712"/>
                <a:chExt cx="232" cy="192"/>
              </a:xfrm>
            </p:grpSpPr>
            <p:sp>
              <p:nvSpPr>
                <p:cNvPr id="27693" name="Freeform 55"/>
                <p:cNvSpPr>
                  <a:spLocks/>
                </p:cNvSpPr>
                <p:nvPr/>
              </p:nvSpPr>
              <p:spPr bwMode="auto">
                <a:xfrm>
                  <a:off x="1079" y="1712"/>
                  <a:ext cx="232" cy="192"/>
                </a:xfrm>
                <a:custGeom>
                  <a:avLst/>
                  <a:gdLst>
                    <a:gd name="T0" fmla="*/ 0 w 288"/>
                    <a:gd name="T1" fmla="*/ 0 h 144"/>
                    <a:gd name="T2" fmla="*/ 6 w 288"/>
                    <a:gd name="T3" fmla="*/ 0 h 144"/>
                    <a:gd name="T4" fmla="*/ 6 w 288"/>
                    <a:gd name="T5" fmla="*/ 25559 h 144"/>
                    <a:gd name="T6" fmla="*/ 0 w 288"/>
                    <a:gd name="T7" fmla="*/ 2555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4" name="Line 56"/>
                <p:cNvSpPr>
                  <a:spLocks noChangeShapeType="1"/>
                </p:cNvSpPr>
                <p:nvPr/>
              </p:nvSpPr>
              <p:spPr bwMode="auto">
                <a:xfrm>
                  <a:off x="1263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5" name="Line 57"/>
                <p:cNvSpPr>
                  <a:spLocks noChangeShapeType="1"/>
                </p:cNvSpPr>
                <p:nvPr/>
              </p:nvSpPr>
              <p:spPr bwMode="auto">
                <a:xfrm>
                  <a:off x="1215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6" name="Line 58"/>
                <p:cNvSpPr>
                  <a:spLocks noChangeShapeType="1"/>
                </p:cNvSpPr>
                <p:nvPr/>
              </p:nvSpPr>
              <p:spPr bwMode="auto">
                <a:xfrm>
                  <a:off x="1167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678" name="Line 59"/>
            <p:cNvSpPr>
              <a:spLocks noChangeShapeType="1"/>
            </p:cNvSpPr>
            <p:nvPr/>
          </p:nvSpPr>
          <p:spPr bwMode="auto">
            <a:xfrm>
              <a:off x="4423" y="2360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Freeform 60"/>
            <p:cNvSpPr>
              <a:spLocks/>
            </p:cNvSpPr>
            <p:nvPr/>
          </p:nvSpPr>
          <p:spPr bwMode="auto">
            <a:xfrm flipV="1">
              <a:off x="1773" y="1874"/>
              <a:ext cx="3393" cy="261"/>
            </a:xfrm>
            <a:custGeom>
              <a:avLst/>
              <a:gdLst>
                <a:gd name="T0" fmla="*/ 2147481494 w 3393"/>
                <a:gd name="T1" fmla="*/ 0 h 261"/>
                <a:gd name="T2" fmla="*/ 2147481494 w 3393"/>
                <a:gd name="T3" fmla="*/ 2147481108 h 261"/>
                <a:gd name="T4" fmla="*/ 0 w 3393"/>
                <a:gd name="T5" fmla="*/ 2147481108 h 261"/>
                <a:gd name="T6" fmla="*/ 0 60000 65536"/>
                <a:gd name="T7" fmla="*/ 0 60000 65536"/>
                <a:gd name="T8" fmla="*/ 0 60000 65536"/>
                <a:gd name="T9" fmla="*/ 0 w 3393"/>
                <a:gd name="T10" fmla="*/ 0 h 261"/>
                <a:gd name="T11" fmla="*/ 3393 w 3393"/>
                <a:gd name="T12" fmla="*/ 261 h 2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3" h="261">
                  <a:moveTo>
                    <a:pt x="3393" y="0"/>
                  </a:moveTo>
                  <a:lnTo>
                    <a:pt x="3393" y="253"/>
                  </a:lnTo>
                  <a:lnTo>
                    <a:pt x="0" y="26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Text Box 61"/>
            <p:cNvSpPr txBox="1">
              <a:spLocks noChangeArrowheads="1"/>
            </p:cNvSpPr>
            <p:nvPr/>
          </p:nvSpPr>
          <p:spPr bwMode="auto">
            <a:xfrm>
              <a:off x="3839" y="2657"/>
              <a:ext cx="592" cy="23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>
                  <a:latin typeface="Arial" charset="0"/>
                </a:rPr>
                <a:t>dMem</a:t>
              </a:r>
            </a:p>
          </p:txBody>
        </p:sp>
        <p:sp>
          <p:nvSpPr>
            <p:cNvPr id="27681" name="Line 62"/>
            <p:cNvSpPr>
              <a:spLocks noChangeShapeType="1"/>
            </p:cNvSpPr>
            <p:nvPr/>
          </p:nvSpPr>
          <p:spPr bwMode="auto">
            <a:xfrm>
              <a:off x="2264" y="1444"/>
              <a:ext cx="1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Line 63"/>
            <p:cNvSpPr>
              <a:spLocks noChangeShapeType="1"/>
            </p:cNvSpPr>
            <p:nvPr/>
          </p:nvSpPr>
          <p:spPr bwMode="auto">
            <a:xfrm>
              <a:off x="940" y="1444"/>
              <a:ext cx="1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3" name="Line 64"/>
            <p:cNvSpPr>
              <a:spLocks noChangeShapeType="1"/>
            </p:cNvSpPr>
            <p:nvPr/>
          </p:nvSpPr>
          <p:spPr bwMode="auto">
            <a:xfrm flipH="1" flipV="1">
              <a:off x="424" y="2490"/>
              <a:ext cx="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4" name="Line 65"/>
            <p:cNvSpPr>
              <a:spLocks noChangeShapeType="1"/>
            </p:cNvSpPr>
            <p:nvPr/>
          </p:nvSpPr>
          <p:spPr bwMode="auto">
            <a:xfrm flipH="1" flipV="1">
              <a:off x="4196" y="2465"/>
              <a:ext cx="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5" name="Freeform 66"/>
            <p:cNvSpPr>
              <a:spLocks/>
            </p:cNvSpPr>
            <p:nvPr/>
          </p:nvSpPr>
          <p:spPr bwMode="auto">
            <a:xfrm>
              <a:off x="398" y="1444"/>
              <a:ext cx="2432" cy="739"/>
            </a:xfrm>
            <a:custGeom>
              <a:avLst/>
              <a:gdLst>
                <a:gd name="T0" fmla="*/ 2147481250 w 2432"/>
                <a:gd name="T1" fmla="*/ 2147481403 h 739"/>
                <a:gd name="T2" fmla="*/ 2147481250 w 2432"/>
                <a:gd name="T3" fmla="*/ 0 h 739"/>
                <a:gd name="T4" fmla="*/ 0 w 2432"/>
                <a:gd name="T5" fmla="*/ 0 h 739"/>
                <a:gd name="T6" fmla="*/ 0 w 2432"/>
                <a:gd name="T7" fmla="*/ 2147481403 h 7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32"/>
                <a:gd name="T13" fmla="*/ 0 h 739"/>
                <a:gd name="T14" fmla="*/ 2432 w 2432"/>
                <a:gd name="T15" fmla="*/ 739 h 7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32" h="739">
                  <a:moveTo>
                    <a:pt x="2432" y="739"/>
                  </a:moveTo>
                  <a:lnTo>
                    <a:pt x="2432" y="0"/>
                  </a:lnTo>
                  <a:lnTo>
                    <a:pt x="0" y="0"/>
                  </a:lnTo>
                  <a:lnTo>
                    <a:pt x="0" y="3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Line 67"/>
            <p:cNvSpPr>
              <a:spLocks noChangeShapeType="1"/>
            </p:cNvSpPr>
            <p:nvPr/>
          </p:nvSpPr>
          <p:spPr bwMode="auto">
            <a:xfrm>
              <a:off x="404" y="2016"/>
              <a:ext cx="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87" name="Group 72"/>
            <p:cNvGrpSpPr>
              <a:grpSpLocks/>
            </p:cNvGrpSpPr>
            <p:nvPr/>
          </p:nvGrpSpPr>
          <p:grpSpPr bwMode="auto">
            <a:xfrm>
              <a:off x="1659" y="2024"/>
              <a:ext cx="3035" cy="237"/>
              <a:chOff x="1659" y="2024"/>
              <a:chExt cx="3035" cy="237"/>
            </a:xfrm>
          </p:grpSpPr>
          <p:sp>
            <p:nvSpPr>
              <p:cNvPr id="27688" name="Line 13"/>
              <p:cNvSpPr>
                <a:spLocks noChangeShapeType="1"/>
              </p:cNvSpPr>
              <p:nvPr/>
            </p:nvSpPr>
            <p:spPr bwMode="auto">
              <a:xfrm flipH="1" flipV="1">
                <a:off x="1664" y="2024"/>
                <a:ext cx="0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9" name="Freeform 74"/>
              <p:cNvSpPr>
                <a:spLocks/>
              </p:cNvSpPr>
              <p:nvPr/>
            </p:nvSpPr>
            <p:spPr bwMode="auto">
              <a:xfrm>
                <a:off x="1659" y="2115"/>
                <a:ext cx="3035" cy="146"/>
              </a:xfrm>
              <a:custGeom>
                <a:avLst/>
                <a:gdLst>
                  <a:gd name="T0" fmla="*/ 3035 w 3035"/>
                  <a:gd name="T1" fmla="*/ 146 h 146"/>
                  <a:gd name="T2" fmla="*/ 3035 w 3035"/>
                  <a:gd name="T3" fmla="*/ 0 h 146"/>
                  <a:gd name="T4" fmla="*/ 0 w 3035"/>
                  <a:gd name="T5" fmla="*/ 0 h 146"/>
                  <a:gd name="T6" fmla="*/ 1788 w 3035"/>
                  <a:gd name="T7" fmla="*/ 8 h 146"/>
                  <a:gd name="T8" fmla="*/ 1788 w 3035"/>
                  <a:gd name="T9" fmla="*/ 137 h 1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35"/>
                  <a:gd name="T16" fmla="*/ 0 h 146"/>
                  <a:gd name="T17" fmla="*/ 3035 w 3035"/>
                  <a:gd name="T18" fmla="*/ 146 h 1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35" h="146">
                    <a:moveTo>
                      <a:pt x="3035" y="146"/>
                    </a:moveTo>
                    <a:lnTo>
                      <a:pt x="3035" y="0"/>
                    </a:lnTo>
                    <a:lnTo>
                      <a:pt x="0" y="0"/>
                    </a:lnTo>
                    <a:lnTo>
                      <a:pt x="1788" y="8"/>
                    </a:lnTo>
                    <a:lnTo>
                      <a:pt x="1788" y="13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Freeform 75"/>
              <p:cNvSpPr>
                <a:spLocks/>
              </p:cNvSpPr>
              <p:nvPr/>
            </p:nvSpPr>
            <p:spPr bwMode="auto">
              <a:xfrm>
                <a:off x="1659" y="2106"/>
                <a:ext cx="645" cy="155"/>
              </a:xfrm>
              <a:custGeom>
                <a:avLst/>
                <a:gdLst>
                  <a:gd name="T0" fmla="*/ 645 w 645"/>
                  <a:gd name="T1" fmla="*/ 155 h 155"/>
                  <a:gd name="T2" fmla="*/ 645 w 645"/>
                  <a:gd name="T3" fmla="*/ 0 h 155"/>
                  <a:gd name="T4" fmla="*/ 0 w 645"/>
                  <a:gd name="T5" fmla="*/ 9 h 155"/>
                  <a:gd name="T6" fmla="*/ 0 60000 65536"/>
                  <a:gd name="T7" fmla="*/ 0 60000 65536"/>
                  <a:gd name="T8" fmla="*/ 0 60000 65536"/>
                  <a:gd name="T9" fmla="*/ 0 w 645"/>
                  <a:gd name="T10" fmla="*/ 0 h 155"/>
                  <a:gd name="T11" fmla="*/ 645 w 645"/>
                  <a:gd name="T12" fmla="*/ 155 h 1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45" h="155">
                    <a:moveTo>
                      <a:pt x="645" y="155"/>
                    </a:moveTo>
                    <a:lnTo>
                      <a:pt x="645" y="0"/>
                    </a:lnTo>
                    <a:lnTo>
                      <a:pt x="0" y="9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29698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8B522EF4-C3D0-4FF5-966C-E142E5C4687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Concurrency requirements for Full Pipelining – FIFOs</a:t>
            </a:r>
          </a:p>
        </p:txBody>
      </p:sp>
      <p:sp>
        <p:nvSpPr>
          <p:cNvPr id="297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4184650"/>
            <a:ext cx="7840663" cy="2435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In-Order FIFOs: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1. m2wQ, e2mQ: find &lt; enq &lt; first &lt; deq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2. d2eQ: find &lt; enq &lt; first &lt; deq, clear</a:t>
            </a:r>
          </a:p>
          <a:p>
            <a:pPr lvl="1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Pipeline FIFOs: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3. m2wQ, e2mQ : first &lt; deq &lt; enq &lt; find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4. d2eQ : first &lt; deq &lt; find &lt; enq</a:t>
            </a:r>
          </a:p>
        </p:txBody>
      </p:sp>
      <p:grpSp>
        <p:nvGrpSpPr>
          <p:cNvPr id="29702" name="Group 4"/>
          <p:cNvGrpSpPr>
            <a:grpSpLocks/>
          </p:cNvGrpSpPr>
          <p:nvPr/>
        </p:nvGrpSpPr>
        <p:grpSpPr bwMode="auto">
          <a:xfrm>
            <a:off x="139700" y="1646238"/>
            <a:ext cx="5607050" cy="2181225"/>
            <a:chOff x="114" y="1166"/>
            <a:chExt cx="5526" cy="1976"/>
          </a:xfrm>
        </p:grpSpPr>
        <p:sp>
          <p:nvSpPr>
            <p:cNvPr id="29703" name="Rectangle 3"/>
            <p:cNvSpPr>
              <a:spLocks noChangeArrowheads="1"/>
            </p:cNvSpPr>
            <p:nvPr/>
          </p:nvSpPr>
          <p:spPr bwMode="auto">
            <a:xfrm>
              <a:off x="912" y="2264"/>
              <a:ext cx="136" cy="1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200"/>
            </a:p>
          </p:txBody>
        </p:sp>
        <p:sp>
          <p:nvSpPr>
            <p:cNvPr id="29704" name="AutoShape 4"/>
            <p:cNvSpPr>
              <a:spLocks noChangeArrowheads="1"/>
            </p:cNvSpPr>
            <p:nvPr/>
          </p:nvSpPr>
          <p:spPr bwMode="auto">
            <a:xfrm>
              <a:off x="114" y="1166"/>
              <a:ext cx="5526" cy="19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latin typeface="Arial" charset="0"/>
              </a:endParaRPr>
            </a:p>
          </p:txBody>
        </p:sp>
        <p:sp>
          <p:nvSpPr>
            <p:cNvPr id="1650693" name="Cloud"/>
            <p:cNvSpPr>
              <a:spLocks noChangeAspect="1" noEditPoints="1" noChangeArrowheads="1"/>
            </p:cNvSpPr>
            <p:nvPr/>
          </p:nvSpPr>
          <p:spPr bwMode="auto">
            <a:xfrm>
              <a:off x="169" y="2160"/>
              <a:ext cx="527" cy="33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29706" name="Text Box 6"/>
            <p:cNvSpPr txBox="1">
              <a:spLocks noChangeArrowheads="1"/>
            </p:cNvSpPr>
            <p:nvPr/>
          </p:nvSpPr>
          <p:spPr bwMode="auto">
            <a:xfrm>
              <a:off x="215" y="2209"/>
              <a:ext cx="433" cy="4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>
                  <a:latin typeface="Arial" charset="0"/>
                </a:rPr>
                <a:t>fetch</a:t>
              </a:r>
            </a:p>
          </p:txBody>
        </p:sp>
        <p:grpSp>
          <p:nvGrpSpPr>
            <p:cNvPr id="29707" name="Group 7"/>
            <p:cNvGrpSpPr>
              <a:grpSpLocks/>
            </p:cNvGrpSpPr>
            <p:nvPr/>
          </p:nvGrpSpPr>
          <p:grpSpPr bwMode="auto">
            <a:xfrm>
              <a:off x="2528" y="2176"/>
              <a:ext cx="696" cy="461"/>
              <a:chOff x="3152" y="1616"/>
              <a:chExt cx="696" cy="461"/>
            </a:xfrm>
          </p:grpSpPr>
          <p:sp>
            <p:nvSpPr>
              <p:cNvPr id="1650696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3152" y="1616"/>
                <a:ext cx="673" cy="338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1800"/>
              </a:p>
            </p:txBody>
          </p:sp>
          <p:sp>
            <p:nvSpPr>
              <p:cNvPr id="29770" name="Text Box 9"/>
              <p:cNvSpPr txBox="1">
                <a:spLocks noChangeArrowheads="1"/>
              </p:cNvSpPr>
              <p:nvPr/>
            </p:nvSpPr>
            <p:spPr bwMode="auto">
              <a:xfrm>
                <a:off x="3159" y="1663"/>
                <a:ext cx="689" cy="4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200">
                    <a:latin typeface="Arial" charset="0"/>
                  </a:rPr>
                  <a:t>execute</a:t>
                </a:r>
              </a:p>
            </p:txBody>
          </p:sp>
        </p:grpSp>
        <p:sp>
          <p:nvSpPr>
            <p:cNvPr id="29708" name="Line 10"/>
            <p:cNvSpPr>
              <a:spLocks noChangeShapeType="1"/>
            </p:cNvSpPr>
            <p:nvPr/>
          </p:nvSpPr>
          <p:spPr bwMode="auto">
            <a:xfrm flipV="1">
              <a:off x="680" y="2342"/>
              <a:ext cx="227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Line 11"/>
            <p:cNvSpPr>
              <a:spLocks noChangeShapeType="1"/>
            </p:cNvSpPr>
            <p:nvPr/>
          </p:nvSpPr>
          <p:spPr bwMode="auto">
            <a:xfrm>
              <a:off x="1055" y="2352"/>
              <a:ext cx="24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Text Box 12"/>
            <p:cNvSpPr txBox="1">
              <a:spLocks noChangeArrowheads="1"/>
            </p:cNvSpPr>
            <p:nvPr/>
          </p:nvSpPr>
          <p:spPr bwMode="auto">
            <a:xfrm>
              <a:off x="198" y="2657"/>
              <a:ext cx="529" cy="23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>
                  <a:latin typeface="Arial" charset="0"/>
                </a:rPr>
                <a:t>imem</a:t>
              </a:r>
            </a:p>
          </p:txBody>
        </p:sp>
        <p:sp>
          <p:nvSpPr>
            <p:cNvPr id="29711" name="Text Box 14"/>
            <p:cNvSpPr txBox="1">
              <a:spLocks noChangeArrowheads="1"/>
            </p:cNvSpPr>
            <p:nvPr/>
          </p:nvSpPr>
          <p:spPr bwMode="auto">
            <a:xfrm>
              <a:off x="1528" y="1773"/>
              <a:ext cx="266" cy="3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>
                  <a:latin typeface="Arial" charset="0"/>
                </a:rPr>
                <a:t>rf</a:t>
              </a:r>
            </a:p>
          </p:txBody>
        </p:sp>
        <p:sp>
          <p:nvSpPr>
            <p:cNvPr id="29712" name="Rectangle 15"/>
            <p:cNvSpPr>
              <a:spLocks noChangeArrowheads="1"/>
            </p:cNvSpPr>
            <p:nvPr/>
          </p:nvSpPr>
          <p:spPr bwMode="auto">
            <a:xfrm>
              <a:off x="1100" y="2800"/>
              <a:ext cx="602" cy="3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i="1">
                  <a:latin typeface="Arial" charset="0"/>
                </a:rPr>
                <a:t>CPU</a:t>
              </a:r>
            </a:p>
          </p:txBody>
        </p:sp>
        <p:grpSp>
          <p:nvGrpSpPr>
            <p:cNvPr id="29713" name="Group 16"/>
            <p:cNvGrpSpPr>
              <a:grpSpLocks/>
            </p:cNvGrpSpPr>
            <p:nvPr/>
          </p:nvGrpSpPr>
          <p:grpSpPr bwMode="auto">
            <a:xfrm>
              <a:off x="1312" y="2176"/>
              <a:ext cx="745" cy="368"/>
              <a:chOff x="1544" y="1632"/>
              <a:chExt cx="776" cy="368"/>
            </a:xfrm>
          </p:grpSpPr>
          <p:sp>
            <p:nvSpPr>
              <p:cNvPr id="1650705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1544" y="1632"/>
                <a:ext cx="776" cy="368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US" sz="1800">
                  <a:latin typeface="Arial" charset="0"/>
                </a:endParaRPr>
              </a:p>
            </p:txBody>
          </p:sp>
          <p:sp>
            <p:nvSpPr>
              <p:cNvPr id="29768" name="Text Box 18"/>
              <p:cNvSpPr txBox="1">
                <a:spLocks noChangeArrowheads="1"/>
              </p:cNvSpPr>
              <p:nvPr/>
            </p:nvSpPr>
            <p:spPr bwMode="auto">
              <a:xfrm>
                <a:off x="1544" y="1695"/>
                <a:ext cx="699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decode</a:t>
                </a:r>
              </a:p>
            </p:txBody>
          </p:sp>
        </p:grpSp>
        <p:grpSp>
          <p:nvGrpSpPr>
            <p:cNvPr id="29714" name="Group 19"/>
            <p:cNvGrpSpPr>
              <a:grpSpLocks/>
            </p:cNvGrpSpPr>
            <p:nvPr/>
          </p:nvGrpSpPr>
          <p:grpSpPr bwMode="auto">
            <a:xfrm>
              <a:off x="3680" y="2168"/>
              <a:ext cx="784" cy="463"/>
              <a:chOff x="4232" y="2560"/>
              <a:chExt cx="808" cy="463"/>
            </a:xfrm>
          </p:grpSpPr>
          <p:sp>
            <p:nvSpPr>
              <p:cNvPr id="1650708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4232" y="2560"/>
                <a:ext cx="808" cy="337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1800"/>
              </a:p>
            </p:txBody>
          </p:sp>
          <p:sp>
            <p:nvSpPr>
              <p:cNvPr id="29766" name="Text Box 21"/>
              <p:cNvSpPr txBox="1">
                <a:spLocks noChangeArrowheads="1"/>
              </p:cNvSpPr>
              <p:nvPr/>
            </p:nvSpPr>
            <p:spPr bwMode="auto">
              <a:xfrm>
                <a:off x="4288" y="2608"/>
                <a:ext cx="672" cy="415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200">
                    <a:latin typeface="Arial" charset="0"/>
                  </a:rPr>
                  <a:t>memory</a:t>
                </a:r>
              </a:p>
            </p:txBody>
          </p:sp>
        </p:grpSp>
        <p:sp>
          <p:nvSpPr>
            <p:cNvPr id="29715" name="Line 22"/>
            <p:cNvSpPr>
              <a:spLocks noChangeShapeType="1"/>
            </p:cNvSpPr>
            <p:nvPr/>
          </p:nvSpPr>
          <p:spPr bwMode="auto">
            <a:xfrm>
              <a:off x="2023" y="2344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23"/>
            <p:cNvSpPr>
              <a:spLocks noChangeShapeType="1"/>
            </p:cNvSpPr>
            <p:nvPr/>
          </p:nvSpPr>
          <p:spPr bwMode="auto">
            <a:xfrm>
              <a:off x="2383" y="2352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Text Box 24"/>
            <p:cNvSpPr txBox="1">
              <a:spLocks noChangeArrowheads="1"/>
            </p:cNvSpPr>
            <p:nvPr/>
          </p:nvSpPr>
          <p:spPr bwMode="auto">
            <a:xfrm>
              <a:off x="225" y="1776"/>
              <a:ext cx="288" cy="37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>
                  <a:latin typeface="Arial" charset="0"/>
                </a:rPr>
                <a:t>pc</a:t>
              </a:r>
            </a:p>
          </p:txBody>
        </p:sp>
        <p:grpSp>
          <p:nvGrpSpPr>
            <p:cNvPr id="29718" name="Group 25"/>
            <p:cNvGrpSpPr>
              <a:grpSpLocks/>
            </p:cNvGrpSpPr>
            <p:nvPr/>
          </p:nvGrpSpPr>
          <p:grpSpPr bwMode="auto">
            <a:xfrm>
              <a:off x="4834" y="2144"/>
              <a:ext cx="670" cy="415"/>
              <a:chOff x="4248" y="2288"/>
              <a:chExt cx="670" cy="415"/>
            </a:xfrm>
          </p:grpSpPr>
          <p:sp>
            <p:nvSpPr>
              <p:cNvPr id="1650714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4248" y="2288"/>
                <a:ext cx="665" cy="407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1800"/>
              </a:p>
            </p:txBody>
          </p:sp>
          <p:sp>
            <p:nvSpPr>
              <p:cNvPr id="29764" name="Text Box 27"/>
              <p:cNvSpPr txBox="1">
                <a:spLocks noChangeArrowheads="1"/>
              </p:cNvSpPr>
              <p:nvPr/>
            </p:nvSpPr>
            <p:spPr bwMode="auto">
              <a:xfrm>
                <a:off x="4301" y="2289"/>
                <a:ext cx="617" cy="41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Arial" charset="0"/>
                  </a:rPr>
                  <a:t>write-</a:t>
                </a:r>
              </a:p>
              <a:p>
                <a:pPr algn="ctr" eaLnBrk="0" hangingPunct="0"/>
                <a:r>
                  <a:rPr lang="en-US" sz="1200">
                    <a:latin typeface="Arial" charset="0"/>
                  </a:rPr>
                  <a:t>back</a:t>
                </a:r>
              </a:p>
            </p:txBody>
          </p:sp>
        </p:grpSp>
        <p:grpSp>
          <p:nvGrpSpPr>
            <p:cNvPr id="29719" name="Group 28"/>
            <p:cNvGrpSpPr>
              <a:grpSpLocks/>
            </p:cNvGrpSpPr>
            <p:nvPr/>
          </p:nvGrpSpPr>
          <p:grpSpPr bwMode="auto">
            <a:xfrm>
              <a:off x="831" y="2256"/>
              <a:ext cx="233" cy="192"/>
              <a:chOff x="167" y="3104"/>
              <a:chExt cx="233" cy="192"/>
            </a:xfrm>
          </p:grpSpPr>
          <p:sp>
            <p:nvSpPr>
              <p:cNvPr id="29757" name="Rectangle 29"/>
              <p:cNvSpPr>
                <a:spLocks noChangeArrowheads="1"/>
              </p:cNvSpPr>
              <p:nvPr/>
            </p:nvSpPr>
            <p:spPr bwMode="auto">
              <a:xfrm>
                <a:off x="256" y="3104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sz="1200"/>
              </a:p>
            </p:txBody>
          </p:sp>
          <p:grpSp>
            <p:nvGrpSpPr>
              <p:cNvPr id="29758" name="Group 30"/>
              <p:cNvGrpSpPr>
                <a:grpSpLocks/>
              </p:cNvGrpSpPr>
              <p:nvPr/>
            </p:nvGrpSpPr>
            <p:grpSpPr bwMode="auto">
              <a:xfrm>
                <a:off x="167" y="3104"/>
                <a:ext cx="232" cy="192"/>
                <a:chOff x="1079" y="1712"/>
                <a:chExt cx="232" cy="192"/>
              </a:xfrm>
            </p:grpSpPr>
            <p:sp>
              <p:nvSpPr>
                <p:cNvPr id="29759" name="Freeform 31"/>
                <p:cNvSpPr>
                  <a:spLocks/>
                </p:cNvSpPr>
                <p:nvPr/>
              </p:nvSpPr>
              <p:spPr bwMode="auto">
                <a:xfrm>
                  <a:off x="1079" y="1712"/>
                  <a:ext cx="232" cy="192"/>
                </a:xfrm>
                <a:custGeom>
                  <a:avLst/>
                  <a:gdLst>
                    <a:gd name="T0" fmla="*/ 0 w 288"/>
                    <a:gd name="T1" fmla="*/ 0 h 144"/>
                    <a:gd name="T2" fmla="*/ 6 w 288"/>
                    <a:gd name="T3" fmla="*/ 0 h 144"/>
                    <a:gd name="T4" fmla="*/ 6 w 288"/>
                    <a:gd name="T5" fmla="*/ 25559 h 144"/>
                    <a:gd name="T6" fmla="*/ 0 w 288"/>
                    <a:gd name="T7" fmla="*/ 2555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60" name="Line 32"/>
                <p:cNvSpPr>
                  <a:spLocks noChangeShapeType="1"/>
                </p:cNvSpPr>
                <p:nvPr/>
              </p:nvSpPr>
              <p:spPr bwMode="auto">
                <a:xfrm>
                  <a:off x="1263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61" name="Line 33"/>
                <p:cNvSpPr>
                  <a:spLocks noChangeShapeType="1"/>
                </p:cNvSpPr>
                <p:nvPr/>
              </p:nvSpPr>
              <p:spPr bwMode="auto">
                <a:xfrm>
                  <a:off x="1215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62" name="Line 34"/>
                <p:cNvSpPr>
                  <a:spLocks noChangeShapeType="1"/>
                </p:cNvSpPr>
                <p:nvPr/>
              </p:nvSpPr>
              <p:spPr bwMode="auto">
                <a:xfrm>
                  <a:off x="1167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720" name="Group 35"/>
            <p:cNvGrpSpPr>
              <a:grpSpLocks/>
            </p:cNvGrpSpPr>
            <p:nvPr/>
          </p:nvGrpSpPr>
          <p:grpSpPr bwMode="auto">
            <a:xfrm>
              <a:off x="2133" y="2256"/>
              <a:ext cx="233" cy="192"/>
              <a:chOff x="167" y="3104"/>
              <a:chExt cx="233" cy="192"/>
            </a:xfrm>
          </p:grpSpPr>
          <p:sp>
            <p:nvSpPr>
              <p:cNvPr id="29751" name="Rectangle 36"/>
              <p:cNvSpPr>
                <a:spLocks noChangeArrowheads="1"/>
              </p:cNvSpPr>
              <p:nvPr/>
            </p:nvSpPr>
            <p:spPr bwMode="auto">
              <a:xfrm>
                <a:off x="256" y="3104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sz="1200"/>
              </a:p>
            </p:txBody>
          </p:sp>
          <p:grpSp>
            <p:nvGrpSpPr>
              <p:cNvPr id="29752" name="Group 37"/>
              <p:cNvGrpSpPr>
                <a:grpSpLocks/>
              </p:cNvGrpSpPr>
              <p:nvPr/>
            </p:nvGrpSpPr>
            <p:grpSpPr bwMode="auto">
              <a:xfrm>
                <a:off x="167" y="3104"/>
                <a:ext cx="232" cy="192"/>
                <a:chOff x="1079" y="1712"/>
                <a:chExt cx="232" cy="192"/>
              </a:xfrm>
            </p:grpSpPr>
            <p:sp>
              <p:nvSpPr>
                <p:cNvPr id="29753" name="Freeform 38"/>
                <p:cNvSpPr>
                  <a:spLocks/>
                </p:cNvSpPr>
                <p:nvPr/>
              </p:nvSpPr>
              <p:spPr bwMode="auto">
                <a:xfrm>
                  <a:off x="1079" y="1712"/>
                  <a:ext cx="232" cy="192"/>
                </a:xfrm>
                <a:custGeom>
                  <a:avLst/>
                  <a:gdLst>
                    <a:gd name="T0" fmla="*/ 0 w 288"/>
                    <a:gd name="T1" fmla="*/ 0 h 144"/>
                    <a:gd name="T2" fmla="*/ 6 w 288"/>
                    <a:gd name="T3" fmla="*/ 0 h 144"/>
                    <a:gd name="T4" fmla="*/ 6 w 288"/>
                    <a:gd name="T5" fmla="*/ 25559 h 144"/>
                    <a:gd name="T6" fmla="*/ 0 w 288"/>
                    <a:gd name="T7" fmla="*/ 2555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4" name="Line 39"/>
                <p:cNvSpPr>
                  <a:spLocks noChangeShapeType="1"/>
                </p:cNvSpPr>
                <p:nvPr/>
              </p:nvSpPr>
              <p:spPr bwMode="auto">
                <a:xfrm>
                  <a:off x="1263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5" name="Line 40"/>
                <p:cNvSpPr>
                  <a:spLocks noChangeShapeType="1"/>
                </p:cNvSpPr>
                <p:nvPr/>
              </p:nvSpPr>
              <p:spPr bwMode="auto">
                <a:xfrm>
                  <a:off x="1215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6" name="Line 41"/>
                <p:cNvSpPr>
                  <a:spLocks noChangeShapeType="1"/>
                </p:cNvSpPr>
                <p:nvPr/>
              </p:nvSpPr>
              <p:spPr bwMode="auto">
                <a:xfrm>
                  <a:off x="1167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721" name="Line 42"/>
            <p:cNvSpPr>
              <a:spLocks noChangeShapeType="1"/>
            </p:cNvSpPr>
            <p:nvPr/>
          </p:nvSpPr>
          <p:spPr bwMode="auto">
            <a:xfrm>
              <a:off x="3551" y="2352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22" name="Group 43"/>
            <p:cNvGrpSpPr>
              <a:grpSpLocks/>
            </p:cNvGrpSpPr>
            <p:nvPr/>
          </p:nvGrpSpPr>
          <p:grpSpPr bwMode="auto">
            <a:xfrm>
              <a:off x="3301" y="2256"/>
              <a:ext cx="233" cy="192"/>
              <a:chOff x="167" y="3104"/>
              <a:chExt cx="233" cy="192"/>
            </a:xfrm>
          </p:grpSpPr>
          <p:sp>
            <p:nvSpPr>
              <p:cNvPr id="29745" name="Rectangle 44"/>
              <p:cNvSpPr>
                <a:spLocks noChangeArrowheads="1"/>
              </p:cNvSpPr>
              <p:nvPr/>
            </p:nvSpPr>
            <p:spPr bwMode="auto">
              <a:xfrm>
                <a:off x="256" y="3104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sz="1200"/>
              </a:p>
            </p:txBody>
          </p:sp>
          <p:grpSp>
            <p:nvGrpSpPr>
              <p:cNvPr id="29746" name="Group 45"/>
              <p:cNvGrpSpPr>
                <a:grpSpLocks/>
              </p:cNvGrpSpPr>
              <p:nvPr/>
            </p:nvGrpSpPr>
            <p:grpSpPr bwMode="auto">
              <a:xfrm>
                <a:off x="167" y="3104"/>
                <a:ext cx="232" cy="192"/>
                <a:chOff x="1079" y="1712"/>
                <a:chExt cx="232" cy="192"/>
              </a:xfrm>
            </p:grpSpPr>
            <p:sp>
              <p:nvSpPr>
                <p:cNvPr id="29747" name="Freeform 46"/>
                <p:cNvSpPr>
                  <a:spLocks/>
                </p:cNvSpPr>
                <p:nvPr/>
              </p:nvSpPr>
              <p:spPr bwMode="auto">
                <a:xfrm>
                  <a:off x="1079" y="1712"/>
                  <a:ext cx="232" cy="192"/>
                </a:xfrm>
                <a:custGeom>
                  <a:avLst/>
                  <a:gdLst>
                    <a:gd name="T0" fmla="*/ 0 w 288"/>
                    <a:gd name="T1" fmla="*/ 0 h 144"/>
                    <a:gd name="T2" fmla="*/ 6 w 288"/>
                    <a:gd name="T3" fmla="*/ 0 h 144"/>
                    <a:gd name="T4" fmla="*/ 6 w 288"/>
                    <a:gd name="T5" fmla="*/ 25559 h 144"/>
                    <a:gd name="T6" fmla="*/ 0 w 288"/>
                    <a:gd name="T7" fmla="*/ 2555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8" name="Line 47"/>
                <p:cNvSpPr>
                  <a:spLocks noChangeShapeType="1"/>
                </p:cNvSpPr>
                <p:nvPr/>
              </p:nvSpPr>
              <p:spPr bwMode="auto">
                <a:xfrm>
                  <a:off x="1263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9" name="Line 48"/>
                <p:cNvSpPr>
                  <a:spLocks noChangeShapeType="1"/>
                </p:cNvSpPr>
                <p:nvPr/>
              </p:nvSpPr>
              <p:spPr bwMode="auto">
                <a:xfrm>
                  <a:off x="1215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50" name="Line 49"/>
                <p:cNvSpPr>
                  <a:spLocks noChangeShapeType="1"/>
                </p:cNvSpPr>
                <p:nvPr/>
              </p:nvSpPr>
              <p:spPr bwMode="auto">
                <a:xfrm>
                  <a:off x="1167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723" name="Line 50"/>
            <p:cNvSpPr>
              <a:spLocks noChangeShapeType="1"/>
            </p:cNvSpPr>
            <p:nvPr/>
          </p:nvSpPr>
          <p:spPr bwMode="auto">
            <a:xfrm>
              <a:off x="3207" y="2352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51"/>
            <p:cNvSpPr>
              <a:spLocks noChangeShapeType="1"/>
            </p:cNvSpPr>
            <p:nvPr/>
          </p:nvSpPr>
          <p:spPr bwMode="auto">
            <a:xfrm>
              <a:off x="4751" y="2360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25" name="Group 52"/>
            <p:cNvGrpSpPr>
              <a:grpSpLocks/>
            </p:cNvGrpSpPr>
            <p:nvPr/>
          </p:nvGrpSpPr>
          <p:grpSpPr bwMode="auto">
            <a:xfrm>
              <a:off x="4517" y="2264"/>
              <a:ext cx="233" cy="192"/>
              <a:chOff x="167" y="3104"/>
              <a:chExt cx="233" cy="192"/>
            </a:xfrm>
          </p:grpSpPr>
          <p:sp>
            <p:nvSpPr>
              <p:cNvPr id="29739" name="Rectangle 53"/>
              <p:cNvSpPr>
                <a:spLocks noChangeArrowheads="1"/>
              </p:cNvSpPr>
              <p:nvPr/>
            </p:nvSpPr>
            <p:spPr bwMode="auto">
              <a:xfrm>
                <a:off x="256" y="3104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sz="1200"/>
              </a:p>
            </p:txBody>
          </p:sp>
          <p:grpSp>
            <p:nvGrpSpPr>
              <p:cNvPr id="29740" name="Group 54"/>
              <p:cNvGrpSpPr>
                <a:grpSpLocks/>
              </p:cNvGrpSpPr>
              <p:nvPr/>
            </p:nvGrpSpPr>
            <p:grpSpPr bwMode="auto">
              <a:xfrm>
                <a:off x="167" y="3104"/>
                <a:ext cx="232" cy="192"/>
                <a:chOff x="1079" y="1712"/>
                <a:chExt cx="232" cy="192"/>
              </a:xfrm>
            </p:grpSpPr>
            <p:sp>
              <p:nvSpPr>
                <p:cNvPr id="29741" name="Freeform 55"/>
                <p:cNvSpPr>
                  <a:spLocks/>
                </p:cNvSpPr>
                <p:nvPr/>
              </p:nvSpPr>
              <p:spPr bwMode="auto">
                <a:xfrm>
                  <a:off x="1079" y="1712"/>
                  <a:ext cx="232" cy="192"/>
                </a:xfrm>
                <a:custGeom>
                  <a:avLst/>
                  <a:gdLst>
                    <a:gd name="T0" fmla="*/ 0 w 288"/>
                    <a:gd name="T1" fmla="*/ 0 h 144"/>
                    <a:gd name="T2" fmla="*/ 6 w 288"/>
                    <a:gd name="T3" fmla="*/ 0 h 144"/>
                    <a:gd name="T4" fmla="*/ 6 w 288"/>
                    <a:gd name="T5" fmla="*/ 25559 h 144"/>
                    <a:gd name="T6" fmla="*/ 0 w 288"/>
                    <a:gd name="T7" fmla="*/ 25559 h 14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144"/>
                    <a:gd name="T14" fmla="*/ 288 w 288"/>
                    <a:gd name="T15" fmla="*/ 144 h 14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144">
                      <a:moveTo>
                        <a:pt x="0" y="0"/>
                      </a:moveTo>
                      <a:lnTo>
                        <a:pt x="288" y="0"/>
                      </a:lnTo>
                      <a:lnTo>
                        <a:pt x="288" y="144"/>
                      </a:lnTo>
                      <a:lnTo>
                        <a:pt x="0" y="144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2" name="Line 56"/>
                <p:cNvSpPr>
                  <a:spLocks noChangeShapeType="1"/>
                </p:cNvSpPr>
                <p:nvPr/>
              </p:nvSpPr>
              <p:spPr bwMode="auto">
                <a:xfrm>
                  <a:off x="1263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3" name="Line 57"/>
                <p:cNvSpPr>
                  <a:spLocks noChangeShapeType="1"/>
                </p:cNvSpPr>
                <p:nvPr/>
              </p:nvSpPr>
              <p:spPr bwMode="auto">
                <a:xfrm>
                  <a:off x="1215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744" name="Line 58"/>
                <p:cNvSpPr>
                  <a:spLocks noChangeShapeType="1"/>
                </p:cNvSpPr>
                <p:nvPr/>
              </p:nvSpPr>
              <p:spPr bwMode="auto">
                <a:xfrm>
                  <a:off x="1167" y="1712"/>
                  <a:ext cx="0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9726" name="Line 59"/>
            <p:cNvSpPr>
              <a:spLocks noChangeShapeType="1"/>
            </p:cNvSpPr>
            <p:nvPr/>
          </p:nvSpPr>
          <p:spPr bwMode="auto">
            <a:xfrm>
              <a:off x="4423" y="2360"/>
              <a:ext cx="17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Freeform 60"/>
            <p:cNvSpPr>
              <a:spLocks/>
            </p:cNvSpPr>
            <p:nvPr/>
          </p:nvSpPr>
          <p:spPr bwMode="auto">
            <a:xfrm flipV="1">
              <a:off x="1773" y="1874"/>
              <a:ext cx="3393" cy="261"/>
            </a:xfrm>
            <a:custGeom>
              <a:avLst/>
              <a:gdLst>
                <a:gd name="T0" fmla="*/ 2147481494 w 3393"/>
                <a:gd name="T1" fmla="*/ 0 h 261"/>
                <a:gd name="T2" fmla="*/ 2147481494 w 3393"/>
                <a:gd name="T3" fmla="*/ 2147481108 h 261"/>
                <a:gd name="T4" fmla="*/ 0 w 3393"/>
                <a:gd name="T5" fmla="*/ 2147481108 h 261"/>
                <a:gd name="T6" fmla="*/ 0 60000 65536"/>
                <a:gd name="T7" fmla="*/ 0 60000 65536"/>
                <a:gd name="T8" fmla="*/ 0 60000 65536"/>
                <a:gd name="T9" fmla="*/ 0 w 3393"/>
                <a:gd name="T10" fmla="*/ 0 h 261"/>
                <a:gd name="T11" fmla="*/ 3393 w 3393"/>
                <a:gd name="T12" fmla="*/ 261 h 2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3" h="261">
                  <a:moveTo>
                    <a:pt x="3393" y="0"/>
                  </a:moveTo>
                  <a:lnTo>
                    <a:pt x="3393" y="253"/>
                  </a:lnTo>
                  <a:lnTo>
                    <a:pt x="0" y="26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Text Box 61"/>
            <p:cNvSpPr txBox="1">
              <a:spLocks noChangeArrowheads="1"/>
            </p:cNvSpPr>
            <p:nvPr/>
          </p:nvSpPr>
          <p:spPr bwMode="auto">
            <a:xfrm>
              <a:off x="3839" y="2657"/>
              <a:ext cx="592" cy="23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>
                  <a:latin typeface="Arial" charset="0"/>
                </a:rPr>
                <a:t>dMem</a:t>
              </a:r>
            </a:p>
          </p:txBody>
        </p:sp>
        <p:sp>
          <p:nvSpPr>
            <p:cNvPr id="29729" name="Line 62"/>
            <p:cNvSpPr>
              <a:spLocks noChangeShapeType="1"/>
            </p:cNvSpPr>
            <p:nvPr/>
          </p:nvSpPr>
          <p:spPr bwMode="auto">
            <a:xfrm>
              <a:off x="2264" y="1444"/>
              <a:ext cx="1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63"/>
            <p:cNvSpPr>
              <a:spLocks noChangeShapeType="1"/>
            </p:cNvSpPr>
            <p:nvPr/>
          </p:nvSpPr>
          <p:spPr bwMode="auto">
            <a:xfrm>
              <a:off x="940" y="1444"/>
              <a:ext cx="1" cy="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64"/>
            <p:cNvSpPr>
              <a:spLocks noChangeShapeType="1"/>
            </p:cNvSpPr>
            <p:nvPr/>
          </p:nvSpPr>
          <p:spPr bwMode="auto">
            <a:xfrm flipH="1" flipV="1">
              <a:off x="424" y="2490"/>
              <a:ext cx="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Line 65"/>
            <p:cNvSpPr>
              <a:spLocks noChangeShapeType="1"/>
            </p:cNvSpPr>
            <p:nvPr/>
          </p:nvSpPr>
          <p:spPr bwMode="auto">
            <a:xfrm flipH="1" flipV="1">
              <a:off x="4196" y="2465"/>
              <a:ext cx="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Freeform 66"/>
            <p:cNvSpPr>
              <a:spLocks/>
            </p:cNvSpPr>
            <p:nvPr/>
          </p:nvSpPr>
          <p:spPr bwMode="auto">
            <a:xfrm>
              <a:off x="398" y="1444"/>
              <a:ext cx="2432" cy="739"/>
            </a:xfrm>
            <a:custGeom>
              <a:avLst/>
              <a:gdLst>
                <a:gd name="T0" fmla="*/ 2147481250 w 2432"/>
                <a:gd name="T1" fmla="*/ 2147481403 h 739"/>
                <a:gd name="T2" fmla="*/ 2147481250 w 2432"/>
                <a:gd name="T3" fmla="*/ 0 h 739"/>
                <a:gd name="T4" fmla="*/ 0 w 2432"/>
                <a:gd name="T5" fmla="*/ 0 h 739"/>
                <a:gd name="T6" fmla="*/ 0 w 2432"/>
                <a:gd name="T7" fmla="*/ 2147481403 h 7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32"/>
                <a:gd name="T13" fmla="*/ 0 h 739"/>
                <a:gd name="T14" fmla="*/ 2432 w 2432"/>
                <a:gd name="T15" fmla="*/ 739 h 7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32" h="739">
                  <a:moveTo>
                    <a:pt x="2432" y="739"/>
                  </a:moveTo>
                  <a:lnTo>
                    <a:pt x="2432" y="0"/>
                  </a:lnTo>
                  <a:lnTo>
                    <a:pt x="0" y="0"/>
                  </a:lnTo>
                  <a:lnTo>
                    <a:pt x="0" y="3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67"/>
            <p:cNvSpPr>
              <a:spLocks noChangeShapeType="1"/>
            </p:cNvSpPr>
            <p:nvPr/>
          </p:nvSpPr>
          <p:spPr bwMode="auto">
            <a:xfrm>
              <a:off x="404" y="2016"/>
              <a:ext cx="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35" name="Group 72"/>
            <p:cNvGrpSpPr>
              <a:grpSpLocks/>
            </p:cNvGrpSpPr>
            <p:nvPr/>
          </p:nvGrpSpPr>
          <p:grpSpPr bwMode="auto">
            <a:xfrm>
              <a:off x="1659" y="2024"/>
              <a:ext cx="3035" cy="237"/>
              <a:chOff x="1659" y="2024"/>
              <a:chExt cx="3035" cy="237"/>
            </a:xfrm>
          </p:grpSpPr>
          <p:sp>
            <p:nvSpPr>
              <p:cNvPr id="29736" name="Line 13"/>
              <p:cNvSpPr>
                <a:spLocks noChangeShapeType="1"/>
              </p:cNvSpPr>
              <p:nvPr/>
            </p:nvSpPr>
            <p:spPr bwMode="auto">
              <a:xfrm flipH="1" flipV="1">
                <a:off x="1664" y="2024"/>
                <a:ext cx="0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7" name="Freeform 74"/>
              <p:cNvSpPr>
                <a:spLocks/>
              </p:cNvSpPr>
              <p:nvPr/>
            </p:nvSpPr>
            <p:spPr bwMode="auto">
              <a:xfrm>
                <a:off x="1659" y="2115"/>
                <a:ext cx="3035" cy="146"/>
              </a:xfrm>
              <a:custGeom>
                <a:avLst/>
                <a:gdLst>
                  <a:gd name="T0" fmla="*/ 3035 w 3035"/>
                  <a:gd name="T1" fmla="*/ 146 h 146"/>
                  <a:gd name="T2" fmla="*/ 3035 w 3035"/>
                  <a:gd name="T3" fmla="*/ 0 h 146"/>
                  <a:gd name="T4" fmla="*/ 0 w 3035"/>
                  <a:gd name="T5" fmla="*/ 0 h 146"/>
                  <a:gd name="T6" fmla="*/ 1788 w 3035"/>
                  <a:gd name="T7" fmla="*/ 8 h 146"/>
                  <a:gd name="T8" fmla="*/ 1788 w 3035"/>
                  <a:gd name="T9" fmla="*/ 137 h 1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35"/>
                  <a:gd name="T16" fmla="*/ 0 h 146"/>
                  <a:gd name="T17" fmla="*/ 3035 w 3035"/>
                  <a:gd name="T18" fmla="*/ 146 h 1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35" h="146">
                    <a:moveTo>
                      <a:pt x="3035" y="146"/>
                    </a:moveTo>
                    <a:lnTo>
                      <a:pt x="3035" y="0"/>
                    </a:lnTo>
                    <a:lnTo>
                      <a:pt x="0" y="0"/>
                    </a:lnTo>
                    <a:lnTo>
                      <a:pt x="1788" y="8"/>
                    </a:lnTo>
                    <a:lnTo>
                      <a:pt x="1788" y="13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8" name="Freeform 75"/>
              <p:cNvSpPr>
                <a:spLocks/>
              </p:cNvSpPr>
              <p:nvPr/>
            </p:nvSpPr>
            <p:spPr bwMode="auto">
              <a:xfrm>
                <a:off x="1659" y="2106"/>
                <a:ext cx="645" cy="155"/>
              </a:xfrm>
              <a:custGeom>
                <a:avLst/>
                <a:gdLst>
                  <a:gd name="T0" fmla="*/ 645 w 645"/>
                  <a:gd name="T1" fmla="*/ 155 h 155"/>
                  <a:gd name="T2" fmla="*/ 645 w 645"/>
                  <a:gd name="T3" fmla="*/ 0 h 155"/>
                  <a:gd name="T4" fmla="*/ 0 w 645"/>
                  <a:gd name="T5" fmla="*/ 9 h 155"/>
                  <a:gd name="T6" fmla="*/ 0 60000 65536"/>
                  <a:gd name="T7" fmla="*/ 0 60000 65536"/>
                  <a:gd name="T8" fmla="*/ 0 60000 65536"/>
                  <a:gd name="T9" fmla="*/ 0 w 645"/>
                  <a:gd name="T10" fmla="*/ 0 h 155"/>
                  <a:gd name="T11" fmla="*/ 645 w 645"/>
                  <a:gd name="T12" fmla="*/ 155 h 1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45" h="155">
                    <a:moveTo>
                      <a:pt x="645" y="155"/>
                    </a:moveTo>
                    <a:lnTo>
                      <a:pt x="645" y="0"/>
                    </a:lnTo>
                    <a:lnTo>
                      <a:pt x="0" y="9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31746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9329C2EF-9220-4D13-B3CC-206D9B6342B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Constructing Appropriately concurrent submodules</a:t>
            </a:r>
          </a:p>
        </p:txBody>
      </p:sp>
      <p:sp>
        <p:nvSpPr>
          <p:cNvPr id="3174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32770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0C0CB032-51BB-4727-9159-1C84FC2DAC8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Analysis to Design	</a:t>
            </a:r>
          </a:p>
        </p:txBody>
      </p:sp>
      <p:sp>
        <p:nvSpPr>
          <p:cNvPr id="117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We need to create modules which behave as needed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Construct modules using “unsafe” primitives to have “safe” behaviors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Three major concepts: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Use primitives which remove “false” concurrency orderings  (e.g. ConfigRegs vs. Regs)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Add RWires for forwarding values intra-cycle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Reason carefully to assure that execution appears “atomic”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33794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60AF26FC-D32F-4C37-BFCF-7CD3CD4E1DF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5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ConfigReg and RWire</a:t>
            </a:r>
          </a:p>
        </p:txBody>
      </p:sp>
      <p:sp>
        <p:nvSpPr>
          <p:cNvPr id="118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smtClean="0">
                <a:latin typeface="Courier New" pitchFamily="49" charset="0"/>
              </a:rPr>
              <a:t>mkConfigReg</a:t>
            </a:r>
            <a:r>
              <a:rPr lang="en-US" sz="2800" smtClean="0"/>
              <a:t> is a Reg without this restriction</a:t>
            </a:r>
          </a:p>
          <a:p>
            <a:pPr lvl="1">
              <a:lnSpc>
                <a:spcPct val="80000"/>
              </a:lnSpc>
            </a:pPr>
            <a:r>
              <a:rPr lang="en-US" sz="2400" b="1" smtClean="0">
                <a:latin typeface="Courier New" pitchFamily="49" charset="0"/>
              </a:rPr>
              <a:t>mkReg</a:t>
            </a:r>
            <a:r>
              <a:rPr lang="en-US" sz="2400" smtClean="0"/>
              <a:t> requires that </a:t>
            </a:r>
            <a:r>
              <a:rPr lang="en-US" sz="2400" b="1" smtClean="0">
                <a:latin typeface="Courier New" pitchFamily="49" charset="0"/>
              </a:rPr>
              <a:t>read &lt; write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Allows us to read stale values (dangerous)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b="1" smtClean="0">
                <a:latin typeface="Courier New" pitchFamily="49" charset="0"/>
              </a:rPr>
              <a:t>RWire</a:t>
            </a:r>
            <a:r>
              <a:rPr lang="en-US" sz="2800" smtClean="0"/>
              <a:t> is a “wire”</a:t>
            </a:r>
          </a:p>
          <a:p>
            <a:pPr lvl="1">
              <a:lnSpc>
                <a:spcPct val="80000"/>
              </a:lnSpc>
            </a:pPr>
            <a:r>
              <a:rPr lang="en-US" sz="2400" b="1" smtClean="0">
                <a:latin typeface="Courier New" pitchFamily="49" charset="0"/>
              </a:rPr>
              <a:t>wset :: a -&gt; Action</a:t>
            </a:r>
            <a:r>
              <a:rPr lang="en-US" sz="2400" smtClean="0"/>
              <a:t> writes</a:t>
            </a:r>
          </a:p>
          <a:p>
            <a:pPr lvl="1">
              <a:lnSpc>
                <a:spcPct val="80000"/>
              </a:lnSpc>
            </a:pPr>
            <a:r>
              <a:rPr lang="en-US" sz="2400" b="1" smtClean="0">
                <a:latin typeface="Courier New" pitchFamily="49" charset="0"/>
              </a:rPr>
              <a:t>wget :: Maybe#(a)</a:t>
            </a:r>
            <a:r>
              <a:rPr lang="en-US" sz="2400" smtClean="0"/>
              <a:t> returns written value if read happened.</a:t>
            </a:r>
          </a:p>
          <a:p>
            <a:pPr lvl="1">
              <a:lnSpc>
                <a:spcPct val="80000"/>
              </a:lnSpc>
            </a:pPr>
            <a:r>
              <a:rPr lang="en-US" sz="2400" b="1" smtClean="0">
                <a:latin typeface="Courier New" pitchFamily="49" charset="0"/>
              </a:rPr>
              <a:t>wset</a:t>
            </a:r>
            <a:r>
              <a:rPr lang="en-US" sz="2400" smtClean="0"/>
              <a:t> happens before </a:t>
            </a:r>
            <a:r>
              <a:rPr lang="en-US" sz="2400" b="1" smtClean="0">
                <a:latin typeface="Courier New" pitchFamily="49" charset="0"/>
              </a:rPr>
              <a:t>wget</a:t>
            </a:r>
            <a:r>
              <a:rPr lang="en-US" sz="2400" smtClean="0"/>
              <a:t> each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34818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48AB1F6B-C3B3-405E-B27E-9DFA5F3188D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4819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Let’s implement some modules</a:t>
            </a:r>
          </a:p>
        </p:txBody>
      </p:sp>
      <p:sp>
        <p:nvSpPr>
          <p:cNvPr id="3482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35842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3C8B3192-87AF-4610-B095-5BE09A01A14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5843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Processor Redux</a:t>
            </a:r>
          </a:p>
        </p:txBody>
      </p:sp>
      <p:sp>
        <p:nvSpPr>
          <p:cNvPr id="35845" name="Content Placeholder 73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>
          <a:xfrm>
            <a:off x="784225" y="5221288"/>
            <a:ext cx="7772400" cy="1274762"/>
          </a:xfrm>
        </p:spPr>
        <p:txBody>
          <a:bodyPr/>
          <a:lstStyle/>
          <a:p>
            <a:r>
              <a:rPr lang="en-US" smtClean="0"/>
              <a:t>In-order: F &lt; D &lt; E &lt; M &lt; W</a:t>
            </a:r>
          </a:p>
          <a:p>
            <a:r>
              <a:rPr lang="en-US" smtClean="0"/>
              <a:t>Pipelined W &lt; M &lt; E &lt; D &lt; F</a:t>
            </a:r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1447800" y="3594100"/>
            <a:ext cx="215900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35847" name="AutoShape 4"/>
          <p:cNvSpPr>
            <a:spLocks noChangeArrowheads="1"/>
          </p:cNvSpPr>
          <p:nvPr/>
        </p:nvSpPr>
        <p:spPr bwMode="auto">
          <a:xfrm>
            <a:off x="180975" y="1851025"/>
            <a:ext cx="8772525" cy="3136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650693" name="Cloud"/>
          <p:cNvSpPr>
            <a:spLocks noChangeAspect="1" noEditPoints="1" noChangeArrowheads="1"/>
          </p:cNvSpPr>
          <p:nvPr/>
        </p:nvSpPr>
        <p:spPr bwMode="auto">
          <a:xfrm>
            <a:off x="266700" y="3429000"/>
            <a:ext cx="838200" cy="533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  <a:defRPr/>
            </a:pPr>
            <a:endParaRPr lang="en-US" sz="1800"/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342900" y="3505200"/>
            <a:ext cx="685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fetch</a:t>
            </a:r>
          </a:p>
        </p:txBody>
      </p:sp>
      <p:grpSp>
        <p:nvGrpSpPr>
          <p:cNvPr id="35850" name="Group 7"/>
          <p:cNvGrpSpPr>
            <a:grpSpLocks/>
          </p:cNvGrpSpPr>
          <p:nvPr/>
        </p:nvGrpSpPr>
        <p:grpSpPr bwMode="auto">
          <a:xfrm>
            <a:off x="4013200" y="3454400"/>
            <a:ext cx="1104900" cy="533400"/>
            <a:chOff x="3152" y="1616"/>
            <a:chExt cx="696" cy="336"/>
          </a:xfrm>
        </p:grpSpPr>
        <p:sp>
          <p:nvSpPr>
            <p:cNvPr id="1650696" name="Cloud"/>
            <p:cNvSpPr>
              <a:spLocks noChangeAspect="1" noEditPoints="1" noChangeArrowheads="1"/>
            </p:cNvSpPr>
            <p:nvPr/>
          </p:nvSpPr>
          <p:spPr bwMode="auto">
            <a:xfrm>
              <a:off x="3152" y="1616"/>
              <a:ext cx="672" cy="3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35914" name="Text Box 9"/>
            <p:cNvSpPr txBox="1">
              <a:spLocks noChangeArrowheads="1"/>
            </p:cNvSpPr>
            <p:nvPr/>
          </p:nvSpPr>
          <p:spPr bwMode="auto">
            <a:xfrm>
              <a:off x="3160" y="1664"/>
              <a:ext cx="6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execute</a:t>
              </a:r>
            </a:p>
          </p:txBody>
        </p:sp>
      </p:grpSp>
      <p:sp>
        <p:nvSpPr>
          <p:cNvPr id="35851" name="Line 10"/>
          <p:cNvSpPr>
            <a:spLocks noChangeShapeType="1"/>
          </p:cNvSpPr>
          <p:nvPr/>
        </p:nvSpPr>
        <p:spPr bwMode="auto">
          <a:xfrm flipV="1">
            <a:off x="1079500" y="3717925"/>
            <a:ext cx="36036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>
            <a:off x="1674813" y="3733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Text Box 12"/>
          <p:cNvSpPr txBox="1">
            <a:spLocks noChangeArrowheads="1"/>
          </p:cNvSpPr>
          <p:nvPr/>
        </p:nvSpPr>
        <p:spPr bwMode="auto">
          <a:xfrm>
            <a:off x="317500" y="4219575"/>
            <a:ext cx="8382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 iMem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427288" y="2814638"/>
            <a:ext cx="419100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Arial" charset="0"/>
              </a:rPr>
              <a:t>rf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1812925" y="4445000"/>
            <a:ext cx="828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i="1">
                <a:latin typeface="Arial" charset="0"/>
              </a:rPr>
              <a:t>CPU</a:t>
            </a:r>
          </a:p>
        </p:txBody>
      </p: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2082800" y="3454400"/>
            <a:ext cx="1182688" cy="584200"/>
            <a:chOff x="1544" y="1632"/>
            <a:chExt cx="776" cy="368"/>
          </a:xfrm>
        </p:grpSpPr>
        <p:sp>
          <p:nvSpPr>
            <p:cNvPr id="1650705" name="Cloud"/>
            <p:cNvSpPr>
              <a:spLocks noChangeAspect="1" noEditPoints="1" noChangeArrowheads="1"/>
            </p:cNvSpPr>
            <p:nvPr/>
          </p:nvSpPr>
          <p:spPr bwMode="auto">
            <a:xfrm>
              <a:off x="1544" y="1632"/>
              <a:ext cx="776" cy="36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5912" name="Text Box 18"/>
            <p:cNvSpPr txBox="1">
              <a:spLocks noChangeArrowheads="1"/>
            </p:cNvSpPr>
            <p:nvPr/>
          </p:nvSpPr>
          <p:spPr bwMode="auto">
            <a:xfrm>
              <a:off x="1590" y="1695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charset="0"/>
                </a:rPr>
                <a:t>decode</a:t>
              </a:r>
            </a:p>
          </p:txBody>
        </p:sp>
      </p:grpSp>
      <p:grpSp>
        <p:nvGrpSpPr>
          <p:cNvPr id="35857" name="Group 19"/>
          <p:cNvGrpSpPr>
            <a:grpSpLocks/>
          </p:cNvGrpSpPr>
          <p:nvPr/>
        </p:nvGrpSpPr>
        <p:grpSpPr bwMode="auto">
          <a:xfrm>
            <a:off x="5842000" y="3441700"/>
            <a:ext cx="1244600" cy="533400"/>
            <a:chOff x="4232" y="2560"/>
            <a:chExt cx="808" cy="336"/>
          </a:xfrm>
        </p:grpSpPr>
        <p:sp>
          <p:nvSpPr>
            <p:cNvPr id="1650708" name="Cloud"/>
            <p:cNvSpPr>
              <a:spLocks noChangeAspect="1" noEditPoints="1" noChangeArrowheads="1"/>
            </p:cNvSpPr>
            <p:nvPr/>
          </p:nvSpPr>
          <p:spPr bwMode="auto">
            <a:xfrm>
              <a:off x="4232" y="2560"/>
              <a:ext cx="808" cy="3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35910" name="Text Box 21"/>
            <p:cNvSpPr txBox="1">
              <a:spLocks noChangeArrowheads="1"/>
            </p:cNvSpPr>
            <p:nvPr/>
          </p:nvSpPr>
          <p:spPr bwMode="auto">
            <a:xfrm>
              <a:off x="4288" y="2608"/>
              <a:ext cx="672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memory</a:t>
              </a:r>
            </a:p>
          </p:txBody>
        </p:sp>
      </p:grpSp>
      <p:sp>
        <p:nvSpPr>
          <p:cNvPr id="35858" name="Line 22"/>
          <p:cNvSpPr>
            <a:spLocks noChangeShapeType="1"/>
          </p:cNvSpPr>
          <p:nvPr/>
        </p:nvSpPr>
        <p:spPr bwMode="auto">
          <a:xfrm>
            <a:off x="3211513" y="37211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Line 23"/>
          <p:cNvSpPr>
            <a:spLocks noChangeShapeType="1"/>
          </p:cNvSpPr>
          <p:nvPr/>
        </p:nvSpPr>
        <p:spPr bwMode="auto">
          <a:xfrm>
            <a:off x="37830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4"/>
          <p:cNvSpPr txBox="1">
            <a:spLocks noChangeArrowheads="1"/>
          </p:cNvSpPr>
          <p:nvPr/>
        </p:nvSpPr>
        <p:spPr bwMode="auto">
          <a:xfrm>
            <a:off x="355600" y="2819400"/>
            <a:ext cx="4572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pc</a:t>
            </a:r>
          </a:p>
        </p:txBody>
      </p:sp>
      <p:grpSp>
        <p:nvGrpSpPr>
          <p:cNvPr id="35861" name="Group 25"/>
          <p:cNvGrpSpPr>
            <a:grpSpLocks/>
          </p:cNvGrpSpPr>
          <p:nvPr/>
        </p:nvGrpSpPr>
        <p:grpSpPr bwMode="auto">
          <a:xfrm>
            <a:off x="7673975" y="3403600"/>
            <a:ext cx="1063625" cy="644525"/>
            <a:chOff x="4248" y="2288"/>
            <a:chExt cx="670" cy="406"/>
          </a:xfrm>
        </p:grpSpPr>
        <p:sp>
          <p:nvSpPr>
            <p:cNvPr id="1650714" name="Cloud"/>
            <p:cNvSpPr>
              <a:spLocks noChangeAspect="1" noEditPoints="1" noChangeArrowheads="1"/>
            </p:cNvSpPr>
            <p:nvPr/>
          </p:nvSpPr>
          <p:spPr bwMode="auto">
            <a:xfrm>
              <a:off x="4248" y="2288"/>
              <a:ext cx="665" cy="40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35908" name="Text Box 27"/>
            <p:cNvSpPr txBox="1">
              <a:spLocks noChangeArrowheads="1"/>
            </p:cNvSpPr>
            <p:nvPr/>
          </p:nvSpPr>
          <p:spPr bwMode="auto">
            <a:xfrm>
              <a:off x="4300" y="2290"/>
              <a:ext cx="618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write-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back</a:t>
              </a:r>
            </a:p>
          </p:txBody>
        </p:sp>
      </p:grpSp>
      <p:grpSp>
        <p:nvGrpSpPr>
          <p:cNvPr id="35862" name="Group 28"/>
          <p:cNvGrpSpPr>
            <a:grpSpLocks/>
          </p:cNvGrpSpPr>
          <p:nvPr/>
        </p:nvGrpSpPr>
        <p:grpSpPr bwMode="auto">
          <a:xfrm>
            <a:off x="1319213" y="3581400"/>
            <a:ext cx="369887" cy="304800"/>
            <a:chOff x="167" y="3104"/>
            <a:chExt cx="233" cy="192"/>
          </a:xfrm>
        </p:grpSpPr>
        <p:sp>
          <p:nvSpPr>
            <p:cNvPr id="35901" name="Rectangle 29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35902" name="Group 30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35903" name="Freeform 31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4" name="Line 32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5" name="Line 33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6" name="Line 34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863" name="Group 35"/>
          <p:cNvGrpSpPr>
            <a:grpSpLocks/>
          </p:cNvGrpSpPr>
          <p:nvPr/>
        </p:nvGrpSpPr>
        <p:grpSpPr bwMode="auto">
          <a:xfrm>
            <a:off x="3386138" y="3581400"/>
            <a:ext cx="369887" cy="304800"/>
            <a:chOff x="167" y="3104"/>
            <a:chExt cx="233" cy="192"/>
          </a:xfrm>
        </p:grpSpPr>
        <p:sp>
          <p:nvSpPr>
            <p:cNvPr id="35895" name="Rectangle 36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35896" name="Group 37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35897" name="Freeform 38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8" name="Line 39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9" name="Line 40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00" name="Line 41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864" name="Line 42"/>
          <p:cNvSpPr>
            <a:spLocks noChangeShapeType="1"/>
          </p:cNvSpPr>
          <p:nvPr/>
        </p:nvSpPr>
        <p:spPr bwMode="auto">
          <a:xfrm>
            <a:off x="56372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65" name="Group 43"/>
          <p:cNvGrpSpPr>
            <a:grpSpLocks/>
          </p:cNvGrpSpPr>
          <p:nvPr/>
        </p:nvGrpSpPr>
        <p:grpSpPr bwMode="auto">
          <a:xfrm>
            <a:off x="5240338" y="3581400"/>
            <a:ext cx="369887" cy="304800"/>
            <a:chOff x="167" y="3104"/>
            <a:chExt cx="233" cy="192"/>
          </a:xfrm>
        </p:grpSpPr>
        <p:sp>
          <p:nvSpPr>
            <p:cNvPr id="35889" name="Rectangle 44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35890" name="Group 45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35891" name="Freeform 46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2" name="Line 47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3" name="Line 48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4" name="Line 49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866" name="Line 50"/>
          <p:cNvSpPr>
            <a:spLocks noChangeShapeType="1"/>
          </p:cNvSpPr>
          <p:nvPr/>
        </p:nvSpPr>
        <p:spPr bwMode="auto">
          <a:xfrm>
            <a:off x="50911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Line 51"/>
          <p:cNvSpPr>
            <a:spLocks noChangeShapeType="1"/>
          </p:cNvSpPr>
          <p:nvPr/>
        </p:nvSpPr>
        <p:spPr bwMode="auto">
          <a:xfrm>
            <a:off x="7542213" y="37465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68" name="Group 52"/>
          <p:cNvGrpSpPr>
            <a:grpSpLocks/>
          </p:cNvGrpSpPr>
          <p:nvPr/>
        </p:nvGrpSpPr>
        <p:grpSpPr bwMode="auto">
          <a:xfrm>
            <a:off x="7170738" y="3594100"/>
            <a:ext cx="369887" cy="304800"/>
            <a:chOff x="167" y="3104"/>
            <a:chExt cx="233" cy="192"/>
          </a:xfrm>
        </p:grpSpPr>
        <p:sp>
          <p:nvSpPr>
            <p:cNvPr id="35883" name="Rectangle 53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35884" name="Group 54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35885" name="Freeform 55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6" name="Line 56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7" name="Line 57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8" name="Line 58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869" name="Line 59"/>
          <p:cNvSpPr>
            <a:spLocks noChangeShapeType="1"/>
          </p:cNvSpPr>
          <p:nvPr/>
        </p:nvSpPr>
        <p:spPr bwMode="auto">
          <a:xfrm>
            <a:off x="7021513" y="37465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Freeform 60"/>
          <p:cNvSpPr>
            <a:spLocks/>
          </p:cNvSpPr>
          <p:nvPr/>
        </p:nvSpPr>
        <p:spPr bwMode="auto">
          <a:xfrm flipV="1">
            <a:off x="2814638" y="2974975"/>
            <a:ext cx="5386387" cy="414338"/>
          </a:xfrm>
          <a:custGeom>
            <a:avLst/>
            <a:gdLst>
              <a:gd name="T0" fmla="*/ 2147483647 w 3393"/>
              <a:gd name="T1" fmla="*/ 0 h 261"/>
              <a:gd name="T2" fmla="*/ 2147483647 w 3393"/>
              <a:gd name="T3" fmla="*/ 2147483647 h 261"/>
              <a:gd name="T4" fmla="*/ 0 w 3393"/>
              <a:gd name="T5" fmla="*/ 2147483647 h 261"/>
              <a:gd name="T6" fmla="*/ 0 60000 65536"/>
              <a:gd name="T7" fmla="*/ 0 60000 65536"/>
              <a:gd name="T8" fmla="*/ 0 60000 65536"/>
              <a:gd name="T9" fmla="*/ 0 w 3393"/>
              <a:gd name="T10" fmla="*/ 0 h 261"/>
              <a:gd name="T11" fmla="*/ 3393 w 3393"/>
              <a:gd name="T12" fmla="*/ 261 h 2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3" h="261">
                <a:moveTo>
                  <a:pt x="3393" y="0"/>
                </a:moveTo>
                <a:lnTo>
                  <a:pt x="3393" y="253"/>
                </a:lnTo>
                <a:lnTo>
                  <a:pt x="0" y="26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Text Box 61"/>
          <p:cNvSpPr txBox="1">
            <a:spLocks noChangeArrowheads="1"/>
          </p:cNvSpPr>
          <p:nvPr/>
        </p:nvSpPr>
        <p:spPr bwMode="auto">
          <a:xfrm>
            <a:off x="6094413" y="4217988"/>
            <a:ext cx="938212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dMem</a:t>
            </a:r>
          </a:p>
        </p:txBody>
      </p:sp>
      <p:sp>
        <p:nvSpPr>
          <p:cNvPr id="35872" name="Line 62"/>
          <p:cNvSpPr>
            <a:spLocks noChangeShapeType="1"/>
          </p:cNvSpPr>
          <p:nvPr/>
        </p:nvSpPr>
        <p:spPr bwMode="auto">
          <a:xfrm>
            <a:off x="3594100" y="229235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Line 63"/>
          <p:cNvSpPr>
            <a:spLocks noChangeShapeType="1"/>
          </p:cNvSpPr>
          <p:nvPr/>
        </p:nvSpPr>
        <p:spPr bwMode="auto">
          <a:xfrm>
            <a:off x="1492250" y="229235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Line 64"/>
          <p:cNvSpPr>
            <a:spLocks noChangeShapeType="1"/>
          </p:cNvSpPr>
          <p:nvPr/>
        </p:nvSpPr>
        <p:spPr bwMode="auto">
          <a:xfrm flipH="1" flipV="1">
            <a:off x="673100" y="39528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Line 65"/>
          <p:cNvSpPr>
            <a:spLocks noChangeShapeType="1"/>
          </p:cNvSpPr>
          <p:nvPr/>
        </p:nvSpPr>
        <p:spPr bwMode="auto">
          <a:xfrm flipH="1" flipV="1">
            <a:off x="6661150" y="39131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6" name="Freeform 66"/>
          <p:cNvSpPr>
            <a:spLocks/>
          </p:cNvSpPr>
          <p:nvPr/>
        </p:nvSpPr>
        <p:spPr bwMode="auto">
          <a:xfrm>
            <a:off x="631825" y="2292350"/>
            <a:ext cx="3860800" cy="1173163"/>
          </a:xfrm>
          <a:custGeom>
            <a:avLst/>
            <a:gdLst>
              <a:gd name="T0" fmla="*/ 2147483647 w 2432"/>
              <a:gd name="T1" fmla="*/ 2147483647 h 739"/>
              <a:gd name="T2" fmla="*/ 2147483647 w 2432"/>
              <a:gd name="T3" fmla="*/ 0 h 739"/>
              <a:gd name="T4" fmla="*/ 0 w 2432"/>
              <a:gd name="T5" fmla="*/ 0 h 739"/>
              <a:gd name="T6" fmla="*/ 0 w 2432"/>
              <a:gd name="T7" fmla="*/ 2147483647 h 739"/>
              <a:gd name="T8" fmla="*/ 0 60000 65536"/>
              <a:gd name="T9" fmla="*/ 0 60000 65536"/>
              <a:gd name="T10" fmla="*/ 0 60000 65536"/>
              <a:gd name="T11" fmla="*/ 0 60000 65536"/>
              <a:gd name="T12" fmla="*/ 0 w 2432"/>
              <a:gd name="T13" fmla="*/ 0 h 739"/>
              <a:gd name="T14" fmla="*/ 2432 w 2432"/>
              <a:gd name="T15" fmla="*/ 739 h 7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2" h="739">
                <a:moveTo>
                  <a:pt x="2432" y="739"/>
                </a:moveTo>
                <a:lnTo>
                  <a:pt x="2432" y="0"/>
                </a:lnTo>
                <a:lnTo>
                  <a:pt x="0" y="0"/>
                </a:lnTo>
                <a:lnTo>
                  <a:pt x="0" y="3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Line 67"/>
          <p:cNvSpPr>
            <a:spLocks noChangeShapeType="1"/>
          </p:cNvSpPr>
          <p:nvPr/>
        </p:nvSpPr>
        <p:spPr bwMode="auto">
          <a:xfrm>
            <a:off x="64135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ooter Placeholder 77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400">
                <a:latin typeface="+mn-lt"/>
              </a:rPr>
              <a:t>http://csg.csail.mit.edu/6.375</a:t>
            </a:r>
            <a:endParaRPr lang="en-US" sz="1400" dirty="0">
              <a:latin typeface="+mn-lt"/>
            </a:endParaRPr>
          </a:p>
        </p:txBody>
      </p:sp>
      <p:grpSp>
        <p:nvGrpSpPr>
          <p:cNvPr id="35879" name="Group 72"/>
          <p:cNvGrpSpPr>
            <a:grpSpLocks/>
          </p:cNvGrpSpPr>
          <p:nvPr/>
        </p:nvGrpSpPr>
        <p:grpSpPr bwMode="auto">
          <a:xfrm>
            <a:off x="2633663" y="3213100"/>
            <a:ext cx="4818062" cy="376238"/>
            <a:chOff x="1659" y="2024"/>
            <a:chExt cx="3035" cy="237"/>
          </a:xfrm>
        </p:grpSpPr>
        <p:sp>
          <p:nvSpPr>
            <p:cNvPr id="35880" name="Line 13"/>
            <p:cNvSpPr>
              <a:spLocks noChangeShapeType="1"/>
            </p:cNvSpPr>
            <p:nvPr/>
          </p:nvSpPr>
          <p:spPr bwMode="auto">
            <a:xfrm flipH="1" flipV="1">
              <a:off x="1664" y="202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1" name="Freeform 74"/>
            <p:cNvSpPr>
              <a:spLocks/>
            </p:cNvSpPr>
            <p:nvPr/>
          </p:nvSpPr>
          <p:spPr bwMode="auto">
            <a:xfrm>
              <a:off x="1659" y="2115"/>
              <a:ext cx="3035" cy="146"/>
            </a:xfrm>
            <a:custGeom>
              <a:avLst/>
              <a:gdLst>
                <a:gd name="T0" fmla="*/ 3035 w 3035"/>
                <a:gd name="T1" fmla="*/ 146 h 146"/>
                <a:gd name="T2" fmla="*/ 3035 w 3035"/>
                <a:gd name="T3" fmla="*/ 0 h 146"/>
                <a:gd name="T4" fmla="*/ 0 w 3035"/>
                <a:gd name="T5" fmla="*/ 0 h 146"/>
                <a:gd name="T6" fmla="*/ 1788 w 3035"/>
                <a:gd name="T7" fmla="*/ 8 h 146"/>
                <a:gd name="T8" fmla="*/ 1788 w 3035"/>
                <a:gd name="T9" fmla="*/ 137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35"/>
                <a:gd name="T16" fmla="*/ 0 h 146"/>
                <a:gd name="T17" fmla="*/ 3035 w 3035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35" h="146">
                  <a:moveTo>
                    <a:pt x="3035" y="146"/>
                  </a:moveTo>
                  <a:lnTo>
                    <a:pt x="3035" y="0"/>
                  </a:lnTo>
                  <a:lnTo>
                    <a:pt x="0" y="0"/>
                  </a:lnTo>
                  <a:lnTo>
                    <a:pt x="1788" y="8"/>
                  </a:lnTo>
                  <a:lnTo>
                    <a:pt x="1788" y="1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Freeform 75"/>
            <p:cNvSpPr>
              <a:spLocks/>
            </p:cNvSpPr>
            <p:nvPr/>
          </p:nvSpPr>
          <p:spPr bwMode="auto">
            <a:xfrm>
              <a:off x="1659" y="2106"/>
              <a:ext cx="645" cy="155"/>
            </a:xfrm>
            <a:custGeom>
              <a:avLst/>
              <a:gdLst>
                <a:gd name="T0" fmla="*/ 645 w 645"/>
                <a:gd name="T1" fmla="*/ 155 h 155"/>
                <a:gd name="T2" fmla="*/ 645 w 645"/>
                <a:gd name="T3" fmla="*/ 0 h 155"/>
                <a:gd name="T4" fmla="*/ 0 w 645"/>
                <a:gd name="T5" fmla="*/ 9 h 155"/>
                <a:gd name="T6" fmla="*/ 0 60000 65536"/>
                <a:gd name="T7" fmla="*/ 0 60000 65536"/>
                <a:gd name="T8" fmla="*/ 0 60000 65536"/>
                <a:gd name="T9" fmla="*/ 0 w 645"/>
                <a:gd name="T10" fmla="*/ 0 h 155"/>
                <a:gd name="T11" fmla="*/ 645 w 645"/>
                <a:gd name="T12" fmla="*/ 155 h 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5" h="155">
                  <a:moveTo>
                    <a:pt x="645" y="155"/>
                  </a:moveTo>
                  <a:lnTo>
                    <a:pt x="645" y="0"/>
                  </a:lnTo>
                  <a:lnTo>
                    <a:pt x="0" y="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37890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DE5F9561-AC57-4CD4-B897-757EDC1513C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7891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Concurrency: RegFile</a:t>
            </a:r>
          </a:p>
        </p:txBody>
      </p:sp>
      <p:sp>
        <p:nvSpPr>
          <p:cNvPr id="204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standard library regfile is implemented using with concurrency (sub &lt; upd)</a:t>
            </a:r>
          </a:p>
          <a:p>
            <a:pPr lvl="1"/>
            <a:r>
              <a:rPr lang="en-US" smtClean="0"/>
              <a:t>This handles the in-order case</a:t>
            </a:r>
          </a:p>
          <a:p>
            <a:endParaRPr lang="en-US" smtClean="0"/>
          </a:p>
          <a:p>
            <a:r>
              <a:rPr lang="en-US" smtClean="0"/>
              <a:t>We need to build a RegisterFile for the pipelined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10242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A366A0C5-FF58-49BB-85A5-65C9DD68AB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Conflicts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do conflicts arise?</a:t>
            </a:r>
          </a:p>
          <a:p>
            <a:endParaRPr lang="en-US" smtClean="0"/>
          </a:p>
          <a:p>
            <a:r>
              <a:rPr lang="en-US" smtClean="0"/>
              <a:t>How do we Analyze them?</a:t>
            </a:r>
          </a:p>
          <a:p>
            <a:endParaRPr lang="en-US" smtClean="0"/>
          </a:p>
          <a:p>
            <a:r>
              <a:rPr lang="en-US" smtClean="0"/>
              <a:t>How do we fix them?</a:t>
            </a:r>
          </a:p>
          <a:p>
            <a:endParaRPr lang="en-US" smtClean="0"/>
          </a:p>
          <a:p>
            <a:r>
              <a:rPr lang="en-US" smtClean="0"/>
              <a:t>How do we make sure we’re okay?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39938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A26533EC-8E22-4041-937E-47E2F16B603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39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BypassRegFile</a:t>
            </a:r>
          </a:p>
        </p:txBody>
      </p:sp>
      <p:sp>
        <p:nvSpPr>
          <p:cNvPr id="77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8163" y="1905000"/>
            <a:ext cx="842645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module mkBypassRegFile(RegFile#(a,d)) #(d l, d h)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                provisos#(Bits(a,asz), Bits#(d,dsz));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RegFile#(a,d)           rfInt &lt;- mkRegFileWCF(l,h);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RWire#(Tuple2#(a,d)) curWrite &lt;- mkRWire();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method Action upd(a x, d v);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rfInternal.upd(x,v);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curWrite.wset(tuple2(x,v));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endmethod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method d sub(a 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case 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</a:rPr>
              <a:t>curWrite.wget()</a:t>
            </a:r>
            <a:r>
              <a:rPr lang="en-US" sz="1800" b="1" smtClean="0">
                <a:latin typeface="Courier New" pitchFamily="49" charset="0"/>
              </a:rPr>
              <a:t>) matches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 tagged Valid {.wa, .wd} &amp;&amp;&amp; wa == a: return wd;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  default:                             return rfInternal.sub(a);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  endcase endmethod endmodule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41986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DF43E25E-9BDE-486F-9F2C-F00584530B7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Processor Redux</a:t>
            </a:r>
          </a:p>
        </p:txBody>
      </p:sp>
      <p:sp>
        <p:nvSpPr>
          <p:cNvPr id="41989" name="Content Placeholder 73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>
          <a:xfrm>
            <a:off x="784225" y="5221288"/>
            <a:ext cx="7772400" cy="1274762"/>
          </a:xfrm>
        </p:spPr>
        <p:txBody>
          <a:bodyPr/>
          <a:lstStyle/>
          <a:p>
            <a:r>
              <a:rPr lang="en-US" smtClean="0"/>
              <a:t>In-order: F &lt; D &lt; E &lt; M &lt; W</a:t>
            </a:r>
          </a:p>
          <a:p>
            <a:r>
              <a:rPr lang="en-US" smtClean="0"/>
              <a:t>Pipelined W &lt; M &lt; E &lt; D &lt; F</a:t>
            </a:r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1447800" y="3594100"/>
            <a:ext cx="215900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41991" name="AutoShape 4"/>
          <p:cNvSpPr>
            <a:spLocks noChangeArrowheads="1"/>
          </p:cNvSpPr>
          <p:nvPr/>
        </p:nvSpPr>
        <p:spPr bwMode="auto">
          <a:xfrm>
            <a:off x="180975" y="1851025"/>
            <a:ext cx="8772525" cy="3136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650693" name="Cloud"/>
          <p:cNvSpPr>
            <a:spLocks noChangeAspect="1" noEditPoints="1" noChangeArrowheads="1"/>
          </p:cNvSpPr>
          <p:nvPr/>
        </p:nvSpPr>
        <p:spPr bwMode="auto">
          <a:xfrm>
            <a:off x="266700" y="3429000"/>
            <a:ext cx="838200" cy="533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  <a:defRPr/>
            </a:pPr>
            <a:endParaRPr lang="en-US" sz="1800"/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342900" y="3505200"/>
            <a:ext cx="685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fetch</a:t>
            </a:r>
          </a:p>
        </p:txBody>
      </p:sp>
      <p:grpSp>
        <p:nvGrpSpPr>
          <p:cNvPr id="41994" name="Group 7"/>
          <p:cNvGrpSpPr>
            <a:grpSpLocks/>
          </p:cNvGrpSpPr>
          <p:nvPr/>
        </p:nvGrpSpPr>
        <p:grpSpPr bwMode="auto">
          <a:xfrm>
            <a:off x="4013200" y="3454400"/>
            <a:ext cx="1104900" cy="533400"/>
            <a:chOff x="3152" y="1616"/>
            <a:chExt cx="696" cy="336"/>
          </a:xfrm>
        </p:grpSpPr>
        <p:sp>
          <p:nvSpPr>
            <p:cNvPr id="1650696" name="Cloud"/>
            <p:cNvSpPr>
              <a:spLocks noChangeAspect="1" noEditPoints="1" noChangeArrowheads="1"/>
            </p:cNvSpPr>
            <p:nvPr/>
          </p:nvSpPr>
          <p:spPr bwMode="auto">
            <a:xfrm>
              <a:off x="3152" y="1616"/>
              <a:ext cx="672" cy="3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42058" name="Text Box 9"/>
            <p:cNvSpPr txBox="1">
              <a:spLocks noChangeArrowheads="1"/>
            </p:cNvSpPr>
            <p:nvPr/>
          </p:nvSpPr>
          <p:spPr bwMode="auto">
            <a:xfrm>
              <a:off x="3160" y="1664"/>
              <a:ext cx="6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execute</a:t>
              </a:r>
            </a:p>
          </p:txBody>
        </p:sp>
      </p:grpSp>
      <p:sp>
        <p:nvSpPr>
          <p:cNvPr id="41995" name="Line 10"/>
          <p:cNvSpPr>
            <a:spLocks noChangeShapeType="1"/>
          </p:cNvSpPr>
          <p:nvPr/>
        </p:nvSpPr>
        <p:spPr bwMode="auto">
          <a:xfrm flipV="1">
            <a:off x="1079500" y="3717925"/>
            <a:ext cx="36036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1674813" y="3733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317500" y="4219575"/>
            <a:ext cx="8382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 iMem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427288" y="2814638"/>
            <a:ext cx="419100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Arial" charset="0"/>
              </a:rPr>
              <a:t>rf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1812925" y="4445000"/>
            <a:ext cx="828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i="1">
                <a:latin typeface="Arial" charset="0"/>
              </a:rPr>
              <a:t>CPU</a:t>
            </a:r>
          </a:p>
        </p:txBody>
      </p:sp>
      <p:grpSp>
        <p:nvGrpSpPr>
          <p:cNvPr id="42000" name="Group 16"/>
          <p:cNvGrpSpPr>
            <a:grpSpLocks/>
          </p:cNvGrpSpPr>
          <p:nvPr/>
        </p:nvGrpSpPr>
        <p:grpSpPr bwMode="auto">
          <a:xfrm>
            <a:off x="2082800" y="3454400"/>
            <a:ext cx="1182688" cy="584200"/>
            <a:chOff x="1544" y="1632"/>
            <a:chExt cx="776" cy="368"/>
          </a:xfrm>
        </p:grpSpPr>
        <p:sp>
          <p:nvSpPr>
            <p:cNvPr id="1650705" name="Cloud"/>
            <p:cNvSpPr>
              <a:spLocks noChangeAspect="1" noEditPoints="1" noChangeArrowheads="1"/>
            </p:cNvSpPr>
            <p:nvPr/>
          </p:nvSpPr>
          <p:spPr bwMode="auto">
            <a:xfrm>
              <a:off x="1544" y="1632"/>
              <a:ext cx="776" cy="36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2056" name="Text Box 18"/>
            <p:cNvSpPr txBox="1">
              <a:spLocks noChangeArrowheads="1"/>
            </p:cNvSpPr>
            <p:nvPr/>
          </p:nvSpPr>
          <p:spPr bwMode="auto">
            <a:xfrm>
              <a:off x="1590" y="1695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charset="0"/>
                </a:rPr>
                <a:t>decode</a:t>
              </a:r>
            </a:p>
          </p:txBody>
        </p:sp>
      </p:grpSp>
      <p:grpSp>
        <p:nvGrpSpPr>
          <p:cNvPr id="42001" name="Group 19"/>
          <p:cNvGrpSpPr>
            <a:grpSpLocks/>
          </p:cNvGrpSpPr>
          <p:nvPr/>
        </p:nvGrpSpPr>
        <p:grpSpPr bwMode="auto">
          <a:xfrm>
            <a:off x="5842000" y="3441700"/>
            <a:ext cx="1244600" cy="533400"/>
            <a:chOff x="4232" y="2560"/>
            <a:chExt cx="808" cy="336"/>
          </a:xfrm>
        </p:grpSpPr>
        <p:sp>
          <p:nvSpPr>
            <p:cNvPr id="1650708" name="Cloud"/>
            <p:cNvSpPr>
              <a:spLocks noChangeAspect="1" noEditPoints="1" noChangeArrowheads="1"/>
            </p:cNvSpPr>
            <p:nvPr/>
          </p:nvSpPr>
          <p:spPr bwMode="auto">
            <a:xfrm>
              <a:off x="4232" y="2560"/>
              <a:ext cx="808" cy="3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42054" name="Text Box 21"/>
            <p:cNvSpPr txBox="1">
              <a:spLocks noChangeArrowheads="1"/>
            </p:cNvSpPr>
            <p:nvPr/>
          </p:nvSpPr>
          <p:spPr bwMode="auto">
            <a:xfrm>
              <a:off x="4288" y="2608"/>
              <a:ext cx="672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memory</a:t>
              </a:r>
            </a:p>
          </p:txBody>
        </p:sp>
      </p:grpSp>
      <p:sp>
        <p:nvSpPr>
          <p:cNvPr id="42002" name="Line 22"/>
          <p:cNvSpPr>
            <a:spLocks noChangeShapeType="1"/>
          </p:cNvSpPr>
          <p:nvPr/>
        </p:nvSpPr>
        <p:spPr bwMode="auto">
          <a:xfrm>
            <a:off x="3211513" y="37211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23"/>
          <p:cNvSpPr>
            <a:spLocks noChangeShapeType="1"/>
          </p:cNvSpPr>
          <p:nvPr/>
        </p:nvSpPr>
        <p:spPr bwMode="auto">
          <a:xfrm>
            <a:off x="37830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Text Box 24"/>
          <p:cNvSpPr txBox="1">
            <a:spLocks noChangeArrowheads="1"/>
          </p:cNvSpPr>
          <p:nvPr/>
        </p:nvSpPr>
        <p:spPr bwMode="auto">
          <a:xfrm>
            <a:off x="355600" y="2819400"/>
            <a:ext cx="4572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pc</a:t>
            </a:r>
          </a:p>
        </p:txBody>
      </p:sp>
      <p:grpSp>
        <p:nvGrpSpPr>
          <p:cNvPr id="42005" name="Group 25"/>
          <p:cNvGrpSpPr>
            <a:grpSpLocks/>
          </p:cNvGrpSpPr>
          <p:nvPr/>
        </p:nvGrpSpPr>
        <p:grpSpPr bwMode="auto">
          <a:xfrm>
            <a:off x="7673975" y="3403600"/>
            <a:ext cx="1063625" cy="644525"/>
            <a:chOff x="4248" y="2288"/>
            <a:chExt cx="670" cy="406"/>
          </a:xfrm>
        </p:grpSpPr>
        <p:sp>
          <p:nvSpPr>
            <p:cNvPr id="1650714" name="Cloud"/>
            <p:cNvSpPr>
              <a:spLocks noChangeAspect="1" noEditPoints="1" noChangeArrowheads="1"/>
            </p:cNvSpPr>
            <p:nvPr/>
          </p:nvSpPr>
          <p:spPr bwMode="auto">
            <a:xfrm>
              <a:off x="4248" y="2288"/>
              <a:ext cx="665" cy="40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42052" name="Text Box 27"/>
            <p:cNvSpPr txBox="1">
              <a:spLocks noChangeArrowheads="1"/>
            </p:cNvSpPr>
            <p:nvPr/>
          </p:nvSpPr>
          <p:spPr bwMode="auto">
            <a:xfrm>
              <a:off x="4300" y="2290"/>
              <a:ext cx="618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write-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back</a:t>
              </a:r>
            </a:p>
          </p:txBody>
        </p:sp>
      </p:grpSp>
      <p:grpSp>
        <p:nvGrpSpPr>
          <p:cNvPr id="42006" name="Group 28"/>
          <p:cNvGrpSpPr>
            <a:grpSpLocks/>
          </p:cNvGrpSpPr>
          <p:nvPr/>
        </p:nvGrpSpPr>
        <p:grpSpPr bwMode="auto">
          <a:xfrm>
            <a:off x="1319213" y="3581400"/>
            <a:ext cx="369887" cy="304800"/>
            <a:chOff x="167" y="3104"/>
            <a:chExt cx="233" cy="192"/>
          </a:xfrm>
        </p:grpSpPr>
        <p:sp>
          <p:nvSpPr>
            <p:cNvPr id="42045" name="Rectangle 29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42046" name="Group 30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42047" name="Freeform 31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8" name="Line 32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9" name="Line 33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50" name="Line 34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2007" name="Group 35"/>
          <p:cNvGrpSpPr>
            <a:grpSpLocks/>
          </p:cNvGrpSpPr>
          <p:nvPr/>
        </p:nvGrpSpPr>
        <p:grpSpPr bwMode="auto">
          <a:xfrm>
            <a:off x="3386138" y="3581400"/>
            <a:ext cx="369887" cy="304800"/>
            <a:chOff x="167" y="3104"/>
            <a:chExt cx="233" cy="192"/>
          </a:xfrm>
        </p:grpSpPr>
        <p:sp>
          <p:nvSpPr>
            <p:cNvPr id="42039" name="Rectangle 36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42040" name="Group 37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42041" name="Freeform 38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2" name="Line 39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3" name="Line 40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4" name="Line 41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008" name="Line 42"/>
          <p:cNvSpPr>
            <a:spLocks noChangeShapeType="1"/>
          </p:cNvSpPr>
          <p:nvPr/>
        </p:nvSpPr>
        <p:spPr bwMode="auto">
          <a:xfrm>
            <a:off x="56372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09" name="Group 43"/>
          <p:cNvGrpSpPr>
            <a:grpSpLocks/>
          </p:cNvGrpSpPr>
          <p:nvPr/>
        </p:nvGrpSpPr>
        <p:grpSpPr bwMode="auto">
          <a:xfrm>
            <a:off x="5240338" y="3581400"/>
            <a:ext cx="369887" cy="304800"/>
            <a:chOff x="167" y="3104"/>
            <a:chExt cx="233" cy="192"/>
          </a:xfrm>
        </p:grpSpPr>
        <p:sp>
          <p:nvSpPr>
            <p:cNvPr id="42033" name="Rectangle 44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42034" name="Group 45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42035" name="Freeform 46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6" name="Line 47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7" name="Line 48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8" name="Line 49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010" name="Line 50"/>
          <p:cNvSpPr>
            <a:spLocks noChangeShapeType="1"/>
          </p:cNvSpPr>
          <p:nvPr/>
        </p:nvSpPr>
        <p:spPr bwMode="auto">
          <a:xfrm>
            <a:off x="50911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Line 51"/>
          <p:cNvSpPr>
            <a:spLocks noChangeShapeType="1"/>
          </p:cNvSpPr>
          <p:nvPr/>
        </p:nvSpPr>
        <p:spPr bwMode="auto">
          <a:xfrm>
            <a:off x="7542213" y="37465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12" name="Group 52"/>
          <p:cNvGrpSpPr>
            <a:grpSpLocks/>
          </p:cNvGrpSpPr>
          <p:nvPr/>
        </p:nvGrpSpPr>
        <p:grpSpPr bwMode="auto">
          <a:xfrm>
            <a:off x="7170738" y="3594100"/>
            <a:ext cx="369887" cy="304800"/>
            <a:chOff x="167" y="3104"/>
            <a:chExt cx="233" cy="192"/>
          </a:xfrm>
        </p:grpSpPr>
        <p:sp>
          <p:nvSpPr>
            <p:cNvPr id="42027" name="Rectangle 53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42028" name="Group 54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42029" name="Freeform 55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0" name="Line 56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1" name="Line 57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2" name="Line 58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013" name="Line 59"/>
          <p:cNvSpPr>
            <a:spLocks noChangeShapeType="1"/>
          </p:cNvSpPr>
          <p:nvPr/>
        </p:nvSpPr>
        <p:spPr bwMode="auto">
          <a:xfrm>
            <a:off x="7021513" y="37465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Freeform 60"/>
          <p:cNvSpPr>
            <a:spLocks/>
          </p:cNvSpPr>
          <p:nvPr/>
        </p:nvSpPr>
        <p:spPr bwMode="auto">
          <a:xfrm flipV="1">
            <a:off x="2814638" y="2974975"/>
            <a:ext cx="5386387" cy="414338"/>
          </a:xfrm>
          <a:custGeom>
            <a:avLst/>
            <a:gdLst>
              <a:gd name="T0" fmla="*/ 2147483647 w 3393"/>
              <a:gd name="T1" fmla="*/ 0 h 261"/>
              <a:gd name="T2" fmla="*/ 2147483647 w 3393"/>
              <a:gd name="T3" fmla="*/ 2147483647 h 261"/>
              <a:gd name="T4" fmla="*/ 0 w 3393"/>
              <a:gd name="T5" fmla="*/ 2147483647 h 261"/>
              <a:gd name="T6" fmla="*/ 0 60000 65536"/>
              <a:gd name="T7" fmla="*/ 0 60000 65536"/>
              <a:gd name="T8" fmla="*/ 0 60000 65536"/>
              <a:gd name="T9" fmla="*/ 0 w 3393"/>
              <a:gd name="T10" fmla="*/ 0 h 261"/>
              <a:gd name="T11" fmla="*/ 3393 w 3393"/>
              <a:gd name="T12" fmla="*/ 261 h 2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3" h="261">
                <a:moveTo>
                  <a:pt x="3393" y="0"/>
                </a:moveTo>
                <a:lnTo>
                  <a:pt x="3393" y="253"/>
                </a:lnTo>
                <a:lnTo>
                  <a:pt x="0" y="26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Text Box 61"/>
          <p:cNvSpPr txBox="1">
            <a:spLocks noChangeArrowheads="1"/>
          </p:cNvSpPr>
          <p:nvPr/>
        </p:nvSpPr>
        <p:spPr bwMode="auto">
          <a:xfrm>
            <a:off x="6094413" y="4217988"/>
            <a:ext cx="938212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dMem</a:t>
            </a:r>
          </a:p>
        </p:txBody>
      </p:sp>
      <p:sp>
        <p:nvSpPr>
          <p:cNvPr id="42016" name="Line 62"/>
          <p:cNvSpPr>
            <a:spLocks noChangeShapeType="1"/>
          </p:cNvSpPr>
          <p:nvPr/>
        </p:nvSpPr>
        <p:spPr bwMode="auto">
          <a:xfrm>
            <a:off x="3594100" y="229235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Line 63"/>
          <p:cNvSpPr>
            <a:spLocks noChangeShapeType="1"/>
          </p:cNvSpPr>
          <p:nvPr/>
        </p:nvSpPr>
        <p:spPr bwMode="auto">
          <a:xfrm>
            <a:off x="1492250" y="229235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Line 64"/>
          <p:cNvSpPr>
            <a:spLocks noChangeShapeType="1"/>
          </p:cNvSpPr>
          <p:nvPr/>
        </p:nvSpPr>
        <p:spPr bwMode="auto">
          <a:xfrm flipH="1" flipV="1">
            <a:off x="673100" y="39528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Line 65"/>
          <p:cNvSpPr>
            <a:spLocks noChangeShapeType="1"/>
          </p:cNvSpPr>
          <p:nvPr/>
        </p:nvSpPr>
        <p:spPr bwMode="auto">
          <a:xfrm flipH="1" flipV="1">
            <a:off x="6661150" y="39131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0" name="Freeform 66"/>
          <p:cNvSpPr>
            <a:spLocks/>
          </p:cNvSpPr>
          <p:nvPr/>
        </p:nvSpPr>
        <p:spPr bwMode="auto">
          <a:xfrm>
            <a:off x="631825" y="2292350"/>
            <a:ext cx="3860800" cy="1173163"/>
          </a:xfrm>
          <a:custGeom>
            <a:avLst/>
            <a:gdLst>
              <a:gd name="T0" fmla="*/ 2147483647 w 2432"/>
              <a:gd name="T1" fmla="*/ 2147483647 h 739"/>
              <a:gd name="T2" fmla="*/ 2147483647 w 2432"/>
              <a:gd name="T3" fmla="*/ 0 h 739"/>
              <a:gd name="T4" fmla="*/ 0 w 2432"/>
              <a:gd name="T5" fmla="*/ 0 h 739"/>
              <a:gd name="T6" fmla="*/ 0 w 2432"/>
              <a:gd name="T7" fmla="*/ 2147483647 h 739"/>
              <a:gd name="T8" fmla="*/ 0 60000 65536"/>
              <a:gd name="T9" fmla="*/ 0 60000 65536"/>
              <a:gd name="T10" fmla="*/ 0 60000 65536"/>
              <a:gd name="T11" fmla="*/ 0 60000 65536"/>
              <a:gd name="T12" fmla="*/ 0 w 2432"/>
              <a:gd name="T13" fmla="*/ 0 h 739"/>
              <a:gd name="T14" fmla="*/ 2432 w 2432"/>
              <a:gd name="T15" fmla="*/ 739 h 7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2" h="739">
                <a:moveTo>
                  <a:pt x="2432" y="739"/>
                </a:moveTo>
                <a:lnTo>
                  <a:pt x="2432" y="0"/>
                </a:lnTo>
                <a:lnTo>
                  <a:pt x="0" y="0"/>
                </a:lnTo>
                <a:lnTo>
                  <a:pt x="0" y="3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1" name="Line 67"/>
          <p:cNvSpPr>
            <a:spLocks noChangeShapeType="1"/>
          </p:cNvSpPr>
          <p:nvPr/>
        </p:nvSpPr>
        <p:spPr bwMode="auto">
          <a:xfrm>
            <a:off x="64135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Footer Placeholder 77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400">
                <a:latin typeface="+mn-lt"/>
              </a:rPr>
              <a:t>http://csg.csail.mit.edu/6.375</a:t>
            </a:r>
            <a:endParaRPr lang="en-US" sz="1400" dirty="0">
              <a:latin typeface="+mn-lt"/>
            </a:endParaRPr>
          </a:p>
        </p:txBody>
      </p:sp>
      <p:grpSp>
        <p:nvGrpSpPr>
          <p:cNvPr id="42023" name="Group 72"/>
          <p:cNvGrpSpPr>
            <a:grpSpLocks/>
          </p:cNvGrpSpPr>
          <p:nvPr/>
        </p:nvGrpSpPr>
        <p:grpSpPr bwMode="auto">
          <a:xfrm>
            <a:off x="2633663" y="3213100"/>
            <a:ext cx="4818062" cy="376238"/>
            <a:chOff x="1659" y="2024"/>
            <a:chExt cx="3035" cy="237"/>
          </a:xfrm>
        </p:grpSpPr>
        <p:sp>
          <p:nvSpPr>
            <p:cNvPr id="42024" name="Line 13"/>
            <p:cNvSpPr>
              <a:spLocks noChangeShapeType="1"/>
            </p:cNvSpPr>
            <p:nvPr/>
          </p:nvSpPr>
          <p:spPr bwMode="auto">
            <a:xfrm flipH="1" flipV="1">
              <a:off x="1664" y="202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Freeform 74"/>
            <p:cNvSpPr>
              <a:spLocks/>
            </p:cNvSpPr>
            <p:nvPr/>
          </p:nvSpPr>
          <p:spPr bwMode="auto">
            <a:xfrm>
              <a:off x="1659" y="2115"/>
              <a:ext cx="3035" cy="146"/>
            </a:xfrm>
            <a:custGeom>
              <a:avLst/>
              <a:gdLst>
                <a:gd name="T0" fmla="*/ 3035 w 3035"/>
                <a:gd name="T1" fmla="*/ 146 h 146"/>
                <a:gd name="T2" fmla="*/ 3035 w 3035"/>
                <a:gd name="T3" fmla="*/ 0 h 146"/>
                <a:gd name="T4" fmla="*/ 0 w 3035"/>
                <a:gd name="T5" fmla="*/ 0 h 146"/>
                <a:gd name="T6" fmla="*/ 1788 w 3035"/>
                <a:gd name="T7" fmla="*/ 8 h 146"/>
                <a:gd name="T8" fmla="*/ 1788 w 3035"/>
                <a:gd name="T9" fmla="*/ 137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35"/>
                <a:gd name="T16" fmla="*/ 0 h 146"/>
                <a:gd name="T17" fmla="*/ 3035 w 3035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35" h="146">
                  <a:moveTo>
                    <a:pt x="3035" y="146"/>
                  </a:moveTo>
                  <a:lnTo>
                    <a:pt x="3035" y="0"/>
                  </a:lnTo>
                  <a:lnTo>
                    <a:pt x="0" y="0"/>
                  </a:lnTo>
                  <a:lnTo>
                    <a:pt x="1788" y="8"/>
                  </a:lnTo>
                  <a:lnTo>
                    <a:pt x="1788" y="1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6" name="Freeform 75"/>
            <p:cNvSpPr>
              <a:spLocks/>
            </p:cNvSpPr>
            <p:nvPr/>
          </p:nvSpPr>
          <p:spPr bwMode="auto">
            <a:xfrm>
              <a:off x="1659" y="2106"/>
              <a:ext cx="645" cy="155"/>
            </a:xfrm>
            <a:custGeom>
              <a:avLst/>
              <a:gdLst>
                <a:gd name="T0" fmla="*/ 645 w 645"/>
                <a:gd name="T1" fmla="*/ 155 h 155"/>
                <a:gd name="T2" fmla="*/ 645 w 645"/>
                <a:gd name="T3" fmla="*/ 0 h 155"/>
                <a:gd name="T4" fmla="*/ 0 w 645"/>
                <a:gd name="T5" fmla="*/ 9 h 155"/>
                <a:gd name="T6" fmla="*/ 0 60000 65536"/>
                <a:gd name="T7" fmla="*/ 0 60000 65536"/>
                <a:gd name="T8" fmla="*/ 0 60000 65536"/>
                <a:gd name="T9" fmla="*/ 0 w 645"/>
                <a:gd name="T10" fmla="*/ 0 h 155"/>
                <a:gd name="T11" fmla="*/ 645 w 645"/>
                <a:gd name="T12" fmla="*/ 155 h 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5" h="155">
                  <a:moveTo>
                    <a:pt x="645" y="155"/>
                  </a:moveTo>
                  <a:lnTo>
                    <a:pt x="645" y="0"/>
                  </a:lnTo>
                  <a:lnTo>
                    <a:pt x="0" y="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44034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6C9AE5FE-D6AE-487D-B905-B4F3EA0B39A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4035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94675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One Element SFIFO (Naïve)</a:t>
            </a:r>
          </a:p>
        </p:txBody>
      </p:sp>
      <p:sp>
        <p:nvSpPr>
          <p:cNvPr id="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06438" y="1435100"/>
            <a:ext cx="8437562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module mkSFIFO1#(function Maybe#(v) findf(tr r, t x))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                        (SFIFO#(t,tr,v));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Reg#(t)      data  &lt;- mkRegU();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Reg#(Bool)   full  &lt;- mkReg(False);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Action enq(t x) if (!full);</a:t>
            </a:r>
          </a:p>
          <a:p>
            <a:pPr marL="342900" indent="-342900">
              <a:lnSpc>
                <a:spcPct val="8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full &lt;= True; data &lt;= x;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Action deq() if (full);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full &lt;= False;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t first() if (full);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return (data);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method Maybe#(v) find(tr r);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return (full ? findf(r, data): Nothing);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endmethod endmodule </a:t>
            </a:r>
          </a:p>
        </p:txBody>
      </p:sp>
      <p:sp>
        <p:nvSpPr>
          <p:cNvPr id="23" name="Footer Placeholder 22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400">
                <a:latin typeface="+mn-lt"/>
              </a:rPr>
              <a:t>http://csg.csail.mit.edu/6.375</a:t>
            </a:r>
            <a:endParaRPr lang="en-US" sz="1400" dirty="0">
              <a:latin typeface="+mn-lt"/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5595938" y="3248025"/>
            <a:ext cx="3479800" cy="863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Concurrency:</a:t>
            </a:r>
          </a:p>
          <a:p>
            <a:pPr>
              <a:spcBef>
                <a:spcPct val="50000"/>
              </a:spcBef>
            </a:pPr>
            <a:r>
              <a:rPr lang="en-US"/>
              <a:t>find &lt; first &lt; (enq C deq)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46082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904EB295-F085-4B21-B299-1801C6C1D26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6083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One Element SFIFO </a:t>
            </a:r>
            <a:br>
              <a:rPr lang="en-US" sz="4000" smtClean="0"/>
            </a:br>
            <a:r>
              <a:rPr lang="en-US" sz="4000" smtClean="0"/>
              <a:t>(In-Order d2eQ #1)</a:t>
            </a:r>
          </a:p>
        </p:txBody>
      </p:sp>
      <p:sp>
        <p:nvSpPr>
          <p:cNvPr id="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06438" y="1435100"/>
            <a:ext cx="8437562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module mkSFIFO1#(function Maybe#(v) findf(tr r, t x))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                        (SFIFO#(t,tr,v));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Reg#(t)      data  &lt;- mkConfigRegU();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Reg#(Bool)   full  &lt;- mkConfigReg(False);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  RWire#(t)    enqv  &lt;- mkRWire();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Action enq(t x) if (!full);</a:t>
            </a:r>
          </a:p>
          <a:p>
            <a:pPr marL="342900" indent="-342900">
              <a:lnSpc>
                <a:spcPct val="8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full &lt;= True; data &lt;= x;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enqv.wset(x);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Action deq() if (full || isValid(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enqv.wget()</a:t>
            </a:r>
            <a:r>
              <a:rPr lang="en-US" sz="1800" b="1">
                <a:latin typeface="Courier New" pitchFamily="49" charset="0"/>
              </a:rPr>
              <a:t>));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full &lt;= False;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t first() if (full);  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return data;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Maybe#(v) find(tr r);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return full ? findf(r,data): Nothing;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endmodule </a:t>
            </a:r>
          </a:p>
        </p:txBody>
      </p:sp>
      <p:sp>
        <p:nvSpPr>
          <p:cNvPr id="23" name="Footer Placeholder 22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400">
                <a:latin typeface="+mn-lt"/>
              </a:rPr>
              <a:t>http://csg.csail.mit.edu/6.375</a:t>
            </a:r>
            <a:endParaRPr lang="en-US" sz="1400" dirty="0">
              <a:latin typeface="+mn-lt"/>
            </a:endParaRP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5773738" y="684213"/>
            <a:ext cx="3275012" cy="406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find &lt; first &lt; enq &lt; deq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48130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0BA7C4F2-051F-464C-B683-B2A8C23C9D6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8131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One Element SFIFO </a:t>
            </a:r>
            <a:br>
              <a:rPr lang="en-US" sz="4000" smtClean="0"/>
            </a:br>
            <a:r>
              <a:rPr lang="en-US" sz="4000" smtClean="0"/>
              <a:t>(In-Order e2mQ, m2wQ #2)</a:t>
            </a:r>
          </a:p>
        </p:txBody>
      </p:sp>
      <p:sp>
        <p:nvSpPr>
          <p:cNvPr id="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06438" y="1435100"/>
            <a:ext cx="8437562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module mkSFIFO1#(function Bool findf(tr r, t x))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                        (SFIFO#(t,tr));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Reg#(t)      data  &lt;- mkRegU();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Reg#(Bool)   full  &lt;- mkConfigReg(False);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  RWire#(t)    enqv  &lt;- mkRWire();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Action enq(t x) if (!full);</a:t>
            </a:r>
          </a:p>
          <a:p>
            <a:pPr marL="342900" indent="-342900">
              <a:lnSpc>
                <a:spcPct val="8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full &lt;= True; data &lt;= x;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enqv.wset(x);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Action deq() if (full || isValid(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enqv.wget()</a:t>
            </a:r>
            <a:r>
              <a:rPr lang="en-US" sz="1800" b="1">
                <a:latin typeface="Courier New" pitchFamily="49" charset="0"/>
              </a:rPr>
              <a:t>));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full &lt;= False;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t first() if (full || isValid(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enqv.wget()</a:t>
            </a:r>
            <a:r>
              <a:rPr lang="en-US" sz="1800" b="1">
                <a:latin typeface="Courier New" pitchFamily="49" charset="0"/>
              </a:rPr>
              <a:t>));  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return (fromMaybe(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enqv.wget()</a:t>
            </a:r>
            <a:r>
              <a:rPr lang="en-US" sz="1800" b="1">
                <a:latin typeface="Courier New" pitchFamily="49" charset="0"/>
              </a:rPr>
              <a:t>, data));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method Maybe#(v) find(tr r);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return full ? findf(r,data): Nothing;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endmodule </a:t>
            </a:r>
          </a:p>
        </p:txBody>
      </p:sp>
      <p:sp>
        <p:nvSpPr>
          <p:cNvPr id="23" name="Footer Placeholder 22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400">
                <a:latin typeface="+mn-lt"/>
              </a:rPr>
              <a:t>http://csg.csail.mit.edu/6.375</a:t>
            </a:r>
            <a:endParaRPr lang="en-US" sz="1400" dirty="0">
              <a:latin typeface="+mn-lt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6457950" y="68263"/>
            <a:ext cx="2332038" cy="7889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find &lt; enq &lt; first </a:t>
            </a:r>
          </a:p>
          <a:p>
            <a:pPr>
              <a:spcBef>
                <a:spcPct val="50000"/>
              </a:spcBef>
            </a:pPr>
            <a:r>
              <a:rPr lang="en-US" sz="1800"/>
              <a:t>&lt; deq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50178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08C6CCA8-39A7-4A94-A1B5-BEB7D41665F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0179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One Element Searchable SFIFO (Pipelined #3)</a:t>
            </a:r>
          </a:p>
        </p:txBody>
      </p:sp>
      <p:sp>
        <p:nvSpPr>
          <p:cNvPr id="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8138" y="1435100"/>
            <a:ext cx="8805862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module mkSFIFO1#(function Bool findf(tr r, t x))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                        (SFIFO#(t,tr));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Reg#(t)      data  &lt;- mkConfigRegU(); 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Reg#(Bool)   full  &lt;- mkConfigReg(False);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RWire#(void) deqw &lt;- mkRWire();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RWire#(void) enqw &lt;- mkRWire();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Action enq(t x) if (!full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|| isValid(deqw.wget()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 marL="742950" lvl="1" indent="-285750">
              <a:lnSpc>
                <a:spcPct val="8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full &lt;= True;     data &lt;= x;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enqw.wset(x);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endmethod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Action deq() if (full);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full &lt;= False;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deqw.wset(?);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endmethod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t first() if (full);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return (data);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endmethod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Maybe#(v) find(tr r);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return (full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&amp;&amp;!isValid(deqw.wget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()) ? findf(r,data) : 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          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isValid(enqw.wget()) ? 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              findf(r, fromMaybe(enqw.wget(),?)):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              Nothing;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endmethod endmodule</a:t>
            </a:r>
          </a:p>
        </p:txBody>
      </p:sp>
      <p:sp>
        <p:nvSpPr>
          <p:cNvPr id="23" name="Footer Placeholder 22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400">
                <a:latin typeface="+mn-lt"/>
              </a:rPr>
              <a:t>http://csg.csail.mit.edu/6.375</a:t>
            </a:r>
            <a:endParaRPr lang="en-US" sz="1400" dirty="0">
              <a:latin typeface="+mn-lt"/>
            </a:endParaRP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6826250" y="709613"/>
            <a:ext cx="2332038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first &lt; deq &lt; enq &lt; find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52226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39F4159E-2AE4-4710-A0B5-CCC1D437FED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2227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One Element Searchable SFIFO (Pipelined #4)</a:t>
            </a:r>
          </a:p>
        </p:txBody>
      </p:sp>
      <p:sp>
        <p:nvSpPr>
          <p:cNvPr id="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38138" y="1435100"/>
            <a:ext cx="8805862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module mkSFIFO1#(function Bool findf(tr r, t x))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                        (SFIFO#(t,tr));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Reg#(t)      data  &lt;- mkConfigRegU(); 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Reg#(Bool)   full  &lt;- mkConfigReg(False);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RWire#(void) deqw &lt;- mkRWire();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Action enq(t x) if (!full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|| isValid(deqw.wget()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 marL="742950" lvl="1" indent="-285750">
              <a:lnSpc>
                <a:spcPct val="8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full &lt;= True;     data &lt;= x;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endmethod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Action deq() if (full);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full &lt;= False;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deqw.wset(?);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endmethod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t first() if (full);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return (data);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endmethod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Maybe#(v) find(tr r);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return (full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&amp;&amp;!isValid(deqw.wget()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) ? 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        findf(r, data): Nothing;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endmethod endmodule </a:t>
            </a:r>
          </a:p>
        </p:txBody>
      </p:sp>
      <p:sp>
        <p:nvSpPr>
          <p:cNvPr id="23" name="Footer Placeholder 22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400">
                <a:latin typeface="+mn-lt"/>
              </a:rPr>
              <a:t>http://csg.csail.mit.edu/6.375</a:t>
            </a:r>
            <a:endParaRPr lang="en-US" sz="1400" dirty="0">
              <a:latin typeface="+mn-lt"/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826250" y="709613"/>
            <a:ext cx="2332038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first &lt; deq &lt; find &lt; enq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54274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B8AC3BD5-2164-4000-A5A4-1D7B3AEF825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4275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One Element Searchable SFIFO (Pipelined #4)</a:t>
            </a:r>
          </a:p>
        </p:txBody>
      </p:sp>
      <p:sp>
        <p:nvSpPr>
          <p:cNvPr id="2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06438" y="1435100"/>
            <a:ext cx="8437562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module mkSFIFO1#(function Bool findf(tr r, t x))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                        (SFIFO#(t,tr));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Reg#(t)      data  &lt;- mkRegU(); 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Reg#(Bool)   full  &lt;- mkConfigReg(False);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RWire#(void) deqEN &lt;- mkRWire();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  Bool         deqp = isValid (deqEN.wget()));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Action enq(t x) if (!full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|| deqp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8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full &lt;= True;     data &lt;= x; </a:t>
            </a:r>
          </a:p>
          <a:p>
            <a:pPr marL="342900" indent="-342900">
              <a:lnSpc>
                <a:spcPct val="85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12endmethod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Action deq() if (full);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full &lt;= False;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deqEN.wset(?);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t first() if (full);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  return (data);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endmethod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method Maybe#(v) find(tr r);</a:t>
            </a:r>
          </a:p>
          <a:p>
            <a:pPr marL="742950" lvl="1" indent="-28575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return (full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&amp;&amp;!deqp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) ? findf(r, data): Nothing;</a:t>
            </a:r>
          </a:p>
          <a:p>
            <a:pPr marL="342900" indent="-342900">
              <a:lnSpc>
                <a:spcPct val="90000"/>
              </a:lnSpc>
              <a:spcBef>
                <a:spcPct val="5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endmethod endmodule</a:t>
            </a:r>
          </a:p>
        </p:txBody>
      </p:sp>
      <p:sp>
        <p:nvSpPr>
          <p:cNvPr id="23" name="Footer Placeholder 22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1400">
                <a:latin typeface="+mn-lt"/>
              </a:rPr>
              <a:t>http://csg.csail.mit.edu/6.375</a:t>
            </a:r>
            <a:endParaRPr lang="en-US" sz="1400" dirty="0">
              <a:latin typeface="+mn-lt"/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6826250" y="709613"/>
            <a:ext cx="2332038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first &lt; deq &lt; find &lt; enq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56322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3828712E-0D67-4D27-BC82-4C92DCFF16A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6323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Up-Down Counter</a:t>
            </a:r>
          </a:p>
        </p:txBody>
      </p:sp>
      <p:sp>
        <p:nvSpPr>
          <p:cNvPr id="5632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58370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00F18796-77BA-4C7F-B35E-0E88644E6AF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8371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 Module Interface</a:t>
            </a:r>
          </a:p>
        </p:txBody>
      </p:sp>
      <p:sp>
        <p:nvSpPr>
          <p:cNvPr id="583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interface Counter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method Action up();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method Action down();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method Bit#(32)  _read();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endinterface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1092200" y="5840413"/>
            <a:ext cx="6742113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Concurrency: up and down should be 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11266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80A8DBAB-75D1-4B8C-A2A2-38C01002BA4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67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SFIFO</a:t>
            </a:r>
          </a:p>
        </p:txBody>
      </p:sp>
      <p:sp>
        <p:nvSpPr>
          <p:cNvPr id="11269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55650" y="1503363"/>
            <a:ext cx="7670800" cy="20748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interface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SFIFO#(type t, type tr, type v);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</a:rPr>
              <a:t>method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Action enq(t);	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// enqueue an item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</a:rPr>
              <a:t>method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Action deq();	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// remove oldest entry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</a:rPr>
              <a:t>method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t first();		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// inspect oldest item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</a:rPr>
              <a:t>method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Action clear();	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// make FIFO empty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</a:rPr>
              <a:t>method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Maybe#(v) find(tr);	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// search FIFO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endinterface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</a:t>
            </a:r>
          </a:p>
          <a:p>
            <a:pPr marL="1143000" lvl="2" indent="-228600">
              <a:buClr>
                <a:schemeClr val="hlink"/>
              </a:buClr>
              <a:buSzPct val="95000"/>
              <a:buFont typeface="Wingdings" pitchFamily="2" charset="2"/>
              <a:buNone/>
            </a:pPr>
            <a:endParaRPr lang="en-US" sz="1800" b="1" i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5549900" y="3738563"/>
            <a:ext cx="35941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BFA7B6"/>
                </a:solidFill>
              </a:rPr>
              <a:t> n = # of bits needed</a:t>
            </a:r>
          </a:p>
          <a:p>
            <a:r>
              <a:rPr lang="en-US" i="1">
                <a:solidFill>
                  <a:srgbClr val="BFA7B6"/>
                </a:solidFill>
              </a:rPr>
              <a:t>       to represent the</a:t>
            </a:r>
          </a:p>
          <a:p>
            <a:r>
              <a:rPr lang="en-US" i="1">
                <a:solidFill>
                  <a:srgbClr val="BFA7B6"/>
                </a:solidFill>
              </a:rPr>
              <a:t>       values of type “t“</a:t>
            </a:r>
          </a:p>
          <a:p>
            <a:r>
              <a:rPr lang="en-US" i="1">
                <a:solidFill>
                  <a:srgbClr val="BFA7B6"/>
                </a:solidFill>
              </a:rPr>
              <a:t> m = # of bits needed</a:t>
            </a:r>
          </a:p>
          <a:p>
            <a:r>
              <a:rPr lang="en-US" i="1">
                <a:solidFill>
                  <a:srgbClr val="BFA7B6"/>
                </a:solidFill>
              </a:rPr>
              <a:t>       to represent the</a:t>
            </a:r>
          </a:p>
          <a:p>
            <a:r>
              <a:rPr lang="en-US" i="1">
                <a:solidFill>
                  <a:srgbClr val="BFA7B6"/>
                </a:solidFill>
              </a:rPr>
              <a:t>       values of type “tr“</a:t>
            </a:r>
          </a:p>
          <a:p>
            <a:r>
              <a:rPr lang="en-US" i="1">
                <a:solidFill>
                  <a:srgbClr val="BFA7B6"/>
                </a:solidFill>
              </a:rPr>
              <a:t> v = # of bits needed</a:t>
            </a:r>
          </a:p>
          <a:p>
            <a:r>
              <a:rPr lang="en-US" i="1">
                <a:solidFill>
                  <a:srgbClr val="BFA7B6"/>
                </a:solidFill>
              </a:rPr>
              <a:t>       to represent the</a:t>
            </a:r>
          </a:p>
          <a:p>
            <a:r>
              <a:rPr lang="en-US" i="1">
                <a:solidFill>
                  <a:srgbClr val="BFA7B6"/>
                </a:solidFill>
              </a:rPr>
              <a:t>       values of type “v“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2095500" y="4111625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Arial" charset="0"/>
              </a:rPr>
              <a:t>not full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1765300" y="46355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Arial" charset="0"/>
              </a:rPr>
              <a:t>not empty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1765300" y="5173663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i="1">
                <a:solidFill>
                  <a:srgbClr val="FF0000"/>
                </a:solidFill>
                <a:latin typeface="Arial" charset="0"/>
              </a:rPr>
              <a:t>not empty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4070350" y="3683000"/>
            <a:ext cx="1352550" cy="302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4075113" y="3735388"/>
            <a:ext cx="317500" cy="6381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11276" name="Line 10"/>
          <p:cNvSpPr>
            <a:spLocks noChangeShapeType="1"/>
          </p:cNvSpPr>
          <p:nvPr/>
        </p:nvSpPr>
        <p:spPr bwMode="auto">
          <a:xfrm flipH="1">
            <a:off x="2935288" y="4305300"/>
            <a:ext cx="113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008313" y="398462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rdy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rot="10800000" flipH="1">
            <a:off x="2933700" y="4048125"/>
            <a:ext cx="113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2922588" y="374015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enab</a:t>
            </a:r>
          </a:p>
        </p:txBody>
      </p:sp>
      <p:grpSp>
        <p:nvGrpSpPr>
          <p:cNvPr id="11280" name="Group 14"/>
          <p:cNvGrpSpPr>
            <a:grpSpLocks/>
          </p:cNvGrpSpPr>
          <p:nvPr/>
        </p:nvGrpSpPr>
        <p:grpSpPr bwMode="auto">
          <a:xfrm>
            <a:off x="2932113" y="3489325"/>
            <a:ext cx="1139825" cy="434975"/>
            <a:chOff x="1847" y="2079"/>
            <a:chExt cx="718" cy="274"/>
          </a:xfrm>
        </p:grpSpPr>
        <p:sp>
          <p:nvSpPr>
            <p:cNvPr id="11310" name="Line 15"/>
            <p:cNvSpPr>
              <a:spLocks noChangeShapeType="1"/>
            </p:cNvSpPr>
            <p:nvPr/>
          </p:nvSpPr>
          <p:spPr bwMode="auto">
            <a:xfrm rot="10800000" flipH="1">
              <a:off x="1847" y="2284"/>
              <a:ext cx="7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Line 16"/>
            <p:cNvSpPr>
              <a:spLocks noChangeShapeType="1"/>
            </p:cNvSpPr>
            <p:nvPr/>
          </p:nvSpPr>
          <p:spPr bwMode="auto">
            <a:xfrm>
              <a:off x="2182" y="2215"/>
              <a:ext cx="107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Text Box 17"/>
            <p:cNvSpPr txBox="1">
              <a:spLocks noChangeArrowheads="1"/>
            </p:cNvSpPr>
            <p:nvPr/>
          </p:nvSpPr>
          <p:spPr bwMode="auto">
            <a:xfrm>
              <a:off x="2183" y="207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>
                  <a:latin typeface="Arial" charset="0"/>
                </a:rPr>
                <a:t>n</a:t>
              </a:r>
            </a:p>
          </p:txBody>
        </p:sp>
      </p:grpSp>
      <p:sp>
        <p:nvSpPr>
          <p:cNvPr id="11281" name="Line 18"/>
          <p:cNvSpPr>
            <a:spLocks noChangeShapeType="1"/>
          </p:cNvSpPr>
          <p:nvPr/>
        </p:nvSpPr>
        <p:spPr bwMode="auto">
          <a:xfrm flipH="1">
            <a:off x="2933700" y="5156200"/>
            <a:ext cx="1139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9"/>
          <p:cNvSpPr>
            <a:spLocks noChangeShapeType="1"/>
          </p:cNvSpPr>
          <p:nvPr/>
        </p:nvSpPr>
        <p:spPr bwMode="auto">
          <a:xfrm>
            <a:off x="3489325" y="5046663"/>
            <a:ext cx="169863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3492500" y="4840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i="1">
                <a:latin typeface="Arial" charset="0"/>
              </a:rPr>
              <a:t>n</a:t>
            </a:r>
          </a:p>
        </p:txBody>
      </p:sp>
      <p:sp>
        <p:nvSpPr>
          <p:cNvPr id="11284" name="Rectangle 21"/>
          <p:cNvSpPr>
            <a:spLocks noChangeArrowheads="1"/>
          </p:cNvSpPr>
          <p:nvPr/>
        </p:nvSpPr>
        <p:spPr bwMode="auto">
          <a:xfrm>
            <a:off x="4075113" y="4419600"/>
            <a:ext cx="315912" cy="5254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 flipH="1">
            <a:off x="2930525" y="4811713"/>
            <a:ext cx="113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Text Box 23"/>
          <p:cNvSpPr txBox="1">
            <a:spLocks noChangeArrowheads="1"/>
          </p:cNvSpPr>
          <p:nvPr/>
        </p:nvSpPr>
        <p:spPr bwMode="auto">
          <a:xfrm>
            <a:off x="3003550" y="449262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rdy</a:t>
            </a:r>
          </a:p>
        </p:txBody>
      </p:sp>
      <p:sp>
        <p:nvSpPr>
          <p:cNvPr id="11287" name="Line 24"/>
          <p:cNvSpPr>
            <a:spLocks noChangeShapeType="1"/>
          </p:cNvSpPr>
          <p:nvPr/>
        </p:nvSpPr>
        <p:spPr bwMode="auto">
          <a:xfrm rot="10800000" flipH="1">
            <a:off x="2941638" y="4567238"/>
            <a:ext cx="113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Text Box 25"/>
          <p:cNvSpPr txBox="1">
            <a:spLocks noChangeArrowheads="1"/>
          </p:cNvSpPr>
          <p:nvPr/>
        </p:nvSpPr>
        <p:spPr bwMode="auto">
          <a:xfrm>
            <a:off x="2930525" y="426085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enab</a:t>
            </a:r>
          </a:p>
        </p:txBody>
      </p:sp>
      <p:sp>
        <p:nvSpPr>
          <p:cNvPr id="11289" name="Rectangle 26"/>
          <p:cNvSpPr>
            <a:spLocks noChangeArrowheads="1"/>
          </p:cNvSpPr>
          <p:nvPr/>
        </p:nvSpPr>
        <p:spPr bwMode="auto">
          <a:xfrm>
            <a:off x="4075113" y="4983163"/>
            <a:ext cx="328612" cy="5254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11290" name="Line 27"/>
          <p:cNvSpPr>
            <a:spLocks noChangeShapeType="1"/>
          </p:cNvSpPr>
          <p:nvPr/>
        </p:nvSpPr>
        <p:spPr bwMode="auto">
          <a:xfrm flipH="1">
            <a:off x="2938463" y="5413375"/>
            <a:ext cx="113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Text Box 28"/>
          <p:cNvSpPr txBox="1">
            <a:spLocks noChangeArrowheads="1"/>
          </p:cNvSpPr>
          <p:nvPr/>
        </p:nvSpPr>
        <p:spPr bwMode="auto">
          <a:xfrm>
            <a:off x="3024188" y="51308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rdy</a:t>
            </a:r>
          </a:p>
        </p:txBody>
      </p:sp>
      <p:sp>
        <p:nvSpPr>
          <p:cNvPr id="11292" name="Text Box 29"/>
          <p:cNvSpPr txBox="1">
            <a:spLocks noChangeArrowheads="1"/>
          </p:cNvSpPr>
          <p:nvPr/>
        </p:nvSpPr>
        <p:spPr bwMode="auto">
          <a:xfrm rot="-5400000">
            <a:off x="3929857" y="3891756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enq</a:t>
            </a:r>
          </a:p>
        </p:txBody>
      </p:sp>
      <p:sp>
        <p:nvSpPr>
          <p:cNvPr id="11293" name="Text Box 30"/>
          <p:cNvSpPr txBox="1">
            <a:spLocks noChangeArrowheads="1"/>
          </p:cNvSpPr>
          <p:nvPr/>
        </p:nvSpPr>
        <p:spPr bwMode="auto">
          <a:xfrm rot="-5400000">
            <a:off x="3929857" y="4502943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deq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 rot="-5400000">
            <a:off x="3936207" y="5056981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first</a:t>
            </a: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 rot="-5400000">
            <a:off x="4400550" y="4487863"/>
            <a:ext cx="1031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SFIFO</a:t>
            </a:r>
          </a:p>
          <a:p>
            <a:pPr algn="ctr"/>
            <a:r>
              <a:rPr lang="en-US" sz="1800"/>
              <a:t>module</a:t>
            </a:r>
          </a:p>
        </p:txBody>
      </p:sp>
      <p:sp>
        <p:nvSpPr>
          <p:cNvPr id="11296" name="Rectangle 33"/>
          <p:cNvSpPr>
            <a:spLocks noChangeArrowheads="1"/>
          </p:cNvSpPr>
          <p:nvPr/>
        </p:nvSpPr>
        <p:spPr bwMode="auto">
          <a:xfrm>
            <a:off x="4075113" y="5554663"/>
            <a:ext cx="328612" cy="5254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 rot="-5400000">
            <a:off x="3872707" y="5626893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clear</a:t>
            </a:r>
          </a:p>
        </p:txBody>
      </p:sp>
      <p:sp>
        <p:nvSpPr>
          <p:cNvPr id="11298" name="Line 35"/>
          <p:cNvSpPr>
            <a:spLocks noChangeShapeType="1"/>
          </p:cNvSpPr>
          <p:nvPr/>
        </p:nvSpPr>
        <p:spPr bwMode="auto">
          <a:xfrm rot="10800000" flipH="1">
            <a:off x="2928938" y="5773738"/>
            <a:ext cx="113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2917825" y="546735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enab</a:t>
            </a:r>
          </a:p>
        </p:txBody>
      </p:sp>
      <p:sp>
        <p:nvSpPr>
          <p:cNvPr id="11300" name="Rectangle 37"/>
          <p:cNvSpPr>
            <a:spLocks noChangeArrowheads="1"/>
          </p:cNvSpPr>
          <p:nvPr/>
        </p:nvSpPr>
        <p:spPr bwMode="auto">
          <a:xfrm>
            <a:off x="4075113" y="6126163"/>
            <a:ext cx="328612" cy="5254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 rot="-5400000">
            <a:off x="3936207" y="6209506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find</a:t>
            </a:r>
          </a:p>
        </p:txBody>
      </p:sp>
      <p:grpSp>
        <p:nvGrpSpPr>
          <p:cNvPr id="11302" name="Group 39"/>
          <p:cNvGrpSpPr>
            <a:grpSpLocks/>
          </p:cNvGrpSpPr>
          <p:nvPr/>
        </p:nvGrpSpPr>
        <p:grpSpPr bwMode="auto">
          <a:xfrm>
            <a:off x="2970213" y="6207125"/>
            <a:ext cx="1139825" cy="434975"/>
            <a:chOff x="1847" y="2079"/>
            <a:chExt cx="718" cy="274"/>
          </a:xfrm>
        </p:grpSpPr>
        <p:sp>
          <p:nvSpPr>
            <p:cNvPr id="11307" name="Line 40"/>
            <p:cNvSpPr>
              <a:spLocks noChangeShapeType="1"/>
            </p:cNvSpPr>
            <p:nvPr/>
          </p:nvSpPr>
          <p:spPr bwMode="auto">
            <a:xfrm rot="10800000" flipH="1">
              <a:off x="1847" y="2284"/>
              <a:ext cx="7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Line 41"/>
            <p:cNvSpPr>
              <a:spLocks noChangeShapeType="1"/>
            </p:cNvSpPr>
            <p:nvPr/>
          </p:nvSpPr>
          <p:spPr bwMode="auto">
            <a:xfrm>
              <a:off x="2182" y="2215"/>
              <a:ext cx="107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Text Box 42"/>
            <p:cNvSpPr txBox="1">
              <a:spLocks noChangeArrowheads="1"/>
            </p:cNvSpPr>
            <p:nvPr/>
          </p:nvSpPr>
          <p:spPr bwMode="auto">
            <a:xfrm>
              <a:off x="2163" y="2079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>
                  <a:latin typeface="Arial" charset="0"/>
                </a:rPr>
                <a:t>m</a:t>
              </a:r>
            </a:p>
          </p:txBody>
        </p:sp>
      </p:grpSp>
      <p:sp>
        <p:nvSpPr>
          <p:cNvPr id="11303" name="Line 43"/>
          <p:cNvSpPr>
            <a:spLocks noChangeShapeType="1"/>
          </p:cNvSpPr>
          <p:nvPr/>
        </p:nvSpPr>
        <p:spPr bwMode="auto">
          <a:xfrm flipH="1">
            <a:off x="2913063" y="6264275"/>
            <a:ext cx="113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Text Box 44"/>
          <p:cNvSpPr txBox="1">
            <a:spLocks noChangeArrowheads="1"/>
          </p:cNvSpPr>
          <p:nvPr/>
        </p:nvSpPr>
        <p:spPr bwMode="auto">
          <a:xfrm>
            <a:off x="3005138" y="617061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bool</a:t>
            </a:r>
          </a:p>
        </p:txBody>
      </p:sp>
      <p:grpSp>
        <p:nvGrpSpPr>
          <p:cNvPr id="11314" name="Group 39"/>
          <p:cNvGrpSpPr>
            <a:grpSpLocks/>
          </p:cNvGrpSpPr>
          <p:nvPr/>
        </p:nvGrpSpPr>
        <p:grpSpPr bwMode="auto">
          <a:xfrm flipH="1">
            <a:off x="2905125" y="5799138"/>
            <a:ext cx="1139825" cy="434975"/>
            <a:chOff x="1847" y="2079"/>
            <a:chExt cx="718" cy="274"/>
          </a:xfrm>
        </p:grpSpPr>
        <p:sp>
          <p:nvSpPr>
            <p:cNvPr id="11315" name="Line 40"/>
            <p:cNvSpPr>
              <a:spLocks noChangeShapeType="1"/>
            </p:cNvSpPr>
            <p:nvPr/>
          </p:nvSpPr>
          <p:spPr bwMode="auto">
            <a:xfrm rot="10800000" flipH="1">
              <a:off x="1847" y="2284"/>
              <a:ext cx="7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Line 41"/>
            <p:cNvSpPr>
              <a:spLocks noChangeShapeType="1"/>
            </p:cNvSpPr>
            <p:nvPr/>
          </p:nvSpPr>
          <p:spPr bwMode="auto">
            <a:xfrm>
              <a:off x="2182" y="2215"/>
              <a:ext cx="107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Text Box 42"/>
            <p:cNvSpPr txBox="1">
              <a:spLocks noChangeArrowheads="1"/>
            </p:cNvSpPr>
            <p:nvPr/>
          </p:nvSpPr>
          <p:spPr bwMode="auto">
            <a:xfrm flipH="1">
              <a:off x="2175" y="207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>
                  <a:latin typeface="Arial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60418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FAE23292-7554-48DE-AB56-2B7081CAE6D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0419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Counter Example</a:t>
            </a:r>
          </a:p>
        </p:txBody>
      </p:sp>
      <p:sp>
        <p:nvSpPr>
          <p:cNvPr id="105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77975"/>
            <a:ext cx="7772400" cy="48926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module mkCounter(Counter);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Reg#(int)        r &lt;- mkReg();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method int _read();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 return 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endmethod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method Action   up();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 r &lt;= r + 1;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endmethod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method Action down();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  c &lt;= r – 1;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 endmethod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endmodule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62466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2597B235-DFEA-4A8A-9C1E-C4D8C782276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2467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Counter Example</a:t>
            </a:r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77975"/>
            <a:ext cx="7772400" cy="48926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module mkCounter(Counter);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Reg#(int)        r &lt;-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mkConfigReg();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 RWire#(void)   upW &lt;- mkRWire();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 RWire#(void) downW &lt;- mkRWire();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method int _read();       return r; endmethod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method Action   up();   upW.wset(); endmethod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method Action down(); downW.wset(); endmethod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rule updateR(True);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   r &lt;= r + (isValid(  upW.wget()) ? 1 :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          - (isValid(downW.wget()) ? 1 : 0);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</a:rPr>
              <a:t> endrule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endmodule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962275" y="5949950"/>
            <a:ext cx="4899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want to call up then _read?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/>
      <p:bldP spid="4710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64514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E257C47B-13A5-4695-BD20-7994AD72E92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4515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Completion Buffer</a:t>
            </a:r>
          </a:p>
        </p:txBody>
      </p:sp>
      <p:sp>
        <p:nvSpPr>
          <p:cNvPr id="6451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65538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D1F8FC52-1BA4-47D2-9C20-66F7C835A2E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5539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65100"/>
            <a:ext cx="7772400" cy="1333500"/>
          </a:xfrm>
        </p:spPr>
        <p:txBody>
          <a:bodyPr/>
          <a:lstStyle/>
          <a:p>
            <a:pPr eaLnBrk="1" hangingPunct="1"/>
            <a:r>
              <a:rPr lang="en-US" smtClean="0"/>
              <a:t>Completion buffer: Interface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1509713" y="3671888"/>
            <a:ext cx="6494462" cy="16319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CBuffer#(type t);</a:t>
            </a:r>
            <a:endParaRPr lang="en-US">
              <a:solidFill>
                <a:schemeClr val="tx2"/>
              </a:solidFill>
              <a:latin typeface="Courier New" pitchFamily="49" charset="0"/>
              <a:cs typeface="Times New Roman" pitchFamily="18" charset="0"/>
            </a:endParaRPr>
          </a:p>
          <a:p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#(Token) getToken(); </a:t>
            </a:r>
            <a:endParaRPr lang="en-US">
              <a:solidFill>
                <a:schemeClr val="tx2"/>
              </a:solidFill>
              <a:latin typeface="Courier New" pitchFamily="49" charset="0"/>
              <a:cs typeface="Times New Roman" pitchFamily="18" charset="0"/>
            </a:endParaRPr>
          </a:p>
          <a:p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put(Token tok, t d);</a:t>
            </a:r>
            <a:endParaRPr lang="en-US">
              <a:solidFill>
                <a:schemeClr val="tx2"/>
              </a:solidFill>
              <a:latin typeface="Courier New" pitchFamily="49" charset="0"/>
              <a:cs typeface="Times New Roman" pitchFamily="18" charset="0"/>
            </a:endParaRPr>
          </a:p>
          <a:p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#(t) getResult();</a:t>
            </a:r>
          </a:p>
          <a:p>
            <a:r>
              <a:rPr lang="en-US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endinterface</a:t>
            </a:r>
          </a:p>
        </p:txBody>
      </p:sp>
      <p:sp>
        <p:nvSpPr>
          <p:cNvPr id="1716256" name="Text Box 32"/>
          <p:cNvSpPr txBox="1">
            <a:spLocks noChangeArrowheads="1"/>
          </p:cNvSpPr>
          <p:nvPr/>
        </p:nvSpPr>
        <p:spPr bwMode="auto">
          <a:xfrm>
            <a:off x="1508125" y="5441950"/>
            <a:ext cx="74850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typedef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Bit#(TLog#(n)) TokenN#(numeric type n);</a:t>
            </a:r>
          </a:p>
          <a:p>
            <a:pPr>
              <a:lnSpc>
                <a:spcPct val="80000"/>
              </a:lnSpc>
              <a:spcBef>
                <a:spcPct val="1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typedef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TokenN#(16) Token;</a:t>
            </a:r>
          </a:p>
        </p:txBody>
      </p:sp>
      <p:grpSp>
        <p:nvGrpSpPr>
          <p:cNvPr id="65543" name="Group 52"/>
          <p:cNvGrpSpPr>
            <a:grpSpLocks/>
          </p:cNvGrpSpPr>
          <p:nvPr/>
        </p:nvGrpSpPr>
        <p:grpSpPr bwMode="auto">
          <a:xfrm>
            <a:off x="1819275" y="1943100"/>
            <a:ext cx="5027613" cy="1581150"/>
            <a:chOff x="1818752" y="1943100"/>
            <a:chExt cx="5028525" cy="1581150"/>
          </a:xfrm>
        </p:grpSpPr>
        <p:grpSp>
          <p:nvGrpSpPr>
            <p:cNvPr id="65545" name="Group 48"/>
            <p:cNvGrpSpPr>
              <a:grpSpLocks/>
            </p:cNvGrpSpPr>
            <p:nvPr/>
          </p:nvGrpSpPr>
          <p:grpSpPr bwMode="auto">
            <a:xfrm>
              <a:off x="2444750" y="1943100"/>
              <a:ext cx="3235325" cy="1581150"/>
              <a:chOff x="3194050" y="1943100"/>
              <a:chExt cx="3235325" cy="1581150"/>
            </a:xfrm>
          </p:grpSpPr>
          <p:sp>
            <p:nvSpPr>
              <p:cNvPr id="65549" name="Text Box 17"/>
              <p:cNvSpPr txBox="1">
                <a:spLocks noChangeArrowheads="1"/>
              </p:cNvSpPr>
              <p:nvPr/>
            </p:nvSpPr>
            <p:spPr bwMode="auto">
              <a:xfrm>
                <a:off x="4024313" y="1943100"/>
                <a:ext cx="1563687" cy="101566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1800">
                  <a:solidFill>
                    <a:schemeClr val="tx2"/>
                  </a:solidFill>
                </a:endParaRPr>
              </a:p>
              <a:p>
                <a:pPr algn="ctr" eaLnBrk="0" hangingPunct="0"/>
                <a:r>
                  <a:rPr lang="en-US" sz="2400">
                    <a:solidFill>
                      <a:schemeClr val="tx2"/>
                    </a:solidFill>
                  </a:rPr>
                  <a:t>cbuf</a:t>
                </a:r>
              </a:p>
              <a:p>
                <a:pPr algn="ctr" eaLnBrk="0" hangingPunct="0"/>
                <a:endParaRPr lang="en-US" sz="1800">
                  <a:solidFill>
                    <a:schemeClr val="tx2"/>
                  </a:solidFill>
                </a:endParaRPr>
              </a:p>
            </p:txBody>
          </p:sp>
          <p:sp>
            <p:nvSpPr>
              <p:cNvPr id="65550" name="Rectangle 36"/>
              <p:cNvSpPr>
                <a:spLocks noChangeArrowheads="1"/>
              </p:cNvSpPr>
              <p:nvPr/>
            </p:nvSpPr>
            <p:spPr bwMode="auto">
              <a:xfrm>
                <a:off x="4032250" y="2133600"/>
                <a:ext cx="190500" cy="72390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b="1"/>
              </a:p>
            </p:txBody>
          </p:sp>
          <p:sp>
            <p:nvSpPr>
              <p:cNvPr id="65551" name="Rectangle 37"/>
              <p:cNvSpPr>
                <a:spLocks noChangeArrowheads="1"/>
              </p:cNvSpPr>
              <p:nvPr/>
            </p:nvSpPr>
            <p:spPr bwMode="auto">
              <a:xfrm>
                <a:off x="5394325" y="2133600"/>
                <a:ext cx="190500" cy="72390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b="1"/>
              </a:p>
            </p:txBody>
          </p:sp>
          <p:sp>
            <p:nvSpPr>
              <p:cNvPr id="65552" name="Rectangle 38"/>
              <p:cNvSpPr>
                <a:spLocks noChangeArrowheads="1"/>
              </p:cNvSpPr>
              <p:nvPr/>
            </p:nvSpPr>
            <p:spPr bwMode="auto">
              <a:xfrm rot="-5400000">
                <a:off x="4775200" y="2498725"/>
                <a:ext cx="190500" cy="72390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b="1"/>
              </a:p>
            </p:txBody>
          </p:sp>
          <p:cxnSp>
            <p:nvCxnSpPr>
              <p:cNvPr id="65553" name="Straight Arrow Connector 40"/>
              <p:cNvCxnSpPr>
                <a:cxnSpLocks noChangeShapeType="1"/>
              </p:cNvCxnSpPr>
              <p:nvPr/>
            </p:nvCxnSpPr>
            <p:spPr bwMode="auto">
              <a:xfrm>
                <a:off x="5603875" y="2495550"/>
                <a:ext cx="825500" cy="1588"/>
              </a:xfrm>
              <a:prstGeom prst="straightConnector1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5554" name="Straight Arrow Connector 45"/>
              <p:cNvCxnSpPr>
                <a:cxnSpLocks noChangeShapeType="1"/>
              </p:cNvCxnSpPr>
              <p:nvPr/>
            </p:nvCxnSpPr>
            <p:spPr bwMode="auto">
              <a:xfrm rot="16200000" flipV="1">
                <a:off x="4583907" y="3240881"/>
                <a:ext cx="564356" cy="2381"/>
              </a:xfrm>
              <a:prstGeom prst="straightConnector1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5555" name="Straight Arrow Connector 46"/>
              <p:cNvCxnSpPr>
                <a:cxnSpLocks noChangeShapeType="1"/>
              </p:cNvCxnSpPr>
              <p:nvPr/>
            </p:nvCxnSpPr>
            <p:spPr bwMode="auto">
              <a:xfrm rot="10800000">
                <a:off x="3194050" y="2514600"/>
                <a:ext cx="825500" cy="1588"/>
              </a:xfrm>
              <a:prstGeom prst="straightConnector1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5546" name="TextBox 49"/>
            <p:cNvSpPr txBox="1">
              <a:spLocks noChangeArrowheads="1"/>
            </p:cNvSpPr>
            <p:nvPr/>
          </p:nvSpPr>
          <p:spPr bwMode="auto">
            <a:xfrm>
              <a:off x="4851210" y="2137581"/>
              <a:ext cx="13889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chemeClr val="tx2"/>
                  </a:solidFill>
                </a:rPr>
                <a:t>getResult</a:t>
              </a:r>
            </a:p>
          </p:txBody>
        </p:sp>
        <p:sp>
          <p:nvSpPr>
            <p:cNvPr id="65547" name="TextBox 50"/>
            <p:cNvSpPr txBox="1">
              <a:spLocks noChangeArrowheads="1"/>
            </p:cNvSpPr>
            <p:nvPr/>
          </p:nvSpPr>
          <p:spPr bwMode="auto">
            <a:xfrm>
              <a:off x="1818752" y="2117677"/>
              <a:ext cx="13488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chemeClr val="tx2"/>
                  </a:solidFill>
                </a:rPr>
                <a:t>getToken</a:t>
              </a:r>
            </a:p>
          </p:txBody>
        </p:sp>
        <p:sp>
          <p:nvSpPr>
            <p:cNvPr id="65548" name="TextBox 51"/>
            <p:cNvSpPr txBox="1">
              <a:spLocks noChangeArrowheads="1"/>
            </p:cNvSpPr>
            <p:nvPr/>
          </p:nvSpPr>
          <p:spPr bwMode="auto">
            <a:xfrm>
              <a:off x="4101910" y="3051981"/>
              <a:ext cx="27453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chemeClr val="tx2"/>
                  </a:solidFill>
                </a:rPr>
                <a:t>put (result &amp; token)</a:t>
              </a:r>
            </a:p>
          </p:txBody>
        </p:sp>
      </p:grpSp>
      <p:sp>
        <p:nvSpPr>
          <p:cNvPr id="65544" name="Footer Placeholder 22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1625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67586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0AAD4B94-BD74-4E95-AC60-916F7F756AD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7587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IP-Lookup module with the completion buffer</a:t>
            </a:r>
            <a:endParaRPr lang="en-US" sz="3200" smtClean="0"/>
          </a:p>
        </p:txBody>
      </p:sp>
      <p:sp>
        <p:nvSpPr>
          <p:cNvPr id="1710115" name="Text Box 35"/>
          <p:cNvSpPr txBox="1">
            <a:spLocks noChangeArrowheads="1"/>
          </p:cNvSpPr>
          <p:nvPr/>
        </p:nvSpPr>
        <p:spPr bwMode="auto">
          <a:xfrm>
            <a:off x="658813" y="3275013"/>
            <a:ext cx="6008687" cy="35131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module mkIPLookup(IPLookup);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rule recirculate…  ; rule exit …;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method Action</a:t>
            </a: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 enter (IP ip);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Token tok &lt;- cbuf.getToken();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   ram.req(ip[31:16]);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   fifo.enq(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tuple2(tok,ip[15:0])</a:t>
            </a: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endmethod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method ActionValue#(</a:t>
            </a: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Msg</a:t>
            </a: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)</a:t>
            </a: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 getResult();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let</a:t>
            </a: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result &lt;- cbuf.getResult();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 return</a:t>
            </a:r>
            <a:r>
              <a:rPr lang="en-US" sz="1800">
                <a:solidFill>
                  <a:schemeClr val="tx2"/>
                </a:solidFill>
                <a:latin typeface="Courier New" pitchFamily="49" charset="0"/>
              </a:rPr>
              <a:t> result;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 endmethod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endmodule</a:t>
            </a:r>
          </a:p>
        </p:txBody>
      </p:sp>
      <p:grpSp>
        <p:nvGrpSpPr>
          <p:cNvPr id="67590" name="Group 79"/>
          <p:cNvGrpSpPr>
            <a:grpSpLocks/>
          </p:cNvGrpSpPr>
          <p:nvPr/>
        </p:nvGrpSpPr>
        <p:grpSpPr bwMode="auto">
          <a:xfrm>
            <a:off x="1454150" y="1589088"/>
            <a:ext cx="6026150" cy="1652587"/>
            <a:chOff x="1454150" y="1639888"/>
            <a:chExt cx="6026150" cy="1652587"/>
          </a:xfrm>
        </p:grpSpPr>
        <p:sp>
          <p:nvSpPr>
            <p:cNvPr id="67593" name="Line 3"/>
            <p:cNvSpPr>
              <a:spLocks noChangeShapeType="1"/>
            </p:cNvSpPr>
            <p:nvPr/>
          </p:nvSpPr>
          <p:spPr bwMode="auto">
            <a:xfrm>
              <a:off x="6629401" y="2370138"/>
              <a:ext cx="482599" cy="4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Cloud"/>
            <p:cNvSpPr>
              <a:spLocks noChangeAspect="1" noEditPoints="1" noChangeArrowheads="1"/>
            </p:cNvSpPr>
            <p:nvPr/>
          </p:nvSpPr>
          <p:spPr bwMode="auto">
            <a:xfrm>
              <a:off x="1460500" y="2227263"/>
              <a:ext cx="635000" cy="4111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>
                <a:defRPr/>
              </a:pPr>
              <a:endParaRPr lang="en-US" sz="1400" dirty="0"/>
            </a:p>
          </p:txBody>
        </p:sp>
        <p:sp>
          <p:nvSpPr>
            <p:cNvPr id="67595" name="Line 3"/>
            <p:cNvSpPr>
              <a:spLocks noChangeShapeType="1"/>
            </p:cNvSpPr>
            <p:nvPr/>
          </p:nvSpPr>
          <p:spPr bwMode="auto">
            <a:xfrm>
              <a:off x="5664201" y="2370138"/>
              <a:ext cx="482599" cy="4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Cloud"/>
            <p:cNvSpPr>
              <a:spLocks noChangeAspect="1" noEditPoints="1" noChangeArrowheads="1"/>
            </p:cNvSpPr>
            <p:nvPr/>
          </p:nvSpPr>
          <p:spPr bwMode="auto">
            <a:xfrm>
              <a:off x="4711700" y="2227263"/>
              <a:ext cx="965200" cy="4111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en-US" sz="1400" dirty="0"/>
                <a:t>done?</a:t>
              </a:r>
            </a:p>
          </p:txBody>
        </p:sp>
        <p:sp>
          <p:nvSpPr>
            <p:cNvPr id="67597" name="Text Box 15"/>
            <p:cNvSpPr txBox="1">
              <a:spLocks noChangeArrowheads="1"/>
            </p:cNvSpPr>
            <p:nvPr/>
          </p:nvSpPr>
          <p:spPr bwMode="auto">
            <a:xfrm>
              <a:off x="3433763" y="2251075"/>
              <a:ext cx="817562" cy="3857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/>
                <a:t>RAM</a:t>
              </a:r>
            </a:p>
          </p:txBody>
        </p:sp>
        <p:sp>
          <p:nvSpPr>
            <p:cNvPr id="67598" name="Line 16"/>
            <p:cNvSpPr>
              <a:spLocks noChangeShapeType="1"/>
            </p:cNvSpPr>
            <p:nvPr/>
          </p:nvSpPr>
          <p:spPr bwMode="auto">
            <a:xfrm>
              <a:off x="2095500" y="2378632"/>
              <a:ext cx="754063" cy="10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9" name="Line 17"/>
            <p:cNvSpPr>
              <a:spLocks noChangeShapeType="1"/>
            </p:cNvSpPr>
            <p:nvPr/>
          </p:nvSpPr>
          <p:spPr bwMode="auto">
            <a:xfrm flipV="1">
              <a:off x="3032125" y="2425699"/>
              <a:ext cx="371475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0" name="Line 18"/>
            <p:cNvSpPr>
              <a:spLocks noChangeShapeType="1"/>
            </p:cNvSpPr>
            <p:nvPr/>
          </p:nvSpPr>
          <p:spPr bwMode="auto">
            <a:xfrm>
              <a:off x="4268788" y="2409825"/>
              <a:ext cx="447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601" name="Group 19"/>
            <p:cNvGrpSpPr>
              <a:grpSpLocks/>
            </p:cNvGrpSpPr>
            <p:nvPr/>
          </p:nvGrpSpPr>
          <p:grpSpPr bwMode="auto">
            <a:xfrm>
              <a:off x="3568700" y="2778125"/>
              <a:ext cx="457200" cy="304800"/>
              <a:chOff x="2470" y="2807"/>
              <a:chExt cx="288" cy="192"/>
            </a:xfrm>
          </p:grpSpPr>
          <p:sp>
            <p:nvSpPr>
              <p:cNvPr id="67616" name="Freeform 20"/>
              <p:cNvSpPr>
                <a:spLocks/>
              </p:cNvSpPr>
              <p:nvPr/>
            </p:nvSpPr>
            <p:spPr bwMode="auto">
              <a:xfrm>
                <a:off x="2470" y="2807"/>
                <a:ext cx="288" cy="192"/>
              </a:xfrm>
              <a:custGeom>
                <a:avLst/>
                <a:gdLst>
                  <a:gd name="T0" fmla="*/ 0 w 288"/>
                  <a:gd name="T1" fmla="*/ 0 h 144"/>
                  <a:gd name="T2" fmla="*/ 288 w 288"/>
                  <a:gd name="T3" fmla="*/ 0 h 144"/>
                  <a:gd name="T4" fmla="*/ 288 w 288"/>
                  <a:gd name="T5" fmla="*/ 6065 h 144"/>
                  <a:gd name="T6" fmla="*/ 0 w 288"/>
                  <a:gd name="T7" fmla="*/ 6065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7" name="Line 21"/>
              <p:cNvSpPr>
                <a:spLocks noChangeShapeType="1"/>
              </p:cNvSpPr>
              <p:nvPr/>
            </p:nvSpPr>
            <p:spPr bwMode="auto">
              <a:xfrm>
                <a:off x="2710" y="2807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8" name="Line 22"/>
              <p:cNvSpPr>
                <a:spLocks noChangeShapeType="1"/>
              </p:cNvSpPr>
              <p:nvPr/>
            </p:nvSpPr>
            <p:spPr bwMode="auto">
              <a:xfrm>
                <a:off x="2662" y="2807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9" name="Line 23"/>
              <p:cNvSpPr>
                <a:spLocks noChangeShapeType="1"/>
              </p:cNvSpPr>
              <p:nvPr/>
            </p:nvSpPr>
            <p:spPr bwMode="auto">
              <a:xfrm>
                <a:off x="2614" y="2807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20" name="Line 24"/>
              <p:cNvSpPr>
                <a:spLocks noChangeShapeType="1"/>
              </p:cNvSpPr>
              <p:nvPr/>
            </p:nvSpPr>
            <p:spPr bwMode="auto">
              <a:xfrm>
                <a:off x="2566" y="2807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602" name="Text Box 25"/>
            <p:cNvSpPr txBox="1">
              <a:spLocks noChangeArrowheads="1"/>
            </p:cNvSpPr>
            <p:nvPr/>
          </p:nvSpPr>
          <p:spPr bwMode="auto">
            <a:xfrm>
              <a:off x="4132263" y="2873375"/>
              <a:ext cx="5064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/>
                <a:t>fifo</a:t>
              </a:r>
            </a:p>
          </p:txBody>
        </p:sp>
        <p:sp>
          <p:nvSpPr>
            <p:cNvPr id="67603" name="AutoShape 26"/>
            <p:cNvSpPr>
              <a:spLocks noChangeArrowheads="1"/>
            </p:cNvSpPr>
            <p:nvPr/>
          </p:nvSpPr>
          <p:spPr bwMode="auto">
            <a:xfrm rot="-5400000">
              <a:off x="2579687" y="2520951"/>
              <a:ext cx="695325" cy="152400"/>
            </a:xfrm>
            <a:prstGeom prst="flowChartManualOperat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b="1"/>
            </a:p>
          </p:txBody>
        </p:sp>
        <p:sp>
          <p:nvSpPr>
            <p:cNvPr id="67604" name="Freeform 27"/>
            <p:cNvSpPr>
              <a:spLocks/>
            </p:cNvSpPr>
            <p:nvPr/>
          </p:nvSpPr>
          <p:spPr bwMode="auto">
            <a:xfrm>
              <a:off x="3151188" y="2444750"/>
              <a:ext cx="561975" cy="476250"/>
            </a:xfrm>
            <a:custGeom>
              <a:avLst/>
              <a:gdLst>
                <a:gd name="T0" fmla="*/ 0 w 354"/>
                <a:gd name="T1" fmla="*/ 0 h 354"/>
                <a:gd name="T2" fmla="*/ 0 w 354"/>
                <a:gd name="T3" fmla="*/ 2147483647 h 354"/>
                <a:gd name="T4" fmla="*/ 2147483647 w 354"/>
                <a:gd name="T5" fmla="*/ 2147483647 h 354"/>
                <a:gd name="T6" fmla="*/ 0 60000 65536"/>
                <a:gd name="T7" fmla="*/ 0 60000 65536"/>
                <a:gd name="T8" fmla="*/ 0 60000 65536"/>
                <a:gd name="T9" fmla="*/ 0 w 354"/>
                <a:gd name="T10" fmla="*/ 0 h 354"/>
                <a:gd name="T11" fmla="*/ 354 w 354"/>
                <a:gd name="T12" fmla="*/ 354 h 3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354">
                  <a:moveTo>
                    <a:pt x="0" y="0"/>
                  </a:moveTo>
                  <a:lnTo>
                    <a:pt x="0" y="354"/>
                  </a:lnTo>
                  <a:lnTo>
                    <a:pt x="354" y="3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5" name="Freeform 28"/>
            <p:cNvSpPr>
              <a:spLocks/>
            </p:cNvSpPr>
            <p:nvPr/>
          </p:nvSpPr>
          <p:spPr bwMode="auto">
            <a:xfrm>
              <a:off x="2522538" y="2654300"/>
              <a:ext cx="2867025" cy="552450"/>
            </a:xfrm>
            <a:custGeom>
              <a:avLst/>
              <a:gdLst>
                <a:gd name="T0" fmla="*/ 2147483647 w 1806"/>
                <a:gd name="T1" fmla="*/ 0 h 504"/>
                <a:gd name="T2" fmla="*/ 2147483647 w 1806"/>
                <a:gd name="T3" fmla="*/ 2147483647 h 504"/>
                <a:gd name="T4" fmla="*/ 0 w 1806"/>
                <a:gd name="T5" fmla="*/ 2147483647 h 504"/>
                <a:gd name="T6" fmla="*/ 0 w 1806"/>
                <a:gd name="T7" fmla="*/ 2147483647 h 504"/>
                <a:gd name="T8" fmla="*/ 2147483647 w 1806"/>
                <a:gd name="T9" fmla="*/ 2147483647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6"/>
                <a:gd name="T16" fmla="*/ 0 h 504"/>
                <a:gd name="T17" fmla="*/ 1806 w 1806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6" h="504">
                  <a:moveTo>
                    <a:pt x="1806" y="0"/>
                  </a:moveTo>
                  <a:lnTo>
                    <a:pt x="1806" y="504"/>
                  </a:lnTo>
                  <a:lnTo>
                    <a:pt x="0" y="504"/>
                  </a:lnTo>
                  <a:lnTo>
                    <a:pt x="0" y="78"/>
                  </a:lnTo>
                  <a:lnTo>
                    <a:pt x="198" y="7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06" name="Freeform 29"/>
            <p:cNvSpPr>
              <a:spLocks/>
            </p:cNvSpPr>
            <p:nvPr/>
          </p:nvSpPr>
          <p:spPr bwMode="auto">
            <a:xfrm rot="-5400000">
              <a:off x="4398963" y="2282825"/>
              <a:ext cx="285750" cy="1009650"/>
            </a:xfrm>
            <a:custGeom>
              <a:avLst/>
              <a:gdLst>
                <a:gd name="T0" fmla="*/ 0 w 354"/>
                <a:gd name="T1" fmla="*/ 0 h 354"/>
                <a:gd name="T2" fmla="*/ 0 w 354"/>
                <a:gd name="T3" fmla="*/ 2147483647 h 354"/>
                <a:gd name="T4" fmla="*/ 2147483647 w 354"/>
                <a:gd name="T5" fmla="*/ 2147483647 h 354"/>
                <a:gd name="T6" fmla="*/ 0 60000 65536"/>
                <a:gd name="T7" fmla="*/ 0 60000 65536"/>
                <a:gd name="T8" fmla="*/ 0 60000 65536"/>
                <a:gd name="T9" fmla="*/ 0 w 354"/>
                <a:gd name="T10" fmla="*/ 0 h 354"/>
                <a:gd name="T11" fmla="*/ 354 w 354"/>
                <a:gd name="T12" fmla="*/ 354 h 3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" h="354">
                  <a:moveTo>
                    <a:pt x="0" y="0"/>
                  </a:moveTo>
                  <a:lnTo>
                    <a:pt x="0" y="354"/>
                  </a:lnTo>
                  <a:lnTo>
                    <a:pt x="354" y="3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607" name="Group 30"/>
            <p:cNvGrpSpPr>
              <a:grpSpLocks/>
            </p:cNvGrpSpPr>
            <p:nvPr/>
          </p:nvGrpSpPr>
          <p:grpSpPr bwMode="auto">
            <a:xfrm>
              <a:off x="1454150" y="1639888"/>
              <a:ext cx="6026150" cy="1652587"/>
              <a:chOff x="1564" y="1033"/>
              <a:chExt cx="3309" cy="1225"/>
            </a:xfrm>
          </p:grpSpPr>
          <p:sp>
            <p:nvSpPr>
              <p:cNvPr id="67613" name="Rectangle 31"/>
              <p:cNvSpPr>
                <a:spLocks noChangeArrowheads="1"/>
              </p:cNvSpPr>
              <p:nvPr/>
            </p:nvSpPr>
            <p:spPr bwMode="auto">
              <a:xfrm>
                <a:off x="1564" y="1033"/>
                <a:ext cx="3309" cy="1225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b="1"/>
              </a:p>
            </p:txBody>
          </p:sp>
          <p:sp>
            <p:nvSpPr>
              <p:cNvPr id="62" name="Rectangle 32"/>
              <p:cNvSpPr>
                <a:spLocks noChangeArrowheads="1"/>
              </p:cNvSpPr>
              <p:nvPr/>
            </p:nvSpPr>
            <p:spPr bwMode="auto">
              <a:xfrm>
                <a:off x="1568" y="1307"/>
                <a:ext cx="192" cy="7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vert"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  <a:defRPr/>
                </a:pPr>
                <a:r>
                  <a:rPr lang="en-US" dirty="0"/>
                  <a:t>enter</a:t>
                </a:r>
              </a:p>
            </p:txBody>
          </p:sp>
          <p:sp>
            <p:nvSpPr>
              <p:cNvPr id="63" name="Rectangle 33"/>
              <p:cNvSpPr>
                <a:spLocks noChangeArrowheads="1"/>
              </p:cNvSpPr>
              <p:nvPr/>
            </p:nvSpPr>
            <p:spPr bwMode="auto">
              <a:xfrm>
                <a:off x="4672" y="1307"/>
                <a:ext cx="194" cy="7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vert"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  <a:defRPr/>
                </a:pPr>
                <a:r>
                  <a:rPr lang="en-US" sz="1600" dirty="0" err="1"/>
                  <a:t>getResult</a:t>
                </a:r>
                <a:endParaRPr lang="en-US" sz="1600" dirty="0"/>
              </a:p>
            </p:txBody>
          </p:sp>
        </p:grpSp>
        <p:sp>
          <p:nvSpPr>
            <p:cNvPr id="67608" name="Text Box 17"/>
            <p:cNvSpPr txBox="1">
              <a:spLocks noChangeArrowheads="1"/>
            </p:cNvSpPr>
            <p:nvPr/>
          </p:nvSpPr>
          <p:spPr bwMode="auto">
            <a:xfrm>
              <a:off x="6119813" y="1803400"/>
              <a:ext cx="890587" cy="92333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1800">
                <a:solidFill>
                  <a:schemeClr val="tx2"/>
                </a:solidFill>
              </a:endParaRPr>
            </a:p>
            <a:p>
              <a:pPr algn="ctr" eaLnBrk="0" hangingPunct="0"/>
              <a:r>
                <a:rPr lang="en-US" sz="1800">
                  <a:solidFill>
                    <a:schemeClr val="tx2"/>
                  </a:solidFill>
                </a:rPr>
                <a:t>cbuf</a:t>
              </a:r>
            </a:p>
            <a:p>
              <a:pPr algn="ctr" eaLnBrk="0" hangingPunct="0"/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67609" name="Text Box 23"/>
            <p:cNvSpPr txBox="1">
              <a:spLocks noChangeArrowheads="1"/>
            </p:cNvSpPr>
            <p:nvPr/>
          </p:nvSpPr>
          <p:spPr bwMode="auto">
            <a:xfrm>
              <a:off x="5621338" y="2071688"/>
              <a:ext cx="65405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chemeClr val="tx2"/>
                  </a:solidFill>
                </a:rPr>
                <a:t>yes</a:t>
              </a:r>
            </a:p>
          </p:txBody>
        </p:sp>
        <p:sp>
          <p:nvSpPr>
            <p:cNvPr id="67610" name="Text Box 34"/>
            <p:cNvSpPr txBox="1">
              <a:spLocks noChangeArrowheads="1"/>
            </p:cNvSpPr>
            <p:nvPr/>
          </p:nvSpPr>
          <p:spPr bwMode="auto">
            <a:xfrm>
              <a:off x="5332413" y="2611438"/>
              <a:ext cx="654050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chemeClr val="tx2"/>
                  </a:solidFill>
                </a:rPr>
                <a:t>no</a:t>
              </a:r>
            </a:p>
          </p:txBody>
        </p:sp>
        <p:sp>
          <p:nvSpPr>
            <p:cNvPr id="67611" name="Text Box 24"/>
            <p:cNvSpPr txBox="1">
              <a:spLocks noChangeArrowheads="1"/>
            </p:cNvSpPr>
            <p:nvPr/>
          </p:nvSpPr>
          <p:spPr bwMode="auto">
            <a:xfrm>
              <a:off x="3897313" y="1685925"/>
              <a:ext cx="1158875" cy="3365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chemeClr val="tx2"/>
                  </a:solidFill>
                </a:rPr>
                <a:t>getToken</a:t>
              </a:r>
            </a:p>
          </p:txBody>
        </p:sp>
        <p:sp>
          <p:nvSpPr>
            <p:cNvPr id="67612" name="Freeform 29"/>
            <p:cNvSpPr>
              <a:spLocks/>
            </p:cNvSpPr>
            <p:nvPr/>
          </p:nvSpPr>
          <p:spPr bwMode="auto">
            <a:xfrm>
              <a:off x="1930400" y="1971675"/>
              <a:ext cx="4165600" cy="288925"/>
            </a:xfrm>
            <a:custGeom>
              <a:avLst/>
              <a:gdLst>
                <a:gd name="T0" fmla="*/ 2147483647 w 1687"/>
                <a:gd name="T1" fmla="*/ 0 h 199"/>
                <a:gd name="T2" fmla="*/ 2147483647 w 1687"/>
                <a:gd name="T3" fmla="*/ 2147483647 h 199"/>
                <a:gd name="T4" fmla="*/ 0 w 1687"/>
                <a:gd name="T5" fmla="*/ 2147483647 h 199"/>
                <a:gd name="T6" fmla="*/ 0 w 1687"/>
                <a:gd name="T7" fmla="*/ 2147483647 h 1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87"/>
                <a:gd name="T13" fmla="*/ 0 h 199"/>
                <a:gd name="T14" fmla="*/ 1687 w 1687"/>
                <a:gd name="T15" fmla="*/ 199 h 1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87" h="199">
                  <a:moveTo>
                    <a:pt x="1681" y="0"/>
                  </a:moveTo>
                  <a:lnTo>
                    <a:pt x="1687" y="6"/>
                  </a:lnTo>
                  <a:lnTo>
                    <a:pt x="0" y="10"/>
                  </a:lnTo>
                  <a:lnTo>
                    <a:pt x="0" y="19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731000" y="3519488"/>
            <a:ext cx="2413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for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enter</a:t>
            </a:r>
            <a:r>
              <a:rPr lang="en-US"/>
              <a:t> and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getResult</a:t>
            </a:r>
            <a:r>
              <a:rPr lang="en-US"/>
              <a:t> to execute simultaneously,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cbuf.getToken</a:t>
            </a:r>
            <a:r>
              <a:rPr lang="en-US"/>
              <a:t> and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cbuf.getResult</a:t>
            </a:r>
            <a:r>
              <a:rPr lang="en-US"/>
              <a:t> must execute simultaneously</a:t>
            </a:r>
          </a:p>
        </p:txBody>
      </p:sp>
      <p:sp>
        <p:nvSpPr>
          <p:cNvPr id="67592" name="Footer Placeholder 40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5" grpId="0" build="allAtOnce" animBg="1"/>
      <p:bldP spid="3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69634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59CB6ABF-9715-4805-8BD8-F7F5FB93DD6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9635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IP Lookup rules with completion buffer</a:t>
            </a: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1104900" y="1538288"/>
            <a:ext cx="7388225" cy="2092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rule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recirculate (!isLeaf(ram.peek()));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  match{.tok,.rip} = fifo.first();    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  fifo.enq(tuple2(tok,(rip &lt;&lt; 8)));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  ram.req(ram.peek() + rip[15:8]);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  fifo.deq(); ram.deq();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endrule</a:t>
            </a: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1104900" y="3830638"/>
            <a:ext cx="7415213" cy="10779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rule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exit (isLeaf(ram.peek()));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cbuf.put(ram.peek());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 fifo.deq(); ram.deq();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endrule</a:t>
            </a:r>
          </a:p>
        </p:txBody>
      </p:sp>
      <p:sp>
        <p:nvSpPr>
          <p:cNvPr id="1699846" name="Text Box 6"/>
          <p:cNvSpPr txBox="1">
            <a:spLocks noChangeArrowheads="1"/>
          </p:cNvSpPr>
          <p:nvPr/>
        </p:nvSpPr>
        <p:spPr bwMode="auto">
          <a:xfrm>
            <a:off x="609600" y="5170488"/>
            <a:ext cx="8318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For rule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exit</a:t>
            </a:r>
            <a:r>
              <a:rPr lang="en-US"/>
              <a:t> and method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enter</a:t>
            </a:r>
            <a:r>
              <a:rPr lang="en-US"/>
              <a:t> to execute simultaneously,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cbuf.put</a:t>
            </a:r>
            <a:r>
              <a:rPr lang="en-US"/>
              <a:t> and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cbuf.getToken</a:t>
            </a:r>
            <a:r>
              <a:rPr lang="en-US"/>
              <a:t> must execute simultaneously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57300" y="5907088"/>
            <a:ext cx="7734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 </a:t>
            </a:r>
            <a:r>
              <a:rPr lang="en-US"/>
              <a:t>For no dead cycles 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cbuf.getToken </a:t>
            </a:r>
            <a:r>
              <a:rPr lang="en-US"/>
              <a:t>and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cbuf.put</a:t>
            </a:r>
            <a:r>
              <a:rPr lang="en-US"/>
              <a:t> and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cbuf.getResult </a:t>
            </a:r>
            <a:r>
              <a:rPr lang="en-US"/>
              <a:t>must be able to execute simultaneously</a:t>
            </a:r>
          </a:p>
        </p:txBody>
      </p:sp>
      <p:sp>
        <p:nvSpPr>
          <p:cNvPr id="69641" name="Footer Placeholder 12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46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71682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9A701E35-4B99-4AD5-91A1-EA4DAEC9F85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1683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 Completion Buffer</a:t>
            </a:r>
          </a:p>
        </p:txBody>
      </p:sp>
      <p:sp>
        <p:nvSpPr>
          <p:cNvPr id="1259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module mkCBuffer(CBuffer#(a));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Vector#(Reg#(Bool)) valids &lt;-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                     replicateM(mkReg(False));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RegFile#(Token, t) data &lt;- mkRegFile();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Reg#(Token)         rdP &lt;- mkReg(0);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Reg#(Token)         wrP &lt;- mkReg(0);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Reg#(Token)         cnt &lt;- mkReg(0);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method ActionValue#(Token) getToken() if (cnt &lt; Max);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cnt &lt;= cnt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rdP &lt;= nextPointer(rdP);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valids[rdP] &lt;= False;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return rdp;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endmethod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method Action put(Token tok, t d);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valids[tok] &lt;= True;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data.upd(tok, d);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endmethod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method ActionValue#(t) getResult() if (valids[wrP])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cnt &lt;= cnt -1;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wrP &lt;= nextPointer(wrP);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return (data.sub(wrP));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endmethod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endmodule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72706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407F056A-5B3B-4BF0-A2CE-75E46C183E5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2707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65100"/>
            <a:ext cx="7772400" cy="1333500"/>
          </a:xfrm>
        </p:spPr>
        <p:txBody>
          <a:bodyPr/>
          <a:lstStyle/>
          <a:p>
            <a:pPr eaLnBrk="1" hangingPunct="1"/>
            <a:r>
              <a:rPr lang="en-US" smtClean="0"/>
              <a:t>Completion buffer: Interface Requirements</a:t>
            </a:r>
          </a:p>
        </p:txBody>
      </p:sp>
      <p:grpSp>
        <p:nvGrpSpPr>
          <p:cNvPr id="72709" name="Group 52"/>
          <p:cNvGrpSpPr>
            <a:grpSpLocks/>
          </p:cNvGrpSpPr>
          <p:nvPr/>
        </p:nvGrpSpPr>
        <p:grpSpPr bwMode="auto">
          <a:xfrm>
            <a:off x="1819275" y="1943100"/>
            <a:ext cx="5027613" cy="1581150"/>
            <a:chOff x="1818752" y="1943100"/>
            <a:chExt cx="5028525" cy="1581150"/>
          </a:xfrm>
        </p:grpSpPr>
        <p:grpSp>
          <p:nvGrpSpPr>
            <p:cNvPr id="72712" name="Group 48"/>
            <p:cNvGrpSpPr>
              <a:grpSpLocks/>
            </p:cNvGrpSpPr>
            <p:nvPr/>
          </p:nvGrpSpPr>
          <p:grpSpPr bwMode="auto">
            <a:xfrm>
              <a:off x="2444750" y="1943100"/>
              <a:ext cx="3235325" cy="1581150"/>
              <a:chOff x="3194050" y="1943100"/>
              <a:chExt cx="3235325" cy="1581150"/>
            </a:xfrm>
          </p:grpSpPr>
          <p:sp>
            <p:nvSpPr>
              <p:cNvPr id="72716" name="Text Box 17"/>
              <p:cNvSpPr txBox="1">
                <a:spLocks noChangeArrowheads="1"/>
              </p:cNvSpPr>
              <p:nvPr/>
            </p:nvSpPr>
            <p:spPr bwMode="auto">
              <a:xfrm>
                <a:off x="4024313" y="1943100"/>
                <a:ext cx="1563687" cy="101566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1800">
                  <a:solidFill>
                    <a:schemeClr val="tx2"/>
                  </a:solidFill>
                </a:endParaRPr>
              </a:p>
              <a:p>
                <a:pPr algn="ctr" eaLnBrk="0" hangingPunct="0"/>
                <a:r>
                  <a:rPr lang="en-US" sz="2400">
                    <a:solidFill>
                      <a:schemeClr val="tx2"/>
                    </a:solidFill>
                  </a:rPr>
                  <a:t>cbuf</a:t>
                </a:r>
              </a:p>
              <a:p>
                <a:pPr algn="ctr" eaLnBrk="0" hangingPunct="0"/>
                <a:endParaRPr lang="en-US" sz="1800">
                  <a:solidFill>
                    <a:schemeClr val="tx2"/>
                  </a:solidFill>
                </a:endParaRPr>
              </a:p>
            </p:txBody>
          </p:sp>
          <p:sp>
            <p:nvSpPr>
              <p:cNvPr id="72717" name="Rectangle 36"/>
              <p:cNvSpPr>
                <a:spLocks noChangeArrowheads="1"/>
              </p:cNvSpPr>
              <p:nvPr/>
            </p:nvSpPr>
            <p:spPr bwMode="auto">
              <a:xfrm>
                <a:off x="4032250" y="2133600"/>
                <a:ext cx="190500" cy="72390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b="1"/>
              </a:p>
            </p:txBody>
          </p:sp>
          <p:sp>
            <p:nvSpPr>
              <p:cNvPr id="72718" name="Rectangle 37"/>
              <p:cNvSpPr>
                <a:spLocks noChangeArrowheads="1"/>
              </p:cNvSpPr>
              <p:nvPr/>
            </p:nvSpPr>
            <p:spPr bwMode="auto">
              <a:xfrm>
                <a:off x="5394325" y="2133600"/>
                <a:ext cx="190500" cy="72390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b="1"/>
              </a:p>
            </p:txBody>
          </p:sp>
          <p:sp>
            <p:nvSpPr>
              <p:cNvPr id="72719" name="Rectangle 38"/>
              <p:cNvSpPr>
                <a:spLocks noChangeArrowheads="1"/>
              </p:cNvSpPr>
              <p:nvPr/>
            </p:nvSpPr>
            <p:spPr bwMode="auto">
              <a:xfrm rot="-5400000">
                <a:off x="4775200" y="2498725"/>
                <a:ext cx="190500" cy="723900"/>
              </a:xfrm>
              <a:prstGeom prst="rect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 b="1"/>
              </a:p>
            </p:txBody>
          </p:sp>
          <p:cxnSp>
            <p:nvCxnSpPr>
              <p:cNvPr id="72720" name="Straight Arrow Connector 40"/>
              <p:cNvCxnSpPr>
                <a:cxnSpLocks noChangeShapeType="1"/>
              </p:cNvCxnSpPr>
              <p:nvPr/>
            </p:nvCxnSpPr>
            <p:spPr bwMode="auto">
              <a:xfrm>
                <a:off x="5603875" y="2495550"/>
                <a:ext cx="825500" cy="1588"/>
              </a:xfrm>
              <a:prstGeom prst="straightConnector1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72721" name="Straight Arrow Connector 45"/>
              <p:cNvCxnSpPr>
                <a:cxnSpLocks noChangeShapeType="1"/>
              </p:cNvCxnSpPr>
              <p:nvPr/>
            </p:nvCxnSpPr>
            <p:spPr bwMode="auto">
              <a:xfrm rot="16200000" flipV="1">
                <a:off x="4583907" y="3240881"/>
                <a:ext cx="564356" cy="2381"/>
              </a:xfrm>
              <a:prstGeom prst="straightConnector1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72722" name="Straight Arrow Connector 46"/>
              <p:cNvCxnSpPr>
                <a:cxnSpLocks noChangeShapeType="1"/>
              </p:cNvCxnSpPr>
              <p:nvPr/>
            </p:nvCxnSpPr>
            <p:spPr bwMode="auto">
              <a:xfrm rot="10800000">
                <a:off x="3194050" y="2514600"/>
                <a:ext cx="825500" cy="1588"/>
              </a:xfrm>
              <a:prstGeom prst="straightConnector1">
                <a:avLst/>
              </a:prstGeom>
              <a:noFill/>
              <a:ln w="1905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72713" name="TextBox 49"/>
            <p:cNvSpPr txBox="1">
              <a:spLocks noChangeArrowheads="1"/>
            </p:cNvSpPr>
            <p:nvPr/>
          </p:nvSpPr>
          <p:spPr bwMode="auto">
            <a:xfrm>
              <a:off x="4851210" y="2137581"/>
              <a:ext cx="13889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chemeClr val="tx2"/>
                  </a:solidFill>
                </a:rPr>
                <a:t>getResult</a:t>
              </a:r>
            </a:p>
          </p:txBody>
        </p:sp>
        <p:sp>
          <p:nvSpPr>
            <p:cNvPr id="72714" name="TextBox 50"/>
            <p:cNvSpPr txBox="1">
              <a:spLocks noChangeArrowheads="1"/>
            </p:cNvSpPr>
            <p:nvPr/>
          </p:nvSpPr>
          <p:spPr bwMode="auto">
            <a:xfrm>
              <a:off x="1818752" y="2117677"/>
              <a:ext cx="13488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chemeClr val="tx2"/>
                  </a:solidFill>
                </a:rPr>
                <a:t>getToken</a:t>
              </a:r>
            </a:p>
          </p:txBody>
        </p:sp>
        <p:sp>
          <p:nvSpPr>
            <p:cNvPr id="72715" name="TextBox 51"/>
            <p:cNvSpPr txBox="1">
              <a:spLocks noChangeArrowheads="1"/>
            </p:cNvSpPr>
            <p:nvPr/>
          </p:nvSpPr>
          <p:spPr bwMode="auto">
            <a:xfrm>
              <a:off x="4101910" y="3051981"/>
              <a:ext cx="27453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chemeClr val="tx2"/>
                  </a:solidFill>
                </a:rPr>
                <a:t>put (result &amp; token)</a:t>
              </a:r>
            </a:p>
          </p:txBody>
        </p:sp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808038" y="3724275"/>
            <a:ext cx="74485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Rules and methods concurrency requirement to avoid dead-cycles: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 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exit</a:t>
            </a:r>
            <a:r>
              <a:rPr lang="en-US"/>
              <a:t> &lt;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getResult</a:t>
            </a:r>
            <a:r>
              <a:rPr lang="en-US"/>
              <a:t> &lt;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enter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 </a:t>
            </a:r>
            <a:r>
              <a:rPr lang="en-US">
                <a:sym typeface="Symbol" pitchFamily="18" charset="2"/>
              </a:rPr>
              <a:t> cbuf methods’ concurency: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cbuf.getResult </a:t>
            </a:r>
            <a:r>
              <a:rPr lang="en-US"/>
              <a:t>&lt; 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cbuf.put</a:t>
            </a:r>
            <a:r>
              <a:rPr lang="en-US"/>
              <a:t> &lt; 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cbuf.getToken</a:t>
            </a:r>
            <a:endParaRPr lang="en-US"/>
          </a:p>
        </p:txBody>
      </p:sp>
      <p:sp>
        <p:nvSpPr>
          <p:cNvPr id="72711" name="Footer Placeholder 22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74754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7003AC01-D55D-4F9B-912B-C23021179516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74755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Completion Buffer</a:t>
            </a:r>
          </a:p>
        </p:txBody>
      </p:sp>
      <p:sp>
        <p:nvSpPr>
          <p:cNvPr id="129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86688" cy="47291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</a:rPr>
              <a:t>module mkCBuffer(CBuffer#(a));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Vector#(Reg#(Bool)) valids &lt;-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                     replicateM(mkReg(False));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RegFile#(Token, t) data &lt;- mkRegFile();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Reg#(Token)         rdP &lt;- </a:t>
            </a: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</a:rPr>
              <a:t>mkConfigReg(0);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 Reg#(Token)         wrP &lt;- </a:t>
            </a: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</a:rPr>
              <a:t>mkConfigReg(0);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</a:rPr>
              <a:t> Counter             cnt &lt;- mkCounter();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method ActionValue#(Token) getToken() if (cnt &lt; Max);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cnt.up();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rdP &lt;= rdP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valids[rdP] &lt;= False;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return rdp;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endmethod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method Action put(Token tok, t d);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valids[tok] &lt;= True;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data.upd(tok, d);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endmethod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method ActionValue#(t) getResult() if (valids[wrP])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cnt.down();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wrP &lt;= wrP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return (data.sub(wrP));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endmethod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smtClean="0">
                <a:latin typeface="Courier New" pitchFamily="49" charset="0"/>
              </a:rPr>
              <a:t>endmodule</a:t>
            </a:r>
          </a:p>
        </p:txBody>
      </p:sp>
      <p:sp>
        <p:nvSpPr>
          <p:cNvPr id="74758" name="Text Box 4"/>
          <p:cNvSpPr txBox="1">
            <a:spLocks noChangeArrowheads="1"/>
          </p:cNvSpPr>
          <p:nvPr/>
        </p:nvSpPr>
        <p:spPr bwMode="auto">
          <a:xfrm>
            <a:off x="6469063" y="695325"/>
            <a:ext cx="2347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getResult </a:t>
            </a:r>
            <a:r>
              <a:rPr lang="en-US"/>
              <a:t>&lt;  </a:t>
            </a:r>
            <a:r>
              <a:rPr lang="en-US">
                <a:solidFill>
                  <a:schemeClr val="tx2"/>
                </a:solidFill>
              </a:rPr>
              <a:t>put</a:t>
            </a:r>
            <a:r>
              <a:rPr lang="en-US"/>
              <a:t> &lt; </a:t>
            </a:r>
            <a:r>
              <a:rPr lang="en-US">
                <a:solidFill>
                  <a:schemeClr val="tx2"/>
                </a:solidFill>
              </a:rPr>
              <a:t>getToken</a:t>
            </a:r>
            <a:endParaRPr lang="en-US"/>
          </a:p>
        </p:txBody>
      </p:sp>
      <p:sp>
        <p:nvSpPr>
          <p:cNvPr id="74759" name="Text Box 6"/>
          <p:cNvSpPr txBox="1">
            <a:spLocks noChangeArrowheads="1"/>
          </p:cNvSpPr>
          <p:nvPr/>
        </p:nvSpPr>
        <p:spPr bwMode="auto">
          <a:xfrm>
            <a:off x="4791075" y="5922963"/>
            <a:ext cx="2195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Is the ordering correct?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6022975" y="4002088"/>
            <a:ext cx="2195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Is valids okay?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13314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CA0520DA-7904-4FED-9E51-872F3AF368E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5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Processor Example</a:t>
            </a:r>
          </a:p>
        </p:txBody>
      </p:sp>
      <p:sp>
        <p:nvSpPr>
          <p:cNvPr id="13317" name="Content Placeholder 73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1447800" y="3594100"/>
            <a:ext cx="215900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 sz="1800"/>
          </a:p>
        </p:txBody>
      </p:sp>
      <p:sp>
        <p:nvSpPr>
          <p:cNvPr id="13319" name="AutoShape 4"/>
          <p:cNvSpPr>
            <a:spLocks noChangeArrowheads="1"/>
          </p:cNvSpPr>
          <p:nvPr/>
        </p:nvSpPr>
        <p:spPr bwMode="auto">
          <a:xfrm>
            <a:off x="180975" y="1851025"/>
            <a:ext cx="8772525" cy="3136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650693" name="Cloud"/>
          <p:cNvSpPr>
            <a:spLocks noChangeAspect="1" noEditPoints="1" noChangeArrowheads="1"/>
          </p:cNvSpPr>
          <p:nvPr/>
        </p:nvSpPr>
        <p:spPr bwMode="auto">
          <a:xfrm>
            <a:off x="266700" y="3429000"/>
            <a:ext cx="838200" cy="533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  <a:defRPr/>
            </a:pPr>
            <a:endParaRPr lang="en-US" sz="1800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342900" y="3505200"/>
            <a:ext cx="685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fetch</a:t>
            </a:r>
          </a:p>
        </p:txBody>
      </p:sp>
      <p:grpSp>
        <p:nvGrpSpPr>
          <p:cNvPr id="13322" name="Group 7"/>
          <p:cNvGrpSpPr>
            <a:grpSpLocks/>
          </p:cNvGrpSpPr>
          <p:nvPr/>
        </p:nvGrpSpPr>
        <p:grpSpPr bwMode="auto">
          <a:xfrm>
            <a:off x="4013200" y="3454400"/>
            <a:ext cx="1104900" cy="533400"/>
            <a:chOff x="3152" y="1616"/>
            <a:chExt cx="696" cy="336"/>
          </a:xfrm>
        </p:grpSpPr>
        <p:sp>
          <p:nvSpPr>
            <p:cNvPr id="1650696" name="Cloud"/>
            <p:cNvSpPr>
              <a:spLocks noChangeAspect="1" noEditPoints="1" noChangeArrowheads="1"/>
            </p:cNvSpPr>
            <p:nvPr/>
          </p:nvSpPr>
          <p:spPr bwMode="auto">
            <a:xfrm>
              <a:off x="3152" y="1616"/>
              <a:ext cx="672" cy="3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13387" name="Text Box 9"/>
            <p:cNvSpPr txBox="1">
              <a:spLocks noChangeArrowheads="1"/>
            </p:cNvSpPr>
            <p:nvPr/>
          </p:nvSpPr>
          <p:spPr bwMode="auto">
            <a:xfrm>
              <a:off x="3160" y="1664"/>
              <a:ext cx="68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execute</a:t>
              </a:r>
            </a:p>
          </p:txBody>
        </p:sp>
      </p:grpSp>
      <p:sp>
        <p:nvSpPr>
          <p:cNvPr id="13323" name="Line 10"/>
          <p:cNvSpPr>
            <a:spLocks noChangeShapeType="1"/>
          </p:cNvSpPr>
          <p:nvPr/>
        </p:nvSpPr>
        <p:spPr bwMode="auto">
          <a:xfrm flipV="1">
            <a:off x="1079500" y="3717925"/>
            <a:ext cx="36036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>
            <a:off x="1674813" y="3733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317500" y="4219575"/>
            <a:ext cx="8382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 iMem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427288" y="2814638"/>
            <a:ext cx="419100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latin typeface="Arial" charset="0"/>
              </a:rPr>
              <a:t>rf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812925" y="4445000"/>
            <a:ext cx="8286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i="1">
                <a:latin typeface="Arial" charset="0"/>
              </a:rPr>
              <a:t>CPU</a:t>
            </a:r>
          </a:p>
        </p:txBody>
      </p: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2082800" y="3454400"/>
            <a:ext cx="1182688" cy="584200"/>
            <a:chOff x="1544" y="1632"/>
            <a:chExt cx="776" cy="368"/>
          </a:xfrm>
        </p:grpSpPr>
        <p:sp>
          <p:nvSpPr>
            <p:cNvPr id="1650705" name="Cloud"/>
            <p:cNvSpPr>
              <a:spLocks noChangeAspect="1" noEditPoints="1" noChangeArrowheads="1"/>
            </p:cNvSpPr>
            <p:nvPr/>
          </p:nvSpPr>
          <p:spPr bwMode="auto">
            <a:xfrm>
              <a:off x="1544" y="1632"/>
              <a:ext cx="776" cy="368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385" name="Text Box 18"/>
            <p:cNvSpPr txBox="1">
              <a:spLocks noChangeArrowheads="1"/>
            </p:cNvSpPr>
            <p:nvPr/>
          </p:nvSpPr>
          <p:spPr bwMode="auto">
            <a:xfrm>
              <a:off x="1590" y="1695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charset="0"/>
                </a:rPr>
                <a:t>decode</a:t>
              </a:r>
            </a:p>
          </p:txBody>
        </p:sp>
      </p:grpSp>
      <p:grpSp>
        <p:nvGrpSpPr>
          <p:cNvPr id="13329" name="Group 19"/>
          <p:cNvGrpSpPr>
            <a:grpSpLocks/>
          </p:cNvGrpSpPr>
          <p:nvPr/>
        </p:nvGrpSpPr>
        <p:grpSpPr bwMode="auto">
          <a:xfrm>
            <a:off x="5842000" y="3441700"/>
            <a:ext cx="1244600" cy="533400"/>
            <a:chOff x="4232" y="2560"/>
            <a:chExt cx="808" cy="336"/>
          </a:xfrm>
        </p:grpSpPr>
        <p:sp>
          <p:nvSpPr>
            <p:cNvPr id="1650708" name="Cloud"/>
            <p:cNvSpPr>
              <a:spLocks noChangeAspect="1" noEditPoints="1" noChangeArrowheads="1"/>
            </p:cNvSpPr>
            <p:nvPr/>
          </p:nvSpPr>
          <p:spPr bwMode="auto">
            <a:xfrm>
              <a:off x="4232" y="2560"/>
              <a:ext cx="808" cy="33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13383" name="Text Box 21"/>
            <p:cNvSpPr txBox="1">
              <a:spLocks noChangeArrowheads="1"/>
            </p:cNvSpPr>
            <p:nvPr/>
          </p:nvSpPr>
          <p:spPr bwMode="auto">
            <a:xfrm>
              <a:off x="4288" y="2608"/>
              <a:ext cx="672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memory</a:t>
              </a:r>
            </a:p>
          </p:txBody>
        </p:sp>
      </p:grpSp>
      <p:sp>
        <p:nvSpPr>
          <p:cNvPr id="13330" name="Line 22"/>
          <p:cNvSpPr>
            <a:spLocks noChangeShapeType="1"/>
          </p:cNvSpPr>
          <p:nvPr/>
        </p:nvSpPr>
        <p:spPr bwMode="auto">
          <a:xfrm>
            <a:off x="3211513" y="37211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23"/>
          <p:cNvSpPr>
            <a:spLocks noChangeShapeType="1"/>
          </p:cNvSpPr>
          <p:nvPr/>
        </p:nvSpPr>
        <p:spPr bwMode="auto">
          <a:xfrm>
            <a:off x="37830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Text Box 24"/>
          <p:cNvSpPr txBox="1">
            <a:spLocks noChangeArrowheads="1"/>
          </p:cNvSpPr>
          <p:nvPr/>
        </p:nvSpPr>
        <p:spPr bwMode="auto">
          <a:xfrm>
            <a:off x="355600" y="2819400"/>
            <a:ext cx="4572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pc</a:t>
            </a:r>
          </a:p>
        </p:txBody>
      </p:sp>
      <p:grpSp>
        <p:nvGrpSpPr>
          <p:cNvPr id="13333" name="Group 25"/>
          <p:cNvGrpSpPr>
            <a:grpSpLocks/>
          </p:cNvGrpSpPr>
          <p:nvPr/>
        </p:nvGrpSpPr>
        <p:grpSpPr bwMode="auto">
          <a:xfrm>
            <a:off x="7673975" y="3403600"/>
            <a:ext cx="1063625" cy="644525"/>
            <a:chOff x="4248" y="2288"/>
            <a:chExt cx="670" cy="406"/>
          </a:xfrm>
        </p:grpSpPr>
        <p:sp>
          <p:nvSpPr>
            <p:cNvPr id="1650714" name="Cloud"/>
            <p:cNvSpPr>
              <a:spLocks noChangeAspect="1" noEditPoints="1" noChangeArrowheads="1"/>
            </p:cNvSpPr>
            <p:nvPr/>
          </p:nvSpPr>
          <p:spPr bwMode="auto">
            <a:xfrm>
              <a:off x="4248" y="2288"/>
              <a:ext cx="665" cy="40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1800"/>
            </a:p>
          </p:txBody>
        </p:sp>
        <p:sp>
          <p:nvSpPr>
            <p:cNvPr id="13381" name="Text Box 27"/>
            <p:cNvSpPr txBox="1">
              <a:spLocks noChangeArrowheads="1"/>
            </p:cNvSpPr>
            <p:nvPr/>
          </p:nvSpPr>
          <p:spPr bwMode="auto">
            <a:xfrm>
              <a:off x="4300" y="2290"/>
              <a:ext cx="618" cy="40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write-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back</a:t>
              </a:r>
            </a:p>
          </p:txBody>
        </p:sp>
      </p:grpSp>
      <p:grpSp>
        <p:nvGrpSpPr>
          <p:cNvPr id="13334" name="Group 28"/>
          <p:cNvGrpSpPr>
            <a:grpSpLocks/>
          </p:cNvGrpSpPr>
          <p:nvPr/>
        </p:nvGrpSpPr>
        <p:grpSpPr bwMode="auto">
          <a:xfrm>
            <a:off x="1319213" y="3581400"/>
            <a:ext cx="369887" cy="304800"/>
            <a:chOff x="167" y="3104"/>
            <a:chExt cx="233" cy="192"/>
          </a:xfrm>
        </p:grpSpPr>
        <p:sp>
          <p:nvSpPr>
            <p:cNvPr id="13374" name="Rectangle 29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13375" name="Group 30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13376" name="Freeform 31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7" name="Line 32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8" name="Line 33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9" name="Line 34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335" name="Group 35"/>
          <p:cNvGrpSpPr>
            <a:grpSpLocks/>
          </p:cNvGrpSpPr>
          <p:nvPr/>
        </p:nvGrpSpPr>
        <p:grpSpPr bwMode="auto">
          <a:xfrm>
            <a:off x="3386138" y="3581400"/>
            <a:ext cx="369887" cy="304800"/>
            <a:chOff x="167" y="3104"/>
            <a:chExt cx="233" cy="192"/>
          </a:xfrm>
        </p:grpSpPr>
        <p:sp>
          <p:nvSpPr>
            <p:cNvPr id="13368" name="Rectangle 36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13369" name="Group 37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13370" name="Freeform 38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1" name="Line 39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2" name="Line 40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3" name="Line 41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36" name="Line 42"/>
          <p:cNvSpPr>
            <a:spLocks noChangeShapeType="1"/>
          </p:cNvSpPr>
          <p:nvPr/>
        </p:nvSpPr>
        <p:spPr bwMode="auto">
          <a:xfrm>
            <a:off x="56372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37" name="Group 43"/>
          <p:cNvGrpSpPr>
            <a:grpSpLocks/>
          </p:cNvGrpSpPr>
          <p:nvPr/>
        </p:nvGrpSpPr>
        <p:grpSpPr bwMode="auto">
          <a:xfrm>
            <a:off x="5240338" y="3581400"/>
            <a:ext cx="369887" cy="304800"/>
            <a:chOff x="167" y="3104"/>
            <a:chExt cx="233" cy="192"/>
          </a:xfrm>
        </p:grpSpPr>
        <p:sp>
          <p:nvSpPr>
            <p:cNvPr id="13362" name="Rectangle 44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13363" name="Group 45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13364" name="Freeform 46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5" name="Line 47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6" name="Line 48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7" name="Line 49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38" name="Line 50"/>
          <p:cNvSpPr>
            <a:spLocks noChangeShapeType="1"/>
          </p:cNvSpPr>
          <p:nvPr/>
        </p:nvSpPr>
        <p:spPr bwMode="auto">
          <a:xfrm>
            <a:off x="5091113" y="37338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Line 51"/>
          <p:cNvSpPr>
            <a:spLocks noChangeShapeType="1"/>
          </p:cNvSpPr>
          <p:nvPr/>
        </p:nvSpPr>
        <p:spPr bwMode="auto">
          <a:xfrm>
            <a:off x="7542213" y="37465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40" name="Group 52"/>
          <p:cNvGrpSpPr>
            <a:grpSpLocks/>
          </p:cNvGrpSpPr>
          <p:nvPr/>
        </p:nvGrpSpPr>
        <p:grpSpPr bwMode="auto">
          <a:xfrm>
            <a:off x="7170738" y="3594100"/>
            <a:ext cx="369887" cy="304800"/>
            <a:chOff x="167" y="3104"/>
            <a:chExt cx="233" cy="192"/>
          </a:xfrm>
        </p:grpSpPr>
        <p:sp>
          <p:nvSpPr>
            <p:cNvPr id="13356" name="Rectangle 53"/>
            <p:cNvSpPr>
              <a:spLocks noChangeArrowheads="1"/>
            </p:cNvSpPr>
            <p:nvPr/>
          </p:nvSpPr>
          <p:spPr bwMode="auto">
            <a:xfrm>
              <a:off x="256" y="310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 sz="1800"/>
            </a:p>
          </p:txBody>
        </p:sp>
        <p:grpSp>
          <p:nvGrpSpPr>
            <p:cNvPr id="13357" name="Group 54"/>
            <p:cNvGrpSpPr>
              <a:grpSpLocks/>
            </p:cNvGrpSpPr>
            <p:nvPr/>
          </p:nvGrpSpPr>
          <p:grpSpPr bwMode="auto">
            <a:xfrm>
              <a:off x="167" y="3104"/>
              <a:ext cx="232" cy="192"/>
              <a:chOff x="1079" y="1712"/>
              <a:chExt cx="232" cy="192"/>
            </a:xfrm>
          </p:grpSpPr>
          <p:sp>
            <p:nvSpPr>
              <p:cNvPr id="13358" name="Freeform 55"/>
              <p:cNvSpPr>
                <a:spLocks/>
              </p:cNvSpPr>
              <p:nvPr/>
            </p:nvSpPr>
            <p:spPr bwMode="auto">
              <a:xfrm>
                <a:off x="1079" y="1712"/>
                <a:ext cx="232" cy="192"/>
              </a:xfrm>
              <a:custGeom>
                <a:avLst/>
                <a:gdLst>
                  <a:gd name="T0" fmla="*/ 0 w 288"/>
                  <a:gd name="T1" fmla="*/ 0 h 144"/>
                  <a:gd name="T2" fmla="*/ 6 w 288"/>
                  <a:gd name="T3" fmla="*/ 0 h 144"/>
                  <a:gd name="T4" fmla="*/ 6 w 288"/>
                  <a:gd name="T5" fmla="*/ 25559 h 144"/>
                  <a:gd name="T6" fmla="*/ 0 w 288"/>
                  <a:gd name="T7" fmla="*/ 25559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144"/>
                  <a:gd name="T14" fmla="*/ 288 w 28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144">
                    <a:moveTo>
                      <a:pt x="0" y="0"/>
                    </a:moveTo>
                    <a:lnTo>
                      <a:pt x="288" y="0"/>
                    </a:lnTo>
                    <a:lnTo>
                      <a:pt x="288" y="144"/>
                    </a:lnTo>
                    <a:lnTo>
                      <a:pt x="0" y="144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9" name="Line 56"/>
              <p:cNvSpPr>
                <a:spLocks noChangeShapeType="1"/>
              </p:cNvSpPr>
              <p:nvPr/>
            </p:nvSpPr>
            <p:spPr bwMode="auto">
              <a:xfrm>
                <a:off x="1263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0" name="Line 57"/>
              <p:cNvSpPr>
                <a:spLocks noChangeShapeType="1"/>
              </p:cNvSpPr>
              <p:nvPr/>
            </p:nvSpPr>
            <p:spPr bwMode="auto">
              <a:xfrm>
                <a:off x="1215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1" name="Line 58"/>
              <p:cNvSpPr>
                <a:spLocks noChangeShapeType="1"/>
              </p:cNvSpPr>
              <p:nvPr/>
            </p:nvSpPr>
            <p:spPr bwMode="auto">
              <a:xfrm>
                <a:off x="1167" y="1712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41" name="Line 59"/>
          <p:cNvSpPr>
            <a:spLocks noChangeShapeType="1"/>
          </p:cNvSpPr>
          <p:nvPr/>
        </p:nvSpPr>
        <p:spPr bwMode="auto">
          <a:xfrm>
            <a:off x="7021513" y="374650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Freeform 60"/>
          <p:cNvSpPr>
            <a:spLocks/>
          </p:cNvSpPr>
          <p:nvPr/>
        </p:nvSpPr>
        <p:spPr bwMode="auto">
          <a:xfrm flipV="1">
            <a:off x="2814638" y="2974975"/>
            <a:ext cx="5386387" cy="414338"/>
          </a:xfrm>
          <a:custGeom>
            <a:avLst/>
            <a:gdLst>
              <a:gd name="T0" fmla="*/ 2147483647 w 3393"/>
              <a:gd name="T1" fmla="*/ 0 h 261"/>
              <a:gd name="T2" fmla="*/ 2147483647 w 3393"/>
              <a:gd name="T3" fmla="*/ 2147483647 h 261"/>
              <a:gd name="T4" fmla="*/ 0 w 3393"/>
              <a:gd name="T5" fmla="*/ 2147483647 h 261"/>
              <a:gd name="T6" fmla="*/ 0 60000 65536"/>
              <a:gd name="T7" fmla="*/ 0 60000 65536"/>
              <a:gd name="T8" fmla="*/ 0 60000 65536"/>
              <a:gd name="T9" fmla="*/ 0 w 3393"/>
              <a:gd name="T10" fmla="*/ 0 h 261"/>
              <a:gd name="T11" fmla="*/ 3393 w 3393"/>
              <a:gd name="T12" fmla="*/ 261 h 2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3" h="261">
                <a:moveTo>
                  <a:pt x="3393" y="0"/>
                </a:moveTo>
                <a:lnTo>
                  <a:pt x="3393" y="253"/>
                </a:lnTo>
                <a:lnTo>
                  <a:pt x="0" y="26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Text Box 61"/>
          <p:cNvSpPr txBox="1">
            <a:spLocks noChangeArrowheads="1"/>
          </p:cNvSpPr>
          <p:nvPr/>
        </p:nvSpPr>
        <p:spPr bwMode="auto">
          <a:xfrm>
            <a:off x="6094413" y="4217988"/>
            <a:ext cx="938212" cy="38576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latin typeface="Arial" charset="0"/>
              </a:rPr>
              <a:t>dMem</a:t>
            </a:r>
          </a:p>
        </p:txBody>
      </p:sp>
      <p:sp>
        <p:nvSpPr>
          <p:cNvPr id="13344" name="Line 62"/>
          <p:cNvSpPr>
            <a:spLocks noChangeShapeType="1"/>
          </p:cNvSpPr>
          <p:nvPr/>
        </p:nvSpPr>
        <p:spPr bwMode="auto">
          <a:xfrm>
            <a:off x="3594100" y="229235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Line 63"/>
          <p:cNvSpPr>
            <a:spLocks noChangeShapeType="1"/>
          </p:cNvSpPr>
          <p:nvPr/>
        </p:nvSpPr>
        <p:spPr bwMode="auto">
          <a:xfrm>
            <a:off x="1492250" y="229235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Line 64"/>
          <p:cNvSpPr>
            <a:spLocks noChangeShapeType="1"/>
          </p:cNvSpPr>
          <p:nvPr/>
        </p:nvSpPr>
        <p:spPr bwMode="auto">
          <a:xfrm flipH="1" flipV="1">
            <a:off x="673100" y="3952875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Line 65"/>
          <p:cNvSpPr>
            <a:spLocks noChangeShapeType="1"/>
          </p:cNvSpPr>
          <p:nvPr/>
        </p:nvSpPr>
        <p:spPr bwMode="auto">
          <a:xfrm flipH="1" flipV="1">
            <a:off x="6661150" y="3913188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Freeform 66"/>
          <p:cNvSpPr>
            <a:spLocks/>
          </p:cNvSpPr>
          <p:nvPr/>
        </p:nvSpPr>
        <p:spPr bwMode="auto">
          <a:xfrm>
            <a:off x="631825" y="2292350"/>
            <a:ext cx="3860800" cy="1173163"/>
          </a:xfrm>
          <a:custGeom>
            <a:avLst/>
            <a:gdLst>
              <a:gd name="T0" fmla="*/ 2147483647 w 2432"/>
              <a:gd name="T1" fmla="*/ 2147483647 h 739"/>
              <a:gd name="T2" fmla="*/ 2147483647 w 2432"/>
              <a:gd name="T3" fmla="*/ 0 h 739"/>
              <a:gd name="T4" fmla="*/ 0 w 2432"/>
              <a:gd name="T5" fmla="*/ 0 h 739"/>
              <a:gd name="T6" fmla="*/ 0 w 2432"/>
              <a:gd name="T7" fmla="*/ 2147483647 h 739"/>
              <a:gd name="T8" fmla="*/ 0 60000 65536"/>
              <a:gd name="T9" fmla="*/ 0 60000 65536"/>
              <a:gd name="T10" fmla="*/ 0 60000 65536"/>
              <a:gd name="T11" fmla="*/ 0 60000 65536"/>
              <a:gd name="T12" fmla="*/ 0 w 2432"/>
              <a:gd name="T13" fmla="*/ 0 h 739"/>
              <a:gd name="T14" fmla="*/ 2432 w 2432"/>
              <a:gd name="T15" fmla="*/ 739 h 7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2" h="739">
                <a:moveTo>
                  <a:pt x="2432" y="739"/>
                </a:moveTo>
                <a:lnTo>
                  <a:pt x="2432" y="0"/>
                </a:lnTo>
                <a:lnTo>
                  <a:pt x="0" y="0"/>
                </a:lnTo>
                <a:lnTo>
                  <a:pt x="0" y="3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67"/>
          <p:cNvSpPr>
            <a:spLocks noChangeShapeType="1"/>
          </p:cNvSpPr>
          <p:nvPr/>
        </p:nvSpPr>
        <p:spPr bwMode="auto">
          <a:xfrm>
            <a:off x="64135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756" name="Text Box 68"/>
          <p:cNvSpPr txBox="1">
            <a:spLocks noChangeArrowheads="1"/>
          </p:cNvSpPr>
          <p:nvPr/>
        </p:nvSpPr>
        <p:spPr bwMode="auto">
          <a:xfrm>
            <a:off x="1327150" y="5264150"/>
            <a:ext cx="66167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/>
              <a:t>5 – stage Processor. 1 element FIFOs in between stages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/>
              <a:t>Let’s add bypassing</a:t>
            </a:r>
          </a:p>
        </p:txBody>
      </p:sp>
      <p:grpSp>
        <p:nvGrpSpPr>
          <p:cNvPr id="11340" name="Group 76"/>
          <p:cNvGrpSpPr>
            <a:grpSpLocks/>
          </p:cNvGrpSpPr>
          <p:nvPr/>
        </p:nvGrpSpPr>
        <p:grpSpPr bwMode="auto">
          <a:xfrm>
            <a:off x="2633663" y="3213100"/>
            <a:ext cx="4818062" cy="376238"/>
            <a:chOff x="1659" y="2024"/>
            <a:chExt cx="3035" cy="237"/>
          </a:xfrm>
        </p:grpSpPr>
        <p:sp>
          <p:nvSpPr>
            <p:cNvPr id="13353" name="Line 13"/>
            <p:cNvSpPr>
              <a:spLocks noChangeShapeType="1"/>
            </p:cNvSpPr>
            <p:nvPr/>
          </p:nvSpPr>
          <p:spPr bwMode="auto">
            <a:xfrm flipH="1" flipV="1">
              <a:off x="1664" y="2024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Freeform 74"/>
            <p:cNvSpPr>
              <a:spLocks/>
            </p:cNvSpPr>
            <p:nvPr/>
          </p:nvSpPr>
          <p:spPr bwMode="auto">
            <a:xfrm>
              <a:off x="1659" y="2115"/>
              <a:ext cx="3035" cy="146"/>
            </a:xfrm>
            <a:custGeom>
              <a:avLst/>
              <a:gdLst>
                <a:gd name="T0" fmla="*/ 3035 w 3035"/>
                <a:gd name="T1" fmla="*/ 146 h 146"/>
                <a:gd name="T2" fmla="*/ 3035 w 3035"/>
                <a:gd name="T3" fmla="*/ 0 h 146"/>
                <a:gd name="T4" fmla="*/ 0 w 3035"/>
                <a:gd name="T5" fmla="*/ 0 h 146"/>
                <a:gd name="T6" fmla="*/ 1788 w 3035"/>
                <a:gd name="T7" fmla="*/ 8 h 146"/>
                <a:gd name="T8" fmla="*/ 1788 w 3035"/>
                <a:gd name="T9" fmla="*/ 137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35"/>
                <a:gd name="T16" fmla="*/ 0 h 146"/>
                <a:gd name="T17" fmla="*/ 3035 w 3035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35" h="146">
                  <a:moveTo>
                    <a:pt x="3035" y="146"/>
                  </a:moveTo>
                  <a:lnTo>
                    <a:pt x="3035" y="0"/>
                  </a:lnTo>
                  <a:lnTo>
                    <a:pt x="0" y="0"/>
                  </a:lnTo>
                  <a:lnTo>
                    <a:pt x="1788" y="8"/>
                  </a:lnTo>
                  <a:lnTo>
                    <a:pt x="1788" y="1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75"/>
            <p:cNvSpPr>
              <a:spLocks/>
            </p:cNvSpPr>
            <p:nvPr/>
          </p:nvSpPr>
          <p:spPr bwMode="auto">
            <a:xfrm>
              <a:off x="1659" y="2106"/>
              <a:ext cx="645" cy="155"/>
            </a:xfrm>
            <a:custGeom>
              <a:avLst/>
              <a:gdLst>
                <a:gd name="T0" fmla="*/ 645 w 645"/>
                <a:gd name="T1" fmla="*/ 155 h 155"/>
                <a:gd name="T2" fmla="*/ 645 w 645"/>
                <a:gd name="T3" fmla="*/ 0 h 155"/>
                <a:gd name="T4" fmla="*/ 0 w 645"/>
                <a:gd name="T5" fmla="*/ 9 h 155"/>
                <a:gd name="T6" fmla="*/ 0 60000 65536"/>
                <a:gd name="T7" fmla="*/ 0 60000 65536"/>
                <a:gd name="T8" fmla="*/ 0 60000 65536"/>
                <a:gd name="T9" fmla="*/ 0 w 645"/>
                <a:gd name="T10" fmla="*/ 0 h 155"/>
                <a:gd name="T11" fmla="*/ 645 w 645"/>
                <a:gd name="T12" fmla="*/ 155 h 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5" h="155">
                  <a:moveTo>
                    <a:pt x="645" y="155"/>
                  </a:moveTo>
                  <a:lnTo>
                    <a:pt x="645" y="0"/>
                  </a:lnTo>
                  <a:lnTo>
                    <a:pt x="0" y="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15362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AFD5FE5A-A6D0-4B59-B939-385F6C43BAA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3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 Rule</a:t>
            </a:r>
          </a:p>
        </p:txBody>
      </p:sp>
      <p:sp>
        <p:nvSpPr>
          <p:cNvPr id="67587" name="AutoShape 3" descr="Rectangle: Click to edit Master text styles&#10;Second level&#10;Third level&#10;Fourth level&#10;Fifth level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1905000"/>
            <a:ext cx="7772400" cy="4810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latin typeface="Courier New" pitchFamily="49" charset="0"/>
                <a:ea typeface="MS Mincho"/>
                <a:cs typeface="MS Mincho"/>
              </a:rPr>
              <a:t>rule</a:t>
            </a: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decode (!newStallFunc(instr, d2eQ, e2mQ, m2wQ));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let fetInst = f2dQ.first();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f2dQ.deq();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match {.ra, .rb} = getRARB(fetInst);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b="1" smtClean="0">
              <a:solidFill>
                <a:srgbClr val="56127A"/>
              </a:solidFill>
              <a:latin typeface="Courier New" pitchFamily="49" charset="0"/>
              <a:ea typeface="MS Mincho"/>
              <a:cs typeface="MS Mincho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let va0 = rf[ra];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let va1 = fromMaybe (m2wQ.find(ra), va0);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let va2 = fromMaybe (e2mQ.find(ra), va1);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b="1" smtClean="0">
              <a:solidFill>
                <a:srgbClr val="56127A"/>
              </a:solidFill>
              <a:latin typeface="Courier New" pitchFamily="49" charset="0"/>
              <a:ea typeface="MS Mincho"/>
              <a:cs typeface="MS Mincho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let vb0 = rf[rb];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let vb1 = fromMaybe (m2wQ.find(rb), vb0);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let vb2 = fromMaybe (e2mQ.find(rb), vb1);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b="1" smtClean="0">
              <a:solidFill>
                <a:srgbClr val="56127A"/>
              </a:solidFill>
              <a:latin typeface="Courier New" pitchFamily="49" charset="0"/>
              <a:ea typeface="MS Mincho"/>
              <a:cs typeface="MS Mincho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let newInst = case (fetInst) match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                Add: return (DAdd .va2 .vb2); 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              endcase;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solidFill>
                  <a:srgbClr val="56127A"/>
                </a:solidFill>
                <a:latin typeface="Courier New" pitchFamily="49" charset="0"/>
                <a:ea typeface="MS Mincho"/>
                <a:cs typeface="MS Mincho"/>
              </a:rPr>
              <a:t>  d2eQ.enq(newInst);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smtClean="0">
                <a:latin typeface="Courier New" pitchFamily="49" charset="0"/>
                <a:ea typeface="MS Mincho"/>
                <a:cs typeface="MS Mincho"/>
              </a:rPr>
              <a:t>endrule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271963" y="6099175"/>
            <a:ext cx="4872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do we want it to execute?</a:t>
            </a:r>
          </a:p>
        </p:txBody>
      </p:sp>
      <p:sp>
        <p:nvSpPr>
          <p:cNvPr id="1650756" name="Text Box 68"/>
          <p:cNvSpPr txBox="1">
            <a:spLocks noChangeArrowheads="1"/>
          </p:cNvSpPr>
          <p:nvPr/>
        </p:nvSpPr>
        <p:spPr bwMode="auto">
          <a:xfrm>
            <a:off x="4587875" y="801688"/>
            <a:ext cx="40227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/>
              <a:t>Decode is also correct correct anytime it’s allowed to execute 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6169025" y="2224088"/>
            <a:ext cx="2660650" cy="1187450"/>
          </a:xfrm>
          <a:prstGeom prst="wedgeRectCallout">
            <a:avLst>
              <a:gd name="adj1" fmla="val -45764"/>
              <a:gd name="adj2" fmla="val 39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Search through each place in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6507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17410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253DB4A9-C27A-4C2D-AD7F-A4BE68B9043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i="1" smtClean="0"/>
              <a:t>some insight into</a:t>
            </a:r>
            <a:br>
              <a:rPr lang="en-US" sz="2400" i="1" smtClean="0"/>
            </a:br>
            <a:r>
              <a:rPr lang="en-US" sz="3600" smtClean="0"/>
              <a:t>Concurrent rule firing</a:t>
            </a:r>
          </a:p>
        </p:txBody>
      </p:sp>
      <p:sp>
        <p:nvSpPr>
          <p:cNvPr id="17413" name="Content Placeholder 88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>
          <a:xfrm>
            <a:off x="849313" y="4244975"/>
            <a:ext cx="7772400" cy="1776413"/>
          </a:xfrm>
        </p:spPr>
        <p:txBody>
          <a:bodyPr/>
          <a:lstStyle/>
          <a:p>
            <a:r>
              <a:rPr lang="en-US" sz="2400" smtClean="0"/>
              <a:t>There are more intermediate states in the rule semantics (a state after each rule step)</a:t>
            </a:r>
          </a:p>
          <a:p>
            <a:r>
              <a:rPr lang="en-US" sz="2400" smtClean="0"/>
              <a:t> In the HW, states change only at clock edges 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752475" y="1990725"/>
            <a:ext cx="1014413" cy="457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400"/>
              <a:t>Rules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752475" y="2968625"/>
            <a:ext cx="714375" cy="457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400"/>
              <a:t>HW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546475" y="1943100"/>
            <a:ext cx="381000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Ri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956050" y="1943100"/>
            <a:ext cx="395288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Rj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646613" y="1943100"/>
            <a:ext cx="446087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Rk</a:t>
            </a:r>
          </a:p>
        </p:txBody>
      </p:sp>
      <p:grpSp>
        <p:nvGrpSpPr>
          <p:cNvPr id="17419" name="Group 8"/>
          <p:cNvGrpSpPr>
            <a:grpSpLocks/>
          </p:cNvGrpSpPr>
          <p:nvPr/>
        </p:nvGrpSpPr>
        <p:grpSpPr bwMode="auto">
          <a:xfrm>
            <a:off x="4419600" y="2243138"/>
            <a:ext cx="239713" cy="53975"/>
            <a:chOff x="1895" y="3653"/>
            <a:chExt cx="248" cy="56"/>
          </a:xfrm>
        </p:grpSpPr>
        <p:sp>
          <p:nvSpPr>
            <p:cNvPr id="17494" name="Oval 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95" name="Oval 1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96" name="Oval 1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8860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2543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6226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9909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47275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50958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4641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58324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090738" y="2270125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65690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69373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73056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7432" name="Group 24"/>
          <p:cNvGrpSpPr>
            <a:grpSpLocks/>
          </p:cNvGrpSpPr>
          <p:nvPr/>
        </p:nvGrpSpPr>
        <p:grpSpPr bwMode="auto">
          <a:xfrm>
            <a:off x="2571750" y="2243138"/>
            <a:ext cx="239713" cy="53975"/>
            <a:chOff x="1895" y="3653"/>
            <a:chExt cx="248" cy="56"/>
          </a:xfrm>
        </p:grpSpPr>
        <p:sp>
          <p:nvSpPr>
            <p:cNvPr id="17491" name="Oval 25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92" name="Oval 26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93" name="Oval 27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7433" name="Group 28"/>
          <p:cNvGrpSpPr>
            <a:grpSpLocks/>
          </p:cNvGrpSpPr>
          <p:nvPr/>
        </p:nvGrpSpPr>
        <p:grpSpPr bwMode="auto">
          <a:xfrm>
            <a:off x="6283325" y="2243138"/>
            <a:ext cx="239713" cy="53975"/>
            <a:chOff x="1895" y="3653"/>
            <a:chExt cx="248" cy="56"/>
          </a:xfrm>
        </p:grpSpPr>
        <p:sp>
          <p:nvSpPr>
            <p:cNvPr id="17488" name="Oval 2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89" name="Oval 3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90" name="Oval 3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7434" name="Group 32"/>
          <p:cNvGrpSpPr>
            <a:grpSpLocks/>
          </p:cNvGrpSpPr>
          <p:nvPr/>
        </p:nvGrpSpPr>
        <p:grpSpPr bwMode="auto">
          <a:xfrm>
            <a:off x="1809750" y="2243138"/>
            <a:ext cx="239713" cy="53975"/>
            <a:chOff x="1895" y="3653"/>
            <a:chExt cx="248" cy="56"/>
          </a:xfrm>
        </p:grpSpPr>
        <p:sp>
          <p:nvSpPr>
            <p:cNvPr id="17485" name="Oval 33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86" name="Oval 34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87" name="Oval 35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17435" name="Group 36"/>
          <p:cNvGrpSpPr>
            <a:grpSpLocks/>
          </p:cNvGrpSpPr>
          <p:nvPr/>
        </p:nvGrpSpPr>
        <p:grpSpPr bwMode="auto">
          <a:xfrm>
            <a:off x="7731125" y="2243138"/>
            <a:ext cx="239713" cy="53975"/>
            <a:chOff x="1895" y="3653"/>
            <a:chExt cx="248" cy="56"/>
          </a:xfrm>
        </p:grpSpPr>
        <p:sp>
          <p:nvSpPr>
            <p:cNvPr id="17482" name="Oval 37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83" name="Oval 38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84" name="Oval 39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17436" name="Line 40"/>
          <p:cNvSpPr>
            <a:spLocks noChangeShapeType="1"/>
          </p:cNvSpPr>
          <p:nvPr/>
        </p:nvSpPr>
        <p:spPr bwMode="auto">
          <a:xfrm>
            <a:off x="1714500" y="3187700"/>
            <a:ext cx="6705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Line 41"/>
          <p:cNvSpPr>
            <a:spLocks noChangeShapeType="1"/>
          </p:cNvSpPr>
          <p:nvPr/>
        </p:nvSpPr>
        <p:spPr bwMode="auto">
          <a:xfrm>
            <a:off x="50800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42"/>
          <p:cNvSpPr>
            <a:spLocks noChangeShapeType="1"/>
          </p:cNvSpPr>
          <p:nvPr/>
        </p:nvSpPr>
        <p:spPr bwMode="auto">
          <a:xfrm>
            <a:off x="2136775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Line 43"/>
          <p:cNvSpPr>
            <a:spLocks noChangeShapeType="1"/>
          </p:cNvSpPr>
          <p:nvPr/>
        </p:nvSpPr>
        <p:spPr bwMode="auto">
          <a:xfrm>
            <a:off x="65786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Line 44"/>
          <p:cNvSpPr>
            <a:spLocks noChangeShapeType="1"/>
          </p:cNvSpPr>
          <p:nvPr/>
        </p:nvSpPr>
        <p:spPr bwMode="auto">
          <a:xfrm>
            <a:off x="36068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Line 45"/>
          <p:cNvSpPr>
            <a:spLocks noChangeShapeType="1"/>
          </p:cNvSpPr>
          <p:nvPr/>
        </p:nvSpPr>
        <p:spPr bwMode="auto">
          <a:xfrm>
            <a:off x="80772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Freeform 46"/>
          <p:cNvSpPr>
            <a:spLocks/>
          </p:cNvSpPr>
          <p:nvPr/>
        </p:nvSpPr>
        <p:spPr bwMode="auto">
          <a:xfrm>
            <a:off x="2136775" y="2044700"/>
            <a:ext cx="333375" cy="1190625"/>
          </a:xfrm>
          <a:custGeom>
            <a:avLst/>
            <a:gdLst>
              <a:gd name="T0" fmla="*/ 2147483647 w 210"/>
              <a:gd name="T1" fmla="*/ 0 h 750"/>
              <a:gd name="T2" fmla="*/ 2147483647 w 210"/>
              <a:gd name="T3" fmla="*/ 2147483647 h 750"/>
              <a:gd name="T4" fmla="*/ 0 w 210"/>
              <a:gd name="T5" fmla="*/ 2147483647 h 750"/>
              <a:gd name="T6" fmla="*/ 0 w 210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210"/>
              <a:gd name="T13" fmla="*/ 0 h 750"/>
              <a:gd name="T14" fmla="*/ 210 w 210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" h="750">
                <a:moveTo>
                  <a:pt x="210" y="0"/>
                </a:moveTo>
                <a:lnTo>
                  <a:pt x="210" y="318"/>
                </a:lnTo>
                <a:lnTo>
                  <a:pt x="0" y="498"/>
                </a:lnTo>
                <a:lnTo>
                  <a:pt x="0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Freeform 47"/>
          <p:cNvSpPr>
            <a:spLocks/>
          </p:cNvSpPr>
          <p:nvPr/>
        </p:nvSpPr>
        <p:spPr bwMode="auto">
          <a:xfrm>
            <a:off x="5842000" y="2035175"/>
            <a:ext cx="723900" cy="1190625"/>
          </a:xfrm>
          <a:custGeom>
            <a:avLst/>
            <a:gdLst>
              <a:gd name="T0" fmla="*/ 0 w 456"/>
              <a:gd name="T1" fmla="*/ 0 h 750"/>
              <a:gd name="T2" fmla="*/ 0 w 456"/>
              <a:gd name="T3" fmla="*/ 2147483647 h 750"/>
              <a:gd name="T4" fmla="*/ 2147483647 w 456"/>
              <a:gd name="T5" fmla="*/ 2147483647 h 750"/>
              <a:gd name="T6" fmla="*/ 2147483647 w 456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50"/>
              <a:gd name="T14" fmla="*/ 456 w 456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50">
                <a:moveTo>
                  <a:pt x="0" y="0"/>
                </a:moveTo>
                <a:lnTo>
                  <a:pt x="0" y="324"/>
                </a:lnTo>
                <a:lnTo>
                  <a:pt x="456" y="498"/>
                </a:lnTo>
                <a:lnTo>
                  <a:pt x="456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Line 48"/>
          <p:cNvSpPr>
            <a:spLocks noChangeShapeType="1"/>
          </p:cNvSpPr>
          <p:nvPr/>
        </p:nvSpPr>
        <p:spPr bwMode="auto">
          <a:xfrm>
            <a:off x="5080000" y="2035175"/>
            <a:ext cx="0" cy="1692275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5" name="Line 49"/>
          <p:cNvSpPr>
            <a:spLocks noChangeShapeType="1"/>
          </p:cNvSpPr>
          <p:nvPr/>
        </p:nvSpPr>
        <p:spPr bwMode="auto">
          <a:xfrm>
            <a:off x="3603625" y="2035175"/>
            <a:ext cx="0" cy="165735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6" name="Text Box 50"/>
          <p:cNvSpPr txBox="1">
            <a:spLocks noChangeArrowheads="1"/>
          </p:cNvSpPr>
          <p:nvPr/>
        </p:nvSpPr>
        <p:spPr bwMode="auto">
          <a:xfrm>
            <a:off x="8226425" y="3159125"/>
            <a:ext cx="803275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</a:rPr>
              <a:t>clocks</a:t>
            </a:r>
          </a:p>
        </p:txBody>
      </p:sp>
      <p:sp>
        <p:nvSpPr>
          <p:cNvPr id="17447" name="Text Box 51"/>
          <p:cNvSpPr txBox="1">
            <a:spLocks noChangeArrowheads="1"/>
          </p:cNvSpPr>
          <p:nvPr/>
        </p:nvSpPr>
        <p:spPr bwMode="auto">
          <a:xfrm>
            <a:off x="8283575" y="1890713"/>
            <a:ext cx="723900" cy="7032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</a:rPr>
              <a:t>rule</a:t>
            </a:r>
          </a:p>
          <a:p>
            <a:pPr marL="228600" indent="-228600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</a:rPr>
              <a:t>steps</a:t>
            </a:r>
          </a:p>
        </p:txBody>
      </p:sp>
      <p:sp>
        <p:nvSpPr>
          <p:cNvPr id="17448" name="Line 52"/>
          <p:cNvSpPr>
            <a:spLocks noChangeShapeType="1"/>
          </p:cNvSpPr>
          <p:nvPr/>
        </p:nvSpPr>
        <p:spPr bwMode="auto">
          <a:xfrm>
            <a:off x="8243888" y="2259013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Line 53"/>
          <p:cNvSpPr>
            <a:spLocks noChangeShapeType="1"/>
          </p:cNvSpPr>
          <p:nvPr/>
        </p:nvSpPr>
        <p:spPr bwMode="auto">
          <a:xfrm>
            <a:off x="8612188" y="2259013"/>
            <a:ext cx="373062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0" name="AutoShape 54"/>
          <p:cNvSpPr>
            <a:spLocks noChangeArrowheads="1"/>
          </p:cNvSpPr>
          <p:nvPr/>
        </p:nvSpPr>
        <p:spPr bwMode="auto">
          <a:xfrm>
            <a:off x="3681413" y="2681288"/>
            <a:ext cx="1320800" cy="1063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17451" name="Text Box 55"/>
          <p:cNvSpPr txBox="1">
            <a:spLocks noChangeArrowheads="1"/>
          </p:cNvSpPr>
          <p:nvPr/>
        </p:nvSpPr>
        <p:spPr bwMode="auto">
          <a:xfrm>
            <a:off x="4151313" y="3392488"/>
            <a:ext cx="381000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Ri</a:t>
            </a:r>
          </a:p>
        </p:txBody>
      </p:sp>
      <p:sp>
        <p:nvSpPr>
          <p:cNvPr id="17452" name="Text Box 56"/>
          <p:cNvSpPr txBox="1">
            <a:spLocks noChangeArrowheads="1"/>
          </p:cNvSpPr>
          <p:nvPr/>
        </p:nvSpPr>
        <p:spPr bwMode="auto">
          <a:xfrm>
            <a:off x="4162425" y="2657475"/>
            <a:ext cx="395288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Rj</a:t>
            </a:r>
          </a:p>
        </p:txBody>
      </p:sp>
      <p:sp>
        <p:nvSpPr>
          <p:cNvPr id="17453" name="Text Box 57"/>
          <p:cNvSpPr txBox="1">
            <a:spLocks noChangeArrowheads="1"/>
          </p:cNvSpPr>
          <p:nvPr/>
        </p:nvSpPr>
        <p:spPr bwMode="auto">
          <a:xfrm>
            <a:off x="4151313" y="2981325"/>
            <a:ext cx="446087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Rk</a:t>
            </a:r>
          </a:p>
        </p:txBody>
      </p:sp>
      <p:grpSp>
        <p:nvGrpSpPr>
          <p:cNvPr id="17454" name="Group 58"/>
          <p:cNvGrpSpPr>
            <a:grpSpLocks/>
          </p:cNvGrpSpPr>
          <p:nvPr/>
        </p:nvGrpSpPr>
        <p:grpSpPr bwMode="auto">
          <a:xfrm>
            <a:off x="4227513" y="3333750"/>
            <a:ext cx="239712" cy="53975"/>
            <a:chOff x="1895" y="3653"/>
            <a:chExt cx="248" cy="56"/>
          </a:xfrm>
        </p:grpSpPr>
        <p:sp>
          <p:nvSpPr>
            <p:cNvPr id="17479" name="Oval 5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80" name="Oval 6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481" name="Oval 6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17455" name="Freeform 63"/>
          <p:cNvSpPr>
            <a:spLocks/>
          </p:cNvSpPr>
          <p:nvPr/>
        </p:nvSpPr>
        <p:spPr bwMode="auto">
          <a:xfrm>
            <a:off x="8069263" y="1985963"/>
            <a:ext cx="165100" cy="1179512"/>
          </a:xfrm>
          <a:custGeom>
            <a:avLst/>
            <a:gdLst>
              <a:gd name="T0" fmla="*/ 2147483647 w 104"/>
              <a:gd name="T1" fmla="*/ 0 h 743"/>
              <a:gd name="T2" fmla="*/ 2147483647 w 104"/>
              <a:gd name="T3" fmla="*/ 2147483647 h 743"/>
              <a:gd name="T4" fmla="*/ 0 w 104"/>
              <a:gd name="T5" fmla="*/ 2147483647 h 743"/>
              <a:gd name="T6" fmla="*/ 0 w 104"/>
              <a:gd name="T7" fmla="*/ 2147483647 h 74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743"/>
              <a:gd name="T14" fmla="*/ 104 w 104"/>
              <a:gd name="T15" fmla="*/ 743 h 7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743">
                <a:moveTo>
                  <a:pt x="104" y="0"/>
                </a:moveTo>
                <a:lnTo>
                  <a:pt x="104" y="318"/>
                </a:lnTo>
                <a:lnTo>
                  <a:pt x="0" y="492"/>
                </a:lnTo>
                <a:lnTo>
                  <a:pt x="0" y="743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6" name="Line 64"/>
          <p:cNvSpPr>
            <a:spLocks noChangeShapeType="1"/>
          </p:cNvSpPr>
          <p:nvPr/>
        </p:nvSpPr>
        <p:spPr bwMode="auto">
          <a:xfrm>
            <a:off x="3608388" y="3656013"/>
            <a:ext cx="1463675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7" name="Line 65"/>
          <p:cNvSpPr>
            <a:spLocks noChangeShapeType="1"/>
          </p:cNvSpPr>
          <p:nvPr/>
        </p:nvSpPr>
        <p:spPr bwMode="auto">
          <a:xfrm>
            <a:off x="3621088" y="2944813"/>
            <a:ext cx="1463675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8" name="Line 66"/>
          <p:cNvSpPr>
            <a:spLocks noChangeShapeType="1"/>
          </p:cNvSpPr>
          <p:nvPr/>
        </p:nvSpPr>
        <p:spPr bwMode="auto">
          <a:xfrm>
            <a:off x="3613150" y="3244850"/>
            <a:ext cx="14509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59" name="Line 67"/>
          <p:cNvSpPr>
            <a:spLocks noChangeShapeType="1"/>
          </p:cNvSpPr>
          <p:nvPr/>
        </p:nvSpPr>
        <p:spPr bwMode="auto">
          <a:xfrm>
            <a:off x="2466975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0" name="Line 68"/>
          <p:cNvSpPr>
            <a:spLocks noChangeShapeType="1"/>
          </p:cNvSpPr>
          <p:nvPr/>
        </p:nvSpPr>
        <p:spPr bwMode="auto">
          <a:xfrm>
            <a:off x="3608388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1" name="Line 69"/>
          <p:cNvSpPr>
            <a:spLocks noChangeShapeType="1"/>
          </p:cNvSpPr>
          <p:nvPr/>
        </p:nvSpPr>
        <p:spPr bwMode="auto">
          <a:xfrm>
            <a:off x="509428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2" name="Line 70"/>
          <p:cNvSpPr>
            <a:spLocks noChangeShapeType="1"/>
          </p:cNvSpPr>
          <p:nvPr/>
        </p:nvSpPr>
        <p:spPr bwMode="auto">
          <a:xfrm>
            <a:off x="5835650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3" name="Line 71"/>
          <p:cNvSpPr>
            <a:spLocks noChangeShapeType="1"/>
          </p:cNvSpPr>
          <p:nvPr/>
        </p:nvSpPr>
        <p:spPr bwMode="auto">
          <a:xfrm>
            <a:off x="8232775" y="21732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4" name="Line 72"/>
          <p:cNvSpPr>
            <a:spLocks noChangeShapeType="1"/>
          </p:cNvSpPr>
          <p:nvPr/>
        </p:nvSpPr>
        <p:spPr bwMode="auto">
          <a:xfrm>
            <a:off x="398303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5" name="Line 73"/>
          <p:cNvSpPr>
            <a:spLocks noChangeShapeType="1"/>
          </p:cNvSpPr>
          <p:nvPr/>
        </p:nvSpPr>
        <p:spPr bwMode="auto">
          <a:xfrm>
            <a:off x="435768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6" name="Line 74"/>
          <p:cNvSpPr>
            <a:spLocks noChangeShapeType="1"/>
          </p:cNvSpPr>
          <p:nvPr/>
        </p:nvSpPr>
        <p:spPr bwMode="auto">
          <a:xfrm>
            <a:off x="4732338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7" name="Line 75"/>
          <p:cNvSpPr>
            <a:spLocks noChangeShapeType="1"/>
          </p:cNvSpPr>
          <p:nvPr/>
        </p:nvSpPr>
        <p:spPr bwMode="auto">
          <a:xfrm>
            <a:off x="5473700" y="2170113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8" name="Line 76"/>
          <p:cNvSpPr>
            <a:spLocks noChangeShapeType="1"/>
          </p:cNvSpPr>
          <p:nvPr/>
        </p:nvSpPr>
        <p:spPr bwMode="auto">
          <a:xfrm>
            <a:off x="6203950" y="21780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9" name="Line 77"/>
          <p:cNvSpPr>
            <a:spLocks noChangeShapeType="1"/>
          </p:cNvSpPr>
          <p:nvPr/>
        </p:nvSpPr>
        <p:spPr bwMode="auto">
          <a:xfrm>
            <a:off x="6934200" y="21859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0" name="Line 78"/>
          <p:cNvSpPr>
            <a:spLocks noChangeShapeType="1"/>
          </p:cNvSpPr>
          <p:nvPr/>
        </p:nvSpPr>
        <p:spPr bwMode="auto">
          <a:xfrm>
            <a:off x="6575425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1" name="Line 79"/>
          <p:cNvSpPr>
            <a:spLocks noChangeShapeType="1"/>
          </p:cNvSpPr>
          <p:nvPr/>
        </p:nvSpPr>
        <p:spPr bwMode="auto">
          <a:xfrm>
            <a:off x="7305675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2" name="Line 80"/>
          <p:cNvSpPr>
            <a:spLocks noChangeShapeType="1"/>
          </p:cNvSpPr>
          <p:nvPr/>
        </p:nvSpPr>
        <p:spPr bwMode="auto">
          <a:xfrm>
            <a:off x="769143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3" name="Line 81"/>
          <p:cNvSpPr>
            <a:spLocks noChangeShapeType="1"/>
          </p:cNvSpPr>
          <p:nvPr/>
        </p:nvSpPr>
        <p:spPr bwMode="auto">
          <a:xfrm>
            <a:off x="8621713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4" name="Line 82"/>
          <p:cNvSpPr>
            <a:spLocks noChangeShapeType="1"/>
          </p:cNvSpPr>
          <p:nvPr/>
        </p:nvSpPr>
        <p:spPr bwMode="auto">
          <a:xfrm>
            <a:off x="8974138" y="21590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5" name="Line 83"/>
          <p:cNvSpPr>
            <a:spLocks noChangeShapeType="1"/>
          </p:cNvSpPr>
          <p:nvPr/>
        </p:nvSpPr>
        <p:spPr bwMode="auto">
          <a:xfrm>
            <a:off x="3259138" y="216693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6" name="Line 84"/>
          <p:cNvSpPr>
            <a:spLocks noChangeShapeType="1"/>
          </p:cNvSpPr>
          <p:nvPr/>
        </p:nvSpPr>
        <p:spPr bwMode="auto">
          <a:xfrm>
            <a:off x="2900363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7" name="Line 85"/>
          <p:cNvSpPr>
            <a:spLocks noChangeShapeType="1"/>
          </p:cNvSpPr>
          <p:nvPr/>
        </p:nvSpPr>
        <p:spPr bwMode="auto">
          <a:xfrm>
            <a:off x="2108200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78" name="Footer Placeholder 93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19458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ED7A38EF-1786-42EF-BD2C-0403BA0965D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Parallel execution</a:t>
            </a:r>
            <a:br>
              <a:rPr lang="en-US" sz="3600" smtClean="0"/>
            </a:br>
            <a:r>
              <a:rPr lang="en-US" sz="3600" smtClean="0"/>
              <a:t>reorders reads and writes</a:t>
            </a:r>
          </a:p>
        </p:txBody>
      </p:sp>
      <p:sp>
        <p:nvSpPr>
          <p:cNvPr id="19461" name="Content Placeholder 53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>
          <a:xfrm>
            <a:off x="827088" y="4089400"/>
            <a:ext cx="7772400" cy="4114800"/>
          </a:xfrm>
        </p:spPr>
        <p:txBody>
          <a:bodyPr/>
          <a:lstStyle/>
          <a:p>
            <a:r>
              <a:rPr lang="en-US" sz="2400" smtClean="0"/>
              <a:t>In the rule semantics, each rule sees (reads) the effects (writes) of previous rules </a:t>
            </a:r>
          </a:p>
          <a:p>
            <a:r>
              <a:rPr lang="en-US" sz="2400" smtClean="0"/>
              <a:t>In the HW, rules only see the effects from previous clocks, and only affect subsequent clocks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752475" y="1812925"/>
            <a:ext cx="1014413" cy="457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400"/>
              <a:t>Rules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752475" y="3535363"/>
            <a:ext cx="714375" cy="457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400"/>
              <a:t>HW</a:t>
            </a:r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>
            <a:off x="4635500" y="3146425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>
            <a:off x="792163" y="3146425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7"/>
          <p:cNvSpPr>
            <a:spLocks noChangeShapeType="1"/>
          </p:cNvSpPr>
          <p:nvPr/>
        </p:nvSpPr>
        <p:spPr bwMode="auto">
          <a:xfrm>
            <a:off x="8255000" y="3135313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Text Box 8"/>
          <p:cNvSpPr txBox="1">
            <a:spLocks noChangeArrowheads="1"/>
          </p:cNvSpPr>
          <p:nvPr/>
        </p:nvSpPr>
        <p:spPr bwMode="auto">
          <a:xfrm>
            <a:off x="8226425" y="3448050"/>
            <a:ext cx="803275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</a:rPr>
              <a:t>clocks</a:t>
            </a:r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8283575" y="1890713"/>
            <a:ext cx="723900" cy="7032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</a:rPr>
              <a:t>rule</a:t>
            </a:r>
          </a:p>
          <a:p>
            <a:pPr marL="228600" indent="-228600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</a:rPr>
              <a:t>steps</a:t>
            </a:r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796925" y="21605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464978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13"/>
          <p:cNvSpPr>
            <a:spLocks noChangeShapeType="1"/>
          </p:cNvSpPr>
          <p:nvPr/>
        </p:nvSpPr>
        <p:spPr bwMode="auto">
          <a:xfrm>
            <a:off x="2716213" y="2157413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4"/>
          <p:cNvSpPr>
            <a:spLocks noChangeShapeType="1"/>
          </p:cNvSpPr>
          <p:nvPr/>
        </p:nvSpPr>
        <p:spPr bwMode="auto">
          <a:xfrm>
            <a:off x="7091363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5"/>
          <p:cNvSpPr>
            <a:spLocks noChangeShapeType="1"/>
          </p:cNvSpPr>
          <p:nvPr/>
        </p:nvSpPr>
        <p:spPr bwMode="auto">
          <a:xfrm>
            <a:off x="5943600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6"/>
          <p:cNvSpPr>
            <a:spLocks noChangeShapeType="1"/>
          </p:cNvSpPr>
          <p:nvPr/>
        </p:nvSpPr>
        <p:spPr bwMode="auto">
          <a:xfrm>
            <a:off x="8251825" y="21590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Text Box 17"/>
          <p:cNvSpPr txBox="1">
            <a:spLocks noChangeArrowheads="1"/>
          </p:cNvSpPr>
          <p:nvPr/>
        </p:nvSpPr>
        <p:spPr bwMode="auto">
          <a:xfrm>
            <a:off x="4598988" y="2174875"/>
            <a:ext cx="676275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reads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5291138" y="2174875"/>
            <a:ext cx="723900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writes</a:t>
            </a:r>
          </a:p>
        </p:txBody>
      </p:sp>
      <p:sp>
        <p:nvSpPr>
          <p:cNvPr id="19477" name="Text Box 19"/>
          <p:cNvSpPr txBox="1">
            <a:spLocks noChangeArrowheads="1"/>
          </p:cNvSpPr>
          <p:nvPr/>
        </p:nvSpPr>
        <p:spPr bwMode="auto">
          <a:xfrm>
            <a:off x="5873750" y="2174875"/>
            <a:ext cx="676275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reads</a:t>
            </a:r>
          </a:p>
        </p:txBody>
      </p:sp>
      <p:sp>
        <p:nvSpPr>
          <p:cNvPr id="19478" name="Text Box 20"/>
          <p:cNvSpPr txBox="1">
            <a:spLocks noChangeArrowheads="1"/>
          </p:cNvSpPr>
          <p:nvPr/>
        </p:nvSpPr>
        <p:spPr bwMode="auto">
          <a:xfrm>
            <a:off x="6421438" y="2174875"/>
            <a:ext cx="723900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writes</a:t>
            </a:r>
          </a:p>
        </p:txBody>
      </p:sp>
      <p:sp>
        <p:nvSpPr>
          <p:cNvPr id="19479" name="Text Box 21"/>
          <p:cNvSpPr txBox="1">
            <a:spLocks noChangeArrowheads="1"/>
          </p:cNvSpPr>
          <p:nvPr/>
        </p:nvSpPr>
        <p:spPr bwMode="auto">
          <a:xfrm>
            <a:off x="7059613" y="2174875"/>
            <a:ext cx="676275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reads</a:t>
            </a:r>
          </a:p>
        </p:txBody>
      </p:sp>
      <p:sp>
        <p:nvSpPr>
          <p:cNvPr id="19480" name="Text Box 22"/>
          <p:cNvSpPr txBox="1">
            <a:spLocks noChangeArrowheads="1"/>
          </p:cNvSpPr>
          <p:nvPr/>
        </p:nvSpPr>
        <p:spPr bwMode="auto">
          <a:xfrm>
            <a:off x="7607300" y="2174875"/>
            <a:ext cx="723900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writes</a:t>
            </a:r>
          </a:p>
        </p:txBody>
      </p:sp>
      <p:sp>
        <p:nvSpPr>
          <p:cNvPr id="19481" name="Text Box 23"/>
          <p:cNvSpPr txBox="1">
            <a:spLocks noChangeArrowheads="1"/>
          </p:cNvSpPr>
          <p:nvPr/>
        </p:nvSpPr>
        <p:spPr bwMode="auto">
          <a:xfrm>
            <a:off x="2667000" y="2174875"/>
            <a:ext cx="676275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reads</a:t>
            </a:r>
          </a:p>
        </p:txBody>
      </p:sp>
      <p:sp>
        <p:nvSpPr>
          <p:cNvPr id="19482" name="Text Box 24"/>
          <p:cNvSpPr txBox="1">
            <a:spLocks noChangeArrowheads="1"/>
          </p:cNvSpPr>
          <p:nvPr/>
        </p:nvSpPr>
        <p:spPr bwMode="auto">
          <a:xfrm>
            <a:off x="3970338" y="2174875"/>
            <a:ext cx="723900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writes</a:t>
            </a:r>
          </a:p>
        </p:txBody>
      </p:sp>
      <p:sp>
        <p:nvSpPr>
          <p:cNvPr id="19483" name="Text Box 25"/>
          <p:cNvSpPr txBox="1">
            <a:spLocks noChangeArrowheads="1"/>
          </p:cNvSpPr>
          <p:nvPr/>
        </p:nvSpPr>
        <p:spPr bwMode="auto">
          <a:xfrm>
            <a:off x="735013" y="2174875"/>
            <a:ext cx="676275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reads</a:t>
            </a:r>
          </a:p>
        </p:txBody>
      </p:sp>
      <p:sp>
        <p:nvSpPr>
          <p:cNvPr id="19484" name="Text Box 26"/>
          <p:cNvSpPr txBox="1">
            <a:spLocks noChangeArrowheads="1"/>
          </p:cNvSpPr>
          <p:nvPr/>
        </p:nvSpPr>
        <p:spPr bwMode="auto">
          <a:xfrm>
            <a:off x="2060575" y="2174875"/>
            <a:ext cx="723900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writes</a:t>
            </a:r>
          </a:p>
        </p:txBody>
      </p:sp>
      <p:sp>
        <p:nvSpPr>
          <p:cNvPr id="19485" name="Text Box 27"/>
          <p:cNvSpPr txBox="1">
            <a:spLocks noChangeArrowheads="1"/>
          </p:cNvSpPr>
          <p:nvPr/>
        </p:nvSpPr>
        <p:spPr bwMode="auto">
          <a:xfrm>
            <a:off x="741363" y="3163888"/>
            <a:ext cx="676275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reads</a:t>
            </a:r>
          </a:p>
        </p:txBody>
      </p:sp>
      <p:sp>
        <p:nvSpPr>
          <p:cNvPr id="19486" name="Text Box 28"/>
          <p:cNvSpPr txBox="1">
            <a:spLocks noChangeArrowheads="1"/>
          </p:cNvSpPr>
          <p:nvPr/>
        </p:nvSpPr>
        <p:spPr bwMode="auto">
          <a:xfrm>
            <a:off x="3978275" y="3163888"/>
            <a:ext cx="723900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writes</a:t>
            </a:r>
          </a:p>
        </p:txBody>
      </p:sp>
      <p:sp>
        <p:nvSpPr>
          <p:cNvPr id="19487" name="Text Box 29"/>
          <p:cNvSpPr txBox="1">
            <a:spLocks noChangeArrowheads="1"/>
          </p:cNvSpPr>
          <p:nvPr/>
        </p:nvSpPr>
        <p:spPr bwMode="auto">
          <a:xfrm>
            <a:off x="4589463" y="3163888"/>
            <a:ext cx="676275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reads</a:t>
            </a:r>
          </a:p>
        </p:txBody>
      </p:sp>
      <p:sp>
        <p:nvSpPr>
          <p:cNvPr id="19488" name="Text Box 30"/>
          <p:cNvSpPr txBox="1">
            <a:spLocks noChangeArrowheads="1"/>
          </p:cNvSpPr>
          <p:nvPr/>
        </p:nvSpPr>
        <p:spPr bwMode="auto">
          <a:xfrm>
            <a:off x="7593013" y="3163888"/>
            <a:ext cx="723900" cy="3048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400"/>
              <a:t>writes</a:t>
            </a:r>
          </a:p>
        </p:txBody>
      </p:sp>
      <p:sp>
        <p:nvSpPr>
          <p:cNvPr id="19489" name="Line 31"/>
          <p:cNvSpPr>
            <a:spLocks noChangeShapeType="1"/>
          </p:cNvSpPr>
          <p:nvPr/>
        </p:nvSpPr>
        <p:spPr bwMode="auto">
          <a:xfrm>
            <a:off x="1019175" y="2520950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Line 32"/>
          <p:cNvSpPr>
            <a:spLocks noChangeShapeType="1"/>
          </p:cNvSpPr>
          <p:nvPr/>
        </p:nvSpPr>
        <p:spPr bwMode="auto">
          <a:xfrm>
            <a:off x="4460875" y="2517775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Line 33"/>
          <p:cNvSpPr>
            <a:spLocks noChangeShapeType="1"/>
          </p:cNvSpPr>
          <p:nvPr/>
        </p:nvSpPr>
        <p:spPr bwMode="auto">
          <a:xfrm>
            <a:off x="4779963" y="2514600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Line 34"/>
          <p:cNvSpPr>
            <a:spLocks noChangeShapeType="1"/>
          </p:cNvSpPr>
          <p:nvPr/>
        </p:nvSpPr>
        <p:spPr bwMode="auto">
          <a:xfrm>
            <a:off x="8043863" y="2511425"/>
            <a:ext cx="0" cy="6556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Line 35"/>
          <p:cNvSpPr>
            <a:spLocks noChangeShapeType="1"/>
          </p:cNvSpPr>
          <p:nvPr/>
        </p:nvSpPr>
        <p:spPr bwMode="auto">
          <a:xfrm flipH="1">
            <a:off x="1177925" y="2506663"/>
            <a:ext cx="1735138" cy="654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Line 36"/>
          <p:cNvSpPr>
            <a:spLocks noChangeShapeType="1"/>
          </p:cNvSpPr>
          <p:nvPr/>
        </p:nvSpPr>
        <p:spPr bwMode="auto">
          <a:xfrm flipH="1">
            <a:off x="4937125" y="2514600"/>
            <a:ext cx="1077913" cy="642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Line 37"/>
          <p:cNvSpPr>
            <a:spLocks noChangeShapeType="1"/>
          </p:cNvSpPr>
          <p:nvPr/>
        </p:nvSpPr>
        <p:spPr bwMode="auto">
          <a:xfrm flipH="1">
            <a:off x="5151438" y="2487613"/>
            <a:ext cx="2074862" cy="6667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Line 38"/>
          <p:cNvSpPr>
            <a:spLocks noChangeShapeType="1"/>
          </p:cNvSpPr>
          <p:nvPr/>
        </p:nvSpPr>
        <p:spPr bwMode="auto">
          <a:xfrm>
            <a:off x="2543175" y="2503488"/>
            <a:ext cx="1758950" cy="6556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Line 39"/>
          <p:cNvSpPr>
            <a:spLocks noChangeShapeType="1"/>
          </p:cNvSpPr>
          <p:nvPr/>
        </p:nvSpPr>
        <p:spPr bwMode="auto">
          <a:xfrm>
            <a:off x="5821363" y="2500313"/>
            <a:ext cx="1816100" cy="6794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8" name="Line 40"/>
          <p:cNvSpPr>
            <a:spLocks noChangeShapeType="1"/>
          </p:cNvSpPr>
          <p:nvPr/>
        </p:nvSpPr>
        <p:spPr bwMode="auto">
          <a:xfrm>
            <a:off x="6907213" y="2486025"/>
            <a:ext cx="947737" cy="6921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Line 41"/>
          <p:cNvSpPr>
            <a:spLocks noChangeShapeType="1"/>
          </p:cNvSpPr>
          <p:nvPr/>
        </p:nvSpPr>
        <p:spPr bwMode="auto">
          <a:xfrm>
            <a:off x="800100" y="2259013"/>
            <a:ext cx="18843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0" name="Line 42"/>
          <p:cNvSpPr>
            <a:spLocks noChangeShapeType="1"/>
          </p:cNvSpPr>
          <p:nvPr/>
        </p:nvSpPr>
        <p:spPr bwMode="auto">
          <a:xfrm>
            <a:off x="2730500" y="2255838"/>
            <a:ext cx="1884363" cy="0"/>
          </a:xfrm>
          <a:prstGeom prst="line">
            <a:avLst/>
          </a:prstGeom>
          <a:noFill/>
          <a:ln w="3175">
            <a:solidFill>
              <a:srgbClr val="01FF0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1" name="Line 43"/>
          <p:cNvSpPr>
            <a:spLocks noChangeShapeType="1"/>
          </p:cNvSpPr>
          <p:nvPr/>
        </p:nvSpPr>
        <p:spPr bwMode="auto">
          <a:xfrm>
            <a:off x="4660900" y="2252663"/>
            <a:ext cx="1250950" cy="0"/>
          </a:xfrm>
          <a:prstGeom prst="line">
            <a:avLst/>
          </a:prstGeom>
          <a:noFill/>
          <a:ln w="31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2" name="Line 44"/>
          <p:cNvSpPr>
            <a:spLocks noChangeShapeType="1"/>
          </p:cNvSpPr>
          <p:nvPr/>
        </p:nvSpPr>
        <p:spPr bwMode="auto">
          <a:xfrm>
            <a:off x="5946775" y="2260600"/>
            <a:ext cx="1111250" cy="0"/>
          </a:xfrm>
          <a:prstGeom prst="line">
            <a:avLst/>
          </a:prstGeom>
          <a:noFill/>
          <a:ln w="31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3" name="Line 45"/>
          <p:cNvSpPr>
            <a:spLocks noChangeShapeType="1"/>
          </p:cNvSpPr>
          <p:nvPr/>
        </p:nvSpPr>
        <p:spPr bwMode="auto">
          <a:xfrm>
            <a:off x="7110413" y="2257425"/>
            <a:ext cx="1111250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4" name="Line 46"/>
          <p:cNvSpPr>
            <a:spLocks noChangeShapeType="1"/>
          </p:cNvSpPr>
          <p:nvPr/>
        </p:nvSpPr>
        <p:spPr bwMode="auto">
          <a:xfrm>
            <a:off x="4645025" y="3432175"/>
            <a:ext cx="3584575" cy="0"/>
          </a:xfrm>
          <a:prstGeom prst="line">
            <a:avLst/>
          </a:prstGeom>
          <a:noFill/>
          <a:ln w="31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5" name="Line 47"/>
          <p:cNvSpPr>
            <a:spLocks noChangeShapeType="1"/>
          </p:cNvSpPr>
          <p:nvPr/>
        </p:nvSpPr>
        <p:spPr bwMode="auto">
          <a:xfrm>
            <a:off x="4646613" y="3517900"/>
            <a:ext cx="3584575" cy="0"/>
          </a:xfrm>
          <a:prstGeom prst="line">
            <a:avLst/>
          </a:prstGeom>
          <a:noFill/>
          <a:ln w="31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6" name="Line 48"/>
          <p:cNvSpPr>
            <a:spLocks noChangeShapeType="1"/>
          </p:cNvSpPr>
          <p:nvPr/>
        </p:nvSpPr>
        <p:spPr bwMode="auto">
          <a:xfrm>
            <a:off x="4637088" y="3614738"/>
            <a:ext cx="3584575" cy="0"/>
          </a:xfrm>
          <a:prstGeom prst="line">
            <a:avLst/>
          </a:prstGeom>
          <a:noFill/>
          <a:ln w="31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7" name="Line 49"/>
          <p:cNvSpPr>
            <a:spLocks noChangeShapeType="1"/>
          </p:cNvSpPr>
          <p:nvPr/>
        </p:nvSpPr>
        <p:spPr bwMode="auto">
          <a:xfrm>
            <a:off x="812800" y="3430588"/>
            <a:ext cx="378301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8" name="Line 50"/>
          <p:cNvSpPr>
            <a:spLocks noChangeShapeType="1"/>
          </p:cNvSpPr>
          <p:nvPr/>
        </p:nvSpPr>
        <p:spPr bwMode="auto">
          <a:xfrm>
            <a:off x="812800" y="3521075"/>
            <a:ext cx="3783013" cy="0"/>
          </a:xfrm>
          <a:prstGeom prst="line">
            <a:avLst/>
          </a:prstGeom>
          <a:noFill/>
          <a:ln w="3175">
            <a:solidFill>
              <a:srgbClr val="01FF0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9" name="Footer Placeholder 58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21506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07750B7D-1234-4A05-8593-2766496322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Correctness</a:t>
            </a:r>
          </a:p>
        </p:txBody>
      </p:sp>
      <p:sp>
        <p:nvSpPr>
          <p:cNvPr id="21509" name="Content Placeholder 88" descr="Rectangle: Click to edit Master text styles&#10;Second level&#10;Third level&#10;Fourth level&#10;Fifth level"/>
          <p:cNvSpPr>
            <a:spLocks noGrp="1"/>
          </p:cNvSpPr>
          <p:nvPr>
            <p:ph idx="4294967295"/>
          </p:nvPr>
        </p:nvSpPr>
        <p:spPr>
          <a:xfrm>
            <a:off x="827088" y="4125913"/>
            <a:ext cx="7772400" cy="1978025"/>
          </a:xfrm>
        </p:spPr>
        <p:txBody>
          <a:bodyPr/>
          <a:lstStyle/>
          <a:p>
            <a:r>
              <a:rPr lang="en-US" sz="2400" smtClean="0"/>
              <a:t>Rules are allowed to fire in parallel only if the net state change is equivalent to sequential rule execution </a:t>
            </a:r>
          </a:p>
          <a:p>
            <a:r>
              <a:rPr lang="en-US" sz="2400" smtClean="0"/>
              <a:t>Consequence:</a:t>
            </a:r>
            <a:r>
              <a:rPr lang="en-US" sz="2400" smtClean="0">
                <a:sym typeface="Wingdings" pitchFamily="2" charset="2"/>
              </a:rPr>
              <a:t> t</a:t>
            </a:r>
            <a:r>
              <a:rPr lang="en-US" sz="2400" smtClean="0"/>
              <a:t>he HW can never reach a state unexpected in the rule semantics</a:t>
            </a:r>
          </a:p>
          <a:p>
            <a:endParaRPr lang="en-US" sz="2400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752475" y="1990725"/>
            <a:ext cx="1014413" cy="457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400"/>
              <a:t>Rules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752475" y="2968625"/>
            <a:ext cx="714375" cy="45720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2400"/>
              <a:t>HW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3546475" y="1943100"/>
            <a:ext cx="381000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Ri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3956050" y="1943100"/>
            <a:ext cx="395288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Rj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4646613" y="1943100"/>
            <a:ext cx="446087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Rk</a:t>
            </a:r>
          </a:p>
        </p:txBody>
      </p:sp>
      <p:grpSp>
        <p:nvGrpSpPr>
          <p:cNvPr id="21515" name="Group 8"/>
          <p:cNvGrpSpPr>
            <a:grpSpLocks/>
          </p:cNvGrpSpPr>
          <p:nvPr/>
        </p:nvGrpSpPr>
        <p:grpSpPr bwMode="auto">
          <a:xfrm>
            <a:off x="4419600" y="2243138"/>
            <a:ext cx="239713" cy="53975"/>
            <a:chOff x="1895" y="3653"/>
            <a:chExt cx="248" cy="56"/>
          </a:xfrm>
        </p:grpSpPr>
        <p:sp>
          <p:nvSpPr>
            <p:cNvPr id="21590" name="Oval 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91" name="Oval 1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92" name="Oval 1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8860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32543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36226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9909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7275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0958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54641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8324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090738" y="2270125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6569075" y="2270125"/>
            <a:ext cx="373063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6937375" y="2270125"/>
            <a:ext cx="373063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305675" y="2270125"/>
            <a:ext cx="3730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1528" name="Group 24"/>
          <p:cNvGrpSpPr>
            <a:grpSpLocks/>
          </p:cNvGrpSpPr>
          <p:nvPr/>
        </p:nvGrpSpPr>
        <p:grpSpPr bwMode="auto">
          <a:xfrm>
            <a:off x="2571750" y="2243138"/>
            <a:ext cx="239713" cy="53975"/>
            <a:chOff x="1895" y="3653"/>
            <a:chExt cx="248" cy="56"/>
          </a:xfrm>
        </p:grpSpPr>
        <p:sp>
          <p:nvSpPr>
            <p:cNvPr id="21587" name="Oval 25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88" name="Oval 26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89" name="Oval 27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21529" name="Group 28"/>
          <p:cNvGrpSpPr>
            <a:grpSpLocks/>
          </p:cNvGrpSpPr>
          <p:nvPr/>
        </p:nvGrpSpPr>
        <p:grpSpPr bwMode="auto">
          <a:xfrm>
            <a:off x="6283325" y="2243138"/>
            <a:ext cx="239713" cy="53975"/>
            <a:chOff x="1895" y="3653"/>
            <a:chExt cx="248" cy="56"/>
          </a:xfrm>
        </p:grpSpPr>
        <p:sp>
          <p:nvSpPr>
            <p:cNvPr id="21584" name="Oval 2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85" name="Oval 3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86" name="Oval 3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21530" name="Group 32"/>
          <p:cNvGrpSpPr>
            <a:grpSpLocks/>
          </p:cNvGrpSpPr>
          <p:nvPr/>
        </p:nvGrpSpPr>
        <p:grpSpPr bwMode="auto">
          <a:xfrm>
            <a:off x="1809750" y="2243138"/>
            <a:ext cx="239713" cy="53975"/>
            <a:chOff x="1895" y="3653"/>
            <a:chExt cx="248" cy="56"/>
          </a:xfrm>
        </p:grpSpPr>
        <p:sp>
          <p:nvSpPr>
            <p:cNvPr id="21581" name="Oval 33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82" name="Oval 34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83" name="Oval 35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grpSp>
        <p:nvGrpSpPr>
          <p:cNvPr id="21531" name="Group 36"/>
          <p:cNvGrpSpPr>
            <a:grpSpLocks/>
          </p:cNvGrpSpPr>
          <p:nvPr/>
        </p:nvGrpSpPr>
        <p:grpSpPr bwMode="auto">
          <a:xfrm>
            <a:off x="7731125" y="2243138"/>
            <a:ext cx="239713" cy="53975"/>
            <a:chOff x="1895" y="3653"/>
            <a:chExt cx="248" cy="56"/>
          </a:xfrm>
        </p:grpSpPr>
        <p:sp>
          <p:nvSpPr>
            <p:cNvPr id="21578" name="Oval 37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79" name="Oval 38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80" name="Oval 39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21532" name="Line 40"/>
          <p:cNvSpPr>
            <a:spLocks noChangeShapeType="1"/>
          </p:cNvSpPr>
          <p:nvPr/>
        </p:nvSpPr>
        <p:spPr bwMode="auto">
          <a:xfrm>
            <a:off x="1714500" y="3187700"/>
            <a:ext cx="67056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Line 41"/>
          <p:cNvSpPr>
            <a:spLocks noChangeShapeType="1"/>
          </p:cNvSpPr>
          <p:nvPr/>
        </p:nvSpPr>
        <p:spPr bwMode="auto">
          <a:xfrm>
            <a:off x="50800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4" name="Line 42"/>
          <p:cNvSpPr>
            <a:spLocks noChangeShapeType="1"/>
          </p:cNvSpPr>
          <p:nvPr/>
        </p:nvSpPr>
        <p:spPr bwMode="auto">
          <a:xfrm>
            <a:off x="2136775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5" name="Line 43"/>
          <p:cNvSpPr>
            <a:spLocks noChangeShapeType="1"/>
          </p:cNvSpPr>
          <p:nvPr/>
        </p:nvSpPr>
        <p:spPr bwMode="auto">
          <a:xfrm>
            <a:off x="65786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Line 44"/>
          <p:cNvSpPr>
            <a:spLocks noChangeShapeType="1"/>
          </p:cNvSpPr>
          <p:nvPr/>
        </p:nvSpPr>
        <p:spPr bwMode="auto">
          <a:xfrm>
            <a:off x="36068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7" name="Line 45"/>
          <p:cNvSpPr>
            <a:spLocks noChangeShapeType="1"/>
          </p:cNvSpPr>
          <p:nvPr/>
        </p:nvSpPr>
        <p:spPr bwMode="auto">
          <a:xfrm>
            <a:off x="8077200" y="2901950"/>
            <a:ext cx="0" cy="584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Freeform 46"/>
          <p:cNvSpPr>
            <a:spLocks/>
          </p:cNvSpPr>
          <p:nvPr/>
        </p:nvSpPr>
        <p:spPr bwMode="auto">
          <a:xfrm>
            <a:off x="2136775" y="2044700"/>
            <a:ext cx="333375" cy="1190625"/>
          </a:xfrm>
          <a:custGeom>
            <a:avLst/>
            <a:gdLst>
              <a:gd name="T0" fmla="*/ 2147483647 w 210"/>
              <a:gd name="T1" fmla="*/ 0 h 750"/>
              <a:gd name="T2" fmla="*/ 2147483647 w 210"/>
              <a:gd name="T3" fmla="*/ 2147483647 h 750"/>
              <a:gd name="T4" fmla="*/ 0 w 210"/>
              <a:gd name="T5" fmla="*/ 2147483647 h 750"/>
              <a:gd name="T6" fmla="*/ 0 w 210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210"/>
              <a:gd name="T13" fmla="*/ 0 h 750"/>
              <a:gd name="T14" fmla="*/ 210 w 210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" h="750">
                <a:moveTo>
                  <a:pt x="210" y="0"/>
                </a:moveTo>
                <a:lnTo>
                  <a:pt x="210" y="318"/>
                </a:lnTo>
                <a:lnTo>
                  <a:pt x="0" y="498"/>
                </a:lnTo>
                <a:lnTo>
                  <a:pt x="0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Freeform 47"/>
          <p:cNvSpPr>
            <a:spLocks/>
          </p:cNvSpPr>
          <p:nvPr/>
        </p:nvSpPr>
        <p:spPr bwMode="auto">
          <a:xfrm>
            <a:off x="5842000" y="2035175"/>
            <a:ext cx="723900" cy="1190625"/>
          </a:xfrm>
          <a:custGeom>
            <a:avLst/>
            <a:gdLst>
              <a:gd name="T0" fmla="*/ 0 w 456"/>
              <a:gd name="T1" fmla="*/ 0 h 750"/>
              <a:gd name="T2" fmla="*/ 0 w 456"/>
              <a:gd name="T3" fmla="*/ 2147483647 h 750"/>
              <a:gd name="T4" fmla="*/ 2147483647 w 456"/>
              <a:gd name="T5" fmla="*/ 2147483647 h 750"/>
              <a:gd name="T6" fmla="*/ 2147483647 w 456"/>
              <a:gd name="T7" fmla="*/ 2147483647 h 750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750"/>
              <a:gd name="T14" fmla="*/ 456 w 456"/>
              <a:gd name="T15" fmla="*/ 750 h 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750">
                <a:moveTo>
                  <a:pt x="0" y="0"/>
                </a:moveTo>
                <a:lnTo>
                  <a:pt x="0" y="324"/>
                </a:lnTo>
                <a:lnTo>
                  <a:pt x="456" y="498"/>
                </a:lnTo>
                <a:lnTo>
                  <a:pt x="456" y="750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Line 48"/>
          <p:cNvSpPr>
            <a:spLocks noChangeShapeType="1"/>
          </p:cNvSpPr>
          <p:nvPr/>
        </p:nvSpPr>
        <p:spPr bwMode="auto">
          <a:xfrm>
            <a:off x="5080000" y="2035175"/>
            <a:ext cx="0" cy="1692275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49"/>
          <p:cNvSpPr>
            <a:spLocks noChangeShapeType="1"/>
          </p:cNvSpPr>
          <p:nvPr/>
        </p:nvSpPr>
        <p:spPr bwMode="auto">
          <a:xfrm>
            <a:off x="3603625" y="2035175"/>
            <a:ext cx="0" cy="165735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Text Box 50"/>
          <p:cNvSpPr txBox="1">
            <a:spLocks noChangeArrowheads="1"/>
          </p:cNvSpPr>
          <p:nvPr/>
        </p:nvSpPr>
        <p:spPr bwMode="auto">
          <a:xfrm>
            <a:off x="8226425" y="3159125"/>
            <a:ext cx="803275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</a:rPr>
              <a:t>clocks</a:t>
            </a:r>
          </a:p>
        </p:txBody>
      </p:sp>
      <p:sp>
        <p:nvSpPr>
          <p:cNvPr id="21543" name="Text Box 51"/>
          <p:cNvSpPr txBox="1">
            <a:spLocks noChangeArrowheads="1"/>
          </p:cNvSpPr>
          <p:nvPr/>
        </p:nvSpPr>
        <p:spPr bwMode="auto">
          <a:xfrm>
            <a:off x="8283575" y="1890713"/>
            <a:ext cx="723900" cy="7032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</a:rPr>
              <a:t>rule</a:t>
            </a:r>
          </a:p>
          <a:p>
            <a:pPr marL="228600" indent="-228600">
              <a:spcBef>
                <a:spcPct val="50000"/>
              </a:spcBef>
            </a:pPr>
            <a:r>
              <a:rPr lang="en-US" sz="1600" i="1">
                <a:solidFill>
                  <a:srgbClr val="000000"/>
                </a:solidFill>
              </a:rPr>
              <a:t>steps</a:t>
            </a:r>
          </a:p>
        </p:txBody>
      </p:sp>
      <p:sp>
        <p:nvSpPr>
          <p:cNvPr id="21544" name="Line 52"/>
          <p:cNvSpPr>
            <a:spLocks noChangeShapeType="1"/>
          </p:cNvSpPr>
          <p:nvPr/>
        </p:nvSpPr>
        <p:spPr bwMode="auto">
          <a:xfrm>
            <a:off x="8243888" y="2259013"/>
            <a:ext cx="373062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Line 53"/>
          <p:cNvSpPr>
            <a:spLocks noChangeShapeType="1"/>
          </p:cNvSpPr>
          <p:nvPr/>
        </p:nvSpPr>
        <p:spPr bwMode="auto">
          <a:xfrm>
            <a:off x="8612188" y="2259013"/>
            <a:ext cx="373062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6" name="AutoShape 54"/>
          <p:cNvSpPr>
            <a:spLocks noChangeArrowheads="1"/>
          </p:cNvSpPr>
          <p:nvPr/>
        </p:nvSpPr>
        <p:spPr bwMode="auto">
          <a:xfrm>
            <a:off x="3681413" y="2681288"/>
            <a:ext cx="1320800" cy="1063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1547" name="Text Box 55"/>
          <p:cNvSpPr txBox="1">
            <a:spLocks noChangeArrowheads="1"/>
          </p:cNvSpPr>
          <p:nvPr/>
        </p:nvSpPr>
        <p:spPr bwMode="auto">
          <a:xfrm>
            <a:off x="4151313" y="3392488"/>
            <a:ext cx="381000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Ri</a:t>
            </a:r>
          </a:p>
        </p:txBody>
      </p:sp>
      <p:sp>
        <p:nvSpPr>
          <p:cNvPr id="21548" name="Text Box 56"/>
          <p:cNvSpPr txBox="1">
            <a:spLocks noChangeArrowheads="1"/>
          </p:cNvSpPr>
          <p:nvPr/>
        </p:nvSpPr>
        <p:spPr bwMode="auto">
          <a:xfrm>
            <a:off x="4162425" y="2657475"/>
            <a:ext cx="395288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Rj</a:t>
            </a:r>
          </a:p>
        </p:txBody>
      </p:sp>
      <p:sp>
        <p:nvSpPr>
          <p:cNvPr id="21549" name="Text Box 57"/>
          <p:cNvSpPr txBox="1">
            <a:spLocks noChangeArrowheads="1"/>
          </p:cNvSpPr>
          <p:nvPr/>
        </p:nvSpPr>
        <p:spPr bwMode="auto">
          <a:xfrm>
            <a:off x="4151313" y="2981325"/>
            <a:ext cx="446087" cy="33655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spcBef>
                <a:spcPct val="50000"/>
              </a:spcBef>
            </a:pPr>
            <a:r>
              <a:rPr lang="en-US" sz="1600"/>
              <a:t>Rk</a:t>
            </a:r>
          </a:p>
        </p:txBody>
      </p:sp>
      <p:grpSp>
        <p:nvGrpSpPr>
          <p:cNvPr id="21550" name="Group 58"/>
          <p:cNvGrpSpPr>
            <a:grpSpLocks/>
          </p:cNvGrpSpPr>
          <p:nvPr/>
        </p:nvGrpSpPr>
        <p:grpSpPr bwMode="auto">
          <a:xfrm>
            <a:off x="4227513" y="3333750"/>
            <a:ext cx="239712" cy="53975"/>
            <a:chOff x="1895" y="3653"/>
            <a:chExt cx="248" cy="56"/>
          </a:xfrm>
        </p:grpSpPr>
        <p:sp>
          <p:nvSpPr>
            <p:cNvPr id="21575" name="Oval 59"/>
            <p:cNvSpPr>
              <a:spLocks noChangeArrowheads="1"/>
            </p:cNvSpPr>
            <p:nvPr/>
          </p:nvSpPr>
          <p:spPr bwMode="auto">
            <a:xfrm>
              <a:off x="1895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76" name="Oval 60"/>
            <p:cNvSpPr>
              <a:spLocks noChangeArrowheads="1"/>
            </p:cNvSpPr>
            <p:nvPr/>
          </p:nvSpPr>
          <p:spPr bwMode="auto">
            <a:xfrm>
              <a:off x="1991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1577" name="Oval 61"/>
            <p:cNvSpPr>
              <a:spLocks noChangeArrowheads="1"/>
            </p:cNvSpPr>
            <p:nvPr/>
          </p:nvSpPr>
          <p:spPr bwMode="auto">
            <a:xfrm>
              <a:off x="2087" y="3653"/>
              <a:ext cx="56" cy="56"/>
            </a:xfrm>
            <a:prstGeom prst="ellipse">
              <a:avLst/>
            </a:prstGeom>
            <a:solidFill>
              <a:srgbClr val="00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</p:grpSp>
      <p:sp>
        <p:nvSpPr>
          <p:cNvPr id="21551" name="Freeform 63"/>
          <p:cNvSpPr>
            <a:spLocks/>
          </p:cNvSpPr>
          <p:nvPr/>
        </p:nvSpPr>
        <p:spPr bwMode="auto">
          <a:xfrm>
            <a:off x="8069263" y="1985963"/>
            <a:ext cx="165100" cy="1179512"/>
          </a:xfrm>
          <a:custGeom>
            <a:avLst/>
            <a:gdLst>
              <a:gd name="T0" fmla="*/ 2147483647 w 104"/>
              <a:gd name="T1" fmla="*/ 0 h 743"/>
              <a:gd name="T2" fmla="*/ 2147483647 w 104"/>
              <a:gd name="T3" fmla="*/ 2147483647 h 743"/>
              <a:gd name="T4" fmla="*/ 0 w 104"/>
              <a:gd name="T5" fmla="*/ 2147483647 h 743"/>
              <a:gd name="T6" fmla="*/ 0 w 104"/>
              <a:gd name="T7" fmla="*/ 2147483647 h 743"/>
              <a:gd name="T8" fmla="*/ 0 60000 65536"/>
              <a:gd name="T9" fmla="*/ 0 60000 65536"/>
              <a:gd name="T10" fmla="*/ 0 60000 65536"/>
              <a:gd name="T11" fmla="*/ 0 60000 65536"/>
              <a:gd name="T12" fmla="*/ 0 w 104"/>
              <a:gd name="T13" fmla="*/ 0 h 743"/>
              <a:gd name="T14" fmla="*/ 104 w 104"/>
              <a:gd name="T15" fmla="*/ 743 h 7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" h="743">
                <a:moveTo>
                  <a:pt x="104" y="0"/>
                </a:moveTo>
                <a:lnTo>
                  <a:pt x="104" y="318"/>
                </a:lnTo>
                <a:lnTo>
                  <a:pt x="0" y="492"/>
                </a:lnTo>
                <a:lnTo>
                  <a:pt x="0" y="743"/>
                </a:lnTo>
              </a:path>
            </a:pathLst>
          </a:cu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Line 64"/>
          <p:cNvSpPr>
            <a:spLocks noChangeShapeType="1"/>
          </p:cNvSpPr>
          <p:nvPr/>
        </p:nvSpPr>
        <p:spPr bwMode="auto">
          <a:xfrm>
            <a:off x="3608388" y="3656013"/>
            <a:ext cx="1463675" cy="0"/>
          </a:xfrm>
          <a:prstGeom prst="line">
            <a:avLst/>
          </a:prstGeom>
          <a:noFill/>
          <a:ln w="3175">
            <a:solidFill>
              <a:srgbClr val="F2383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Line 65"/>
          <p:cNvSpPr>
            <a:spLocks noChangeShapeType="1"/>
          </p:cNvSpPr>
          <p:nvPr/>
        </p:nvSpPr>
        <p:spPr bwMode="auto">
          <a:xfrm>
            <a:off x="3621088" y="2944813"/>
            <a:ext cx="1463675" cy="0"/>
          </a:xfrm>
          <a:prstGeom prst="line">
            <a:avLst/>
          </a:prstGeom>
          <a:noFill/>
          <a:ln w="31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Line 66"/>
          <p:cNvSpPr>
            <a:spLocks noChangeShapeType="1"/>
          </p:cNvSpPr>
          <p:nvPr/>
        </p:nvSpPr>
        <p:spPr bwMode="auto">
          <a:xfrm>
            <a:off x="3613150" y="3244850"/>
            <a:ext cx="145097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5" name="Line 67"/>
          <p:cNvSpPr>
            <a:spLocks noChangeShapeType="1"/>
          </p:cNvSpPr>
          <p:nvPr/>
        </p:nvSpPr>
        <p:spPr bwMode="auto">
          <a:xfrm>
            <a:off x="2466975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6" name="Line 68"/>
          <p:cNvSpPr>
            <a:spLocks noChangeShapeType="1"/>
          </p:cNvSpPr>
          <p:nvPr/>
        </p:nvSpPr>
        <p:spPr bwMode="auto">
          <a:xfrm>
            <a:off x="3608388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7" name="Line 69"/>
          <p:cNvSpPr>
            <a:spLocks noChangeShapeType="1"/>
          </p:cNvSpPr>
          <p:nvPr/>
        </p:nvSpPr>
        <p:spPr bwMode="auto">
          <a:xfrm>
            <a:off x="509428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8" name="Line 70"/>
          <p:cNvSpPr>
            <a:spLocks noChangeShapeType="1"/>
          </p:cNvSpPr>
          <p:nvPr/>
        </p:nvSpPr>
        <p:spPr bwMode="auto">
          <a:xfrm>
            <a:off x="5835650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9" name="Line 71"/>
          <p:cNvSpPr>
            <a:spLocks noChangeShapeType="1"/>
          </p:cNvSpPr>
          <p:nvPr/>
        </p:nvSpPr>
        <p:spPr bwMode="auto">
          <a:xfrm>
            <a:off x="8232775" y="21732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0" name="Line 72"/>
          <p:cNvSpPr>
            <a:spLocks noChangeShapeType="1"/>
          </p:cNvSpPr>
          <p:nvPr/>
        </p:nvSpPr>
        <p:spPr bwMode="auto">
          <a:xfrm>
            <a:off x="3983038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1" name="Line 73"/>
          <p:cNvSpPr>
            <a:spLocks noChangeShapeType="1"/>
          </p:cNvSpPr>
          <p:nvPr/>
        </p:nvSpPr>
        <p:spPr bwMode="auto">
          <a:xfrm>
            <a:off x="435768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2" name="Line 74"/>
          <p:cNvSpPr>
            <a:spLocks noChangeShapeType="1"/>
          </p:cNvSpPr>
          <p:nvPr/>
        </p:nvSpPr>
        <p:spPr bwMode="auto">
          <a:xfrm>
            <a:off x="4732338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3" name="Line 75"/>
          <p:cNvSpPr>
            <a:spLocks noChangeShapeType="1"/>
          </p:cNvSpPr>
          <p:nvPr/>
        </p:nvSpPr>
        <p:spPr bwMode="auto">
          <a:xfrm>
            <a:off x="5473700" y="2170113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4" name="Line 76"/>
          <p:cNvSpPr>
            <a:spLocks noChangeShapeType="1"/>
          </p:cNvSpPr>
          <p:nvPr/>
        </p:nvSpPr>
        <p:spPr bwMode="auto">
          <a:xfrm>
            <a:off x="6203950" y="21780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5" name="Line 77"/>
          <p:cNvSpPr>
            <a:spLocks noChangeShapeType="1"/>
          </p:cNvSpPr>
          <p:nvPr/>
        </p:nvSpPr>
        <p:spPr bwMode="auto">
          <a:xfrm>
            <a:off x="6934200" y="218598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6" name="Line 78"/>
          <p:cNvSpPr>
            <a:spLocks noChangeShapeType="1"/>
          </p:cNvSpPr>
          <p:nvPr/>
        </p:nvSpPr>
        <p:spPr bwMode="auto">
          <a:xfrm>
            <a:off x="6575425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7" name="Line 79"/>
          <p:cNvSpPr>
            <a:spLocks noChangeShapeType="1"/>
          </p:cNvSpPr>
          <p:nvPr/>
        </p:nvSpPr>
        <p:spPr bwMode="auto">
          <a:xfrm>
            <a:off x="7305675" y="216852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8" name="Line 80"/>
          <p:cNvSpPr>
            <a:spLocks noChangeShapeType="1"/>
          </p:cNvSpPr>
          <p:nvPr/>
        </p:nvSpPr>
        <p:spPr bwMode="auto">
          <a:xfrm>
            <a:off x="7691438" y="216535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9" name="Line 81"/>
          <p:cNvSpPr>
            <a:spLocks noChangeShapeType="1"/>
          </p:cNvSpPr>
          <p:nvPr/>
        </p:nvSpPr>
        <p:spPr bwMode="auto">
          <a:xfrm>
            <a:off x="8621713" y="21621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0" name="Line 82"/>
          <p:cNvSpPr>
            <a:spLocks noChangeShapeType="1"/>
          </p:cNvSpPr>
          <p:nvPr/>
        </p:nvSpPr>
        <p:spPr bwMode="auto">
          <a:xfrm>
            <a:off x="8974138" y="21590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1" name="Line 83"/>
          <p:cNvSpPr>
            <a:spLocks noChangeShapeType="1"/>
          </p:cNvSpPr>
          <p:nvPr/>
        </p:nvSpPr>
        <p:spPr bwMode="auto">
          <a:xfrm>
            <a:off x="3259138" y="2166938"/>
            <a:ext cx="0" cy="185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2" name="Line 84"/>
          <p:cNvSpPr>
            <a:spLocks noChangeShapeType="1"/>
          </p:cNvSpPr>
          <p:nvPr/>
        </p:nvSpPr>
        <p:spPr bwMode="auto">
          <a:xfrm>
            <a:off x="2900363" y="2174875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3" name="Line 85"/>
          <p:cNvSpPr>
            <a:spLocks noChangeShapeType="1"/>
          </p:cNvSpPr>
          <p:nvPr/>
        </p:nvSpPr>
        <p:spPr bwMode="auto">
          <a:xfrm>
            <a:off x="2108200" y="2171700"/>
            <a:ext cx="0" cy="185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4" name="Footer Placeholder 93"/>
          <p:cNvSpPr txBox="1">
            <a:spLocks noGrp="1"/>
          </p:cNvSpPr>
          <p:nvPr/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http://csg.csail.mit.edu/6.375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9, 2011</a:t>
            </a:r>
          </a:p>
        </p:txBody>
      </p:sp>
      <p:sp>
        <p:nvSpPr>
          <p:cNvPr id="23554" name="Rectangle 67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L11-</a:t>
            </a:r>
            <a:fld id="{BF9A7AE7-7B05-4117-889C-04CF7359FEC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68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http://csg.csail.mit.edu/6.375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Upshot</a:t>
            </a:r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Given the concurrency of method/rules in a system we can determine viable schedules</a:t>
            </a:r>
          </a:p>
          <a:p>
            <a:pPr lvl="1"/>
            <a:r>
              <a:rPr lang="en-US" sz="2400" smtClean="0"/>
              <a:t>Some variation do to applicability</a:t>
            </a:r>
          </a:p>
          <a:p>
            <a:pPr lvl="1"/>
            <a:endParaRPr lang="en-US" sz="2400" smtClean="0"/>
          </a:p>
          <a:p>
            <a:r>
              <a:rPr lang="en-US" sz="2800" smtClean="0"/>
              <a:t>BUT we know what schedule we want (mostly)</a:t>
            </a:r>
          </a:p>
          <a:p>
            <a:pPr lvl="1"/>
            <a:r>
              <a:rPr lang="en-US" sz="2400" smtClean="0"/>
              <a:t>We should be able to back propagate results to submodules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33104</TotalTime>
  <Words>1927</Words>
  <Application>Microsoft Office PowerPoint</Application>
  <PresentationFormat>On-screen Show (4:3)</PresentationFormat>
  <Paragraphs>686</Paragraphs>
  <Slides>38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Verdana</vt:lpstr>
      <vt:lpstr>Arial</vt:lpstr>
      <vt:lpstr>Wingdings</vt:lpstr>
      <vt:lpstr>Times New Roman</vt:lpstr>
      <vt:lpstr>Tahoma</vt:lpstr>
      <vt:lpstr>Courier New</vt:lpstr>
      <vt:lpstr>MS Mincho</vt:lpstr>
      <vt:lpstr>Symbol</vt:lpstr>
      <vt:lpstr>Blueprint</vt:lpstr>
      <vt:lpstr>Blueprint</vt:lpstr>
      <vt:lpstr>Slide 1</vt:lpstr>
      <vt:lpstr>Dealing with Conflicts</vt:lpstr>
      <vt:lpstr>SFIFO</vt:lpstr>
      <vt:lpstr>Processor Example</vt:lpstr>
      <vt:lpstr>Decode Rule</vt:lpstr>
      <vt:lpstr>some insight into Concurrent rule firing</vt:lpstr>
      <vt:lpstr>Parallel execution reorders reads and writes</vt:lpstr>
      <vt:lpstr>Correctness</vt:lpstr>
      <vt:lpstr>Upshot</vt:lpstr>
      <vt:lpstr>Determining Concurrency Properties</vt:lpstr>
      <vt:lpstr>Processor: Concurrencies</vt:lpstr>
      <vt:lpstr>Concurrency requirements for Full Pipelining – Reg File</vt:lpstr>
      <vt:lpstr>Concurrency requirements for Full Pipelining – FIFOs</vt:lpstr>
      <vt:lpstr>Constructing Appropriately concurrent submodules</vt:lpstr>
      <vt:lpstr>From Analysis to Design </vt:lpstr>
      <vt:lpstr>ConfigReg and RWire</vt:lpstr>
      <vt:lpstr>Let’s implement some modules</vt:lpstr>
      <vt:lpstr>Processor Redux</vt:lpstr>
      <vt:lpstr>Concurrency: RegFile</vt:lpstr>
      <vt:lpstr>BypassRegFile</vt:lpstr>
      <vt:lpstr>Processor Redux</vt:lpstr>
      <vt:lpstr>One Element SFIFO (Naïve)</vt:lpstr>
      <vt:lpstr>One Element SFIFO  (In-Order d2eQ #1)</vt:lpstr>
      <vt:lpstr>One Element SFIFO  (In-Order e2mQ, m2wQ #2)</vt:lpstr>
      <vt:lpstr>One Element Searchable SFIFO (Pipelined #3)</vt:lpstr>
      <vt:lpstr>One Element Searchable SFIFO (Pipelined #4)</vt:lpstr>
      <vt:lpstr>One Element Searchable SFIFO (Pipelined #4)</vt:lpstr>
      <vt:lpstr>Up-Down Counter</vt:lpstr>
      <vt:lpstr>Counter Module Interface</vt:lpstr>
      <vt:lpstr>Naïve Counter Example</vt:lpstr>
      <vt:lpstr>Counter Example</vt:lpstr>
      <vt:lpstr>Completion Buffer</vt:lpstr>
      <vt:lpstr>Completion buffer: Interface</vt:lpstr>
      <vt:lpstr>IP-Lookup module with the completion buffer</vt:lpstr>
      <vt:lpstr>IP Lookup rules with completion buffer</vt:lpstr>
      <vt:lpstr>Naïve Completion Buffer</vt:lpstr>
      <vt:lpstr>Completion buffer: Interface Requirements</vt:lpstr>
      <vt:lpstr>Completion Buffer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Nirav Dave</cp:lastModifiedBy>
  <cp:revision>1006</cp:revision>
  <cp:lastPrinted>1601-01-01T00:00:00Z</cp:lastPrinted>
  <dcterms:created xsi:type="dcterms:W3CDTF">2003-01-21T19:25:41Z</dcterms:created>
  <dcterms:modified xsi:type="dcterms:W3CDTF">2011-03-12T16:05:22Z</dcterms:modified>
</cp:coreProperties>
</file>