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72" r:id="rId5"/>
    <p:sldId id="260" r:id="rId6"/>
    <p:sldId id="258" r:id="rId7"/>
    <p:sldId id="261" r:id="rId8"/>
    <p:sldId id="265" r:id="rId9"/>
    <p:sldId id="266" r:id="rId10"/>
    <p:sldId id="267" r:id="rId11"/>
    <p:sldId id="268" r:id="rId12"/>
    <p:sldId id="262" r:id="rId13"/>
    <p:sldId id="263" r:id="rId14"/>
    <p:sldId id="264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AC293FC-744E-4522-8900-C2BA00569947}" type="datetimeFigureOut">
              <a:rPr lang="en-US" smtClean="0"/>
              <a:pPr/>
              <a:t>5/11/2011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4D1B531-E1A4-4B37-96B1-936606C645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93FC-744E-4522-8900-C2BA00569947}" type="datetimeFigureOut">
              <a:rPr lang="en-US" smtClean="0"/>
              <a:pPr/>
              <a:t>5/11/2011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B531-E1A4-4B37-96B1-936606C645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93FC-744E-4522-8900-C2BA00569947}" type="datetimeFigureOut">
              <a:rPr lang="en-US" smtClean="0"/>
              <a:pPr/>
              <a:t>5/11/2011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B531-E1A4-4B37-96B1-936606C645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93FC-744E-4522-8900-C2BA00569947}" type="datetimeFigureOut">
              <a:rPr lang="en-US" smtClean="0"/>
              <a:pPr/>
              <a:t>5/11/2011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B531-E1A4-4B37-96B1-936606C645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93FC-744E-4522-8900-C2BA00569947}" type="datetimeFigureOut">
              <a:rPr lang="en-US" smtClean="0"/>
              <a:pPr/>
              <a:t>5/11/2011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B531-E1A4-4B37-96B1-936606C645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93FC-744E-4522-8900-C2BA00569947}" type="datetimeFigureOut">
              <a:rPr lang="en-US" smtClean="0"/>
              <a:pPr/>
              <a:t>5/11/2011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B531-E1A4-4B37-96B1-936606C645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C293FC-744E-4522-8900-C2BA00569947}" type="datetimeFigureOut">
              <a:rPr lang="en-US" smtClean="0"/>
              <a:pPr/>
              <a:t>5/11/2011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4D1B531-E1A4-4B37-96B1-936606C6452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AC293FC-744E-4522-8900-C2BA00569947}" type="datetimeFigureOut">
              <a:rPr lang="en-US" smtClean="0"/>
              <a:pPr/>
              <a:t>5/11/2011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4D1B531-E1A4-4B37-96B1-936606C645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93FC-744E-4522-8900-C2BA00569947}" type="datetimeFigureOut">
              <a:rPr lang="en-US" smtClean="0"/>
              <a:pPr/>
              <a:t>5/11/2011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B531-E1A4-4B37-96B1-936606C645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93FC-744E-4522-8900-C2BA00569947}" type="datetimeFigureOut">
              <a:rPr lang="en-US" smtClean="0"/>
              <a:pPr/>
              <a:t>5/11/2011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B531-E1A4-4B37-96B1-936606C645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93FC-744E-4522-8900-C2BA00569947}" type="datetimeFigureOut">
              <a:rPr lang="en-US" smtClean="0"/>
              <a:pPr/>
              <a:t>5/11/2011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B531-E1A4-4B37-96B1-936606C645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AC293FC-744E-4522-8900-C2BA00569947}" type="datetimeFigureOut">
              <a:rPr lang="en-US" smtClean="0"/>
              <a:pPr/>
              <a:t>5/11/2011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4D1B531-E1A4-4B37-96B1-936606C645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pPr algn="ctr"/>
            <a:r>
              <a:rPr lang="en-US" dirty="0" err="1" smtClean="0"/>
              <a:t>Viterbi</a:t>
            </a:r>
            <a:r>
              <a:rPr lang="en-US" dirty="0" smtClean="0"/>
              <a:t> Decoder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5814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6.375 Project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Arthur Chang</a:t>
            </a:r>
          </a:p>
          <a:p>
            <a:pPr algn="ctr"/>
            <a:r>
              <a:rPr lang="en-US" smtClean="0"/>
              <a:t>Omid</a:t>
            </a:r>
            <a:r>
              <a:rPr lang="en-US" dirty="0" smtClean="0"/>
              <a:t> </a:t>
            </a:r>
            <a:r>
              <a:rPr lang="en-US" dirty="0" err="1" smtClean="0"/>
              <a:t>Salehi-Abari</a:t>
            </a:r>
            <a:endParaRPr lang="en-US" dirty="0" smtClean="0"/>
          </a:p>
          <a:p>
            <a:pPr algn="ctr"/>
            <a:r>
              <a:rPr lang="en-US" dirty="0" smtClean="0"/>
              <a:t>Sung </a:t>
            </a:r>
            <a:r>
              <a:rPr lang="en-US" dirty="0" err="1" smtClean="0"/>
              <a:t>Sik</a:t>
            </a:r>
            <a:r>
              <a:rPr lang="en-US" dirty="0" smtClean="0"/>
              <a:t> Woo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May 11,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Path Metric Unit (PMU)</a:t>
            </a:r>
            <a:endParaRPr lang="en-US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78537" y="1585812"/>
          <a:ext cx="8813063" cy="4129188"/>
        </p:xfrm>
        <a:graphic>
          <a:graphicData uri="http://schemas.openxmlformats.org/presentationml/2006/ole">
            <p:oleObj spid="_x0000_s7170" name="Visio" r:id="rId3" imgW="9937019" imgH="4655496" progId="Visio.Drawing.11">
              <p:embed/>
            </p:oleObj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90958" y="5791200"/>
          <a:ext cx="9053042" cy="1066800"/>
        </p:xfrm>
        <a:graphic>
          <a:graphicData uri="http://schemas.openxmlformats.org/presentationml/2006/ole">
            <p:oleObj spid="_x0000_s7172" name="Visio" r:id="rId4" imgW="6817000" imgH="803343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err="1" smtClean="0"/>
              <a:t>Traceback</a:t>
            </a:r>
            <a:r>
              <a:rPr lang="en-US" dirty="0" smtClean="0"/>
              <a:t> Unit (TBU)</a:t>
            </a:r>
            <a:endParaRPr lang="en-US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0" y="2667000"/>
          <a:ext cx="9192973" cy="2514600"/>
        </p:xfrm>
        <a:graphic>
          <a:graphicData uri="http://schemas.openxmlformats.org/presentationml/2006/ole">
            <p:oleObj spid="_x0000_s8194" name="Visio" r:id="rId3" imgW="8398454" imgH="2297349" progId="Visio.Drawing.11">
              <p:embed/>
            </p:oleObj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90954" y="5791200"/>
          <a:ext cx="9053045" cy="1066800"/>
        </p:xfrm>
        <a:graphic>
          <a:graphicData uri="http://schemas.openxmlformats.org/presentationml/2006/ole">
            <p:oleObj spid="_x0000_s8196" name="Visio" r:id="rId4" imgW="6817000" imgH="803343" progId="Visio.Drawing.11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77000" y="1730514"/>
            <a:ext cx="25908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C00000"/>
                </a:solidFill>
              </a:rPr>
              <a:t>Traceback</a:t>
            </a:r>
            <a:r>
              <a:rPr lang="en-US" sz="2000" b="1" dirty="0" smtClean="0">
                <a:solidFill>
                  <a:srgbClr val="C00000"/>
                </a:solidFill>
              </a:rPr>
              <a:t> Length</a:t>
            </a:r>
          </a:p>
          <a:p>
            <a:r>
              <a:rPr lang="en-US" sz="2000" b="1" smtClean="0">
                <a:solidFill>
                  <a:srgbClr val="C00000"/>
                </a:solidFill>
              </a:rPr>
              <a:t>= 5K </a:t>
            </a:r>
            <a:r>
              <a:rPr lang="en-US" sz="2000" b="1" dirty="0" smtClean="0">
                <a:solidFill>
                  <a:srgbClr val="C00000"/>
                </a:solidFill>
              </a:rPr>
              <a:t>= 35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Functional </a:t>
            </a:r>
            <a:r>
              <a:rPr lang="en-US" dirty="0" err="1" smtClean="0"/>
              <a:t>Testbench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5562600"/>
            <a:ext cx="8229600" cy="106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Messages decoded by MATLAB and </a:t>
            </a:r>
            <a:r>
              <a:rPr lang="en-US" dirty="0" err="1" smtClean="0"/>
              <a:t>Bluespec</a:t>
            </a:r>
            <a:r>
              <a:rPr lang="en-US" dirty="0" smtClean="0"/>
              <a:t> are compared and shown to be </a:t>
            </a:r>
            <a:r>
              <a:rPr lang="en-US" u="sng" dirty="0" smtClean="0"/>
              <a:t>identical across all rates and channel SNR</a:t>
            </a:r>
            <a:r>
              <a:rPr lang="en-US" dirty="0" smtClean="0"/>
              <a:t>. 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52570" y="1676400"/>
          <a:ext cx="8991430" cy="3581400"/>
        </p:xfrm>
        <a:graphic>
          <a:graphicData uri="http://schemas.openxmlformats.org/presentationml/2006/ole">
            <p:oleObj spid="_x0000_s3074" name="Visio" r:id="rId3" imgW="7149465" imgH="2847213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 smtClean="0"/>
              <a:t>Performance Benchmark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0"/>
            <a:ext cx="8534400" cy="167639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Decoder can maintain </a:t>
            </a:r>
            <a:r>
              <a:rPr lang="en-US" b="1" dirty="0" smtClean="0">
                <a:solidFill>
                  <a:srgbClr val="C00000"/>
                </a:solidFill>
              </a:rPr>
              <a:t>1 bit/cycle </a:t>
            </a:r>
            <a:r>
              <a:rPr lang="en-US" dirty="0" smtClean="0"/>
              <a:t>output throughput with 88 cycles of latency.</a:t>
            </a:r>
          </a:p>
          <a:p>
            <a:r>
              <a:rPr lang="en-US" dirty="0" smtClean="0"/>
              <a:t>Coded bits are generated on FPGA since </a:t>
            </a:r>
            <a:r>
              <a:rPr lang="en-US" dirty="0" err="1" smtClean="0"/>
              <a:t>Sce</a:t>
            </a:r>
            <a:r>
              <a:rPr lang="en-US" dirty="0" smtClean="0"/>
              <a:t>-Mi cannot supply bits as fast as the decoder can process them.</a:t>
            </a:r>
          </a:p>
          <a:p>
            <a:r>
              <a:rPr lang="en-US" dirty="0" smtClean="0"/>
              <a:t>At 150MHz, we are </a:t>
            </a:r>
            <a:r>
              <a:rPr lang="en-US" b="1" dirty="0" smtClean="0">
                <a:solidFill>
                  <a:srgbClr val="C00000"/>
                </a:solidFill>
              </a:rPr>
              <a:t>400x faster </a:t>
            </a:r>
            <a:r>
              <a:rPr lang="en-US" dirty="0" smtClean="0"/>
              <a:t>than the MATLAB implementation.</a:t>
            </a:r>
            <a:endParaRPr lang="en-US" dirty="0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447800" y="1600200"/>
          <a:ext cx="6229650" cy="3657600"/>
        </p:xfrm>
        <a:graphic>
          <a:graphicData uri="http://schemas.openxmlformats.org/presentationml/2006/ole">
            <p:oleObj spid="_x0000_s4098" name="Visio" r:id="rId3" imgW="4637151" imgH="2723007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dirty="0" smtClean="0"/>
              <a:t>Synthesis Report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966000"/>
          <a:ext cx="8001000" cy="435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667000"/>
                <a:gridCol w="2667000"/>
              </a:tblGrid>
              <a:tr h="1188680"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Decoder</a:t>
                      </a:r>
                      <a:r>
                        <a:rPr lang="en-US" sz="2300" baseline="0" dirty="0" smtClean="0"/>
                        <a:t> with  </a:t>
                      </a:r>
                    </a:p>
                    <a:p>
                      <a:r>
                        <a:rPr lang="en-US" sz="2300" baseline="0" dirty="0" smtClean="0"/>
                        <a:t>7-stage TBU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Decoder with 35-stage TBU</a:t>
                      </a:r>
                      <a:endParaRPr lang="en-US" sz="2300" dirty="0"/>
                    </a:p>
                  </a:txBody>
                  <a:tcPr/>
                </a:tc>
              </a:tr>
              <a:tr h="788680">
                <a:tc>
                  <a:txBody>
                    <a:bodyPr/>
                    <a:lstStyle/>
                    <a:p>
                      <a:r>
                        <a:rPr lang="en-US" sz="2300" b="1" dirty="0" smtClean="0"/>
                        <a:t>Number of Slice Registers</a:t>
                      </a:r>
                      <a:endParaRPr lang="en-US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1" dirty="0" smtClean="0"/>
                        <a:t>28%</a:t>
                      </a:r>
                      <a:endParaRPr lang="en-US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1" dirty="0" smtClean="0"/>
                        <a:t>38%</a:t>
                      </a:r>
                      <a:endParaRPr lang="en-US" sz="2300" b="1" dirty="0"/>
                    </a:p>
                  </a:txBody>
                  <a:tcPr/>
                </a:tc>
              </a:tr>
              <a:tr h="788680">
                <a:tc>
                  <a:txBody>
                    <a:bodyPr/>
                    <a:lstStyle/>
                    <a:p>
                      <a:r>
                        <a:rPr lang="en-US" sz="2300" b="1" dirty="0" smtClean="0"/>
                        <a:t>Number of Slice LUTs</a:t>
                      </a:r>
                      <a:endParaRPr lang="en-US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1" dirty="0" smtClean="0"/>
                        <a:t>21%</a:t>
                      </a:r>
                      <a:endParaRPr lang="en-US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1" dirty="0" smtClean="0"/>
                        <a:t>23%</a:t>
                      </a:r>
                      <a:endParaRPr lang="en-US" sz="2300" b="1" dirty="0"/>
                    </a:p>
                  </a:txBody>
                  <a:tcPr/>
                </a:tc>
              </a:tr>
              <a:tr h="788680">
                <a:tc>
                  <a:txBody>
                    <a:bodyPr/>
                    <a:lstStyle/>
                    <a:p>
                      <a:r>
                        <a:rPr lang="en-US" sz="2300" b="1" dirty="0" smtClean="0"/>
                        <a:t>Critical Path Module</a:t>
                      </a:r>
                      <a:endParaRPr lang="en-US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1" dirty="0" smtClean="0"/>
                        <a:t>TBU</a:t>
                      </a:r>
                      <a:endParaRPr lang="en-US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1" dirty="0" smtClean="0"/>
                        <a:t>MSU</a:t>
                      </a:r>
                      <a:endParaRPr lang="en-US" sz="2300" b="1" dirty="0"/>
                    </a:p>
                  </a:txBody>
                  <a:tcPr/>
                </a:tc>
              </a:tr>
              <a:tr h="788680">
                <a:tc>
                  <a:txBody>
                    <a:bodyPr/>
                    <a:lstStyle/>
                    <a:p>
                      <a:r>
                        <a:rPr lang="en-US" sz="2300" b="1" dirty="0" smtClean="0"/>
                        <a:t>Clock</a:t>
                      </a:r>
                      <a:r>
                        <a:rPr lang="en-US" sz="2300" b="1" baseline="0" dirty="0" smtClean="0"/>
                        <a:t> Frequency</a:t>
                      </a:r>
                      <a:endParaRPr lang="en-US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1" dirty="0" smtClean="0"/>
                        <a:t>72.02MHz</a:t>
                      </a:r>
                      <a:endParaRPr lang="en-US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1" dirty="0" smtClean="0"/>
                        <a:t>150.40MHz</a:t>
                      </a:r>
                      <a:endParaRPr lang="en-US" sz="23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7000" dirty="0" smtClean="0"/>
              <a:t>Question?</a:t>
            </a:r>
            <a:endParaRPr lang="en-US" sz="7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pPr algn="l"/>
            <a:r>
              <a:rPr lang="en-US" dirty="0" smtClean="0"/>
              <a:t>Background: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953000"/>
          </a:xfrm>
        </p:spPr>
        <p:txBody>
          <a:bodyPr>
            <a:normAutofit/>
          </a:bodyPr>
          <a:lstStyle/>
          <a:p>
            <a:pPr>
              <a:buSzPct val="100000"/>
            </a:pPr>
            <a:r>
              <a:rPr lang="en-US" sz="2400" b="1" dirty="0" smtClean="0"/>
              <a:t>Error Control Techniques</a:t>
            </a:r>
            <a:endParaRPr lang="en-US" sz="2400" dirty="0" smtClean="0"/>
          </a:p>
          <a:p>
            <a:pPr lvl="1">
              <a:buSzPct val="100000"/>
              <a:buFont typeface="Courier New" pitchFamily="49" charset="0"/>
              <a:buChar char="o"/>
            </a:pPr>
            <a:r>
              <a:rPr lang="en-US" sz="2000" dirty="0" smtClean="0">
                <a:solidFill>
                  <a:schemeClr val="tx1"/>
                </a:solidFill>
              </a:rPr>
              <a:t>Improving the reliability of digital communication</a:t>
            </a:r>
          </a:p>
          <a:p>
            <a:pPr lvl="1">
              <a:buSzPct val="100000"/>
              <a:buFont typeface="Courier New" pitchFamily="49" charset="0"/>
              <a:buChar char="o"/>
            </a:pPr>
            <a:r>
              <a:rPr lang="en-US" sz="2000" dirty="0" smtClean="0">
                <a:solidFill>
                  <a:schemeClr val="tx1"/>
                </a:solidFill>
              </a:rPr>
              <a:t> Inserting redundancy into the transmitted data</a:t>
            </a:r>
          </a:p>
          <a:p>
            <a:pPr lvl="1">
              <a:buSzPct val="100000"/>
              <a:buFont typeface="Courier New" pitchFamily="49" charset="0"/>
              <a:buChar char="o"/>
            </a:pPr>
            <a:r>
              <a:rPr lang="en-US" sz="2000" dirty="0" smtClean="0">
                <a:solidFill>
                  <a:schemeClr val="tx1"/>
                </a:solidFill>
              </a:rPr>
              <a:t>Detecting and correcting transmission errors</a:t>
            </a:r>
          </a:p>
          <a:p>
            <a:pPr lvl="1">
              <a:buSzPct val="100000"/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buSzPct val="100000"/>
            </a:pPr>
            <a:r>
              <a:rPr lang="en-US" sz="2400" b="1" dirty="0" smtClean="0"/>
              <a:t>Example:</a:t>
            </a:r>
            <a:r>
              <a:rPr lang="en-US" sz="2400" dirty="0" smtClean="0"/>
              <a:t>  Binary </a:t>
            </a:r>
            <a:r>
              <a:rPr lang="en-US" sz="2400" dirty="0"/>
              <a:t>symmetric channel (BSC)</a:t>
            </a:r>
          </a:p>
          <a:p>
            <a:pPr lvl="1">
              <a:buSzPct val="100000"/>
              <a:buFont typeface="Courier New" pitchFamily="49" charset="0"/>
              <a:buChar char="o"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>
              <a:buSzPct val="100000"/>
              <a:buFont typeface="Courier New" pitchFamily="49" charset="0"/>
              <a:buChar char="o"/>
            </a:pPr>
            <a:r>
              <a:rPr lang="en-US" sz="2000" dirty="0" smtClean="0">
                <a:solidFill>
                  <a:schemeClr val="tx1"/>
                </a:solidFill>
              </a:rPr>
              <a:t>No </a:t>
            </a:r>
            <a:r>
              <a:rPr lang="en-US" sz="2000" dirty="0">
                <a:solidFill>
                  <a:schemeClr val="tx1"/>
                </a:solidFill>
              </a:rPr>
              <a:t>error </a:t>
            </a:r>
            <a:r>
              <a:rPr lang="en-US" sz="2000" dirty="0" smtClean="0">
                <a:solidFill>
                  <a:schemeClr val="tx1"/>
                </a:solidFill>
              </a:rPr>
              <a:t>control</a:t>
            </a:r>
          </a:p>
          <a:p>
            <a:pPr lvl="2">
              <a:buSzPct val="100000"/>
              <a:buFont typeface="Courier New" pitchFamily="49" charset="0"/>
              <a:buChar char="o"/>
            </a:pPr>
            <a:r>
              <a:rPr lang="en-US" sz="1600" dirty="0" smtClean="0">
                <a:solidFill>
                  <a:schemeClr val="tx1"/>
                </a:solidFill>
              </a:rPr>
              <a:t>P</a:t>
            </a:r>
            <a:r>
              <a:rPr lang="el-GR" sz="1600" dirty="0" smtClean="0">
                <a:solidFill>
                  <a:schemeClr val="tx1"/>
                </a:solidFill>
              </a:rPr>
              <a:t>ε = </a:t>
            </a:r>
            <a:r>
              <a:rPr lang="en-US" sz="1600" dirty="0" smtClean="0">
                <a:solidFill>
                  <a:schemeClr val="tx1"/>
                </a:solidFill>
              </a:rPr>
              <a:t>p</a:t>
            </a:r>
          </a:p>
          <a:p>
            <a:pPr lvl="2">
              <a:buSzPct val="100000"/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>
              <a:buSzPct val="100000"/>
              <a:buFont typeface="Courier New" pitchFamily="49" charset="0"/>
              <a:buChar char="o"/>
            </a:pPr>
            <a:r>
              <a:rPr lang="en-US" sz="2000" dirty="0" smtClean="0">
                <a:solidFill>
                  <a:schemeClr val="tx1"/>
                </a:solidFill>
              </a:rPr>
              <a:t>Triple- repetition code</a:t>
            </a:r>
          </a:p>
          <a:p>
            <a:pPr lvl="2">
              <a:buSzPct val="100000"/>
              <a:buFont typeface="Courier New" pitchFamily="49" charset="0"/>
              <a:buChar char="o"/>
            </a:pPr>
            <a:r>
              <a:rPr lang="en-US" sz="1600" dirty="0" smtClean="0">
                <a:solidFill>
                  <a:schemeClr val="tx1"/>
                </a:solidFill>
              </a:rPr>
              <a:t>Send each message bit three times, </a:t>
            </a:r>
            <a:r>
              <a:rPr lang="en-US" sz="1200" dirty="0" smtClean="0">
                <a:solidFill>
                  <a:schemeClr val="tx1"/>
                </a:solidFill>
              </a:rPr>
              <a:t>0 → 000 , 1 → 111</a:t>
            </a:r>
          </a:p>
          <a:p>
            <a:pPr lvl="2">
              <a:buSzPct val="100000"/>
              <a:buFont typeface="Courier New" pitchFamily="49" charset="0"/>
              <a:buChar char="o"/>
            </a:pPr>
            <a:r>
              <a:rPr lang="en-US" sz="1600" dirty="0" smtClean="0">
                <a:solidFill>
                  <a:schemeClr val="tx1"/>
                </a:solidFill>
              </a:rPr>
              <a:t>More zeros are received than ones, assume the message bit was a zero</a:t>
            </a:r>
            <a:endParaRPr lang="en-US" sz="1600" dirty="0">
              <a:solidFill>
                <a:schemeClr val="tx1"/>
              </a:solidFill>
            </a:endParaRPr>
          </a:p>
          <a:p>
            <a:pPr lvl="2">
              <a:buSzPct val="100000"/>
              <a:buFont typeface="Courier New" pitchFamily="49" charset="0"/>
              <a:buChar char="o"/>
            </a:pP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Pε</a:t>
            </a:r>
            <a:r>
              <a:rPr lang="en-US" sz="1600" dirty="0" smtClean="0">
                <a:solidFill>
                  <a:schemeClr val="tx1"/>
                </a:solidFill>
              </a:rPr>
              <a:t> = Pr{2 or 3 code bits are in error} = 3p</a:t>
            </a:r>
            <a:r>
              <a:rPr lang="en-US" sz="1600" baseline="30000" dirty="0" smtClean="0">
                <a:solidFill>
                  <a:schemeClr val="tx1"/>
                </a:solidFill>
              </a:rPr>
              <a:t>2</a:t>
            </a:r>
            <a:r>
              <a:rPr lang="en-US" sz="1600" dirty="0" smtClean="0">
                <a:solidFill>
                  <a:schemeClr val="tx1"/>
                </a:solidFill>
              </a:rPr>
              <a:t>(1 − p) + p</a:t>
            </a:r>
            <a:r>
              <a:rPr lang="en-US" sz="1600" baseline="30000" dirty="0" smtClean="0">
                <a:solidFill>
                  <a:schemeClr val="tx1"/>
                </a:solidFill>
              </a:rPr>
              <a:t>3</a:t>
            </a:r>
            <a:r>
              <a:rPr lang="en-US" sz="1600" dirty="0" smtClean="0">
                <a:solidFill>
                  <a:schemeClr val="tx1"/>
                </a:solidFill>
              </a:rPr>
              <a:t> = 3p</a:t>
            </a:r>
            <a:r>
              <a:rPr lang="en-US" sz="1600" baseline="30000" dirty="0" smtClean="0">
                <a:solidFill>
                  <a:schemeClr val="tx1"/>
                </a:solidFill>
              </a:rPr>
              <a:t>2</a:t>
            </a:r>
            <a:r>
              <a:rPr lang="en-US" sz="1600" dirty="0" smtClean="0">
                <a:solidFill>
                  <a:schemeClr val="tx1"/>
                </a:solidFill>
              </a:rPr>
              <a:t> − 2p</a:t>
            </a:r>
            <a:r>
              <a:rPr lang="en-US" sz="1600" baseline="30000" dirty="0" smtClean="0">
                <a:solidFill>
                  <a:schemeClr val="tx1"/>
                </a:solidFill>
              </a:rPr>
              <a:t>3</a:t>
            </a:r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3581400" y="3886200"/>
          <a:ext cx="5720769" cy="1600200"/>
        </p:xfrm>
        <a:graphic>
          <a:graphicData uri="http://schemas.openxmlformats.org/presentationml/2006/ole">
            <p:oleObj spid="_x0000_s24577" name="Visio" r:id="rId3" imgW="8093114" imgH="2263843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pPr algn="l"/>
            <a:r>
              <a:rPr lang="en-US" dirty="0" smtClean="0"/>
              <a:t>Background: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1981199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</a:pPr>
            <a:r>
              <a:rPr lang="en-US" sz="3400" b="1" dirty="0" err="1" smtClean="0"/>
              <a:t>Convolutional</a:t>
            </a:r>
            <a:r>
              <a:rPr lang="en-US" sz="3400" b="1" dirty="0" smtClean="0"/>
              <a:t>  Codes:</a:t>
            </a:r>
          </a:p>
          <a:p>
            <a:pPr lvl="1">
              <a:buSzPct val="100000"/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Linear codes</a:t>
            </a:r>
          </a:p>
          <a:p>
            <a:pPr lvl="1">
              <a:buSzPct val="100000"/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Operate </a:t>
            </a:r>
            <a:r>
              <a:rPr lang="en-US" dirty="0">
                <a:solidFill>
                  <a:schemeClr val="tx1"/>
                </a:solidFill>
              </a:rPr>
              <a:t>on continuous streams of </a:t>
            </a:r>
            <a:r>
              <a:rPr lang="en-US" dirty="0" smtClean="0">
                <a:solidFill>
                  <a:schemeClr val="tx1"/>
                </a:solidFill>
              </a:rPr>
              <a:t>symbols</a:t>
            </a:r>
          </a:p>
          <a:p>
            <a:pPr lvl="1">
              <a:buSzPct val="100000"/>
              <a:buFont typeface="Courier New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an </a:t>
            </a:r>
            <a:r>
              <a:rPr lang="en-US" dirty="0">
                <a:solidFill>
                  <a:schemeClr val="tx1"/>
                </a:solidFill>
              </a:rPr>
              <a:t>be generated by the convolution of the message sequence with a set of </a:t>
            </a:r>
            <a:r>
              <a:rPr lang="en-US" dirty="0" smtClean="0">
                <a:solidFill>
                  <a:schemeClr val="tx1"/>
                </a:solidFill>
              </a:rPr>
              <a:t>generator sequences</a:t>
            </a:r>
          </a:p>
          <a:p>
            <a:pPr lvl="1">
              <a:buSzPct val="100000"/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A (3,1,2) </a:t>
            </a:r>
            <a:r>
              <a:rPr lang="en-US" dirty="0" err="1" smtClean="0">
                <a:solidFill>
                  <a:schemeClr val="tx1"/>
                </a:solidFill>
              </a:rPr>
              <a:t>convolutional</a:t>
            </a:r>
            <a:r>
              <a:rPr lang="en-US" dirty="0" smtClean="0">
                <a:solidFill>
                  <a:schemeClr val="tx1"/>
                </a:solidFill>
              </a:rPr>
              <a:t> encoder,  g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=110, g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=111 and g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 =101</a:t>
            </a:r>
          </a:p>
          <a:p>
            <a:pPr lvl="1">
              <a:buSzPct val="100000"/>
              <a:buFont typeface="Courier New" pitchFamily="49" charset="0"/>
              <a:buChar char="o"/>
            </a:pPr>
            <a:endParaRPr lang="en-US" dirty="0" smtClean="0"/>
          </a:p>
        </p:txBody>
      </p:sp>
      <p:grpSp>
        <p:nvGrpSpPr>
          <p:cNvPr id="156" name="Group 155"/>
          <p:cNvGrpSpPr/>
          <p:nvPr/>
        </p:nvGrpSpPr>
        <p:grpSpPr>
          <a:xfrm>
            <a:off x="228600" y="4038600"/>
            <a:ext cx="5367952" cy="2133600"/>
            <a:chOff x="228600" y="4191000"/>
            <a:chExt cx="5367952" cy="2133600"/>
          </a:xfrm>
        </p:grpSpPr>
        <p:pic>
          <p:nvPicPr>
            <p:cNvPr id="4" name="Picture 3" descr="6375_ConvolutionalEncoder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8600" y="4191000"/>
              <a:ext cx="5367952" cy="213360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2667000" y="47244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114800" y="47244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5651500" y="4114800"/>
            <a:ext cx="3797300" cy="2057400"/>
            <a:chOff x="5727700" y="4267200"/>
            <a:chExt cx="3797300" cy="2057400"/>
          </a:xfrm>
        </p:grpSpPr>
        <p:grpSp>
          <p:nvGrpSpPr>
            <p:cNvPr id="155" name="Group 154"/>
            <p:cNvGrpSpPr/>
            <p:nvPr/>
          </p:nvGrpSpPr>
          <p:grpSpPr>
            <a:xfrm>
              <a:off x="5727700" y="4267200"/>
              <a:ext cx="3073400" cy="2057400"/>
              <a:chOff x="5880100" y="4267200"/>
              <a:chExt cx="3073400" cy="2057400"/>
            </a:xfrm>
          </p:grpSpPr>
          <p:cxnSp>
            <p:nvCxnSpPr>
              <p:cNvPr id="124" name="Shape 119"/>
              <p:cNvCxnSpPr>
                <a:endCxn id="21" idx="5"/>
              </p:cNvCxnSpPr>
              <p:nvPr/>
            </p:nvCxnSpPr>
            <p:spPr>
              <a:xfrm rot="16200000" flipV="1">
                <a:off x="7199780" y="5293190"/>
                <a:ext cx="1144122" cy="2712"/>
              </a:xfrm>
              <a:prstGeom prst="curvedConnector3">
                <a:avLst>
                  <a:gd name="adj1" fmla="val 50000"/>
                </a:avLst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6" name="Group 35"/>
              <p:cNvGrpSpPr/>
              <p:nvPr/>
            </p:nvGrpSpPr>
            <p:grpSpPr>
              <a:xfrm>
                <a:off x="6629400" y="5029200"/>
                <a:ext cx="800100" cy="533400"/>
                <a:chOff x="6629400" y="5029200"/>
                <a:chExt cx="800100" cy="533400"/>
              </a:xfrm>
            </p:grpSpPr>
            <p:sp>
              <p:nvSpPr>
                <p:cNvPr id="10" name="Oval 9"/>
                <p:cNvSpPr/>
                <p:nvPr/>
              </p:nvSpPr>
              <p:spPr>
                <a:xfrm>
                  <a:off x="6629400" y="5029200"/>
                  <a:ext cx="533400" cy="533400"/>
                </a:xfrm>
                <a:prstGeom prst="ellipse">
                  <a:avLst/>
                </a:prstGeom>
                <a:ln w="28575"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6667500" y="5105400"/>
                  <a:ext cx="762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00</a:t>
                  </a:r>
                  <a:endParaRPr lang="en-US" dirty="0"/>
                </a:p>
              </p:txBody>
            </p:sp>
          </p:grpSp>
          <p:grpSp>
            <p:nvGrpSpPr>
              <p:cNvPr id="39" name="Group 38"/>
              <p:cNvGrpSpPr/>
              <p:nvPr/>
            </p:nvGrpSpPr>
            <p:grpSpPr>
              <a:xfrm>
                <a:off x="7391400" y="5791200"/>
                <a:ext cx="533400" cy="533400"/>
                <a:chOff x="7391400" y="5791200"/>
                <a:chExt cx="533400" cy="533400"/>
              </a:xfrm>
            </p:grpSpPr>
            <p:sp>
              <p:nvSpPr>
                <p:cNvPr id="19" name="Oval 18"/>
                <p:cNvSpPr/>
                <p:nvPr/>
              </p:nvSpPr>
              <p:spPr>
                <a:xfrm>
                  <a:off x="7391400" y="5791200"/>
                  <a:ext cx="533400" cy="533400"/>
                </a:xfrm>
                <a:prstGeom prst="ellipse">
                  <a:avLst/>
                </a:prstGeom>
                <a:ln w="28575"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7458075" y="5867400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1</a:t>
                  </a:r>
                  <a:r>
                    <a:rPr lang="en-US" dirty="0" smtClean="0"/>
                    <a:t>0</a:t>
                  </a:r>
                  <a:endParaRPr lang="en-US" dirty="0"/>
                </a:p>
              </p:txBody>
            </p:sp>
          </p:grpSp>
          <p:grpSp>
            <p:nvGrpSpPr>
              <p:cNvPr id="37" name="Group 36"/>
              <p:cNvGrpSpPr/>
              <p:nvPr/>
            </p:nvGrpSpPr>
            <p:grpSpPr>
              <a:xfrm>
                <a:off x="7315200" y="4267200"/>
                <a:ext cx="533400" cy="533400"/>
                <a:chOff x="7391400" y="4267200"/>
                <a:chExt cx="533400" cy="533400"/>
              </a:xfrm>
            </p:grpSpPr>
            <p:sp>
              <p:nvSpPr>
                <p:cNvPr id="21" name="Oval 20"/>
                <p:cNvSpPr/>
                <p:nvPr/>
              </p:nvSpPr>
              <p:spPr>
                <a:xfrm>
                  <a:off x="7391400" y="4267200"/>
                  <a:ext cx="533400" cy="533400"/>
                </a:xfrm>
                <a:prstGeom prst="ellipse">
                  <a:avLst/>
                </a:prstGeom>
                <a:ln w="28575"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7448550" y="4343400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01</a:t>
                  </a:r>
                  <a:endParaRPr lang="en-US" dirty="0"/>
                </a:p>
              </p:txBody>
            </p:sp>
          </p:grpSp>
          <p:grpSp>
            <p:nvGrpSpPr>
              <p:cNvPr id="38" name="Group 37"/>
              <p:cNvGrpSpPr/>
              <p:nvPr/>
            </p:nvGrpSpPr>
            <p:grpSpPr>
              <a:xfrm>
                <a:off x="8153400" y="5105400"/>
                <a:ext cx="609600" cy="533400"/>
                <a:chOff x="8153400" y="5105400"/>
                <a:chExt cx="609600" cy="533400"/>
              </a:xfrm>
            </p:grpSpPr>
            <p:sp>
              <p:nvSpPr>
                <p:cNvPr id="23" name="Oval 22"/>
                <p:cNvSpPr/>
                <p:nvPr/>
              </p:nvSpPr>
              <p:spPr>
                <a:xfrm>
                  <a:off x="8153400" y="5105400"/>
                  <a:ext cx="533400" cy="533400"/>
                </a:xfrm>
                <a:prstGeom prst="ellipse">
                  <a:avLst/>
                </a:prstGeom>
                <a:ln w="28575"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8229600" y="5181600"/>
                  <a:ext cx="533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11</a:t>
                  </a:r>
                  <a:endParaRPr lang="en-US" dirty="0"/>
                </a:p>
              </p:txBody>
            </p:sp>
          </p:grpSp>
          <p:cxnSp>
            <p:nvCxnSpPr>
              <p:cNvPr id="51" name="Shape 50"/>
              <p:cNvCxnSpPr>
                <a:stCxn id="10" idx="3"/>
                <a:endCxn id="10" idx="1"/>
              </p:cNvCxnSpPr>
              <p:nvPr/>
            </p:nvCxnSpPr>
            <p:spPr>
              <a:xfrm rot="5400000" flipH="1">
                <a:off x="6518930" y="5295900"/>
                <a:ext cx="377170" cy="1588"/>
              </a:xfrm>
              <a:prstGeom prst="curvedConnector5">
                <a:avLst>
                  <a:gd name="adj1" fmla="val -60609"/>
                  <a:gd name="adj2" fmla="val 21368332"/>
                  <a:gd name="adj3" fmla="val 164123"/>
                </a:avLst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hape 54"/>
              <p:cNvCxnSpPr>
                <a:stCxn id="10" idx="4"/>
                <a:endCxn id="19" idx="2"/>
              </p:cNvCxnSpPr>
              <p:nvPr/>
            </p:nvCxnSpPr>
            <p:spPr>
              <a:xfrm rot="16200000" flipH="1">
                <a:off x="6896100" y="5562600"/>
                <a:ext cx="495300" cy="495300"/>
              </a:xfrm>
              <a:prstGeom prst="curvedConnector2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hape 56"/>
              <p:cNvCxnSpPr>
                <a:stCxn id="20" idx="3"/>
                <a:endCxn id="23" idx="4"/>
              </p:cNvCxnSpPr>
              <p:nvPr/>
            </p:nvCxnSpPr>
            <p:spPr>
              <a:xfrm flipV="1">
                <a:off x="7915275" y="5638800"/>
                <a:ext cx="504825" cy="413266"/>
              </a:xfrm>
              <a:prstGeom prst="curvedConnector2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hape 58"/>
              <p:cNvCxnSpPr>
                <a:stCxn id="23" idx="0"/>
                <a:endCxn id="22" idx="3"/>
              </p:cNvCxnSpPr>
              <p:nvPr/>
            </p:nvCxnSpPr>
            <p:spPr>
              <a:xfrm rot="16200000" flipV="1">
                <a:off x="7836158" y="4521458"/>
                <a:ext cx="577334" cy="590550"/>
              </a:xfrm>
              <a:prstGeom prst="curvedConnector2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hape 60"/>
              <p:cNvCxnSpPr>
                <a:stCxn id="21" idx="2"/>
                <a:endCxn id="10" idx="0"/>
              </p:cNvCxnSpPr>
              <p:nvPr/>
            </p:nvCxnSpPr>
            <p:spPr>
              <a:xfrm rot="10800000" flipV="1">
                <a:off x="6896100" y="4533900"/>
                <a:ext cx="419100" cy="495300"/>
              </a:xfrm>
              <a:prstGeom prst="curvedConnector2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hape 119"/>
              <p:cNvCxnSpPr/>
              <p:nvPr/>
            </p:nvCxnSpPr>
            <p:spPr>
              <a:xfrm rot="5400000">
                <a:off x="6933406" y="5334000"/>
                <a:ext cx="1067594" cy="794"/>
              </a:xfrm>
              <a:prstGeom prst="curvedConnector3">
                <a:avLst>
                  <a:gd name="adj1" fmla="val 50000"/>
                </a:avLst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0" name="TextBox 129"/>
              <p:cNvSpPr txBox="1"/>
              <p:nvPr/>
            </p:nvSpPr>
            <p:spPr>
              <a:xfrm>
                <a:off x="5880100" y="5181600"/>
                <a:ext cx="762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0/000</a:t>
                </a:r>
                <a:endParaRPr lang="en-US" sz="1000" dirty="0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604000" y="4489450"/>
                <a:ext cx="762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0/011</a:t>
                </a:r>
                <a:endParaRPr lang="en-US" sz="1000" dirty="0"/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6654800" y="5835650"/>
                <a:ext cx="762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1/111</a:t>
                </a:r>
                <a:endParaRPr lang="en-US" sz="1000" dirty="0"/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8172450" y="5886450"/>
                <a:ext cx="762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1</a:t>
                </a:r>
                <a:r>
                  <a:rPr lang="en-US" sz="1000" dirty="0" smtClean="0"/>
                  <a:t>/001</a:t>
                </a:r>
                <a:endParaRPr lang="en-US" sz="1000" dirty="0"/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8191500" y="4540250"/>
                <a:ext cx="762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0/101</a:t>
                </a:r>
                <a:endParaRPr lang="en-US" sz="1000" dirty="0"/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7715250" y="5594350"/>
                <a:ext cx="762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0/110</a:t>
                </a:r>
                <a:endParaRPr lang="en-US" sz="1000" dirty="0"/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7035800" y="4800600"/>
                <a:ext cx="762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1</a:t>
                </a:r>
                <a:r>
                  <a:rPr lang="en-US" sz="1000" dirty="0" smtClean="0"/>
                  <a:t>/100</a:t>
                </a:r>
                <a:endParaRPr lang="en-US" sz="1000" dirty="0"/>
              </a:p>
            </p:txBody>
          </p:sp>
          <p:cxnSp>
            <p:nvCxnSpPr>
              <p:cNvPr id="151" name="Shape 150"/>
              <p:cNvCxnSpPr>
                <a:stCxn id="23" idx="5"/>
                <a:endCxn id="23" idx="7"/>
              </p:cNvCxnSpPr>
              <p:nvPr/>
            </p:nvCxnSpPr>
            <p:spPr>
              <a:xfrm rot="5400000" flipH="1">
                <a:off x="8420100" y="5372100"/>
                <a:ext cx="377170" cy="1588"/>
              </a:xfrm>
              <a:prstGeom prst="curvedConnector5">
                <a:avLst>
                  <a:gd name="adj1" fmla="val -60609"/>
                  <a:gd name="adj2" fmla="val -20672865"/>
                  <a:gd name="adj3" fmla="val 160609"/>
                </a:avLst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4" name="TextBox 153"/>
            <p:cNvSpPr txBox="1"/>
            <p:nvPr/>
          </p:nvSpPr>
          <p:spPr>
            <a:xfrm>
              <a:off x="8763000" y="5257800"/>
              <a:ext cx="7620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1</a:t>
              </a:r>
              <a:r>
                <a:rPr lang="en-US" sz="1000" dirty="0" smtClean="0"/>
                <a:t>/010</a:t>
              </a:r>
              <a:endParaRPr lang="en-US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Background: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191000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SzPct val="100000"/>
            </a:pPr>
            <a:r>
              <a:rPr lang="en-US" sz="2600" b="1" dirty="0" smtClean="0"/>
              <a:t>Some Definition:</a:t>
            </a:r>
          </a:p>
          <a:p>
            <a:pPr lvl="1">
              <a:buSzPct val="100000"/>
              <a:buFont typeface="Courier New" pitchFamily="49" charset="0"/>
              <a:buChar char="o"/>
            </a:pPr>
            <a:r>
              <a:rPr lang="en-US" sz="2000" b="1" i="1" dirty="0" smtClean="0">
                <a:solidFill>
                  <a:schemeClr val="tx1"/>
                </a:solidFill>
              </a:rPr>
              <a:t>Branch Metric</a:t>
            </a:r>
            <a:r>
              <a:rPr lang="en-US" sz="2000" i="1" dirty="0" smtClean="0">
                <a:solidFill>
                  <a:schemeClr val="tx1"/>
                </a:solidFill>
              </a:rPr>
              <a:t>: </a:t>
            </a:r>
            <a:r>
              <a:rPr lang="en-US" sz="2000" dirty="0" smtClean="0"/>
              <a:t>Hamming distance between the received codeword and all possible symbols (i.e. the number of bits in which received message differs from code sequence)</a:t>
            </a:r>
          </a:p>
          <a:p>
            <a:pPr lvl="1">
              <a:buSzPct val="100000"/>
              <a:buFont typeface="Courier New" pitchFamily="49" charset="0"/>
              <a:buChar char="o"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>
              <a:buSzPct val="100000"/>
              <a:buFont typeface="Courier New" pitchFamily="49" charset="0"/>
              <a:buChar char="o"/>
            </a:pPr>
            <a:r>
              <a:rPr lang="en-US" sz="2000" b="1" i="1" dirty="0" smtClean="0">
                <a:solidFill>
                  <a:schemeClr val="tx1"/>
                </a:solidFill>
              </a:rPr>
              <a:t>Path Metric</a:t>
            </a:r>
            <a:r>
              <a:rPr lang="en-US" sz="2000" i="1" dirty="0" smtClean="0">
                <a:solidFill>
                  <a:schemeClr val="tx1"/>
                </a:solidFill>
              </a:rPr>
              <a:t>: </a:t>
            </a:r>
            <a:r>
              <a:rPr lang="en-US" sz="2000" dirty="0" smtClean="0">
                <a:solidFill>
                  <a:schemeClr val="tx1"/>
                </a:solidFill>
              </a:rPr>
              <a:t>Sum of  the Branch Metrics</a:t>
            </a:r>
          </a:p>
          <a:p>
            <a:pPr lvl="1">
              <a:buSzPct val="100000"/>
              <a:buFont typeface="Courier New" pitchFamily="49" charset="0"/>
              <a:buChar char="o"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>
              <a:buSzPct val="100000"/>
              <a:buFont typeface="Courier New" pitchFamily="49" charset="0"/>
              <a:buChar char="o"/>
            </a:pPr>
            <a:r>
              <a:rPr lang="en-US" sz="2000" b="1" i="1" dirty="0" smtClean="0">
                <a:solidFill>
                  <a:schemeClr val="tx1"/>
                </a:solidFill>
              </a:rPr>
              <a:t>Survivor Path: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Path with the smallest Path Metric</a:t>
            </a:r>
          </a:p>
          <a:p>
            <a:pPr lvl="1">
              <a:buSzPct val="100000"/>
            </a:pPr>
            <a:endParaRPr lang="en-US" sz="2000" b="1" dirty="0" smtClean="0"/>
          </a:p>
          <a:p>
            <a:pPr lvl="1">
              <a:buSzPct val="100000"/>
              <a:buFont typeface="Courier New" pitchFamily="49" charset="0"/>
              <a:buChar char="o"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6375_Trellis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2819904"/>
            <a:ext cx="7438105" cy="403809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28800" y="2895600"/>
            <a:ext cx="7010400" cy="3657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Background: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1981199"/>
          </a:xfrm>
        </p:spPr>
        <p:txBody>
          <a:bodyPr>
            <a:normAutofit/>
          </a:bodyPr>
          <a:lstStyle/>
          <a:p>
            <a:pPr>
              <a:buSzPct val="100000"/>
            </a:pPr>
            <a:r>
              <a:rPr lang="en-US" sz="2600" b="1" dirty="0" err="1" smtClean="0"/>
              <a:t>Viterbi</a:t>
            </a:r>
            <a:r>
              <a:rPr lang="en-US" sz="2600" b="1" dirty="0" smtClean="0"/>
              <a:t>  Decoder:</a:t>
            </a:r>
          </a:p>
          <a:p>
            <a:pPr lvl="1">
              <a:buSzPct val="100000"/>
              <a:buFont typeface="Courier New" pitchFamily="49" charset="0"/>
              <a:buChar char="o"/>
            </a:pPr>
            <a:r>
              <a:rPr lang="en-US" sz="2000" dirty="0" smtClean="0">
                <a:solidFill>
                  <a:schemeClr val="tx1"/>
                </a:solidFill>
              </a:rPr>
              <a:t>Final decision on the maximum likelihood path is not made until the entire received sequence (i.e. long delay)</a:t>
            </a:r>
          </a:p>
          <a:p>
            <a:pPr lvl="1">
              <a:buSzPct val="100000"/>
              <a:buFont typeface="Courier New" pitchFamily="49" charset="0"/>
              <a:buChar char="o"/>
            </a:pPr>
            <a:r>
              <a:rPr lang="en-US" sz="2000" dirty="0" smtClean="0">
                <a:solidFill>
                  <a:schemeClr val="tx1"/>
                </a:solidFill>
              </a:rPr>
              <a:t>Practical solution: Sliding window with length of 5K</a:t>
            </a:r>
          </a:p>
          <a:p>
            <a:pPr lvl="1">
              <a:buSzPct val="100000"/>
            </a:pPr>
            <a:endParaRPr lang="en-US" sz="2000" b="1" dirty="0" smtClean="0"/>
          </a:p>
          <a:p>
            <a:pPr lvl="1">
              <a:buSzPct val="100000"/>
              <a:buFont typeface="Courier New" pitchFamily="49" charset="0"/>
              <a:buChar char="o"/>
            </a:pPr>
            <a:endParaRPr lang="en-US" sz="2000" dirty="0" smtClean="0"/>
          </a:p>
        </p:txBody>
      </p:sp>
      <p:pic>
        <p:nvPicPr>
          <p:cNvPr id="9" name="Picture 8" descr="6375_Trelli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2206" y="2837206"/>
            <a:ext cx="7543800" cy="4038600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0.1 1.11111E-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 1.11111E-6 L 0.2 1.11111E-6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 1.11111E-6 L 0.3 1.11111E-6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 1.11111E-6 L 0.4 1.11111E-6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 -2.22222E-6 L 0.49167 -2.22222E-6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9167 -1.61887E-6 L 0.75 -1.61887E-6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5" grpId="3" animBg="1"/>
      <p:bldP spid="5" grpId="4" animBg="1"/>
      <p:bldP spid="5" grpId="5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5486400" cy="4325112"/>
          </a:xfrm>
        </p:spPr>
        <p:txBody>
          <a:bodyPr/>
          <a:lstStyle/>
          <a:p>
            <a:r>
              <a:rPr lang="en-US" dirty="0" smtClean="0"/>
              <a:t>IEEE 802.16 </a:t>
            </a:r>
            <a:r>
              <a:rPr lang="en-US" dirty="0" err="1" smtClean="0"/>
              <a:t>WiMax</a:t>
            </a:r>
            <a:r>
              <a:rPr lang="en-US" dirty="0" smtClean="0"/>
              <a:t> Standards</a:t>
            </a:r>
          </a:p>
          <a:p>
            <a:r>
              <a:rPr lang="en-US" dirty="0" smtClean="0"/>
              <a:t>K = 7</a:t>
            </a:r>
          </a:p>
          <a:p>
            <a:r>
              <a:rPr lang="en-US" dirty="0" smtClean="0"/>
              <a:t>Rate =</a:t>
            </a:r>
          </a:p>
          <a:p>
            <a:r>
              <a:rPr lang="en-US" dirty="0" smtClean="0"/>
              <a:t>29.1Mbps</a:t>
            </a:r>
          </a:p>
          <a:p>
            <a:endParaRPr lang="en-US" dirty="0" smtClean="0"/>
          </a:p>
          <a:p>
            <a:r>
              <a:rPr lang="en-US" dirty="0" smtClean="0"/>
              <a:t>Hardware is needed for the real-time decoding</a:t>
            </a:r>
          </a:p>
          <a:p>
            <a:r>
              <a:rPr lang="en-US" dirty="0" smtClean="0"/>
              <a:t>FPGA is a good solution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3228975"/>
            <a:ext cx="25241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4000" y="3886200"/>
            <a:ext cx="311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Block Diagram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76200" y="3733800"/>
          <a:ext cx="9053042" cy="1066800"/>
        </p:xfrm>
        <a:graphic>
          <a:graphicData uri="http://schemas.openxmlformats.org/presentationml/2006/ole">
            <p:oleObj spid="_x0000_s2050" name="Visio" r:id="rId3" imgW="6817000" imgH="803343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dirty="0" err="1" smtClean="0"/>
              <a:t>Depuncture</a:t>
            </a:r>
            <a:r>
              <a:rPr lang="en-US" dirty="0" smtClean="0"/>
              <a:t> Unit</a:t>
            </a:r>
            <a:endParaRPr lang="en-US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52400" y="1752600"/>
          <a:ext cx="9077199" cy="3733800"/>
        </p:xfrm>
        <a:graphic>
          <a:graphicData uri="http://schemas.openxmlformats.org/presentationml/2006/ole">
            <p:oleObj spid="_x0000_s5122" name="Visio" r:id="rId3" imgW="8540604" imgH="3512496" progId="Visio.Drawing.11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76200" y="5791200"/>
          <a:ext cx="9053513" cy="1066800"/>
        </p:xfrm>
        <a:graphic>
          <a:graphicData uri="http://schemas.openxmlformats.org/presentationml/2006/ole">
            <p:oleObj spid="_x0000_s5125" name="Visio" r:id="rId4" imgW="6817000" imgH="803343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Branch Metric Unit (BMU)</a:t>
            </a:r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0" y="2057400"/>
          <a:ext cx="9130176" cy="3200400"/>
        </p:xfrm>
        <a:graphic>
          <a:graphicData uri="http://schemas.openxmlformats.org/presentationml/2006/ole">
            <p:oleObj spid="_x0000_s6146" name="Visio" r:id="rId3" imgW="7938826" imgH="2783462" progId="Visio.Drawing.11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90958" y="5791200"/>
          <a:ext cx="9053042" cy="1066800"/>
        </p:xfrm>
        <a:graphic>
          <a:graphicData uri="http://schemas.openxmlformats.org/presentationml/2006/ole">
            <p:oleObj spid="_x0000_s6148" name="Visio" r:id="rId4" imgW="6817000" imgH="803343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284</TotalTime>
  <Words>407</Words>
  <Application>Microsoft Office PowerPoint</Application>
  <PresentationFormat>On-screen Show (4:3)</PresentationFormat>
  <Paragraphs>94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Urban</vt:lpstr>
      <vt:lpstr>Visio</vt:lpstr>
      <vt:lpstr>Viterbi Decoder</vt:lpstr>
      <vt:lpstr>Background:</vt:lpstr>
      <vt:lpstr>Background:</vt:lpstr>
      <vt:lpstr>Background:</vt:lpstr>
      <vt:lpstr>Background:</vt:lpstr>
      <vt:lpstr>Specification</vt:lpstr>
      <vt:lpstr>System Block Diagram</vt:lpstr>
      <vt:lpstr>Depuncture Unit</vt:lpstr>
      <vt:lpstr>Branch Metric Unit (BMU)</vt:lpstr>
      <vt:lpstr>Path Metric Unit (PMU)</vt:lpstr>
      <vt:lpstr>Traceback Unit (TBU)</vt:lpstr>
      <vt:lpstr>Functional Testbench</vt:lpstr>
      <vt:lpstr>Performance Benchmark</vt:lpstr>
      <vt:lpstr>Synthesis Report</vt:lpstr>
      <vt:lpstr>Question?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Omid</dc:creator>
  <cp:lastModifiedBy> </cp:lastModifiedBy>
  <cp:revision>59</cp:revision>
  <dcterms:created xsi:type="dcterms:W3CDTF">2011-05-07T03:20:34Z</dcterms:created>
  <dcterms:modified xsi:type="dcterms:W3CDTF">2011-05-11T04:37:08Z</dcterms:modified>
</cp:coreProperties>
</file>