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73" r:id="rId6"/>
    <p:sldId id="260" r:id="rId7"/>
    <p:sldId id="266" r:id="rId8"/>
    <p:sldId id="274" r:id="rId9"/>
    <p:sldId id="267" r:id="rId10"/>
    <p:sldId id="270" r:id="rId11"/>
    <p:sldId id="262" r:id="rId12"/>
    <p:sldId id="268" r:id="rId13"/>
    <p:sldId id="269" r:id="rId14"/>
    <p:sldId id="264" r:id="rId15"/>
    <p:sldId id="275" r:id="rId16"/>
    <p:sldId id="265" r:id="rId17"/>
    <p:sldId id="271" r:id="rId18"/>
  </p:sldIdLst>
  <p:sldSz cx="9144000" cy="6858000" type="screen4x3"/>
  <p:notesSz cx="7010400" cy="9271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481" autoAdjust="0"/>
  </p:normalViewPr>
  <p:slideViewPr>
    <p:cSldViewPr>
      <p:cViewPr>
        <p:scale>
          <a:sx n="119" d="100"/>
          <a:sy n="119" d="100"/>
        </p:scale>
        <p:origin x="-1392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E2AA65-1EF0-43E9-A3FF-54261EB9D0B2}" type="datetimeFigureOut">
              <a:rPr lang="en-US" smtClean="0"/>
              <a:t>5/15/2013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7450" y="695325"/>
            <a:ext cx="4635500" cy="3476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03725"/>
            <a:ext cx="5607050" cy="41719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05863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05863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5A5329-8931-46E3-A745-2DEC38C0B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118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A5329-8931-46E3-A745-2DEC38C0BDC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678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2819400"/>
            <a:ext cx="6858000" cy="15240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4876800"/>
            <a:ext cx="6858000" cy="78105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C8A432C8-69A7-458B-9684-2BFA64B31948}" type="datetime2">
              <a:rPr lang="en-US" smtClean="0"/>
              <a:t>Wednesday, May 15, 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pPr algn="r"/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  <a:prstGeom prst="rect">
            <a:avLst/>
          </a:prstGeom>
        </p:spPr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2743200"/>
            <a:ext cx="7315200" cy="165163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4800600"/>
            <a:ext cx="7315200" cy="93345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2743200"/>
            <a:ext cx="228600" cy="165163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4800600"/>
            <a:ext cx="228600" cy="93345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2"/>
          <p:cNvCxnSpPr>
            <a:cxnSpLocks noChangeShapeType="1"/>
          </p:cNvCxnSpPr>
          <p:nvPr userDrawn="1"/>
        </p:nvCxnSpPr>
        <p:spPr bwMode="auto">
          <a:xfrm>
            <a:off x="0" y="950913"/>
            <a:ext cx="9144000" cy="0"/>
          </a:xfrm>
          <a:prstGeom prst="line">
            <a:avLst/>
          </a:prstGeom>
          <a:noFill/>
          <a:ln w="22225" algn="ctr">
            <a:solidFill>
              <a:schemeClr val="accent4"/>
            </a:solidFill>
            <a:round/>
            <a:headEnd type="none" w="sm" len="sm"/>
            <a:tailEnd type="none" w="sm" len="sm"/>
          </a:ln>
        </p:spPr>
      </p:cxnSp>
      <p:cxnSp>
        <p:nvCxnSpPr>
          <p:cNvPr id="12" name="Straight Connector 11"/>
          <p:cNvCxnSpPr>
            <a:cxnSpLocks noChangeShapeType="1"/>
          </p:cNvCxnSpPr>
          <p:nvPr userDrawn="1"/>
        </p:nvCxnSpPr>
        <p:spPr bwMode="auto">
          <a:xfrm>
            <a:off x="0" y="6354186"/>
            <a:ext cx="9144000" cy="0"/>
          </a:xfrm>
          <a:prstGeom prst="line">
            <a:avLst/>
          </a:prstGeom>
          <a:noFill/>
          <a:ln w="22225" algn="ctr">
            <a:solidFill>
              <a:schemeClr val="accent4"/>
            </a:solidFill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t>Wednesday, May 15,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/>
              <a:t>Wednesday, May 15,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831273" y="3011559"/>
            <a:ext cx="7481454" cy="1792224"/>
          </a:xfrm>
          <a:prstGeom prst="rect">
            <a:avLst/>
          </a:prstGeom>
        </p:spPr>
        <p:txBody>
          <a:bodyPr lIns="91440" tIns="45720" rIns="91440" bIns="4572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Arial" charset="0"/>
              <a:buNone/>
              <a:defRPr sz="2200">
                <a:solidFill>
                  <a:sysClr val="windowText" lastClr="000000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ctrTitle"/>
          </p:nvPr>
        </p:nvSpPr>
        <p:spPr>
          <a:xfrm>
            <a:off x="831273" y="1385453"/>
            <a:ext cx="7481454" cy="1294671"/>
          </a:xfrm>
        </p:spPr>
        <p:txBody>
          <a:bodyPr anchor="b" anchorCtr="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3600" smtClean="0"/>
            </a:lvl1pPr>
          </a:lstStyle>
          <a:p>
            <a:r>
              <a:rPr lang="en-US" smtClean="0"/>
              <a:t>Click to edit Master title style</a:t>
            </a:r>
            <a:endParaRPr dirty="0" smtClean="0"/>
          </a:p>
        </p:txBody>
      </p:sp>
      <p:cxnSp>
        <p:nvCxnSpPr>
          <p:cNvPr id="12" name="Straight Connector 12"/>
          <p:cNvCxnSpPr>
            <a:cxnSpLocks noChangeShapeType="1"/>
          </p:cNvCxnSpPr>
          <p:nvPr userDrawn="1"/>
        </p:nvCxnSpPr>
        <p:spPr bwMode="auto">
          <a:xfrm>
            <a:off x="0" y="950913"/>
            <a:ext cx="9144000" cy="0"/>
          </a:xfrm>
          <a:prstGeom prst="line">
            <a:avLst/>
          </a:prstGeom>
          <a:noFill/>
          <a:ln w="22225" algn="ctr">
            <a:solidFill>
              <a:schemeClr val="accent4"/>
            </a:solidFill>
            <a:round/>
            <a:headEnd type="none" w="sm" len="sm"/>
            <a:tailEnd type="none" w="sm" len="sm"/>
          </a:ln>
        </p:spPr>
      </p:cxnSp>
      <p:cxnSp>
        <p:nvCxnSpPr>
          <p:cNvPr id="13" name="Straight Connector 12"/>
          <p:cNvCxnSpPr>
            <a:cxnSpLocks noChangeShapeType="1"/>
          </p:cNvCxnSpPr>
          <p:nvPr userDrawn="1"/>
        </p:nvCxnSpPr>
        <p:spPr bwMode="auto">
          <a:xfrm>
            <a:off x="0" y="6354186"/>
            <a:ext cx="9144000" cy="0"/>
          </a:xfrm>
          <a:prstGeom prst="line">
            <a:avLst/>
          </a:prstGeom>
          <a:noFill/>
          <a:ln w="22225" algn="ctr">
            <a:solidFill>
              <a:schemeClr val="accent4"/>
            </a:solidFill>
            <a:round/>
            <a:headEnd type="none" w="sm" len="sm"/>
            <a:tailEnd type="none" w="sm" len="sm"/>
          </a:ln>
        </p:spPr>
      </p:cxnSp>
      <p:pic>
        <p:nvPicPr>
          <p:cNvPr id="8" name="Picture 7" descr="LL_Logo_blu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858465" y="5111496"/>
            <a:ext cx="3427070" cy="34524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474935" y="1293094"/>
            <a:ext cx="8188774" cy="4830616"/>
          </a:xfrm>
          <a:prstGeom prst="rect">
            <a:avLst/>
          </a:prstGeom>
        </p:spPr>
        <p:txBody>
          <a:bodyPr/>
          <a:lstStyle>
            <a:lvl1pPr>
              <a:lnSpc>
                <a:spcPts val="2200"/>
              </a:lnSpc>
              <a:spcBef>
                <a:spcPts val="1200"/>
              </a:spcBef>
              <a:spcAft>
                <a:spcPts val="0"/>
              </a:spcAft>
              <a:defRPr/>
            </a:lvl1pPr>
            <a:lvl2pPr marL="539750" indent="-255588">
              <a:lnSpc>
                <a:spcPts val="2000"/>
              </a:lnSpc>
              <a:spcBef>
                <a:spcPts val="600"/>
              </a:spcBef>
              <a:spcAft>
                <a:spcPts val="0"/>
              </a:spcAft>
              <a:defRPr sz="1800"/>
            </a:lvl2pPr>
            <a:lvl3pPr marL="757238" indent="-184150">
              <a:lnSpc>
                <a:spcPts val="1800"/>
              </a:lnSpc>
              <a:spcBef>
                <a:spcPts val="600"/>
              </a:spcBef>
              <a:spcAft>
                <a:spcPts val="0"/>
              </a:spcAft>
              <a:buSzPct val="90000"/>
              <a:buFont typeface="Arial" pitchFamily="34" charset="0"/>
              <a:buChar char="•"/>
              <a:defRPr/>
            </a:lvl3pPr>
            <a:lvl4pPr marL="1033272" indent="0">
              <a:lnSpc>
                <a:spcPts val="1600"/>
              </a:lnSpc>
              <a:spcBef>
                <a:spcPts val="600"/>
              </a:spcBef>
              <a:spcAft>
                <a:spcPts val="0"/>
              </a:spcAft>
              <a:buFontTx/>
              <a:buNone/>
              <a:defRPr/>
            </a:lvl4pPr>
            <a:lvl5pPr marL="1261872" indent="0">
              <a:lnSpc>
                <a:spcPts val="1400"/>
              </a:lnSpc>
              <a:spcBef>
                <a:spcPts val="600"/>
              </a:spcBef>
              <a:spcAft>
                <a:spcPts val="0"/>
              </a:spcAft>
              <a:buSzPct val="85000"/>
              <a:buFontTx/>
              <a:buNone/>
              <a:defRPr sz="1200"/>
            </a:lvl5pPr>
            <a:lvl6pPr>
              <a:buFont typeface="Arial" pitchFamily="34" charset="0"/>
              <a:buChar char="•"/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474935" y="1293094"/>
            <a:ext cx="3989065" cy="4830616"/>
          </a:xfrm>
          <a:prstGeom prst="rect">
            <a:avLst/>
          </a:prstGeom>
        </p:spPr>
        <p:txBody>
          <a:bodyPr/>
          <a:lstStyle>
            <a:lvl1pPr>
              <a:lnSpc>
                <a:spcPts val="2200"/>
              </a:lnSpc>
              <a:spcBef>
                <a:spcPts val="1200"/>
              </a:spcBef>
              <a:spcAft>
                <a:spcPts val="0"/>
              </a:spcAft>
              <a:defRPr/>
            </a:lvl1pPr>
            <a:lvl2pPr marL="539750" indent="-255588">
              <a:lnSpc>
                <a:spcPts val="2000"/>
              </a:lnSpc>
              <a:spcBef>
                <a:spcPts val="600"/>
              </a:spcBef>
              <a:spcAft>
                <a:spcPts val="0"/>
              </a:spcAft>
              <a:defRPr sz="1800"/>
            </a:lvl2pPr>
            <a:lvl3pPr marL="757238" indent="-184150">
              <a:lnSpc>
                <a:spcPts val="1800"/>
              </a:lnSpc>
              <a:spcBef>
                <a:spcPts val="600"/>
              </a:spcBef>
              <a:spcAft>
                <a:spcPts val="0"/>
              </a:spcAft>
              <a:buSzPct val="90000"/>
              <a:buFont typeface="Arial" pitchFamily="34" charset="0"/>
              <a:buChar char="•"/>
              <a:defRPr/>
            </a:lvl3pPr>
            <a:lvl4pPr marL="1033272" indent="0">
              <a:lnSpc>
                <a:spcPts val="1600"/>
              </a:lnSpc>
              <a:spcBef>
                <a:spcPts val="600"/>
              </a:spcBef>
              <a:spcAft>
                <a:spcPts val="0"/>
              </a:spcAft>
              <a:buFontTx/>
              <a:buNone/>
              <a:defRPr/>
            </a:lvl4pPr>
            <a:lvl5pPr marL="1261872" indent="0">
              <a:lnSpc>
                <a:spcPts val="1400"/>
              </a:lnSpc>
              <a:spcBef>
                <a:spcPts val="600"/>
              </a:spcBef>
              <a:spcAft>
                <a:spcPts val="0"/>
              </a:spcAft>
              <a:buSzPct val="85000"/>
              <a:buFontTx/>
              <a:buNone/>
              <a:defRPr sz="1200"/>
            </a:lvl5pPr>
            <a:lvl6pPr>
              <a:buFont typeface="Arial" pitchFamily="34" charset="0"/>
              <a:buChar char="•"/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7"/>
          <p:cNvSpPr>
            <a:spLocks noGrp="1"/>
          </p:cNvSpPr>
          <p:nvPr>
            <p:ph sz="quarter" idx="11"/>
          </p:nvPr>
        </p:nvSpPr>
        <p:spPr>
          <a:xfrm>
            <a:off x="4665335" y="1293094"/>
            <a:ext cx="3989065" cy="4830616"/>
          </a:xfrm>
          <a:prstGeom prst="rect">
            <a:avLst/>
          </a:prstGeom>
        </p:spPr>
        <p:txBody>
          <a:bodyPr/>
          <a:lstStyle>
            <a:lvl1pPr>
              <a:lnSpc>
                <a:spcPts val="2200"/>
              </a:lnSpc>
              <a:spcBef>
                <a:spcPts val="1200"/>
              </a:spcBef>
              <a:spcAft>
                <a:spcPts val="0"/>
              </a:spcAft>
              <a:defRPr/>
            </a:lvl1pPr>
            <a:lvl2pPr marL="539750" indent="-255588">
              <a:lnSpc>
                <a:spcPts val="2000"/>
              </a:lnSpc>
              <a:spcBef>
                <a:spcPts val="600"/>
              </a:spcBef>
              <a:spcAft>
                <a:spcPts val="0"/>
              </a:spcAft>
              <a:defRPr sz="1800"/>
            </a:lvl2pPr>
            <a:lvl3pPr marL="757238" indent="-184150">
              <a:lnSpc>
                <a:spcPts val="1800"/>
              </a:lnSpc>
              <a:spcBef>
                <a:spcPts val="600"/>
              </a:spcBef>
              <a:spcAft>
                <a:spcPts val="0"/>
              </a:spcAft>
              <a:buSzPct val="90000"/>
              <a:buFont typeface="Arial" pitchFamily="34" charset="0"/>
              <a:buChar char="•"/>
              <a:defRPr/>
            </a:lvl3pPr>
            <a:lvl4pPr marL="1033272" indent="1588">
              <a:lnSpc>
                <a:spcPts val="1600"/>
              </a:lnSpc>
              <a:spcBef>
                <a:spcPts val="600"/>
              </a:spcBef>
              <a:spcAft>
                <a:spcPts val="0"/>
              </a:spcAft>
              <a:buFontTx/>
              <a:buNone/>
              <a:defRPr/>
            </a:lvl4pPr>
            <a:lvl5pPr marL="1261872" indent="0">
              <a:lnSpc>
                <a:spcPts val="1400"/>
              </a:lnSpc>
              <a:spcBef>
                <a:spcPts val="600"/>
              </a:spcBef>
              <a:spcAft>
                <a:spcPts val="0"/>
              </a:spcAft>
              <a:buSzPct val="85000"/>
              <a:buFontTx/>
              <a:buNone/>
              <a:defRPr sz="1200"/>
            </a:lvl5pPr>
            <a:lvl6pPr>
              <a:buFont typeface="Arial" pitchFamily="34" charset="0"/>
              <a:buChar char="•"/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474935" y="1293094"/>
            <a:ext cx="8188774" cy="4830616"/>
          </a:xfrm>
          <a:prstGeom prst="rect">
            <a:avLst/>
          </a:prstGeom>
        </p:spPr>
        <p:txBody>
          <a:bodyPr/>
          <a:lstStyle>
            <a:lvl1pPr>
              <a:lnSpc>
                <a:spcPts val="2200"/>
              </a:lnSpc>
              <a:spcBef>
                <a:spcPts val="1200"/>
              </a:spcBef>
              <a:spcAft>
                <a:spcPts val="0"/>
              </a:spcAft>
              <a:defRPr/>
            </a:lvl1pPr>
            <a:lvl2pPr marL="539750" indent="-255588">
              <a:lnSpc>
                <a:spcPts val="2000"/>
              </a:lnSpc>
              <a:spcBef>
                <a:spcPts val="600"/>
              </a:spcBef>
              <a:spcAft>
                <a:spcPts val="0"/>
              </a:spcAft>
              <a:defRPr sz="1800"/>
            </a:lvl2pPr>
            <a:lvl3pPr marL="757238" indent="-184150">
              <a:lnSpc>
                <a:spcPts val="1800"/>
              </a:lnSpc>
              <a:spcBef>
                <a:spcPts val="600"/>
              </a:spcBef>
              <a:spcAft>
                <a:spcPts val="0"/>
              </a:spcAft>
              <a:buSzPct val="90000"/>
              <a:buFont typeface="Arial" pitchFamily="34" charset="0"/>
              <a:buChar char="•"/>
              <a:defRPr/>
            </a:lvl3pPr>
            <a:lvl4pPr marL="1033272" indent="0">
              <a:lnSpc>
                <a:spcPts val="1600"/>
              </a:lnSpc>
              <a:spcBef>
                <a:spcPts val="600"/>
              </a:spcBef>
              <a:spcAft>
                <a:spcPts val="0"/>
              </a:spcAft>
              <a:buFontTx/>
              <a:buNone/>
              <a:defRPr/>
            </a:lvl4pPr>
            <a:lvl5pPr marL="1261872" indent="0">
              <a:lnSpc>
                <a:spcPts val="1400"/>
              </a:lnSpc>
              <a:spcBef>
                <a:spcPts val="600"/>
              </a:spcBef>
              <a:spcAft>
                <a:spcPts val="0"/>
              </a:spcAft>
              <a:buSzPct val="85000"/>
              <a:buFontTx/>
              <a:buNone/>
              <a:defRPr sz="1200"/>
            </a:lvl5pPr>
            <a:lvl6pPr>
              <a:buFont typeface="Arial" pitchFamily="34" charset="0"/>
              <a:buChar char="•"/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40527" y="145147"/>
            <a:ext cx="7262946" cy="46445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940527" y="593818"/>
            <a:ext cx="7262879" cy="296863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2400"/>
              </a:lnSpc>
              <a:buNone/>
              <a:defRPr sz="2400"/>
            </a:lvl1pPr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474935" y="1680754"/>
            <a:ext cx="8188774" cy="4442955"/>
          </a:xfrm>
          <a:prstGeom prst="rect">
            <a:avLst/>
          </a:prstGeom>
        </p:spPr>
        <p:txBody>
          <a:bodyPr anchor="t" anchorCtr="1"/>
          <a:lstStyle>
            <a:lvl1pPr>
              <a:lnSpc>
                <a:spcPts val="2200"/>
              </a:lnSpc>
              <a:spcBef>
                <a:spcPts val="1500"/>
              </a:spcBef>
              <a:spcAft>
                <a:spcPts val="0"/>
              </a:spcAft>
              <a:defRPr/>
            </a:lvl1pPr>
            <a:lvl2pPr marL="539750" indent="-255588">
              <a:lnSpc>
                <a:spcPts val="2000"/>
              </a:lnSpc>
              <a:spcBef>
                <a:spcPts val="1500"/>
              </a:spcBef>
              <a:spcAft>
                <a:spcPts val="0"/>
              </a:spcAft>
              <a:defRPr sz="1800"/>
            </a:lvl2pPr>
            <a:lvl3pPr marL="757238" indent="-184150">
              <a:lnSpc>
                <a:spcPts val="1800"/>
              </a:lnSpc>
              <a:spcBef>
                <a:spcPts val="1500"/>
              </a:spcBef>
              <a:spcAft>
                <a:spcPts val="0"/>
              </a:spcAft>
              <a:buSzPct val="90000"/>
              <a:buFont typeface="Arial" pitchFamily="34" charset="0"/>
              <a:buChar char="•"/>
              <a:defRPr/>
            </a:lvl3pPr>
            <a:lvl4pPr marL="1033272" indent="0">
              <a:lnSpc>
                <a:spcPts val="1600"/>
              </a:lnSpc>
              <a:spcBef>
                <a:spcPts val="1500"/>
              </a:spcBef>
              <a:spcAft>
                <a:spcPts val="0"/>
              </a:spcAft>
              <a:buFontTx/>
              <a:buNone/>
              <a:defRPr/>
            </a:lvl4pPr>
            <a:lvl5pPr marL="1261872" indent="0">
              <a:lnSpc>
                <a:spcPts val="1400"/>
              </a:lnSpc>
              <a:spcBef>
                <a:spcPts val="1500"/>
              </a:spcBef>
              <a:spcAft>
                <a:spcPts val="0"/>
              </a:spcAft>
              <a:buSzPct val="85000"/>
              <a:buFontTx/>
              <a:buNone/>
              <a:defRPr sz="1200"/>
            </a:lvl5pPr>
            <a:lvl6pPr>
              <a:buFont typeface="Arial" pitchFamily="34" charset="0"/>
              <a:buChar char="•"/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84899" y="1768103"/>
            <a:ext cx="5970446" cy="3773711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84899" y="5603133"/>
            <a:ext cx="5970446" cy="27432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400"/>
              </a:lnSpc>
              <a:buNone/>
              <a:defRPr sz="1200" b="1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0"/>
          </p:nvPr>
        </p:nvSpPr>
        <p:spPr>
          <a:xfrm>
            <a:off x="1584899" y="1312860"/>
            <a:ext cx="5970446" cy="377390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ts val="2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/>
              <a:t>Wednesday, May 15,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Media Placeholder 3"/>
          <p:cNvSpPr>
            <a:spLocks noGrp="1"/>
          </p:cNvSpPr>
          <p:nvPr>
            <p:ph type="media" sz="quarter" idx="10"/>
          </p:nvPr>
        </p:nvSpPr>
        <p:spPr>
          <a:xfrm>
            <a:off x="1736583" y="1828800"/>
            <a:ext cx="5687568" cy="3343275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media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229437"/>
            <a:ext cx="5687568" cy="27432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400"/>
              </a:lnSpc>
              <a:buNone/>
              <a:defRPr sz="1200" b="1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1"/>
          </p:nvPr>
        </p:nvSpPr>
        <p:spPr>
          <a:xfrm>
            <a:off x="1737360" y="1368517"/>
            <a:ext cx="5687568" cy="377390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1339993" y="1700213"/>
            <a:ext cx="6454775" cy="394335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168" y="5706497"/>
            <a:ext cx="6455664" cy="27432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400"/>
              </a:lnSpc>
              <a:buNone/>
              <a:defRPr sz="1200" b="1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1"/>
          </p:nvPr>
        </p:nvSpPr>
        <p:spPr>
          <a:xfrm>
            <a:off x="1344168" y="1249252"/>
            <a:ext cx="6455664" cy="377390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9933D019-A32C-4EAD-B8E6-DBDA699692FD}" type="datetime2">
              <a:rPr lang="en-US" smtClean="0"/>
              <a:t>Wednesday, May 15,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  <a:prstGeom prst="rect">
            <a:avLst/>
          </a:prstGeom>
        </p:spPr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/>
              <a:t>Wednesday, May 15, 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t>Wednesday, May 15, 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/>
              <a:t>Wednesday, May 15, 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t>Wednesday, May 15, 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/>
              <a:t>Wednesday, May 15, 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/>
              <a:t>Wednesday, May 15, 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80CB818-7379-467D-8E76-EF9D9074A26C}" type="datetime2">
              <a:rPr lang="en-US" smtClean="0"/>
              <a:t>Wednesday, May 15, 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668" r:id="rId12"/>
    <p:sldLayoutId id="2147483669" r:id="rId13"/>
    <p:sldLayoutId id="2147483694" r:id="rId14"/>
    <p:sldLayoutId id="2147483689" r:id="rId15"/>
    <p:sldLayoutId id="2147483695" r:id="rId16"/>
    <p:sldLayoutId id="2147483692" r:id="rId17"/>
    <p:sldLayoutId id="2147483693" r:id="rId18"/>
    <p:sldLayoutId id="2147483676" r:id="rId19"/>
    <p:sldLayoutId id="2147483690" r:id="rId20"/>
    <p:sldLayoutId id="2147483691" r:id="rId2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seti.org/cyclops2.htm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219200" y="2895600"/>
            <a:ext cx="6858000" cy="1295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Hardware Implementation of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Antenna </a:t>
            </a:r>
            <a:r>
              <a:rPr lang="en-US" dirty="0" err="1" smtClean="0"/>
              <a:t>Beamforming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using Genetic Algorithm</a:t>
            </a:r>
            <a:endParaRPr lang="en-US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Kevin </a:t>
            </a:r>
            <a:r>
              <a:rPr lang="en-US" dirty="0" err="1" smtClean="0"/>
              <a:t>Hsiue</a:t>
            </a:r>
            <a:endParaRPr lang="en-US" dirty="0" smtClean="0"/>
          </a:p>
          <a:p>
            <a:r>
              <a:rPr lang="en-US" dirty="0" smtClean="0"/>
              <a:t>Bryan Teague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78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850622" y="5105400"/>
            <a:ext cx="22860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– </a:t>
            </a:r>
            <a:r>
              <a:rPr lang="en-US" dirty="0" err="1" smtClean="0"/>
              <a:t>Bluespec</a:t>
            </a:r>
            <a:r>
              <a:rPr lang="en-US" dirty="0" smtClean="0"/>
              <a:t> Simulation</a:t>
            </a:r>
            <a:endParaRPr lang="en-US" dirty="0"/>
          </a:p>
        </p:txBody>
      </p:sp>
      <p:pic>
        <p:nvPicPr>
          <p:cNvPr id="3" name="30deg.mp4">
            <a:hlinkClick r:id="" action="ppaction://media"/>
          </p:cNvPr>
          <p:cNvPicPr>
            <a:picLocks noGrp="1" noChangeAspect="1"/>
          </p:cNvPicPr>
          <p:nvPr>
            <p:ph sz="quarter" idx="1"/>
            <a:videoFile r:link="rId2"/>
            <p:extLst>
              <p:ext uri="{DAA4B4D4-6D71-4841-9C94-3DE7FCFB9230}">
                <p14:media xmlns:p14="http://schemas.microsoft.com/office/powerpoint/2010/main" r:embed="rId1">
                  <p14:bmkLst>
                    <p14:bmk name="Bookmark 1" time="19819.3548"/>
                  </p14:bmkLst>
                </p14:media>
              </p:ext>
            </p:extLst>
          </p:nvPr>
        </p:nvPicPr>
        <p:blipFill rotWithShape="1">
          <a:blip r:embed="rId4"/>
          <a:srcRect l="12540" r="12540"/>
          <a:stretch>
            <a:fillRect/>
          </a:stretch>
        </p:blipFill>
        <p:spPr>
          <a:xfrm>
            <a:off x="304800" y="2438400"/>
            <a:ext cx="4800600" cy="3601792"/>
          </a:xfrm>
          <a:ln w="12700">
            <a:solidFill>
              <a:schemeClr val="tx1"/>
            </a:solidFill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371600"/>
            <a:ext cx="3962400" cy="2971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698222" y="4724400"/>
            <a:ext cx="2607578" cy="1371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600" dirty="0" smtClean="0">
                <a:solidFill>
                  <a:schemeClr val="tx1"/>
                </a:solidFill>
              </a:rPr>
              <a:t>Legend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6003022" y="5334000"/>
            <a:ext cx="685800" cy="0"/>
          </a:xfrm>
          <a:prstGeom prst="line">
            <a:avLst/>
          </a:prstGeom>
          <a:ln w="28575">
            <a:solidFill>
              <a:srgbClr val="0056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03022" y="5715000"/>
            <a:ext cx="685800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917422" y="5181600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Solution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6917422" y="5559623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Ideal</a:t>
            </a:r>
            <a:endParaRPr lang="en-US" sz="1400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304800" y="1371600"/>
            <a:ext cx="4495800" cy="914400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Ideal curve generated from Python reference design</a:t>
            </a:r>
          </a:p>
          <a:p>
            <a:r>
              <a:rPr lang="en-US" dirty="0" smtClean="0"/>
              <a:t>Solution generate with </a:t>
            </a:r>
            <a:r>
              <a:rPr lang="en-US" dirty="0" err="1" smtClean="0"/>
              <a:t>Bluespec</a:t>
            </a:r>
            <a:r>
              <a:rPr lang="en-US" dirty="0" smtClean="0"/>
              <a:t> simulation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078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remove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Evaluation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207821483"/>
              </p:ext>
            </p:extLst>
          </p:nvPr>
        </p:nvGraphicFramePr>
        <p:xfrm>
          <a:off x="457200" y="1529080"/>
          <a:ext cx="8229600" cy="313944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645920"/>
                <a:gridCol w="1783080"/>
                <a:gridCol w="150876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Performance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Metric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/>
                      <a:r>
                        <a:rPr lang="en-US" sz="1600" dirty="0" smtClean="0"/>
                        <a:t>Critical Path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/>
                      <a:r>
                        <a:rPr lang="en-US" sz="1600" dirty="0" smtClean="0"/>
                        <a:t>Throughput</a:t>
                      </a:r>
                      <a:br>
                        <a:rPr lang="en-US" sz="1600" dirty="0" smtClean="0"/>
                      </a:b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FPGA Utilization**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(Slice/LUT/DSP)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Place-and-Route Successful?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Sequential</a:t>
                      </a:r>
                      <a:r>
                        <a:rPr lang="en-US" sz="1600" b="1" baseline="0" dirty="0" smtClean="0"/>
                        <a:t> GA</a:t>
                      </a:r>
                    </a:p>
                    <a:p>
                      <a:pPr marL="233363" indent="-233363"/>
                      <a:r>
                        <a:rPr lang="en-US" sz="1600" dirty="0" smtClean="0"/>
                        <a:t>Min/max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43</a:t>
                      </a:r>
                      <a:r>
                        <a:rPr lang="en-US" sz="1600" baseline="0" dirty="0" smtClean="0"/>
                        <a:t> ns</a:t>
                      </a:r>
                    </a:p>
                    <a:p>
                      <a:r>
                        <a:rPr lang="en-US" sz="1600" dirty="0" smtClean="0"/>
                        <a:t>(Natural</a:t>
                      </a:r>
                      <a:r>
                        <a:rPr lang="en-US" sz="1600" baseline="0" dirty="0" smtClean="0"/>
                        <a:t> Selection)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690 </a:t>
                      </a:r>
                      <a:r>
                        <a:rPr lang="en-US" sz="1600" dirty="0" err="1" smtClean="0"/>
                        <a:t>kGen</a:t>
                      </a:r>
                      <a:r>
                        <a:rPr lang="en-US" sz="1600" dirty="0" smtClean="0"/>
                        <a:t>/s*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48%/78%/100%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Sequential</a:t>
                      </a:r>
                      <a:r>
                        <a:rPr lang="en-US" sz="1600" b="1" baseline="0" dirty="0" smtClean="0"/>
                        <a:t> GA</a:t>
                      </a:r>
                    </a:p>
                    <a:p>
                      <a:r>
                        <a:rPr lang="en-US" sz="1600" b="0" baseline="0" dirty="0" err="1" smtClean="0"/>
                        <a:t>Bubblesort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45 ns</a:t>
                      </a:r>
                    </a:p>
                    <a:p>
                      <a:r>
                        <a:rPr lang="en-US" sz="1600" dirty="0" smtClean="0"/>
                        <a:t>(Natural</a:t>
                      </a:r>
                      <a:r>
                        <a:rPr lang="en-US" sz="1600" baseline="0" dirty="0" smtClean="0"/>
                        <a:t> Selection)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690 </a:t>
                      </a:r>
                      <a:r>
                        <a:rPr lang="en-US" sz="1600" dirty="0" err="1" smtClean="0"/>
                        <a:t>kGen</a:t>
                      </a:r>
                      <a:r>
                        <a:rPr lang="en-US" sz="1600" dirty="0" smtClean="0"/>
                        <a:t>/s*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49%/76%/100%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Sequential</a:t>
                      </a:r>
                      <a:r>
                        <a:rPr lang="en-US" sz="1600" b="1" baseline="0" dirty="0" smtClean="0"/>
                        <a:t> GA</a:t>
                      </a:r>
                    </a:p>
                    <a:p>
                      <a:r>
                        <a:rPr lang="en-US" sz="1600" b="0" baseline="0" dirty="0" smtClean="0"/>
                        <a:t>Kill2</a:t>
                      </a:r>
                      <a:endParaRPr lang="en-US" sz="16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29 ns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(Natural</a:t>
                      </a:r>
                      <a:r>
                        <a:rPr lang="en-US" sz="1600" baseline="0" dirty="0" smtClean="0"/>
                        <a:t> Selection)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690 </a:t>
                      </a:r>
                      <a:r>
                        <a:rPr lang="en-US" sz="1600" dirty="0" err="1" smtClean="0"/>
                        <a:t>kGen</a:t>
                      </a:r>
                      <a:r>
                        <a:rPr lang="en-US" sz="1600" dirty="0" smtClean="0"/>
                        <a:t>/s*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46%/73%/100%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Sequential</a:t>
                      </a:r>
                      <a:r>
                        <a:rPr lang="en-US" sz="1600" b="1" baseline="0" dirty="0" smtClean="0"/>
                        <a:t> GA</a:t>
                      </a:r>
                    </a:p>
                    <a:p>
                      <a:r>
                        <a:rPr lang="en-US" sz="1600" b="0" baseline="0" dirty="0" smtClean="0"/>
                        <a:t>FIFO1</a:t>
                      </a:r>
                      <a:endParaRPr lang="en-US" sz="16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39 ns</a:t>
                      </a:r>
                    </a:p>
                    <a:p>
                      <a:r>
                        <a:rPr lang="en-US" sz="1600" dirty="0" smtClean="0"/>
                        <a:t>(Crossover)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690 </a:t>
                      </a:r>
                      <a:r>
                        <a:rPr lang="en-US" sz="1600" dirty="0" err="1" smtClean="0"/>
                        <a:t>kGen</a:t>
                      </a:r>
                      <a:r>
                        <a:rPr lang="en-US" sz="1600" dirty="0" smtClean="0"/>
                        <a:t>/s*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19%/40%/100%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YES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(20</a:t>
                      </a:r>
                      <a:r>
                        <a:rPr lang="en-US" sz="1600" baseline="0" dirty="0" smtClean="0"/>
                        <a:t> MHz)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410200" y="5715000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* Assumes 20 MHz clock frequency</a:t>
            </a:r>
          </a:p>
          <a:p>
            <a:r>
              <a:rPr lang="en-US" sz="1600" dirty="0" smtClean="0"/>
              <a:t>** Does not include </a:t>
            </a:r>
            <a:r>
              <a:rPr lang="en-US" sz="1600" dirty="0" err="1" smtClean="0"/>
              <a:t>SceMi</a:t>
            </a:r>
            <a:r>
              <a:rPr lang="en-US" sz="1600" dirty="0" smtClean="0"/>
              <a:t> interface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38056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Microarchitectural</a:t>
            </a:r>
            <a:r>
              <a:rPr lang="en-US" dirty="0"/>
              <a:t> </a:t>
            </a:r>
            <a:r>
              <a:rPr lang="en-US" dirty="0" smtClean="0"/>
              <a:t>Description 2</a:t>
            </a:r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324" y="1362494"/>
            <a:ext cx="7625675" cy="4508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57199" y="1295401"/>
            <a:ext cx="8001002" cy="4642448"/>
          </a:xfrm>
          <a:prstGeom prst="rect">
            <a:avLst/>
          </a:prstGeom>
          <a:solidFill>
            <a:schemeClr val="accent1">
              <a:lumMod val="60000"/>
              <a:lumOff val="40000"/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ircular Arrow 3"/>
          <p:cNvSpPr/>
          <p:nvPr/>
        </p:nvSpPr>
        <p:spPr>
          <a:xfrm>
            <a:off x="4457699" y="1905000"/>
            <a:ext cx="3581400" cy="3200400"/>
          </a:xfrm>
          <a:prstGeom prst="circularArrow">
            <a:avLst>
              <a:gd name="adj1" fmla="val 6955"/>
              <a:gd name="adj2" fmla="val 1142319"/>
              <a:gd name="adj3" fmla="val 20518781"/>
              <a:gd name="adj4" fmla="val 1634074"/>
              <a:gd name="adj5" fmla="val 10419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00600" y="2257856"/>
            <a:ext cx="2971800" cy="2441377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1776928"/>
              </a:avLst>
            </a:prstTxWarp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Population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5943600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Pipelined Genetic Algorithm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06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Microarchitectural</a:t>
            </a:r>
            <a:r>
              <a:rPr lang="en-US" dirty="0"/>
              <a:t> Description 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67000" y="1764268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1" dirty="0" err="1" smtClean="0"/>
              <a:t>Cordic</a:t>
            </a:r>
            <a:r>
              <a:rPr lang="en-US" sz="600" b="1" dirty="0" smtClean="0"/>
              <a:t> functions pipelined to accept one sample per clock cycle</a:t>
            </a:r>
            <a:endParaRPr lang="en-US" sz="600" b="1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851" y="1216217"/>
            <a:ext cx="6758299" cy="5032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76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529178108"/>
              </p:ext>
            </p:extLst>
          </p:nvPr>
        </p:nvGraphicFramePr>
        <p:xfrm>
          <a:off x="457200" y="1529080"/>
          <a:ext cx="8229600" cy="371856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645920"/>
                <a:gridCol w="1783080"/>
                <a:gridCol w="1524000"/>
                <a:gridCol w="1630680"/>
                <a:gridCol w="164592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Performance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Metric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/>
                      <a:r>
                        <a:rPr lang="en-US" sz="1600" dirty="0" smtClean="0"/>
                        <a:t>Critical Path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/>
                      <a:r>
                        <a:rPr lang="en-US" sz="1600" dirty="0" smtClean="0"/>
                        <a:t>Throughput</a:t>
                      </a:r>
                      <a:br>
                        <a:rPr lang="en-US" sz="1600" dirty="0" smtClean="0"/>
                      </a:b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FPGA Utilization**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(Slice/LUT/DSP)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Place-and-Route Successful?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Sequential</a:t>
                      </a:r>
                      <a:r>
                        <a:rPr lang="en-US" sz="1600" b="1" baseline="0" dirty="0" smtClean="0"/>
                        <a:t> GA</a:t>
                      </a:r>
                    </a:p>
                    <a:p>
                      <a:pPr marL="233363" indent="-233363"/>
                      <a:r>
                        <a:rPr lang="en-US" sz="1600" dirty="0" smtClean="0"/>
                        <a:t>Min/max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43</a:t>
                      </a:r>
                      <a:r>
                        <a:rPr lang="en-US" sz="1600" baseline="0" dirty="0" smtClean="0"/>
                        <a:t> ns</a:t>
                      </a:r>
                    </a:p>
                    <a:p>
                      <a:r>
                        <a:rPr lang="en-US" sz="1600" dirty="0" smtClean="0"/>
                        <a:t>(Natural</a:t>
                      </a:r>
                      <a:r>
                        <a:rPr lang="en-US" sz="1600" baseline="0" dirty="0" smtClean="0"/>
                        <a:t> Selection)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690 </a:t>
                      </a:r>
                      <a:r>
                        <a:rPr lang="en-US" sz="1600" dirty="0" err="1" smtClean="0"/>
                        <a:t>kGen</a:t>
                      </a:r>
                      <a:r>
                        <a:rPr lang="en-US" sz="1600" dirty="0" smtClean="0"/>
                        <a:t>/s*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48%/78%/100%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Sequential</a:t>
                      </a:r>
                      <a:r>
                        <a:rPr lang="en-US" sz="1600" b="1" baseline="0" dirty="0" smtClean="0"/>
                        <a:t> GA</a:t>
                      </a:r>
                    </a:p>
                    <a:p>
                      <a:r>
                        <a:rPr lang="en-US" sz="1600" b="0" baseline="0" dirty="0" err="1" smtClean="0"/>
                        <a:t>Bubblesort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45 ns</a:t>
                      </a:r>
                    </a:p>
                    <a:p>
                      <a:r>
                        <a:rPr lang="en-US" sz="1600" dirty="0" smtClean="0"/>
                        <a:t>(Natural</a:t>
                      </a:r>
                      <a:r>
                        <a:rPr lang="en-US" sz="1600" baseline="0" dirty="0" smtClean="0"/>
                        <a:t> Selection)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690 </a:t>
                      </a:r>
                      <a:r>
                        <a:rPr lang="en-US" sz="1600" dirty="0" err="1" smtClean="0"/>
                        <a:t>kGen</a:t>
                      </a:r>
                      <a:r>
                        <a:rPr lang="en-US" sz="1600" dirty="0" smtClean="0"/>
                        <a:t>/s*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49%/76%/100%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Sequential</a:t>
                      </a:r>
                      <a:r>
                        <a:rPr lang="en-US" sz="1600" b="1" baseline="0" dirty="0" smtClean="0"/>
                        <a:t> GA</a:t>
                      </a:r>
                    </a:p>
                    <a:p>
                      <a:r>
                        <a:rPr lang="en-US" sz="1600" b="0" baseline="0" dirty="0" smtClean="0"/>
                        <a:t>Kill2</a:t>
                      </a:r>
                      <a:endParaRPr lang="en-US" sz="16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29 ns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(Natural</a:t>
                      </a:r>
                      <a:r>
                        <a:rPr lang="en-US" sz="1600" baseline="0" dirty="0" smtClean="0"/>
                        <a:t> Selection)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690 </a:t>
                      </a:r>
                      <a:r>
                        <a:rPr lang="en-US" sz="1600" dirty="0" err="1" smtClean="0"/>
                        <a:t>kGen</a:t>
                      </a:r>
                      <a:r>
                        <a:rPr lang="en-US" sz="1600" dirty="0" smtClean="0"/>
                        <a:t>/s*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46%/73%/100%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Sequential</a:t>
                      </a:r>
                      <a:r>
                        <a:rPr lang="en-US" sz="1600" b="1" baseline="0" dirty="0" smtClean="0"/>
                        <a:t> GA</a:t>
                      </a:r>
                    </a:p>
                    <a:p>
                      <a:r>
                        <a:rPr lang="en-US" sz="1600" b="0" baseline="0" dirty="0" smtClean="0"/>
                        <a:t>FIFO1</a:t>
                      </a:r>
                      <a:endParaRPr lang="en-US" sz="16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39 ns</a:t>
                      </a:r>
                    </a:p>
                    <a:p>
                      <a:r>
                        <a:rPr lang="en-US" sz="1600" dirty="0" smtClean="0"/>
                        <a:t>(Crossover)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690 </a:t>
                      </a:r>
                      <a:r>
                        <a:rPr lang="en-US" sz="1600" dirty="0" err="1" smtClean="0"/>
                        <a:t>kGen</a:t>
                      </a:r>
                      <a:r>
                        <a:rPr lang="en-US" sz="1600" dirty="0" smtClean="0"/>
                        <a:t>/s*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19%/40%/100%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YES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(20</a:t>
                      </a:r>
                      <a:r>
                        <a:rPr lang="en-US" sz="1600" baseline="0" dirty="0" smtClean="0"/>
                        <a:t> MHz)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Pipeline</a:t>
                      </a:r>
                      <a:r>
                        <a:rPr lang="en-US" sz="1600" b="1" baseline="0" dirty="0" smtClean="0"/>
                        <a:t> GA</a:t>
                      </a:r>
                      <a:endParaRPr lang="en-US" sz="16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</a:t>
                      </a:r>
                      <a:r>
                        <a:rPr lang="en-US" sz="1600" baseline="0" dirty="0" smtClean="0"/>
                        <a:t> ns</a:t>
                      </a:r>
                    </a:p>
                    <a:p>
                      <a:r>
                        <a:rPr lang="en-US" sz="1600" baseline="0" dirty="0" smtClean="0"/>
                        <a:t>(</a:t>
                      </a:r>
                      <a:r>
                        <a:rPr lang="en-US" sz="1600" baseline="0" dirty="0" err="1" smtClean="0"/>
                        <a:t>Cordic</a:t>
                      </a:r>
                      <a:r>
                        <a:rPr lang="en-US" sz="1600" baseline="0" dirty="0" smtClean="0"/>
                        <a:t>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1.72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mGen</a:t>
                      </a:r>
                      <a:r>
                        <a:rPr lang="en-US" sz="1600" baseline="0" dirty="0" smtClean="0"/>
                        <a:t>/s***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3%/4%/14%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YES</a:t>
                      </a:r>
                    </a:p>
                    <a:p>
                      <a:r>
                        <a:rPr lang="en-US" sz="1600" dirty="0" smtClean="0"/>
                        <a:t>(50</a:t>
                      </a:r>
                      <a:r>
                        <a:rPr lang="en-US" sz="1600" baseline="0" dirty="0" smtClean="0"/>
                        <a:t> MHz)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Evaluation 2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57200" y="2362200"/>
            <a:ext cx="8229600" cy="2286000"/>
          </a:xfrm>
          <a:prstGeom prst="rect">
            <a:avLst/>
          </a:prstGeom>
          <a:solidFill>
            <a:schemeClr val="accent1">
              <a:alpha val="7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410200" y="5486400"/>
            <a:ext cx="327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* Assumes 20 MHz clock frequency</a:t>
            </a:r>
          </a:p>
          <a:p>
            <a:r>
              <a:rPr lang="en-US" sz="1600" dirty="0" smtClean="0"/>
              <a:t>** Does not include </a:t>
            </a:r>
            <a:r>
              <a:rPr lang="en-US" sz="1600" dirty="0" err="1" smtClean="0"/>
              <a:t>SceMi</a:t>
            </a:r>
            <a:r>
              <a:rPr lang="en-US" sz="1600" dirty="0" smtClean="0"/>
              <a:t> interface</a:t>
            </a:r>
          </a:p>
          <a:p>
            <a:r>
              <a:rPr lang="en-US" sz="1600" dirty="0" smtClean="0"/>
              <a:t>*** Assumes 50 MHz clock </a:t>
            </a:r>
            <a:r>
              <a:rPr lang="en-US" sz="1600" dirty="0" err="1" smtClean="0"/>
              <a:t>frequncy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2167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Exploration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Scale to models of larger arrays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PAR successful for 32  element antenna array on V5 (50 MHz)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Synthesis suggests 128  element on V7 (100 MHz)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What are the limits?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When does a new architecture make sense?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074" name="Picture 2" descr="Project Cyclops - Aerial View (26954 bytes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0294" y="3429000"/>
            <a:ext cx="3585706" cy="273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879552" y="6096000"/>
            <a:ext cx="28471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hlinkClick r:id="rId3"/>
              </a:rPr>
              <a:t>http://www.coseti.org/cyclops2.htm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3066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Exploration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Add mutation controller</a:t>
            </a:r>
          </a:p>
          <a:p>
            <a:pPr lvl="1"/>
            <a:r>
              <a:rPr lang="en-US" dirty="0" smtClean="0"/>
              <a:t>Tracks rate of change in cost function</a:t>
            </a:r>
          </a:p>
          <a:p>
            <a:pPr lvl="1"/>
            <a:r>
              <a:rPr lang="en-US" dirty="0" smtClean="0"/>
              <a:t>Controls mutation parameters accordingly</a:t>
            </a:r>
          </a:p>
          <a:p>
            <a:r>
              <a:rPr lang="en-US" dirty="0" smtClean="0"/>
              <a:t>More complicated antenna cost function</a:t>
            </a:r>
          </a:p>
          <a:p>
            <a:pPr lvl="1"/>
            <a:r>
              <a:rPr lang="en-US" dirty="0" smtClean="0"/>
              <a:t>Multiple </a:t>
            </a:r>
            <a:r>
              <a:rPr lang="en-US" dirty="0" err="1"/>
              <a:t>C</a:t>
            </a:r>
            <a:r>
              <a:rPr lang="en-US" dirty="0" err="1" smtClean="0"/>
              <a:t>ordic</a:t>
            </a:r>
            <a:r>
              <a:rPr lang="en-US" dirty="0" smtClean="0"/>
              <a:t> processors operating on single chromosome </a:t>
            </a:r>
          </a:p>
          <a:p>
            <a:r>
              <a:rPr lang="en-US" dirty="0" smtClean="0"/>
              <a:t>New problem, same architecture?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94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3340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Can hardware improve convergence rate of optimization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3 orders of magnitude compared to Python implementation</a:t>
            </a:r>
            <a:endParaRPr lang="en-US" dirty="0"/>
          </a:p>
          <a:p>
            <a:r>
              <a:rPr lang="en-US" dirty="0"/>
              <a:t>Can flexibility be retained in hardware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Multiple sorting algorithms explored</a:t>
            </a:r>
          </a:p>
          <a:p>
            <a:pPr lvl="1"/>
            <a:r>
              <a:rPr lang="en-US" dirty="0" smtClean="0"/>
              <a:t>Discrete modules with identical interfaces</a:t>
            </a:r>
          </a:p>
          <a:p>
            <a:pPr lvl="1"/>
            <a:r>
              <a:rPr lang="en-US" dirty="0" smtClean="0"/>
              <a:t>Important </a:t>
            </a:r>
            <a:r>
              <a:rPr lang="en-US" dirty="0" smtClean="0"/>
              <a:t>tuning </a:t>
            </a:r>
            <a:r>
              <a:rPr lang="en-US" dirty="0" smtClean="0"/>
              <a:t>parameters are be stored in registers </a:t>
            </a:r>
          </a:p>
          <a:p>
            <a:r>
              <a:rPr lang="en-US" dirty="0" smtClean="0"/>
              <a:t>Can </a:t>
            </a:r>
            <a:r>
              <a:rPr lang="en-US" dirty="0"/>
              <a:t>a hardware GA be scaled up to complicated beamforming problems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Yes! (32 element on V5, 128 element on V7)</a:t>
            </a:r>
            <a:endParaRPr lang="en-US" dirty="0"/>
          </a:p>
          <a:p>
            <a:r>
              <a:rPr lang="en-US" dirty="0"/>
              <a:t>Can hardware be used to solve GAs in “real-time”?</a:t>
            </a:r>
          </a:p>
          <a:p>
            <a:pPr lvl="1"/>
            <a:r>
              <a:rPr lang="en-US" dirty="0" smtClean="0"/>
              <a:t>Yes, for small problems, but limitations have not been explored</a:t>
            </a:r>
          </a:p>
          <a:p>
            <a:pPr lvl="2"/>
            <a:r>
              <a:rPr lang="en-US" dirty="0" smtClean="0"/>
              <a:t>150 generations for 8-element array = ~41 kHz</a:t>
            </a:r>
          </a:p>
          <a:p>
            <a:pPr lvl="2"/>
            <a:r>
              <a:rPr lang="en-US" dirty="0" smtClean="0"/>
              <a:t>How does the convergence scale?</a:t>
            </a:r>
          </a:p>
        </p:txBody>
      </p:sp>
    </p:spTree>
    <p:extLst>
      <p:ext uri="{BB962C8B-B14F-4D97-AF65-F5344CB8AC3E}">
        <p14:creationId xmlns:p14="http://schemas.microsoft.com/office/powerpoint/2010/main" val="31465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Genetic Algorithm Optimization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280661"/>
            <a:ext cx="2242395" cy="2376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895" y="3743325"/>
            <a:ext cx="2095500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457200" y="1280661"/>
            <a:ext cx="5943600" cy="4960691"/>
            <a:chOff x="457200" y="1287709"/>
            <a:chExt cx="5943600" cy="4960691"/>
          </a:xfrm>
        </p:grpSpPr>
        <p:sp>
          <p:nvSpPr>
            <p:cNvPr id="5" name="Rectangle 4"/>
            <p:cNvSpPr/>
            <p:nvPr/>
          </p:nvSpPr>
          <p:spPr>
            <a:xfrm>
              <a:off x="457200" y="1287709"/>
              <a:ext cx="5791200" cy="496069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999" y="1549343"/>
              <a:ext cx="3339855" cy="4554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4267200" y="1531691"/>
              <a:ext cx="2133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Initial Population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267200" y="2249269"/>
              <a:ext cx="2133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Selection for favorable traits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267200" y="3087469"/>
              <a:ext cx="2133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Reproduction of most favorable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267200" y="3886200"/>
              <a:ext cx="2057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Mutation adds variation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267200" y="4724400"/>
              <a:ext cx="2133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Selection prefers favorable mutation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267200" y="5562600"/>
              <a:ext cx="2133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Reproduction and repeat…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68130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Antenna </a:t>
            </a:r>
            <a:r>
              <a:rPr lang="en-US" dirty="0" err="1" smtClean="0"/>
              <a:t>Beamforming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What is antenna </a:t>
            </a:r>
            <a:r>
              <a:rPr lang="en-US" dirty="0" err="1" smtClean="0"/>
              <a:t>beamforming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Process of controlling relative phase of individual antennas to create a desired radiation pattern</a:t>
            </a:r>
          </a:p>
          <a:p>
            <a:pPr lvl="1"/>
            <a:r>
              <a:rPr lang="en-US" dirty="0" smtClean="0"/>
              <a:t>Main beam position, </a:t>
            </a:r>
            <a:r>
              <a:rPr lang="en-US" dirty="0" err="1" smtClean="0"/>
              <a:t>sidelobe</a:t>
            </a:r>
            <a:r>
              <a:rPr lang="en-US" dirty="0" smtClean="0"/>
              <a:t> levels, and null position can be controlled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9936" y="3479762"/>
            <a:ext cx="3224361" cy="2574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800600" y="6022164"/>
            <a:ext cx="299819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/>
              <a:t>Ruckus </a:t>
            </a:r>
            <a:r>
              <a:rPr lang="en-US" sz="1200" b="1" dirty="0" err="1" smtClean="0"/>
              <a:t>ZoneFlex</a:t>
            </a:r>
            <a:r>
              <a:rPr lang="en-US" sz="1200" b="1" dirty="0" smtClean="0"/>
              <a:t> 7962 Wireless Router</a:t>
            </a:r>
            <a:endParaRPr lang="en-US" sz="1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285419" y="2895600"/>
            <a:ext cx="1401381" cy="369332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ANTENNAS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6066219" y="3276600"/>
            <a:ext cx="1981200" cy="992964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6142419" y="3276600"/>
            <a:ext cx="1905000" cy="1297764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6523419" y="3276600"/>
            <a:ext cx="1524000" cy="1497070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7094919" y="3276600"/>
            <a:ext cx="952500" cy="1373964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6443677" y="3276600"/>
            <a:ext cx="1603742" cy="496482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5" b="7650"/>
          <a:stretch/>
        </p:blipFill>
        <p:spPr bwMode="auto">
          <a:xfrm>
            <a:off x="685800" y="3348072"/>
            <a:ext cx="3810000" cy="29510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8092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Goal:</a:t>
            </a:r>
            <a:r>
              <a:rPr lang="en-US" dirty="0" smtClean="0"/>
              <a:t> Implement genetic algorithm processor in hardware and demonstrate using antenna beamforming problem</a:t>
            </a:r>
          </a:p>
          <a:p>
            <a:pPr lvl="1"/>
            <a:r>
              <a:rPr lang="en-US" dirty="0" smtClean="0"/>
              <a:t>Genetic algorithms and </a:t>
            </a:r>
            <a:r>
              <a:rPr lang="en-US" dirty="0" err="1" smtClean="0"/>
              <a:t>beamforming</a:t>
            </a:r>
            <a:r>
              <a:rPr lang="en-US" dirty="0" smtClean="0"/>
              <a:t> equations are each inherently parallelizable</a:t>
            </a:r>
          </a:p>
          <a:p>
            <a:pPr lvl="1"/>
            <a:r>
              <a:rPr lang="en-US" dirty="0" smtClean="0"/>
              <a:t>Complex </a:t>
            </a:r>
            <a:r>
              <a:rPr lang="en-US" dirty="0" err="1" smtClean="0"/>
              <a:t>beamforming</a:t>
            </a:r>
            <a:r>
              <a:rPr lang="en-US" dirty="0" smtClean="0"/>
              <a:t> problems currently solved using genetic algorithms (GAs) in software</a:t>
            </a:r>
          </a:p>
          <a:p>
            <a:pPr lvl="1"/>
            <a:r>
              <a:rPr lang="en-US" dirty="0" smtClean="0"/>
              <a:t>GAs have previously had mixed success in hardware</a:t>
            </a:r>
          </a:p>
        </p:txBody>
      </p:sp>
    </p:spTree>
    <p:extLst>
      <p:ext uri="{BB962C8B-B14F-4D97-AF65-F5344CB8AC3E}">
        <p14:creationId xmlns:p14="http://schemas.microsoft.com/office/powerpoint/2010/main" val="391957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Can hardware improve convergence rate of optimization?</a:t>
            </a:r>
          </a:p>
          <a:p>
            <a:r>
              <a:rPr lang="en-US" dirty="0" smtClean="0"/>
              <a:t>Can flexibility be retained in hardware?</a:t>
            </a:r>
          </a:p>
          <a:p>
            <a:r>
              <a:rPr lang="en-US" dirty="0" smtClean="0"/>
              <a:t>Can a hardware GA be scaled up to complicated </a:t>
            </a:r>
            <a:r>
              <a:rPr lang="en-US" dirty="0" err="1" smtClean="0"/>
              <a:t>beamforming</a:t>
            </a:r>
            <a:r>
              <a:rPr lang="en-US" dirty="0" smtClean="0"/>
              <a:t> problems?</a:t>
            </a:r>
          </a:p>
          <a:p>
            <a:r>
              <a:rPr lang="en-US" dirty="0" smtClean="0"/>
              <a:t>Can hardware be used to solve GAs in “real-time”?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50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Block Diagram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62494"/>
            <a:ext cx="7620000" cy="4504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3400" y="5943600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Basic Genetic Algorithm Block Diagram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47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Block Diagram</a:t>
            </a:r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324" y="1362494"/>
            <a:ext cx="7625675" cy="4508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3400" y="5943600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Detailed Genetic Algorithm Block Diagram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02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1371600"/>
            <a:ext cx="8458200" cy="4876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dirty="0" smtClean="0">
                <a:solidFill>
                  <a:schemeClr val="tx1"/>
                </a:solidFill>
              </a:rPr>
              <a:t>System Data Flow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Interface and Data Flow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05000"/>
            <a:ext cx="8296275" cy="4059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066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Microarchitectural</a:t>
            </a:r>
            <a:r>
              <a:rPr lang="en-US" dirty="0"/>
              <a:t> Description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324" y="1362494"/>
            <a:ext cx="7625675" cy="4508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57199" y="1295401"/>
            <a:ext cx="8001002" cy="4642448"/>
          </a:xfrm>
          <a:prstGeom prst="rect">
            <a:avLst/>
          </a:prstGeom>
          <a:solidFill>
            <a:schemeClr val="accent1">
              <a:lumMod val="60000"/>
              <a:lumOff val="40000"/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ircular Arrow 6"/>
          <p:cNvSpPr/>
          <p:nvPr/>
        </p:nvSpPr>
        <p:spPr>
          <a:xfrm>
            <a:off x="4457699" y="1905000"/>
            <a:ext cx="3581400" cy="3200400"/>
          </a:xfrm>
          <a:prstGeom prst="circularArrow">
            <a:avLst>
              <a:gd name="adj1" fmla="val 9405"/>
              <a:gd name="adj2" fmla="val 1142319"/>
              <a:gd name="adj3" fmla="val 20517095"/>
              <a:gd name="adj4" fmla="val 1593314"/>
              <a:gd name="adj5" fmla="val 10419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4495798" y="1905000"/>
            <a:ext cx="1371602" cy="12954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500" b="1" dirty="0" smtClean="0"/>
              <a:t>Population</a:t>
            </a:r>
            <a:endParaRPr lang="en-US" sz="15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33400" y="5943600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Sequential Genetic Algorithm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212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27226E-6 C 0.05174 -0.08559 0.14775 -0.10132 0.2165 -0.03053 C 0.28577 0.03863 0.29914 0.16771 0.24896 0.25515 C 0.19844 0.34305 0.10244 0.3567 0.03316 0.28615 C -0.03506 0.21652 -0.04947 0.08837 -4.72222E-6 -1.27226E-6 Z " pathEditMode="relative" rAng="-24749213" ptsTypes="fffff">
                                      <p:cBhvr>
                                        <p:cTn id="6" dur="3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83" y="12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Custom 2">
      <a:dk1>
        <a:srgbClr val="292934"/>
      </a:dk1>
      <a:lt1>
        <a:srgbClr val="FFFFFF"/>
      </a:lt1>
      <a:dk2>
        <a:srgbClr val="6D2619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482</TotalTime>
  <Words>638</Words>
  <Application>Microsoft Office PowerPoint</Application>
  <PresentationFormat>On-screen Show (4:3)</PresentationFormat>
  <Paragraphs>154</Paragraphs>
  <Slides>17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Origin</vt:lpstr>
      <vt:lpstr>Hardware Implementation of  Antenna Beamforming  using Genetic Algorithm</vt:lpstr>
      <vt:lpstr>Genetic Algorithm Optimization</vt:lpstr>
      <vt:lpstr>Antenna Beamforming</vt:lpstr>
      <vt:lpstr>Project Objectives</vt:lpstr>
      <vt:lpstr>Project Objectives</vt:lpstr>
      <vt:lpstr>Implementation Block Diagram</vt:lpstr>
      <vt:lpstr>Implementation Block Diagram</vt:lpstr>
      <vt:lpstr>User Interface and Data Flow</vt:lpstr>
      <vt:lpstr>Microarchitectural Description</vt:lpstr>
      <vt:lpstr>Video – Bluespec Simulation</vt:lpstr>
      <vt:lpstr>Implementation Evaluation</vt:lpstr>
      <vt:lpstr>Microarchitectural Description 2</vt:lpstr>
      <vt:lpstr>Microarchitectural Description 2</vt:lpstr>
      <vt:lpstr>Implementation Evaluation 2</vt:lpstr>
      <vt:lpstr>Design Exploration</vt:lpstr>
      <vt:lpstr>Design Exploration</vt:lpstr>
      <vt:lpstr>Summary</vt:lpstr>
    </vt:vector>
  </TitlesOfParts>
  <Company>MIT Lincoln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Hardware Implementation of Antenna Beamforming  using Genetic Algorithm</dc:title>
  <dc:creator>Teague, Bryan - 0339 - MITLL</dc:creator>
  <cp:lastModifiedBy>Kevin</cp:lastModifiedBy>
  <cp:revision>34</cp:revision>
  <dcterms:created xsi:type="dcterms:W3CDTF">2013-05-14T14:40:22Z</dcterms:created>
  <dcterms:modified xsi:type="dcterms:W3CDTF">2013-05-15T18:18:47Z</dcterms:modified>
</cp:coreProperties>
</file>