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</p:sldMasterIdLst>
  <p:notesMasterIdLst>
    <p:notesMasterId r:id="rId34"/>
  </p:notesMasterIdLst>
  <p:handoutMasterIdLst>
    <p:handoutMasterId r:id="rId35"/>
  </p:handoutMasterIdLst>
  <p:sldIdLst>
    <p:sldId id="1057" r:id="rId2"/>
    <p:sldId id="1163" r:id="rId3"/>
    <p:sldId id="1164" r:id="rId4"/>
    <p:sldId id="1165" r:id="rId5"/>
    <p:sldId id="1166" r:id="rId6"/>
    <p:sldId id="1167" r:id="rId7"/>
    <p:sldId id="1168" r:id="rId8"/>
    <p:sldId id="1169" r:id="rId9"/>
    <p:sldId id="1170" r:id="rId10"/>
    <p:sldId id="1171" r:id="rId11"/>
    <p:sldId id="1172" r:id="rId12"/>
    <p:sldId id="1173" r:id="rId13"/>
    <p:sldId id="1174" r:id="rId14"/>
    <p:sldId id="1175" r:id="rId15"/>
    <p:sldId id="1176" r:id="rId16"/>
    <p:sldId id="1177" r:id="rId17"/>
    <p:sldId id="1178" r:id="rId18"/>
    <p:sldId id="1179" r:id="rId19"/>
    <p:sldId id="1180" r:id="rId20"/>
    <p:sldId id="1181" r:id="rId21"/>
    <p:sldId id="1061" r:id="rId22"/>
    <p:sldId id="1185" r:id="rId23"/>
    <p:sldId id="1186" r:id="rId24"/>
    <p:sldId id="1187" r:id="rId25"/>
    <p:sldId id="1152" r:id="rId26"/>
    <p:sldId id="1188" r:id="rId27"/>
    <p:sldId id="1189" r:id="rId28"/>
    <p:sldId id="1190" r:id="rId29"/>
    <p:sldId id="1191" r:id="rId30"/>
    <p:sldId id="1192" r:id="rId31"/>
    <p:sldId id="1193" r:id="rId32"/>
    <p:sldId id="1195" r:id="rId33"/>
  </p:sldIdLst>
  <p:sldSz cx="9144000" cy="6858000" type="screen4x3"/>
  <p:notesSz cx="7315200" cy="9601200"/>
  <p:defaultTextStyle>
    <a:defPPr>
      <a:defRPr lang="en-US"/>
    </a:defPPr>
    <a:lvl1pPr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25000"/>
      </a:spcBef>
      <a:spcAft>
        <a:spcPct val="0"/>
      </a:spcAft>
      <a:buClr>
        <a:schemeClr val="bg1"/>
      </a:buClr>
      <a:buSzPct val="100000"/>
      <a:buFont typeface="Wingdings" pitchFamily="-96" charset="2"/>
      <a:buChar char="•"/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Verdana" pitchFamily="-9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FD71"/>
    <a:srgbClr val="FF0000"/>
    <a:srgbClr val="FF3333"/>
    <a:srgbClr val="FD7E71"/>
    <a:srgbClr val="CC3300"/>
    <a:srgbClr val="000000"/>
    <a:srgbClr val="FF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5" autoAdjust="0"/>
    <p:restoredTop sz="97117" autoAdjust="0"/>
  </p:normalViewPr>
  <p:slideViewPr>
    <p:cSldViewPr snapToGrid="0">
      <p:cViewPr>
        <p:scale>
          <a:sx n="70" d="100"/>
          <a:sy n="70" d="100"/>
        </p:scale>
        <p:origin x="-2736" y="-1308"/>
      </p:cViewPr>
      <p:guideLst>
        <p:guide orient="horz" pos="2448"/>
        <p:guide pos="196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6"/>
    </p:cViewPr>
  </p:sorterViewPr>
  <p:notesViewPr>
    <p:cSldViewPr snapToGrid="0">
      <p:cViewPr>
        <p:scale>
          <a:sx n="75" d="100"/>
          <a:sy n="75" d="100"/>
        </p:scale>
        <p:origin x="-1404" y="732"/>
      </p:cViewPr>
      <p:guideLst>
        <p:guide orient="horz" pos="3025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>
            <a:lvl1pPr defTabSz="95885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>
            <a:lvl1pPr algn="r" defTabSz="95885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b" anchorCtr="0" compatLnSpc="1">
            <a:prstTxWarp prst="textNoShape">
              <a:avLst/>
            </a:prstTxWarp>
          </a:bodyPr>
          <a:lstStyle>
            <a:lvl1pPr defTabSz="95885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6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b" anchorCtr="0" compatLnSpc="1">
            <a:prstTxWarp prst="textNoShape">
              <a:avLst/>
            </a:prstTxWarp>
          </a:bodyPr>
          <a:lstStyle>
            <a:lvl1pPr algn="r" defTabSz="95885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6C77E381-3D68-440E-A189-E63213D9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419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582" name="Rectangle 14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>
            <a:lvl1pPr defTabSz="95885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15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84" name="Rectangle 1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0888"/>
            <a:ext cx="5362575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65585" name="Rectangle 17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t" anchorCtr="0" compatLnSpc="1">
            <a:prstTxWarp prst="textNoShape">
              <a:avLst/>
            </a:prstTxWarp>
          </a:bodyPr>
          <a:lstStyle>
            <a:lvl1pPr algn="r" defTabSz="95885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6" name="Rectangle 18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b" anchorCtr="0" compatLnSpc="1">
            <a:prstTxWarp prst="textNoShape">
              <a:avLst/>
            </a:prstTxWarp>
          </a:bodyPr>
          <a:lstStyle>
            <a:lvl1pPr defTabSz="95885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5587" name="Rectangle 19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952" tIns="47974" rIns="95952" bIns="47974" numCol="1" anchor="b" anchorCtr="0" compatLnSpc="1">
            <a:prstTxWarp prst="textNoShape">
              <a:avLst/>
            </a:prstTxWarp>
          </a:bodyPr>
          <a:lstStyle>
            <a:lvl1pPr algn="r" defTabSz="958850" eaLnBrk="0" hangingPunct="0">
              <a:lnSpc>
                <a:spcPct val="100000"/>
              </a:lnSpc>
              <a:spcBef>
                <a:spcPct val="2000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fld id="{C83C7EC9-C998-45D6-B335-732EAA9E8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240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41EAC8C-C018-4A0B-B902-8084EE05C5B0}" type="slidenum">
              <a:rPr lang="en-US" smtClean="0">
                <a:latin typeface="Tahoma" pitchFamily="-96" charset="0"/>
              </a:rPr>
              <a:pPr/>
              <a:t>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41BFEF7-097E-471D-8A88-0D78E014B396}" type="slidenum">
              <a:rPr lang="en-US" smtClean="0">
                <a:latin typeface="Tahoma" pitchFamily="-96" charset="0"/>
              </a:rPr>
              <a:pPr/>
              <a:t>22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FD1CDD1-94B6-412A-82B8-7BDF68810A06}" type="slidenum">
              <a:rPr lang="en-US" smtClean="0">
                <a:latin typeface="Tahoma" pitchFamily="-96" charset="0"/>
              </a:rPr>
              <a:pPr/>
              <a:t>23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9E499C-9C25-4AB6-8589-13B6C4E8459A}" type="slidenum">
              <a:rPr lang="en-US" smtClean="0">
                <a:latin typeface="Tahoma" pitchFamily="-96" charset="0"/>
              </a:rPr>
              <a:pPr/>
              <a:t>25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31D17-ECDF-4B4E-B115-3E521BD716A7}" type="slidenum">
              <a:rPr lang="en-US" smtClean="0">
                <a:latin typeface="Tahoma" pitchFamily="-96" charset="0"/>
              </a:rPr>
              <a:pPr/>
              <a:t>26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31D17-ECDF-4B4E-B115-3E521BD716A7}" type="slidenum">
              <a:rPr lang="en-US" smtClean="0">
                <a:latin typeface="Tahoma" pitchFamily="-96" charset="0"/>
              </a:rPr>
              <a:pPr/>
              <a:t>27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631D17-ECDF-4B4E-B115-3E521BD716A7}" type="slidenum">
              <a:rPr lang="en-US" smtClean="0">
                <a:latin typeface="Tahoma" pitchFamily="-96" charset="0"/>
              </a:rPr>
              <a:pPr/>
              <a:t>29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A27ED9D-9D73-4B19-B717-2DA5A0DDD635}" type="slidenum">
              <a:rPr lang="en-US" smtClean="0">
                <a:latin typeface="Tahoma" pitchFamily="-96" charset="0"/>
              </a:rPr>
              <a:pPr/>
              <a:t>30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54A46A5-0DFD-4375-83E9-F930E1663660}" type="slidenum">
              <a:rPr lang="en-US" smtClean="0">
                <a:latin typeface="Tahoma" pitchFamily="-96" charset="0"/>
              </a:rPr>
              <a:pPr/>
              <a:t>31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2F9E87-D3CB-4EFC-B8D7-685EB67DE833}" type="slidenum">
              <a:rPr lang="en-US" smtClean="0">
                <a:latin typeface="Tahoma" pitchFamily="-96" charset="0"/>
              </a:rPr>
              <a:pPr/>
              <a:t>32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-9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8E1A4-1248-4224-B211-C10A69E5E642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9"/>
            <a:ext cx="5365750" cy="4321175"/>
          </a:xfrm>
          <a:noFill/>
          <a:ln/>
        </p:spPr>
        <p:txBody>
          <a:bodyPr lIns="94866" tIns="47434" rIns="94866" bIns="4743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178E1A4-1248-4224-B211-C10A69E5E64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9"/>
            <a:ext cx="5365750" cy="4321175"/>
          </a:xfrm>
          <a:noFill/>
          <a:ln/>
        </p:spPr>
        <p:txBody>
          <a:bodyPr lIns="94866" tIns="47434" rIns="94866" bIns="4743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583D8A-A089-4426-9147-1FDDC2DABBE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9"/>
            <a:ext cx="5365750" cy="4321175"/>
          </a:xfrm>
          <a:noFill/>
          <a:ln/>
        </p:spPr>
        <p:txBody>
          <a:bodyPr lIns="94866" tIns="47434" rIns="94866" bIns="47434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E27BA-5B65-4939-831D-1DB57481362F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E27BA-5B65-4939-831D-1DB57481362F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E27BA-5B65-4939-831D-1DB57481362F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0DE27BA-5B65-4939-831D-1DB57481362F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21175"/>
          </a:xfrm>
          <a:noFill/>
          <a:ln/>
        </p:spPr>
        <p:txBody>
          <a:bodyPr lIns="94878" tIns="47440" rIns="94878" bIns="4744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9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3165E9-E53E-41F2-AC0B-8BD2CE350783}" type="slidenum">
              <a:rPr lang="en-US" smtClean="0">
                <a:latin typeface="Tahoma" pitchFamily="-96" charset="0"/>
              </a:rPr>
              <a:pPr/>
              <a:t>21</a:t>
            </a:fld>
            <a:endParaRPr lang="en-US" smtClean="0">
              <a:latin typeface="Tahoma" pitchFamily="-9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Times New Roman" pitchFamily="-96" charset="0"/>
              </a:rPr>
              <a:t>Constants t0 to t3 are different for each box and can have dramatci impact on optimizations.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grpSp>
            <p:nvGrpSpPr>
              <p:cNvPr id="16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19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0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1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2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7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2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2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7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39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5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6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sp>
            <p:nvSpPr>
              <p:cNvPr id="17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6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2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3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4" name="Arc 62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  <p:grpSp>
          <p:nvGrpSpPr>
            <p:cNvPr id="7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9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10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413763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3764" name="Rectangle 6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dt" sz="quarter" idx="10"/>
          </p:nvPr>
        </p:nvSpPr>
        <p:spPr>
          <a:xfrm>
            <a:off x="0" y="6400800"/>
            <a:ext cx="1905000" cy="457200"/>
          </a:xfrm>
        </p:spPr>
        <p:txBody>
          <a:bodyPr/>
          <a:lstStyle>
            <a:lvl1pPr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1" name="Rectangle 7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L03-</a:t>
            </a:r>
            <a:fld id="{31C1CF5B-8AC2-4102-99D1-788F5F1C31A4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5" name="Rectangle 67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412677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8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79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0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1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2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3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4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5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6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7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8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89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0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1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2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3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4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5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6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7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698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412700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1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2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3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4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5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6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7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8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09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0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1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2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3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4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5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6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7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8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19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0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1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2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3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4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5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6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7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  <p:sp>
              <p:nvSpPr>
                <p:cNvPr id="412728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buFont typeface="Wingdings" pitchFamily="2" charset="2"/>
                    <a:buChar char="•"/>
                    <a:defRPr/>
                  </a:pPr>
                  <a:endParaRPr lang="en-US">
                    <a:latin typeface="Verdana" pitchFamily="34" charset="0"/>
                  </a:endParaRPr>
                </a:p>
              </p:txBody>
            </p:sp>
          </p:grpSp>
        </p:grpSp>
        <p:sp>
          <p:nvSpPr>
            <p:cNvPr id="412729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sp>
          <p:nvSpPr>
            <p:cNvPr id="412730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buFont typeface="Wingdings" pitchFamily="2" charset="2"/>
                <a:buChar char="•"/>
                <a:defRPr/>
              </a:pPr>
              <a:endParaRPr lang="en-US">
                <a:latin typeface="Verdana" pitchFamily="34" charset="0"/>
              </a:endParaRPr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412732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3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  <p:sp>
            <p:nvSpPr>
              <p:cNvPr id="412734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buFont typeface="Wingdings" pitchFamily="2" charset="2"/>
                  <a:buChar char="•"/>
                  <a:defRPr/>
                </a:pPr>
                <a:endParaRPr lang="en-US">
                  <a:latin typeface="Verdana" pitchFamily="34" charset="0"/>
                </a:endParaRPr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2737" name="Rectangle 6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0" y="6515100"/>
            <a:ext cx="1781175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2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412739" name="Rectangle 6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L03-</a:t>
            </a:r>
            <a:fld id="{22704540-D8BF-43FA-8BB3-56C1EB55676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12740" name="Rectangle 6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988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defRPr sz="14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-96" charset="2"/>
        <a:buBlip>
          <a:blip r:embed="rId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-96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-96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-96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2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857250" y="1450975"/>
            <a:ext cx="7673975" cy="4749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4400" smtClean="0">
                <a:solidFill>
                  <a:schemeClr val="tx2"/>
                </a:solidFill>
              </a:rPr>
              <a:t>Combinational Circuits in Bluespec</a:t>
            </a:r>
            <a:endParaRPr lang="en-US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endParaRPr lang="en-US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2400" smtClean="0"/>
              <a:t>Arvind 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2400" smtClean="0"/>
              <a:t>Computer Science &amp; Artificial Intelligence Lab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2400" smtClean="0"/>
              <a:t>Massachusetts Institute of Technology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31C1CF5B-8AC2-4102-99D1-788F5F1C31A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Parameterized types: #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806" y="1530473"/>
            <a:ext cx="8032848" cy="4114800"/>
          </a:xfrm>
        </p:spPr>
        <p:txBody>
          <a:bodyPr/>
          <a:lstStyle/>
          <a:p>
            <a:r>
              <a:rPr lang="en-US" sz="2800" dirty="0" smtClean="0"/>
              <a:t>A type declaration itself can be parameterized by other types</a:t>
            </a:r>
          </a:p>
          <a:p>
            <a:r>
              <a:rPr lang="en-US" sz="2800" dirty="0" smtClean="0"/>
              <a:t>Parameters are indicated by using the syntax ‘#’</a:t>
            </a:r>
          </a:p>
          <a:p>
            <a:pPr lvl="1"/>
            <a:r>
              <a:rPr lang="en-US" sz="2400" dirty="0" smtClean="0"/>
              <a:t>For example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Bit#(n) </a:t>
            </a:r>
            <a:r>
              <a:rPr lang="en-US" sz="2400" dirty="0" smtClean="0"/>
              <a:t>represents n bits and can be instantiated by specifying a value of n</a:t>
            </a:r>
          </a:p>
          <a:p>
            <a:pPr marL="457200" lvl="1" indent="0">
              <a:buNone/>
            </a:pP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       Bit#(1), Bit#(32), Bit#(8), …  </a:t>
            </a:r>
            <a:endParaRPr lang="en-US" sz="24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42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6575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An w-bit Ripple-Carry Adder</a:t>
            </a:r>
          </a:p>
        </p:txBody>
      </p:sp>
      <p:sp>
        <p:nvSpPr>
          <p:cNvPr id="92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82520" y="1494547"/>
            <a:ext cx="8337265" cy="334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w+1)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x,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y,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Bit#(1) c0);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s; Bit#(w+1) c=0; c[0] = c0;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&lt;w;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=i+1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c[i+1]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[1]; 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{c[w],s};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614653" y="3041394"/>
            <a:ext cx="235192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Not quite correct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5704029" y="4019554"/>
            <a:ext cx="3103322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Unfold the loop to get the wiring diagram</a:t>
            </a:r>
            <a:endParaRPr lang="en-US" dirty="0">
              <a:latin typeface="+mn-lt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01953" y="4771964"/>
            <a:ext cx="8288693" cy="1881188"/>
            <a:chOff x="759421" y="4771964"/>
            <a:chExt cx="8288693" cy="1881188"/>
          </a:xfrm>
        </p:grpSpPr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1829043" y="5299014"/>
              <a:ext cx="885825" cy="8858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fa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14" name="Straight Arrow Connector 62"/>
            <p:cNvCxnSpPr>
              <a:cxnSpLocks noChangeShapeType="1"/>
            </p:cNvCxnSpPr>
            <p:nvPr/>
          </p:nvCxnSpPr>
          <p:spPr bwMode="auto">
            <a:xfrm rot="10800000" flipH="1">
              <a:off x="1357555" y="5741927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5" name="Straight Arrow Connector 71"/>
            <p:cNvCxnSpPr>
              <a:cxnSpLocks noChangeShapeType="1"/>
            </p:cNvCxnSpPr>
            <p:nvPr/>
          </p:nvCxnSpPr>
          <p:spPr bwMode="auto">
            <a:xfrm rot="16200000" flipH="1">
              <a:off x="1875874" y="505533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6" name="Straight Arrow Connector 72"/>
            <p:cNvCxnSpPr>
              <a:cxnSpLocks noChangeShapeType="1"/>
            </p:cNvCxnSpPr>
            <p:nvPr/>
          </p:nvCxnSpPr>
          <p:spPr bwMode="auto">
            <a:xfrm rot="16200000" flipH="1">
              <a:off x="2190199" y="505533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17" name="Straight Arrow Connector 73"/>
            <p:cNvCxnSpPr>
              <a:cxnSpLocks noChangeShapeType="1"/>
            </p:cNvCxnSpPr>
            <p:nvPr/>
          </p:nvCxnSpPr>
          <p:spPr bwMode="auto">
            <a:xfrm rot="16200000" flipH="1">
              <a:off x="2028274" y="6417408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18" name="Rectangle 13"/>
            <p:cNvSpPr>
              <a:spLocks noChangeArrowheads="1"/>
            </p:cNvSpPr>
            <p:nvPr/>
          </p:nvSpPr>
          <p:spPr bwMode="auto">
            <a:xfrm>
              <a:off x="3744140" y="5299014"/>
              <a:ext cx="885825" cy="8858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fa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19" name="Straight Arrow Connector 78"/>
            <p:cNvCxnSpPr>
              <a:cxnSpLocks noChangeShapeType="1"/>
            </p:cNvCxnSpPr>
            <p:nvPr/>
          </p:nvCxnSpPr>
          <p:spPr bwMode="auto">
            <a:xfrm>
              <a:off x="3048000" y="5694302"/>
              <a:ext cx="69614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20" name="Straight Arrow Connector 79"/>
            <p:cNvCxnSpPr>
              <a:cxnSpLocks noChangeShapeType="1"/>
            </p:cNvCxnSpPr>
            <p:nvPr/>
          </p:nvCxnSpPr>
          <p:spPr bwMode="auto">
            <a:xfrm rot="16200000" flipH="1">
              <a:off x="3790971" y="505533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21" name="Straight Arrow Connector 80"/>
            <p:cNvCxnSpPr>
              <a:cxnSpLocks noChangeShapeType="1"/>
            </p:cNvCxnSpPr>
            <p:nvPr/>
          </p:nvCxnSpPr>
          <p:spPr bwMode="auto">
            <a:xfrm rot="16200000" flipH="1">
              <a:off x="4105296" y="505533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1519224" y="4800382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x[0]</a:t>
              </a:r>
            </a:p>
          </p:txBody>
        </p:sp>
        <p:sp>
          <p:nvSpPr>
            <p:cNvPr id="25" name="Text Box 24"/>
            <p:cNvSpPr txBox="1">
              <a:spLocks noChangeArrowheads="1"/>
            </p:cNvSpPr>
            <p:nvPr/>
          </p:nvSpPr>
          <p:spPr bwMode="auto">
            <a:xfrm>
              <a:off x="2371296" y="4791014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y[0]</a:t>
              </a:r>
            </a:p>
          </p:txBody>
        </p:sp>
        <p:sp>
          <p:nvSpPr>
            <p:cNvPr id="26" name="Text Box 25"/>
            <p:cNvSpPr txBox="1">
              <a:spLocks noChangeArrowheads="1"/>
            </p:cNvSpPr>
            <p:nvPr/>
          </p:nvSpPr>
          <p:spPr bwMode="auto">
            <a:xfrm>
              <a:off x="759421" y="5597464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c[0]</a:t>
              </a:r>
            </a:p>
          </p:txBody>
        </p:sp>
        <p:sp>
          <p:nvSpPr>
            <p:cNvPr id="27" name="Text Box 26"/>
            <p:cNvSpPr txBox="1">
              <a:spLocks noChangeArrowheads="1"/>
            </p:cNvSpPr>
            <p:nvPr/>
          </p:nvSpPr>
          <p:spPr bwMode="auto">
            <a:xfrm>
              <a:off x="3248025" y="6200334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s[0]</a:t>
              </a:r>
            </a:p>
          </p:txBody>
        </p:sp>
        <p:sp>
          <p:nvSpPr>
            <p:cNvPr id="28" name="Text Box 27"/>
            <p:cNvSpPr txBox="1">
              <a:spLocks noChangeArrowheads="1"/>
            </p:cNvSpPr>
            <p:nvPr/>
          </p:nvSpPr>
          <p:spPr bwMode="auto">
            <a:xfrm>
              <a:off x="3430932" y="4795299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x[1]</a:t>
              </a:r>
            </a:p>
          </p:txBody>
        </p:sp>
        <p:sp>
          <p:nvSpPr>
            <p:cNvPr id="29" name="Text Box 28"/>
            <p:cNvSpPr txBox="1">
              <a:spLocks noChangeArrowheads="1"/>
            </p:cNvSpPr>
            <p:nvPr/>
          </p:nvSpPr>
          <p:spPr bwMode="auto">
            <a:xfrm>
              <a:off x="4274365" y="4791014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y[1]</a:t>
              </a:r>
            </a:p>
          </p:txBody>
        </p:sp>
        <p:sp>
          <p:nvSpPr>
            <p:cNvPr id="30" name="Text Box 29"/>
            <p:cNvSpPr txBox="1">
              <a:spLocks noChangeArrowheads="1"/>
            </p:cNvSpPr>
            <p:nvPr/>
          </p:nvSpPr>
          <p:spPr bwMode="auto">
            <a:xfrm>
              <a:off x="3079993" y="5343156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c[1]</a:t>
              </a:r>
            </a:p>
          </p:txBody>
        </p:sp>
        <p:cxnSp>
          <p:nvCxnSpPr>
            <p:cNvPr id="4" name="Straight Connector 3"/>
            <p:cNvCxnSpPr/>
            <p:nvPr/>
          </p:nvCxnSpPr>
          <p:spPr bwMode="auto">
            <a:xfrm>
              <a:off x="3048084" y="5619750"/>
              <a:ext cx="0" cy="44317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Arrow Connector 62"/>
            <p:cNvCxnSpPr>
              <a:cxnSpLocks noChangeShapeType="1"/>
            </p:cNvCxnSpPr>
            <p:nvPr/>
          </p:nvCxnSpPr>
          <p:spPr bwMode="auto">
            <a:xfrm>
              <a:off x="2714868" y="5760988"/>
              <a:ext cx="333216" cy="729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9219" name="Freeform 9218"/>
            <p:cNvSpPr/>
            <p:nvPr/>
          </p:nvSpPr>
          <p:spPr bwMode="auto">
            <a:xfrm>
              <a:off x="3048000" y="5943600"/>
              <a:ext cx="200025" cy="685800"/>
            </a:xfrm>
            <a:custGeom>
              <a:avLst/>
              <a:gdLst>
                <a:gd name="connsiteX0" fmla="*/ 0 w 200025"/>
                <a:gd name="connsiteY0" fmla="*/ 0 h 685800"/>
                <a:gd name="connsiteX1" fmla="*/ 200025 w 200025"/>
                <a:gd name="connsiteY1" fmla="*/ 0 h 685800"/>
                <a:gd name="connsiteX2" fmla="*/ 200025 w 200025"/>
                <a:gd name="connsiteY2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0025" h="685800">
                  <a:moveTo>
                    <a:pt x="0" y="0"/>
                  </a:moveTo>
                  <a:lnTo>
                    <a:pt x="200025" y="0"/>
                  </a:lnTo>
                  <a:lnTo>
                    <a:pt x="200025" y="6858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46" name="Straight Arrow Connector 78"/>
            <p:cNvCxnSpPr>
              <a:cxnSpLocks noChangeShapeType="1"/>
            </p:cNvCxnSpPr>
            <p:nvPr/>
          </p:nvCxnSpPr>
          <p:spPr bwMode="auto">
            <a:xfrm>
              <a:off x="4981575" y="5694302"/>
              <a:ext cx="69614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47" name="Text Box 26"/>
            <p:cNvSpPr txBox="1">
              <a:spLocks noChangeArrowheads="1"/>
            </p:cNvSpPr>
            <p:nvPr/>
          </p:nvSpPr>
          <p:spPr bwMode="auto">
            <a:xfrm>
              <a:off x="5181600" y="6200334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s[1]</a:t>
              </a:r>
              <a:endParaRPr lang="en-US" sz="1800" dirty="0"/>
            </a:p>
          </p:txBody>
        </p:sp>
        <p:sp>
          <p:nvSpPr>
            <p:cNvPr id="48" name="Text Box 29"/>
            <p:cNvSpPr txBox="1">
              <a:spLocks noChangeArrowheads="1"/>
            </p:cNvSpPr>
            <p:nvPr/>
          </p:nvSpPr>
          <p:spPr bwMode="auto">
            <a:xfrm>
              <a:off x="5013568" y="5343156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c[2]</a:t>
              </a:r>
              <a:endParaRPr lang="en-US" sz="1800" dirty="0"/>
            </a:p>
          </p:txBody>
        </p:sp>
        <p:cxnSp>
          <p:nvCxnSpPr>
            <p:cNvPr id="49" name="Straight Connector 48"/>
            <p:cNvCxnSpPr/>
            <p:nvPr/>
          </p:nvCxnSpPr>
          <p:spPr bwMode="auto">
            <a:xfrm>
              <a:off x="4981659" y="5619750"/>
              <a:ext cx="0" cy="44317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50" name="Straight Arrow Connector 62"/>
            <p:cNvCxnSpPr>
              <a:cxnSpLocks noChangeShapeType="1"/>
            </p:cNvCxnSpPr>
            <p:nvPr/>
          </p:nvCxnSpPr>
          <p:spPr bwMode="auto">
            <a:xfrm>
              <a:off x="4648443" y="5760988"/>
              <a:ext cx="333216" cy="729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51" name="Freeform 50"/>
            <p:cNvSpPr/>
            <p:nvPr/>
          </p:nvSpPr>
          <p:spPr bwMode="auto">
            <a:xfrm>
              <a:off x="4981575" y="5943600"/>
              <a:ext cx="200025" cy="685800"/>
            </a:xfrm>
            <a:custGeom>
              <a:avLst/>
              <a:gdLst>
                <a:gd name="connsiteX0" fmla="*/ 0 w 200025"/>
                <a:gd name="connsiteY0" fmla="*/ 0 h 685800"/>
                <a:gd name="connsiteX1" fmla="*/ 200025 w 200025"/>
                <a:gd name="connsiteY1" fmla="*/ 0 h 685800"/>
                <a:gd name="connsiteX2" fmla="*/ 200025 w 200025"/>
                <a:gd name="connsiteY2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0025" h="685800">
                  <a:moveTo>
                    <a:pt x="0" y="0"/>
                  </a:moveTo>
                  <a:lnTo>
                    <a:pt x="200025" y="0"/>
                  </a:lnTo>
                  <a:lnTo>
                    <a:pt x="200025" y="6858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sp>
          <p:nvSpPr>
            <p:cNvPr id="52" name="Text Box 26"/>
            <p:cNvSpPr txBox="1">
              <a:spLocks noChangeArrowheads="1"/>
            </p:cNvSpPr>
            <p:nvPr/>
          </p:nvSpPr>
          <p:spPr bwMode="auto">
            <a:xfrm>
              <a:off x="2657123" y="5475860"/>
              <a:ext cx="42511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err="1" smtClean="0"/>
                <a:t>cs</a:t>
              </a:r>
              <a:endParaRPr lang="en-US" sz="1800" dirty="0"/>
            </a:p>
          </p:txBody>
        </p:sp>
        <p:sp>
          <p:nvSpPr>
            <p:cNvPr id="53" name="Rectangle 13"/>
            <p:cNvSpPr>
              <a:spLocks noChangeArrowheads="1"/>
            </p:cNvSpPr>
            <p:nvPr/>
          </p:nvSpPr>
          <p:spPr bwMode="auto">
            <a:xfrm>
              <a:off x="6658790" y="5279964"/>
              <a:ext cx="885825" cy="8858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fa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54" name="Straight Arrow Connector 79"/>
            <p:cNvCxnSpPr>
              <a:cxnSpLocks noChangeShapeType="1"/>
            </p:cNvCxnSpPr>
            <p:nvPr/>
          </p:nvCxnSpPr>
          <p:spPr bwMode="auto">
            <a:xfrm rot="16200000" flipH="1">
              <a:off x="6705621" y="503628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55" name="Straight Arrow Connector 80"/>
            <p:cNvCxnSpPr>
              <a:cxnSpLocks noChangeShapeType="1"/>
            </p:cNvCxnSpPr>
            <p:nvPr/>
          </p:nvCxnSpPr>
          <p:spPr bwMode="auto">
            <a:xfrm rot="16200000" flipH="1">
              <a:off x="7019946" y="503628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57" name="Text Box 27"/>
            <p:cNvSpPr txBox="1">
              <a:spLocks noChangeArrowheads="1"/>
            </p:cNvSpPr>
            <p:nvPr/>
          </p:nvSpPr>
          <p:spPr bwMode="auto">
            <a:xfrm>
              <a:off x="6050307" y="4776249"/>
              <a:ext cx="967894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x[w-1]</a:t>
              </a:r>
              <a:endParaRPr lang="en-US" sz="1800" dirty="0"/>
            </a:p>
          </p:txBody>
        </p:sp>
        <p:sp>
          <p:nvSpPr>
            <p:cNvPr id="58" name="Text Box 28"/>
            <p:cNvSpPr txBox="1">
              <a:spLocks noChangeArrowheads="1"/>
            </p:cNvSpPr>
            <p:nvPr/>
          </p:nvSpPr>
          <p:spPr bwMode="auto">
            <a:xfrm>
              <a:off x="7189015" y="4771964"/>
              <a:ext cx="967894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y[w-1]</a:t>
              </a:r>
              <a:endParaRPr lang="en-US" sz="1800" dirty="0"/>
            </a:p>
          </p:txBody>
        </p:sp>
        <p:cxnSp>
          <p:nvCxnSpPr>
            <p:cNvPr id="59" name="Straight Arrow Connector 78"/>
            <p:cNvCxnSpPr>
              <a:cxnSpLocks noChangeShapeType="1"/>
            </p:cNvCxnSpPr>
            <p:nvPr/>
          </p:nvCxnSpPr>
          <p:spPr bwMode="auto">
            <a:xfrm>
              <a:off x="7896225" y="5675252"/>
              <a:ext cx="69614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60" name="Text Box 26"/>
            <p:cNvSpPr txBox="1">
              <a:spLocks noChangeArrowheads="1"/>
            </p:cNvSpPr>
            <p:nvPr/>
          </p:nvSpPr>
          <p:spPr bwMode="auto">
            <a:xfrm>
              <a:off x="8096250" y="6181284"/>
              <a:ext cx="951864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s[w-1]</a:t>
              </a:r>
              <a:endParaRPr lang="en-US" sz="1800" dirty="0"/>
            </a:p>
          </p:txBody>
        </p:sp>
        <p:sp>
          <p:nvSpPr>
            <p:cNvPr id="61" name="Text Box 29"/>
            <p:cNvSpPr txBox="1">
              <a:spLocks noChangeArrowheads="1"/>
            </p:cNvSpPr>
            <p:nvPr/>
          </p:nvSpPr>
          <p:spPr bwMode="auto">
            <a:xfrm>
              <a:off x="7928218" y="5324106"/>
              <a:ext cx="702436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c[w]</a:t>
              </a:r>
              <a:endParaRPr lang="en-US" sz="1800" dirty="0"/>
            </a:p>
          </p:txBody>
        </p:sp>
        <p:cxnSp>
          <p:nvCxnSpPr>
            <p:cNvPr id="62" name="Straight Connector 61"/>
            <p:cNvCxnSpPr/>
            <p:nvPr/>
          </p:nvCxnSpPr>
          <p:spPr bwMode="auto">
            <a:xfrm>
              <a:off x="7896309" y="5600700"/>
              <a:ext cx="0" cy="443171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3" name="Straight Arrow Connector 62"/>
            <p:cNvCxnSpPr>
              <a:cxnSpLocks noChangeShapeType="1"/>
            </p:cNvCxnSpPr>
            <p:nvPr/>
          </p:nvCxnSpPr>
          <p:spPr bwMode="auto">
            <a:xfrm>
              <a:off x="7563093" y="5741938"/>
              <a:ext cx="333216" cy="7292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64" name="Freeform 63"/>
            <p:cNvSpPr/>
            <p:nvPr/>
          </p:nvSpPr>
          <p:spPr bwMode="auto">
            <a:xfrm>
              <a:off x="7896225" y="5924550"/>
              <a:ext cx="200025" cy="685800"/>
            </a:xfrm>
            <a:custGeom>
              <a:avLst/>
              <a:gdLst>
                <a:gd name="connsiteX0" fmla="*/ 0 w 200025"/>
                <a:gd name="connsiteY0" fmla="*/ 0 h 685800"/>
                <a:gd name="connsiteX1" fmla="*/ 200025 w 200025"/>
                <a:gd name="connsiteY1" fmla="*/ 0 h 685800"/>
                <a:gd name="connsiteX2" fmla="*/ 200025 w 200025"/>
                <a:gd name="connsiteY2" fmla="*/ 685800 h 685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0025" h="685800">
                  <a:moveTo>
                    <a:pt x="0" y="0"/>
                  </a:moveTo>
                  <a:lnTo>
                    <a:pt x="200025" y="0"/>
                  </a:lnTo>
                  <a:lnTo>
                    <a:pt x="200025" y="685800"/>
                  </a:lnTo>
                </a:path>
              </a:pathLst>
            </a:cu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65" name="Straight Arrow Connector 78"/>
            <p:cNvCxnSpPr>
              <a:cxnSpLocks noChangeShapeType="1"/>
            </p:cNvCxnSpPr>
            <p:nvPr/>
          </p:nvCxnSpPr>
          <p:spPr bwMode="auto">
            <a:xfrm>
              <a:off x="5962650" y="5703827"/>
              <a:ext cx="69614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66" name="Text Box 29"/>
            <p:cNvSpPr txBox="1">
              <a:spLocks noChangeArrowheads="1"/>
            </p:cNvSpPr>
            <p:nvPr/>
          </p:nvSpPr>
          <p:spPr bwMode="auto">
            <a:xfrm>
              <a:off x="5804143" y="5352681"/>
              <a:ext cx="951864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 smtClean="0"/>
                <a:t>c[w-1]</a:t>
              </a:r>
              <a:endParaRPr lang="en-US" sz="1800" dirty="0"/>
            </a:p>
          </p:txBody>
        </p:sp>
        <p:sp>
          <p:nvSpPr>
            <p:cNvPr id="9222" name="TextBox 9221"/>
            <p:cNvSpPr txBox="1"/>
            <p:nvPr/>
          </p:nvSpPr>
          <p:spPr>
            <a:xfrm>
              <a:off x="5630090" y="5523497"/>
              <a:ext cx="39466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…</a:t>
              </a:r>
              <a:endParaRPr lang="en-US" dirty="0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70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220075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Instantiating the parametric Adder</a:t>
            </a:r>
          </a:p>
        </p:txBody>
      </p:sp>
      <p:sp>
        <p:nvSpPr>
          <p:cNvPr id="92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06735" y="1552797"/>
            <a:ext cx="8337265" cy="3346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w+1)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x,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y,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Bit#(1) c0);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9267" y="2970180"/>
            <a:ext cx="7879080" cy="240065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// concrete instances of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!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Bit#(33)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add32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(Bit#(32) x, Bit#(32) y,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     Bit#(1) c0)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(x,y,c0);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Bit#(4)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add3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(Bit#(3) x, Bit#(3) y,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Bit#(1) c0)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(x,y,c0);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6735" y="2368039"/>
            <a:ext cx="45817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Define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add32, add3 …</a:t>
            </a:r>
            <a:r>
              <a:rPr lang="en-US" dirty="0" smtClean="0"/>
              <a:t> using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addN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5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(w)</a:t>
            </a:r>
            <a:r>
              <a:rPr lang="en-US" dirty="0" smtClean="0">
                <a:latin typeface="+mn-lt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versus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1385" y="1577454"/>
            <a:ext cx="7772400" cy="4114800"/>
          </a:xfrm>
        </p:spPr>
        <p:txBody>
          <a:bodyPr/>
          <a:lstStyle/>
          <a:p>
            <a:r>
              <a:rPr lang="en-US" sz="2400" dirty="0" smtClean="0"/>
              <a:t>Each expression has a type and a value and these come from two entirely disjoint worlds</a:t>
            </a:r>
          </a:p>
          <a:p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2400" dirty="0" smtClean="0"/>
              <a:t> in </a:t>
            </a:r>
            <a:r>
              <a:rPr lang="en-US" sz="2400" dirty="0" smtClean="0">
                <a:latin typeface="Courier New" pitchFamily="49" charset="0"/>
                <a:cs typeface="Courier New" pitchFamily="49" charset="0"/>
              </a:rPr>
              <a:t>Bit#(w) </a:t>
            </a:r>
            <a:r>
              <a:rPr lang="en-US" sz="2400" dirty="0" smtClean="0"/>
              <a:t>resides in the types world</a:t>
            </a:r>
          </a:p>
          <a:p>
            <a:r>
              <a:rPr lang="en-US" sz="2400" dirty="0" smtClean="0"/>
              <a:t>Sometimes we need to use values from the types world into actual computation. The function </a:t>
            </a:r>
            <a:r>
              <a:rPr lang="en-US" sz="2400" dirty="0" err="1" smtClean="0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sz="2400" dirty="0" smtClean="0"/>
              <a:t> allows us to do that</a:t>
            </a:r>
          </a:p>
          <a:p>
            <a:pPr lvl="1"/>
            <a:r>
              <a:rPr lang="en-US" sz="2000" dirty="0" smtClean="0"/>
              <a:t>Thus 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&lt;w</a:t>
            </a:r>
            <a:r>
              <a:rPr lang="en-US" sz="2000" dirty="0" smtClean="0">
                <a:cs typeface="Courier New" pitchFamily="49" charset="0"/>
              </a:rPr>
              <a:t> is not type correct</a:t>
            </a:r>
          </a:p>
          <a:p>
            <a:pPr lvl="1">
              <a:buNone/>
            </a:pP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     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(w)</a:t>
            </a:r>
            <a:r>
              <a:rPr lang="en-US" sz="2000" dirty="0" smtClean="0">
                <a:cs typeface="Courier New" pitchFamily="49" charset="0"/>
              </a:rPr>
              <a:t>is type correct</a:t>
            </a:r>
            <a:endParaRPr 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6140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#(w,1)</a:t>
            </a:r>
            <a:r>
              <a:rPr lang="en-US" dirty="0" smtClean="0">
                <a:latin typeface="+mn-lt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versus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w+1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753" y="1534924"/>
            <a:ext cx="7772400" cy="4114800"/>
          </a:xfrm>
        </p:spPr>
        <p:txBody>
          <a:bodyPr/>
          <a:lstStyle/>
          <a:p>
            <a:r>
              <a:rPr lang="en-US" sz="2400" dirty="0" smtClean="0"/>
              <a:t>Sometimes we need to perform operations in the types world that are very similar to the operations in the value world</a:t>
            </a:r>
          </a:p>
          <a:p>
            <a:pPr lvl="1"/>
            <a:r>
              <a:rPr lang="en-US" sz="2000" dirty="0" smtClean="0"/>
              <a:t>Examples: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Add,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Mul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, Log</a:t>
            </a:r>
          </a:p>
          <a:p>
            <a:r>
              <a:rPr lang="en-US" sz="2400" dirty="0" smtClean="0"/>
              <a:t>We define a few special operators in the types world for such operations</a:t>
            </a:r>
          </a:p>
          <a:p>
            <a:pPr lvl="1"/>
            <a:r>
              <a:rPr lang="en-US" sz="2000" dirty="0" smtClean="0"/>
              <a:t>Examples: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m,n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),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TMul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</a:rPr>
              <a:t>m,n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),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4524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6575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 w-bit Ripple-Carry Adder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/>
              <a:t>corrected</a:t>
            </a:r>
            <a:endParaRPr lang="en-US" sz="3600" dirty="0" smtClean="0"/>
          </a:p>
        </p:txBody>
      </p:sp>
      <p:sp>
        <p:nvSpPr>
          <p:cNvPr id="92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806736" y="1552575"/>
            <a:ext cx="8167144" cy="3795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#(w,1)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x,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y,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Bit#(1) c0);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s; Bit#(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#(w,1)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c=0; c[0] = c0;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(w);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=i+1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c[i+1]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[1]; 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],s};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397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8156575" cy="1143000"/>
          </a:xfrm>
        </p:spPr>
        <p:txBody>
          <a:bodyPr/>
          <a:lstStyle/>
          <a:p>
            <a:pPr eaLnBrk="1" hangingPunct="1"/>
            <a:r>
              <a:rPr lang="en-US" sz="3600" dirty="0" smtClean="0"/>
              <a:t>A w-bit Ripple-Carry Adder</a:t>
            </a:r>
          </a:p>
        </p:txBody>
      </p:sp>
      <p:sp>
        <p:nvSpPr>
          <p:cNvPr id="921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78176" y="1552575"/>
            <a:ext cx="8337265" cy="3742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#(w,1)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x,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y,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							Bit#(1) c0);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Bit#(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w) s; Bit#(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TAdd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#(w,1)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c; c[0] = c0;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valueOf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(w);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=i+1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c[i+1]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[1]; 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{c[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],s};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endfunction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grpSp>
        <p:nvGrpSpPr>
          <p:cNvPr id="2" name="Group 17"/>
          <p:cNvGrpSpPr/>
          <p:nvPr/>
        </p:nvGrpSpPr>
        <p:grpSpPr>
          <a:xfrm>
            <a:off x="2744853" y="1371600"/>
            <a:ext cx="6325162" cy="2009150"/>
            <a:chOff x="2627890" y="1371600"/>
            <a:chExt cx="6325162" cy="2009150"/>
          </a:xfrm>
        </p:grpSpPr>
        <p:sp>
          <p:nvSpPr>
            <p:cNvPr id="14" name="TextBox 13"/>
            <p:cNvSpPr txBox="1"/>
            <p:nvPr/>
          </p:nvSpPr>
          <p:spPr>
            <a:xfrm>
              <a:off x="6734175" y="2657475"/>
              <a:ext cx="2218877" cy="7232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Comic Sans MS" pitchFamily="66" charset="0"/>
                </a:rPr>
                <a:t>types world</a:t>
              </a:r>
            </a:p>
            <a:p>
              <a:pPr>
                <a:buNone/>
              </a:pPr>
              <a:r>
                <a:rPr lang="en-US" dirty="0" smtClean="0">
                  <a:latin typeface="Comic Sans MS" pitchFamily="66" charset="0"/>
                </a:rPr>
                <a:t>equivalent of w+1</a:t>
              </a:r>
              <a:endParaRPr lang="en-US" dirty="0">
                <a:latin typeface="Comic Sans MS" pitchFamily="66" charset="0"/>
              </a:endParaRPr>
            </a:p>
          </p:txBody>
        </p:sp>
        <p:sp>
          <p:nvSpPr>
            <p:cNvPr id="15" name="Freeform 14"/>
            <p:cNvSpPr/>
            <p:nvPr/>
          </p:nvSpPr>
          <p:spPr bwMode="auto">
            <a:xfrm>
              <a:off x="2627890" y="1371600"/>
              <a:ext cx="4134860" cy="1497433"/>
            </a:xfrm>
            <a:custGeom>
              <a:avLst/>
              <a:gdLst>
                <a:gd name="connsiteX0" fmla="*/ 896360 w 4134860"/>
                <a:gd name="connsiteY0" fmla="*/ 714375 h 1497433"/>
                <a:gd name="connsiteX1" fmla="*/ 1267835 w 4134860"/>
                <a:gd name="connsiteY1" fmla="*/ 714375 h 1497433"/>
                <a:gd name="connsiteX2" fmla="*/ 1296410 w 4134860"/>
                <a:gd name="connsiteY2" fmla="*/ 704850 h 1497433"/>
                <a:gd name="connsiteX3" fmla="*/ 1372610 w 4134860"/>
                <a:gd name="connsiteY3" fmla="*/ 685800 h 1497433"/>
                <a:gd name="connsiteX4" fmla="*/ 1563110 w 4134860"/>
                <a:gd name="connsiteY4" fmla="*/ 666750 h 1497433"/>
                <a:gd name="connsiteX5" fmla="*/ 1601210 w 4134860"/>
                <a:gd name="connsiteY5" fmla="*/ 657225 h 1497433"/>
                <a:gd name="connsiteX6" fmla="*/ 1667885 w 4134860"/>
                <a:gd name="connsiteY6" fmla="*/ 638175 h 1497433"/>
                <a:gd name="connsiteX7" fmla="*/ 1734560 w 4134860"/>
                <a:gd name="connsiteY7" fmla="*/ 628650 h 1497433"/>
                <a:gd name="connsiteX8" fmla="*/ 1782185 w 4134860"/>
                <a:gd name="connsiteY8" fmla="*/ 619125 h 1497433"/>
                <a:gd name="connsiteX9" fmla="*/ 1848860 w 4134860"/>
                <a:gd name="connsiteY9" fmla="*/ 581025 h 1497433"/>
                <a:gd name="connsiteX10" fmla="*/ 1858385 w 4134860"/>
                <a:gd name="connsiteY10" fmla="*/ 552450 h 1497433"/>
                <a:gd name="connsiteX11" fmla="*/ 1877435 w 4134860"/>
                <a:gd name="connsiteY11" fmla="*/ 523875 h 1497433"/>
                <a:gd name="connsiteX12" fmla="*/ 1934585 w 4134860"/>
                <a:gd name="connsiteY12" fmla="*/ 476250 h 1497433"/>
                <a:gd name="connsiteX13" fmla="*/ 1963160 w 4134860"/>
                <a:gd name="connsiteY13" fmla="*/ 447675 h 1497433"/>
                <a:gd name="connsiteX14" fmla="*/ 1972685 w 4134860"/>
                <a:gd name="connsiteY14" fmla="*/ 419100 h 1497433"/>
                <a:gd name="connsiteX15" fmla="*/ 1972685 w 4134860"/>
                <a:gd name="connsiteY15" fmla="*/ 200025 h 1497433"/>
                <a:gd name="connsiteX16" fmla="*/ 1944110 w 4134860"/>
                <a:gd name="connsiteY16" fmla="*/ 161925 h 1497433"/>
                <a:gd name="connsiteX17" fmla="*/ 1886960 w 4134860"/>
                <a:gd name="connsiteY17" fmla="*/ 114300 h 1497433"/>
                <a:gd name="connsiteX18" fmla="*/ 1839335 w 4134860"/>
                <a:gd name="connsiteY18" fmla="*/ 76200 h 1497433"/>
                <a:gd name="connsiteX19" fmla="*/ 1782185 w 4134860"/>
                <a:gd name="connsiteY19" fmla="*/ 28575 h 1497433"/>
                <a:gd name="connsiteX20" fmla="*/ 1725035 w 4134860"/>
                <a:gd name="connsiteY20" fmla="*/ 9525 h 1497433"/>
                <a:gd name="connsiteX21" fmla="*/ 1696460 w 4134860"/>
                <a:gd name="connsiteY21" fmla="*/ 0 h 1497433"/>
                <a:gd name="connsiteX22" fmla="*/ 524885 w 4134860"/>
                <a:gd name="connsiteY22" fmla="*/ 9525 h 1497433"/>
                <a:gd name="connsiteX23" fmla="*/ 191510 w 4134860"/>
                <a:gd name="connsiteY23" fmla="*/ 19050 h 1497433"/>
                <a:gd name="connsiteX24" fmla="*/ 134360 w 4134860"/>
                <a:gd name="connsiteY24" fmla="*/ 38100 h 1497433"/>
                <a:gd name="connsiteX25" fmla="*/ 77210 w 4134860"/>
                <a:gd name="connsiteY25" fmla="*/ 95250 h 1497433"/>
                <a:gd name="connsiteX26" fmla="*/ 10535 w 4134860"/>
                <a:gd name="connsiteY26" fmla="*/ 180975 h 1497433"/>
                <a:gd name="connsiteX27" fmla="*/ 1010 w 4134860"/>
                <a:gd name="connsiteY27" fmla="*/ 209550 h 1497433"/>
                <a:gd name="connsiteX28" fmla="*/ 10535 w 4134860"/>
                <a:gd name="connsiteY28" fmla="*/ 333375 h 1497433"/>
                <a:gd name="connsiteX29" fmla="*/ 48635 w 4134860"/>
                <a:gd name="connsiteY29" fmla="*/ 390525 h 1497433"/>
                <a:gd name="connsiteX30" fmla="*/ 67685 w 4134860"/>
                <a:gd name="connsiteY30" fmla="*/ 419100 h 1497433"/>
                <a:gd name="connsiteX31" fmla="*/ 86735 w 4134860"/>
                <a:gd name="connsiteY31" fmla="*/ 447675 h 1497433"/>
                <a:gd name="connsiteX32" fmla="*/ 96260 w 4134860"/>
                <a:gd name="connsiteY32" fmla="*/ 476250 h 1497433"/>
                <a:gd name="connsiteX33" fmla="*/ 124835 w 4134860"/>
                <a:gd name="connsiteY33" fmla="*/ 495300 h 1497433"/>
                <a:gd name="connsiteX34" fmla="*/ 201035 w 4134860"/>
                <a:gd name="connsiteY34" fmla="*/ 581025 h 1497433"/>
                <a:gd name="connsiteX35" fmla="*/ 258185 w 4134860"/>
                <a:gd name="connsiteY35" fmla="*/ 628650 h 1497433"/>
                <a:gd name="connsiteX36" fmla="*/ 315335 w 4134860"/>
                <a:gd name="connsiteY36" fmla="*/ 647700 h 1497433"/>
                <a:gd name="connsiteX37" fmla="*/ 343910 w 4134860"/>
                <a:gd name="connsiteY37" fmla="*/ 657225 h 1497433"/>
                <a:gd name="connsiteX38" fmla="*/ 372485 w 4134860"/>
                <a:gd name="connsiteY38" fmla="*/ 666750 h 1497433"/>
                <a:gd name="connsiteX39" fmla="*/ 1010660 w 4134860"/>
                <a:gd name="connsiteY39" fmla="*/ 666750 h 1497433"/>
                <a:gd name="connsiteX40" fmla="*/ 1058285 w 4134860"/>
                <a:gd name="connsiteY40" fmla="*/ 676275 h 1497433"/>
                <a:gd name="connsiteX41" fmla="*/ 1305935 w 4134860"/>
                <a:gd name="connsiteY41" fmla="*/ 695325 h 1497433"/>
                <a:gd name="connsiteX42" fmla="*/ 1420235 w 4134860"/>
                <a:gd name="connsiteY42" fmla="*/ 714375 h 1497433"/>
                <a:gd name="connsiteX43" fmla="*/ 1448810 w 4134860"/>
                <a:gd name="connsiteY43" fmla="*/ 723900 h 1497433"/>
                <a:gd name="connsiteX44" fmla="*/ 1486910 w 4134860"/>
                <a:gd name="connsiteY44" fmla="*/ 733425 h 1497433"/>
                <a:gd name="connsiteX45" fmla="*/ 1544060 w 4134860"/>
                <a:gd name="connsiteY45" fmla="*/ 742950 h 1497433"/>
                <a:gd name="connsiteX46" fmla="*/ 1572635 w 4134860"/>
                <a:gd name="connsiteY46" fmla="*/ 752475 h 1497433"/>
                <a:gd name="connsiteX47" fmla="*/ 1639310 w 4134860"/>
                <a:gd name="connsiteY47" fmla="*/ 762000 h 1497433"/>
                <a:gd name="connsiteX48" fmla="*/ 1734560 w 4134860"/>
                <a:gd name="connsiteY48" fmla="*/ 790575 h 1497433"/>
                <a:gd name="connsiteX49" fmla="*/ 1734560 w 4134860"/>
                <a:gd name="connsiteY49" fmla="*/ 790575 h 1497433"/>
                <a:gd name="connsiteX50" fmla="*/ 1829810 w 4134860"/>
                <a:gd name="connsiteY50" fmla="*/ 819150 h 1497433"/>
                <a:gd name="connsiteX51" fmla="*/ 1877435 w 4134860"/>
                <a:gd name="connsiteY51" fmla="*/ 828675 h 1497433"/>
                <a:gd name="connsiteX52" fmla="*/ 1944110 w 4134860"/>
                <a:gd name="connsiteY52" fmla="*/ 857250 h 1497433"/>
                <a:gd name="connsiteX53" fmla="*/ 1972685 w 4134860"/>
                <a:gd name="connsiteY53" fmla="*/ 866775 h 1497433"/>
                <a:gd name="connsiteX54" fmla="*/ 2077460 w 4134860"/>
                <a:gd name="connsiteY54" fmla="*/ 904875 h 1497433"/>
                <a:gd name="connsiteX55" fmla="*/ 2172710 w 4134860"/>
                <a:gd name="connsiteY55" fmla="*/ 923925 h 1497433"/>
                <a:gd name="connsiteX56" fmla="*/ 2267960 w 4134860"/>
                <a:gd name="connsiteY56" fmla="*/ 962025 h 1497433"/>
                <a:gd name="connsiteX57" fmla="*/ 2315585 w 4134860"/>
                <a:gd name="connsiteY57" fmla="*/ 981075 h 1497433"/>
                <a:gd name="connsiteX58" fmla="*/ 2363210 w 4134860"/>
                <a:gd name="connsiteY58" fmla="*/ 990600 h 1497433"/>
                <a:gd name="connsiteX59" fmla="*/ 2410835 w 4134860"/>
                <a:gd name="connsiteY59" fmla="*/ 1009650 h 1497433"/>
                <a:gd name="connsiteX60" fmla="*/ 2439410 w 4134860"/>
                <a:gd name="connsiteY60" fmla="*/ 1019175 h 1497433"/>
                <a:gd name="connsiteX61" fmla="*/ 2487035 w 4134860"/>
                <a:gd name="connsiteY61" fmla="*/ 1038225 h 1497433"/>
                <a:gd name="connsiteX62" fmla="*/ 2563235 w 4134860"/>
                <a:gd name="connsiteY62" fmla="*/ 1057275 h 1497433"/>
                <a:gd name="connsiteX63" fmla="*/ 2648960 w 4134860"/>
                <a:gd name="connsiteY63" fmla="*/ 1095375 h 1497433"/>
                <a:gd name="connsiteX64" fmla="*/ 2677535 w 4134860"/>
                <a:gd name="connsiteY64" fmla="*/ 1114425 h 1497433"/>
                <a:gd name="connsiteX65" fmla="*/ 2725160 w 4134860"/>
                <a:gd name="connsiteY65" fmla="*/ 1123950 h 1497433"/>
                <a:gd name="connsiteX66" fmla="*/ 2810885 w 4134860"/>
                <a:gd name="connsiteY66" fmla="*/ 1152525 h 1497433"/>
                <a:gd name="connsiteX67" fmla="*/ 2887085 w 4134860"/>
                <a:gd name="connsiteY67" fmla="*/ 1171575 h 1497433"/>
                <a:gd name="connsiteX68" fmla="*/ 2925185 w 4134860"/>
                <a:gd name="connsiteY68" fmla="*/ 1181100 h 1497433"/>
                <a:gd name="connsiteX69" fmla="*/ 2963285 w 4134860"/>
                <a:gd name="connsiteY69" fmla="*/ 1200150 h 1497433"/>
                <a:gd name="connsiteX70" fmla="*/ 2991860 w 4134860"/>
                <a:gd name="connsiteY70" fmla="*/ 1219200 h 1497433"/>
                <a:gd name="connsiteX71" fmla="*/ 3087110 w 4134860"/>
                <a:gd name="connsiteY71" fmla="*/ 1247775 h 1497433"/>
                <a:gd name="connsiteX72" fmla="*/ 3115685 w 4134860"/>
                <a:gd name="connsiteY72" fmla="*/ 1266825 h 1497433"/>
                <a:gd name="connsiteX73" fmla="*/ 3172835 w 4134860"/>
                <a:gd name="connsiteY73" fmla="*/ 1276350 h 1497433"/>
                <a:gd name="connsiteX74" fmla="*/ 3210935 w 4134860"/>
                <a:gd name="connsiteY74" fmla="*/ 1285875 h 1497433"/>
                <a:gd name="connsiteX75" fmla="*/ 3268085 w 4134860"/>
                <a:gd name="connsiteY75" fmla="*/ 1304925 h 1497433"/>
                <a:gd name="connsiteX76" fmla="*/ 3306185 w 4134860"/>
                <a:gd name="connsiteY76" fmla="*/ 1314450 h 1497433"/>
                <a:gd name="connsiteX77" fmla="*/ 3334760 w 4134860"/>
                <a:gd name="connsiteY77" fmla="*/ 1323975 h 1497433"/>
                <a:gd name="connsiteX78" fmla="*/ 3410960 w 4134860"/>
                <a:gd name="connsiteY78" fmla="*/ 1333500 h 1497433"/>
                <a:gd name="connsiteX79" fmla="*/ 3487160 w 4134860"/>
                <a:gd name="connsiteY79" fmla="*/ 1352550 h 1497433"/>
                <a:gd name="connsiteX80" fmla="*/ 3534785 w 4134860"/>
                <a:gd name="connsiteY80" fmla="*/ 1362075 h 1497433"/>
                <a:gd name="connsiteX81" fmla="*/ 3563360 w 4134860"/>
                <a:gd name="connsiteY81" fmla="*/ 1371600 h 1497433"/>
                <a:gd name="connsiteX82" fmla="*/ 3630035 w 4134860"/>
                <a:gd name="connsiteY82" fmla="*/ 1390650 h 1497433"/>
                <a:gd name="connsiteX83" fmla="*/ 3696710 w 4134860"/>
                <a:gd name="connsiteY83" fmla="*/ 1419225 h 1497433"/>
                <a:gd name="connsiteX84" fmla="*/ 3772910 w 4134860"/>
                <a:gd name="connsiteY84" fmla="*/ 1438275 h 1497433"/>
                <a:gd name="connsiteX85" fmla="*/ 3801485 w 4134860"/>
                <a:gd name="connsiteY85" fmla="*/ 1447800 h 1497433"/>
                <a:gd name="connsiteX86" fmla="*/ 3896735 w 4134860"/>
                <a:gd name="connsiteY86" fmla="*/ 1457325 h 1497433"/>
                <a:gd name="connsiteX87" fmla="*/ 4087235 w 4134860"/>
                <a:gd name="connsiteY87" fmla="*/ 1485900 h 1497433"/>
                <a:gd name="connsiteX88" fmla="*/ 4134860 w 4134860"/>
                <a:gd name="connsiteY88" fmla="*/ 1495425 h 14974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</a:cxnLst>
              <a:rect l="l" t="t" r="r" b="b"/>
              <a:pathLst>
                <a:path w="4134860" h="1497433">
                  <a:moveTo>
                    <a:pt x="896360" y="714375"/>
                  </a:moveTo>
                  <a:cubicBezTo>
                    <a:pt x="1044940" y="744091"/>
                    <a:pt x="960784" y="730972"/>
                    <a:pt x="1267835" y="714375"/>
                  </a:cubicBezTo>
                  <a:cubicBezTo>
                    <a:pt x="1277861" y="713833"/>
                    <a:pt x="1286724" y="707492"/>
                    <a:pt x="1296410" y="704850"/>
                  </a:cubicBezTo>
                  <a:cubicBezTo>
                    <a:pt x="1321669" y="697961"/>
                    <a:pt x="1346785" y="690104"/>
                    <a:pt x="1372610" y="685800"/>
                  </a:cubicBezTo>
                  <a:cubicBezTo>
                    <a:pt x="1473717" y="668949"/>
                    <a:pt x="1410496" y="677651"/>
                    <a:pt x="1563110" y="666750"/>
                  </a:cubicBezTo>
                  <a:cubicBezTo>
                    <a:pt x="1575810" y="663575"/>
                    <a:pt x="1588580" y="660669"/>
                    <a:pt x="1601210" y="657225"/>
                  </a:cubicBezTo>
                  <a:cubicBezTo>
                    <a:pt x="1623510" y="651143"/>
                    <a:pt x="1645284" y="643018"/>
                    <a:pt x="1667885" y="638175"/>
                  </a:cubicBezTo>
                  <a:cubicBezTo>
                    <a:pt x="1689837" y="633471"/>
                    <a:pt x="1712415" y="632341"/>
                    <a:pt x="1734560" y="628650"/>
                  </a:cubicBezTo>
                  <a:cubicBezTo>
                    <a:pt x="1750529" y="625988"/>
                    <a:pt x="1766310" y="622300"/>
                    <a:pt x="1782185" y="619125"/>
                  </a:cubicBezTo>
                  <a:cubicBezTo>
                    <a:pt x="1791560" y="614438"/>
                    <a:pt x="1839885" y="592244"/>
                    <a:pt x="1848860" y="581025"/>
                  </a:cubicBezTo>
                  <a:cubicBezTo>
                    <a:pt x="1855132" y="573185"/>
                    <a:pt x="1853895" y="561430"/>
                    <a:pt x="1858385" y="552450"/>
                  </a:cubicBezTo>
                  <a:cubicBezTo>
                    <a:pt x="1863505" y="542211"/>
                    <a:pt x="1870106" y="532669"/>
                    <a:pt x="1877435" y="523875"/>
                  </a:cubicBezTo>
                  <a:cubicBezTo>
                    <a:pt x="1915381" y="478339"/>
                    <a:pt x="1893717" y="510307"/>
                    <a:pt x="1934585" y="476250"/>
                  </a:cubicBezTo>
                  <a:cubicBezTo>
                    <a:pt x="1944933" y="467626"/>
                    <a:pt x="1953635" y="457200"/>
                    <a:pt x="1963160" y="447675"/>
                  </a:cubicBezTo>
                  <a:cubicBezTo>
                    <a:pt x="1966335" y="438150"/>
                    <a:pt x="1970716" y="428945"/>
                    <a:pt x="1972685" y="419100"/>
                  </a:cubicBezTo>
                  <a:cubicBezTo>
                    <a:pt x="1987452" y="345265"/>
                    <a:pt x="1988046" y="276828"/>
                    <a:pt x="1972685" y="200025"/>
                  </a:cubicBezTo>
                  <a:cubicBezTo>
                    <a:pt x="1969572" y="184458"/>
                    <a:pt x="1954441" y="173978"/>
                    <a:pt x="1944110" y="161925"/>
                  </a:cubicBezTo>
                  <a:cubicBezTo>
                    <a:pt x="1919664" y="133404"/>
                    <a:pt x="1916355" y="133897"/>
                    <a:pt x="1886960" y="114300"/>
                  </a:cubicBezTo>
                  <a:cubicBezTo>
                    <a:pt x="1844355" y="50393"/>
                    <a:pt x="1894544" y="113006"/>
                    <a:pt x="1839335" y="76200"/>
                  </a:cubicBezTo>
                  <a:cubicBezTo>
                    <a:pt x="1794473" y="46292"/>
                    <a:pt x="1828930" y="49350"/>
                    <a:pt x="1782185" y="28575"/>
                  </a:cubicBezTo>
                  <a:cubicBezTo>
                    <a:pt x="1763835" y="20420"/>
                    <a:pt x="1744085" y="15875"/>
                    <a:pt x="1725035" y="9525"/>
                  </a:cubicBezTo>
                  <a:lnTo>
                    <a:pt x="1696460" y="0"/>
                  </a:lnTo>
                  <a:lnTo>
                    <a:pt x="524885" y="9525"/>
                  </a:lnTo>
                  <a:cubicBezTo>
                    <a:pt x="413724" y="10932"/>
                    <a:pt x="302384" y="10937"/>
                    <a:pt x="191510" y="19050"/>
                  </a:cubicBezTo>
                  <a:cubicBezTo>
                    <a:pt x="171483" y="20515"/>
                    <a:pt x="134360" y="38100"/>
                    <a:pt x="134360" y="38100"/>
                  </a:cubicBezTo>
                  <a:lnTo>
                    <a:pt x="77210" y="95250"/>
                  </a:lnTo>
                  <a:cubicBezTo>
                    <a:pt x="52555" y="119905"/>
                    <a:pt x="21928" y="146796"/>
                    <a:pt x="10535" y="180975"/>
                  </a:cubicBezTo>
                  <a:lnTo>
                    <a:pt x="1010" y="209550"/>
                  </a:lnTo>
                  <a:cubicBezTo>
                    <a:pt x="4185" y="250825"/>
                    <a:pt x="0" y="293341"/>
                    <a:pt x="10535" y="333375"/>
                  </a:cubicBezTo>
                  <a:cubicBezTo>
                    <a:pt x="16362" y="355516"/>
                    <a:pt x="35935" y="371475"/>
                    <a:pt x="48635" y="390525"/>
                  </a:cubicBezTo>
                  <a:lnTo>
                    <a:pt x="67685" y="419100"/>
                  </a:lnTo>
                  <a:cubicBezTo>
                    <a:pt x="74035" y="428625"/>
                    <a:pt x="83115" y="436815"/>
                    <a:pt x="86735" y="447675"/>
                  </a:cubicBezTo>
                  <a:cubicBezTo>
                    <a:pt x="89910" y="457200"/>
                    <a:pt x="89988" y="468410"/>
                    <a:pt x="96260" y="476250"/>
                  </a:cubicBezTo>
                  <a:cubicBezTo>
                    <a:pt x="103411" y="485189"/>
                    <a:pt x="115310" y="488950"/>
                    <a:pt x="124835" y="495300"/>
                  </a:cubicBezTo>
                  <a:cubicBezTo>
                    <a:pt x="158829" y="546291"/>
                    <a:pt x="135790" y="515780"/>
                    <a:pt x="201035" y="581025"/>
                  </a:cubicBezTo>
                  <a:cubicBezTo>
                    <a:pt x="218980" y="598970"/>
                    <a:pt x="234315" y="618041"/>
                    <a:pt x="258185" y="628650"/>
                  </a:cubicBezTo>
                  <a:cubicBezTo>
                    <a:pt x="276535" y="636805"/>
                    <a:pt x="296285" y="641350"/>
                    <a:pt x="315335" y="647700"/>
                  </a:cubicBezTo>
                  <a:lnTo>
                    <a:pt x="343910" y="657225"/>
                  </a:lnTo>
                  <a:lnTo>
                    <a:pt x="372485" y="666750"/>
                  </a:lnTo>
                  <a:cubicBezTo>
                    <a:pt x="683334" y="656388"/>
                    <a:pt x="676847" y="650854"/>
                    <a:pt x="1010660" y="666750"/>
                  </a:cubicBezTo>
                  <a:cubicBezTo>
                    <a:pt x="1026831" y="667520"/>
                    <a:pt x="1042221" y="674267"/>
                    <a:pt x="1058285" y="676275"/>
                  </a:cubicBezTo>
                  <a:cubicBezTo>
                    <a:pt x="1121583" y="684187"/>
                    <a:pt x="1249219" y="691544"/>
                    <a:pt x="1305935" y="695325"/>
                  </a:cubicBezTo>
                  <a:cubicBezTo>
                    <a:pt x="1372926" y="717655"/>
                    <a:pt x="1292630" y="693107"/>
                    <a:pt x="1420235" y="714375"/>
                  </a:cubicBezTo>
                  <a:cubicBezTo>
                    <a:pt x="1430139" y="716026"/>
                    <a:pt x="1439156" y="721142"/>
                    <a:pt x="1448810" y="723900"/>
                  </a:cubicBezTo>
                  <a:cubicBezTo>
                    <a:pt x="1461397" y="727496"/>
                    <a:pt x="1474073" y="730858"/>
                    <a:pt x="1486910" y="733425"/>
                  </a:cubicBezTo>
                  <a:cubicBezTo>
                    <a:pt x="1505848" y="737213"/>
                    <a:pt x="1525207" y="738760"/>
                    <a:pt x="1544060" y="742950"/>
                  </a:cubicBezTo>
                  <a:cubicBezTo>
                    <a:pt x="1553861" y="745128"/>
                    <a:pt x="1562790" y="750506"/>
                    <a:pt x="1572635" y="752475"/>
                  </a:cubicBezTo>
                  <a:cubicBezTo>
                    <a:pt x="1594650" y="756878"/>
                    <a:pt x="1617221" y="757984"/>
                    <a:pt x="1639310" y="762000"/>
                  </a:cubicBezTo>
                  <a:cubicBezTo>
                    <a:pt x="1670980" y="767758"/>
                    <a:pt x="1704737" y="780634"/>
                    <a:pt x="1734560" y="790575"/>
                  </a:cubicBezTo>
                  <a:lnTo>
                    <a:pt x="1734560" y="790575"/>
                  </a:lnTo>
                  <a:cubicBezTo>
                    <a:pt x="1858278" y="815319"/>
                    <a:pt x="1704497" y="781556"/>
                    <a:pt x="1829810" y="819150"/>
                  </a:cubicBezTo>
                  <a:cubicBezTo>
                    <a:pt x="1845317" y="823802"/>
                    <a:pt x="1861729" y="824748"/>
                    <a:pt x="1877435" y="828675"/>
                  </a:cubicBezTo>
                  <a:cubicBezTo>
                    <a:pt x="1913176" y="837610"/>
                    <a:pt x="1905946" y="840894"/>
                    <a:pt x="1944110" y="857250"/>
                  </a:cubicBezTo>
                  <a:cubicBezTo>
                    <a:pt x="1953338" y="861205"/>
                    <a:pt x="1963457" y="862820"/>
                    <a:pt x="1972685" y="866775"/>
                  </a:cubicBezTo>
                  <a:cubicBezTo>
                    <a:pt x="2040307" y="895756"/>
                    <a:pt x="1982728" y="882585"/>
                    <a:pt x="2077460" y="904875"/>
                  </a:cubicBezTo>
                  <a:cubicBezTo>
                    <a:pt x="2108978" y="912291"/>
                    <a:pt x="2172710" y="923925"/>
                    <a:pt x="2172710" y="923925"/>
                  </a:cubicBezTo>
                  <a:cubicBezTo>
                    <a:pt x="2262061" y="968601"/>
                    <a:pt x="2150259" y="914945"/>
                    <a:pt x="2267960" y="962025"/>
                  </a:cubicBezTo>
                  <a:cubicBezTo>
                    <a:pt x="2283835" y="968375"/>
                    <a:pt x="2299208" y="976162"/>
                    <a:pt x="2315585" y="981075"/>
                  </a:cubicBezTo>
                  <a:cubicBezTo>
                    <a:pt x="2331092" y="985727"/>
                    <a:pt x="2347703" y="985948"/>
                    <a:pt x="2363210" y="990600"/>
                  </a:cubicBezTo>
                  <a:cubicBezTo>
                    <a:pt x="2379587" y="995513"/>
                    <a:pt x="2394826" y="1003647"/>
                    <a:pt x="2410835" y="1009650"/>
                  </a:cubicBezTo>
                  <a:cubicBezTo>
                    <a:pt x="2420236" y="1013175"/>
                    <a:pt x="2430009" y="1015650"/>
                    <a:pt x="2439410" y="1019175"/>
                  </a:cubicBezTo>
                  <a:cubicBezTo>
                    <a:pt x="2455419" y="1025178"/>
                    <a:pt x="2470693" y="1033197"/>
                    <a:pt x="2487035" y="1038225"/>
                  </a:cubicBezTo>
                  <a:cubicBezTo>
                    <a:pt x="2512059" y="1045925"/>
                    <a:pt x="2537835" y="1050925"/>
                    <a:pt x="2563235" y="1057275"/>
                  </a:cubicBezTo>
                  <a:cubicBezTo>
                    <a:pt x="2704670" y="1142136"/>
                    <a:pt x="2534503" y="1046322"/>
                    <a:pt x="2648960" y="1095375"/>
                  </a:cubicBezTo>
                  <a:cubicBezTo>
                    <a:pt x="2659482" y="1099884"/>
                    <a:pt x="2666816" y="1110405"/>
                    <a:pt x="2677535" y="1114425"/>
                  </a:cubicBezTo>
                  <a:cubicBezTo>
                    <a:pt x="2692694" y="1120109"/>
                    <a:pt x="2709594" y="1119502"/>
                    <a:pt x="2725160" y="1123950"/>
                  </a:cubicBezTo>
                  <a:cubicBezTo>
                    <a:pt x="2754122" y="1132225"/>
                    <a:pt x="2781664" y="1145220"/>
                    <a:pt x="2810885" y="1152525"/>
                  </a:cubicBezTo>
                  <a:lnTo>
                    <a:pt x="2887085" y="1171575"/>
                  </a:lnTo>
                  <a:cubicBezTo>
                    <a:pt x="2899785" y="1174750"/>
                    <a:pt x="2913476" y="1175246"/>
                    <a:pt x="2925185" y="1181100"/>
                  </a:cubicBezTo>
                  <a:cubicBezTo>
                    <a:pt x="2937885" y="1187450"/>
                    <a:pt x="2950957" y="1193105"/>
                    <a:pt x="2963285" y="1200150"/>
                  </a:cubicBezTo>
                  <a:cubicBezTo>
                    <a:pt x="2973224" y="1205830"/>
                    <a:pt x="2981141" y="1215180"/>
                    <a:pt x="2991860" y="1219200"/>
                  </a:cubicBezTo>
                  <a:cubicBezTo>
                    <a:pt x="3098936" y="1259354"/>
                    <a:pt x="2979373" y="1193906"/>
                    <a:pt x="3087110" y="1247775"/>
                  </a:cubicBezTo>
                  <a:cubicBezTo>
                    <a:pt x="3097349" y="1252895"/>
                    <a:pt x="3104825" y="1263205"/>
                    <a:pt x="3115685" y="1266825"/>
                  </a:cubicBezTo>
                  <a:cubicBezTo>
                    <a:pt x="3134007" y="1272932"/>
                    <a:pt x="3153897" y="1272562"/>
                    <a:pt x="3172835" y="1276350"/>
                  </a:cubicBezTo>
                  <a:cubicBezTo>
                    <a:pt x="3185672" y="1278917"/>
                    <a:pt x="3198396" y="1282113"/>
                    <a:pt x="3210935" y="1285875"/>
                  </a:cubicBezTo>
                  <a:cubicBezTo>
                    <a:pt x="3230169" y="1291645"/>
                    <a:pt x="3248604" y="1300055"/>
                    <a:pt x="3268085" y="1304925"/>
                  </a:cubicBezTo>
                  <a:cubicBezTo>
                    <a:pt x="3280785" y="1308100"/>
                    <a:pt x="3293598" y="1310854"/>
                    <a:pt x="3306185" y="1314450"/>
                  </a:cubicBezTo>
                  <a:cubicBezTo>
                    <a:pt x="3315839" y="1317208"/>
                    <a:pt x="3324882" y="1322179"/>
                    <a:pt x="3334760" y="1323975"/>
                  </a:cubicBezTo>
                  <a:cubicBezTo>
                    <a:pt x="3359945" y="1328554"/>
                    <a:pt x="3385801" y="1328783"/>
                    <a:pt x="3410960" y="1333500"/>
                  </a:cubicBezTo>
                  <a:cubicBezTo>
                    <a:pt x="3436693" y="1338325"/>
                    <a:pt x="3461487" y="1347415"/>
                    <a:pt x="3487160" y="1352550"/>
                  </a:cubicBezTo>
                  <a:cubicBezTo>
                    <a:pt x="3503035" y="1355725"/>
                    <a:pt x="3519079" y="1358148"/>
                    <a:pt x="3534785" y="1362075"/>
                  </a:cubicBezTo>
                  <a:cubicBezTo>
                    <a:pt x="3544525" y="1364510"/>
                    <a:pt x="3553706" y="1368842"/>
                    <a:pt x="3563360" y="1371600"/>
                  </a:cubicBezTo>
                  <a:cubicBezTo>
                    <a:pt x="3587527" y="1378505"/>
                    <a:pt x="3607197" y="1380862"/>
                    <a:pt x="3630035" y="1390650"/>
                  </a:cubicBezTo>
                  <a:cubicBezTo>
                    <a:pt x="3675570" y="1410165"/>
                    <a:pt x="3655757" y="1408056"/>
                    <a:pt x="3696710" y="1419225"/>
                  </a:cubicBezTo>
                  <a:cubicBezTo>
                    <a:pt x="3721969" y="1426114"/>
                    <a:pt x="3748072" y="1429996"/>
                    <a:pt x="3772910" y="1438275"/>
                  </a:cubicBezTo>
                  <a:cubicBezTo>
                    <a:pt x="3782435" y="1441450"/>
                    <a:pt x="3791562" y="1446273"/>
                    <a:pt x="3801485" y="1447800"/>
                  </a:cubicBezTo>
                  <a:cubicBezTo>
                    <a:pt x="3833022" y="1452652"/>
                    <a:pt x="3864985" y="1454150"/>
                    <a:pt x="3896735" y="1457325"/>
                  </a:cubicBezTo>
                  <a:cubicBezTo>
                    <a:pt x="3996161" y="1490467"/>
                    <a:pt x="3933856" y="1474944"/>
                    <a:pt x="4087235" y="1485900"/>
                  </a:cubicBezTo>
                  <a:cubicBezTo>
                    <a:pt x="4121834" y="1497433"/>
                    <a:pt x="4105770" y="1495425"/>
                    <a:pt x="4134860" y="1495425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grpSp>
        <p:nvGrpSpPr>
          <p:cNvPr id="3" name="Group 18"/>
          <p:cNvGrpSpPr/>
          <p:nvPr/>
        </p:nvGrpSpPr>
        <p:grpSpPr>
          <a:xfrm>
            <a:off x="2736699" y="2533650"/>
            <a:ext cx="6312050" cy="2085380"/>
            <a:chOff x="2736699" y="2533650"/>
            <a:chExt cx="6312050" cy="2085380"/>
          </a:xfrm>
        </p:grpSpPr>
        <p:sp>
          <p:nvSpPr>
            <p:cNvPr id="16" name="TextBox 15"/>
            <p:cNvSpPr txBox="1"/>
            <p:nvPr/>
          </p:nvSpPr>
          <p:spPr>
            <a:xfrm>
              <a:off x="6829872" y="3695700"/>
              <a:ext cx="2218877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None/>
              </a:pPr>
              <a:r>
                <a:rPr lang="en-US" dirty="0" smtClean="0">
                  <a:latin typeface="Comic Sans MS" pitchFamily="66" charset="0"/>
                </a:rPr>
                <a:t>Lifting a type into the value world</a:t>
              </a:r>
            </a:p>
          </p:txBody>
        </p:sp>
        <p:sp>
          <p:nvSpPr>
            <p:cNvPr id="17" name="Freeform 16"/>
            <p:cNvSpPr/>
            <p:nvPr/>
          </p:nvSpPr>
          <p:spPr bwMode="auto">
            <a:xfrm>
              <a:off x="2736699" y="2533650"/>
              <a:ext cx="4073676" cy="1392169"/>
            </a:xfrm>
            <a:custGeom>
              <a:avLst/>
              <a:gdLst>
                <a:gd name="connsiteX0" fmla="*/ 987576 w 4073676"/>
                <a:gd name="connsiteY0" fmla="*/ 409575 h 1392169"/>
                <a:gd name="connsiteX1" fmla="*/ 1101876 w 4073676"/>
                <a:gd name="connsiteY1" fmla="*/ 419100 h 1392169"/>
                <a:gd name="connsiteX2" fmla="*/ 1159026 w 4073676"/>
                <a:gd name="connsiteY2" fmla="*/ 428625 h 1392169"/>
                <a:gd name="connsiteX3" fmla="*/ 1273326 w 4073676"/>
                <a:gd name="connsiteY3" fmla="*/ 438150 h 1392169"/>
                <a:gd name="connsiteX4" fmla="*/ 1501926 w 4073676"/>
                <a:gd name="connsiteY4" fmla="*/ 428625 h 1392169"/>
                <a:gd name="connsiteX5" fmla="*/ 1578126 w 4073676"/>
                <a:gd name="connsiteY5" fmla="*/ 419100 h 1392169"/>
                <a:gd name="connsiteX6" fmla="*/ 1654326 w 4073676"/>
                <a:gd name="connsiteY6" fmla="*/ 400050 h 1392169"/>
                <a:gd name="connsiteX7" fmla="*/ 1682901 w 4073676"/>
                <a:gd name="connsiteY7" fmla="*/ 371475 h 1392169"/>
                <a:gd name="connsiteX8" fmla="*/ 1740051 w 4073676"/>
                <a:gd name="connsiteY8" fmla="*/ 333375 h 1392169"/>
                <a:gd name="connsiteX9" fmla="*/ 1797201 w 4073676"/>
                <a:gd name="connsiteY9" fmla="*/ 276225 h 1392169"/>
                <a:gd name="connsiteX10" fmla="*/ 1816251 w 4073676"/>
                <a:gd name="connsiteY10" fmla="*/ 247650 h 1392169"/>
                <a:gd name="connsiteX11" fmla="*/ 1863876 w 4073676"/>
                <a:gd name="connsiteY11" fmla="*/ 190500 h 1392169"/>
                <a:gd name="connsiteX12" fmla="*/ 1825776 w 4073676"/>
                <a:gd name="connsiteY12" fmla="*/ 152400 h 1392169"/>
                <a:gd name="connsiteX13" fmla="*/ 1740051 w 4073676"/>
                <a:gd name="connsiteY13" fmla="*/ 104775 h 1392169"/>
                <a:gd name="connsiteX14" fmla="*/ 1711476 w 4073676"/>
                <a:gd name="connsiteY14" fmla="*/ 76200 h 1392169"/>
                <a:gd name="connsiteX15" fmla="*/ 1682901 w 4073676"/>
                <a:gd name="connsiteY15" fmla="*/ 57150 h 1392169"/>
                <a:gd name="connsiteX16" fmla="*/ 1663851 w 4073676"/>
                <a:gd name="connsiteY16" fmla="*/ 28575 h 1392169"/>
                <a:gd name="connsiteX17" fmla="*/ 1549551 w 4073676"/>
                <a:gd name="connsiteY17" fmla="*/ 0 h 1392169"/>
                <a:gd name="connsiteX18" fmla="*/ 330351 w 4073676"/>
                <a:gd name="connsiteY18" fmla="*/ 9525 h 1392169"/>
                <a:gd name="connsiteX19" fmla="*/ 225576 w 4073676"/>
                <a:gd name="connsiteY19" fmla="*/ 28575 h 1392169"/>
                <a:gd name="connsiteX20" fmla="*/ 35076 w 4073676"/>
                <a:gd name="connsiteY20" fmla="*/ 47625 h 1392169"/>
                <a:gd name="connsiteX21" fmla="*/ 25551 w 4073676"/>
                <a:gd name="connsiteY21" fmla="*/ 171450 h 1392169"/>
                <a:gd name="connsiteX22" fmla="*/ 35076 w 4073676"/>
                <a:gd name="connsiteY22" fmla="*/ 200025 h 1392169"/>
                <a:gd name="connsiteX23" fmla="*/ 73176 w 4073676"/>
                <a:gd name="connsiteY23" fmla="*/ 257175 h 1392169"/>
                <a:gd name="connsiteX24" fmla="*/ 130326 w 4073676"/>
                <a:gd name="connsiteY24" fmla="*/ 295275 h 1392169"/>
                <a:gd name="connsiteX25" fmla="*/ 197001 w 4073676"/>
                <a:gd name="connsiteY25" fmla="*/ 323850 h 1392169"/>
                <a:gd name="connsiteX26" fmla="*/ 225576 w 4073676"/>
                <a:gd name="connsiteY26" fmla="*/ 333375 h 1392169"/>
                <a:gd name="connsiteX27" fmla="*/ 292251 w 4073676"/>
                <a:gd name="connsiteY27" fmla="*/ 361950 h 1392169"/>
                <a:gd name="connsiteX28" fmla="*/ 368451 w 4073676"/>
                <a:gd name="connsiteY28" fmla="*/ 371475 h 1392169"/>
                <a:gd name="connsiteX29" fmla="*/ 406551 w 4073676"/>
                <a:gd name="connsiteY29" fmla="*/ 381000 h 1392169"/>
                <a:gd name="connsiteX30" fmla="*/ 1168551 w 4073676"/>
                <a:gd name="connsiteY30" fmla="*/ 390525 h 1392169"/>
                <a:gd name="connsiteX31" fmla="*/ 1235226 w 4073676"/>
                <a:gd name="connsiteY31" fmla="*/ 400050 h 1392169"/>
                <a:gd name="connsiteX32" fmla="*/ 1330476 w 4073676"/>
                <a:gd name="connsiteY32" fmla="*/ 409575 h 1392169"/>
                <a:gd name="connsiteX33" fmla="*/ 1359051 w 4073676"/>
                <a:gd name="connsiteY33" fmla="*/ 419100 h 1392169"/>
                <a:gd name="connsiteX34" fmla="*/ 1435251 w 4073676"/>
                <a:gd name="connsiteY34" fmla="*/ 438150 h 1392169"/>
                <a:gd name="connsiteX35" fmla="*/ 1492401 w 4073676"/>
                <a:gd name="connsiteY35" fmla="*/ 447675 h 1392169"/>
                <a:gd name="connsiteX36" fmla="*/ 1540026 w 4073676"/>
                <a:gd name="connsiteY36" fmla="*/ 457200 h 1392169"/>
                <a:gd name="connsiteX37" fmla="*/ 1606701 w 4073676"/>
                <a:gd name="connsiteY37" fmla="*/ 466725 h 1392169"/>
                <a:gd name="connsiteX38" fmla="*/ 1682901 w 4073676"/>
                <a:gd name="connsiteY38" fmla="*/ 495300 h 1392169"/>
                <a:gd name="connsiteX39" fmla="*/ 1730526 w 4073676"/>
                <a:gd name="connsiteY39" fmla="*/ 523875 h 1392169"/>
                <a:gd name="connsiteX40" fmla="*/ 1806726 w 4073676"/>
                <a:gd name="connsiteY40" fmla="*/ 542925 h 1392169"/>
                <a:gd name="connsiteX41" fmla="*/ 1844826 w 4073676"/>
                <a:gd name="connsiteY41" fmla="*/ 561975 h 1392169"/>
                <a:gd name="connsiteX42" fmla="*/ 1873401 w 4073676"/>
                <a:gd name="connsiteY42" fmla="*/ 581025 h 1392169"/>
                <a:gd name="connsiteX43" fmla="*/ 1911501 w 4073676"/>
                <a:gd name="connsiteY43" fmla="*/ 590550 h 1392169"/>
                <a:gd name="connsiteX44" fmla="*/ 1968651 w 4073676"/>
                <a:gd name="connsiteY44" fmla="*/ 619125 h 1392169"/>
                <a:gd name="connsiteX45" fmla="*/ 2006751 w 4073676"/>
                <a:gd name="connsiteY45" fmla="*/ 647700 h 1392169"/>
                <a:gd name="connsiteX46" fmla="*/ 2054376 w 4073676"/>
                <a:gd name="connsiteY46" fmla="*/ 657225 h 1392169"/>
                <a:gd name="connsiteX47" fmla="*/ 2092476 w 4073676"/>
                <a:gd name="connsiteY47" fmla="*/ 666750 h 1392169"/>
                <a:gd name="connsiteX48" fmla="*/ 2121051 w 4073676"/>
                <a:gd name="connsiteY48" fmla="*/ 704850 h 1392169"/>
                <a:gd name="connsiteX49" fmla="*/ 2149626 w 4073676"/>
                <a:gd name="connsiteY49" fmla="*/ 714375 h 1392169"/>
                <a:gd name="connsiteX50" fmla="*/ 2187726 w 4073676"/>
                <a:gd name="connsiteY50" fmla="*/ 733425 h 1392169"/>
                <a:gd name="connsiteX51" fmla="*/ 2216301 w 4073676"/>
                <a:gd name="connsiteY51" fmla="*/ 752475 h 1392169"/>
                <a:gd name="connsiteX52" fmla="*/ 2244876 w 4073676"/>
                <a:gd name="connsiteY52" fmla="*/ 762000 h 1392169"/>
                <a:gd name="connsiteX53" fmla="*/ 2273451 w 4073676"/>
                <a:gd name="connsiteY53" fmla="*/ 781050 h 1392169"/>
                <a:gd name="connsiteX54" fmla="*/ 2483001 w 4073676"/>
                <a:gd name="connsiteY54" fmla="*/ 847725 h 1392169"/>
                <a:gd name="connsiteX55" fmla="*/ 2502051 w 4073676"/>
                <a:gd name="connsiteY55" fmla="*/ 876300 h 1392169"/>
                <a:gd name="connsiteX56" fmla="*/ 2625876 w 4073676"/>
                <a:gd name="connsiteY56" fmla="*/ 914400 h 1392169"/>
                <a:gd name="connsiteX57" fmla="*/ 2673501 w 4073676"/>
                <a:gd name="connsiteY57" fmla="*/ 952500 h 1392169"/>
                <a:gd name="connsiteX58" fmla="*/ 2873526 w 4073676"/>
                <a:gd name="connsiteY58" fmla="*/ 1009650 h 1392169"/>
                <a:gd name="connsiteX59" fmla="*/ 2930676 w 4073676"/>
                <a:gd name="connsiteY59" fmla="*/ 1076325 h 1392169"/>
                <a:gd name="connsiteX60" fmla="*/ 3225951 w 4073676"/>
                <a:gd name="connsiteY60" fmla="*/ 1190625 h 1392169"/>
                <a:gd name="connsiteX61" fmla="*/ 3349776 w 4073676"/>
                <a:gd name="connsiteY61" fmla="*/ 1257300 h 1392169"/>
                <a:gd name="connsiteX62" fmla="*/ 3445026 w 4073676"/>
                <a:gd name="connsiteY62" fmla="*/ 1276350 h 1392169"/>
                <a:gd name="connsiteX63" fmla="*/ 3483126 w 4073676"/>
                <a:gd name="connsiteY63" fmla="*/ 1285875 h 1392169"/>
                <a:gd name="connsiteX64" fmla="*/ 3616476 w 4073676"/>
                <a:gd name="connsiteY64" fmla="*/ 1314450 h 1392169"/>
                <a:gd name="connsiteX65" fmla="*/ 3664101 w 4073676"/>
                <a:gd name="connsiteY65" fmla="*/ 1323975 h 1392169"/>
                <a:gd name="connsiteX66" fmla="*/ 3702201 w 4073676"/>
                <a:gd name="connsiteY66" fmla="*/ 1343025 h 1392169"/>
                <a:gd name="connsiteX67" fmla="*/ 3749826 w 4073676"/>
                <a:gd name="connsiteY67" fmla="*/ 1352550 h 1392169"/>
                <a:gd name="connsiteX68" fmla="*/ 3940326 w 4073676"/>
                <a:gd name="connsiteY68" fmla="*/ 1371600 h 1392169"/>
                <a:gd name="connsiteX69" fmla="*/ 4073676 w 4073676"/>
                <a:gd name="connsiteY69" fmla="*/ 1381125 h 13921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</a:cxnLst>
              <a:rect l="l" t="t" r="r" b="b"/>
              <a:pathLst>
                <a:path w="4073676" h="1392169">
                  <a:moveTo>
                    <a:pt x="987576" y="409575"/>
                  </a:moveTo>
                  <a:cubicBezTo>
                    <a:pt x="1025676" y="412750"/>
                    <a:pt x="1063878" y="414878"/>
                    <a:pt x="1101876" y="419100"/>
                  </a:cubicBezTo>
                  <a:cubicBezTo>
                    <a:pt x="1121071" y="421233"/>
                    <a:pt x="1139831" y="426492"/>
                    <a:pt x="1159026" y="428625"/>
                  </a:cubicBezTo>
                  <a:cubicBezTo>
                    <a:pt x="1197024" y="432847"/>
                    <a:pt x="1235226" y="434975"/>
                    <a:pt x="1273326" y="438150"/>
                  </a:cubicBezTo>
                  <a:cubicBezTo>
                    <a:pt x="1349526" y="434975"/>
                    <a:pt x="1425808" y="433382"/>
                    <a:pt x="1501926" y="428625"/>
                  </a:cubicBezTo>
                  <a:cubicBezTo>
                    <a:pt x="1527474" y="427028"/>
                    <a:pt x="1552967" y="423817"/>
                    <a:pt x="1578126" y="419100"/>
                  </a:cubicBezTo>
                  <a:cubicBezTo>
                    <a:pt x="1603859" y="414275"/>
                    <a:pt x="1654326" y="400050"/>
                    <a:pt x="1654326" y="400050"/>
                  </a:cubicBezTo>
                  <a:cubicBezTo>
                    <a:pt x="1663851" y="390525"/>
                    <a:pt x="1672268" y="379745"/>
                    <a:pt x="1682901" y="371475"/>
                  </a:cubicBezTo>
                  <a:cubicBezTo>
                    <a:pt x="1700973" y="357419"/>
                    <a:pt x="1723862" y="349564"/>
                    <a:pt x="1740051" y="333375"/>
                  </a:cubicBezTo>
                  <a:cubicBezTo>
                    <a:pt x="1759101" y="314325"/>
                    <a:pt x="1782257" y="298641"/>
                    <a:pt x="1797201" y="276225"/>
                  </a:cubicBezTo>
                  <a:cubicBezTo>
                    <a:pt x="1803551" y="266700"/>
                    <a:pt x="1808922" y="256444"/>
                    <a:pt x="1816251" y="247650"/>
                  </a:cubicBezTo>
                  <a:cubicBezTo>
                    <a:pt x="1877367" y="174311"/>
                    <a:pt x="1816578" y="261446"/>
                    <a:pt x="1863876" y="190500"/>
                  </a:cubicBezTo>
                  <a:cubicBezTo>
                    <a:pt x="1847712" y="142009"/>
                    <a:pt x="1867340" y="175491"/>
                    <a:pt x="1825776" y="152400"/>
                  </a:cubicBezTo>
                  <a:cubicBezTo>
                    <a:pt x="1727520" y="97813"/>
                    <a:pt x="1804709" y="126328"/>
                    <a:pt x="1740051" y="104775"/>
                  </a:cubicBezTo>
                  <a:cubicBezTo>
                    <a:pt x="1730526" y="95250"/>
                    <a:pt x="1721824" y="84824"/>
                    <a:pt x="1711476" y="76200"/>
                  </a:cubicBezTo>
                  <a:cubicBezTo>
                    <a:pt x="1702682" y="68871"/>
                    <a:pt x="1690996" y="65245"/>
                    <a:pt x="1682901" y="57150"/>
                  </a:cubicBezTo>
                  <a:cubicBezTo>
                    <a:pt x="1674806" y="49055"/>
                    <a:pt x="1673559" y="34642"/>
                    <a:pt x="1663851" y="28575"/>
                  </a:cubicBezTo>
                  <a:cubicBezTo>
                    <a:pt x="1636407" y="11422"/>
                    <a:pt x="1580317" y="5128"/>
                    <a:pt x="1549551" y="0"/>
                  </a:cubicBezTo>
                  <a:lnTo>
                    <a:pt x="330351" y="9525"/>
                  </a:lnTo>
                  <a:cubicBezTo>
                    <a:pt x="312908" y="9785"/>
                    <a:pt x="245467" y="25260"/>
                    <a:pt x="225576" y="28575"/>
                  </a:cubicBezTo>
                  <a:cubicBezTo>
                    <a:pt x="146482" y="41757"/>
                    <a:pt x="128620" y="40429"/>
                    <a:pt x="35076" y="47625"/>
                  </a:cubicBezTo>
                  <a:cubicBezTo>
                    <a:pt x="0" y="100239"/>
                    <a:pt x="10221" y="71807"/>
                    <a:pt x="25551" y="171450"/>
                  </a:cubicBezTo>
                  <a:cubicBezTo>
                    <a:pt x="27078" y="181373"/>
                    <a:pt x="30200" y="191248"/>
                    <a:pt x="35076" y="200025"/>
                  </a:cubicBezTo>
                  <a:cubicBezTo>
                    <a:pt x="46195" y="220039"/>
                    <a:pt x="54126" y="244475"/>
                    <a:pt x="73176" y="257175"/>
                  </a:cubicBezTo>
                  <a:cubicBezTo>
                    <a:pt x="92226" y="269875"/>
                    <a:pt x="108606" y="288035"/>
                    <a:pt x="130326" y="295275"/>
                  </a:cubicBezTo>
                  <a:cubicBezTo>
                    <a:pt x="197339" y="317613"/>
                    <a:pt x="114611" y="288540"/>
                    <a:pt x="197001" y="323850"/>
                  </a:cubicBezTo>
                  <a:cubicBezTo>
                    <a:pt x="206229" y="327805"/>
                    <a:pt x="216596" y="328885"/>
                    <a:pt x="225576" y="333375"/>
                  </a:cubicBezTo>
                  <a:cubicBezTo>
                    <a:pt x="274020" y="357597"/>
                    <a:pt x="232780" y="352038"/>
                    <a:pt x="292251" y="361950"/>
                  </a:cubicBezTo>
                  <a:cubicBezTo>
                    <a:pt x="317500" y="366158"/>
                    <a:pt x="343202" y="367267"/>
                    <a:pt x="368451" y="371475"/>
                  </a:cubicBezTo>
                  <a:cubicBezTo>
                    <a:pt x="381364" y="373627"/>
                    <a:pt x="393464" y="380688"/>
                    <a:pt x="406551" y="381000"/>
                  </a:cubicBezTo>
                  <a:cubicBezTo>
                    <a:pt x="660499" y="387046"/>
                    <a:pt x="914551" y="387350"/>
                    <a:pt x="1168551" y="390525"/>
                  </a:cubicBezTo>
                  <a:cubicBezTo>
                    <a:pt x="1190776" y="393700"/>
                    <a:pt x="1212929" y="397427"/>
                    <a:pt x="1235226" y="400050"/>
                  </a:cubicBezTo>
                  <a:cubicBezTo>
                    <a:pt x="1266916" y="403778"/>
                    <a:pt x="1298939" y="404723"/>
                    <a:pt x="1330476" y="409575"/>
                  </a:cubicBezTo>
                  <a:cubicBezTo>
                    <a:pt x="1340399" y="411102"/>
                    <a:pt x="1349365" y="416458"/>
                    <a:pt x="1359051" y="419100"/>
                  </a:cubicBezTo>
                  <a:cubicBezTo>
                    <a:pt x="1384310" y="425989"/>
                    <a:pt x="1409426" y="433846"/>
                    <a:pt x="1435251" y="438150"/>
                  </a:cubicBezTo>
                  <a:lnTo>
                    <a:pt x="1492401" y="447675"/>
                  </a:lnTo>
                  <a:cubicBezTo>
                    <a:pt x="1508329" y="450571"/>
                    <a:pt x="1524057" y="454538"/>
                    <a:pt x="1540026" y="457200"/>
                  </a:cubicBezTo>
                  <a:cubicBezTo>
                    <a:pt x="1562171" y="460891"/>
                    <a:pt x="1584476" y="463550"/>
                    <a:pt x="1606701" y="466725"/>
                  </a:cubicBezTo>
                  <a:cubicBezTo>
                    <a:pt x="1631432" y="474969"/>
                    <a:pt x="1660122" y="483911"/>
                    <a:pt x="1682901" y="495300"/>
                  </a:cubicBezTo>
                  <a:cubicBezTo>
                    <a:pt x="1699460" y="503579"/>
                    <a:pt x="1713247" y="517229"/>
                    <a:pt x="1730526" y="523875"/>
                  </a:cubicBezTo>
                  <a:cubicBezTo>
                    <a:pt x="1754963" y="533274"/>
                    <a:pt x="1783308" y="531216"/>
                    <a:pt x="1806726" y="542925"/>
                  </a:cubicBezTo>
                  <a:cubicBezTo>
                    <a:pt x="1819426" y="549275"/>
                    <a:pt x="1832498" y="554930"/>
                    <a:pt x="1844826" y="561975"/>
                  </a:cubicBezTo>
                  <a:cubicBezTo>
                    <a:pt x="1854765" y="567655"/>
                    <a:pt x="1862879" y="576516"/>
                    <a:pt x="1873401" y="581025"/>
                  </a:cubicBezTo>
                  <a:cubicBezTo>
                    <a:pt x="1885433" y="586182"/>
                    <a:pt x="1899346" y="585688"/>
                    <a:pt x="1911501" y="590550"/>
                  </a:cubicBezTo>
                  <a:cubicBezTo>
                    <a:pt x="1931276" y="598460"/>
                    <a:pt x="1950388" y="608167"/>
                    <a:pt x="1968651" y="619125"/>
                  </a:cubicBezTo>
                  <a:cubicBezTo>
                    <a:pt x="1982264" y="627293"/>
                    <a:pt x="1992244" y="641253"/>
                    <a:pt x="2006751" y="647700"/>
                  </a:cubicBezTo>
                  <a:cubicBezTo>
                    <a:pt x="2021545" y="654275"/>
                    <a:pt x="2038572" y="653713"/>
                    <a:pt x="2054376" y="657225"/>
                  </a:cubicBezTo>
                  <a:cubicBezTo>
                    <a:pt x="2067155" y="660065"/>
                    <a:pt x="2079776" y="663575"/>
                    <a:pt x="2092476" y="666750"/>
                  </a:cubicBezTo>
                  <a:cubicBezTo>
                    <a:pt x="2102001" y="679450"/>
                    <a:pt x="2108855" y="694687"/>
                    <a:pt x="2121051" y="704850"/>
                  </a:cubicBezTo>
                  <a:cubicBezTo>
                    <a:pt x="2128764" y="711278"/>
                    <a:pt x="2140398" y="710420"/>
                    <a:pt x="2149626" y="714375"/>
                  </a:cubicBezTo>
                  <a:cubicBezTo>
                    <a:pt x="2162677" y="719968"/>
                    <a:pt x="2175398" y="726380"/>
                    <a:pt x="2187726" y="733425"/>
                  </a:cubicBezTo>
                  <a:cubicBezTo>
                    <a:pt x="2197665" y="739105"/>
                    <a:pt x="2206062" y="747355"/>
                    <a:pt x="2216301" y="752475"/>
                  </a:cubicBezTo>
                  <a:cubicBezTo>
                    <a:pt x="2225281" y="756965"/>
                    <a:pt x="2235896" y="757510"/>
                    <a:pt x="2244876" y="762000"/>
                  </a:cubicBezTo>
                  <a:cubicBezTo>
                    <a:pt x="2255115" y="767120"/>
                    <a:pt x="2263029" y="776313"/>
                    <a:pt x="2273451" y="781050"/>
                  </a:cubicBezTo>
                  <a:cubicBezTo>
                    <a:pt x="2336640" y="809772"/>
                    <a:pt x="2419504" y="829583"/>
                    <a:pt x="2483001" y="847725"/>
                  </a:cubicBezTo>
                  <a:cubicBezTo>
                    <a:pt x="2489351" y="857250"/>
                    <a:pt x="2492343" y="870233"/>
                    <a:pt x="2502051" y="876300"/>
                  </a:cubicBezTo>
                  <a:cubicBezTo>
                    <a:pt x="2513150" y="883237"/>
                    <a:pt x="2618143" y="912191"/>
                    <a:pt x="2625876" y="914400"/>
                  </a:cubicBezTo>
                  <a:cubicBezTo>
                    <a:pt x="2641751" y="927100"/>
                    <a:pt x="2654526" y="945202"/>
                    <a:pt x="2673501" y="952500"/>
                  </a:cubicBezTo>
                  <a:cubicBezTo>
                    <a:pt x="2738222" y="977393"/>
                    <a:pt x="2873526" y="1009650"/>
                    <a:pt x="2873526" y="1009650"/>
                  </a:cubicBezTo>
                  <a:cubicBezTo>
                    <a:pt x="2892576" y="1031875"/>
                    <a:pt x="2905575" y="1061265"/>
                    <a:pt x="2930676" y="1076325"/>
                  </a:cubicBezTo>
                  <a:cubicBezTo>
                    <a:pt x="3061219" y="1154651"/>
                    <a:pt x="3103210" y="1140084"/>
                    <a:pt x="3225951" y="1190625"/>
                  </a:cubicBezTo>
                  <a:cubicBezTo>
                    <a:pt x="3342168" y="1238479"/>
                    <a:pt x="3189154" y="1203759"/>
                    <a:pt x="3349776" y="1257300"/>
                  </a:cubicBezTo>
                  <a:cubicBezTo>
                    <a:pt x="3380493" y="1267539"/>
                    <a:pt x="3413366" y="1269566"/>
                    <a:pt x="3445026" y="1276350"/>
                  </a:cubicBezTo>
                  <a:cubicBezTo>
                    <a:pt x="3457826" y="1279093"/>
                    <a:pt x="3470347" y="1283035"/>
                    <a:pt x="3483126" y="1285875"/>
                  </a:cubicBezTo>
                  <a:lnTo>
                    <a:pt x="3616476" y="1314450"/>
                  </a:lnTo>
                  <a:cubicBezTo>
                    <a:pt x="3632318" y="1317785"/>
                    <a:pt x="3664101" y="1323975"/>
                    <a:pt x="3664101" y="1323975"/>
                  </a:cubicBezTo>
                  <a:cubicBezTo>
                    <a:pt x="3676801" y="1330325"/>
                    <a:pt x="3688731" y="1338535"/>
                    <a:pt x="3702201" y="1343025"/>
                  </a:cubicBezTo>
                  <a:cubicBezTo>
                    <a:pt x="3717560" y="1348145"/>
                    <a:pt x="3733898" y="1349654"/>
                    <a:pt x="3749826" y="1352550"/>
                  </a:cubicBezTo>
                  <a:cubicBezTo>
                    <a:pt x="3837055" y="1368410"/>
                    <a:pt x="3819734" y="1362986"/>
                    <a:pt x="3940326" y="1371600"/>
                  </a:cubicBezTo>
                  <a:cubicBezTo>
                    <a:pt x="4002034" y="1392169"/>
                    <a:pt x="3958861" y="1381125"/>
                    <a:pt x="4073676" y="1381125"/>
                  </a:cubicBez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Font typeface="Wingdings" pitchFamily="2" charset="2"/>
                <a:buChar char="•"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571625" y="5600700"/>
            <a:ext cx="64103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Structural interpretation of a loop – unfold it to generate an acyclic graph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19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Elaboration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6496" y="1518260"/>
            <a:ext cx="7772400" cy="4114800"/>
          </a:xfrm>
        </p:spPr>
        <p:txBody>
          <a:bodyPr/>
          <a:lstStyle/>
          <a:p>
            <a:r>
              <a:rPr lang="en-US" sz="2400" dirty="0" smtClean="0"/>
              <a:t>When BSV programs are compiled, first type checking is done and then the compiler gets rid of many constructs which have no direct hardware meaning, like Integers, loops</a:t>
            </a:r>
            <a:endParaRPr lang="en-US" sz="2400" dirty="0"/>
          </a:p>
        </p:txBody>
      </p:sp>
      <p:sp>
        <p:nvSpPr>
          <p:cNvPr id="8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64365" y="4866605"/>
            <a:ext cx="8318500" cy="16819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cs0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], y[0],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c[0]); c[1]=cs0[1]; s[0]=cs0[0];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cs1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(x[1], y[1], c[1]); c[2]=cs1[1]; s[1]=cs1[0];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…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(x[valw-1], y[valw-1], c[valw-1]);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[1]; s[valw-1]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5" name="Freeform 14"/>
          <p:cNvSpPr/>
          <p:nvPr/>
        </p:nvSpPr>
        <p:spPr bwMode="auto">
          <a:xfrm>
            <a:off x="316173" y="4107976"/>
            <a:ext cx="407158" cy="1173708"/>
          </a:xfrm>
          <a:custGeom>
            <a:avLst/>
            <a:gdLst>
              <a:gd name="connsiteX0" fmla="*/ 407158 w 407158"/>
              <a:gd name="connsiteY0" fmla="*/ 0 h 1173708"/>
              <a:gd name="connsiteX1" fmla="*/ 11373 w 407158"/>
              <a:gd name="connsiteY1" fmla="*/ 504967 h 1173708"/>
              <a:gd name="connsiteX2" fmla="*/ 338920 w 407158"/>
              <a:gd name="connsiteY2" fmla="*/ 1173708 h 1173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07158" h="1173708">
                <a:moveTo>
                  <a:pt x="407158" y="0"/>
                </a:moveTo>
                <a:cubicBezTo>
                  <a:pt x="214952" y="154674"/>
                  <a:pt x="22746" y="309349"/>
                  <a:pt x="11373" y="504967"/>
                </a:cubicBezTo>
                <a:cubicBezTo>
                  <a:pt x="0" y="700585"/>
                  <a:pt x="169460" y="937146"/>
                  <a:pt x="338920" y="1173708"/>
                </a:cubicBezTo>
              </a:path>
            </a:pathLst>
          </a:cu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1456123" y="3247586"/>
            <a:ext cx="6071737" cy="1368047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=i+1)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c[i+1]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[1]; 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91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dirty="0" smtClean="0">
                <a:latin typeface="+mn-lt"/>
                <a:cs typeface="Courier New" pitchFamily="49" charset="0"/>
              </a:rPr>
              <a:t> </a:t>
            </a:r>
            <a:r>
              <a:rPr lang="en-US" dirty="0" smtClean="0"/>
              <a:t>versus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#(32)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2346" y="1536510"/>
            <a:ext cx="7772400" cy="4181901"/>
          </a:xfrm>
        </p:spPr>
        <p:txBody>
          <a:bodyPr/>
          <a:lstStyle/>
          <a:p>
            <a:r>
              <a:rPr lang="en-US" sz="2400" dirty="0" smtClean="0"/>
              <a:t>In mathematics integers are unbounded but in computer systems integers always have a fixed size</a:t>
            </a:r>
          </a:p>
          <a:p>
            <a:r>
              <a:rPr lang="en-US" sz="2400" smtClean="0"/>
              <a:t>BSV allows </a:t>
            </a:r>
            <a:r>
              <a:rPr lang="en-US" sz="2400" dirty="0" smtClean="0"/>
              <a:t>us to express both types of integers, though unbounded integers are used only as a programming convenience</a:t>
            </a:r>
            <a:endParaRPr lang="en-US" sz="2400" dirty="0"/>
          </a:p>
        </p:txBody>
      </p:sp>
      <p:sp>
        <p:nvSpPr>
          <p:cNvPr id="11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1694490" y="3995524"/>
            <a:ext cx="6071737" cy="172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=0;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valw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=i+1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begin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],y[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],c[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c[i+1]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[1]; s[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69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1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synonyms</a:t>
            </a: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84493" y="1622573"/>
            <a:ext cx="7923574" cy="3908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bit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[7:0] Byte;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it#(8) Byte;</a:t>
            </a:r>
          </a:p>
          <a:p>
            <a:pPr>
              <a:lnSpc>
                <a:spcPct val="90000"/>
              </a:lnSpc>
              <a:spcBef>
                <a:spcPct val="25000"/>
              </a:spcBef>
              <a:buClr>
                <a:schemeClr val="bg1"/>
              </a:buClr>
              <a:buSzPct val="100000"/>
              <a:buFont typeface="Wingdings" pitchFamily="2" charset="2"/>
              <a:buNone/>
            </a:pP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Bit#(32) Word;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Tuple2#(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a,a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 Pair#(type a); 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#(type n); </a:t>
            </a:r>
          </a:p>
          <a:p>
            <a:pPr>
              <a:buNone/>
            </a:pP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MyInt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#(numeric type n); </a:t>
            </a:r>
          </a:p>
        </p:txBody>
      </p:sp>
      <p:sp>
        <p:nvSpPr>
          <p:cNvPr id="8" name="Arc 7"/>
          <p:cNvSpPr/>
          <p:nvPr/>
        </p:nvSpPr>
        <p:spPr bwMode="auto">
          <a:xfrm>
            <a:off x="6677247" y="4518837"/>
            <a:ext cx="616688" cy="712382"/>
          </a:xfrm>
          <a:prstGeom prst="arc">
            <a:avLst>
              <a:gd name="adj1" fmla="val 16200000"/>
              <a:gd name="adj2" fmla="val 5201886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441574" y="4635796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The same</a:t>
            </a:r>
            <a:endParaRPr lang="en-US" dirty="0"/>
          </a:p>
        </p:txBody>
      </p:sp>
      <p:sp>
        <p:nvSpPr>
          <p:cNvPr id="10" name="Arc 9"/>
          <p:cNvSpPr/>
          <p:nvPr/>
        </p:nvSpPr>
        <p:spPr bwMode="auto">
          <a:xfrm>
            <a:off x="4693719" y="1801706"/>
            <a:ext cx="616688" cy="712382"/>
          </a:xfrm>
          <a:prstGeom prst="arc">
            <a:avLst>
              <a:gd name="adj1" fmla="val 16200000"/>
              <a:gd name="adj2" fmla="val 5201886"/>
            </a:avLst>
          </a:pr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458046" y="1918665"/>
            <a:ext cx="31874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The same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0995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animBg="1"/>
      <p:bldP spid="9" grpId="0"/>
      <p:bldP spid="10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0354" y="1626799"/>
            <a:ext cx="7772400" cy="2032591"/>
          </a:xfrm>
        </p:spPr>
        <p:txBody>
          <a:bodyPr/>
          <a:lstStyle/>
          <a:p>
            <a:r>
              <a:rPr lang="en-US" dirty="0" smtClean="0"/>
              <a:t>Combinational circuits are acyclic interconnections of gates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3838" y="3946452"/>
            <a:ext cx="5477539" cy="1465521"/>
          </a:xfrm>
        </p:spPr>
        <p:txBody>
          <a:bodyPr/>
          <a:lstStyle/>
          <a:p>
            <a:r>
              <a:rPr lang="en-US" sz="2400" dirty="0" smtClean="0"/>
              <a:t>And, Or, Not</a:t>
            </a:r>
          </a:p>
          <a:p>
            <a:r>
              <a:rPr lang="en-US" sz="2400" dirty="0" err="1" smtClean="0"/>
              <a:t>Nand</a:t>
            </a:r>
            <a:r>
              <a:rPr lang="en-US" sz="2400" dirty="0" smtClean="0"/>
              <a:t>, Nor, </a:t>
            </a:r>
            <a:r>
              <a:rPr lang="en-US" sz="2400" dirty="0" err="1" smtClean="0"/>
              <a:t>Xor</a:t>
            </a:r>
            <a:endParaRPr lang="en-US" sz="2400" dirty="0" smtClean="0"/>
          </a:p>
          <a:p>
            <a:r>
              <a:rPr lang="en-US" sz="2400" dirty="0" smtClean="0"/>
              <a:t>…</a:t>
            </a:r>
            <a:endParaRPr lang="en-US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978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Complex combinational circuits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IFFT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31C1CF5B-8AC2-4102-99D1-788F5F1C31A4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47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Combinational IFFT</a:t>
            </a:r>
          </a:p>
        </p:txBody>
      </p:sp>
      <p:grpSp>
        <p:nvGrpSpPr>
          <p:cNvPr id="6150" name="Group 3"/>
          <p:cNvGrpSpPr>
            <a:grpSpLocks/>
          </p:cNvGrpSpPr>
          <p:nvPr/>
        </p:nvGrpSpPr>
        <p:grpSpPr bwMode="auto">
          <a:xfrm>
            <a:off x="171450" y="1885950"/>
            <a:ext cx="8848725" cy="2733675"/>
            <a:chOff x="108" y="1188"/>
            <a:chExt cx="5574" cy="1722"/>
          </a:xfrm>
        </p:grpSpPr>
        <p:grpSp>
          <p:nvGrpSpPr>
            <p:cNvPr id="6209" name="Group 4"/>
            <p:cNvGrpSpPr>
              <a:grpSpLocks/>
            </p:cNvGrpSpPr>
            <p:nvPr/>
          </p:nvGrpSpPr>
          <p:grpSpPr bwMode="auto">
            <a:xfrm>
              <a:off x="108" y="1188"/>
              <a:ext cx="282" cy="1680"/>
              <a:chOff x="414" y="1626"/>
              <a:chExt cx="282" cy="1680"/>
            </a:xfrm>
          </p:grpSpPr>
          <p:sp>
            <p:nvSpPr>
              <p:cNvPr id="6322" name="Rectangle 5"/>
              <p:cNvSpPr>
                <a:spLocks noChangeArrowheads="1"/>
              </p:cNvSpPr>
              <p:nvPr/>
            </p:nvSpPr>
            <p:spPr bwMode="auto">
              <a:xfrm>
                <a:off x="414" y="1626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in0</a:t>
                </a:r>
              </a:p>
            </p:txBody>
          </p:sp>
          <p:sp>
            <p:nvSpPr>
              <p:cNvPr id="6323" name="Text Box 6"/>
              <p:cNvSpPr txBox="1">
                <a:spLocks noChangeArrowheads="1"/>
              </p:cNvSpPr>
              <p:nvPr/>
            </p:nvSpPr>
            <p:spPr bwMode="auto">
              <a:xfrm>
                <a:off x="432" y="2796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  <p:sp>
            <p:nvSpPr>
              <p:cNvPr id="6324" name="Rectangle 7"/>
              <p:cNvSpPr>
                <a:spLocks noChangeArrowheads="1"/>
              </p:cNvSpPr>
              <p:nvPr/>
            </p:nvSpPr>
            <p:spPr bwMode="auto">
              <a:xfrm>
                <a:off x="414" y="1864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in1</a:t>
                </a:r>
              </a:p>
            </p:txBody>
          </p:sp>
          <p:sp>
            <p:nvSpPr>
              <p:cNvPr id="6325" name="Rectangle 8"/>
              <p:cNvSpPr>
                <a:spLocks noChangeArrowheads="1"/>
              </p:cNvSpPr>
              <p:nvPr/>
            </p:nvSpPr>
            <p:spPr bwMode="auto">
              <a:xfrm>
                <a:off x="414" y="210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in2</a:t>
                </a:r>
              </a:p>
            </p:txBody>
          </p:sp>
          <p:sp>
            <p:nvSpPr>
              <p:cNvPr id="6326" name="Rectangle 9"/>
              <p:cNvSpPr>
                <a:spLocks noChangeArrowheads="1"/>
              </p:cNvSpPr>
              <p:nvPr/>
            </p:nvSpPr>
            <p:spPr bwMode="auto">
              <a:xfrm>
                <a:off x="414" y="3078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in63</a:t>
                </a:r>
              </a:p>
            </p:txBody>
          </p:sp>
          <p:sp>
            <p:nvSpPr>
              <p:cNvPr id="6327" name="Rectangle 10"/>
              <p:cNvSpPr>
                <a:spLocks noChangeArrowheads="1"/>
              </p:cNvSpPr>
              <p:nvPr/>
            </p:nvSpPr>
            <p:spPr bwMode="auto">
              <a:xfrm>
                <a:off x="414" y="2340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in3</a:t>
                </a:r>
              </a:p>
            </p:txBody>
          </p:sp>
          <p:sp>
            <p:nvSpPr>
              <p:cNvPr id="6328" name="Rectangle 11"/>
              <p:cNvSpPr>
                <a:spLocks noChangeArrowheads="1"/>
              </p:cNvSpPr>
              <p:nvPr/>
            </p:nvSpPr>
            <p:spPr bwMode="auto">
              <a:xfrm>
                <a:off x="414" y="256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in4</a:t>
                </a:r>
              </a:p>
            </p:txBody>
          </p:sp>
        </p:grpSp>
        <p:grpSp>
          <p:nvGrpSpPr>
            <p:cNvPr id="6210" name="Group 12"/>
            <p:cNvGrpSpPr>
              <a:grpSpLocks/>
            </p:cNvGrpSpPr>
            <p:nvPr/>
          </p:nvGrpSpPr>
          <p:grpSpPr bwMode="auto">
            <a:xfrm>
              <a:off x="624" y="1410"/>
              <a:ext cx="576" cy="1140"/>
              <a:chOff x="624" y="1410"/>
              <a:chExt cx="576" cy="1140"/>
            </a:xfrm>
          </p:grpSpPr>
          <p:sp>
            <p:nvSpPr>
              <p:cNvPr id="6318" name="Rectangle 13"/>
              <p:cNvSpPr>
                <a:spLocks noChangeArrowheads="1"/>
              </p:cNvSpPr>
              <p:nvPr/>
            </p:nvSpPr>
            <p:spPr bwMode="auto">
              <a:xfrm>
                <a:off x="624" y="141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6319" name="Rectangle 14"/>
              <p:cNvSpPr>
                <a:spLocks noChangeArrowheads="1"/>
              </p:cNvSpPr>
              <p:nvPr/>
            </p:nvSpPr>
            <p:spPr bwMode="auto">
              <a:xfrm>
                <a:off x="624" y="171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6320" name="Rectangle 15"/>
              <p:cNvSpPr>
                <a:spLocks noChangeArrowheads="1"/>
              </p:cNvSpPr>
              <p:nvPr/>
            </p:nvSpPr>
            <p:spPr bwMode="auto">
              <a:xfrm>
                <a:off x="624" y="225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6321" name="Text Box 16"/>
              <p:cNvSpPr txBox="1">
                <a:spLocks noChangeArrowheads="1"/>
              </p:cNvSpPr>
              <p:nvPr/>
            </p:nvSpPr>
            <p:spPr bwMode="auto">
              <a:xfrm>
                <a:off x="752" y="2039"/>
                <a:ext cx="295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x16</a:t>
                </a:r>
              </a:p>
            </p:txBody>
          </p:sp>
        </p:grpSp>
        <p:grpSp>
          <p:nvGrpSpPr>
            <p:cNvPr id="6211" name="Group 17"/>
            <p:cNvGrpSpPr>
              <a:grpSpLocks/>
            </p:cNvGrpSpPr>
            <p:nvPr/>
          </p:nvGrpSpPr>
          <p:grpSpPr bwMode="auto">
            <a:xfrm>
              <a:off x="2226" y="1398"/>
              <a:ext cx="576" cy="1140"/>
              <a:chOff x="2712" y="1836"/>
              <a:chExt cx="576" cy="1140"/>
            </a:xfrm>
          </p:grpSpPr>
          <p:sp>
            <p:nvSpPr>
              <p:cNvPr id="6314" name="Rectangle 18"/>
              <p:cNvSpPr>
                <a:spLocks noChangeArrowheads="1"/>
              </p:cNvSpPr>
              <p:nvPr/>
            </p:nvSpPr>
            <p:spPr bwMode="auto">
              <a:xfrm>
                <a:off x="2712" y="183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6315" name="Rectangle 19"/>
              <p:cNvSpPr>
                <a:spLocks noChangeArrowheads="1"/>
              </p:cNvSpPr>
              <p:nvPr/>
            </p:nvSpPr>
            <p:spPr bwMode="auto">
              <a:xfrm>
                <a:off x="2712" y="213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6316" name="Rectangle 20"/>
              <p:cNvSpPr>
                <a:spLocks noChangeArrowheads="1"/>
              </p:cNvSpPr>
              <p:nvPr/>
            </p:nvSpPr>
            <p:spPr bwMode="auto">
              <a:xfrm>
                <a:off x="2712" y="267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6317" name="Text Box 21"/>
              <p:cNvSpPr txBox="1">
                <a:spLocks noChangeArrowheads="1"/>
              </p:cNvSpPr>
              <p:nvPr/>
            </p:nvSpPr>
            <p:spPr bwMode="auto">
              <a:xfrm>
                <a:off x="2918" y="2448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</p:grpSp>
        <p:grpSp>
          <p:nvGrpSpPr>
            <p:cNvPr id="6212" name="Group 22"/>
            <p:cNvGrpSpPr>
              <a:grpSpLocks/>
            </p:cNvGrpSpPr>
            <p:nvPr/>
          </p:nvGrpSpPr>
          <p:grpSpPr bwMode="auto">
            <a:xfrm>
              <a:off x="3840" y="1428"/>
              <a:ext cx="576" cy="1140"/>
              <a:chOff x="4260" y="1866"/>
              <a:chExt cx="576" cy="1140"/>
            </a:xfrm>
          </p:grpSpPr>
          <p:sp>
            <p:nvSpPr>
              <p:cNvPr id="6310" name="Rectangle 23"/>
              <p:cNvSpPr>
                <a:spLocks noChangeArrowheads="1"/>
              </p:cNvSpPr>
              <p:nvPr/>
            </p:nvSpPr>
            <p:spPr bwMode="auto">
              <a:xfrm>
                <a:off x="4260" y="186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6311" name="Rectangle 24"/>
              <p:cNvSpPr>
                <a:spLocks noChangeArrowheads="1"/>
              </p:cNvSpPr>
              <p:nvPr/>
            </p:nvSpPr>
            <p:spPr bwMode="auto">
              <a:xfrm>
                <a:off x="4260" y="216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6312" name="Rectangle 25"/>
              <p:cNvSpPr>
                <a:spLocks noChangeArrowheads="1"/>
              </p:cNvSpPr>
              <p:nvPr/>
            </p:nvSpPr>
            <p:spPr bwMode="auto">
              <a:xfrm>
                <a:off x="4260" y="270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6313" name="Text Box 26"/>
              <p:cNvSpPr txBox="1">
                <a:spLocks noChangeArrowheads="1"/>
              </p:cNvSpPr>
              <p:nvPr/>
            </p:nvSpPr>
            <p:spPr bwMode="auto">
              <a:xfrm>
                <a:off x="4466" y="2478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</p:grpSp>
        <p:grpSp>
          <p:nvGrpSpPr>
            <p:cNvPr id="6213" name="Group 27"/>
            <p:cNvGrpSpPr>
              <a:grpSpLocks/>
            </p:cNvGrpSpPr>
            <p:nvPr/>
          </p:nvGrpSpPr>
          <p:grpSpPr bwMode="auto">
            <a:xfrm>
              <a:off x="386" y="1316"/>
              <a:ext cx="246" cy="1458"/>
              <a:chOff x="692" y="1754"/>
              <a:chExt cx="246" cy="1458"/>
            </a:xfrm>
          </p:grpSpPr>
          <p:sp>
            <p:nvSpPr>
              <p:cNvPr id="6304" name="Line 28"/>
              <p:cNvSpPr>
                <a:spLocks noChangeShapeType="1"/>
              </p:cNvSpPr>
              <p:nvPr/>
            </p:nvSpPr>
            <p:spPr bwMode="auto">
              <a:xfrm>
                <a:off x="704" y="1754"/>
                <a:ext cx="216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5" name="Line 29"/>
              <p:cNvSpPr>
                <a:spLocks noChangeShapeType="1"/>
              </p:cNvSpPr>
              <p:nvPr/>
            </p:nvSpPr>
            <p:spPr bwMode="auto">
              <a:xfrm flipV="1">
                <a:off x="704" y="1964"/>
                <a:ext cx="216" cy="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6" name="Line 30"/>
              <p:cNvSpPr>
                <a:spLocks noChangeShapeType="1"/>
              </p:cNvSpPr>
              <p:nvPr/>
            </p:nvSpPr>
            <p:spPr bwMode="auto">
              <a:xfrm flipV="1">
                <a:off x="704" y="2030"/>
                <a:ext cx="216" cy="1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7" name="Line 31"/>
              <p:cNvSpPr>
                <a:spLocks noChangeShapeType="1"/>
              </p:cNvSpPr>
              <p:nvPr/>
            </p:nvSpPr>
            <p:spPr bwMode="auto">
              <a:xfrm flipV="1">
                <a:off x="704" y="2078"/>
                <a:ext cx="228" cy="3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8" name="Line 32"/>
              <p:cNvSpPr>
                <a:spLocks noChangeShapeType="1"/>
              </p:cNvSpPr>
              <p:nvPr/>
            </p:nvSpPr>
            <p:spPr bwMode="auto">
              <a:xfrm flipV="1">
                <a:off x="698" y="2240"/>
                <a:ext cx="240" cy="4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09" name="Line 33"/>
              <p:cNvSpPr>
                <a:spLocks noChangeShapeType="1"/>
              </p:cNvSpPr>
              <p:nvPr/>
            </p:nvSpPr>
            <p:spPr bwMode="auto">
              <a:xfrm flipV="1">
                <a:off x="692" y="2912"/>
                <a:ext cx="228" cy="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14" name="Group 34"/>
            <p:cNvGrpSpPr>
              <a:grpSpLocks/>
            </p:cNvGrpSpPr>
            <p:nvPr/>
          </p:nvGrpSpPr>
          <p:grpSpPr bwMode="auto">
            <a:xfrm>
              <a:off x="5400" y="1230"/>
              <a:ext cx="282" cy="1680"/>
              <a:chOff x="414" y="1626"/>
              <a:chExt cx="282" cy="1680"/>
            </a:xfrm>
          </p:grpSpPr>
          <p:sp>
            <p:nvSpPr>
              <p:cNvPr id="6297" name="Rectangle 35"/>
              <p:cNvSpPr>
                <a:spLocks noChangeArrowheads="1"/>
              </p:cNvSpPr>
              <p:nvPr/>
            </p:nvSpPr>
            <p:spPr bwMode="auto">
              <a:xfrm>
                <a:off x="414" y="1626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out0</a:t>
                </a:r>
              </a:p>
            </p:txBody>
          </p:sp>
          <p:sp>
            <p:nvSpPr>
              <p:cNvPr id="6298" name="Text Box 36"/>
              <p:cNvSpPr txBox="1">
                <a:spLocks noChangeArrowheads="1"/>
              </p:cNvSpPr>
              <p:nvPr/>
            </p:nvSpPr>
            <p:spPr bwMode="auto">
              <a:xfrm>
                <a:off x="432" y="2796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  <p:sp>
            <p:nvSpPr>
              <p:cNvPr id="6299" name="Rectangle 37"/>
              <p:cNvSpPr>
                <a:spLocks noChangeArrowheads="1"/>
              </p:cNvSpPr>
              <p:nvPr/>
            </p:nvSpPr>
            <p:spPr bwMode="auto">
              <a:xfrm>
                <a:off x="414" y="1864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out1</a:t>
                </a:r>
              </a:p>
            </p:txBody>
          </p:sp>
          <p:sp>
            <p:nvSpPr>
              <p:cNvPr id="6300" name="Rectangle 38"/>
              <p:cNvSpPr>
                <a:spLocks noChangeArrowheads="1"/>
              </p:cNvSpPr>
              <p:nvPr/>
            </p:nvSpPr>
            <p:spPr bwMode="auto">
              <a:xfrm>
                <a:off x="414" y="210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out2</a:t>
                </a:r>
              </a:p>
            </p:txBody>
          </p:sp>
          <p:sp>
            <p:nvSpPr>
              <p:cNvPr id="6301" name="Rectangle 39"/>
              <p:cNvSpPr>
                <a:spLocks noChangeArrowheads="1"/>
              </p:cNvSpPr>
              <p:nvPr/>
            </p:nvSpPr>
            <p:spPr bwMode="auto">
              <a:xfrm>
                <a:off x="414" y="3078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out63</a:t>
                </a:r>
              </a:p>
            </p:txBody>
          </p:sp>
          <p:sp>
            <p:nvSpPr>
              <p:cNvPr id="6302" name="Rectangle 40"/>
              <p:cNvSpPr>
                <a:spLocks noChangeArrowheads="1"/>
              </p:cNvSpPr>
              <p:nvPr/>
            </p:nvSpPr>
            <p:spPr bwMode="auto">
              <a:xfrm>
                <a:off x="414" y="2340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out3</a:t>
                </a:r>
              </a:p>
            </p:txBody>
          </p:sp>
          <p:sp>
            <p:nvSpPr>
              <p:cNvPr id="6303" name="Rectangle 41"/>
              <p:cNvSpPr>
                <a:spLocks noChangeArrowheads="1"/>
              </p:cNvSpPr>
              <p:nvPr/>
            </p:nvSpPr>
            <p:spPr bwMode="auto">
              <a:xfrm>
                <a:off x="414" y="256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out4</a:t>
                </a:r>
              </a:p>
            </p:txBody>
          </p:sp>
        </p:grpSp>
        <p:grpSp>
          <p:nvGrpSpPr>
            <p:cNvPr id="6215" name="Group 42"/>
            <p:cNvGrpSpPr>
              <a:grpSpLocks/>
            </p:cNvGrpSpPr>
            <p:nvPr/>
          </p:nvGrpSpPr>
          <p:grpSpPr bwMode="auto">
            <a:xfrm flipH="1">
              <a:off x="5144" y="1376"/>
              <a:ext cx="246" cy="1458"/>
              <a:chOff x="692" y="1754"/>
              <a:chExt cx="246" cy="1458"/>
            </a:xfrm>
          </p:grpSpPr>
          <p:sp>
            <p:nvSpPr>
              <p:cNvPr id="6291" name="Line 43"/>
              <p:cNvSpPr>
                <a:spLocks noChangeShapeType="1"/>
              </p:cNvSpPr>
              <p:nvPr/>
            </p:nvSpPr>
            <p:spPr bwMode="auto">
              <a:xfrm>
                <a:off x="704" y="1754"/>
                <a:ext cx="216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2" name="Line 44"/>
              <p:cNvSpPr>
                <a:spLocks noChangeShapeType="1"/>
              </p:cNvSpPr>
              <p:nvPr/>
            </p:nvSpPr>
            <p:spPr bwMode="auto">
              <a:xfrm flipV="1">
                <a:off x="704" y="1964"/>
                <a:ext cx="216" cy="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3" name="Line 45"/>
              <p:cNvSpPr>
                <a:spLocks noChangeShapeType="1"/>
              </p:cNvSpPr>
              <p:nvPr/>
            </p:nvSpPr>
            <p:spPr bwMode="auto">
              <a:xfrm flipV="1">
                <a:off x="704" y="2030"/>
                <a:ext cx="216" cy="1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4" name="Line 46"/>
              <p:cNvSpPr>
                <a:spLocks noChangeShapeType="1"/>
              </p:cNvSpPr>
              <p:nvPr/>
            </p:nvSpPr>
            <p:spPr bwMode="auto">
              <a:xfrm flipV="1">
                <a:off x="704" y="2078"/>
                <a:ext cx="228" cy="3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5" name="Line 47"/>
              <p:cNvSpPr>
                <a:spLocks noChangeShapeType="1"/>
              </p:cNvSpPr>
              <p:nvPr/>
            </p:nvSpPr>
            <p:spPr bwMode="auto">
              <a:xfrm flipV="1">
                <a:off x="698" y="2240"/>
                <a:ext cx="240" cy="4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96" name="Line 48"/>
              <p:cNvSpPr>
                <a:spLocks noChangeShapeType="1"/>
              </p:cNvSpPr>
              <p:nvPr/>
            </p:nvSpPr>
            <p:spPr bwMode="auto">
              <a:xfrm flipV="1">
                <a:off x="692" y="2912"/>
                <a:ext cx="228" cy="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16" name="Group 49"/>
            <p:cNvGrpSpPr>
              <a:grpSpLocks/>
            </p:cNvGrpSpPr>
            <p:nvPr/>
          </p:nvGrpSpPr>
          <p:grpSpPr bwMode="auto">
            <a:xfrm>
              <a:off x="1202" y="1404"/>
              <a:ext cx="1020" cy="1152"/>
              <a:chOff x="1202" y="1404"/>
              <a:chExt cx="1020" cy="1152"/>
            </a:xfrm>
          </p:grpSpPr>
          <p:sp>
            <p:nvSpPr>
              <p:cNvPr id="6263" name="Text Box 50"/>
              <p:cNvSpPr txBox="1">
                <a:spLocks noChangeArrowheads="1"/>
              </p:cNvSpPr>
              <p:nvPr/>
            </p:nvSpPr>
            <p:spPr bwMode="auto">
              <a:xfrm rot="5400000">
                <a:off x="1455" y="1814"/>
                <a:ext cx="52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Permute</a:t>
                </a:r>
              </a:p>
            </p:txBody>
          </p:sp>
          <p:grpSp>
            <p:nvGrpSpPr>
              <p:cNvPr id="6264" name="Group 51"/>
              <p:cNvGrpSpPr>
                <a:grpSpLocks/>
              </p:cNvGrpSpPr>
              <p:nvPr/>
            </p:nvGrpSpPr>
            <p:grpSpPr bwMode="auto">
              <a:xfrm>
                <a:off x="1202" y="1472"/>
                <a:ext cx="322" cy="1020"/>
                <a:chOff x="1478" y="1904"/>
                <a:chExt cx="486" cy="1020"/>
              </a:xfrm>
            </p:grpSpPr>
            <p:sp>
              <p:nvSpPr>
                <p:cNvPr id="6279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1484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0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1484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1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484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2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1484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3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478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4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478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5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1478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6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1478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7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478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8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1478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89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1478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90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478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65" name="Group 64"/>
              <p:cNvGrpSpPr>
                <a:grpSpLocks/>
              </p:cNvGrpSpPr>
              <p:nvPr/>
            </p:nvGrpSpPr>
            <p:grpSpPr bwMode="auto">
              <a:xfrm>
                <a:off x="1915" y="1466"/>
                <a:ext cx="307" cy="1020"/>
                <a:chOff x="2270" y="1904"/>
                <a:chExt cx="486" cy="1020"/>
              </a:xfrm>
            </p:grpSpPr>
            <p:sp>
              <p:nvSpPr>
                <p:cNvPr id="6267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276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8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2276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9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276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0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2276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1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270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2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270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3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270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4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2270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5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2270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6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270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7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2270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78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2270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66" name="Rectangle 77"/>
              <p:cNvSpPr>
                <a:spLocks noChangeArrowheads="1"/>
              </p:cNvSpPr>
              <p:nvPr/>
            </p:nvSpPr>
            <p:spPr bwMode="auto">
              <a:xfrm>
                <a:off x="1523" y="1404"/>
                <a:ext cx="396" cy="11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217" name="Group 78"/>
            <p:cNvGrpSpPr>
              <a:grpSpLocks/>
            </p:cNvGrpSpPr>
            <p:nvPr/>
          </p:nvGrpSpPr>
          <p:grpSpPr bwMode="auto">
            <a:xfrm>
              <a:off x="2816" y="1404"/>
              <a:ext cx="1026" cy="1152"/>
              <a:chOff x="2798" y="1842"/>
              <a:chExt cx="1026" cy="1152"/>
            </a:xfrm>
          </p:grpSpPr>
          <p:grpSp>
            <p:nvGrpSpPr>
              <p:cNvPr id="6234" name="Group 79"/>
              <p:cNvGrpSpPr>
                <a:grpSpLocks/>
              </p:cNvGrpSpPr>
              <p:nvPr/>
            </p:nvGrpSpPr>
            <p:grpSpPr bwMode="auto">
              <a:xfrm>
                <a:off x="3516" y="1904"/>
                <a:ext cx="308" cy="1020"/>
                <a:chOff x="2270" y="1904"/>
                <a:chExt cx="486" cy="1020"/>
              </a:xfrm>
            </p:grpSpPr>
            <p:sp>
              <p:nvSpPr>
                <p:cNvPr id="6251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2276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52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2276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53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2276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54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2276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55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270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56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270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57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2270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58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2270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59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270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0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270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1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2270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62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2270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6235" name="Group 92"/>
              <p:cNvGrpSpPr>
                <a:grpSpLocks/>
              </p:cNvGrpSpPr>
              <p:nvPr/>
            </p:nvGrpSpPr>
            <p:grpSpPr bwMode="auto">
              <a:xfrm>
                <a:off x="2798" y="1842"/>
                <a:ext cx="721" cy="1152"/>
                <a:chOff x="2798" y="1842"/>
                <a:chExt cx="721" cy="1152"/>
              </a:xfrm>
            </p:grpSpPr>
            <p:sp>
              <p:nvSpPr>
                <p:cNvPr id="6236" name="Text Box 93"/>
                <p:cNvSpPr txBox="1">
                  <a:spLocks noChangeArrowheads="1"/>
                </p:cNvSpPr>
                <p:nvPr/>
              </p:nvSpPr>
              <p:spPr bwMode="auto">
                <a:xfrm rot="5400000">
                  <a:off x="3054" y="2252"/>
                  <a:ext cx="521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sz="1200"/>
                    <a:t>Permute</a:t>
                  </a:r>
                </a:p>
              </p:txBody>
            </p:sp>
            <p:grpSp>
              <p:nvGrpSpPr>
                <p:cNvPr id="6237" name="Group 94"/>
                <p:cNvGrpSpPr>
                  <a:grpSpLocks/>
                </p:cNvGrpSpPr>
                <p:nvPr/>
              </p:nvGrpSpPr>
              <p:grpSpPr bwMode="auto">
                <a:xfrm>
                  <a:off x="2798" y="1910"/>
                  <a:ext cx="324" cy="1020"/>
                  <a:chOff x="1478" y="1904"/>
                  <a:chExt cx="486" cy="1020"/>
                </a:xfrm>
              </p:grpSpPr>
              <p:sp>
                <p:nvSpPr>
                  <p:cNvPr id="6239" name="Line 9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190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0" name="Line 9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1970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1" name="Line 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2036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2" name="Line 9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2090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3" name="Line 9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192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4" name="Line 10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25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5" name="Line 10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32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6" name="Line 10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37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7" name="Line 10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732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8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79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49" name="Line 10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86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6250" name="Line 10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91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6238" name="Rectangle 107"/>
                <p:cNvSpPr>
                  <a:spLocks noChangeArrowheads="1"/>
                </p:cNvSpPr>
                <p:nvPr/>
              </p:nvSpPr>
              <p:spPr bwMode="auto">
                <a:xfrm>
                  <a:off x="3121" y="1842"/>
                  <a:ext cx="398" cy="115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6218" name="Group 108"/>
            <p:cNvGrpSpPr>
              <a:grpSpLocks/>
            </p:cNvGrpSpPr>
            <p:nvPr/>
          </p:nvGrpSpPr>
          <p:grpSpPr bwMode="auto">
            <a:xfrm>
              <a:off x="4418" y="1404"/>
              <a:ext cx="721" cy="1152"/>
              <a:chOff x="2798" y="1842"/>
              <a:chExt cx="721" cy="1152"/>
            </a:xfrm>
          </p:grpSpPr>
          <p:sp>
            <p:nvSpPr>
              <p:cNvPr id="6219" name="Text Box 109"/>
              <p:cNvSpPr txBox="1">
                <a:spLocks noChangeArrowheads="1"/>
              </p:cNvSpPr>
              <p:nvPr/>
            </p:nvSpPr>
            <p:spPr bwMode="auto">
              <a:xfrm rot="5400000">
                <a:off x="3054" y="2252"/>
                <a:ext cx="52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Permute</a:t>
                </a:r>
              </a:p>
            </p:txBody>
          </p:sp>
          <p:grpSp>
            <p:nvGrpSpPr>
              <p:cNvPr id="6220" name="Group 110"/>
              <p:cNvGrpSpPr>
                <a:grpSpLocks/>
              </p:cNvGrpSpPr>
              <p:nvPr/>
            </p:nvGrpSpPr>
            <p:grpSpPr bwMode="auto">
              <a:xfrm>
                <a:off x="2798" y="1910"/>
                <a:ext cx="324" cy="1020"/>
                <a:chOff x="1478" y="1904"/>
                <a:chExt cx="486" cy="1020"/>
              </a:xfrm>
            </p:grpSpPr>
            <p:sp>
              <p:nvSpPr>
                <p:cNvPr id="6222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1484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3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1484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4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1484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5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1484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6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1478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7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1478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8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1478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29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1478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30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1478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31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1478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32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1478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33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1478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6221" name="Rectangle 123"/>
              <p:cNvSpPr>
                <a:spLocks noChangeArrowheads="1"/>
              </p:cNvSpPr>
              <p:nvPr/>
            </p:nvSpPr>
            <p:spPr bwMode="auto">
              <a:xfrm>
                <a:off x="3121" y="1842"/>
                <a:ext cx="398" cy="11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371260" name="Text Box 124"/>
          <p:cNvSpPr txBox="1">
            <a:spLocks noChangeArrowheads="1"/>
          </p:cNvSpPr>
          <p:nvPr/>
        </p:nvSpPr>
        <p:spPr bwMode="auto">
          <a:xfrm>
            <a:off x="5289550" y="4827588"/>
            <a:ext cx="3563938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All numbers are complex and represented as two sixteen bit quantities. Fixed-point arithmetic is used to reduce area, power, ...</a:t>
            </a:r>
          </a:p>
        </p:txBody>
      </p:sp>
      <p:grpSp>
        <p:nvGrpSpPr>
          <p:cNvPr id="19" name="Group 125"/>
          <p:cNvGrpSpPr>
            <a:grpSpLocks/>
          </p:cNvGrpSpPr>
          <p:nvPr/>
        </p:nvGrpSpPr>
        <p:grpSpPr bwMode="auto">
          <a:xfrm>
            <a:off x="858838" y="4048125"/>
            <a:ext cx="3856037" cy="2695575"/>
            <a:chOff x="541" y="2550"/>
            <a:chExt cx="2429" cy="1698"/>
          </a:xfrm>
        </p:grpSpPr>
        <p:sp>
          <p:nvSpPr>
            <p:cNvPr id="6153" name="Line 126"/>
            <p:cNvSpPr>
              <a:spLocks noChangeShapeType="1"/>
            </p:cNvSpPr>
            <p:nvPr/>
          </p:nvSpPr>
          <p:spPr bwMode="auto">
            <a:xfrm>
              <a:off x="630" y="2556"/>
              <a:ext cx="162" cy="25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54" name="Line 127"/>
            <p:cNvSpPr>
              <a:spLocks noChangeShapeType="1"/>
            </p:cNvSpPr>
            <p:nvPr/>
          </p:nvSpPr>
          <p:spPr bwMode="auto">
            <a:xfrm>
              <a:off x="1200" y="2550"/>
              <a:ext cx="1626" cy="26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6155" name="Group 128"/>
            <p:cNvGrpSpPr>
              <a:grpSpLocks/>
            </p:cNvGrpSpPr>
            <p:nvPr/>
          </p:nvGrpSpPr>
          <p:grpSpPr bwMode="auto">
            <a:xfrm>
              <a:off x="541" y="2802"/>
              <a:ext cx="2429" cy="1446"/>
              <a:chOff x="541" y="2802"/>
              <a:chExt cx="2429" cy="1446"/>
            </a:xfrm>
          </p:grpSpPr>
          <p:grpSp>
            <p:nvGrpSpPr>
              <p:cNvPr id="6156" name="Group 129"/>
              <p:cNvGrpSpPr>
                <a:grpSpLocks/>
              </p:cNvGrpSpPr>
              <p:nvPr/>
            </p:nvGrpSpPr>
            <p:grpSpPr bwMode="auto">
              <a:xfrm>
                <a:off x="832" y="3417"/>
                <a:ext cx="209" cy="753"/>
                <a:chOff x="732" y="3417"/>
                <a:chExt cx="309" cy="753"/>
              </a:xfrm>
            </p:grpSpPr>
            <p:sp>
              <p:nvSpPr>
                <p:cNvPr id="6206" name="Freeform 130"/>
                <p:cNvSpPr>
                  <a:spLocks noChangeAspect="1"/>
                </p:cNvSpPr>
                <p:nvPr/>
              </p:nvSpPr>
              <p:spPr bwMode="auto">
                <a:xfrm>
                  <a:off x="732" y="3417"/>
                  <a:ext cx="306" cy="69"/>
                </a:xfrm>
                <a:custGeom>
                  <a:avLst/>
                  <a:gdLst>
                    <a:gd name="T0" fmla="*/ 0 w 342"/>
                    <a:gd name="T1" fmla="*/ 17 h 138"/>
                    <a:gd name="T2" fmla="*/ 245 w 342"/>
                    <a:gd name="T3" fmla="*/ 17 h 138"/>
                    <a:gd name="T4" fmla="*/ 245 w 342"/>
                    <a:gd name="T5" fmla="*/ 0 h 138"/>
                    <a:gd name="T6" fmla="*/ 0 60000 65536"/>
                    <a:gd name="T7" fmla="*/ 0 60000 65536"/>
                    <a:gd name="T8" fmla="*/ 0 60000 65536"/>
                    <a:gd name="T9" fmla="*/ 0 w 342"/>
                    <a:gd name="T10" fmla="*/ 0 h 138"/>
                    <a:gd name="T11" fmla="*/ 342 w 342"/>
                    <a:gd name="T12" fmla="*/ 138 h 13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42" h="138">
                      <a:moveTo>
                        <a:pt x="0" y="138"/>
                      </a:moveTo>
                      <a:lnTo>
                        <a:pt x="342" y="138"/>
                      </a:lnTo>
                      <a:lnTo>
                        <a:pt x="342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7" name="Freeform 131"/>
                <p:cNvSpPr>
                  <a:spLocks noChangeAspect="1"/>
                </p:cNvSpPr>
                <p:nvPr/>
              </p:nvSpPr>
              <p:spPr bwMode="auto">
                <a:xfrm>
                  <a:off x="732" y="3753"/>
                  <a:ext cx="306" cy="69"/>
                </a:xfrm>
                <a:custGeom>
                  <a:avLst/>
                  <a:gdLst>
                    <a:gd name="T0" fmla="*/ 0 w 342"/>
                    <a:gd name="T1" fmla="*/ 17 h 138"/>
                    <a:gd name="T2" fmla="*/ 245 w 342"/>
                    <a:gd name="T3" fmla="*/ 17 h 138"/>
                    <a:gd name="T4" fmla="*/ 245 w 342"/>
                    <a:gd name="T5" fmla="*/ 0 h 138"/>
                    <a:gd name="T6" fmla="*/ 0 60000 65536"/>
                    <a:gd name="T7" fmla="*/ 0 60000 65536"/>
                    <a:gd name="T8" fmla="*/ 0 60000 65536"/>
                    <a:gd name="T9" fmla="*/ 0 w 342"/>
                    <a:gd name="T10" fmla="*/ 0 h 138"/>
                    <a:gd name="T11" fmla="*/ 342 w 342"/>
                    <a:gd name="T12" fmla="*/ 138 h 13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42" h="138">
                      <a:moveTo>
                        <a:pt x="0" y="138"/>
                      </a:moveTo>
                      <a:lnTo>
                        <a:pt x="342" y="138"/>
                      </a:lnTo>
                      <a:lnTo>
                        <a:pt x="342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6208" name="Freeform 132"/>
                <p:cNvSpPr>
                  <a:spLocks noChangeAspect="1"/>
                </p:cNvSpPr>
                <p:nvPr/>
              </p:nvSpPr>
              <p:spPr bwMode="auto">
                <a:xfrm>
                  <a:off x="735" y="4101"/>
                  <a:ext cx="306" cy="69"/>
                </a:xfrm>
                <a:custGeom>
                  <a:avLst/>
                  <a:gdLst>
                    <a:gd name="T0" fmla="*/ 0 w 342"/>
                    <a:gd name="T1" fmla="*/ 17 h 138"/>
                    <a:gd name="T2" fmla="*/ 245 w 342"/>
                    <a:gd name="T3" fmla="*/ 17 h 138"/>
                    <a:gd name="T4" fmla="*/ 245 w 342"/>
                    <a:gd name="T5" fmla="*/ 0 h 138"/>
                    <a:gd name="T6" fmla="*/ 0 60000 65536"/>
                    <a:gd name="T7" fmla="*/ 0 60000 65536"/>
                    <a:gd name="T8" fmla="*/ 0 60000 65536"/>
                    <a:gd name="T9" fmla="*/ 0 w 342"/>
                    <a:gd name="T10" fmla="*/ 0 h 138"/>
                    <a:gd name="T11" fmla="*/ 342 w 342"/>
                    <a:gd name="T12" fmla="*/ 138 h 13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42" h="138">
                      <a:moveTo>
                        <a:pt x="0" y="138"/>
                      </a:moveTo>
                      <a:lnTo>
                        <a:pt x="342" y="138"/>
                      </a:lnTo>
                      <a:lnTo>
                        <a:pt x="342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6157" name="Group 133"/>
              <p:cNvGrpSpPr>
                <a:grpSpLocks/>
              </p:cNvGrpSpPr>
              <p:nvPr/>
            </p:nvGrpSpPr>
            <p:grpSpPr bwMode="auto">
              <a:xfrm>
                <a:off x="726" y="2802"/>
                <a:ext cx="2244" cy="1398"/>
                <a:chOff x="726" y="2802"/>
                <a:chExt cx="2244" cy="1398"/>
              </a:xfrm>
            </p:grpSpPr>
            <p:grpSp>
              <p:nvGrpSpPr>
                <p:cNvPr id="6162" name="Group 134"/>
                <p:cNvGrpSpPr>
                  <a:grpSpLocks/>
                </p:cNvGrpSpPr>
                <p:nvPr/>
              </p:nvGrpSpPr>
              <p:grpSpPr bwMode="auto">
                <a:xfrm>
                  <a:off x="2766" y="2952"/>
                  <a:ext cx="204" cy="1026"/>
                  <a:chOff x="2766" y="2952"/>
                  <a:chExt cx="204" cy="1026"/>
                </a:xfrm>
              </p:grpSpPr>
              <p:sp>
                <p:nvSpPr>
                  <p:cNvPr id="6202" name="Line 13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766" y="2952"/>
                    <a:ext cx="20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03" name="Line 13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766" y="3294"/>
                    <a:ext cx="20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04" name="Line 13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766" y="3636"/>
                    <a:ext cx="20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205" name="Line 13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766" y="3978"/>
                    <a:ext cx="20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  <p:grpSp>
              <p:nvGrpSpPr>
                <p:cNvPr id="6163" name="Group 139"/>
                <p:cNvGrpSpPr>
                  <a:grpSpLocks/>
                </p:cNvGrpSpPr>
                <p:nvPr/>
              </p:nvGrpSpPr>
              <p:grpSpPr bwMode="auto">
                <a:xfrm>
                  <a:off x="726" y="2802"/>
                  <a:ext cx="2094" cy="1398"/>
                  <a:chOff x="726" y="2802"/>
                  <a:chExt cx="2094" cy="1398"/>
                </a:xfrm>
              </p:grpSpPr>
              <p:sp>
                <p:nvSpPr>
                  <p:cNvPr id="6164" name="Oval 14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30" y="2841"/>
                    <a:ext cx="231" cy="231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bg2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>
                        <a:solidFill>
                          <a:schemeClr val="bg2"/>
                        </a:solidFill>
                      </a:rPr>
                      <a:t>*</a:t>
                    </a:r>
                  </a:p>
                </p:txBody>
              </p:sp>
              <p:sp>
                <p:nvSpPr>
                  <p:cNvPr id="6165" name="Oval 141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30" y="3870"/>
                    <a:ext cx="231" cy="231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*</a:t>
                    </a:r>
                  </a:p>
                </p:txBody>
              </p:sp>
              <p:sp>
                <p:nvSpPr>
                  <p:cNvPr id="6166" name="Oval 14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30" y="3184"/>
                    <a:ext cx="231" cy="231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*</a:t>
                    </a:r>
                  </a:p>
                </p:txBody>
              </p:sp>
              <p:sp>
                <p:nvSpPr>
                  <p:cNvPr id="6167" name="Oval 14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30" y="3527"/>
                    <a:ext cx="231" cy="231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*</a:t>
                    </a:r>
                  </a:p>
                </p:txBody>
              </p:sp>
              <p:grpSp>
                <p:nvGrpSpPr>
                  <p:cNvPr id="6168" name="Group 144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1464" y="2838"/>
                    <a:ext cx="231" cy="1260"/>
                    <a:chOff x="984" y="1062"/>
                    <a:chExt cx="462" cy="2520"/>
                  </a:xfrm>
                </p:grpSpPr>
                <p:sp>
                  <p:nvSpPr>
                    <p:cNvPr id="6198" name="Oval 145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84" y="1062"/>
                      <a:ext cx="462" cy="46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buFont typeface="Wingdings" pitchFamily="-96" charset="2"/>
                        <a:buNone/>
                      </a:pPr>
                      <a:r>
                        <a:rPr lang="en-US"/>
                        <a:t>+</a:t>
                      </a:r>
                    </a:p>
                  </p:txBody>
                </p:sp>
                <p:sp>
                  <p:nvSpPr>
                    <p:cNvPr id="6199" name="Oval 146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84" y="3120"/>
                      <a:ext cx="462" cy="46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buFont typeface="Wingdings" pitchFamily="-96" charset="2"/>
                        <a:buNone/>
                      </a:pPr>
                      <a:r>
                        <a:rPr lang="en-US"/>
                        <a:t>-</a:t>
                      </a:r>
                    </a:p>
                  </p:txBody>
                </p:sp>
                <p:sp>
                  <p:nvSpPr>
                    <p:cNvPr id="6200" name="Oval 147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84" y="1748"/>
                      <a:ext cx="462" cy="46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buFont typeface="Wingdings" pitchFamily="-96" charset="2"/>
                        <a:buNone/>
                      </a:pPr>
                      <a:r>
                        <a:rPr lang="en-US"/>
                        <a:t>-</a:t>
                      </a:r>
                    </a:p>
                  </p:txBody>
                </p:sp>
                <p:sp>
                  <p:nvSpPr>
                    <p:cNvPr id="6201" name="Oval 148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84" y="2434"/>
                      <a:ext cx="462" cy="46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buFont typeface="Wingdings" pitchFamily="-96" charset="2"/>
                        <a:buNone/>
                      </a:pPr>
                      <a:r>
                        <a:rPr lang="en-US"/>
                        <a:t>+</a:t>
                      </a:r>
                    </a:p>
                  </p:txBody>
                </p:sp>
              </p:grpSp>
              <p:grpSp>
                <p:nvGrpSpPr>
                  <p:cNvPr id="6169" name="Group 149"/>
                  <p:cNvGrpSpPr>
                    <a:grpSpLocks noChangeAspect="1"/>
                  </p:cNvGrpSpPr>
                  <p:nvPr/>
                </p:nvGrpSpPr>
                <p:grpSpPr bwMode="auto">
                  <a:xfrm>
                    <a:off x="2532" y="2838"/>
                    <a:ext cx="231" cy="1260"/>
                    <a:chOff x="984" y="1062"/>
                    <a:chExt cx="462" cy="2520"/>
                  </a:xfrm>
                </p:grpSpPr>
                <p:sp>
                  <p:nvSpPr>
                    <p:cNvPr id="6194" name="Oval 150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84" y="1062"/>
                      <a:ext cx="462" cy="46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buFont typeface="Wingdings" pitchFamily="-96" charset="2"/>
                        <a:buNone/>
                      </a:pPr>
                      <a:r>
                        <a:rPr lang="en-US"/>
                        <a:t>+</a:t>
                      </a:r>
                    </a:p>
                  </p:txBody>
                </p:sp>
                <p:sp>
                  <p:nvSpPr>
                    <p:cNvPr id="6195" name="Oval 151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84" y="3120"/>
                      <a:ext cx="462" cy="46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buFont typeface="Wingdings" pitchFamily="-96" charset="2"/>
                        <a:buNone/>
                      </a:pPr>
                      <a:r>
                        <a:rPr lang="en-US"/>
                        <a:t>-</a:t>
                      </a:r>
                    </a:p>
                  </p:txBody>
                </p:sp>
                <p:sp>
                  <p:nvSpPr>
                    <p:cNvPr id="6196" name="Oval 152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84" y="1748"/>
                      <a:ext cx="462" cy="46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buFont typeface="Wingdings" pitchFamily="-96" charset="2"/>
                        <a:buNone/>
                      </a:pPr>
                      <a:r>
                        <a:rPr lang="en-US"/>
                        <a:t>-</a:t>
                      </a:r>
                    </a:p>
                  </p:txBody>
                </p:sp>
                <p:sp>
                  <p:nvSpPr>
                    <p:cNvPr id="6197" name="Oval 153"/>
                    <p:cNvSpPr>
                      <a:spLocks noChangeAspect="1" noChangeArrowheads="1"/>
                    </p:cNvSpPr>
                    <p:nvPr/>
                  </p:nvSpPr>
                  <p:spPr bwMode="auto">
                    <a:xfrm>
                      <a:off x="984" y="2434"/>
                      <a:ext cx="462" cy="462"/>
                    </a:xfrm>
                    <a:prstGeom prst="ellipse">
                      <a:avLst/>
                    </a:prstGeom>
                    <a:noFill/>
                    <a:ln w="28575">
                      <a:solidFill>
                        <a:schemeClr val="tx1"/>
                      </a:solidFill>
                      <a:round/>
                      <a:headEnd/>
                      <a:tailEnd/>
                    </a:ln>
                  </p:spPr>
                  <p:txBody>
                    <a:bodyPr wrap="none" anchor="ctr"/>
                    <a:lstStyle/>
                    <a:p>
                      <a:pPr algn="ctr">
                        <a:buFont typeface="Wingdings" pitchFamily="-96" charset="2"/>
                        <a:buNone/>
                      </a:pPr>
                      <a:r>
                        <a:rPr lang="en-US"/>
                        <a:t>+</a:t>
                      </a:r>
                    </a:p>
                  </p:txBody>
                </p:sp>
              </p:grpSp>
              <p:sp>
                <p:nvSpPr>
                  <p:cNvPr id="6170" name="Oval 15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1998" y="3867"/>
                    <a:ext cx="231" cy="231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*j</a:t>
                    </a:r>
                  </a:p>
                </p:txBody>
              </p:sp>
              <p:sp>
                <p:nvSpPr>
                  <p:cNvPr id="6171" name="Line 15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61" y="2958"/>
                    <a:ext cx="303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2" name="Line 15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701" y="2958"/>
                    <a:ext cx="822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3" name="Line 15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692" y="3270"/>
                    <a:ext cx="83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4" name="Line 15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695" y="3615"/>
                    <a:ext cx="834" cy="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5" name="Line 159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695" y="3984"/>
                    <a:ext cx="29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6" name="Line 160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2232" y="4008"/>
                    <a:ext cx="29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7" name="Line 161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58" y="3984"/>
                    <a:ext cx="294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8" name="Line 162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161" y="3684"/>
                    <a:ext cx="309" cy="297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79" name="Line 163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164" y="3351"/>
                    <a:ext cx="309" cy="297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0" name="Line 16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67" y="3315"/>
                    <a:ext cx="297" cy="63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1" name="Line 16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61" y="3306"/>
                    <a:ext cx="297" cy="30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2" name="Line 166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164" y="2973"/>
                    <a:ext cx="297" cy="30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3" name="Line 167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716" y="2973"/>
                    <a:ext cx="822" cy="60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4" name="Line 168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1695" y="3303"/>
                    <a:ext cx="849" cy="618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5" name="Line 169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704" y="2985"/>
                    <a:ext cx="834" cy="639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6" name="Line 170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2235" y="3330"/>
                    <a:ext cx="300" cy="663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7" name="Line 171"/>
                  <p:cNvSpPr>
                    <a:spLocks noChangeAspect="1" noChangeShapeType="1"/>
                  </p:cNvSpPr>
                  <p:nvPr/>
                </p:nvSpPr>
                <p:spPr bwMode="auto">
                  <a:xfrm flipV="1">
                    <a:off x="1161" y="3009"/>
                    <a:ext cx="309" cy="642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8" name="Line 172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26" y="2949"/>
                    <a:ext cx="201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89" name="Line 173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26" y="3312"/>
                    <a:ext cx="201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0" name="Line 174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26" y="3648"/>
                    <a:ext cx="201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1" name="Line 175"/>
                  <p:cNvSpPr>
                    <a:spLocks noChangeAspect="1" noChangeShapeType="1"/>
                  </p:cNvSpPr>
                  <p:nvPr/>
                </p:nvSpPr>
                <p:spPr bwMode="auto">
                  <a:xfrm>
                    <a:off x="726" y="3996"/>
                    <a:ext cx="201" cy="0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2" name="Freeform 176"/>
                  <p:cNvSpPr>
                    <a:spLocks noChangeAspect="1"/>
                  </p:cNvSpPr>
                  <p:nvPr/>
                </p:nvSpPr>
                <p:spPr bwMode="auto">
                  <a:xfrm>
                    <a:off x="873" y="3072"/>
                    <a:ext cx="171" cy="69"/>
                  </a:xfrm>
                  <a:custGeom>
                    <a:avLst/>
                    <a:gdLst>
                      <a:gd name="T0" fmla="*/ 0 w 342"/>
                      <a:gd name="T1" fmla="*/ 17 h 138"/>
                      <a:gd name="T2" fmla="*/ 43 w 342"/>
                      <a:gd name="T3" fmla="*/ 17 h 138"/>
                      <a:gd name="T4" fmla="*/ 43 w 342"/>
                      <a:gd name="T5" fmla="*/ 0 h 138"/>
                      <a:gd name="T6" fmla="*/ 0 60000 65536"/>
                      <a:gd name="T7" fmla="*/ 0 60000 65536"/>
                      <a:gd name="T8" fmla="*/ 0 60000 65536"/>
                      <a:gd name="T9" fmla="*/ 0 w 342"/>
                      <a:gd name="T10" fmla="*/ 0 h 138"/>
                      <a:gd name="T11" fmla="*/ 342 w 342"/>
                      <a:gd name="T12" fmla="*/ 138 h 138"/>
                    </a:gdLst>
                    <a:ahLst/>
                    <a:cxnLst>
                      <a:cxn ang="T6">
                        <a:pos x="T0" y="T1"/>
                      </a:cxn>
                      <a:cxn ang="T7">
                        <a:pos x="T2" y="T3"/>
                      </a:cxn>
                      <a:cxn ang="T8">
                        <a:pos x="T4" y="T5"/>
                      </a:cxn>
                    </a:cxnLst>
                    <a:rect l="T9" t="T10" r="T11" b="T12"/>
                    <a:pathLst>
                      <a:path w="342" h="138">
                        <a:moveTo>
                          <a:pt x="0" y="138"/>
                        </a:moveTo>
                        <a:lnTo>
                          <a:pt x="342" y="138"/>
                        </a:lnTo>
                        <a:lnTo>
                          <a:pt x="342" y="0"/>
                        </a:lnTo>
                      </a:path>
                    </a:pathLst>
                  </a:custGeom>
                  <a:noFill/>
                  <a:ln w="19050" cap="flat" cmpd="sng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triangle" w="med" len="med"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6193" name="Rectangle 17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789" y="2802"/>
                    <a:ext cx="2031" cy="1398"/>
                  </a:xfrm>
                  <a:prstGeom prst="rect">
                    <a:avLst/>
                  </a:prstGeom>
                  <a:noFill/>
                  <a:ln w="9525">
                    <a:solidFill>
                      <a:srgbClr val="FF0000"/>
                    </a:solidFill>
                    <a:miter lim="800000"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6158" name="Text Box 178"/>
              <p:cNvSpPr txBox="1">
                <a:spLocks noChangeArrowheads="1"/>
              </p:cNvSpPr>
              <p:nvPr/>
            </p:nvSpPr>
            <p:spPr bwMode="auto">
              <a:xfrm>
                <a:off x="541" y="3668"/>
                <a:ext cx="2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/>
                  <a:t>t</a:t>
                </a:r>
                <a:r>
                  <a:rPr lang="en-US" baseline="-25000"/>
                  <a:t>2</a:t>
                </a:r>
                <a:endParaRPr lang="en-US"/>
              </a:p>
            </p:txBody>
          </p:sp>
          <p:sp>
            <p:nvSpPr>
              <p:cNvPr id="6159" name="Text Box 179"/>
              <p:cNvSpPr txBox="1">
                <a:spLocks noChangeArrowheads="1"/>
              </p:cNvSpPr>
              <p:nvPr/>
            </p:nvSpPr>
            <p:spPr bwMode="auto">
              <a:xfrm>
                <a:off x="541" y="3014"/>
                <a:ext cx="2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/>
                  <a:t>t</a:t>
                </a:r>
                <a:r>
                  <a:rPr lang="en-US" baseline="-25000"/>
                  <a:t>0</a:t>
                </a:r>
                <a:endParaRPr lang="en-US"/>
              </a:p>
            </p:txBody>
          </p:sp>
          <p:sp>
            <p:nvSpPr>
              <p:cNvPr id="6160" name="Text Box 180"/>
              <p:cNvSpPr txBox="1">
                <a:spLocks noChangeArrowheads="1"/>
              </p:cNvSpPr>
              <p:nvPr/>
            </p:nvSpPr>
            <p:spPr bwMode="auto">
              <a:xfrm>
                <a:off x="541" y="4017"/>
                <a:ext cx="2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/>
                  <a:t>t</a:t>
                </a:r>
                <a:r>
                  <a:rPr lang="en-US" baseline="-25000"/>
                  <a:t>3</a:t>
                </a:r>
                <a:endParaRPr lang="en-US"/>
              </a:p>
            </p:txBody>
          </p:sp>
          <p:sp>
            <p:nvSpPr>
              <p:cNvPr id="6161" name="Text Box 181"/>
              <p:cNvSpPr txBox="1">
                <a:spLocks noChangeArrowheads="1"/>
              </p:cNvSpPr>
              <p:nvPr/>
            </p:nvSpPr>
            <p:spPr bwMode="auto">
              <a:xfrm>
                <a:off x="541" y="3343"/>
                <a:ext cx="245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/>
                  <a:t>t</a:t>
                </a:r>
                <a:r>
                  <a:rPr lang="en-US" baseline="-25000"/>
                  <a:t>1</a:t>
                </a:r>
                <a:endParaRPr lang="en-US"/>
              </a:p>
            </p:txBody>
          </p:sp>
        </p:grp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1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126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4-way Butterfly Node</a:t>
            </a:r>
          </a:p>
        </p:txBody>
      </p:sp>
      <p:sp>
        <p:nvSpPr>
          <p:cNvPr id="138240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988785" y="3701681"/>
            <a:ext cx="7991475" cy="6413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solidFill>
                  <a:schemeClr val="tx2"/>
                </a:solidFill>
                <a:latin typeface="Courier New" pitchFamily="49" charset="0"/>
              </a:rPr>
              <a:t>function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 Vector#(4,Complex)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bfly4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		    </a:t>
            </a:r>
            <a:r>
              <a:rPr lang="en-US" sz="1800" dirty="0" smtClean="0">
                <a:solidFill>
                  <a:schemeClr val="tx2"/>
                </a:solidFill>
                <a:latin typeface="Courier New" pitchFamily="49" charset="0"/>
              </a:rPr>
              <a:t>(Vector#(4,Complex) t,  Vector#(4,Complex) x);</a:t>
            </a:r>
          </a:p>
        </p:txBody>
      </p:sp>
      <p:sp>
        <p:nvSpPr>
          <p:cNvPr id="1382454" name="Rectangle 54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986770" y="4524154"/>
            <a:ext cx="7772400" cy="11004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Blip>
                <a:blip r:embed="rId3"/>
              </a:buBlip>
            </a:pPr>
            <a:r>
              <a:rPr lang="en-US" sz="2400" dirty="0" smtClean="0"/>
              <a:t>t’s (twiddle coefficients) are mathematically derivable constants for each bfly4 and depend upon the position of bfly4 the in the network</a:t>
            </a:r>
          </a:p>
        </p:txBody>
      </p:sp>
      <p:grpSp>
        <p:nvGrpSpPr>
          <p:cNvPr id="7176" name="Group 57"/>
          <p:cNvGrpSpPr>
            <a:grpSpLocks/>
          </p:cNvGrpSpPr>
          <p:nvPr/>
        </p:nvGrpSpPr>
        <p:grpSpPr bwMode="auto">
          <a:xfrm>
            <a:off x="2333625" y="1619250"/>
            <a:ext cx="3478213" cy="1811338"/>
            <a:chOff x="1470" y="1020"/>
            <a:chExt cx="2191" cy="1141"/>
          </a:xfrm>
        </p:grpSpPr>
        <p:grpSp>
          <p:nvGrpSpPr>
            <p:cNvPr id="7177" name="Group 5"/>
            <p:cNvGrpSpPr>
              <a:grpSpLocks noChangeAspect="1"/>
            </p:cNvGrpSpPr>
            <p:nvPr/>
          </p:nvGrpSpPr>
          <p:grpSpPr bwMode="auto">
            <a:xfrm>
              <a:off x="1870" y="1020"/>
              <a:ext cx="1791" cy="1116"/>
              <a:chOff x="726" y="2802"/>
              <a:chExt cx="2244" cy="1398"/>
            </a:xfrm>
          </p:grpSpPr>
          <p:grpSp>
            <p:nvGrpSpPr>
              <p:cNvPr id="7180" name="Group 6"/>
              <p:cNvGrpSpPr>
                <a:grpSpLocks noChangeAspect="1"/>
              </p:cNvGrpSpPr>
              <p:nvPr/>
            </p:nvGrpSpPr>
            <p:grpSpPr bwMode="auto">
              <a:xfrm>
                <a:off x="2766" y="2952"/>
                <a:ext cx="204" cy="1026"/>
                <a:chOff x="2766" y="2952"/>
                <a:chExt cx="114" cy="1026"/>
              </a:xfrm>
            </p:grpSpPr>
            <p:sp>
              <p:nvSpPr>
                <p:cNvPr id="7223" name="Line 7"/>
                <p:cNvSpPr>
                  <a:spLocks noChangeAspect="1" noChangeShapeType="1"/>
                </p:cNvSpPr>
                <p:nvPr/>
              </p:nvSpPr>
              <p:spPr bwMode="auto">
                <a:xfrm>
                  <a:off x="2766" y="2952"/>
                  <a:ext cx="11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4" name="Line 8"/>
                <p:cNvSpPr>
                  <a:spLocks noChangeAspect="1" noChangeShapeType="1"/>
                </p:cNvSpPr>
                <p:nvPr/>
              </p:nvSpPr>
              <p:spPr bwMode="auto">
                <a:xfrm>
                  <a:off x="2766" y="3294"/>
                  <a:ext cx="11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5" name="Line 9"/>
                <p:cNvSpPr>
                  <a:spLocks noChangeAspect="1" noChangeShapeType="1"/>
                </p:cNvSpPr>
                <p:nvPr/>
              </p:nvSpPr>
              <p:spPr bwMode="auto">
                <a:xfrm>
                  <a:off x="2766" y="3636"/>
                  <a:ext cx="11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26" name="Line 10"/>
                <p:cNvSpPr>
                  <a:spLocks noChangeAspect="1" noChangeShapeType="1"/>
                </p:cNvSpPr>
                <p:nvPr/>
              </p:nvSpPr>
              <p:spPr bwMode="auto">
                <a:xfrm>
                  <a:off x="2766" y="3978"/>
                  <a:ext cx="11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grpSp>
            <p:nvGrpSpPr>
              <p:cNvPr id="7181" name="Group 11"/>
              <p:cNvGrpSpPr>
                <a:grpSpLocks noChangeAspect="1"/>
              </p:cNvGrpSpPr>
              <p:nvPr/>
            </p:nvGrpSpPr>
            <p:grpSpPr bwMode="auto">
              <a:xfrm>
                <a:off x="726" y="2802"/>
                <a:ext cx="2094" cy="1398"/>
                <a:chOff x="726" y="2802"/>
                <a:chExt cx="2094" cy="1398"/>
              </a:xfrm>
            </p:grpSpPr>
            <p:sp>
              <p:nvSpPr>
                <p:cNvPr id="7182" name="Oval 12"/>
                <p:cNvSpPr>
                  <a:spLocks noChangeAspect="1" noChangeArrowheads="1"/>
                </p:cNvSpPr>
                <p:nvPr/>
              </p:nvSpPr>
              <p:spPr bwMode="auto">
                <a:xfrm>
                  <a:off x="930" y="2841"/>
                  <a:ext cx="231" cy="231"/>
                </a:xfrm>
                <a:prstGeom prst="ellipse">
                  <a:avLst/>
                </a:prstGeom>
                <a:noFill/>
                <a:ln w="28575">
                  <a:solidFill>
                    <a:schemeClr val="bg2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>
                      <a:solidFill>
                        <a:schemeClr val="bg2"/>
                      </a:solidFill>
                    </a:rPr>
                    <a:t>*</a:t>
                  </a:r>
                </a:p>
              </p:txBody>
            </p:sp>
            <p:sp>
              <p:nvSpPr>
                <p:cNvPr id="7183" name="Oval 13"/>
                <p:cNvSpPr>
                  <a:spLocks noChangeAspect="1" noChangeArrowheads="1"/>
                </p:cNvSpPr>
                <p:nvPr/>
              </p:nvSpPr>
              <p:spPr bwMode="auto">
                <a:xfrm>
                  <a:off x="930" y="3870"/>
                  <a:ext cx="231" cy="231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*</a:t>
                  </a:r>
                </a:p>
              </p:txBody>
            </p:sp>
            <p:sp>
              <p:nvSpPr>
                <p:cNvPr id="7184" name="Oval 14"/>
                <p:cNvSpPr>
                  <a:spLocks noChangeAspect="1" noChangeArrowheads="1"/>
                </p:cNvSpPr>
                <p:nvPr/>
              </p:nvSpPr>
              <p:spPr bwMode="auto">
                <a:xfrm>
                  <a:off x="930" y="3184"/>
                  <a:ext cx="231" cy="231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*</a:t>
                  </a:r>
                </a:p>
              </p:txBody>
            </p:sp>
            <p:sp>
              <p:nvSpPr>
                <p:cNvPr id="7185" name="Oval 15"/>
                <p:cNvSpPr>
                  <a:spLocks noChangeAspect="1" noChangeArrowheads="1"/>
                </p:cNvSpPr>
                <p:nvPr/>
              </p:nvSpPr>
              <p:spPr bwMode="auto">
                <a:xfrm>
                  <a:off x="930" y="3527"/>
                  <a:ext cx="231" cy="231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*</a:t>
                  </a:r>
                </a:p>
              </p:txBody>
            </p:sp>
            <p:grpSp>
              <p:nvGrpSpPr>
                <p:cNvPr id="7186" name="Group 16"/>
                <p:cNvGrpSpPr>
                  <a:grpSpLocks noChangeAspect="1"/>
                </p:cNvGrpSpPr>
                <p:nvPr/>
              </p:nvGrpSpPr>
              <p:grpSpPr bwMode="auto">
                <a:xfrm>
                  <a:off x="1464" y="2838"/>
                  <a:ext cx="231" cy="1260"/>
                  <a:chOff x="984" y="1062"/>
                  <a:chExt cx="462" cy="2520"/>
                </a:xfrm>
              </p:grpSpPr>
              <p:sp>
                <p:nvSpPr>
                  <p:cNvPr id="7219" name="Oval 17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84" y="1062"/>
                    <a:ext cx="462" cy="46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+</a:t>
                    </a:r>
                  </a:p>
                </p:txBody>
              </p:sp>
              <p:sp>
                <p:nvSpPr>
                  <p:cNvPr id="7220" name="Oval 18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84" y="3120"/>
                    <a:ext cx="462" cy="46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-</a:t>
                    </a:r>
                  </a:p>
                </p:txBody>
              </p:sp>
              <p:sp>
                <p:nvSpPr>
                  <p:cNvPr id="7221" name="Oval 19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84" y="1748"/>
                    <a:ext cx="462" cy="46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-</a:t>
                    </a:r>
                  </a:p>
                </p:txBody>
              </p:sp>
              <p:sp>
                <p:nvSpPr>
                  <p:cNvPr id="7222" name="Oval 20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84" y="2434"/>
                    <a:ext cx="462" cy="46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+</a:t>
                    </a:r>
                  </a:p>
                </p:txBody>
              </p:sp>
            </p:grpSp>
            <p:grpSp>
              <p:nvGrpSpPr>
                <p:cNvPr id="7187" name="Group 21"/>
                <p:cNvGrpSpPr>
                  <a:grpSpLocks noChangeAspect="1"/>
                </p:cNvGrpSpPr>
                <p:nvPr/>
              </p:nvGrpSpPr>
              <p:grpSpPr bwMode="auto">
                <a:xfrm>
                  <a:off x="2532" y="2838"/>
                  <a:ext cx="231" cy="1260"/>
                  <a:chOff x="984" y="1062"/>
                  <a:chExt cx="462" cy="2520"/>
                </a:xfrm>
              </p:grpSpPr>
              <p:sp>
                <p:nvSpPr>
                  <p:cNvPr id="7215" name="Oval 22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84" y="1062"/>
                    <a:ext cx="462" cy="46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+</a:t>
                    </a:r>
                  </a:p>
                </p:txBody>
              </p:sp>
              <p:sp>
                <p:nvSpPr>
                  <p:cNvPr id="7216" name="Oval 23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84" y="3120"/>
                    <a:ext cx="462" cy="46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-</a:t>
                    </a:r>
                  </a:p>
                </p:txBody>
              </p:sp>
              <p:sp>
                <p:nvSpPr>
                  <p:cNvPr id="7217" name="Oval 24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84" y="1748"/>
                    <a:ext cx="462" cy="46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-</a:t>
                    </a:r>
                  </a:p>
                </p:txBody>
              </p:sp>
              <p:sp>
                <p:nvSpPr>
                  <p:cNvPr id="7218" name="Oval 25"/>
                  <p:cNvSpPr>
                    <a:spLocks noChangeAspect="1" noChangeArrowheads="1"/>
                  </p:cNvSpPr>
                  <p:nvPr/>
                </p:nvSpPr>
                <p:spPr bwMode="auto">
                  <a:xfrm>
                    <a:off x="984" y="2434"/>
                    <a:ext cx="462" cy="462"/>
                  </a:xfrm>
                  <a:prstGeom prst="ellips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pPr algn="ctr">
                      <a:buFont typeface="Wingdings" pitchFamily="-96" charset="2"/>
                      <a:buNone/>
                    </a:pPr>
                    <a:r>
                      <a:rPr lang="en-US"/>
                      <a:t>+</a:t>
                    </a:r>
                  </a:p>
                </p:txBody>
              </p:sp>
            </p:grpSp>
            <p:sp>
              <p:nvSpPr>
                <p:cNvPr id="7188" name="Oval 26"/>
                <p:cNvSpPr>
                  <a:spLocks noChangeAspect="1" noChangeArrowheads="1"/>
                </p:cNvSpPr>
                <p:nvPr/>
              </p:nvSpPr>
              <p:spPr bwMode="auto">
                <a:xfrm>
                  <a:off x="1998" y="3867"/>
                  <a:ext cx="231" cy="231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*i</a:t>
                  </a:r>
                </a:p>
              </p:txBody>
            </p:sp>
            <p:sp>
              <p:nvSpPr>
                <p:cNvPr id="7189" name="Line 27"/>
                <p:cNvSpPr>
                  <a:spLocks noChangeAspect="1" noChangeShapeType="1"/>
                </p:cNvSpPr>
                <p:nvPr/>
              </p:nvSpPr>
              <p:spPr bwMode="auto">
                <a:xfrm>
                  <a:off x="1161" y="2958"/>
                  <a:ext cx="303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0" name="Line 28"/>
                <p:cNvSpPr>
                  <a:spLocks noChangeAspect="1" noChangeShapeType="1"/>
                </p:cNvSpPr>
                <p:nvPr/>
              </p:nvSpPr>
              <p:spPr bwMode="auto">
                <a:xfrm>
                  <a:off x="1701" y="2958"/>
                  <a:ext cx="822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1" name="Line 29"/>
                <p:cNvSpPr>
                  <a:spLocks noChangeAspect="1" noChangeShapeType="1"/>
                </p:cNvSpPr>
                <p:nvPr/>
              </p:nvSpPr>
              <p:spPr bwMode="auto">
                <a:xfrm>
                  <a:off x="1692" y="3270"/>
                  <a:ext cx="83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2" name="Line 30"/>
                <p:cNvSpPr>
                  <a:spLocks noChangeAspect="1" noChangeShapeType="1"/>
                </p:cNvSpPr>
                <p:nvPr/>
              </p:nvSpPr>
              <p:spPr bwMode="auto">
                <a:xfrm>
                  <a:off x="1695" y="3615"/>
                  <a:ext cx="834" cy="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3" name="Line 31"/>
                <p:cNvSpPr>
                  <a:spLocks noChangeAspect="1" noChangeShapeType="1"/>
                </p:cNvSpPr>
                <p:nvPr/>
              </p:nvSpPr>
              <p:spPr bwMode="auto">
                <a:xfrm>
                  <a:off x="1695" y="3984"/>
                  <a:ext cx="29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4" name="Line 32"/>
                <p:cNvSpPr>
                  <a:spLocks noChangeAspect="1" noChangeShapeType="1"/>
                </p:cNvSpPr>
                <p:nvPr/>
              </p:nvSpPr>
              <p:spPr bwMode="auto">
                <a:xfrm>
                  <a:off x="2232" y="4008"/>
                  <a:ext cx="29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5" name="Line 33"/>
                <p:cNvSpPr>
                  <a:spLocks noChangeAspect="1" noChangeShapeType="1"/>
                </p:cNvSpPr>
                <p:nvPr/>
              </p:nvSpPr>
              <p:spPr bwMode="auto">
                <a:xfrm>
                  <a:off x="1158" y="3984"/>
                  <a:ext cx="294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6" name="Line 34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161" y="3684"/>
                  <a:ext cx="309" cy="29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7" name="Line 35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164" y="3351"/>
                  <a:ext cx="309" cy="297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8" name="Line 36"/>
                <p:cNvSpPr>
                  <a:spLocks noChangeAspect="1" noChangeShapeType="1"/>
                </p:cNvSpPr>
                <p:nvPr/>
              </p:nvSpPr>
              <p:spPr bwMode="auto">
                <a:xfrm>
                  <a:off x="1167" y="3315"/>
                  <a:ext cx="297" cy="63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199" name="Line 37"/>
                <p:cNvSpPr>
                  <a:spLocks noChangeAspect="1" noChangeShapeType="1"/>
                </p:cNvSpPr>
                <p:nvPr/>
              </p:nvSpPr>
              <p:spPr bwMode="auto">
                <a:xfrm>
                  <a:off x="1161" y="3306"/>
                  <a:ext cx="297" cy="30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0" name="Line 38"/>
                <p:cNvSpPr>
                  <a:spLocks noChangeAspect="1" noChangeShapeType="1"/>
                </p:cNvSpPr>
                <p:nvPr/>
              </p:nvSpPr>
              <p:spPr bwMode="auto">
                <a:xfrm>
                  <a:off x="1164" y="2973"/>
                  <a:ext cx="297" cy="30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1" name="Line 39"/>
                <p:cNvSpPr>
                  <a:spLocks noChangeAspect="1" noChangeShapeType="1"/>
                </p:cNvSpPr>
                <p:nvPr/>
              </p:nvSpPr>
              <p:spPr bwMode="auto">
                <a:xfrm>
                  <a:off x="1716" y="2973"/>
                  <a:ext cx="822" cy="60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2" name="Line 40"/>
                <p:cNvSpPr>
                  <a:spLocks noChangeAspect="1" noChangeShapeType="1"/>
                </p:cNvSpPr>
                <p:nvPr/>
              </p:nvSpPr>
              <p:spPr bwMode="auto">
                <a:xfrm>
                  <a:off x="1695" y="3303"/>
                  <a:ext cx="849" cy="618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3" name="Line 41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704" y="2985"/>
                  <a:ext cx="834" cy="639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4" name="Line 42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2235" y="3330"/>
                  <a:ext cx="300" cy="663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5" name="Line 43"/>
                <p:cNvSpPr>
                  <a:spLocks noChangeAspect="1" noChangeShapeType="1"/>
                </p:cNvSpPr>
                <p:nvPr/>
              </p:nvSpPr>
              <p:spPr bwMode="auto">
                <a:xfrm flipV="1">
                  <a:off x="1161" y="3009"/>
                  <a:ext cx="309" cy="642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6" name="Line 44"/>
                <p:cNvSpPr>
                  <a:spLocks noChangeAspect="1" noChangeShapeType="1"/>
                </p:cNvSpPr>
                <p:nvPr/>
              </p:nvSpPr>
              <p:spPr bwMode="auto">
                <a:xfrm>
                  <a:off x="726" y="2949"/>
                  <a:ext cx="20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7" name="Line 45"/>
                <p:cNvSpPr>
                  <a:spLocks noChangeAspect="1" noChangeShapeType="1"/>
                </p:cNvSpPr>
                <p:nvPr/>
              </p:nvSpPr>
              <p:spPr bwMode="auto">
                <a:xfrm>
                  <a:off x="726" y="3312"/>
                  <a:ext cx="20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8" name="Line 46"/>
                <p:cNvSpPr>
                  <a:spLocks noChangeAspect="1" noChangeShapeType="1"/>
                </p:cNvSpPr>
                <p:nvPr/>
              </p:nvSpPr>
              <p:spPr bwMode="auto">
                <a:xfrm>
                  <a:off x="726" y="3648"/>
                  <a:ext cx="20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09" name="Line 47"/>
                <p:cNvSpPr>
                  <a:spLocks noChangeAspect="1" noChangeShapeType="1"/>
                </p:cNvSpPr>
                <p:nvPr/>
              </p:nvSpPr>
              <p:spPr bwMode="auto">
                <a:xfrm>
                  <a:off x="726" y="3996"/>
                  <a:ext cx="201" cy="0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0" name="Freeform 48"/>
                <p:cNvSpPr>
                  <a:spLocks noChangeAspect="1"/>
                </p:cNvSpPr>
                <p:nvPr/>
              </p:nvSpPr>
              <p:spPr bwMode="auto">
                <a:xfrm>
                  <a:off x="873" y="3072"/>
                  <a:ext cx="171" cy="69"/>
                </a:xfrm>
                <a:custGeom>
                  <a:avLst/>
                  <a:gdLst>
                    <a:gd name="T0" fmla="*/ 0 w 342"/>
                    <a:gd name="T1" fmla="*/ 17 h 138"/>
                    <a:gd name="T2" fmla="*/ 43 w 342"/>
                    <a:gd name="T3" fmla="*/ 17 h 138"/>
                    <a:gd name="T4" fmla="*/ 43 w 342"/>
                    <a:gd name="T5" fmla="*/ 0 h 138"/>
                    <a:gd name="T6" fmla="*/ 0 60000 65536"/>
                    <a:gd name="T7" fmla="*/ 0 60000 65536"/>
                    <a:gd name="T8" fmla="*/ 0 60000 65536"/>
                    <a:gd name="T9" fmla="*/ 0 w 342"/>
                    <a:gd name="T10" fmla="*/ 0 h 138"/>
                    <a:gd name="T11" fmla="*/ 342 w 342"/>
                    <a:gd name="T12" fmla="*/ 138 h 13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42" h="138">
                      <a:moveTo>
                        <a:pt x="0" y="138"/>
                      </a:moveTo>
                      <a:lnTo>
                        <a:pt x="342" y="138"/>
                      </a:lnTo>
                      <a:lnTo>
                        <a:pt x="342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1" name="Freeform 49"/>
                <p:cNvSpPr>
                  <a:spLocks noChangeAspect="1"/>
                </p:cNvSpPr>
                <p:nvPr/>
              </p:nvSpPr>
              <p:spPr bwMode="auto">
                <a:xfrm>
                  <a:off x="732" y="3417"/>
                  <a:ext cx="306" cy="69"/>
                </a:xfrm>
                <a:custGeom>
                  <a:avLst/>
                  <a:gdLst>
                    <a:gd name="T0" fmla="*/ 0 w 342"/>
                    <a:gd name="T1" fmla="*/ 17 h 138"/>
                    <a:gd name="T2" fmla="*/ 245 w 342"/>
                    <a:gd name="T3" fmla="*/ 17 h 138"/>
                    <a:gd name="T4" fmla="*/ 245 w 342"/>
                    <a:gd name="T5" fmla="*/ 0 h 138"/>
                    <a:gd name="T6" fmla="*/ 0 60000 65536"/>
                    <a:gd name="T7" fmla="*/ 0 60000 65536"/>
                    <a:gd name="T8" fmla="*/ 0 60000 65536"/>
                    <a:gd name="T9" fmla="*/ 0 w 342"/>
                    <a:gd name="T10" fmla="*/ 0 h 138"/>
                    <a:gd name="T11" fmla="*/ 342 w 342"/>
                    <a:gd name="T12" fmla="*/ 138 h 13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42" h="138">
                      <a:moveTo>
                        <a:pt x="0" y="138"/>
                      </a:moveTo>
                      <a:lnTo>
                        <a:pt x="342" y="138"/>
                      </a:lnTo>
                      <a:lnTo>
                        <a:pt x="342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2" name="Freeform 50"/>
                <p:cNvSpPr>
                  <a:spLocks noChangeAspect="1"/>
                </p:cNvSpPr>
                <p:nvPr/>
              </p:nvSpPr>
              <p:spPr bwMode="auto">
                <a:xfrm>
                  <a:off x="732" y="3753"/>
                  <a:ext cx="306" cy="69"/>
                </a:xfrm>
                <a:custGeom>
                  <a:avLst/>
                  <a:gdLst>
                    <a:gd name="T0" fmla="*/ 0 w 342"/>
                    <a:gd name="T1" fmla="*/ 17 h 138"/>
                    <a:gd name="T2" fmla="*/ 245 w 342"/>
                    <a:gd name="T3" fmla="*/ 17 h 138"/>
                    <a:gd name="T4" fmla="*/ 245 w 342"/>
                    <a:gd name="T5" fmla="*/ 0 h 138"/>
                    <a:gd name="T6" fmla="*/ 0 60000 65536"/>
                    <a:gd name="T7" fmla="*/ 0 60000 65536"/>
                    <a:gd name="T8" fmla="*/ 0 60000 65536"/>
                    <a:gd name="T9" fmla="*/ 0 w 342"/>
                    <a:gd name="T10" fmla="*/ 0 h 138"/>
                    <a:gd name="T11" fmla="*/ 342 w 342"/>
                    <a:gd name="T12" fmla="*/ 138 h 13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42" h="138">
                      <a:moveTo>
                        <a:pt x="0" y="138"/>
                      </a:moveTo>
                      <a:lnTo>
                        <a:pt x="342" y="138"/>
                      </a:lnTo>
                      <a:lnTo>
                        <a:pt x="342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3" name="Freeform 51"/>
                <p:cNvSpPr>
                  <a:spLocks noChangeAspect="1"/>
                </p:cNvSpPr>
                <p:nvPr/>
              </p:nvSpPr>
              <p:spPr bwMode="auto">
                <a:xfrm>
                  <a:off x="735" y="4101"/>
                  <a:ext cx="306" cy="69"/>
                </a:xfrm>
                <a:custGeom>
                  <a:avLst/>
                  <a:gdLst>
                    <a:gd name="T0" fmla="*/ 0 w 342"/>
                    <a:gd name="T1" fmla="*/ 17 h 138"/>
                    <a:gd name="T2" fmla="*/ 245 w 342"/>
                    <a:gd name="T3" fmla="*/ 17 h 138"/>
                    <a:gd name="T4" fmla="*/ 245 w 342"/>
                    <a:gd name="T5" fmla="*/ 0 h 138"/>
                    <a:gd name="T6" fmla="*/ 0 60000 65536"/>
                    <a:gd name="T7" fmla="*/ 0 60000 65536"/>
                    <a:gd name="T8" fmla="*/ 0 60000 65536"/>
                    <a:gd name="T9" fmla="*/ 0 w 342"/>
                    <a:gd name="T10" fmla="*/ 0 h 138"/>
                    <a:gd name="T11" fmla="*/ 342 w 342"/>
                    <a:gd name="T12" fmla="*/ 138 h 138"/>
                  </a:gdLst>
                  <a:ahLst/>
                  <a:cxnLst>
                    <a:cxn ang="T6">
                      <a:pos x="T0" y="T1"/>
                    </a:cxn>
                    <a:cxn ang="T7">
                      <a:pos x="T2" y="T3"/>
                    </a:cxn>
                    <a:cxn ang="T8">
                      <a:pos x="T4" y="T5"/>
                    </a:cxn>
                  </a:cxnLst>
                  <a:rect l="T9" t="T10" r="T11" b="T12"/>
                  <a:pathLst>
                    <a:path w="342" h="138">
                      <a:moveTo>
                        <a:pt x="0" y="138"/>
                      </a:moveTo>
                      <a:lnTo>
                        <a:pt x="342" y="138"/>
                      </a:lnTo>
                      <a:lnTo>
                        <a:pt x="342" y="0"/>
                      </a:lnTo>
                    </a:path>
                  </a:pathLst>
                </a:custGeom>
                <a:noFill/>
                <a:ln w="19050" cap="flat" cmpd="sng">
                  <a:solidFill>
                    <a:schemeClr val="tx1"/>
                  </a:solidFill>
                  <a:prstDash val="solid"/>
                  <a:round/>
                  <a:headEnd type="none" w="med" len="med"/>
                  <a:tailEnd type="triangle" w="med" len="med"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7214" name="Rectangle 52"/>
                <p:cNvSpPr>
                  <a:spLocks noChangeAspect="1" noChangeArrowheads="1"/>
                </p:cNvSpPr>
                <p:nvPr/>
              </p:nvSpPr>
              <p:spPr bwMode="auto">
                <a:xfrm>
                  <a:off x="789" y="2802"/>
                  <a:ext cx="2031" cy="1398"/>
                </a:xfrm>
                <a:prstGeom prst="rect">
                  <a:avLst/>
                </a:prstGeom>
                <a:noFill/>
                <a:ln w="9525">
                  <a:solidFill>
                    <a:srgbClr val="FF0000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7178" name="Text Box 55"/>
            <p:cNvSpPr txBox="1">
              <a:spLocks noChangeArrowheads="1"/>
            </p:cNvSpPr>
            <p:nvPr/>
          </p:nvSpPr>
          <p:spPr bwMode="auto">
            <a:xfrm>
              <a:off x="1470" y="1044"/>
              <a:ext cx="319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40000"/>
                </a:spcBef>
                <a:buFont typeface="Wingdings" pitchFamily="-96" charset="2"/>
                <a:buNone/>
              </a:pPr>
              <a:r>
                <a:rPr lang="en-US" dirty="0" smtClean="0"/>
                <a:t>x</a:t>
              </a:r>
              <a:r>
                <a:rPr lang="en-US" baseline="-25000" dirty="0" smtClean="0"/>
                <a:t>0</a:t>
              </a:r>
              <a:endParaRPr lang="en-US" dirty="0"/>
            </a:p>
            <a:p>
              <a:pPr>
                <a:spcBef>
                  <a:spcPct val="40000"/>
                </a:spcBef>
                <a:buFont typeface="Wingdings" pitchFamily="-96" charset="2"/>
                <a:buNone/>
              </a:pPr>
              <a:r>
                <a:rPr lang="en-US" dirty="0" smtClean="0"/>
                <a:t>x</a:t>
              </a:r>
              <a:r>
                <a:rPr lang="en-US" baseline="-25000" dirty="0" smtClean="0"/>
                <a:t>1 </a:t>
              </a:r>
              <a:endParaRPr lang="en-US" baseline="-25000" dirty="0"/>
            </a:p>
            <a:p>
              <a:pPr>
                <a:spcBef>
                  <a:spcPct val="40000"/>
                </a:spcBef>
                <a:buFont typeface="Wingdings" pitchFamily="-96" charset="2"/>
                <a:buNone/>
              </a:pPr>
              <a:r>
                <a:rPr lang="en-US" dirty="0" smtClean="0"/>
                <a:t>x</a:t>
              </a:r>
              <a:r>
                <a:rPr lang="en-US" baseline="-25000" dirty="0" smtClean="0"/>
                <a:t>2 </a:t>
              </a:r>
              <a:endParaRPr lang="en-US" baseline="-25000" dirty="0"/>
            </a:p>
            <a:p>
              <a:pPr>
                <a:spcBef>
                  <a:spcPct val="40000"/>
                </a:spcBef>
                <a:buFont typeface="Wingdings" pitchFamily="-96" charset="2"/>
                <a:buNone/>
              </a:pPr>
              <a:r>
                <a:rPr lang="en-US" dirty="0" smtClean="0"/>
                <a:t>x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  <p:sp>
          <p:nvSpPr>
            <p:cNvPr id="7179" name="Text Box 56"/>
            <p:cNvSpPr txBox="1">
              <a:spLocks noChangeArrowheads="1"/>
            </p:cNvSpPr>
            <p:nvPr/>
          </p:nvSpPr>
          <p:spPr bwMode="auto">
            <a:xfrm>
              <a:off x="1678" y="1172"/>
              <a:ext cx="287" cy="9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40000"/>
                </a:spcBef>
                <a:buFont typeface="Wingdings" pitchFamily="-96" charset="2"/>
                <a:buNone/>
              </a:pPr>
              <a:r>
                <a:rPr lang="en-US" dirty="0" smtClean="0"/>
                <a:t>t</a:t>
              </a:r>
              <a:r>
                <a:rPr lang="en-US" baseline="-25000" dirty="0" smtClean="0"/>
                <a:t>0</a:t>
              </a:r>
              <a:endParaRPr lang="en-US" dirty="0"/>
            </a:p>
            <a:p>
              <a:pPr>
                <a:spcBef>
                  <a:spcPct val="40000"/>
                </a:spcBef>
                <a:buFont typeface="Wingdings" pitchFamily="-96" charset="2"/>
                <a:buNone/>
              </a:pPr>
              <a:r>
                <a:rPr lang="en-US" dirty="0" smtClean="0"/>
                <a:t>t</a:t>
              </a:r>
              <a:r>
                <a:rPr lang="en-US" baseline="-25000" dirty="0" smtClean="0"/>
                <a:t>1 </a:t>
              </a:r>
              <a:endParaRPr lang="en-US" baseline="-25000" dirty="0"/>
            </a:p>
            <a:p>
              <a:pPr>
                <a:spcBef>
                  <a:spcPct val="40000"/>
                </a:spcBef>
                <a:buFont typeface="Wingdings" pitchFamily="-96" charset="2"/>
                <a:buNone/>
              </a:pPr>
              <a:r>
                <a:rPr lang="en-US" dirty="0" smtClean="0"/>
                <a:t>t</a:t>
              </a:r>
              <a:r>
                <a:rPr lang="en-US" baseline="-25000" dirty="0" smtClean="0"/>
                <a:t>2 </a:t>
              </a:r>
              <a:endParaRPr lang="en-US" baseline="-25000" dirty="0"/>
            </a:p>
            <a:p>
              <a:pPr>
                <a:spcBef>
                  <a:spcPct val="40000"/>
                </a:spcBef>
                <a:buFont typeface="Wingdings" pitchFamily="-96" charset="2"/>
                <a:buNone/>
              </a:pPr>
              <a:r>
                <a:rPr lang="en-US" dirty="0" smtClean="0"/>
                <a:t>t</a:t>
              </a:r>
              <a:r>
                <a:rPr lang="en-US" baseline="-25000" dirty="0" smtClean="0"/>
                <a:t>3</a:t>
              </a:r>
              <a:endParaRPr lang="en-US" baseline="-25000" dirty="0"/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562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03" grpId="0"/>
      <p:bldP spid="138245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BSV code: 4-way Butterfly</a:t>
            </a:r>
          </a:p>
        </p:txBody>
      </p:sp>
      <p:sp>
        <p:nvSpPr>
          <p:cNvPr id="819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00075" y="1552575"/>
            <a:ext cx="8363172" cy="44005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1600" b="1" dirty="0" smtClean="0">
                <a:latin typeface="Courier New" pitchFamily="49" charset="0"/>
              </a:rPr>
              <a:t>function</a:t>
            </a:r>
            <a:r>
              <a:rPr lang="en-US" sz="1600" dirty="0" smtClean="0">
                <a:latin typeface="Courier New" pitchFamily="49" charset="0"/>
              </a:rPr>
              <a:t> Vector#(4,Complex#(s)) </a:t>
            </a:r>
            <a:r>
              <a:rPr lang="en-US" sz="1600" b="1" dirty="0" smtClean="0">
                <a:solidFill>
                  <a:srgbClr val="FF0000"/>
                </a:solidFill>
                <a:latin typeface="Courier New" pitchFamily="49" charset="0"/>
              </a:rPr>
              <a:t>bfly4</a:t>
            </a:r>
            <a:endParaRPr lang="en-US" sz="1600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1600" dirty="0" smtClean="0">
                <a:latin typeface="Courier New" pitchFamily="49" charset="0"/>
              </a:rPr>
              <a:t>           (Vector#(4,Complex#(s)) t,  Vector#(4,Complex#(s)) x);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1600" dirty="0" smtClean="0">
                <a:latin typeface="Courier New" pitchFamily="49" charset="0"/>
              </a:rPr>
              <a:t>  Vector#(4,Complex#(s)) m, y, z;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1600" dirty="0" smtClean="0">
                <a:latin typeface="Courier New" pitchFamily="49" charset="0"/>
              </a:rPr>
              <a:t>  m[0] = x[0] * t[0]; m[1] = x[1] * t[1]; 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1600" dirty="0" smtClean="0">
                <a:latin typeface="Courier New" pitchFamily="49" charset="0"/>
              </a:rPr>
              <a:t>  m[2] = x[2] * t[2]; m[3] = x[3] * t[3];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1600" dirty="0" smtClean="0">
                <a:latin typeface="Courier New" pitchFamily="49" charset="0"/>
              </a:rPr>
              <a:t>  y[0] = m[0] + m[2]; y[1] = m[0] – m[2]; 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1600" dirty="0" smtClean="0">
                <a:latin typeface="Courier New" pitchFamily="49" charset="0"/>
              </a:rPr>
              <a:t>  y[2] = m[1] + m[3]; y[3] = </a:t>
            </a:r>
            <a:r>
              <a:rPr lang="en-US" sz="1600" dirty="0" err="1" smtClean="0">
                <a:latin typeface="Courier New" pitchFamily="49" charset="0"/>
              </a:rPr>
              <a:t>i</a:t>
            </a:r>
            <a:r>
              <a:rPr lang="en-US" sz="1600" dirty="0" smtClean="0">
                <a:latin typeface="Courier New" pitchFamily="49" charset="0"/>
              </a:rPr>
              <a:t>*(m[1] – m[3]);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1600" dirty="0" smtClean="0">
                <a:latin typeface="Courier New" pitchFamily="49" charset="0"/>
              </a:rPr>
              <a:t>  z[0] = y[0] + y[2]; z[1] = y[1] + y[3];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1600" dirty="0" smtClean="0">
                <a:latin typeface="Courier New" pitchFamily="49" charset="0"/>
              </a:rPr>
              <a:t>  z[2] = y[0] – y[2]; z[3] = y[1] – y[3];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endParaRPr lang="en-US" sz="1600" dirty="0" smtClean="0">
              <a:latin typeface="Courier New" pitchFamily="49" charset="0"/>
            </a:endParaRP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b="1" dirty="0" smtClean="0">
                <a:latin typeface="Courier New" pitchFamily="49" charset="0"/>
              </a:rPr>
              <a:t>return</a:t>
            </a:r>
            <a:r>
              <a:rPr lang="en-US" sz="1600" dirty="0" smtClean="0">
                <a:latin typeface="Courier New" pitchFamily="49" charset="0"/>
              </a:rPr>
              <a:t>(z);</a:t>
            </a:r>
          </a:p>
          <a:p>
            <a:pPr eaLnBrk="1" hangingPunct="1">
              <a:lnSpc>
                <a:spcPct val="90000"/>
              </a:lnSpc>
              <a:buFont typeface="Wingdings" pitchFamily="-96" charset="2"/>
              <a:buNone/>
            </a:pPr>
            <a:r>
              <a:rPr lang="en-US" sz="1600" b="1" dirty="0" err="1" smtClean="0">
                <a:latin typeface="Courier New" pitchFamily="49" charset="0"/>
              </a:rPr>
              <a:t>endfunction</a:t>
            </a:r>
            <a:endParaRPr lang="en-US" sz="1600" b="1" dirty="0" smtClean="0">
              <a:latin typeface="Courier New" pitchFamily="49" charset="0"/>
            </a:endParaRPr>
          </a:p>
        </p:txBody>
      </p:sp>
      <p:sp>
        <p:nvSpPr>
          <p:cNvPr id="1430532" name="Text Box 4"/>
          <p:cNvSpPr txBox="1">
            <a:spLocks noChangeArrowheads="1"/>
          </p:cNvSpPr>
          <p:nvPr/>
        </p:nvSpPr>
        <p:spPr bwMode="auto">
          <a:xfrm>
            <a:off x="6022975" y="4676775"/>
            <a:ext cx="27781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00000"/>
              </a:lnSpc>
              <a:buFont typeface="Wingdings" pitchFamily="-96" charset="2"/>
              <a:buNone/>
            </a:pPr>
            <a:r>
              <a:rPr lang="en-US" dirty="0">
                <a:solidFill>
                  <a:schemeClr val="tx2"/>
                </a:solidFill>
              </a:rPr>
              <a:t>Polymorphic code: works on any type of numbers for which *, + and - have been defined</a:t>
            </a:r>
          </a:p>
        </p:txBody>
      </p:sp>
      <p:grpSp>
        <p:nvGrpSpPr>
          <p:cNvPr id="8200" name="Group 5"/>
          <p:cNvGrpSpPr>
            <a:grpSpLocks noChangeAspect="1"/>
          </p:cNvGrpSpPr>
          <p:nvPr/>
        </p:nvGrpSpPr>
        <p:grpSpPr bwMode="auto">
          <a:xfrm>
            <a:off x="6029325" y="2152650"/>
            <a:ext cx="2843213" cy="1771650"/>
            <a:chOff x="726" y="2802"/>
            <a:chExt cx="2244" cy="1398"/>
          </a:xfrm>
        </p:grpSpPr>
        <p:grpSp>
          <p:nvGrpSpPr>
            <p:cNvPr id="8211" name="Group 6"/>
            <p:cNvGrpSpPr>
              <a:grpSpLocks noChangeAspect="1"/>
            </p:cNvGrpSpPr>
            <p:nvPr/>
          </p:nvGrpSpPr>
          <p:grpSpPr bwMode="auto">
            <a:xfrm>
              <a:off x="2766" y="2952"/>
              <a:ext cx="204" cy="1026"/>
              <a:chOff x="2766" y="2952"/>
              <a:chExt cx="114" cy="1026"/>
            </a:xfrm>
          </p:grpSpPr>
          <p:sp>
            <p:nvSpPr>
              <p:cNvPr id="8254" name="Line 7"/>
              <p:cNvSpPr>
                <a:spLocks noChangeAspect="1" noChangeShapeType="1"/>
              </p:cNvSpPr>
              <p:nvPr/>
            </p:nvSpPr>
            <p:spPr bwMode="auto">
              <a:xfrm>
                <a:off x="2766" y="2952"/>
                <a:ext cx="11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5" name="Line 8"/>
              <p:cNvSpPr>
                <a:spLocks noChangeAspect="1" noChangeShapeType="1"/>
              </p:cNvSpPr>
              <p:nvPr/>
            </p:nvSpPr>
            <p:spPr bwMode="auto">
              <a:xfrm>
                <a:off x="2766" y="3294"/>
                <a:ext cx="11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6" name="Line 9"/>
              <p:cNvSpPr>
                <a:spLocks noChangeAspect="1" noChangeShapeType="1"/>
              </p:cNvSpPr>
              <p:nvPr/>
            </p:nvSpPr>
            <p:spPr bwMode="auto">
              <a:xfrm>
                <a:off x="2766" y="3636"/>
                <a:ext cx="11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57" name="Line 10"/>
              <p:cNvSpPr>
                <a:spLocks noChangeAspect="1" noChangeShapeType="1"/>
              </p:cNvSpPr>
              <p:nvPr/>
            </p:nvSpPr>
            <p:spPr bwMode="auto">
              <a:xfrm>
                <a:off x="2766" y="3978"/>
                <a:ext cx="11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212" name="Group 11"/>
            <p:cNvGrpSpPr>
              <a:grpSpLocks noChangeAspect="1"/>
            </p:cNvGrpSpPr>
            <p:nvPr/>
          </p:nvGrpSpPr>
          <p:grpSpPr bwMode="auto">
            <a:xfrm>
              <a:off x="726" y="2802"/>
              <a:ext cx="2094" cy="1398"/>
              <a:chOff x="726" y="2802"/>
              <a:chExt cx="2094" cy="1398"/>
            </a:xfrm>
          </p:grpSpPr>
          <p:sp>
            <p:nvSpPr>
              <p:cNvPr id="8213" name="Oval 12"/>
              <p:cNvSpPr>
                <a:spLocks noChangeAspect="1" noChangeArrowheads="1"/>
              </p:cNvSpPr>
              <p:nvPr/>
            </p:nvSpPr>
            <p:spPr bwMode="auto">
              <a:xfrm>
                <a:off x="930" y="2841"/>
                <a:ext cx="231" cy="231"/>
              </a:xfrm>
              <a:prstGeom prst="ellipse">
                <a:avLst/>
              </a:prstGeom>
              <a:noFill/>
              <a:ln w="2857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>
                    <a:solidFill>
                      <a:schemeClr val="bg2"/>
                    </a:solidFill>
                  </a:rPr>
                  <a:t>*</a:t>
                </a:r>
              </a:p>
            </p:txBody>
          </p:sp>
          <p:sp>
            <p:nvSpPr>
              <p:cNvPr id="8214" name="Oval 13"/>
              <p:cNvSpPr>
                <a:spLocks noChangeAspect="1" noChangeArrowheads="1"/>
              </p:cNvSpPr>
              <p:nvPr/>
            </p:nvSpPr>
            <p:spPr bwMode="auto">
              <a:xfrm>
                <a:off x="930" y="3870"/>
                <a:ext cx="231" cy="23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/>
                  <a:t>*</a:t>
                </a:r>
              </a:p>
            </p:txBody>
          </p:sp>
          <p:sp>
            <p:nvSpPr>
              <p:cNvPr id="8215" name="Oval 14"/>
              <p:cNvSpPr>
                <a:spLocks noChangeAspect="1" noChangeArrowheads="1"/>
              </p:cNvSpPr>
              <p:nvPr/>
            </p:nvSpPr>
            <p:spPr bwMode="auto">
              <a:xfrm>
                <a:off x="930" y="3184"/>
                <a:ext cx="231" cy="23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/>
                  <a:t>*</a:t>
                </a:r>
              </a:p>
            </p:txBody>
          </p:sp>
          <p:sp>
            <p:nvSpPr>
              <p:cNvPr id="8216" name="Oval 15"/>
              <p:cNvSpPr>
                <a:spLocks noChangeAspect="1" noChangeArrowheads="1"/>
              </p:cNvSpPr>
              <p:nvPr/>
            </p:nvSpPr>
            <p:spPr bwMode="auto">
              <a:xfrm>
                <a:off x="930" y="3527"/>
                <a:ext cx="231" cy="23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/>
                  <a:t>*</a:t>
                </a:r>
              </a:p>
            </p:txBody>
          </p:sp>
          <p:grpSp>
            <p:nvGrpSpPr>
              <p:cNvPr id="8217" name="Group 16"/>
              <p:cNvGrpSpPr>
                <a:grpSpLocks noChangeAspect="1"/>
              </p:cNvGrpSpPr>
              <p:nvPr/>
            </p:nvGrpSpPr>
            <p:grpSpPr bwMode="auto">
              <a:xfrm>
                <a:off x="1464" y="2838"/>
                <a:ext cx="231" cy="1260"/>
                <a:chOff x="984" y="1062"/>
                <a:chExt cx="462" cy="2520"/>
              </a:xfrm>
            </p:grpSpPr>
            <p:sp>
              <p:nvSpPr>
                <p:cNvPr id="8250" name="Oval 17"/>
                <p:cNvSpPr>
                  <a:spLocks noChangeAspect="1" noChangeArrowheads="1"/>
                </p:cNvSpPr>
                <p:nvPr/>
              </p:nvSpPr>
              <p:spPr bwMode="auto">
                <a:xfrm>
                  <a:off x="984" y="1062"/>
                  <a:ext cx="462" cy="46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+</a:t>
                  </a:r>
                </a:p>
              </p:txBody>
            </p:sp>
            <p:sp>
              <p:nvSpPr>
                <p:cNvPr id="8251" name="Oval 18"/>
                <p:cNvSpPr>
                  <a:spLocks noChangeAspect="1" noChangeArrowheads="1"/>
                </p:cNvSpPr>
                <p:nvPr/>
              </p:nvSpPr>
              <p:spPr bwMode="auto">
                <a:xfrm>
                  <a:off x="984" y="3120"/>
                  <a:ext cx="462" cy="46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-</a:t>
                  </a:r>
                </a:p>
              </p:txBody>
            </p:sp>
            <p:sp>
              <p:nvSpPr>
                <p:cNvPr id="8252" name="Oval 19"/>
                <p:cNvSpPr>
                  <a:spLocks noChangeAspect="1" noChangeArrowheads="1"/>
                </p:cNvSpPr>
                <p:nvPr/>
              </p:nvSpPr>
              <p:spPr bwMode="auto">
                <a:xfrm>
                  <a:off x="984" y="1748"/>
                  <a:ext cx="462" cy="46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-</a:t>
                  </a:r>
                </a:p>
              </p:txBody>
            </p:sp>
            <p:sp>
              <p:nvSpPr>
                <p:cNvPr id="8253" name="Oval 20"/>
                <p:cNvSpPr>
                  <a:spLocks noChangeAspect="1" noChangeArrowheads="1"/>
                </p:cNvSpPr>
                <p:nvPr/>
              </p:nvSpPr>
              <p:spPr bwMode="auto">
                <a:xfrm>
                  <a:off x="984" y="2434"/>
                  <a:ext cx="462" cy="46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+</a:t>
                  </a:r>
                </a:p>
              </p:txBody>
            </p:sp>
          </p:grpSp>
          <p:grpSp>
            <p:nvGrpSpPr>
              <p:cNvPr id="8218" name="Group 21"/>
              <p:cNvGrpSpPr>
                <a:grpSpLocks noChangeAspect="1"/>
              </p:cNvGrpSpPr>
              <p:nvPr/>
            </p:nvGrpSpPr>
            <p:grpSpPr bwMode="auto">
              <a:xfrm>
                <a:off x="2532" y="2838"/>
                <a:ext cx="231" cy="1260"/>
                <a:chOff x="984" y="1062"/>
                <a:chExt cx="462" cy="2520"/>
              </a:xfrm>
            </p:grpSpPr>
            <p:sp>
              <p:nvSpPr>
                <p:cNvPr id="8246" name="Oval 22"/>
                <p:cNvSpPr>
                  <a:spLocks noChangeAspect="1" noChangeArrowheads="1"/>
                </p:cNvSpPr>
                <p:nvPr/>
              </p:nvSpPr>
              <p:spPr bwMode="auto">
                <a:xfrm>
                  <a:off x="984" y="1062"/>
                  <a:ext cx="462" cy="46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+</a:t>
                  </a:r>
                </a:p>
              </p:txBody>
            </p:sp>
            <p:sp>
              <p:nvSpPr>
                <p:cNvPr id="8247" name="Oval 23"/>
                <p:cNvSpPr>
                  <a:spLocks noChangeAspect="1" noChangeArrowheads="1"/>
                </p:cNvSpPr>
                <p:nvPr/>
              </p:nvSpPr>
              <p:spPr bwMode="auto">
                <a:xfrm>
                  <a:off x="984" y="3120"/>
                  <a:ext cx="462" cy="46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-</a:t>
                  </a:r>
                </a:p>
              </p:txBody>
            </p:sp>
            <p:sp>
              <p:nvSpPr>
                <p:cNvPr id="8248" name="Oval 24"/>
                <p:cNvSpPr>
                  <a:spLocks noChangeAspect="1" noChangeArrowheads="1"/>
                </p:cNvSpPr>
                <p:nvPr/>
              </p:nvSpPr>
              <p:spPr bwMode="auto">
                <a:xfrm>
                  <a:off x="984" y="1748"/>
                  <a:ext cx="462" cy="46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-</a:t>
                  </a:r>
                </a:p>
              </p:txBody>
            </p:sp>
            <p:sp>
              <p:nvSpPr>
                <p:cNvPr id="8249" name="Oval 25"/>
                <p:cNvSpPr>
                  <a:spLocks noChangeAspect="1" noChangeArrowheads="1"/>
                </p:cNvSpPr>
                <p:nvPr/>
              </p:nvSpPr>
              <p:spPr bwMode="auto">
                <a:xfrm>
                  <a:off x="984" y="2434"/>
                  <a:ext cx="462" cy="462"/>
                </a:xfrm>
                <a:prstGeom prst="ellips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pPr algn="ctr">
                    <a:buFont typeface="Wingdings" pitchFamily="-96" charset="2"/>
                    <a:buNone/>
                  </a:pPr>
                  <a:r>
                    <a:rPr lang="en-US"/>
                    <a:t>+</a:t>
                  </a:r>
                </a:p>
              </p:txBody>
            </p:sp>
          </p:grpSp>
          <p:sp>
            <p:nvSpPr>
              <p:cNvPr id="8219" name="Oval 26"/>
              <p:cNvSpPr>
                <a:spLocks noChangeAspect="1" noChangeArrowheads="1"/>
              </p:cNvSpPr>
              <p:nvPr/>
            </p:nvSpPr>
            <p:spPr bwMode="auto">
              <a:xfrm>
                <a:off x="1998" y="3867"/>
                <a:ext cx="231" cy="231"/>
              </a:xfrm>
              <a:prstGeom prst="ellips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/>
                  <a:t>*i</a:t>
                </a:r>
              </a:p>
            </p:txBody>
          </p:sp>
          <p:sp>
            <p:nvSpPr>
              <p:cNvPr id="8220" name="Line 27"/>
              <p:cNvSpPr>
                <a:spLocks noChangeAspect="1" noChangeShapeType="1"/>
              </p:cNvSpPr>
              <p:nvPr/>
            </p:nvSpPr>
            <p:spPr bwMode="auto">
              <a:xfrm>
                <a:off x="1161" y="2958"/>
                <a:ext cx="303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1" name="Line 28"/>
              <p:cNvSpPr>
                <a:spLocks noChangeAspect="1" noChangeShapeType="1"/>
              </p:cNvSpPr>
              <p:nvPr/>
            </p:nvSpPr>
            <p:spPr bwMode="auto">
              <a:xfrm>
                <a:off x="1701" y="2958"/>
                <a:ext cx="822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2" name="Line 29"/>
              <p:cNvSpPr>
                <a:spLocks noChangeAspect="1" noChangeShapeType="1"/>
              </p:cNvSpPr>
              <p:nvPr/>
            </p:nvSpPr>
            <p:spPr bwMode="auto">
              <a:xfrm>
                <a:off x="1692" y="3270"/>
                <a:ext cx="83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3" name="Line 30"/>
              <p:cNvSpPr>
                <a:spLocks noChangeAspect="1" noChangeShapeType="1"/>
              </p:cNvSpPr>
              <p:nvPr/>
            </p:nvSpPr>
            <p:spPr bwMode="auto">
              <a:xfrm>
                <a:off x="1695" y="3615"/>
                <a:ext cx="834" cy="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4" name="Line 31"/>
              <p:cNvSpPr>
                <a:spLocks noChangeAspect="1" noChangeShapeType="1"/>
              </p:cNvSpPr>
              <p:nvPr/>
            </p:nvSpPr>
            <p:spPr bwMode="auto">
              <a:xfrm>
                <a:off x="1695" y="3984"/>
                <a:ext cx="29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5" name="Line 32"/>
              <p:cNvSpPr>
                <a:spLocks noChangeAspect="1" noChangeShapeType="1"/>
              </p:cNvSpPr>
              <p:nvPr/>
            </p:nvSpPr>
            <p:spPr bwMode="auto">
              <a:xfrm>
                <a:off x="2232" y="4008"/>
                <a:ext cx="29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6" name="Line 33"/>
              <p:cNvSpPr>
                <a:spLocks noChangeAspect="1" noChangeShapeType="1"/>
              </p:cNvSpPr>
              <p:nvPr/>
            </p:nvSpPr>
            <p:spPr bwMode="auto">
              <a:xfrm>
                <a:off x="1158" y="3984"/>
                <a:ext cx="294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7" name="Line 34"/>
              <p:cNvSpPr>
                <a:spLocks noChangeAspect="1" noChangeShapeType="1"/>
              </p:cNvSpPr>
              <p:nvPr/>
            </p:nvSpPr>
            <p:spPr bwMode="auto">
              <a:xfrm flipV="1">
                <a:off x="1161" y="3684"/>
                <a:ext cx="309" cy="29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8" name="Line 35"/>
              <p:cNvSpPr>
                <a:spLocks noChangeAspect="1" noChangeShapeType="1"/>
              </p:cNvSpPr>
              <p:nvPr/>
            </p:nvSpPr>
            <p:spPr bwMode="auto">
              <a:xfrm flipV="1">
                <a:off x="1164" y="3351"/>
                <a:ext cx="309" cy="297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29" name="Line 36"/>
              <p:cNvSpPr>
                <a:spLocks noChangeAspect="1" noChangeShapeType="1"/>
              </p:cNvSpPr>
              <p:nvPr/>
            </p:nvSpPr>
            <p:spPr bwMode="auto">
              <a:xfrm>
                <a:off x="1167" y="3315"/>
                <a:ext cx="297" cy="63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0" name="Line 37"/>
              <p:cNvSpPr>
                <a:spLocks noChangeAspect="1" noChangeShapeType="1"/>
              </p:cNvSpPr>
              <p:nvPr/>
            </p:nvSpPr>
            <p:spPr bwMode="auto">
              <a:xfrm>
                <a:off x="1161" y="3306"/>
                <a:ext cx="297" cy="30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1" name="Line 38"/>
              <p:cNvSpPr>
                <a:spLocks noChangeAspect="1" noChangeShapeType="1"/>
              </p:cNvSpPr>
              <p:nvPr/>
            </p:nvSpPr>
            <p:spPr bwMode="auto">
              <a:xfrm>
                <a:off x="1164" y="2973"/>
                <a:ext cx="297" cy="30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2" name="Line 39"/>
              <p:cNvSpPr>
                <a:spLocks noChangeAspect="1" noChangeShapeType="1"/>
              </p:cNvSpPr>
              <p:nvPr/>
            </p:nvSpPr>
            <p:spPr bwMode="auto">
              <a:xfrm>
                <a:off x="1716" y="2973"/>
                <a:ext cx="822" cy="6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3" name="Line 40"/>
              <p:cNvSpPr>
                <a:spLocks noChangeAspect="1" noChangeShapeType="1"/>
              </p:cNvSpPr>
              <p:nvPr/>
            </p:nvSpPr>
            <p:spPr bwMode="auto">
              <a:xfrm>
                <a:off x="1695" y="3303"/>
                <a:ext cx="849" cy="6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4" name="Line 41"/>
              <p:cNvSpPr>
                <a:spLocks noChangeAspect="1" noChangeShapeType="1"/>
              </p:cNvSpPr>
              <p:nvPr/>
            </p:nvSpPr>
            <p:spPr bwMode="auto">
              <a:xfrm flipV="1">
                <a:off x="1704" y="2985"/>
                <a:ext cx="834" cy="639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5" name="Line 42"/>
              <p:cNvSpPr>
                <a:spLocks noChangeAspect="1" noChangeShapeType="1"/>
              </p:cNvSpPr>
              <p:nvPr/>
            </p:nvSpPr>
            <p:spPr bwMode="auto">
              <a:xfrm flipV="1">
                <a:off x="2235" y="3330"/>
                <a:ext cx="300" cy="663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6" name="Line 43"/>
              <p:cNvSpPr>
                <a:spLocks noChangeAspect="1" noChangeShapeType="1"/>
              </p:cNvSpPr>
              <p:nvPr/>
            </p:nvSpPr>
            <p:spPr bwMode="auto">
              <a:xfrm flipV="1">
                <a:off x="1161" y="3009"/>
                <a:ext cx="309" cy="64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7" name="Line 44"/>
              <p:cNvSpPr>
                <a:spLocks noChangeAspect="1" noChangeShapeType="1"/>
              </p:cNvSpPr>
              <p:nvPr/>
            </p:nvSpPr>
            <p:spPr bwMode="auto">
              <a:xfrm>
                <a:off x="726" y="2949"/>
                <a:ext cx="20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8" name="Line 45"/>
              <p:cNvSpPr>
                <a:spLocks noChangeAspect="1" noChangeShapeType="1"/>
              </p:cNvSpPr>
              <p:nvPr/>
            </p:nvSpPr>
            <p:spPr bwMode="auto">
              <a:xfrm>
                <a:off x="726" y="3312"/>
                <a:ext cx="20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39" name="Line 46"/>
              <p:cNvSpPr>
                <a:spLocks noChangeAspect="1" noChangeShapeType="1"/>
              </p:cNvSpPr>
              <p:nvPr/>
            </p:nvSpPr>
            <p:spPr bwMode="auto">
              <a:xfrm>
                <a:off x="726" y="3648"/>
                <a:ext cx="20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0" name="Line 47"/>
              <p:cNvSpPr>
                <a:spLocks noChangeAspect="1" noChangeShapeType="1"/>
              </p:cNvSpPr>
              <p:nvPr/>
            </p:nvSpPr>
            <p:spPr bwMode="auto">
              <a:xfrm>
                <a:off x="726" y="3996"/>
                <a:ext cx="201" cy="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1" name="Freeform 48"/>
              <p:cNvSpPr>
                <a:spLocks noChangeAspect="1"/>
              </p:cNvSpPr>
              <p:nvPr/>
            </p:nvSpPr>
            <p:spPr bwMode="auto">
              <a:xfrm>
                <a:off x="873" y="3072"/>
                <a:ext cx="171" cy="69"/>
              </a:xfrm>
              <a:custGeom>
                <a:avLst/>
                <a:gdLst>
                  <a:gd name="T0" fmla="*/ 0 w 342"/>
                  <a:gd name="T1" fmla="*/ 17 h 138"/>
                  <a:gd name="T2" fmla="*/ 43 w 342"/>
                  <a:gd name="T3" fmla="*/ 17 h 138"/>
                  <a:gd name="T4" fmla="*/ 43 w 342"/>
                  <a:gd name="T5" fmla="*/ 0 h 138"/>
                  <a:gd name="T6" fmla="*/ 0 60000 65536"/>
                  <a:gd name="T7" fmla="*/ 0 60000 65536"/>
                  <a:gd name="T8" fmla="*/ 0 60000 65536"/>
                  <a:gd name="T9" fmla="*/ 0 w 342"/>
                  <a:gd name="T10" fmla="*/ 0 h 138"/>
                  <a:gd name="T11" fmla="*/ 342 w 342"/>
                  <a:gd name="T12" fmla="*/ 138 h 13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2" h="138">
                    <a:moveTo>
                      <a:pt x="0" y="138"/>
                    </a:moveTo>
                    <a:lnTo>
                      <a:pt x="342" y="138"/>
                    </a:lnTo>
                    <a:lnTo>
                      <a:pt x="342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2" name="Freeform 49"/>
              <p:cNvSpPr>
                <a:spLocks noChangeAspect="1"/>
              </p:cNvSpPr>
              <p:nvPr/>
            </p:nvSpPr>
            <p:spPr bwMode="auto">
              <a:xfrm>
                <a:off x="732" y="3417"/>
                <a:ext cx="306" cy="69"/>
              </a:xfrm>
              <a:custGeom>
                <a:avLst/>
                <a:gdLst>
                  <a:gd name="T0" fmla="*/ 0 w 342"/>
                  <a:gd name="T1" fmla="*/ 17 h 138"/>
                  <a:gd name="T2" fmla="*/ 245 w 342"/>
                  <a:gd name="T3" fmla="*/ 17 h 138"/>
                  <a:gd name="T4" fmla="*/ 245 w 342"/>
                  <a:gd name="T5" fmla="*/ 0 h 138"/>
                  <a:gd name="T6" fmla="*/ 0 60000 65536"/>
                  <a:gd name="T7" fmla="*/ 0 60000 65536"/>
                  <a:gd name="T8" fmla="*/ 0 60000 65536"/>
                  <a:gd name="T9" fmla="*/ 0 w 342"/>
                  <a:gd name="T10" fmla="*/ 0 h 138"/>
                  <a:gd name="T11" fmla="*/ 342 w 342"/>
                  <a:gd name="T12" fmla="*/ 138 h 13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2" h="138">
                    <a:moveTo>
                      <a:pt x="0" y="138"/>
                    </a:moveTo>
                    <a:lnTo>
                      <a:pt x="342" y="138"/>
                    </a:lnTo>
                    <a:lnTo>
                      <a:pt x="342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3" name="Freeform 50"/>
              <p:cNvSpPr>
                <a:spLocks noChangeAspect="1"/>
              </p:cNvSpPr>
              <p:nvPr/>
            </p:nvSpPr>
            <p:spPr bwMode="auto">
              <a:xfrm>
                <a:off x="732" y="3753"/>
                <a:ext cx="306" cy="69"/>
              </a:xfrm>
              <a:custGeom>
                <a:avLst/>
                <a:gdLst>
                  <a:gd name="T0" fmla="*/ 0 w 342"/>
                  <a:gd name="T1" fmla="*/ 17 h 138"/>
                  <a:gd name="T2" fmla="*/ 245 w 342"/>
                  <a:gd name="T3" fmla="*/ 17 h 138"/>
                  <a:gd name="T4" fmla="*/ 245 w 342"/>
                  <a:gd name="T5" fmla="*/ 0 h 138"/>
                  <a:gd name="T6" fmla="*/ 0 60000 65536"/>
                  <a:gd name="T7" fmla="*/ 0 60000 65536"/>
                  <a:gd name="T8" fmla="*/ 0 60000 65536"/>
                  <a:gd name="T9" fmla="*/ 0 w 342"/>
                  <a:gd name="T10" fmla="*/ 0 h 138"/>
                  <a:gd name="T11" fmla="*/ 342 w 342"/>
                  <a:gd name="T12" fmla="*/ 138 h 13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2" h="138">
                    <a:moveTo>
                      <a:pt x="0" y="138"/>
                    </a:moveTo>
                    <a:lnTo>
                      <a:pt x="342" y="138"/>
                    </a:lnTo>
                    <a:lnTo>
                      <a:pt x="342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4" name="Freeform 51"/>
              <p:cNvSpPr>
                <a:spLocks noChangeAspect="1"/>
              </p:cNvSpPr>
              <p:nvPr/>
            </p:nvSpPr>
            <p:spPr bwMode="auto">
              <a:xfrm>
                <a:off x="735" y="4101"/>
                <a:ext cx="306" cy="69"/>
              </a:xfrm>
              <a:custGeom>
                <a:avLst/>
                <a:gdLst>
                  <a:gd name="T0" fmla="*/ 0 w 342"/>
                  <a:gd name="T1" fmla="*/ 17 h 138"/>
                  <a:gd name="T2" fmla="*/ 245 w 342"/>
                  <a:gd name="T3" fmla="*/ 17 h 138"/>
                  <a:gd name="T4" fmla="*/ 245 w 342"/>
                  <a:gd name="T5" fmla="*/ 0 h 138"/>
                  <a:gd name="T6" fmla="*/ 0 60000 65536"/>
                  <a:gd name="T7" fmla="*/ 0 60000 65536"/>
                  <a:gd name="T8" fmla="*/ 0 60000 65536"/>
                  <a:gd name="T9" fmla="*/ 0 w 342"/>
                  <a:gd name="T10" fmla="*/ 0 h 138"/>
                  <a:gd name="T11" fmla="*/ 342 w 342"/>
                  <a:gd name="T12" fmla="*/ 138 h 138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342" h="138">
                    <a:moveTo>
                      <a:pt x="0" y="138"/>
                    </a:moveTo>
                    <a:lnTo>
                      <a:pt x="342" y="138"/>
                    </a:lnTo>
                    <a:lnTo>
                      <a:pt x="342" y="0"/>
                    </a:lnTo>
                  </a:path>
                </a:pathLst>
              </a:custGeom>
              <a:noFill/>
              <a:ln w="19050" cap="flat" cmpd="sng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245" name="Rectangle 52"/>
              <p:cNvSpPr>
                <a:spLocks noChangeAspect="1" noChangeArrowheads="1"/>
              </p:cNvSpPr>
              <p:nvPr/>
            </p:nvSpPr>
            <p:spPr bwMode="auto">
              <a:xfrm>
                <a:off x="789" y="2802"/>
                <a:ext cx="2031" cy="1398"/>
              </a:xfrm>
              <a:prstGeom prst="rect">
                <a:avLst/>
              </a:prstGeom>
              <a:noFill/>
              <a:ln w="952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6588125" y="2260600"/>
            <a:ext cx="431800" cy="2201863"/>
            <a:chOff x="4150" y="1424"/>
            <a:chExt cx="272" cy="1387"/>
          </a:xfrm>
        </p:grpSpPr>
        <p:sp>
          <p:nvSpPr>
            <p:cNvPr id="8209" name="Line 53"/>
            <p:cNvSpPr>
              <a:spLocks noChangeShapeType="1"/>
            </p:cNvSpPr>
            <p:nvPr/>
          </p:nvSpPr>
          <p:spPr bwMode="auto">
            <a:xfrm>
              <a:off x="4256" y="1424"/>
              <a:ext cx="0" cy="1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10" name="Text Box 54"/>
            <p:cNvSpPr txBox="1">
              <a:spLocks noChangeArrowheads="1"/>
            </p:cNvSpPr>
            <p:nvPr/>
          </p:nvSpPr>
          <p:spPr bwMode="auto">
            <a:xfrm>
              <a:off x="4150" y="2580"/>
              <a:ext cx="27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m</a:t>
              </a:r>
            </a:p>
          </p:txBody>
        </p:sp>
      </p:grp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7273925" y="2260600"/>
            <a:ext cx="334963" cy="2201863"/>
            <a:chOff x="4582" y="1440"/>
            <a:chExt cx="211" cy="1387"/>
          </a:xfrm>
        </p:grpSpPr>
        <p:sp>
          <p:nvSpPr>
            <p:cNvPr id="8207" name="Line 55"/>
            <p:cNvSpPr>
              <a:spLocks noChangeShapeType="1"/>
            </p:cNvSpPr>
            <p:nvPr/>
          </p:nvSpPr>
          <p:spPr bwMode="auto">
            <a:xfrm>
              <a:off x="4688" y="1440"/>
              <a:ext cx="0" cy="1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8" name="Text Box 56"/>
            <p:cNvSpPr txBox="1">
              <a:spLocks noChangeArrowheads="1"/>
            </p:cNvSpPr>
            <p:nvPr/>
          </p:nvSpPr>
          <p:spPr bwMode="auto">
            <a:xfrm>
              <a:off x="4582" y="2596"/>
              <a:ext cx="21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y</a:t>
              </a:r>
            </a:p>
          </p:txBody>
        </p:sp>
      </p:grpSp>
      <p:grpSp>
        <p:nvGrpSpPr>
          <p:cNvPr id="9" name="Group 61"/>
          <p:cNvGrpSpPr>
            <a:grpSpLocks/>
          </p:cNvGrpSpPr>
          <p:nvPr/>
        </p:nvGrpSpPr>
        <p:grpSpPr bwMode="auto">
          <a:xfrm>
            <a:off x="8442325" y="2260600"/>
            <a:ext cx="406400" cy="2189163"/>
            <a:chOff x="5318" y="1432"/>
            <a:chExt cx="256" cy="1379"/>
          </a:xfrm>
        </p:grpSpPr>
        <p:sp>
          <p:nvSpPr>
            <p:cNvPr id="8205" name="Line 57"/>
            <p:cNvSpPr>
              <a:spLocks noChangeShapeType="1"/>
            </p:cNvSpPr>
            <p:nvPr/>
          </p:nvSpPr>
          <p:spPr bwMode="auto">
            <a:xfrm>
              <a:off x="5448" y="1432"/>
              <a:ext cx="0" cy="12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Dot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06" name="Text Box 58"/>
            <p:cNvSpPr txBox="1">
              <a:spLocks noChangeArrowheads="1"/>
            </p:cNvSpPr>
            <p:nvPr/>
          </p:nvSpPr>
          <p:spPr bwMode="auto">
            <a:xfrm>
              <a:off x="5318" y="2580"/>
              <a:ext cx="25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/>
                <a:t>z </a:t>
              </a:r>
            </a:p>
          </p:txBody>
        </p:sp>
      </p:grpSp>
      <p:sp>
        <p:nvSpPr>
          <p:cNvPr id="1430590" name="Text Box 62"/>
          <p:cNvSpPr txBox="1">
            <a:spLocks noChangeArrowheads="1"/>
          </p:cNvSpPr>
          <p:nvPr/>
        </p:nvSpPr>
        <p:spPr bwMode="auto">
          <a:xfrm>
            <a:off x="444500" y="5936654"/>
            <a:ext cx="5584825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/>
              <a:t>Note: Vector does not mean </a:t>
            </a:r>
            <a:r>
              <a:rPr lang="en-US" dirty="0" smtClean="0"/>
              <a:t>storage; just a group of wires with names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008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0532" grpId="0"/>
      <p:bldP spid="1430590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Language notes: Sequential assignments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7447" y="1554125"/>
            <a:ext cx="8210106" cy="3092303"/>
          </a:xfrm>
        </p:spPr>
        <p:txBody>
          <a:bodyPr/>
          <a:lstStyle/>
          <a:p>
            <a:r>
              <a:rPr lang="en-US" sz="2400" dirty="0" smtClean="0"/>
              <a:t>Sometimes it is convenient to reassign a variable (x is zero every where except in bits 4 and 8):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This will usually result in introduction of </a:t>
            </a:r>
            <a:r>
              <a:rPr lang="en-US" sz="2400" dirty="0" err="1" smtClean="0"/>
              <a:t>muxes</a:t>
            </a:r>
            <a:r>
              <a:rPr lang="en-US" sz="2400" dirty="0" smtClean="0"/>
              <a:t> in a circuit as the following example illustrates: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1356217" y="4746328"/>
            <a:ext cx="2854275" cy="143116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Bit#(32) x = 0;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y = x+1;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if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(p) x = 100;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let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z = x+1;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4" name="Group 28"/>
          <p:cNvGrpSpPr/>
          <p:nvPr/>
        </p:nvGrpSpPr>
        <p:grpSpPr>
          <a:xfrm>
            <a:off x="4791751" y="4738718"/>
            <a:ext cx="3405957" cy="1620429"/>
            <a:chOff x="4401879" y="2172586"/>
            <a:chExt cx="3405957" cy="1620429"/>
          </a:xfrm>
        </p:grpSpPr>
        <p:sp>
          <p:nvSpPr>
            <p:cNvPr id="9" name="Trapezoid 8"/>
            <p:cNvSpPr/>
            <p:nvPr/>
          </p:nvSpPr>
          <p:spPr bwMode="auto">
            <a:xfrm rot="5400000" flipH="1">
              <a:off x="5348177" y="2828260"/>
              <a:ext cx="988828" cy="372140"/>
            </a:xfrm>
            <a:prstGeom prst="trapezoid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 bwMode="auto">
            <a:xfrm>
              <a:off x="5071730" y="2732567"/>
              <a:ext cx="616689" cy="21266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2" name="Straight Arrow Connector 11"/>
            <p:cNvCxnSpPr/>
            <p:nvPr/>
          </p:nvCxnSpPr>
          <p:spPr bwMode="auto">
            <a:xfrm>
              <a:off x="5075268" y="3214590"/>
              <a:ext cx="616689" cy="21266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13" name="Straight Arrow Connector 12"/>
            <p:cNvCxnSpPr/>
            <p:nvPr/>
          </p:nvCxnSpPr>
          <p:spPr bwMode="auto">
            <a:xfrm>
              <a:off x="6014477" y="3016115"/>
              <a:ext cx="616689" cy="21266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4" name="TextBox 13"/>
            <p:cNvSpPr txBox="1"/>
            <p:nvPr/>
          </p:nvSpPr>
          <p:spPr>
            <a:xfrm>
              <a:off x="6156251" y="2923952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667692" y="2488018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0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401879" y="2998381"/>
              <a:ext cx="67518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100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 bwMode="auto">
            <a:xfrm flipV="1">
              <a:off x="5842591" y="3462226"/>
              <a:ext cx="5316" cy="259169"/>
            </a:xfrm>
            <a:prstGeom prst="lin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5901071" y="3423683"/>
              <a:ext cx="3449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p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634716" y="2838893"/>
              <a:ext cx="558166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+1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06363" y="2172586"/>
              <a:ext cx="558166" cy="369332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+1</a:t>
              </a:r>
              <a:endParaRPr lang="en-US" dirty="0"/>
            </a:p>
          </p:txBody>
        </p:sp>
        <p:sp>
          <p:nvSpPr>
            <p:cNvPr id="23" name="Freeform 22"/>
            <p:cNvSpPr/>
            <p:nvPr/>
          </p:nvSpPr>
          <p:spPr bwMode="auto">
            <a:xfrm>
              <a:off x="5380074" y="2360429"/>
              <a:ext cx="1244010" cy="382772"/>
            </a:xfrm>
            <a:custGeom>
              <a:avLst/>
              <a:gdLst>
                <a:gd name="connsiteX0" fmla="*/ 0 w 1244010"/>
                <a:gd name="connsiteY0" fmla="*/ 318977 h 318977"/>
                <a:gd name="connsiteX1" fmla="*/ 10633 w 1244010"/>
                <a:gd name="connsiteY1" fmla="*/ 0 h 318977"/>
                <a:gd name="connsiteX2" fmla="*/ 1244010 w 1244010"/>
                <a:gd name="connsiteY2" fmla="*/ 0 h 3189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44010" h="318977">
                  <a:moveTo>
                    <a:pt x="0" y="318977"/>
                  </a:moveTo>
                  <a:lnTo>
                    <a:pt x="10633" y="0"/>
                  </a:lnTo>
                  <a:lnTo>
                    <a:pt x="1244010" y="0"/>
                  </a:lnTo>
                </a:path>
              </a:pathLst>
            </a:cu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90000"/>
                </a:lnSpc>
                <a:spcBef>
                  <a:spcPct val="25000"/>
                </a:spcBef>
                <a:spcAft>
                  <a:spcPct val="0"/>
                </a:spcAft>
                <a:buClr>
                  <a:schemeClr val="bg1"/>
                </a:buClr>
                <a:buSzPct val="100000"/>
                <a:buNone/>
                <a:tabLst/>
              </a:pPr>
              <a:endParaRPr kumimoji="0" lang="en-US" sz="2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Verdana" pitchFamily="34" charset="0"/>
              </a:endParaRPr>
            </a:p>
          </p:txBody>
        </p:sp>
        <p:cxnSp>
          <p:nvCxnSpPr>
            <p:cNvPr id="24" name="Straight Arrow Connector 23"/>
            <p:cNvCxnSpPr/>
            <p:nvPr/>
          </p:nvCxnSpPr>
          <p:spPr bwMode="auto">
            <a:xfrm>
              <a:off x="7155705" y="2360441"/>
              <a:ext cx="616689" cy="21266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cxnSp>
          <p:nvCxnSpPr>
            <p:cNvPr id="25" name="Straight Arrow Connector 24"/>
            <p:cNvCxnSpPr/>
            <p:nvPr/>
          </p:nvCxnSpPr>
          <p:spPr bwMode="auto">
            <a:xfrm>
              <a:off x="7191147" y="3044469"/>
              <a:ext cx="616689" cy="21266"/>
            </a:xfrm>
            <a:prstGeom prst="straightConnector1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</p:cxnSp>
        <p:sp>
          <p:nvSpPr>
            <p:cNvPr id="26" name="TextBox 25"/>
            <p:cNvSpPr txBox="1"/>
            <p:nvPr/>
          </p:nvSpPr>
          <p:spPr>
            <a:xfrm>
              <a:off x="7308112" y="2980654"/>
              <a:ext cx="31931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z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311655" y="2293085"/>
              <a:ext cx="3369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>
                <a:buNone/>
              </a:pPr>
              <a:r>
                <a:rPr lang="en-US" dirty="0" smtClean="0"/>
                <a:t>y</a:t>
              </a:r>
              <a:endParaRPr lang="en-US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1356217" y="2484630"/>
            <a:ext cx="3337773" cy="7232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Bit#(32) x = 0;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x[4] = 1; x[8] = 1;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446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Complex Arithmetic</a:t>
            </a:r>
          </a:p>
        </p:txBody>
      </p:sp>
      <p:sp>
        <p:nvSpPr>
          <p:cNvPr id="1538051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750888" y="1557338"/>
            <a:ext cx="7772400" cy="3011487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Addition</a:t>
            </a:r>
          </a:p>
          <a:p>
            <a:pPr lvl="1" eaLnBrk="1" hangingPunct="1"/>
            <a:r>
              <a:rPr lang="en-US" sz="2000" dirty="0" err="1" smtClean="0"/>
              <a:t>z</a:t>
            </a:r>
            <a:r>
              <a:rPr lang="en-US" sz="2000" baseline="-25000" dirty="0" err="1" smtClean="0"/>
              <a:t>R</a:t>
            </a:r>
            <a:r>
              <a:rPr lang="en-US" sz="2000" dirty="0" smtClean="0"/>
              <a:t> =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R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+ </a:t>
            </a:r>
            <a:r>
              <a:rPr lang="en-US" sz="2000" dirty="0" err="1" smtClean="0"/>
              <a:t>y</a:t>
            </a:r>
            <a:r>
              <a:rPr lang="en-US" sz="2000" baseline="-25000" dirty="0" err="1" smtClean="0"/>
              <a:t>R</a:t>
            </a:r>
            <a:endParaRPr lang="en-US" sz="2000" baseline="-25000" dirty="0" smtClean="0"/>
          </a:p>
          <a:p>
            <a:pPr lvl="1" eaLnBrk="1" hangingPunct="1"/>
            <a:r>
              <a:rPr lang="en-US" sz="2000" dirty="0" err="1" smtClean="0"/>
              <a:t>z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=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+ </a:t>
            </a:r>
            <a:r>
              <a:rPr lang="en-US" sz="2000" dirty="0" err="1" smtClean="0"/>
              <a:t>y</a:t>
            </a:r>
            <a:r>
              <a:rPr lang="en-US" sz="2000" baseline="-25000" dirty="0" err="1" smtClean="0"/>
              <a:t>I</a:t>
            </a:r>
            <a:endParaRPr lang="en-US" sz="20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Multiplication</a:t>
            </a:r>
          </a:p>
          <a:p>
            <a:pPr lvl="1" eaLnBrk="1" hangingPunct="1"/>
            <a:r>
              <a:rPr lang="en-US" sz="2000" dirty="0" err="1" smtClean="0"/>
              <a:t>z</a:t>
            </a:r>
            <a:r>
              <a:rPr lang="en-US" sz="2000" baseline="-25000" dirty="0" err="1" smtClean="0"/>
              <a:t>R</a:t>
            </a:r>
            <a:r>
              <a:rPr lang="en-US" sz="2000" dirty="0" smtClean="0"/>
              <a:t> =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R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* </a:t>
            </a:r>
            <a:r>
              <a:rPr lang="en-US" sz="2000" dirty="0" err="1" smtClean="0"/>
              <a:t>y</a:t>
            </a:r>
            <a:r>
              <a:rPr lang="en-US" sz="2000" baseline="-25000" dirty="0" err="1" smtClean="0"/>
              <a:t>R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-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*</a:t>
            </a:r>
            <a:r>
              <a:rPr lang="en-US" sz="2000" baseline="-25000" dirty="0" smtClean="0"/>
              <a:t> </a:t>
            </a:r>
            <a:r>
              <a:rPr lang="en-US" sz="2000" dirty="0" err="1" smtClean="0"/>
              <a:t>y</a:t>
            </a:r>
            <a:r>
              <a:rPr lang="en-US" sz="2000" baseline="-25000" dirty="0" err="1" smtClean="0"/>
              <a:t>I</a:t>
            </a:r>
            <a:endParaRPr lang="en-US" sz="2000" baseline="-25000" dirty="0" smtClean="0"/>
          </a:p>
          <a:p>
            <a:pPr lvl="1" eaLnBrk="1" hangingPunct="1"/>
            <a:r>
              <a:rPr lang="en-US" sz="2000" smtClean="0"/>
              <a:t>z</a:t>
            </a:r>
            <a:r>
              <a:rPr lang="en-US" sz="2000" baseline="-25000" smtClean="0"/>
              <a:t>I</a:t>
            </a:r>
            <a:r>
              <a:rPr lang="en-US" sz="2000" smtClean="0"/>
              <a:t> =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R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* </a:t>
            </a:r>
            <a:r>
              <a:rPr lang="en-US" sz="2000" dirty="0" err="1" smtClean="0"/>
              <a:t>y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+ </a:t>
            </a:r>
            <a:r>
              <a:rPr lang="en-US" sz="2000" dirty="0" err="1" smtClean="0"/>
              <a:t>x</a:t>
            </a:r>
            <a:r>
              <a:rPr lang="en-US" sz="2000" baseline="-25000" dirty="0" err="1" smtClean="0"/>
              <a:t>I</a:t>
            </a:r>
            <a:r>
              <a:rPr lang="en-US" sz="2000" baseline="-25000" dirty="0" smtClean="0"/>
              <a:t> </a:t>
            </a:r>
            <a:r>
              <a:rPr lang="en-US" sz="2000" dirty="0" smtClean="0"/>
              <a:t>*</a:t>
            </a:r>
            <a:r>
              <a:rPr lang="en-US" sz="2000" baseline="-25000" dirty="0" smtClean="0"/>
              <a:t> </a:t>
            </a:r>
            <a:r>
              <a:rPr lang="en-US" sz="2000" dirty="0" err="1" smtClean="0"/>
              <a:t>y</a:t>
            </a:r>
            <a:r>
              <a:rPr lang="en-US" sz="2000" baseline="-25000" dirty="0" err="1" smtClean="0"/>
              <a:t>R</a:t>
            </a:r>
            <a:endParaRPr lang="en-US" sz="2000" dirty="0" smtClean="0"/>
          </a:p>
          <a:p>
            <a:pPr eaLnBrk="1" hangingPunct="1">
              <a:buFont typeface="Wingdings" pitchFamily="-96" charset="2"/>
              <a:buNone/>
            </a:pPr>
            <a:endParaRPr lang="en-US" sz="2400" baseline="-25000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05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Representing complex numbers as a </a:t>
            </a:r>
            <a:r>
              <a:rPr lang="en-US" b="1" dirty="0" err="1">
                <a:latin typeface="Courier New" pitchFamily="49" charset="0"/>
              </a:rPr>
              <a:t>struct</a:t>
            </a:r>
            <a:endParaRPr lang="en-US" dirty="0" smtClean="0"/>
          </a:p>
        </p:txBody>
      </p:sp>
      <p:sp>
        <p:nvSpPr>
          <p:cNvPr id="1024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typedef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#(t) r;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#(t) 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}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Complex</a:t>
            </a:r>
            <a:r>
              <a:rPr lang="en-US" sz="2000" dirty="0" smtClean="0">
                <a:latin typeface="Courier New" pitchFamily="49" charset="0"/>
              </a:rPr>
              <a:t>#(</a:t>
            </a:r>
            <a:r>
              <a:rPr lang="en-US" sz="2000" b="1" dirty="0" smtClean="0">
                <a:latin typeface="Courier New" pitchFamily="49" charset="0"/>
              </a:rPr>
              <a:t>numeric type</a:t>
            </a:r>
            <a:r>
              <a:rPr lang="en-US" sz="2000" dirty="0" smtClean="0">
                <a:latin typeface="Courier New" pitchFamily="49" charset="0"/>
              </a:rPr>
              <a:t> t) </a:t>
            </a:r>
            <a:r>
              <a:rPr lang="en-US" sz="2000" b="1" dirty="0" smtClean="0">
                <a:latin typeface="Courier New" pitchFamily="49" charset="0"/>
              </a:rPr>
              <a:t>deriving 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Eq,Bits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 smtClean="0"/>
              <a:t>Notice the Complex type is parameterized by the size of </a:t>
            </a:r>
            <a:r>
              <a:rPr lang="en-US" sz="2000" dirty="0" err="1" smtClean="0"/>
              <a:t>Int</a:t>
            </a:r>
            <a:r>
              <a:rPr lang="en-US" sz="2000" dirty="0" smtClean="0"/>
              <a:t> chosen to represent its real and imaginary parts</a:t>
            </a:r>
          </a:p>
          <a:p>
            <a:pPr eaLnBrk="1" hangingPunct="1">
              <a:lnSpc>
                <a:spcPct val="80000"/>
              </a:lnSpc>
              <a:buNone/>
            </a:pPr>
            <a:endParaRPr lang="en-US" sz="2000" dirty="0"/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 smtClean="0"/>
              <a:t>If x is a </a:t>
            </a:r>
            <a:r>
              <a:rPr lang="en-US" sz="2000" dirty="0" err="1" smtClean="0"/>
              <a:t>struct</a:t>
            </a:r>
            <a:r>
              <a:rPr lang="en-US" sz="2000" dirty="0" smtClean="0"/>
              <a:t> then its fields can be selected by writing </a:t>
            </a:r>
            <a:r>
              <a:rPr lang="en-US" sz="2000" dirty="0" err="1" smtClean="0"/>
              <a:t>x.r</a:t>
            </a:r>
            <a:r>
              <a:rPr lang="en-US" sz="2000" dirty="0" smtClean="0"/>
              <a:t> and </a:t>
            </a:r>
            <a:r>
              <a:rPr lang="en-US" sz="2000" dirty="0" err="1" smtClean="0"/>
              <a:t>x.i</a:t>
            </a:r>
            <a:endParaRPr lang="en-US" sz="2000" dirty="0" smtClean="0"/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000" dirty="0">
              <a:latin typeface="Courier New" pitchFamily="49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211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BSV code for Addition</a:t>
            </a:r>
          </a:p>
        </p:txBody>
      </p:sp>
      <p:sp>
        <p:nvSpPr>
          <p:cNvPr id="1024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typedef</a:t>
            </a:r>
            <a:r>
              <a:rPr lang="en-US" sz="2000" b="1" dirty="0" smtClean="0">
                <a:latin typeface="Courier New" pitchFamily="49" charset="0"/>
              </a:rPr>
              <a:t> </a:t>
            </a:r>
            <a:r>
              <a:rPr lang="en-US" sz="2000" b="1" dirty="0" err="1" smtClean="0">
                <a:latin typeface="Courier New" pitchFamily="49" charset="0"/>
              </a:rPr>
              <a:t>struct</a:t>
            </a:r>
            <a:r>
              <a:rPr lang="en-US" sz="2000" dirty="0" smtClean="0">
                <a:latin typeface="Courier New" pitchFamily="49" charset="0"/>
              </a:rPr>
              <a:t>{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#(t) r;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#(t) </a:t>
            </a:r>
            <a:r>
              <a:rPr lang="en-US" sz="2000" dirty="0" err="1" smtClean="0">
                <a:latin typeface="Courier New" pitchFamily="49" charset="0"/>
              </a:rPr>
              <a:t>i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} 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Complex</a:t>
            </a:r>
            <a:r>
              <a:rPr lang="en-US" sz="2000" dirty="0" smtClean="0">
                <a:latin typeface="Courier New" pitchFamily="49" charset="0"/>
              </a:rPr>
              <a:t>#(</a:t>
            </a:r>
            <a:r>
              <a:rPr lang="en-US" sz="2000" b="1" dirty="0" smtClean="0">
                <a:latin typeface="Courier New" pitchFamily="49" charset="0"/>
              </a:rPr>
              <a:t>numeric type</a:t>
            </a:r>
            <a:r>
              <a:rPr lang="en-US" sz="2000" dirty="0" smtClean="0">
                <a:latin typeface="Courier New" pitchFamily="49" charset="0"/>
              </a:rPr>
              <a:t> t) </a:t>
            </a:r>
            <a:r>
              <a:rPr lang="en-US" sz="2000" b="1" dirty="0" smtClean="0">
                <a:latin typeface="Courier New" pitchFamily="49" charset="0"/>
              </a:rPr>
              <a:t>deriving </a:t>
            </a:r>
            <a:r>
              <a:rPr lang="en-US" sz="2000" dirty="0" smtClean="0">
                <a:latin typeface="Courier New" pitchFamily="49" charset="0"/>
              </a:rPr>
              <a:t>(</a:t>
            </a:r>
            <a:r>
              <a:rPr lang="en-US" sz="2000" dirty="0" err="1" smtClean="0">
                <a:latin typeface="Courier New" pitchFamily="49" charset="0"/>
              </a:rPr>
              <a:t>Eq,Bits</a:t>
            </a:r>
            <a:r>
              <a:rPr lang="en-US" sz="20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b="1" dirty="0" smtClean="0">
                <a:latin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</a:rPr>
              <a:t> Complex#(t) </a:t>
            </a:r>
            <a:r>
              <a:rPr lang="en-US" sz="2000" dirty="0" err="1" smtClean="0">
                <a:latin typeface="Courier New" pitchFamily="49" charset="0"/>
              </a:rPr>
              <a:t>cAdd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        (Complex#(t) x, Complex#(t) y);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#(t) real = </a:t>
            </a:r>
            <a:r>
              <a:rPr lang="en-US" sz="2000" dirty="0" err="1" smtClean="0">
                <a:latin typeface="Courier New" pitchFamily="49" charset="0"/>
              </a:rPr>
              <a:t>x.r</a:t>
            </a:r>
            <a:r>
              <a:rPr lang="en-US" sz="2000" dirty="0" smtClean="0">
                <a:latin typeface="Courier New" pitchFamily="49" charset="0"/>
              </a:rPr>
              <a:t> + </a:t>
            </a:r>
            <a:r>
              <a:rPr lang="en-US" sz="2000" dirty="0" err="1" smtClean="0">
                <a:latin typeface="Courier New" pitchFamily="49" charset="0"/>
              </a:rPr>
              <a:t>y.r</a:t>
            </a:r>
            <a:r>
              <a:rPr lang="en-US" sz="2000" dirty="0" smtClean="0">
                <a:latin typeface="Courier New" pitchFamily="49" charset="0"/>
              </a:rPr>
              <a:t>; 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#(t) </a:t>
            </a:r>
            <a:r>
              <a:rPr lang="en-US" sz="2000" dirty="0" err="1" smtClean="0">
                <a:latin typeface="Courier New" pitchFamily="49" charset="0"/>
              </a:rPr>
              <a:t>imag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x.i</a:t>
            </a:r>
            <a:r>
              <a:rPr lang="en-US" sz="2000" dirty="0" smtClean="0">
                <a:latin typeface="Courier New" pitchFamily="49" charset="0"/>
              </a:rPr>
              <a:t> + </a:t>
            </a:r>
            <a:r>
              <a:rPr lang="en-US" sz="2000" dirty="0" err="1" smtClean="0">
                <a:latin typeface="Courier New" pitchFamily="49" charset="0"/>
              </a:rPr>
              <a:t>y.i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</a:t>
            </a:r>
            <a:r>
              <a:rPr lang="en-US" sz="2000" b="1" dirty="0" smtClean="0"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(Complex{</a:t>
            </a:r>
            <a:r>
              <a:rPr lang="en-US" sz="2000" dirty="0" err="1" smtClean="0">
                <a:latin typeface="Courier New" pitchFamily="49" charset="0"/>
              </a:rPr>
              <a:t>r:real</a:t>
            </a:r>
            <a:r>
              <a:rPr lang="en-US" sz="2000" dirty="0" smtClean="0">
                <a:latin typeface="Courier New" pitchFamily="49" charset="0"/>
              </a:rPr>
              <a:t>, i:imag});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endfunction</a:t>
            </a:r>
            <a:endParaRPr lang="en-US" sz="2000" b="1" dirty="0" smtClean="0">
              <a:latin typeface="Courier New" pitchFamily="49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221163" y="3787775"/>
            <a:ext cx="4613275" cy="2005013"/>
            <a:chOff x="2587" y="2386"/>
            <a:chExt cx="2906" cy="1263"/>
          </a:xfrm>
        </p:grpSpPr>
        <p:sp>
          <p:nvSpPr>
            <p:cNvPr id="10248" name="Text Box 5"/>
            <p:cNvSpPr txBox="1">
              <a:spLocks noChangeArrowheads="1"/>
            </p:cNvSpPr>
            <p:nvPr/>
          </p:nvSpPr>
          <p:spPr bwMode="auto">
            <a:xfrm>
              <a:off x="3160" y="3412"/>
              <a:ext cx="2333" cy="237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Font typeface="Wingdings" pitchFamily="-96" charset="2"/>
                <a:buNone/>
              </a:pPr>
              <a:r>
                <a:rPr lang="en-US">
                  <a:solidFill>
                    <a:srgbClr val="FF0000"/>
                  </a:solidFill>
                </a:rPr>
                <a:t>What is the type of this + ?</a:t>
              </a:r>
            </a:p>
          </p:txBody>
        </p:sp>
        <p:sp>
          <p:nvSpPr>
            <p:cNvPr id="10249" name="Freeform 6"/>
            <p:cNvSpPr>
              <a:spLocks/>
            </p:cNvSpPr>
            <p:nvPr/>
          </p:nvSpPr>
          <p:spPr bwMode="auto">
            <a:xfrm>
              <a:off x="2587" y="2386"/>
              <a:ext cx="2195" cy="1033"/>
            </a:xfrm>
            <a:custGeom>
              <a:avLst/>
              <a:gdLst>
                <a:gd name="T0" fmla="*/ 0 w 2195"/>
                <a:gd name="T1" fmla="*/ 211 h 1033"/>
                <a:gd name="T2" fmla="*/ 1143 w 2195"/>
                <a:gd name="T3" fmla="*/ 137 h 1033"/>
                <a:gd name="T4" fmla="*/ 2195 w 2195"/>
                <a:gd name="T5" fmla="*/ 1033 h 1033"/>
                <a:gd name="T6" fmla="*/ 0 60000 65536"/>
                <a:gd name="T7" fmla="*/ 0 60000 65536"/>
                <a:gd name="T8" fmla="*/ 0 60000 65536"/>
                <a:gd name="T9" fmla="*/ 0 w 2195"/>
                <a:gd name="T10" fmla="*/ 0 h 1033"/>
                <a:gd name="T11" fmla="*/ 2195 w 2195"/>
                <a:gd name="T12" fmla="*/ 1033 h 1033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95" h="1033">
                  <a:moveTo>
                    <a:pt x="0" y="211"/>
                  </a:moveTo>
                  <a:cubicBezTo>
                    <a:pt x="388" y="105"/>
                    <a:pt x="777" y="0"/>
                    <a:pt x="1143" y="137"/>
                  </a:cubicBezTo>
                  <a:cubicBezTo>
                    <a:pt x="1509" y="274"/>
                    <a:pt x="1852" y="653"/>
                    <a:pt x="2195" y="1033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 type="triangle" w="med" len="med"/>
              <a:tailEnd type="non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774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Overloading (Type classes)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182" y="1554126"/>
            <a:ext cx="7772400" cy="4114800"/>
          </a:xfrm>
        </p:spPr>
        <p:txBody>
          <a:bodyPr/>
          <a:lstStyle/>
          <a:p>
            <a:r>
              <a:rPr lang="en-US" sz="2400" dirty="0" smtClean="0"/>
              <a:t>The same </a:t>
            </a:r>
            <a:r>
              <a:rPr lang="en-US" sz="2400" dirty="0"/>
              <a:t>symbol can be used to represent different but related </a:t>
            </a:r>
            <a:r>
              <a:rPr lang="en-US" sz="2400" dirty="0" smtClean="0"/>
              <a:t>operators using Type classes</a:t>
            </a:r>
          </a:p>
          <a:p>
            <a:r>
              <a:rPr lang="en-US" sz="2400" dirty="0" smtClean="0"/>
              <a:t>A type class groups a bunch of types with similarly named operations. For example, the type class </a:t>
            </a:r>
            <a:r>
              <a:rPr lang="en-US" sz="2400" dirty="0" err="1" smtClean="0"/>
              <a:t>Arith</a:t>
            </a:r>
            <a:r>
              <a:rPr lang="en-US" sz="2400" dirty="0" smtClean="0"/>
              <a:t> requires that each type belonging to this type class has operators +,-, *, / etc. defined </a:t>
            </a:r>
          </a:p>
          <a:p>
            <a:r>
              <a:rPr lang="en-US" sz="2400" dirty="0" smtClean="0"/>
              <a:t>We can declare Complex type to be an instance of </a:t>
            </a:r>
            <a:r>
              <a:rPr lang="en-US" sz="2400" dirty="0" err="1" smtClean="0"/>
              <a:t>Arith</a:t>
            </a:r>
            <a:r>
              <a:rPr lang="en-US" sz="2400" dirty="0" smtClean="0"/>
              <a:t> type class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49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dirty="0" smtClean="0"/>
              <a:t>Overloading +, *</a:t>
            </a:r>
          </a:p>
        </p:txBody>
      </p:sp>
      <p:sp>
        <p:nvSpPr>
          <p:cNvPr id="1024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76609" y="1597102"/>
            <a:ext cx="7772400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b="1" dirty="0" smtClean="0">
                <a:latin typeface="Courier New" pitchFamily="49" charset="0"/>
              </a:rPr>
              <a:t>instance </a:t>
            </a:r>
            <a:r>
              <a:rPr lang="en-US" sz="2000" b="1" dirty="0" err="1" smtClean="0">
                <a:latin typeface="Courier New" pitchFamily="49" charset="0"/>
              </a:rPr>
              <a:t>Arith</a:t>
            </a:r>
            <a:r>
              <a:rPr lang="en-US" sz="2000" dirty="0" smtClean="0">
                <a:latin typeface="Courier New" pitchFamily="49" charset="0"/>
              </a:rPr>
              <a:t>#(Complex#(t));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b="1" dirty="0" smtClean="0">
                <a:latin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</a:rPr>
              <a:t> Complex#(t)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</a:rPr>
              <a:t>\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+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             (Complex#(t) x, Complex#(t) y);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#(t) real = </a:t>
            </a:r>
            <a:r>
              <a:rPr lang="en-US" sz="2000" dirty="0" err="1" smtClean="0">
                <a:latin typeface="Courier New" pitchFamily="49" charset="0"/>
              </a:rPr>
              <a:t>x.r</a:t>
            </a:r>
            <a:r>
              <a:rPr lang="en-US" sz="2000" dirty="0" smtClean="0">
                <a:latin typeface="Courier New" pitchFamily="49" charset="0"/>
              </a:rPr>
              <a:t> + </a:t>
            </a:r>
            <a:r>
              <a:rPr lang="en-US" sz="2000" dirty="0" err="1" smtClean="0">
                <a:latin typeface="Courier New" pitchFamily="49" charset="0"/>
              </a:rPr>
              <a:t>y.r</a:t>
            </a:r>
            <a:r>
              <a:rPr lang="en-US" sz="2000" dirty="0" smtClean="0">
                <a:latin typeface="Courier New" pitchFamily="49" charset="0"/>
              </a:rPr>
              <a:t>; 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dirty="0" err="1" smtClean="0">
                <a:latin typeface="Courier New" pitchFamily="49" charset="0"/>
              </a:rPr>
              <a:t>Int</a:t>
            </a:r>
            <a:r>
              <a:rPr lang="en-US" sz="2000" dirty="0" smtClean="0">
                <a:latin typeface="Courier New" pitchFamily="49" charset="0"/>
              </a:rPr>
              <a:t>#(t) </a:t>
            </a:r>
            <a:r>
              <a:rPr lang="en-US" sz="2000" dirty="0" err="1" smtClean="0">
                <a:latin typeface="Courier New" pitchFamily="49" charset="0"/>
              </a:rPr>
              <a:t>imag</a:t>
            </a:r>
            <a:r>
              <a:rPr lang="en-US" sz="2000" dirty="0" smtClean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x.i</a:t>
            </a:r>
            <a:r>
              <a:rPr lang="en-US" sz="2000" dirty="0" smtClean="0">
                <a:latin typeface="Courier New" pitchFamily="49" charset="0"/>
              </a:rPr>
              <a:t> + </a:t>
            </a:r>
            <a:r>
              <a:rPr lang="en-US" sz="2000" dirty="0" err="1" smtClean="0">
                <a:latin typeface="Courier New" pitchFamily="49" charset="0"/>
              </a:rPr>
              <a:t>y.i</a:t>
            </a:r>
            <a:r>
              <a:rPr lang="en-US" sz="20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dirty="0" smtClean="0">
                <a:latin typeface="Courier New" pitchFamily="49" charset="0"/>
              </a:rPr>
              <a:t>   </a:t>
            </a:r>
            <a:r>
              <a:rPr lang="en-US" sz="2000" b="1" dirty="0" smtClean="0">
                <a:latin typeface="Courier New" pitchFamily="49" charset="0"/>
              </a:rPr>
              <a:t>return</a:t>
            </a:r>
            <a:r>
              <a:rPr lang="en-US" sz="2000" dirty="0" smtClean="0">
                <a:latin typeface="Courier New" pitchFamily="49" charset="0"/>
              </a:rPr>
              <a:t>(Complex{</a:t>
            </a:r>
            <a:r>
              <a:rPr lang="en-US" sz="2000" dirty="0" err="1" smtClean="0">
                <a:latin typeface="Courier New" pitchFamily="49" charset="0"/>
              </a:rPr>
              <a:t>r:real</a:t>
            </a:r>
            <a:r>
              <a:rPr lang="en-US" sz="2000" dirty="0" smtClean="0">
                <a:latin typeface="Courier New" pitchFamily="49" charset="0"/>
              </a:rPr>
              <a:t>, i:imag});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endfunction</a:t>
            </a: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endParaRPr lang="en-US" sz="20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b="1" dirty="0">
                <a:latin typeface="Courier New" pitchFamily="49" charset="0"/>
              </a:rPr>
              <a:t>function</a:t>
            </a:r>
            <a:r>
              <a:rPr lang="en-US" sz="2000" dirty="0">
                <a:latin typeface="Courier New" pitchFamily="49" charset="0"/>
              </a:rPr>
              <a:t> Complex#(t) </a:t>
            </a:r>
            <a:r>
              <a:rPr lang="en-US" sz="2000" dirty="0" smtClean="0">
                <a:solidFill>
                  <a:schemeClr val="tx2"/>
                </a:solidFill>
                <a:latin typeface="Courier New" pitchFamily="49" charset="0"/>
              </a:rPr>
              <a:t>\</a:t>
            </a:r>
            <a:r>
              <a:rPr lang="en-US" sz="2000" b="1" dirty="0" smtClean="0">
                <a:solidFill>
                  <a:srgbClr val="FF0000"/>
                </a:solidFill>
                <a:latin typeface="Courier New" pitchFamily="49" charset="0"/>
              </a:rPr>
              <a:t>*</a:t>
            </a:r>
            <a:endParaRPr lang="en-US" sz="20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>
                <a:latin typeface="Courier New" pitchFamily="49" charset="0"/>
              </a:rPr>
              <a:t>               (Complex#(t) x, Complex#(t) y);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>
                <a:latin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#(t) real = </a:t>
            </a:r>
            <a:r>
              <a:rPr lang="en-US" sz="2000" dirty="0" err="1" smtClean="0">
                <a:latin typeface="Courier New" pitchFamily="49" charset="0"/>
              </a:rPr>
              <a:t>x.r</a:t>
            </a:r>
            <a:r>
              <a:rPr lang="en-US" sz="2000" dirty="0" smtClean="0">
                <a:latin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</a:rPr>
              <a:t>y.r</a:t>
            </a:r>
            <a:r>
              <a:rPr lang="en-US" sz="2000" dirty="0" smtClean="0">
                <a:latin typeface="Courier New" pitchFamily="49" charset="0"/>
              </a:rPr>
              <a:t> – </a:t>
            </a:r>
            <a:r>
              <a:rPr lang="en-US" sz="2000" dirty="0" err="1" smtClean="0">
                <a:latin typeface="Courier New" pitchFamily="49" charset="0"/>
              </a:rPr>
              <a:t>x.i</a:t>
            </a:r>
            <a:r>
              <a:rPr lang="en-US" sz="2000" dirty="0" smtClean="0">
                <a:latin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</a:rPr>
              <a:t>y.i</a:t>
            </a:r>
            <a:r>
              <a:rPr lang="en-US" sz="2000" dirty="0" smtClean="0">
                <a:latin typeface="Courier New" pitchFamily="49" charset="0"/>
              </a:rPr>
              <a:t>; </a:t>
            </a:r>
            <a:endParaRPr lang="en-US" sz="20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>
                <a:latin typeface="Courier New" pitchFamily="49" charset="0"/>
              </a:rPr>
              <a:t>   </a:t>
            </a:r>
            <a:r>
              <a:rPr lang="en-US" sz="2000" dirty="0" err="1">
                <a:latin typeface="Courier New" pitchFamily="49" charset="0"/>
              </a:rPr>
              <a:t>Int</a:t>
            </a:r>
            <a:r>
              <a:rPr lang="en-US" sz="2000" dirty="0">
                <a:latin typeface="Courier New" pitchFamily="49" charset="0"/>
              </a:rPr>
              <a:t>#(t) </a:t>
            </a:r>
            <a:r>
              <a:rPr lang="en-US" sz="2000" dirty="0" err="1">
                <a:latin typeface="Courier New" pitchFamily="49" charset="0"/>
              </a:rPr>
              <a:t>imag</a:t>
            </a:r>
            <a:r>
              <a:rPr lang="en-US" sz="2000" dirty="0">
                <a:latin typeface="Courier New" pitchFamily="49" charset="0"/>
              </a:rPr>
              <a:t> = </a:t>
            </a:r>
            <a:r>
              <a:rPr lang="en-US" sz="2000" dirty="0" err="1" smtClean="0">
                <a:latin typeface="Courier New" pitchFamily="49" charset="0"/>
              </a:rPr>
              <a:t>x.r</a:t>
            </a:r>
            <a:r>
              <a:rPr lang="en-US" sz="2000" dirty="0" smtClean="0">
                <a:latin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</a:rPr>
              <a:t>y.i</a:t>
            </a:r>
            <a:r>
              <a:rPr lang="en-US" sz="2000" dirty="0" smtClean="0">
                <a:latin typeface="Courier New" pitchFamily="49" charset="0"/>
              </a:rPr>
              <a:t> + </a:t>
            </a:r>
            <a:r>
              <a:rPr lang="en-US" sz="2000" dirty="0" err="1" smtClean="0">
                <a:latin typeface="Courier New" pitchFamily="49" charset="0"/>
              </a:rPr>
              <a:t>x.i</a:t>
            </a:r>
            <a:r>
              <a:rPr lang="en-US" sz="2000" dirty="0" smtClean="0">
                <a:latin typeface="Courier New" pitchFamily="49" charset="0"/>
              </a:rPr>
              <a:t>*</a:t>
            </a:r>
            <a:r>
              <a:rPr lang="en-US" sz="2000" dirty="0" err="1" smtClean="0">
                <a:latin typeface="Courier New" pitchFamily="49" charset="0"/>
              </a:rPr>
              <a:t>y.r</a:t>
            </a:r>
            <a:r>
              <a:rPr lang="en-US" sz="2000" dirty="0" smtClean="0">
                <a:latin typeface="Courier New" pitchFamily="49" charset="0"/>
              </a:rPr>
              <a:t>;</a:t>
            </a:r>
            <a:endParaRPr lang="en-US" sz="20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dirty="0">
                <a:latin typeface="Courier New" pitchFamily="49" charset="0"/>
              </a:rPr>
              <a:t>   </a:t>
            </a:r>
            <a:r>
              <a:rPr lang="en-US" sz="2000" b="1" dirty="0">
                <a:latin typeface="Courier New" pitchFamily="49" charset="0"/>
              </a:rPr>
              <a:t>return</a:t>
            </a:r>
            <a:r>
              <a:rPr lang="en-US" sz="2000" dirty="0">
                <a:latin typeface="Courier New" pitchFamily="49" charset="0"/>
              </a:rPr>
              <a:t>(Complex{</a:t>
            </a:r>
            <a:r>
              <a:rPr lang="en-US" sz="2000" dirty="0" err="1">
                <a:latin typeface="Courier New" pitchFamily="49" charset="0"/>
              </a:rPr>
              <a:t>r:real</a:t>
            </a:r>
            <a:r>
              <a:rPr lang="en-US" sz="2000" dirty="0">
                <a:latin typeface="Courier New" pitchFamily="49" charset="0"/>
              </a:rPr>
              <a:t>, i:imag});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2000" b="1" dirty="0" err="1">
                <a:latin typeface="Courier New" pitchFamily="49" charset="0"/>
              </a:rPr>
              <a:t>endfunction</a:t>
            </a:r>
            <a:endParaRPr lang="en-US" sz="2000" b="1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b="1" dirty="0" smtClean="0">
                <a:latin typeface="Courier New" pitchFamily="49" charset="0"/>
              </a:rPr>
              <a:t>…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2000" b="1" dirty="0" err="1" smtClean="0">
                <a:latin typeface="Courier New" pitchFamily="49" charset="0"/>
              </a:rPr>
              <a:t>endinstance</a:t>
            </a:r>
            <a:endParaRPr lang="en-US" sz="2000" b="1" dirty="0" smtClean="0">
              <a:latin typeface="Courier New" pitchFamily="49" charset="0"/>
            </a:endParaRPr>
          </a:p>
        </p:txBody>
      </p:sp>
      <p:sp>
        <p:nvSpPr>
          <p:cNvPr id="10248" name="Text Box 5"/>
          <p:cNvSpPr txBox="1">
            <a:spLocks noChangeArrowheads="1"/>
          </p:cNvSpPr>
          <p:nvPr/>
        </p:nvSpPr>
        <p:spPr bwMode="auto">
          <a:xfrm>
            <a:off x="2847460" y="5703961"/>
            <a:ext cx="6062624" cy="64633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dirty="0" smtClean="0"/>
              <a:t>The context allows the compiler to pick the appropriate definition of an operator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76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34149" cy="1143000"/>
          </a:xfrm>
        </p:spPr>
        <p:txBody>
          <a:bodyPr/>
          <a:lstStyle/>
          <a:p>
            <a:r>
              <a:rPr lang="en-US" dirty="0" smtClean="0"/>
              <a:t>Arithmetic-Logic Unit (ALU)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098060" y="4260939"/>
            <a:ext cx="531239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ALU performs all the arithmetic and logical functions </a:t>
            </a:r>
            <a:endParaRPr lang="en-US" sz="2400" dirty="0"/>
          </a:p>
        </p:txBody>
      </p:sp>
      <p:grpSp>
        <p:nvGrpSpPr>
          <p:cNvPr id="26" name="Group 25"/>
          <p:cNvGrpSpPr/>
          <p:nvPr/>
        </p:nvGrpSpPr>
        <p:grpSpPr>
          <a:xfrm>
            <a:off x="2792144" y="1732411"/>
            <a:ext cx="3789885" cy="2174853"/>
            <a:chOff x="5514594" y="3808861"/>
            <a:chExt cx="3789885" cy="2174853"/>
          </a:xfrm>
        </p:grpSpPr>
        <p:sp>
          <p:nvSpPr>
            <p:cNvPr id="20" name="Freeform 135"/>
            <p:cNvSpPr>
              <a:spLocks/>
            </p:cNvSpPr>
            <p:nvPr/>
          </p:nvSpPr>
          <p:spPr bwMode="auto">
            <a:xfrm flipV="1">
              <a:off x="6188928" y="4728001"/>
              <a:ext cx="765175" cy="1255713"/>
            </a:xfrm>
            <a:custGeom>
              <a:avLst/>
              <a:gdLst>
                <a:gd name="T0" fmla="*/ 0 w 961"/>
                <a:gd name="T1" fmla="*/ 0 h 1652"/>
                <a:gd name="T2" fmla="*/ 481 w 961"/>
                <a:gd name="T3" fmla="*/ 147 h 1652"/>
                <a:gd name="T4" fmla="*/ 481 w 961"/>
                <a:gd name="T5" fmla="*/ 570 h 1652"/>
                <a:gd name="T6" fmla="*/ 0 w 961"/>
                <a:gd name="T7" fmla="*/ 791 h 1652"/>
                <a:gd name="T8" fmla="*/ 0 w 961"/>
                <a:gd name="T9" fmla="*/ 460 h 1652"/>
                <a:gd name="T10" fmla="*/ 96 w 961"/>
                <a:gd name="T11" fmla="*/ 386 h 1652"/>
                <a:gd name="T12" fmla="*/ 0 w 961"/>
                <a:gd name="T13" fmla="*/ 331 h 1652"/>
                <a:gd name="T14" fmla="*/ 0 w 961"/>
                <a:gd name="T15" fmla="*/ 0 h 16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961"/>
                <a:gd name="T25" fmla="*/ 0 h 1652"/>
                <a:gd name="T26" fmla="*/ 961 w 961"/>
                <a:gd name="T27" fmla="*/ 1652 h 16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961" h="1652">
                  <a:moveTo>
                    <a:pt x="0" y="0"/>
                  </a:moveTo>
                  <a:lnTo>
                    <a:pt x="960" y="307"/>
                  </a:lnTo>
                  <a:lnTo>
                    <a:pt x="960" y="1190"/>
                  </a:lnTo>
                  <a:lnTo>
                    <a:pt x="0" y="1651"/>
                  </a:lnTo>
                  <a:lnTo>
                    <a:pt x="0" y="960"/>
                  </a:lnTo>
                  <a:lnTo>
                    <a:pt x="192" y="806"/>
                  </a:lnTo>
                  <a:lnTo>
                    <a:pt x="0" y="691"/>
                  </a:lnTo>
                  <a:lnTo>
                    <a:pt x="0" y="0"/>
                  </a:lnTo>
                </a:path>
              </a:pathLst>
            </a:custGeom>
            <a:noFill/>
            <a:ln w="25400" cap="rnd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sz="2800"/>
            </a:p>
          </p:txBody>
        </p:sp>
        <p:sp>
          <p:nvSpPr>
            <p:cNvPr id="21" name="Line 136"/>
            <p:cNvSpPr>
              <a:spLocks noChangeShapeType="1"/>
            </p:cNvSpPr>
            <p:nvPr/>
          </p:nvSpPr>
          <p:spPr bwMode="auto">
            <a:xfrm flipV="1">
              <a:off x="5846028" y="5655101"/>
              <a:ext cx="354013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22" name="Line 137"/>
            <p:cNvSpPr>
              <a:spLocks noChangeShapeType="1"/>
            </p:cNvSpPr>
            <p:nvPr/>
          </p:nvSpPr>
          <p:spPr bwMode="auto">
            <a:xfrm flipV="1">
              <a:off x="5846028" y="4996289"/>
              <a:ext cx="327025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23" name="Line 138"/>
            <p:cNvSpPr>
              <a:spLocks noChangeShapeType="1"/>
            </p:cNvSpPr>
            <p:nvPr/>
          </p:nvSpPr>
          <p:spPr bwMode="auto">
            <a:xfrm flipV="1">
              <a:off x="6960453" y="5583664"/>
              <a:ext cx="355600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24" name="Line 139"/>
            <p:cNvSpPr>
              <a:spLocks noChangeShapeType="1"/>
            </p:cNvSpPr>
            <p:nvPr/>
          </p:nvSpPr>
          <p:spPr bwMode="auto">
            <a:xfrm flipV="1">
              <a:off x="6960453" y="5212189"/>
              <a:ext cx="355600" cy="0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25" name="Line 140"/>
            <p:cNvSpPr>
              <a:spLocks noChangeShapeType="1"/>
            </p:cNvSpPr>
            <p:nvPr/>
          </p:nvSpPr>
          <p:spPr bwMode="auto">
            <a:xfrm>
              <a:off x="6555641" y="4242226"/>
              <a:ext cx="0" cy="655638"/>
            </a:xfrm>
            <a:prstGeom prst="line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 sz="2800"/>
            </a:p>
          </p:txBody>
        </p:sp>
        <p:sp>
          <p:nvSpPr>
            <p:cNvPr id="14" name="Rectangle 141"/>
            <p:cNvSpPr>
              <a:spLocks noChangeArrowheads="1"/>
            </p:cNvSpPr>
            <p:nvPr/>
          </p:nvSpPr>
          <p:spPr bwMode="auto">
            <a:xfrm>
              <a:off x="6197859" y="3808861"/>
              <a:ext cx="3106620" cy="152028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b="0" dirty="0" smtClean="0">
                  <a:solidFill>
                    <a:srgbClr val="56127A"/>
                  </a:solidFill>
                  <a:latin typeface="Verdana" pitchFamily="34" charset="0"/>
                </a:rPr>
                <a:t>Op</a:t>
              </a:r>
              <a:endParaRPr lang="en-US" b="0" dirty="0">
                <a:solidFill>
                  <a:srgbClr val="56127A"/>
                </a:solidFill>
                <a:latin typeface="Verdana" pitchFamily="34" charset="0"/>
              </a:endParaRPr>
            </a:p>
            <a:p>
              <a:pPr defTabSz="585788" eaLnBrk="0" hangingPunc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b="0" dirty="0">
                  <a:solidFill>
                    <a:srgbClr val="56127A"/>
                  </a:solidFill>
                  <a:latin typeface="Verdana" pitchFamily="34" charset="0"/>
                </a:rPr>
                <a:t>    </a:t>
              </a:r>
              <a:r>
                <a:rPr lang="en-US" sz="1800" b="0" dirty="0" smtClean="0">
                  <a:solidFill>
                    <a:srgbClr val="56127A"/>
                  </a:solidFill>
                  <a:latin typeface="Verdana" pitchFamily="34" charset="0"/>
                </a:rPr>
                <a:t>- </a:t>
              </a:r>
              <a:r>
                <a:rPr lang="en-US" sz="1800" b="0" dirty="0">
                  <a:solidFill>
                    <a:srgbClr val="56127A"/>
                  </a:solidFill>
                  <a:latin typeface="Verdana" pitchFamily="34" charset="0"/>
                </a:rPr>
                <a:t>Add, Sub, ...</a:t>
              </a:r>
            </a:p>
            <a:p>
              <a:pPr defTabSz="585788" eaLnBrk="0" hangingPunc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800" b="0" dirty="0">
                  <a:solidFill>
                    <a:srgbClr val="56127A"/>
                  </a:solidFill>
                  <a:latin typeface="Verdana" pitchFamily="34" charset="0"/>
                </a:rPr>
                <a:t>     - And, Or, </a:t>
              </a:r>
              <a:r>
                <a:rPr lang="en-US" sz="1800" b="0" dirty="0" err="1">
                  <a:solidFill>
                    <a:srgbClr val="56127A"/>
                  </a:solidFill>
                  <a:latin typeface="Verdana" pitchFamily="34" charset="0"/>
                </a:rPr>
                <a:t>Xor</a:t>
              </a:r>
              <a:r>
                <a:rPr lang="en-US" sz="1800" b="0" dirty="0">
                  <a:solidFill>
                    <a:srgbClr val="56127A"/>
                  </a:solidFill>
                  <a:latin typeface="Verdana" pitchFamily="34" charset="0"/>
                </a:rPr>
                <a:t>, Not, ...</a:t>
              </a:r>
            </a:p>
            <a:p>
              <a:pPr defTabSz="585788" eaLnBrk="0" hangingPunct="0">
                <a:lnSpc>
                  <a:spcPct val="100000"/>
                </a:lnSpc>
                <a:spcBef>
                  <a:spcPts val="0"/>
                </a:spcBef>
                <a:buNone/>
              </a:pPr>
              <a:r>
                <a:rPr lang="en-US" sz="1800" dirty="0" smtClean="0">
                  <a:solidFill>
                    <a:srgbClr val="56127A"/>
                  </a:solidFill>
                  <a:latin typeface="Verdana" pitchFamily="34" charset="0"/>
                </a:rPr>
                <a:t>  </a:t>
              </a:r>
              <a:r>
                <a:rPr lang="en-US" sz="1800" b="0" dirty="0" smtClean="0">
                  <a:solidFill>
                    <a:srgbClr val="56127A"/>
                  </a:solidFill>
                  <a:latin typeface="Verdana" pitchFamily="34" charset="0"/>
                </a:rPr>
                <a:t>   </a:t>
              </a:r>
              <a:r>
                <a:rPr lang="en-US" sz="1800" b="0" dirty="0">
                  <a:solidFill>
                    <a:srgbClr val="56127A"/>
                  </a:solidFill>
                  <a:latin typeface="Verdana" pitchFamily="34" charset="0"/>
                </a:rPr>
                <a:t>- GT, LT, EQ, Zero, ...</a:t>
              </a:r>
            </a:p>
            <a:p>
              <a:pPr defTabSz="585788" eaLnBrk="0" hangingPunct="0">
                <a:lnSpc>
                  <a:spcPct val="100000"/>
                </a:lnSpc>
                <a:spcBef>
                  <a:spcPts val="0"/>
                </a:spcBef>
              </a:pPr>
              <a:r>
                <a:rPr lang="en-US" sz="1800" b="0" dirty="0">
                  <a:solidFill>
                    <a:srgbClr val="56127A"/>
                  </a:solidFill>
                  <a:latin typeface="Verdana" pitchFamily="34" charset="0"/>
                </a:rPr>
                <a:t>    </a:t>
              </a:r>
            </a:p>
          </p:txBody>
        </p:sp>
        <p:sp>
          <p:nvSpPr>
            <p:cNvPr id="15" name="Rectangle 142"/>
            <p:cNvSpPr>
              <a:spLocks noChangeArrowheads="1"/>
            </p:cNvSpPr>
            <p:nvPr/>
          </p:nvSpPr>
          <p:spPr bwMode="auto">
            <a:xfrm>
              <a:off x="7312878" y="5064551"/>
              <a:ext cx="937885" cy="3507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b="0" dirty="0">
                  <a:solidFill>
                    <a:srgbClr val="56127A"/>
                  </a:solidFill>
                  <a:latin typeface="Verdana" pitchFamily="34" charset="0"/>
                </a:rPr>
                <a:t>Result</a:t>
              </a:r>
            </a:p>
          </p:txBody>
        </p:sp>
        <p:sp>
          <p:nvSpPr>
            <p:cNvPr id="16" name="Rectangle 143"/>
            <p:cNvSpPr>
              <a:spLocks noChangeArrowheads="1"/>
            </p:cNvSpPr>
            <p:nvPr/>
          </p:nvSpPr>
          <p:spPr bwMode="auto">
            <a:xfrm>
              <a:off x="7312878" y="5407451"/>
              <a:ext cx="1032334" cy="3507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b="0" dirty="0">
                  <a:solidFill>
                    <a:srgbClr val="56127A"/>
                  </a:solidFill>
                  <a:latin typeface="Verdana" pitchFamily="34" charset="0"/>
                </a:rPr>
                <a:t>Comp?</a:t>
              </a:r>
            </a:p>
          </p:txBody>
        </p:sp>
        <p:sp>
          <p:nvSpPr>
            <p:cNvPr id="17" name="Rectangle 144"/>
            <p:cNvSpPr>
              <a:spLocks noChangeArrowheads="1"/>
            </p:cNvSpPr>
            <p:nvPr/>
          </p:nvSpPr>
          <p:spPr bwMode="auto">
            <a:xfrm>
              <a:off x="5514594" y="4840714"/>
              <a:ext cx="322204" cy="3507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b="0" dirty="0">
                  <a:solidFill>
                    <a:srgbClr val="56127A"/>
                  </a:solidFill>
                  <a:latin typeface="Verdana" pitchFamily="34" charset="0"/>
                </a:rPr>
                <a:t>A</a:t>
              </a:r>
            </a:p>
          </p:txBody>
        </p:sp>
        <p:sp>
          <p:nvSpPr>
            <p:cNvPr id="18" name="Rectangle 145"/>
            <p:cNvSpPr>
              <a:spLocks noChangeArrowheads="1"/>
            </p:cNvSpPr>
            <p:nvPr/>
          </p:nvSpPr>
          <p:spPr bwMode="auto">
            <a:xfrm>
              <a:off x="5514594" y="5526514"/>
              <a:ext cx="323807" cy="350736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73025" tIns="36512" rIns="73025" bIns="36512">
              <a:spAutoFit/>
            </a:bodyPr>
            <a:lstStyle/>
            <a:p>
              <a:pPr defTabSz="585788" eaLnBrk="0" hangingPunct="0">
                <a:buNone/>
              </a:pPr>
              <a:r>
                <a:rPr lang="en-US" b="0" dirty="0">
                  <a:solidFill>
                    <a:srgbClr val="56127A"/>
                  </a:solidFill>
                  <a:latin typeface="Verdana" pitchFamily="34" charset="0"/>
                </a:rPr>
                <a:t>B</a:t>
              </a:r>
            </a:p>
          </p:txBody>
        </p:sp>
        <p:sp>
          <p:nvSpPr>
            <p:cNvPr id="19" name="Rectangle 146"/>
            <p:cNvSpPr>
              <a:spLocks noChangeArrowheads="1"/>
            </p:cNvSpPr>
            <p:nvPr/>
          </p:nvSpPr>
          <p:spPr bwMode="auto">
            <a:xfrm>
              <a:off x="6261645" y="5150276"/>
              <a:ext cx="790282" cy="422167"/>
            </a:xfrm>
            <a:prstGeom prst="rect">
              <a:avLst/>
            </a:prstGeom>
            <a:noFill/>
            <a:ln w="2540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buNone/>
              </a:pPr>
              <a:r>
                <a:rPr lang="en-US" sz="2400" b="0" dirty="0">
                  <a:solidFill>
                    <a:srgbClr val="56127A"/>
                  </a:solidFill>
                  <a:latin typeface="Verdana" pitchFamily="34" charset="0"/>
                </a:rPr>
                <a:t>ALU</a:t>
              </a:r>
            </a:p>
          </p:txBody>
        </p:sp>
      </p:grpSp>
      <p:sp>
        <p:nvSpPr>
          <p:cNvPr id="35" name="TextBox 34"/>
          <p:cNvSpPr txBox="1"/>
          <p:nvPr/>
        </p:nvSpPr>
        <p:spPr>
          <a:xfrm>
            <a:off x="1285875" y="5324475"/>
            <a:ext cx="6953250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400" dirty="0" smtClean="0"/>
              <a:t>Each individual function can be described as a combinational circuit</a:t>
            </a:r>
            <a:endParaRPr lang="en-US" sz="2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306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Combinational IFFT</a:t>
            </a:r>
            <a:endParaRPr lang="en-US" sz="2800" smtClean="0"/>
          </a:p>
        </p:txBody>
      </p:sp>
      <p:grpSp>
        <p:nvGrpSpPr>
          <p:cNvPr id="11270" name="Group 3"/>
          <p:cNvGrpSpPr>
            <a:grpSpLocks/>
          </p:cNvGrpSpPr>
          <p:nvPr/>
        </p:nvGrpSpPr>
        <p:grpSpPr bwMode="auto">
          <a:xfrm>
            <a:off x="171450" y="1885950"/>
            <a:ext cx="8848725" cy="2733675"/>
            <a:chOff x="108" y="1188"/>
            <a:chExt cx="5574" cy="1722"/>
          </a:xfrm>
        </p:grpSpPr>
        <p:grpSp>
          <p:nvGrpSpPr>
            <p:cNvPr id="11276" name="Group 4"/>
            <p:cNvGrpSpPr>
              <a:grpSpLocks/>
            </p:cNvGrpSpPr>
            <p:nvPr/>
          </p:nvGrpSpPr>
          <p:grpSpPr bwMode="auto">
            <a:xfrm>
              <a:off x="108" y="1188"/>
              <a:ext cx="282" cy="1680"/>
              <a:chOff x="414" y="1626"/>
              <a:chExt cx="282" cy="1680"/>
            </a:xfrm>
          </p:grpSpPr>
          <p:sp>
            <p:nvSpPr>
              <p:cNvPr id="11389" name="Rectangle 5"/>
              <p:cNvSpPr>
                <a:spLocks noChangeArrowheads="1"/>
              </p:cNvSpPr>
              <p:nvPr/>
            </p:nvSpPr>
            <p:spPr bwMode="auto">
              <a:xfrm>
                <a:off x="414" y="1626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in0</a:t>
                </a:r>
              </a:p>
            </p:txBody>
          </p:sp>
          <p:sp>
            <p:nvSpPr>
              <p:cNvPr id="11390" name="Text Box 6"/>
              <p:cNvSpPr txBox="1">
                <a:spLocks noChangeArrowheads="1"/>
              </p:cNvSpPr>
              <p:nvPr/>
            </p:nvSpPr>
            <p:spPr bwMode="auto">
              <a:xfrm>
                <a:off x="432" y="2796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  <p:sp>
            <p:nvSpPr>
              <p:cNvPr id="11391" name="Rectangle 7"/>
              <p:cNvSpPr>
                <a:spLocks noChangeArrowheads="1"/>
              </p:cNvSpPr>
              <p:nvPr/>
            </p:nvSpPr>
            <p:spPr bwMode="auto">
              <a:xfrm>
                <a:off x="414" y="1864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in1</a:t>
                </a:r>
              </a:p>
            </p:txBody>
          </p:sp>
          <p:sp>
            <p:nvSpPr>
              <p:cNvPr id="11392" name="Rectangle 8"/>
              <p:cNvSpPr>
                <a:spLocks noChangeArrowheads="1"/>
              </p:cNvSpPr>
              <p:nvPr/>
            </p:nvSpPr>
            <p:spPr bwMode="auto">
              <a:xfrm>
                <a:off x="414" y="210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in2</a:t>
                </a:r>
              </a:p>
            </p:txBody>
          </p:sp>
          <p:sp>
            <p:nvSpPr>
              <p:cNvPr id="11393" name="Rectangle 9"/>
              <p:cNvSpPr>
                <a:spLocks noChangeArrowheads="1"/>
              </p:cNvSpPr>
              <p:nvPr/>
            </p:nvSpPr>
            <p:spPr bwMode="auto">
              <a:xfrm>
                <a:off x="414" y="3078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in63</a:t>
                </a:r>
              </a:p>
            </p:txBody>
          </p:sp>
          <p:sp>
            <p:nvSpPr>
              <p:cNvPr id="11394" name="Rectangle 10"/>
              <p:cNvSpPr>
                <a:spLocks noChangeArrowheads="1"/>
              </p:cNvSpPr>
              <p:nvPr/>
            </p:nvSpPr>
            <p:spPr bwMode="auto">
              <a:xfrm>
                <a:off x="414" y="2340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in3</a:t>
                </a:r>
              </a:p>
            </p:txBody>
          </p:sp>
          <p:sp>
            <p:nvSpPr>
              <p:cNvPr id="11395" name="Rectangle 11"/>
              <p:cNvSpPr>
                <a:spLocks noChangeArrowheads="1"/>
              </p:cNvSpPr>
              <p:nvPr/>
            </p:nvSpPr>
            <p:spPr bwMode="auto">
              <a:xfrm>
                <a:off x="414" y="256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in4</a:t>
                </a:r>
              </a:p>
            </p:txBody>
          </p:sp>
        </p:grpSp>
        <p:grpSp>
          <p:nvGrpSpPr>
            <p:cNvPr id="11277" name="Group 12"/>
            <p:cNvGrpSpPr>
              <a:grpSpLocks/>
            </p:cNvGrpSpPr>
            <p:nvPr/>
          </p:nvGrpSpPr>
          <p:grpSpPr bwMode="auto">
            <a:xfrm>
              <a:off x="624" y="1410"/>
              <a:ext cx="576" cy="1140"/>
              <a:chOff x="624" y="1410"/>
              <a:chExt cx="576" cy="1140"/>
            </a:xfrm>
          </p:grpSpPr>
          <p:sp>
            <p:nvSpPr>
              <p:cNvPr id="11385" name="Rectangle 13"/>
              <p:cNvSpPr>
                <a:spLocks noChangeArrowheads="1"/>
              </p:cNvSpPr>
              <p:nvPr/>
            </p:nvSpPr>
            <p:spPr bwMode="auto">
              <a:xfrm>
                <a:off x="624" y="141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386" name="Rectangle 14"/>
              <p:cNvSpPr>
                <a:spLocks noChangeArrowheads="1"/>
              </p:cNvSpPr>
              <p:nvPr/>
            </p:nvSpPr>
            <p:spPr bwMode="auto">
              <a:xfrm>
                <a:off x="624" y="171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387" name="Rectangle 15"/>
              <p:cNvSpPr>
                <a:spLocks noChangeArrowheads="1"/>
              </p:cNvSpPr>
              <p:nvPr/>
            </p:nvSpPr>
            <p:spPr bwMode="auto">
              <a:xfrm>
                <a:off x="624" y="2250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388" name="Text Box 16"/>
              <p:cNvSpPr txBox="1">
                <a:spLocks noChangeArrowheads="1"/>
              </p:cNvSpPr>
              <p:nvPr/>
            </p:nvSpPr>
            <p:spPr bwMode="auto">
              <a:xfrm>
                <a:off x="752" y="2039"/>
                <a:ext cx="295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x16</a:t>
                </a:r>
              </a:p>
            </p:txBody>
          </p:sp>
        </p:grpSp>
        <p:grpSp>
          <p:nvGrpSpPr>
            <p:cNvPr id="11278" name="Group 17"/>
            <p:cNvGrpSpPr>
              <a:grpSpLocks/>
            </p:cNvGrpSpPr>
            <p:nvPr/>
          </p:nvGrpSpPr>
          <p:grpSpPr bwMode="auto">
            <a:xfrm>
              <a:off x="2226" y="1398"/>
              <a:ext cx="576" cy="1140"/>
              <a:chOff x="2712" y="1836"/>
              <a:chExt cx="576" cy="1140"/>
            </a:xfrm>
          </p:grpSpPr>
          <p:sp>
            <p:nvSpPr>
              <p:cNvPr id="11381" name="Rectangle 18"/>
              <p:cNvSpPr>
                <a:spLocks noChangeArrowheads="1"/>
              </p:cNvSpPr>
              <p:nvPr/>
            </p:nvSpPr>
            <p:spPr bwMode="auto">
              <a:xfrm>
                <a:off x="2712" y="183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382" name="Rectangle 19"/>
              <p:cNvSpPr>
                <a:spLocks noChangeArrowheads="1"/>
              </p:cNvSpPr>
              <p:nvPr/>
            </p:nvSpPr>
            <p:spPr bwMode="auto">
              <a:xfrm>
                <a:off x="2712" y="213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383" name="Rectangle 20"/>
              <p:cNvSpPr>
                <a:spLocks noChangeArrowheads="1"/>
              </p:cNvSpPr>
              <p:nvPr/>
            </p:nvSpPr>
            <p:spPr bwMode="auto">
              <a:xfrm>
                <a:off x="2712" y="267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384" name="Text Box 21"/>
              <p:cNvSpPr txBox="1">
                <a:spLocks noChangeArrowheads="1"/>
              </p:cNvSpPr>
              <p:nvPr/>
            </p:nvSpPr>
            <p:spPr bwMode="auto">
              <a:xfrm>
                <a:off x="2918" y="2448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</p:grpSp>
        <p:grpSp>
          <p:nvGrpSpPr>
            <p:cNvPr id="11279" name="Group 22"/>
            <p:cNvGrpSpPr>
              <a:grpSpLocks/>
            </p:cNvGrpSpPr>
            <p:nvPr/>
          </p:nvGrpSpPr>
          <p:grpSpPr bwMode="auto">
            <a:xfrm>
              <a:off x="3840" y="1428"/>
              <a:ext cx="576" cy="1140"/>
              <a:chOff x="4260" y="1866"/>
              <a:chExt cx="576" cy="1140"/>
            </a:xfrm>
          </p:grpSpPr>
          <p:sp>
            <p:nvSpPr>
              <p:cNvPr id="11377" name="Rectangle 23"/>
              <p:cNvSpPr>
                <a:spLocks noChangeArrowheads="1"/>
              </p:cNvSpPr>
              <p:nvPr/>
            </p:nvSpPr>
            <p:spPr bwMode="auto">
              <a:xfrm>
                <a:off x="4260" y="186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378" name="Rectangle 24"/>
              <p:cNvSpPr>
                <a:spLocks noChangeArrowheads="1"/>
              </p:cNvSpPr>
              <p:nvPr/>
            </p:nvSpPr>
            <p:spPr bwMode="auto">
              <a:xfrm>
                <a:off x="4260" y="216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379" name="Rectangle 25"/>
              <p:cNvSpPr>
                <a:spLocks noChangeArrowheads="1"/>
              </p:cNvSpPr>
              <p:nvPr/>
            </p:nvSpPr>
            <p:spPr bwMode="auto">
              <a:xfrm>
                <a:off x="4260" y="2706"/>
                <a:ext cx="576" cy="300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Bfly4</a:t>
                </a:r>
              </a:p>
            </p:txBody>
          </p:sp>
          <p:sp>
            <p:nvSpPr>
              <p:cNvPr id="11380" name="Text Box 26"/>
              <p:cNvSpPr txBox="1">
                <a:spLocks noChangeArrowheads="1"/>
              </p:cNvSpPr>
              <p:nvPr/>
            </p:nvSpPr>
            <p:spPr bwMode="auto">
              <a:xfrm>
                <a:off x="4466" y="2478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</p:grpSp>
        <p:grpSp>
          <p:nvGrpSpPr>
            <p:cNvPr id="11280" name="Group 27"/>
            <p:cNvGrpSpPr>
              <a:grpSpLocks/>
            </p:cNvGrpSpPr>
            <p:nvPr/>
          </p:nvGrpSpPr>
          <p:grpSpPr bwMode="auto">
            <a:xfrm>
              <a:off x="386" y="1316"/>
              <a:ext cx="246" cy="1458"/>
              <a:chOff x="692" y="1754"/>
              <a:chExt cx="246" cy="1458"/>
            </a:xfrm>
          </p:grpSpPr>
          <p:sp>
            <p:nvSpPr>
              <p:cNvPr id="11371" name="Line 28"/>
              <p:cNvSpPr>
                <a:spLocks noChangeShapeType="1"/>
              </p:cNvSpPr>
              <p:nvPr/>
            </p:nvSpPr>
            <p:spPr bwMode="auto">
              <a:xfrm>
                <a:off x="704" y="1754"/>
                <a:ext cx="216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2" name="Line 29"/>
              <p:cNvSpPr>
                <a:spLocks noChangeShapeType="1"/>
              </p:cNvSpPr>
              <p:nvPr/>
            </p:nvSpPr>
            <p:spPr bwMode="auto">
              <a:xfrm flipV="1">
                <a:off x="704" y="1964"/>
                <a:ext cx="216" cy="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3" name="Line 30"/>
              <p:cNvSpPr>
                <a:spLocks noChangeShapeType="1"/>
              </p:cNvSpPr>
              <p:nvPr/>
            </p:nvSpPr>
            <p:spPr bwMode="auto">
              <a:xfrm flipV="1">
                <a:off x="704" y="2030"/>
                <a:ext cx="216" cy="1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4" name="Line 31"/>
              <p:cNvSpPr>
                <a:spLocks noChangeShapeType="1"/>
              </p:cNvSpPr>
              <p:nvPr/>
            </p:nvSpPr>
            <p:spPr bwMode="auto">
              <a:xfrm flipV="1">
                <a:off x="704" y="2078"/>
                <a:ext cx="228" cy="3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5" name="Line 32"/>
              <p:cNvSpPr>
                <a:spLocks noChangeShapeType="1"/>
              </p:cNvSpPr>
              <p:nvPr/>
            </p:nvSpPr>
            <p:spPr bwMode="auto">
              <a:xfrm flipV="1">
                <a:off x="698" y="2240"/>
                <a:ext cx="240" cy="4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76" name="Line 33"/>
              <p:cNvSpPr>
                <a:spLocks noChangeShapeType="1"/>
              </p:cNvSpPr>
              <p:nvPr/>
            </p:nvSpPr>
            <p:spPr bwMode="auto">
              <a:xfrm flipV="1">
                <a:off x="692" y="2912"/>
                <a:ext cx="228" cy="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1" name="Group 34"/>
            <p:cNvGrpSpPr>
              <a:grpSpLocks/>
            </p:cNvGrpSpPr>
            <p:nvPr/>
          </p:nvGrpSpPr>
          <p:grpSpPr bwMode="auto">
            <a:xfrm>
              <a:off x="5400" y="1230"/>
              <a:ext cx="282" cy="1680"/>
              <a:chOff x="414" y="1626"/>
              <a:chExt cx="282" cy="1680"/>
            </a:xfrm>
          </p:grpSpPr>
          <p:sp>
            <p:nvSpPr>
              <p:cNvPr id="11364" name="Rectangle 35"/>
              <p:cNvSpPr>
                <a:spLocks noChangeArrowheads="1"/>
              </p:cNvSpPr>
              <p:nvPr/>
            </p:nvSpPr>
            <p:spPr bwMode="auto">
              <a:xfrm>
                <a:off x="414" y="1626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out0</a:t>
                </a:r>
              </a:p>
            </p:txBody>
          </p:sp>
          <p:sp>
            <p:nvSpPr>
              <p:cNvPr id="11365" name="Text Box 36"/>
              <p:cNvSpPr txBox="1">
                <a:spLocks noChangeArrowheads="1"/>
              </p:cNvSpPr>
              <p:nvPr/>
            </p:nvSpPr>
            <p:spPr bwMode="auto">
              <a:xfrm>
                <a:off x="432" y="2796"/>
                <a:ext cx="212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>
                    <a:latin typeface="Courier New" pitchFamily="49" charset="0"/>
                  </a:rPr>
                  <a:t>…</a:t>
                </a:r>
              </a:p>
            </p:txBody>
          </p:sp>
          <p:sp>
            <p:nvSpPr>
              <p:cNvPr id="11366" name="Rectangle 37"/>
              <p:cNvSpPr>
                <a:spLocks noChangeArrowheads="1"/>
              </p:cNvSpPr>
              <p:nvPr/>
            </p:nvSpPr>
            <p:spPr bwMode="auto">
              <a:xfrm>
                <a:off x="414" y="1864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out1</a:t>
                </a:r>
              </a:p>
            </p:txBody>
          </p:sp>
          <p:sp>
            <p:nvSpPr>
              <p:cNvPr id="11367" name="Rectangle 38"/>
              <p:cNvSpPr>
                <a:spLocks noChangeArrowheads="1"/>
              </p:cNvSpPr>
              <p:nvPr/>
            </p:nvSpPr>
            <p:spPr bwMode="auto">
              <a:xfrm>
                <a:off x="414" y="210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out2</a:t>
                </a:r>
              </a:p>
            </p:txBody>
          </p:sp>
          <p:sp>
            <p:nvSpPr>
              <p:cNvPr id="11368" name="Rectangle 39"/>
              <p:cNvSpPr>
                <a:spLocks noChangeArrowheads="1"/>
              </p:cNvSpPr>
              <p:nvPr/>
            </p:nvSpPr>
            <p:spPr bwMode="auto">
              <a:xfrm>
                <a:off x="414" y="3078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out63</a:t>
                </a:r>
              </a:p>
            </p:txBody>
          </p:sp>
          <p:sp>
            <p:nvSpPr>
              <p:cNvPr id="11369" name="Rectangle 40"/>
              <p:cNvSpPr>
                <a:spLocks noChangeArrowheads="1"/>
              </p:cNvSpPr>
              <p:nvPr/>
            </p:nvSpPr>
            <p:spPr bwMode="auto">
              <a:xfrm>
                <a:off x="414" y="2340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out3</a:t>
                </a:r>
              </a:p>
            </p:txBody>
          </p:sp>
          <p:sp>
            <p:nvSpPr>
              <p:cNvPr id="11370" name="Rectangle 41"/>
              <p:cNvSpPr>
                <a:spLocks noChangeArrowheads="1"/>
              </p:cNvSpPr>
              <p:nvPr/>
            </p:nvSpPr>
            <p:spPr bwMode="auto">
              <a:xfrm>
                <a:off x="414" y="2562"/>
                <a:ext cx="282" cy="228"/>
              </a:xfrm>
              <a:prstGeom prst="rect">
                <a:avLst/>
              </a:prstGeom>
              <a:noFill/>
              <a:ln w="2857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buFont typeface="Wingdings" pitchFamily="-96" charset="2"/>
                  <a:buNone/>
                </a:pPr>
                <a:r>
                  <a:rPr lang="en-US" sz="1400"/>
                  <a:t>out4</a:t>
                </a:r>
              </a:p>
            </p:txBody>
          </p:sp>
        </p:grpSp>
        <p:grpSp>
          <p:nvGrpSpPr>
            <p:cNvPr id="11282" name="Group 42"/>
            <p:cNvGrpSpPr>
              <a:grpSpLocks/>
            </p:cNvGrpSpPr>
            <p:nvPr/>
          </p:nvGrpSpPr>
          <p:grpSpPr bwMode="auto">
            <a:xfrm flipH="1">
              <a:off x="5144" y="1376"/>
              <a:ext cx="246" cy="1458"/>
              <a:chOff x="692" y="1754"/>
              <a:chExt cx="246" cy="1458"/>
            </a:xfrm>
          </p:grpSpPr>
          <p:sp>
            <p:nvSpPr>
              <p:cNvPr id="11358" name="Line 43"/>
              <p:cNvSpPr>
                <a:spLocks noChangeShapeType="1"/>
              </p:cNvSpPr>
              <p:nvPr/>
            </p:nvSpPr>
            <p:spPr bwMode="auto">
              <a:xfrm>
                <a:off x="704" y="1754"/>
                <a:ext cx="216" cy="1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59" name="Line 44"/>
              <p:cNvSpPr>
                <a:spLocks noChangeShapeType="1"/>
              </p:cNvSpPr>
              <p:nvPr/>
            </p:nvSpPr>
            <p:spPr bwMode="auto">
              <a:xfrm flipV="1">
                <a:off x="704" y="1964"/>
                <a:ext cx="216" cy="18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0" name="Line 45"/>
              <p:cNvSpPr>
                <a:spLocks noChangeShapeType="1"/>
              </p:cNvSpPr>
              <p:nvPr/>
            </p:nvSpPr>
            <p:spPr bwMode="auto">
              <a:xfrm flipV="1">
                <a:off x="704" y="2030"/>
                <a:ext cx="216" cy="162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1" name="Line 46"/>
              <p:cNvSpPr>
                <a:spLocks noChangeShapeType="1"/>
              </p:cNvSpPr>
              <p:nvPr/>
            </p:nvSpPr>
            <p:spPr bwMode="auto">
              <a:xfrm flipV="1">
                <a:off x="704" y="2078"/>
                <a:ext cx="228" cy="366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2" name="Line 47"/>
              <p:cNvSpPr>
                <a:spLocks noChangeShapeType="1"/>
              </p:cNvSpPr>
              <p:nvPr/>
            </p:nvSpPr>
            <p:spPr bwMode="auto">
              <a:xfrm flipV="1">
                <a:off x="698" y="2240"/>
                <a:ext cx="240" cy="444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363" name="Line 48"/>
              <p:cNvSpPr>
                <a:spLocks noChangeShapeType="1"/>
              </p:cNvSpPr>
              <p:nvPr/>
            </p:nvSpPr>
            <p:spPr bwMode="auto">
              <a:xfrm flipV="1">
                <a:off x="692" y="2912"/>
                <a:ext cx="228" cy="300"/>
              </a:xfrm>
              <a:prstGeom prst="line">
                <a:avLst/>
              </a:prstGeom>
              <a:noFill/>
              <a:ln w="19050">
                <a:solidFill>
                  <a:schemeClr val="tx1"/>
                </a:solidFill>
                <a:round/>
                <a:headEnd type="triangle" w="med" len="med"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3" name="Group 49"/>
            <p:cNvGrpSpPr>
              <a:grpSpLocks/>
            </p:cNvGrpSpPr>
            <p:nvPr/>
          </p:nvGrpSpPr>
          <p:grpSpPr bwMode="auto">
            <a:xfrm>
              <a:off x="1202" y="1404"/>
              <a:ext cx="1020" cy="1152"/>
              <a:chOff x="1202" y="1404"/>
              <a:chExt cx="1020" cy="1152"/>
            </a:xfrm>
          </p:grpSpPr>
          <p:sp>
            <p:nvSpPr>
              <p:cNvPr id="11330" name="Text Box 50"/>
              <p:cNvSpPr txBox="1">
                <a:spLocks noChangeArrowheads="1"/>
              </p:cNvSpPr>
              <p:nvPr/>
            </p:nvSpPr>
            <p:spPr bwMode="auto">
              <a:xfrm rot="5400000">
                <a:off x="1455" y="1814"/>
                <a:ext cx="52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Permute</a:t>
                </a:r>
              </a:p>
            </p:txBody>
          </p:sp>
          <p:grpSp>
            <p:nvGrpSpPr>
              <p:cNvPr id="11331" name="Group 51"/>
              <p:cNvGrpSpPr>
                <a:grpSpLocks/>
              </p:cNvGrpSpPr>
              <p:nvPr/>
            </p:nvGrpSpPr>
            <p:grpSpPr bwMode="auto">
              <a:xfrm>
                <a:off x="1202" y="1472"/>
                <a:ext cx="322" cy="1020"/>
                <a:chOff x="1478" y="1904"/>
                <a:chExt cx="486" cy="1020"/>
              </a:xfrm>
            </p:grpSpPr>
            <p:sp>
              <p:nvSpPr>
                <p:cNvPr id="11346" name="Line 52"/>
                <p:cNvSpPr>
                  <a:spLocks noChangeShapeType="1"/>
                </p:cNvSpPr>
                <p:nvPr/>
              </p:nvSpPr>
              <p:spPr bwMode="auto">
                <a:xfrm flipV="1">
                  <a:off x="1484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47" name="Line 53"/>
                <p:cNvSpPr>
                  <a:spLocks noChangeShapeType="1"/>
                </p:cNvSpPr>
                <p:nvPr/>
              </p:nvSpPr>
              <p:spPr bwMode="auto">
                <a:xfrm flipV="1">
                  <a:off x="1484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48" name="Line 54"/>
                <p:cNvSpPr>
                  <a:spLocks noChangeShapeType="1"/>
                </p:cNvSpPr>
                <p:nvPr/>
              </p:nvSpPr>
              <p:spPr bwMode="auto">
                <a:xfrm flipV="1">
                  <a:off x="1484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49" name="Line 55"/>
                <p:cNvSpPr>
                  <a:spLocks noChangeShapeType="1"/>
                </p:cNvSpPr>
                <p:nvPr/>
              </p:nvSpPr>
              <p:spPr bwMode="auto">
                <a:xfrm flipV="1">
                  <a:off x="1484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50" name="Line 56"/>
                <p:cNvSpPr>
                  <a:spLocks noChangeShapeType="1"/>
                </p:cNvSpPr>
                <p:nvPr/>
              </p:nvSpPr>
              <p:spPr bwMode="auto">
                <a:xfrm flipV="1">
                  <a:off x="1478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51" name="Line 57"/>
                <p:cNvSpPr>
                  <a:spLocks noChangeShapeType="1"/>
                </p:cNvSpPr>
                <p:nvPr/>
              </p:nvSpPr>
              <p:spPr bwMode="auto">
                <a:xfrm flipV="1">
                  <a:off x="1478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52" name="Line 58"/>
                <p:cNvSpPr>
                  <a:spLocks noChangeShapeType="1"/>
                </p:cNvSpPr>
                <p:nvPr/>
              </p:nvSpPr>
              <p:spPr bwMode="auto">
                <a:xfrm flipV="1">
                  <a:off x="1478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53" name="Line 59"/>
                <p:cNvSpPr>
                  <a:spLocks noChangeShapeType="1"/>
                </p:cNvSpPr>
                <p:nvPr/>
              </p:nvSpPr>
              <p:spPr bwMode="auto">
                <a:xfrm flipV="1">
                  <a:off x="1478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54" name="Line 60"/>
                <p:cNvSpPr>
                  <a:spLocks noChangeShapeType="1"/>
                </p:cNvSpPr>
                <p:nvPr/>
              </p:nvSpPr>
              <p:spPr bwMode="auto">
                <a:xfrm flipV="1">
                  <a:off x="1478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55" name="Line 61"/>
                <p:cNvSpPr>
                  <a:spLocks noChangeShapeType="1"/>
                </p:cNvSpPr>
                <p:nvPr/>
              </p:nvSpPr>
              <p:spPr bwMode="auto">
                <a:xfrm flipV="1">
                  <a:off x="1478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56" name="Line 62"/>
                <p:cNvSpPr>
                  <a:spLocks noChangeShapeType="1"/>
                </p:cNvSpPr>
                <p:nvPr/>
              </p:nvSpPr>
              <p:spPr bwMode="auto">
                <a:xfrm flipV="1">
                  <a:off x="1478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57" name="Line 63"/>
                <p:cNvSpPr>
                  <a:spLocks noChangeShapeType="1"/>
                </p:cNvSpPr>
                <p:nvPr/>
              </p:nvSpPr>
              <p:spPr bwMode="auto">
                <a:xfrm flipV="1">
                  <a:off x="1478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332" name="Group 64"/>
              <p:cNvGrpSpPr>
                <a:grpSpLocks/>
              </p:cNvGrpSpPr>
              <p:nvPr/>
            </p:nvGrpSpPr>
            <p:grpSpPr bwMode="auto">
              <a:xfrm>
                <a:off x="1915" y="1466"/>
                <a:ext cx="307" cy="1020"/>
                <a:chOff x="2270" y="1904"/>
                <a:chExt cx="486" cy="1020"/>
              </a:xfrm>
            </p:grpSpPr>
            <p:sp>
              <p:nvSpPr>
                <p:cNvPr id="11334" name="Line 65"/>
                <p:cNvSpPr>
                  <a:spLocks noChangeShapeType="1"/>
                </p:cNvSpPr>
                <p:nvPr/>
              </p:nvSpPr>
              <p:spPr bwMode="auto">
                <a:xfrm flipV="1">
                  <a:off x="2276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35" name="Line 66"/>
                <p:cNvSpPr>
                  <a:spLocks noChangeShapeType="1"/>
                </p:cNvSpPr>
                <p:nvPr/>
              </p:nvSpPr>
              <p:spPr bwMode="auto">
                <a:xfrm flipV="1">
                  <a:off x="2276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36" name="Line 67"/>
                <p:cNvSpPr>
                  <a:spLocks noChangeShapeType="1"/>
                </p:cNvSpPr>
                <p:nvPr/>
              </p:nvSpPr>
              <p:spPr bwMode="auto">
                <a:xfrm flipV="1">
                  <a:off x="2276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37" name="Line 68"/>
                <p:cNvSpPr>
                  <a:spLocks noChangeShapeType="1"/>
                </p:cNvSpPr>
                <p:nvPr/>
              </p:nvSpPr>
              <p:spPr bwMode="auto">
                <a:xfrm flipV="1">
                  <a:off x="2276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38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2270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39" name="Line 70"/>
                <p:cNvSpPr>
                  <a:spLocks noChangeShapeType="1"/>
                </p:cNvSpPr>
                <p:nvPr/>
              </p:nvSpPr>
              <p:spPr bwMode="auto">
                <a:xfrm flipV="1">
                  <a:off x="2270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40" name="Line 71"/>
                <p:cNvSpPr>
                  <a:spLocks noChangeShapeType="1"/>
                </p:cNvSpPr>
                <p:nvPr/>
              </p:nvSpPr>
              <p:spPr bwMode="auto">
                <a:xfrm flipV="1">
                  <a:off x="2270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41" name="Line 72"/>
                <p:cNvSpPr>
                  <a:spLocks noChangeShapeType="1"/>
                </p:cNvSpPr>
                <p:nvPr/>
              </p:nvSpPr>
              <p:spPr bwMode="auto">
                <a:xfrm flipV="1">
                  <a:off x="2270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42" name="Line 73"/>
                <p:cNvSpPr>
                  <a:spLocks noChangeShapeType="1"/>
                </p:cNvSpPr>
                <p:nvPr/>
              </p:nvSpPr>
              <p:spPr bwMode="auto">
                <a:xfrm flipV="1">
                  <a:off x="2270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43" name="Line 74"/>
                <p:cNvSpPr>
                  <a:spLocks noChangeShapeType="1"/>
                </p:cNvSpPr>
                <p:nvPr/>
              </p:nvSpPr>
              <p:spPr bwMode="auto">
                <a:xfrm flipV="1">
                  <a:off x="2270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44" name="Line 75"/>
                <p:cNvSpPr>
                  <a:spLocks noChangeShapeType="1"/>
                </p:cNvSpPr>
                <p:nvPr/>
              </p:nvSpPr>
              <p:spPr bwMode="auto">
                <a:xfrm flipV="1">
                  <a:off x="2270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45" name="Line 76"/>
                <p:cNvSpPr>
                  <a:spLocks noChangeShapeType="1"/>
                </p:cNvSpPr>
                <p:nvPr/>
              </p:nvSpPr>
              <p:spPr bwMode="auto">
                <a:xfrm flipV="1">
                  <a:off x="2270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333" name="Rectangle 77"/>
              <p:cNvSpPr>
                <a:spLocks noChangeArrowheads="1"/>
              </p:cNvSpPr>
              <p:nvPr/>
            </p:nvSpPr>
            <p:spPr bwMode="auto">
              <a:xfrm>
                <a:off x="1523" y="1404"/>
                <a:ext cx="396" cy="11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1284" name="Group 78"/>
            <p:cNvGrpSpPr>
              <a:grpSpLocks/>
            </p:cNvGrpSpPr>
            <p:nvPr/>
          </p:nvGrpSpPr>
          <p:grpSpPr bwMode="auto">
            <a:xfrm>
              <a:off x="2816" y="1404"/>
              <a:ext cx="1026" cy="1152"/>
              <a:chOff x="2798" y="1842"/>
              <a:chExt cx="1026" cy="1152"/>
            </a:xfrm>
          </p:grpSpPr>
          <p:grpSp>
            <p:nvGrpSpPr>
              <p:cNvPr id="11301" name="Group 79"/>
              <p:cNvGrpSpPr>
                <a:grpSpLocks/>
              </p:cNvGrpSpPr>
              <p:nvPr/>
            </p:nvGrpSpPr>
            <p:grpSpPr bwMode="auto">
              <a:xfrm>
                <a:off x="3516" y="1904"/>
                <a:ext cx="308" cy="1020"/>
                <a:chOff x="2270" y="1904"/>
                <a:chExt cx="486" cy="1020"/>
              </a:xfrm>
            </p:grpSpPr>
            <p:sp>
              <p:nvSpPr>
                <p:cNvPr id="11318" name="Line 80"/>
                <p:cNvSpPr>
                  <a:spLocks noChangeShapeType="1"/>
                </p:cNvSpPr>
                <p:nvPr/>
              </p:nvSpPr>
              <p:spPr bwMode="auto">
                <a:xfrm flipV="1">
                  <a:off x="2276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19" name="Line 81"/>
                <p:cNvSpPr>
                  <a:spLocks noChangeShapeType="1"/>
                </p:cNvSpPr>
                <p:nvPr/>
              </p:nvSpPr>
              <p:spPr bwMode="auto">
                <a:xfrm flipV="1">
                  <a:off x="2276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0" name="Line 82"/>
                <p:cNvSpPr>
                  <a:spLocks noChangeShapeType="1"/>
                </p:cNvSpPr>
                <p:nvPr/>
              </p:nvSpPr>
              <p:spPr bwMode="auto">
                <a:xfrm flipV="1">
                  <a:off x="2276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1" name="Line 83"/>
                <p:cNvSpPr>
                  <a:spLocks noChangeShapeType="1"/>
                </p:cNvSpPr>
                <p:nvPr/>
              </p:nvSpPr>
              <p:spPr bwMode="auto">
                <a:xfrm flipV="1">
                  <a:off x="2276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2" name="Line 84"/>
                <p:cNvSpPr>
                  <a:spLocks noChangeShapeType="1"/>
                </p:cNvSpPr>
                <p:nvPr/>
              </p:nvSpPr>
              <p:spPr bwMode="auto">
                <a:xfrm flipV="1">
                  <a:off x="2270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3" name="Line 85"/>
                <p:cNvSpPr>
                  <a:spLocks noChangeShapeType="1"/>
                </p:cNvSpPr>
                <p:nvPr/>
              </p:nvSpPr>
              <p:spPr bwMode="auto">
                <a:xfrm flipV="1">
                  <a:off x="2270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4" name="Line 86"/>
                <p:cNvSpPr>
                  <a:spLocks noChangeShapeType="1"/>
                </p:cNvSpPr>
                <p:nvPr/>
              </p:nvSpPr>
              <p:spPr bwMode="auto">
                <a:xfrm flipV="1">
                  <a:off x="2270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5" name="Line 87"/>
                <p:cNvSpPr>
                  <a:spLocks noChangeShapeType="1"/>
                </p:cNvSpPr>
                <p:nvPr/>
              </p:nvSpPr>
              <p:spPr bwMode="auto">
                <a:xfrm flipV="1">
                  <a:off x="2270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6" name="Line 88"/>
                <p:cNvSpPr>
                  <a:spLocks noChangeShapeType="1"/>
                </p:cNvSpPr>
                <p:nvPr/>
              </p:nvSpPr>
              <p:spPr bwMode="auto">
                <a:xfrm flipV="1">
                  <a:off x="2270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7" name="Line 89"/>
                <p:cNvSpPr>
                  <a:spLocks noChangeShapeType="1"/>
                </p:cNvSpPr>
                <p:nvPr/>
              </p:nvSpPr>
              <p:spPr bwMode="auto">
                <a:xfrm flipV="1">
                  <a:off x="2270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8" name="Line 90"/>
                <p:cNvSpPr>
                  <a:spLocks noChangeShapeType="1"/>
                </p:cNvSpPr>
                <p:nvPr/>
              </p:nvSpPr>
              <p:spPr bwMode="auto">
                <a:xfrm flipV="1">
                  <a:off x="2270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29" name="Line 91"/>
                <p:cNvSpPr>
                  <a:spLocks noChangeShapeType="1"/>
                </p:cNvSpPr>
                <p:nvPr/>
              </p:nvSpPr>
              <p:spPr bwMode="auto">
                <a:xfrm flipV="1">
                  <a:off x="2270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1302" name="Group 92"/>
              <p:cNvGrpSpPr>
                <a:grpSpLocks/>
              </p:cNvGrpSpPr>
              <p:nvPr/>
            </p:nvGrpSpPr>
            <p:grpSpPr bwMode="auto">
              <a:xfrm>
                <a:off x="2798" y="1842"/>
                <a:ext cx="721" cy="1152"/>
                <a:chOff x="2798" y="1842"/>
                <a:chExt cx="721" cy="1152"/>
              </a:xfrm>
            </p:grpSpPr>
            <p:sp>
              <p:nvSpPr>
                <p:cNvPr id="11303" name="Text Box 93"/>
                <p:cNvSpPr txBox="1">
                  <a:spLocks noChangeArrowheads="1"/>
                </p:cNvSpPr>
                <p:nvPr/>
              </p:nvSpPr>
              <p:spPr bwMode="auto">
                <a:xfrm rot="5400000">
                  <a:off x="3054" y="2252"/>
                  <a:ext cx="521" cy="16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pPr>
                    <a:buFont typeface="Wingdings" pitchFamily="-96" charset="2"/>
                    <a:buNone/>
                  </a:pPr>
                  <a:r>
                    <a:rPr lang="en-US" sz="1200"/>
                    <a:t>Permute</a:t>
                  </a:r>
                </a:p>
              </p:txBody>
            </p:sp>
            <p:grpSp>
              <p:nvGrpSpPr>
                <p:cNvPr id="11304" name="Group 94"/>
                <p:cNvGrpSpPr>
                  <a:grpSpLocks/>
                </p:cNvGrpSpPr>
                <p:nvPr/>
              </p:nvGrpSpPr>
              <p:grpSpPr bwMode="auto">
                <a:xfrm>
                  <a:off x="2798" y="1910"/>
                  <a:ext cx="324" cy="1020"/>
                  <a:chOff x="1478" y="1904"/>
                  <a:chExt cx="486" cy="1020"/>
                </a:xfrm>
              </p:grpSpPr>
              <p:sp>
                <p:nvSpPr>
                  <p:cNvPr id="11306" name="Line 9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190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7" name="Line 9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1970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8" name="Line 97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2036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09" name="Line 98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84" y="2090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0" name="Line 99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192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1" name="Line 100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25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2" name="Line 101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32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3" name="Line 102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37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4" name="Line 103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732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5" name="Line 104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79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6" name="Line 105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864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  <p:sp>
                <p:nvSpPr>
                  <p:cNvPr id="11317" name="Line 106"/>
                  <p:cNvSpPr>
                    <a:spLocks noChangeShapeType="1"/>
                  </p:cNvSpPr>
                  <p:nvPr/>
                </p:nvSpPr>
                <p:spPr bwMode="auto">
                  <a:xfrm flipV="1">
                    <a:off x="1478" y="2918"/>
                    <a:ext cx="480" cy="6"/>
                  </a:xfrm>
                  <a:prstGeom prst="line">
                    <a:avLst/>
                  </a:prstGeom>
                  <a:noFill/>
                  <a:ln w="19050">
                    <a:solidFill>
                      <a:schemeClr val="tx1"/>
                    </a:solidFill>
                    <a:round/>
                    <a:headEnd/>
                    <a:tailEnd type="triangle" w="med" len="med"/>
                  </a:ln>
                </p:spPr>
                <p:txBody>
                  <a:bodyPr wrap="none" anchor="ctr"/>
                  <a:lstStyle/>
                  <a:p>
                    <a:endParaRPr lang="en-US"/>
                  </a:p>
                </p:txBody>
              </p:sp>
            </p:grpSp>
            <p:sp>
              <p:nvSpPr>
                <p:cNvPr id="11305" name="Rectangle 107"/>
                <p:cNvSpPr>
                  <a:spLocks noChangeArrowheads="1"/>
                </p:cNvSpPr>
                <p:nvPr/>
              </p:nvSpPr>
              <p:spPr bwMode="auto">
                <a:xfrm>
                  <a:off x="3121" y="1842"/>
                  <a:ext cx="398" cy="1152"/>
                </a:xfrm>
                <a:prstGeom prst="rect">
                  <a:avLst/>
                </a:prstGeom>
                <a:noFill/>
                <a:ln w="1905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grpSp>
          <p:nvGrpSpPr>
            <p:cNvPr id="11285" name="Group 108"/>
            <p:cNvGrpSpPr>
              <a:grpSpLocks/>
            </p:cNvGrpSpPr>
            <p:nvPr/>
          </p:nvGrpSpPr>
          <p:grpSpPr bwMode="auto">
            <a:xfrm>
              <a:off x="4418" y="1404"/>
              <a:ext cx="721" cy="1152"/>
              <a:chOff x="2798" y="1842"/>
              <a:chExt cx="721" cy="1152"/>
            </a:xfrm>
          </p:grpSpPr>
          <p:sp>
            <p:nvSpPr>
              <p:cNvPr id="11286" name="Text Box 109"/>
              <p:cNvSpPr txBox="1">
                <a:spLocks noChangeArrowheads="1"/>
              </p:cNvSpPr>
              <p:nvPr/>
            </p:nvSpPr>
            <p:spPr bwMode="auto">
              <a:xfrm rot="5400000">
                <a:off x="3054" y="2252"/>
                <a:ext cx="521" cy="16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>
                  <a:buFont typeface="Wingdings" pitchFamily="-96" charset="2"/>
                  <a:buNone/>
                </a:pPr>
                <a:r>
                  <a:rPr lang="en-US" sz="1200"/>
                  <a:t>Permute</a:t>
                </a:r>
              </a:p>
            </p:txBody>
          </p:sp>
          <p:grpSp>
            <p:nvGrpSpPr>
              <p:cNvPr id="11287" name="Group 110"/>
              <p:cNvGrpSpPr>
                <a:grpSpLocks/>
              </p:cNvGrpSpPr>
              <p:nvPr/>
            </p:nvGrpSpPr>
            <p:grpSpPr bwMode="auto">
              <a:xfrm>
                <a:off x="2798" y="1910"/>
                <a:ext cx="324" cy="1020"/>
                <a:chOff x="1478" y="1904"/>
                <a:chExt cx="486" cy="1020"/>
              </a:xfrm>
            </p:grpSpPr>
            <p:sp>
              <p:nvSpPr>
                <p:cNvPr id="11289" name="Line 111"/>
                <p:cNvSpPr>
                  <a:spLocks noChangeShapeType="1"/>
                </p:cNvSpPr>
                <p:nvPr/>
              </p:nvSpPr>
              <p:spPr bwMode="auto">
                <a:xfrm flipV="1">
                  <a:off x="1484" y="190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0" name="Line 112"/>
                <p:cNvSpPr>
                  <a:spLocks noChangeShapeType="1"/>
                </p:cNvSpPr>
                <p:nvPr/>
              </p:nvSpPr>
              <p:spPr bwMode="auto">
                <a:xfrm flipV="1">
                  <a:off x="1484" y="197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1" name="Line 113"/>
                <p:cNvSpPr>
                  <a:spLocks noChangeShapeType="1"/>
                </p:cNvSpPr>
                <p:nvPr/>
              </p:nvSpPr>
              <p:spPr bwMode="auto">
                <a:xfrm flipV="1">
                  <a:off x="1484" y="2036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2" name="Line 114"/>
                <p:cNvSpPr>
                  <a:spLocks noChangeShapeType="1"/>
                </p:cNvSpPr>
                <p:nvPr/>
              </p:nvSpPr>
              <p:spPr bwMode="auto">
                <a:xfrm flipV="1">
                  <a:off x="1484" y="2090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3" name="Line 115"/>
                <p:cNvSpPr>
                  <a:spLocks noChangeShapeType="1"/>
                </p:cNvSpPr>
                <p:nvPr/>
              </p:nvSpPr>
              <p:spPr bwMode="auto">
                <a:xfrm flipV="1">
                  <a:off x="1478" y="219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4" name="Line 116"/>
                <p:cNvSpPr>
                  <a:spLocks noChangeShapeType="1"/>
                </p:cNvSpPr>
                <p:nvPr/>
              </p:nvSpPr>
              <p:spPr bwMode="auto">
                <a:xfrm flipV="1">
                  <a:off x="1478" y="225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5" name="Line 117"/>
                <p:cNvSpPr>
                  <a:spLocks noChangeShapeType="1"/>
                </p:cNvSpPr>
                <p:nvPr/>
              </p:nvSpPr>
              <p:spPr bwMode="auto">
                <a:xfrm flipV="1">
                  <a:off x="1478" y="232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6" name="Line 118"/>
                <p:cNvSpPr>
                  <a:spLocks noChangeShapeType="1"/>
                </p:cNvSpPr>
                <p:nvPr/>
              </p:nvSpPr>
              <p:spPr bwMode="auto">
                <a:xfrm flipV="1">
                  <a:off x="1478" y="237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7" name="Line 119"/>
                <p:cNvSpPr>
                  <a:spLocks noChangeShapeType="1"/>
                </p:cNvSpPr>
                <p:nvPr/>
              </p:nvSpPr>
              <p:spPr bwMode="auto">
                <a:xfrm flipV="1">
                  <a:off x="1478" y="2732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8" name="Line 120"/>
                <p:cNvSpPr>
                  <a:spLocks noChangeShapeType="1"/>
                </p:cNvSpPr>
                <p:nvPr/>
              </p:nvSpPr>
              <p:spPr bwMode="auto">
                <a:xfrm flipV="1">
                  <a:off x="1478" y="279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299" name="Line 121"/>
                <p:cNvSpPr>
                  <a:spLocks noChangeShapeType="1"/>
                </p:cNvSpPr>
                <p:nvPr/>
              </p:nvSpPr>
              <p:spPr bwMode="auto">
                <a:xfrm flipV="1">
                  <a:off x="1478" y="2864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1300" name="Line 122"/>
                <p:cNvSpPr>
                  <a:spLocks noChangeShapeType="1"/>
                </p:cNvSpPr>
                <p:nvPr/>
              </p:nvSpPr>
              <p:spPr bwMode="auto">
                <a:xfrm flipV="1">
                  <a:off x="1478" y="2918"/>
                  <a:ext cx="480" cy="6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1288" name="Rectangle 123"/>
              <p:cNvSpPr>
                <a:spLocks noChangeArrowheads="1"/>
              </p:cNvSpPr>
              <p:nvPr/>
            </p:nvSpPr>
            <p:spPr bwMode="auto">
              <a:xfrm>
                <a:off x="3121" y="1842"/>
                <a:ext cx="398" cy="1152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1271" name="Rectangle 124"/>
          <p:cNvSpPr>
            <a:spLocks noChangeArrowheads="1"/>
          </p:cNvSpPr>
          <p:nvPr/>
        </p:nvSpPr>
        <p:spPr bwMode="auto">
          <a:xfrm>
            <a:off x="3171825" y="1647825"/>
            <a:ext cx="2752725" cy="29051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Text Box 125"/>
          <p:cNvSpPr txBox="1">
            <a:spLocks noChangeArrowheads="1"/>
          </p:cNvSpPr>
          <p:nvPr/>
        </p:nvSpPr>
        <p:spPr bwMode="auto">
          <a:xfrm>
            <a:off x="3211513" y="4162425"/>
            <a:ext cx="2622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>
                <a:solidFill>
                  <a:srgbClr val="FF0000"/>
                </a:solidFill>
                <a:latin typeface="Courier New" pitchFamily="49" charset="0"/>
              </a:rPr>
              <a:t>stage_f function</a:t>
            </a:r>
          </a:p>
        </p:txBody>
      </p:sp>
      <p:sp>
        <p:nvSpPr>
          <p:cNvPr id="1383550" name="Text Box 126"/>
          <p:cNvSpPr txBox="1">
            <a:spLocks noChangeArrowheads="1"/>
          </p:cNvSpPr>
          <p:nvPr/>
        </p:nvSpPr>
        <p:spPr bwMode="auto">
          <a:xfrm>
            <a:off x="6751638" y="5759450"/>
            <a:ext cx="23923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repeat </a:t>
            </a:r>
            <a:r>
              <a:rPr lang="en-US">
                <a:latin typeface="Courier New" pitchFamily="49" charset="0"/>
              </a:rPr>
              <a:t>stage_f</a:t>
            </a:r>
            <a:r>
              <a:rPr lang="en-US"/>
              <a:t> three times</a:t>
            </a:r>
          </a:p>
        </p:txBody>
      </p:sp>
      <p:sp>
        <p:nvSpPr>
          <p:cNvPr id="1383551" name="Text Box 127"/>
          <p:cNvSpPr txBox="1">
            <a:spLocks noChangeArrowheads="1"/>
          </p:cNvSpPr>
          <p:nvPr/>
        </p:nvSpPr>
        <p:spPr bwMode="auto">
          <a:xfrm>
            <a:off x="92867" y="4769229"/>
            <a:ext cx="8956298" cy="73096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</a:rPr>
              <a:t> Vector#(64, </a:t>
            </a:r>
            <a:r>
              <a:rPr lang="en-US" dirty="0" smtClean="0">
                <a:latin typeface="Courier New" pitchFamily="49" charset="0"/>
              </a:rPr>
              <a:t>Complex#(n))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</a:rPr>
              <a:t>stage_f</a:t>
            </a:r>
            <a:r>
              <a:rPr lang="en-US" b="1" dirty="0">
                <a:latin typeface="Courier New" pitchFamily="49" charset="0"/>
              </a:rPr>
              <a:t> </a:t>
            </a:r>
          </a:p>
          <a:p>
            <a:pPr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</a:rPr>
              <a:t>      </a:t>
            </a:r>
            <a:r>
              <a:rPr lang="en-US" dirty="0" smtClean="0">
                <a:latin typeface="Courier New" pitchFamily="49" charset="0"/>
              </a:rPr>
              <a:t>(Bit#(2) stage</a:t>
            </a:r>
            <a:r>
              <a:rPr lang="en-US" dirty="0">
                <a:latin typeface="Courier New" pitchFamily="49" charset="0"/>
              </a:rPr>
              <a:t>, Vector#(64, </a:t>
            </a:r>
            <a:r>
              <a:rPr lang="en-US" dirty="0" smtClean="0">
                <a:latin typeface="Courier New" pitchFamily="49" charset="0"/>
              </a:rPr>
              <a:t>Complex#(n)) </a:t>
            </a:r>
            <a:r>
              <a:rPr lang="en-US" dirty="0" err="1">
                <a:latin typeface="Courier New" pitchFamily="49" charset="0"/>
              </a:rPr>
              <a:t>stage_in</a:t>
            </a:r>
            <a:r>
              <a:rPr lang="en-US" dirty="0">
                <a:latin typeface="Courier New" pitchFamily="49" charset="0"/>
              </a:rPr>
              <a:t>);</a:t>
            </a:r>
          </a:p>
        </p:txBody>
      </p:sp>
      <p:sp>
        <p:nvSpPr>
          <p:cNvPr id="1383552" name="Text Box 128"/>
          <p:cNvSpPr txBox="1">
            <a:spLocks noChangeArrowheads="1"/>
          </p:cNvSpPr>
          <p:nvPr/>
        </p:nvSpPr>
        <p:spPr bwMode="auto">
          <a:xfrm>
            <a:off x="257553" y="5714640"/>
            <a:ext cx="6494085" cy="73096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 b="1" dirty="0">
                <a:latin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</a:rPr>
              <a:t> Vector#(64, </a:t>
            </a:r>
            <a:r>
              <a:rPr lang="en-US" dirty="0" smtClean="0">
                <a:latin typeface="Courier New" pitchFamily="49" charset="0"/>
              </a:rPr>
              <a:t>Complex#(n))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</a:rPr>
              <a:t>ifft</a:t>
            </a:r>
            <a:r>
              <a:rPr lang="en-US" dirty="0">
                <a:latin typeface="Courier New" pitchFamily="49" charset="0"/>
              </a:rPr>
              <a:t> </a:t>
            </a:r>
          </a:p>
          <a:p>
            <a:pPr>
              <a:buFont typeface="Wingdings" pitchFamily="-96" charset="2"/>
              <a:buNone/>
            </a:pPr>
            <a:r>
              <a:rPr lang="en-US" dirty="0">
                <a:latin typeface="Courier New" pitchFamily="49" charset="0"/>
              </a:rPr>
              <a:t>	(Vector#(64, </a:t>
            </a:r>
            <a:r>
              <a:rPr lang="en-US" dirty="0" smtClean="0">
                <a:latin typeface="Courier New" pitchFamily="49" charset="0"/>
              </a:rPr>
              <a:t>Complex#(n)) </a:t>
            </a:r>
            <a:r>
              <a:rPr lang="en-US" dirty="0" err="1">
                <a:latin typeface="Courier New" pitchFamily="49" charset="0"/>
              </a:rPr>
              <a:t>in_data</a:t>
            </a:r>
            <a:r>
              <a:rPr lang="en-US" dirty="0">
                <a:latin typeface="Courier New" pitchFamily="49" charset="0"/>
              </a:rPr>
              <a:t>);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952374" y="6488669"/>
            <a:ext cx="2191626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i="1" dirty="0" smtClean="0"/>
              <a:t>to be continued</a:t>
            </a:r>
            <a:endParaRPr lang="en-US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622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3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3550" grpId="0"/>
      <p:bldP spid="1383551" grpId="0" animBg="1"/>
      <p:bldP spid="1383552" grpId="0" animBg="1"/>
      <p:bldP spid="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BSV Code: Combinational IFFT</a:t>
            </a:r>
          </a:p>
        </p:txBody>
      </p:sp>
      <p:sp>
        <p:nvSpPr>
          <p:cNvPr id="12294" name="Rectangle 3" descr="Rectangle: Click to edit Master text styles&#10;Second level&#10;Third level&#10;Fourth level&#10;Fifth level"/>
          <p:cNvSpPr>
            <a:spLocks noChangeArrowheads="1"/>
          </p:cNvSpPr>
          <p:nvPr/>
        </p:nvSpPr>
        <p:spPr bwMode="auto">
          <a:xfrm>
            <a:off x="585788" y="1538288"/>
            <a:ext cx="8283575" cy="2944812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function</a:t>
            </a:r>
            <a:r>
              <a:rPr lang="en-US" sz="1800" dirty="0" smtClean="0">
                <a:latin typeface="Courier New" pitchFamily="49" charset="0"/>
              </a:rPr>
              <a:t> Vector#(64, Complex#(n))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ifft</a:t>
            </a:r>
            <a:r>
              <a:rPr lang="en-US" sz="1800" b="1" dirty="0" smtClean="0">
                <a:latin typeface="Courier New" pitchFamily="49" charset="0"/>
              </a:rPr>
              <a:t>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				</a:t>
            </a:r>
            <a:r>
              <a:rPr lang="en-US" sz="1800" dirty="0" smtClean="0">
                <a:latin typeface="Courier New" pitchFamily="49" charset="0"/>
              </a:rPr>
              <a:t>(Vector#(64, Complex#(n)) </a:t>
            </a:r>
            <a:r>
              <a:rPr lang="en-US" sz="1800" dirty="0" err="1" smtClean="0">
                <a:latin typeface="Courier New" pitchFamily="49" charset="0"/>
              </a:rPr>
              <a:t>in_data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//Declare vectors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Vector#(4,Vector#(64, Complex#(n))) </a:t>
            </a:r>
            <a:r>
              <a:rPr lang="en-US" sz="1800" dirty="0" err="1" smtClean="0">
                <a:latin typeface="Courier New" pitchFamily="49" charset="0"/>
              </a:rPr>
              <a:t>stage_data</a:t>
            </a:r>
            <a:r>
              <a:rPr lang="en-US" sz="1800" dirty="0" smtClean="0">
                <a:latin typeface="Courier New" pitchFamily="49" charset="0"/>
              </a:rPr>
              <a:t>;		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dirty="0" err="1" smtClean="0">
                <a:latin typeface="Courier New" pitchFamily="49" charset="0"/>
              </a:rPr>
              <a:t>stage_data</a:t>
            </a:r>
            <a:r>
              <a:rPr lang="en-US" sz="1800" dirty="0" smtClean="0">
                <a:latin typeface="Courier New" pitchFamily="49" charset="0"/>
              </a:rPr>
              <a:t>[0] = </a:t>
            </a:r>
            <a:r>
              <a:rPr lang="en-US" sz="1800" dirty="0" err="1" smtClean="0">
                <a:latin typeface="Courier New" pitchFamily="49" charset="0"/>
              </a:rPr>
              <a:t>in_data</a:t>
            </a:r>
            <a:r>
              <a:rPr lang="en-US" sz="1800" dirty="0" smtClean="0">
                <a:latin typeface="Courier New" pitchFamily="49" charset="0"/>
              </a:rPr>
              <a:t>;</a:t>
            </a:r>
            <a:endParaRPr lang="en-US" sz="1800" b="1" dirty="0" smtClean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for</a:t>
            </a:r>
            <a:r>
              <a:rPr lang="en-US" sz="1800" dirty="0" smtClean="0">
                <a:latin typeface="Courier New" pitchFamily="49" charset="0"/>
              </a:rPr>
              <a:t> (Bit#(2) stage = 0; stage &lt; 3; stage = stage + 1)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dirty="0" err="1" smtClean="0">
                <a:latin typeface="Courier New" pitchFamily="49" charset="0"/>
              </a:rPr>
              <a:t>stage_data</a:t>
            </a:r>
            <a:r>
              <a:rPr lang="en-US" sz="1800" dirty="0" smtClean="0">
                <a:latin typeface="Courier New" pitchFamily="49" charset="0"/>
              </a:rPr>
              <a:t>[stage+1]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stage_f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stage,stage_data</a:t>
            </a:r>
            <a:r>
              <a:rPr lang="en-US" sz="1800" dirty="0" smtClean="0">
                <a:latin typeface="Courier New" pitchFamily="49" charset="0"/>
              </a:rPr>
              <a:t>[stage]);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return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stage_data</a:t>
            </a:r>
            <a:r>
              <a:rPr lang="en-US" sz="1800" dirty="0" smtClean="0">
                <a:latin typeface="Courier New" pitchFamily="49" charset="0"/>
              </a:rPr>
              <a:t>[3]);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endfunction</a:t>
            </a:r>
            <a:endParaRPr lang="en-US" sz="1800" b="1" dirty="0">
              <a:latin typeface="Courier New" pitchFamily="49" charset="0"/>
            </a:endParaRPr>
          </a:p>
        </p:txBody>
      </p:sp>
      <p:sp>
        <p:nvSpPr>
          <p:cNvPr id="1462276" name="Text Box 4"/>
          <p:cNvSpPr txBox="1">
            <a:spLocks noChangeArrowheads="1"/>
          </p:cNvSpPr>
          <p:nvPr/>
        </p:nvSpPr>
        <p:spPr bwMode="auto">
          <a:xfrm>
            <a:off x="1339850" y="4705350"/>
            <a:ext cx="6910388" cy="86042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buFont typeface="Wingdings" pitchFamily="-96" charset="2"/>
              <a:buNone/>
            </a:pPr>
            <a:r>
              <a:rPr lang="en-US" sz="2800">
                <a:solidFill>
                  <a:srgbClr val="DFBD2D"/>
                </a:solidFill>
              </a:rPr>
              <a:t>The for-loop is unfolded and  stage_f is inlined during static elaboration</a:t>
            </a: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1203325" y="5822950"/>
            <a:ext cx="7359650" cy="376238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Wingdings" pitchFamily="-96" charset="2"/>
              <a:buNone/>
            </a:pPr>
            <a:r>
              <a:rPr lang="en-US"/>
              <a:t>Note: no notion of loops or procedures during execution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95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2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62276" grpId="0" animBg="1"/>
      <p:bldP spid="12296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BSV Code </a:t>
            </a:r>
            <a:r>
              <a:rPr lang="en-US" sz="4000" dirty="0" smtClean="0"/>
              <a:t>for </a:t>
            </a:r>
            <a:r>
              <a:rPr lang="en-US" sz="4000" dirty="0" err="1" smtClean="0">
                <a:latin typeface="Courier New" pitchFamily="49" charset="0"/>
              </a:rPr>
              <a:t>stage_f</a:t>
            </a:r>
            <a:endParaRPr lang="en-US" sz="4000" dirty="0" smtClean="0">
              <a:latin typeface="Courier New" pitchFamily="49" charset="0"/>
            </a:endParaRPr>
          </a:p>
        </p:txBody>
      </p:sp>
      <p:sp>
        <p:nvSpPr>
          <p:cNvPr id="1434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>
          <a:xfrm>
            <a:off x="629928" y="1502482"/>
            <a:ext cx="8391241" cy="4749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function</a:t>
            </a:r>
            <a:r>
              <a:rPr lang="en-US" sz="1800" dirty="0" smtClean="0">
                <a:latin typeface="Courier New" pitchFamily="49" charset="0"/>
              </a:rPr>
              <a:t> Vector#(64, Complex#(n))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stage_f</a:t>
            </a:r>
            <a:endParaRPr lang="en-US" sz="1800" b="1" dirty="0" smtClean="0">
              <a:solidFill>
                <a:srgbClr val="FF0000"/>
              </a:solidFill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     </a:t>
            </a:r>
            <a:r>
              <a:rPr lang="en-US" sz="1800" dirty="0" smtClean="0">
                <a:latin typeface="Courier New" pitchFamily="49" charset="0"/>
              </a:rPr>
              <a:t>(Bit#(2) stage, Vector#(64, Complex#(n)) </a:t>
            </a:r>
            <a:r>
              <a:rPr lang="en-US" sz="1800" dirty="0" err="1" smtClean="0">
                <a:latin typeface="Courier New" pitchFamily="49" charset="0"/>
              </a:rPr>
              <a:t>stage_in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Vector#(64, Complex#(n))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, 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</a:t>
            </a:r>
            <a:r>
              <a:rPr lang="en-US" sz="1800" b="1" dirty="0" smtClean="0">
                <a:latin typeface="Courier New" pitchFamily="49" charset="0"/>
              </a:rPr>
              <a:t>for</a:t>
            </a:r>
            <a:r>
              <a:rPr lang="en-US" sz="1800" dirty="0" smtClean="0">
                <a:latin typeface="Courier New" pitchFamily="49" charset="0"/>
              </a:rPr>
              <a:t> (Integer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16;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+ 1)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begin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Integer </a:t>
            </a:r>
            <a:r>
              <a:rPr lang="en-US" sz="1800" dirty="0" err="1" smtClean="0">
                <a:latin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* 4;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Vector#(4, Complex#(n)) x;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</a:rPr>
              <a:t>     x[0</a:t>
            </a:r>
            <a:r>
              <a:rPr lang="en-US" sz="1800" dirty="0">
                <a:latin typeface="Courier New" pitchFamily="49" charset="0"/>
              </a:rPr>
              <a:t>] = </a:t>
            </a:r>
            <a:r>
              <a:rPr lang="en-US" sz="1800" dirty="0" err="1">
                <a:latin typeface="Courier New" pitchFamily="49" charset="0"/>
              </a:rPr>
              <a:t>stage_in</a:t>
            </a:r>
            <a:r>
              <a:rPr lang="en-US" sz="1800" dirty="0">
                <a:latin typeface="Courier New" pitchFamily="49" charset="0"/>
              </a:rPr>
              <a:t>[</a:t>
            </a:r>
            <a:r>
              <a:rPr lang="en-US" sz="1800" dirty="0" err="1">
                <a:latin typeface="Courier New" pitchFamily="49" charset="0"/>
              </a:rPr>
              <a:t>idx</a:t>
            </a:r>
            <a:r>
              <a:rPr lang="en-US" sz="1800" dirty="0">
                <a:latin typeface="Courier New" pitchFamily="49" charset="0"/>
              </a:rPr>
              <a:t>];   x[1] = </a:t>
            </a:r>
            <a:r>
              <a:rPr lang="en-US" sz="1800" dirty="0" err="1">
                <a:latin typeface="Courier New" pitchFamily="49" charset="0"/>
              </a:rPr>
              <a:t>stage_in</a:t>
            </a:r>
            <a:r>
              <a:rPr lang="en-US" sz="1800" dirty="0">
                <a:latin typeface="Courier New" pitchFamily="49" charset="0"/>
              </a:rPr>
              <a:t>[idx+1</a:t>
            </a:r>
            <a:r>
              <a:rPr lang="en-US" sz="1800" dirty="0" smtClean="0">
                <a:latin typeface="Courier New" pitchFamily="49" charset="0"/>
              </a:rPr>
              <a:t>];</a:t>
            </a:r>
            <a:endParaRPr lang="en-US" sz="1800" dirty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dirty="0">
                <a:latin typeface="Courier New" pitchFamily="49" charset="0"/>
              </a:rPr>
              <a:t>      x[2] = </a:t>
            </a:r>
            <a:r>
              <a:rPr lang="en-US" sz="1800" dirty="0" err="1">
                <a:latin typeface="Courier New" pitchFamily="49" charset="0"/>
              </a:rPr>
              <a:t>stage_in</a:t>
            </a:r>
            <a:r>
              <a:rPr lang="en-US" sz="1800" dirty="0">
                <a:latin typeface="Courier New" pitchFamily="49" charset="0"/>
              </a:rPr>
              <a:t>[idx+2]; x[3] = </a:t>
            </a:r>
            <a:r>
              <a:rPr lang="en-US" sz="1800" dirty="0" err="1">
                <a:latin typeface="Courier New" pitchFamily="49" charset="0"/>
              </a:rPr>
              <a:t>stage_in</a:t>
            </a:r>
            <a:r>
              <a:rPr lang="en-US" sz="1800" dirty="0">
                <a:latin typeface="Courier New" pitchFamily="49" charset="0"/>
              </a:rPr>
              <a:t>[idx+3</a:t>
            </a:r>
            <a:r>
              <a:rPr lang="en-US" sz="1800" dirty="0" smtClean="0">
                <a:latin typeface="Courier New" pitchFamily="49" charset="0"/>
              </a:rPr>
              <a:t>];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b="1" dirty="0" smtClean="0">
                <a:latin typeface="Courier New" pitchFamily="49" charset="0"/>
              </a:rPr>
              <a:t>      let</a:t>
            </a:r>
            <a:r>
              <a:rPr lang="en-US" sz="1800" dirty="0" smtClean="0">
                <a:latin typeface="Courier New" pitchFamily="49" charset="0"/>
              </a:rPr>
              <a:t> </a:t>
            </a:r>
            <a:r>
              <a:rPr lang="en-US" sz="1800" dirty="0" err="1" smtClean="0">
                <a:latin typeface="Courier New" pitchFamily="49" charset="0"/>
              </a:rPr>
              <a:t>twid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b="1" dirty="0" err="1" smtClean="0">
                <a:solidFill>
                  <a:srgbClr val="FF0000"/>
                </a:solidFill>
                <a:latin typeface="Courier New" pitchFamily="49" charset="0"/>
              </a:rPr>
              <a:t>getTwiddle</a:t>
            </a:r>
            <a:r>
              <a:rPr lang="en-US" sz="1800" dirty="0" smtClean="0">
                <a:latin typeface="Courier New" pitchFamily="49" charset="0"/>
              </a:rPr>
              <a:t>(stage, </a:t>
            </a:r>
            <a:r>
              <a:rPr lang="en-US" sz="1800" dirty="0" err="1" smtClean="0">
                <a:latin typeface="Courier New" pitchFamily="49" charset="0"/>
              </a:rPr>
              <a:t>fromInteger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));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en-US" sz="1800" b="1" dirty="0" smtClean="0">
                <a:latin typeface="Courier New" pitchFamily="49" charset="0"/>
              </a:rPr>
              <a:t>      let</a:t>
            </a:r>
            <a:r>
              <a:rPr lang="en-US" sz="1800" dirty="0" smtClean="0">
                <a:latin typeface="Courier New" pitchFamily="49" charset="0"/>
              </a:rPr>
              <a:t> y = </a:t>
            </a: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bfly4</a:t>
            </a:r>
            <a:r>
              <a:rPr lang="en-US" sz="1800" dirty="0" smtClean="0">
                <a:latin typeface="Courier New" pitchFamily="49" charset="0"/>
              </a:rPr>
              <a:t>(</a:t>
            </a:r>
            <a:r>
              <a:rPr lang="en-US" sz="1800" dirty="0" err="1" smtClean="0">
                <a:latin typeface="Courier New" pitchFamily="49" charset="0"/>
              </a:rPr>
              <a:t>twid</a:t>
            </a:r>
            <a:r>
              <a:rPr lang="en-US" sz="1800" dirty="0" smtClean="0">
                <a:latin typeface="Courier New" pitchFamily="49" charset="0"/>
              </a:rPr>
              <a:t>, x);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</a:rPr>
              <a:t>idx</a:t>
            </a:r>
            <a:r>
              <a:rPr lang="en-US" sz="1800" dirty="0" smtClean="0">
                <a:latin typeface="Courier New" pitchFamily="49" charset="0"/>
              </a:rPr>
              <a:t>]   = y[0];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[idx+1] = y[1];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[idx+2] = y[2];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[idx+3] = y[3];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</a:t>
            </a:r>
            <a:r>
              <a:rPr lang="en-US" sz="1800" b="1" dirty="0" smtClean="0">
                <a:latin typeface="Courier New" pitchFamily="49" charset="0"/>
              </a:rPr>
              <a:t>end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Courier New" pitchFamily="49" charset="0"/>
              </a:rPr>
              <a:t>  //Permutation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smtClean="0">
                <a:latin typeface="Courier New" pitchFamily="49" charset="0"/>
              </a:rPr>
              <a:t>   for</a:t>
            </a:r>
            <a:r>
              <a:rPr lang="en-US" sz="1800" dirty="0" smtClean="0">
                <a:latin typeface="Courier New" pitchFamily="49" charset="0"/>
              </a:rPr>
              <a:t> (Integer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0;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&lt; 64;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= 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 + 1)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dirty="0" smtClean="0">
                <a:latin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 = </a:t>
            </a:r>
            <a:r>
              <a:rPr lang="en-US" sz="1800" dirty="0" err="1" smtClean="0">
                <a:latin typeface="Courier New" pitchFamily="49" charset="0"/>
              </a:rPr>
              <a:t>stage_temp</a:t>
            </a:r>
            <a:r>
              <a:rPr lang="en-US" sz="1800" dirty="0" smtClean="0">
                <a:latin typeface="Courier New" pitchFamily="49" charset="0"/>
              </a:rPr>
              <a:t>[permute[</a:t>
            </a:r>
            <a:r>
              <a:rPr lang="en-US" sz="1800" dirty="0" err="1" smtClean="0">
                <a:latin typeface="Courier New" pitchFamily="49" charset="0"/>
              </a:rPr>
              <a:t>i</a:t>
            </a:r>
            <a:r>
              <a:rPr lang="en-US" sz="1800" dirty="0" smtClean="0">
                <a:latin typeface="Courier New" pitchFamily="49" charset="0"/>
              </a:rPr>
              <a:t>]];</a:t>
            </a:r>
            <a:endParaRPr lang="en-US" sz="1800" b="1" dirty="0" smtClean="0">
              <a:latin typeface="Courier New" pitchFamily="49" charset="0"/>
            </a:endParaRP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>
                <a:latin typeface="Courier New" pitchFamily="49" charset="0"/>
              </a:rPr>
              <a:t> </a:t>
            </a:r>
            <a:r>
              <a:rPr lang="en-US" sz="1800" b="1" dirty="0" smtClean="0">
                <a:latin typeface="Courier New" pitchFamily="49" charset="0"/>
              </a:rPr>
              <a:t> return(</a:t>
            </a:r>
            <a:r>
              <a:rPr lang="en-US" sz="1800" dirty="0" err="1" smtClean="0">
                <a:latin typeface="Courier New" pitchFamily="49" charset="0"/>
              </a:rPr>
              <a:t>stage_out</a:t>
            </a:r>
            <a:r>
              <a:rPr lang="en-US" sz="1800" dirty="0" smtClean="0">
                <a:latin typeface="Courier New" pitchFamily="49" charset="0"/>
              </a:rPr>
              <a:t>);</a:t>
            </a:r>
          </a:p>
          <a:p>
            <a:pPr eaLnBrk="1" hangingPunct="1">
              <a:lnSpc>
                <a:spcPct val="80000"/>
              </a:lnSpc>
              <a:buFont typeface="Wingdings" pitchFamily="-96" charset="2"/>
              <a:buNone/>
            </a:pPr>
            <a:r>
              <a:rPr lang="en-US" sz="1800" b="1" dirty="0" err="1" smtClean="0">
                <a:latin typeface="Courier New" pitchFamily="49" charset="0"/>
              </a:rPr>
              <a:t>endfunction</a:t>
            </a:r>
            <a:endParaRPr lang="en-US" sz="1800" b="1" dirty="0" smtClean="0">
              <a:latin typeface="Courier New" pitchFamily="49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439804" y="4121636"/>
            <a:ext cx="5676900" cy="2527301"/>
            <a:chOff x="2184" y="2378"/>
            <a:chExt cx="3576" cy="1592"/>
          </a:xfrm>
        </p:grpSpPr>
        <p:sp>
          <p:nvSpPr>
            <p:cNvPr id="14346" name="Freeform 6"/>
            <p:cNvSpPr>
              <a:spLocks/>
            </p:cNvSpPr>
            <p:nvPr/>
          </p:nvSpPr>
          <p:spPr bwMode="auto">
            <a:xfrm>
              <a:off x="2184" y="2378"/>
              <a:ext cx="424" cy="343"/>
            </a:xfrm>
            <a:custGeom>
              <a:avLst/>
              <a:gdLst>
                <a:gd name="T0" fmla="*/ 48 w 424"/>
                <a:gd name="T1" fmla="*/ 265 h 343"/>
                <a:gd name="T2" fmla="*/ 0 w 424"/>
                <a:gd name="T3" fmla="*/ 185 h 343"/>
                <a:gd name="T4" fmla="*/ 24 w 424"/>
                <a:gd name="T5" fmla="*/ 105 h 343"/>
                <a:gd name="T6" fmla="*/ 72 w 424"/>
                <a:gd name="T7" fmla="*/ 89 h 343"/>
                <a:gd name="T8" fmla="*/ 96 w 424"/>
                <a:gd name="T9" fmla="*/ 81 h 343"/>
                <a:gd name="T10" fmla="*/ 424 w 424"/>
                <a:gd name="T11" fmla="*/ 161 h 343"/>
                <a:gd name="T12" fmla="*/ 0 w 424"/>
                <a:gd name="T13" fmla="*/ 265 h 343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24"/>
                <a:gd name="T22" fmla="*/ 0 h 343"/>
                <a:gd name="T23" fmla="*/ 424 w 424"/>
                <a:gd name="T24" fmla="*/ 343 h 343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24" h="343">
                  <a:moveTo>
                    <a:pt x="48" y="265"/>
                  </a:moveTo>
                  <a:cubicBezTo>
                    <a:pt x="23" y="240"/>
                    <a:pt x="11" y="219"/>
                    <a:pt x="0" y="185"/>
                  </a:cubicBezTo>
                  <a:cubicBezTo>
                    <a:pt x="2" y="169"/>
                    <a:pt x="1" y="119"/>
                    <a:pt x="24" y="105"/>
                  </a:cubicBezTo>
                  <a:cubicBezTo>
                    <a:pt x="38" y="96"/>
                    <a:pt x="56" y="94"/>
                    <a:pt x="72" y="89"/>
                  </a:cubicBezTo>
                  <a:cubicBezTo>
                    <a:pt x="80" y="86"/>
                    <a:pt x="96" y="81"/>
                    <a:pt x="96" y="81"/>
                  </a:cubicBezTo>
                  <a:cubicBezTo>
                    <a:pt x="333" y="87"/>
                    <a:pt x="397" y="0"/>
                    <a:pt x="424" y="161"/>
                  </a:cubicBezTo>
                  <a:cubicBezTo>
                    <a:pt x="394" y="343"/>
                    <a:pt x="122" y="265"/>
                    <a:pt x="0" y="265"/>
                  </a:cubicBezTo>
                </a:path>
              </a:pathLst>
            </a:custGeom>
            <a:noFill/>
            <a:ln w="9525" cap="flat" cmpd="sng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7" name="Line 7"/>
            <p:cNvSpPr>
              <a:spLocks noChangeShapeType="1"/>
            </p:cNvSpPr>
            <p:nvPr/>
          </p:nvSpPr>
          <p:spPr bwMode="auto">
            <a:xfrm>
              <a:off x="2608" y="2643"/>
              <a:ext cx="2086" cy="664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Text Box 8"/>
            <p:cNvSpPr txBox="1">
              <a:spLocks noChangeArrowheads="1"/>
            </p:cNvSpPr>
            <p:nvPr/>
          </p:nvSpPr>
          <p:spPr bwMode="auto">
            <a:xfrm>
              <a:off x="4398" y="3214"/>
              <a:ext cx="1362" cy="7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>
                <a:buFont typeface="Wingdings" pitchFamily="-96" charset="2"/>
                <a:buNone/>
              </a:pPr>
              <a:r>
                <a:rPr lang="en-US" dirty="0" err="1"/>
                <a:t>twid’s</a:t>
              </a:r>
              <a:r>
                <a:rPr lang="en-US" dirty="0"/>
                <a:t> are mathematically derivable constants</a:t>
              </a:r>
            </a:p>
          </p:txBody>
        </p:sp>
      </p:grp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988704" y="2364495"/>
            <a:ext cx="7546975" cy="2985424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979871" y="5596695"/>
            <a:ext cx="5965825" cy="845048"/>
          </a:xfrm>
          <a:prstGeom prst="rect">
            <a:avLst/>
          </a:prstGeom>
          <a:noFill/>
          <a:ln w="9525" algn="ctr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279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Full Adder: A one-bit adder</a:t>
            </a:r>
          </a:p>
        </p:txBody>
      </p:sp>
      <p:pic>
        <p:nvPicPr>
          <p:cNvPr id="5122" name="Picture 10" descr="360px-Full-adder.sv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7202" y="3273046"/>
            <a:ext cx="4997450" cy="3178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12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77716" y="1517673"/>
            <a:ext cx="7764063" cy="171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(a,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 = (a ^ b)^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(a &amp; b) |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 (a ^ b));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c_out,s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};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38990" y="3688592"/>
            <a:ext cx="28660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Structural code – only specifies interconnection between boxes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0707" y="5364992"/>
            <a:ext cx="3245467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/>
              <a:t>Not quite correct –needs type annotations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754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Full Adder: A one-bit adder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i="1" dirty="0" smtClean="0"/>
              <a:t>corrected</a:t>
            </a:r>
            <a:endParaRPr lang="en-US" sz="3600" dirty="0" smtClean="0"/>
          </a:p>
        </p:txBody>
      </p:sp>
      <p:pic>
        <p:nvPicPr>
          <p:cNvPr id="5122" name="Picture 10" descr="360px-Full-adder.sv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27202" y="3320671"/>
            <a:ext cx="4997450" cy="31781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5124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23331" y="1517672"/>
            <a:ext cx="7716154" cy="20443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Bit#(2)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#(1)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Bit#(1)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b,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                  Bit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#(1)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 = (a ^ b)^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Bit#(1)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(a &amp; b) |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 (a ^ b));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c_out,s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};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45592" y="3695416"/>
            <a:ext cx="294791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“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Bit#(1)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a” </a:t>
            </a:r>
            <a:r>
              <a:rPr lang="en-US" dirty="0" smtClean="0">
                <a:latin typeface="+mn-lt"/>
                <a:cs typeface="Courier New" pitchFamily="49" charset="0"/>
              </a:rPr>
              <a:t> type declaration says that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a</a:t>
            </a:r>
            <a:r>
              <a:rPr lang="en-US" dirty="0" smtClean="0">
                <a:latin typeface="+mn-lt"/>
                <a:cs typeface="Courier New" pitchFamily="49" charset="0"/>
              </a:rPr>
              <a:t> is one bit wide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80481" y="4708477"/>
            <a:ext cx="3220872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c_out,s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latin typeface="+mn-lt"/>
                <a:cs typeface="Courier New" pitchFamily="49" charset="0"/>
              </a:rPr>
              <a:t> represents bit concatenation</a:t>
            </a:r>
          </a:p>
          <a:p>
            <a:pPr>
              <a:buNone/>
            </a:pPr>
            <a:endParaRPr lang="en-US" dirty="0" smtClean="0">
              <a:latin typeface="+mn-lt"/>
              <a:cs typeface="Courier New" pitchFamily="49" charset="0"/>
            </a:endParaRPr>
          </a:p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How big is 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{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c_out,s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lang="en-US" dirty="0" smtClean="0">
                <a:solidFill>
                  <a:srgbClr val="FF0000"/>
                </a:solidFill>
                <a:latin typeface="+mn-lt"/>
                <a:cs typeface="Courier New" pitchFamily="49" charset="0"/>
              </a:rPr>
              <a:t>?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02252" y="6127840"/>
            <a:ext cx="9028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2 bits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413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504" y="1540633"/>
            <a:ext cx="8210266" cy="4755108"/>
          </a:xfrm>
        </p:spPr>
        <p:txBody>
          <a:bodyPr/>
          <a:lstStyle/>
          <a:p>
            <a:r>
              <a:rPr lang="en-US" sz="2400" dirty="0" smtClean="0"/>
              <a:t>A type is a grouping of values:</a:t>
            </a:r>
          </a:p>
          <a:p>
            <a:pPr lvl="1"/>
            <a:r>
              <a:rPr lang="en-US" sz="2000" dirty="0" smtClean="0"/>
              <a:t>Integer: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1, 2, 3, …</a:t>
            </a:r>
          </a:p>
          <a:p>
            <a:pPr lvl="1"/>
            <a:r>
              <a:rPr lang="en-US" sz="2000" dirty="0" err="1" smtClean="0"/>
              <a:t>Bool</a:t>
            </a:r>
            <a:r>
              <a:rPr lang="en-US" sz="2000" dirty="0" smtClean="0"/>
              <a:t>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True, False</a:t>
            </a:r>
          </a:p>
          <a:p>
            <a:pPr lvl="1"/>
            <a:r>
              <a:rPr lang="en-US" sz="2000" dirty="0" smtClean="0">
                <a:cs typeface="Courier New" pitchFamily="49" charset="0"/>
              </a:rPr>
              <a:t>Bit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: 0,1</a:t>
            </a:r>
          </a:p>
          <a:p>
            <a:pPr lvl="1"/>
            <a:r>
              <a:rPr lang="en-US" sz="2000" dirty="0" smtClean="0"/>
              <a:t>A pair of Integers: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Tuple2#(Integer, Integer)</a:t>
            </a:r>
          </a:p>
          <a:p>
            <a:pPr lvl="1"/>
            <a:r>
              <a:rPr lang="en-US" sz="2000" dirty="0" smtClean="0"/>
              <a:t>A function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fname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</a:t>
            </a:r>
            <a:r>
              <a:rPr lang="en-US" sz="2000" dirty="0" smtClean="0"/>
              <a:t>from Integers to Integers: </a:t>
            </a:r>
          </a:p>
          <a:p>
            <a:pPr lvl="1">
              <a:buNone/>
            </a:pPr>
            <a:r>
              <a:rPr lang="en-US" sz="2000" dirty="0" smtClean="0"/>
              <a:t>                  </a:t>
            </a: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 Integer </a:t>
            </a:r>
            <a:r>
              <a:rPr lang="en-US" sz="2000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fname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 (Integer </a:t>
            </a:r>
            <a:r>
              <a:rPr lang="en-US" sz="2000" dirty="0" err="1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arg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)</a:t>
            </a:r>
          </a:p>
          <a:p>
            <a:r>
              <a:rPr lang="en-US" sz="2400" dirty="0"/>
              <a:t>Every expression and variable in a </a:t>
            </a:r>
            <a:r>
              <a:rPr lang="en-US" sz="2400" dirty="0" smtClean="0"/>
              <a:t>BSV program </a:t>
            </a:r>
            <a:r>
              <a:rPr lang="en-US" sz="2400" dirty="0"/>
              <a:t>has a type; sometimes it is specified explicitly and sometimes it is deduced by the compiler</a:t>
            </a:r>
          </a:p>
          <a:p>
            <a:r>
              <a:rPr lang="en-US" sz="2400" dirty="0" smtClean="0">
                <a:sym typeface="Wingdings" pitchFamily="2" charset="2"/>
              </a:rPr>
              <a:t>Thus we say an expression has a type or belongs to a type</a:t>
            </a:r>
            <a:endParaRPr lang="en-US" sz="2400" dirty="0" smtClean="0"/>
          </a:p>
          <a:p>
            <a:pPr>
              <a:buNone/>
            </a:pP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3098042" y="6196084"/>
            <a:ext cx="5059718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  <a:sym typeface="Wingdings" pitchFamily="2" charset="2"/>
              </a:rPr>
              <a:t>The type of each expression is unique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304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declaration versus deduction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3409" y="1560791"/>
            <a:ext cx="7772400" cy="2411277"/>
          </a:xfrm>
        </p:spPr>
        <p:txBody>
          <a:bodyPr/>
          <a:lstStyle/>
          <a:p>
            <a:r>
              <a:rPr lang="en-US" sz="2400" dirty="0" smtClean="0"/>
              <a:t>The programmer writes down types of some expressions in a program and the compiler deduces the types of the rest of expressions</a:t>
            </a:r>
          </a:p>
          <a:p>
            <a:r>
              <a:rPr lang="en-US" sz="2400" dirty="0" smtClean="0"/>
              <a:t>If the type deduction cannot be performed or the type declarations are inconsistent then the compiler complains</a:t>
            </a:r>
          </a:p>
          <a:p>
            <a:endParaRPr lang="en-US" sz="2400" dirty="0"/>
          </a:p>
        </p:txBody>
      </p:sp>
      <p:sp>
        <p:nvSpPr>
          <p:cNvPr id="7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63409" y="3972068"/>
            <a:ext cx="7997819" cy="2056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Bit#(2)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#(1)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a,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Bit#(1)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b, 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                                Bit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1)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Bit#(1)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s = (a ^ b)^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Bit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#(</a:t>
            </a:r>
            <a:r>
              <a:rPr lang="en-US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)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c_out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= (a &amp; b) | 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c_in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&amp; (a ^ b));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{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c_out,s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};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987653" y="5554638"/>
            <a:ext cx="147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type error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624084" y="6127846"/>
            <a:ext cx="5912837" cy="369332"/>
          </a:xfrm>
          <a:prstGeom prst="rect">
            <a:avLst/>
          </a:prstGeom>
          <a:solidFill>
            <a:schemeClr val="tx1"/>
          </a:solidFill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C000"/>
                </a:solidFill>
              </a:rPr>
              <a:t>Type checking prevents lots of silly mistakes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641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2-bit Ripple-Carry Adder</a:t>
            </a:r>
          </a:p>
        </p:txBody>
      </p:sp>
      <p:sp>
        <p:nvSpPr>
          <p:cNvPr id="7170" name="Rectangle 3" descr="Rectangle: Click to edit Master text styles&#10;Second level&#10;Third level&#10;Fourth level&#10;Fifth level"/>
          <p:cNvSpPr txBox="1">
            <a:spLocks noChangeArrowheads="1"/>
          </p:cNvSpPr>
          <p:nvPr/>
        </p:nvSpPr>
        <p:spPr bwMode="auto">
          <a:xfrm>
            <a:off x="793231" y="3607866"/>
            <a:ext cx="8048902" cy="2965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function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Bit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#(3) </a:t>
            </a:r>
            <a:r>
              <a:rPr lang="en-US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(Bit#(2) x, Bit#(2)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y, 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                         Bit#(1) c0);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Bit#(2)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s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0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;   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Bit#(3)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c=0; c[0] = c0;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cs0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(x[0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], y[0],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c[0]);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c[1] = cs0[1];  s[0] = cs0[0];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cs1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(x[1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], y[1],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c[1]);</a:t>
            </a:r>
          </a:p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110000"/>
              <a:buNone/>
            </a:pPr>
            <a:r>
              <a:rPr lang="en-US" dirty="0" smtClean="0">
                <a:latin typeface="Courier New" pitchFamily="49" charset="0"/>
                <a:cs typeface="Courier New" pitchFamily="49" charset="0"/>
              </a:rPr>
              <a:t>             c[2] = cs1[1];  s[1] = cs1[0];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{c[2],s}; 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endfunction</a:t>
            </a:r>
            <a:endParaRPr lang="en-US" b="1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None/>
            </a:pPr>
            <a:endParaRPr lang="en-US" b="1" dirty="0">
              <a:solidFill>
                <a:schemeClr val="tx2"/>
              </a:solidFill>
              <a:latin typeface="Courier New" pitchFamily="49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869897" y="1638239"/>
            <a:ext cx="4630983" cy="1862138"/>
            <a:chOff x="699769" y="1638239"/>
            <a:chExt cx="4630983" cy="1862138"/>
          </a:xfrm>
        </p:grpSpPr>
        <p:sp>
          <p:nvSpPr>
            <p:cNvPr id="7172" name="Rectangle 13"/>
            <p:cNvSpPr>
              <a:spLocks noChangeArrowheads="1"/>
            </p:cNvSpPr>
            <p:nvPr/>
          </p:nvSpPr>
          <p:spPr bwMode="auto">
            <a:xfrm>
              <a:off x="1769391" y="2146239"/>
              <a:ext cx="885825" cy="8858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fa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7173" name="Straight Arrow Connector 62"/>
            <p:cNvCxnSpPr>
              <a:cxnSpLocks noChangeShapeType="1"/>
            </p:cNvCxnSpPr>
            <p:nvPr/>
          </p:nvCxnSpPr>
          <p:spPr bwMode="auto">
            <a:xfrm rot="10800000" flipH="1">
              <a:off x="1297903" y="2589152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74" name="Straight Arrow Connector 71"/>
            <p:cNvCxnSpPr>
              <a:cxnSpLocks noChangeShapeType="1"/>
            </p:cNvCxnSpPr>
            <p:nvPr/>
          </p:nvCxnSpPr>
          <p:spPr bwMode="auto">
            <a:xfrm rot="16200000" flipH="1">
              <a:off x="1816222" y="1902558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75" name="Straight Arrow Connector 72"/>
            <p:cNvCxnSpPr>
              <a:cxnSpLocks noChangeShapeType="1"/>
            </p:cNvCxnSpPr>
            <p:nvPr/>
          </p:nvCxnSpPr>
          <p:spPr bwMode="auto">
            <a:xfrm rot="16200000" flipH="1">
              <a:off x="2130547" y="1902558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76" name="Straight Arrow Connector 73"/>
            <p:cNvCxnSpPr>
              <a:cxnSpLocks noChangeShapeType="1"/>
            </p:cNvCxnSpPr>
            <p:nvPr/>
          </p:nvCxnSpPr>
          <p:spPr bwMode="auto">
            <a:xfrm rot="16200000" flipH="1">
              <a:off x="1968622" y="326463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7177" name="Rectangle 13"/>
            <p:cNvSpPr>
              <a:spLocks noChangeArrowheads="1"/>
            </p:cNvSpPr>
            <p:nvPr/>
          </p:nvSpPr>
          <p:spPr bwMode="auto">
            <a:xfrm>
              <a:off x="3322538" y="2146239"/>
              <a:ext cx="885825" cy="885825"/>
            </a:xfrm>
            <a:prstGeom prst="rect">
              <a:avLst/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buNone/>
              </a:pPr>
              <a:r>
                <a:rPr lang="en-US" sz="1800" dirty="0" err="1">
                  <a:solidFill>
                    <a:srgbClr val="FF0000"/>
                  </a:solidFill>
                </a:rPr>
                <a:t>fa</a:t>
              </a:r>
              <a:endParaRPr lang="en-US" sz="1800" dirty="0">
                <a:solidFill>
                  <a:srgbClr val="FF0000"/>
                </a:solidFill>
              </a:endParaRPr>
            </a:p>
          </p:txBody>
        </p:sp>
        <p:cxnSp>
          <p:nvCxnSpPr>
            <p:cNvPr id="7178" name="Straight Arrow Connector 78"/>
            <p:cNvCxnSpPr>
              <a:cxnSpLocks noChangeShapeType="1"/>
              <a:endCxn id="7177" idx="1"/>
            </p:cNvCxnSpPr>
            <p:nvPr/>
          </p:nvCxnSpPr>
          <p:spPr bwMode="auto">
            <a:xfrm>
              <a:off x="2659978" y="2589152"/>
              <a:ext cx="662560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79" name="Straight Arrow Connector 79"/>
            <p:cNvCxnSpPr>
              <a:cxnSpLocks noChangeShapeType="1"/>
            </p:cNvCxnSpPr>
            <p:nvPr/>
          </p:nvCxnSpPr>
          <p:spPr bwMode="auto">
            <a:xfrm rot="16200000" flipH="1">
              <a:off x="3369369" y="1902558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80" name="Straight Arrow Connector 80"/>
            <p:cNvCxnSpPr>
              <a:cxnSpLocks noChangeShapeType="1"/>
            </p:cNvCxnSpPr>
            <p:nvPr/>
          </p:nvCxnSpPr>
          <p:spPr bwMode="auto">
            <a:xfrm rot="16200000" flipH="1">
              <a:off x="3683694" y="1902558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81" name="Straight Arrow Connector 81"/>
            <p:cNvCxnSpPr>
              <a:cxnSpLocks noChangeShapeType="1"/>
            </p:cNvCxnSpPr>
            <p:nvPr/>
          </p:nvCxnSpPr>
          <p:spPr bwMode="auto">
            <a:xfrm rot="16200000" flipH="1">
              <a:off x="3521769" y="3264633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cxnSp>
          <p:nvCxnSpPr>
            <p:cNvPr id="7182" name="Straight Arrow Connector 85"/>
            <p:cNvCxnSpPr>
              <a:cxnSpLocks noChangeShapeType="1"/>
            </p:cNvCxnSpPr>
            <p:nvPr/>
          </p:nvCxnSpPr>
          <p:spPr bwMode="auto">
            <a:xfrm rot="10800000" flipH="1">
              <a:off x="4213125" y="2589152"/>
              <a:ext cx="471488" cy="0"/>
            </a:xfrm>
            <a:prstGeom prst="straightConnector1">
              <a:avLst/>
            </a:prstGeom>
            <a:noFill/>
            <a:ln w="12700" algn="ctr">
              <a:solidFill>
                <a:schemeClr val="tx1"/>
              </a:solidFill>
              <a:round/>
              <a:headEnd type="none" w="med" len="med"/>
              <a:tailEnd type="triangle" w="med" len="med"/>
            </a:ln>
          </p:spPr>
        </p:cxnSp>
        <p:sp>
          <p:nvSpPr>
            <p:cNvPr id="7183" name="Text Box 22"/>
            <p:cNvSpPr txBox="1">
              <a:spLocks noChangeArrowheads="1"/>
            </p:cNvSpPr>
            <p:nvPr/>
          </p:nvSpPr>
          <p:spPr bwMode="auto">
            <a:xfrm>
              <a:off x="1459572" y="1647607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x[0]</a:t>
              </a:r>
            </a:p>
          </p:txBody>
        </p:sp>
        <p:sp>
          <p:nvSpPr>
            <p:cNvPr id="7184" name="Text Box 24"/>
            <p:cNvSpPr txBox="1">
              <a:spLocks noChangeArrowheads="1"/>
            </p:cNvSpPr>
            <p:nvPr/>
          </p:nvSpPr>
          <p:spPr bwMode="auto">
            <a:xfrm>
              <a:off x="2311644" y="1638239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y[0]</a:t>
              </a:r>
            </a:p>
          </p:txBody>
        </p:sp>
        <p:sp>
          <p:nvSpPr>
            <p:cNvPr id="7185" name="Text Box 25"/>
            <p:cNvSpPr txBox="1">
              <a:spLocks noChangeArrowheads="1"/>
            </p:cNvSpPr>
            <p:nvPr/>
          </p:nvSpPr>
          <p:spPr bwMode="auto">
            <a:xfrm>
              <a:off x="699769" y="2444689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c[0]</a:t>
              </a:r>
            </a:p>
          </p:txBody>
        </p:sp>
        <p:sp>
          <p:nvSpPr>
            <p:cNvPr id="7186" name="Text Box 26"/>
            <p:cNvSpPr txBox="1">
              <a:spLocks noChangeArrowheads="1"/>
            </p:cNvSpPr>
            <p:nvPr/>
          </p:nvSpPr>
          <p:spPr bwMode="auto">
            <a:xfrm>
              <a:off x="2147216" y="3111911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s[0]</a:t>
              </a:r>
            </a:p>
          </p:txBody>
        </p:sp>
        <p:sp>
          <p:nvSpPr>
            <p:cNvPr id="7187" name="Text Box 27"/>
            <p:cNvSpPr txBox="1">
              <a:spLocks noChangeArrowheads="1"/>
            </p:cNvSpPr>
            <p:nvPr/>
          </p:nvSpPr>
          <p:spPr bwMode="auto">
            <a:xfrm>
              <a:off x="3009330" y="1642524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x[1]</a:t>
              </a:r>
            </a:p>
          </p:txBody>
        </p:sp>
        <p:sp>
          <p:nvSpPr>
            <p:cNvPr id="7188" name="Text Box 28"/>
            <p:cNvSpPr txBox="1">
              <a:spLocks noChangeArrowheads="1"/>
            </p:cNvSpPr>
            <p:nvPr/>
          </p:nvSpPr>
          <p:spPr bwMode="auto">
            <a:xfrm>
              <a:off x="3852763" y="1638239"/>
              <a:ext cx="67678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y[1]</a:t>
              </a:r>
            </a:p>
          </p:txBody>
        </p:sp>
        <p:sp>
          <p:nvSpPr>
            <p:cNvPr id="7189" name="Text Box 29"/>
            <p:cNvSpPr txBox="1">
              <a:spLocks noChangeArrowheads="1"/>
            </p:cNvSpPr>
            <p:nvPr/>
          </p:nvSpPr>
          <p:spPr bwMode="auto">
            <a:xfrm>
              <a:off x="2620291" y="2266581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c[1]</a:t>
              </a:r>
            </a:p>
          </p:txBody>
        </p:sp>
        <p:sp>
          <p:nvSpPr>
            <p:cNvPr id="7190" name="Text Box 30"/>
            <p:cNvSpPr txBox="1">
              <a:spLocks noChangeArrowheads="1"/>
            </p:cNvSpPr>
            <p:nvPr/>
          </p:nvSpPr>
          <p:spPr bwMode="auto">
            <a:xfrm>
              <a:off x="3697009" y="3111120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s[1]</a:t>
              </a:r>
            </a:p>
          </p:txBody>
        </p:sp>
        <p:sp>
          <p:nvSpPr>
            <p:cNvPr id="7191" name="Text Box 31"/>
            <p:cNvSpPr txBox="1">
              <a:spLocks noChangeArrowheads="1"/>
            </p:cNvSpPr>
            <p:nvPr/>
          </p:nvSpPr>
          <p:spPr bwMode="auto">
            <a:xfrm>
              <a:off x="4669994" y="2444689"/>
              <a:ext cx="660758" cy="3416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buNone/>
              </a:pPr>
              <a:r>
                <a:rPr lang="en-US" sz="1800" dirty="0"/>
                <a:t>c[2]</a:t>
              </a: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707606" y="1898226"/>
            <a:ext cx="315263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/>
              <a:t> can be used as a black-box long as we understand its type signature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621999" y="5953822"/>
            <a:ext cx="4238240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lvl="0">
              <a:buNone/>
            </a:pPr>
            <a:r>
              <a:rPr lang="en-US" kern="0" dirty="0"/>
              <a:t>The “let” </a:t>
            </a:r>
            <a:r>
              <a:rPr lang="en-US" kern="0" dirty="0" smtClean="0"/>
              <a:t>syntax </a:t>
            </a:r>
            <a:r>
              <a:rPr lang="en-US" kern="0" dirty="0"/>
              <a:t>avoids having to write down types explicitly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0058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33" grpId="0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“let” syntax</a:t>
            </a:r>
            <a:endParaRPr lang="en-US" dirty="0"/>
          </a:p>
        </p:txBody>
      </p:sp>
      <p:sp>
        <p:nvSpPr>
          <p:cNvPr id="7" name="Content Placeholder 10"/>
          <p:cNvSpPr txBox="1">
            <a:spLocks/>
          </p:cNvSpPr>
          <p:nvPr/>
        </p:nvSpPr>
        <p:spPr bwMode="auto">
          <a:xfrm>
            <a:off x="800430" y="1603982"/>
            <a:ext cx="7772400" cy="1711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-96" charset="2"/>
              <a:buBlip>
                <a:blip r:embed="rId2"/>
              </a:buBlip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“let” syntax: avoids having to write down types explicitly </a:t>
            </a:r>
          </a:p>
          <a:p>
            <a:pPr marL="742950" lvl="1" indent="-285750" eaLnBrk="0" hangingPunct="0">
              <a:lnSpc>
                <a:spcPct val="10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-96" charset="2"/>
              <a:buChar char="n"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let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cs0 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(x[0], y[0], c[0]); </a:t>
            </a:r>
          </a:p>
          <a:p>
            <a:pPr marL="742950" lvl="1" indent="-285750" eaLnBrk="0" hangingPunct="0">
              <a:lnSpc>
                <a:spcPct val="100000"/>
              </a:lnSpc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-96" charset="2"/>
              <a:buChar char="n"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Bits#(2)</a:t>
            </a:r>
            <a:r>
              <a:rPr kumimoji="0" lang="en-US" sz="2000" b="0" i="0" u="none" strike="noStrike" kern="0" cap="none" spc="0" normalizeH="0" noProof="0" dirty="0" smtClean="0">
                <a:ln>
                  <a:noFill/>
                </a:ln>
                <a:effectLst/>
                <a:uLnTx/>
                <a:uFillTx/>
                <a:latin typeface="Courier New" pitchFamily="49" charset="0"/>
                <a:cs typeface="Courier New" pitchFamily="49" charset="0"/>
              </a:rPr>
              <a:t> cs0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fa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(x[0], y[0], c[0]); 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</p:txBody>
      </p:sp>
      <p:sp>
        <p:nvSpPr>
          <p:cNvPr id="8" name="Freeform 7"/>
          <p:cNvSpPr/>
          <p:nvPr/>
        </p:nvSpPr>
        <p:spPr bwMode="auto">
          <a:xfrm>
            <a:off x="7165075" y="2524835"/>
            <a:ext cx="295701" cy="477672"/>
          </a:xfrm>
          <a:custGeom>
            <a:avLst/>
            <a:gdLst>
              <a:gd name="connsiteX0" fmla="*/ 0 w 295701"/>
              <a:gd name="connsiteY0" fmla="*/ 0 h 477672"/>
              <a:gd name="connsiteX1" fmla="*/ 286603 w 295701"/>
              <a:gd name="connsiteY1" fmla="*/ 232012 h 477672"/>
              <a:gd name="connsiteX2" fmla="*/ 54591 w 295701"/>
              <a:gd name="connsiteY2" fmla="*/ 477672 h 477672"/>
              <a:gd name="connsiteX3" fmla="*/ 54591 w 295701"/>
              <a:gd name="connsiteY3" fmla="*/ 477672 h 477672"/>
              <a:gd name="connsiteX4" fmla="*/ 68238 w 295701"/>
              <a:gd name="connsiteY4" fmla="*/ 477672 h 477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5701" h="477672">
                <a:moveTo>
                  <a:pt x="0" y="0"/>
                </a:moveTo>
                <a:cubicBezTo>
                  <a:pt x="138752" y="76200"/>
                  <a:pt x="277505" y="152400"/>
                  <a:pt x="286603" y="232012"/>
                </a:cubicBezTo>
                <a:cubicBezTo>
                  <a:pt x="295701" y="311624"/>
                  <a:pt x="54591" y="477672"/>
                  <a:pt x="54591" y="477672"/>
                </a:cubicBezTo>
                <a:lnTo>
                  <a:pt x="54591" y="477672"/>
                </a:lnTo>
                <a:lnTo>
                  <a:pt x="68238" y="477672"/>
                </a:lnTo>
              </a:path>
            </a:pathLst>
          </a:custGeom>
          <a:noFill/>
          <a:ln w="9525" cap="flat" cmpd="sng" algn="ctr">
            <a:solidFill>
              <a:srgbClr val="FF0000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25000"/>
              </a:spcBef>
              <a:spcAft>
                <a:spcPct val="0"/>
              </a:spcAft>
              <a:buClr>
                <a:schemeClr val="bg1"/>
              </a:buClr>
              <a:buSzPct val="100000"/>
              <a:buFont typeface="Wingdings" pitchFamily="2" charset="2"/>
              <a:buChar char="•"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19917" y="2497541"/>
            <a:ext cx="1436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The same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February 13,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http://csg.csail.mit.edu/6.375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L03-</a:t>
            </a:r>
            <a:fld id="{2F948D18-B4E4-4317-99B7-73E7F36F22F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890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Blueprint">
  <a:themeElements>
    <a:clrScheme name="Blueprint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Blueprint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25000"/>
          </a:spcBef>
          <a:spcAft>
            <a:spcPct val="0"/>
          </a:spcAft>
          <a:buClr>
            <a:schemeClr val="bg1"/>
          </a:buClr>
          <a:buSzPct val="100000"/>
          <a:buFont typeface="Wingdings" pitchFamily="2" charset="2"/>
          <a:buChar char="•"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lueprint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print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print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D:\Program Files\Microsoft Office\Templates\Presentation Designs\Blueprint.pot</Template>
  <TotalTime>34276</TotalTime>
  <Words>2651</Words>
  <Application>Microsoft Office PowerPoint</Application>
  <PresentationFormat>On-screen Show (4:3)</PresentationFormat>
  <Paragraphs>593</Paragraphs>
  <Slides>32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Blueprint</vt:lpstr>
      <vt:lpstr>PowerPoint Presentation</vt:lpstr>
      <vt:lpstr>Combinational circuits are acyclic interconnections of gates</vt:lpstr>
      <vt:lpstr>Arithmetic-Logic Unit (ALU)</vt:lpstr>
      <vt:lpstr>Full Adder: A one-bit adder</vt:lpstr>
      <vt:lpstr>Full Adder: A one-bit adder corrected</vt:lpstr>
      <vt:lpstr>Types</vt:lpstr>
      <vt:lpstr>Type declaration versus deduction</vt:lpstr>
      <vt:lpstr>2-bit Ripple-Carry Adder</vt:lpstr>
      <vt:lpstr>“let” syntax</vt:lpstr>
      <vt:lpstr>Parameterized types: #</vt:lpstr>
      <vt:lpstr>An w-bit Ripple-Carry Adder</vt:lpstr>
      <vt:lpstr>Instantiating the parametric Adder</vt:lpstr>
      <vt:lpstr>valueOf(w) versus w </vt:lpstr>
      <vt:lpstr>TAdd#(w,1) versus w+1 </vt:lpstr>
      <vt:lpstr>A w-bit Ripple-Carry Adder corrected</vt:lpstr>
      <vt:lpstr>A w-bit Ripple-Carry Adder</vt:lpstr>
      <vt:lpstr>Static Elaboration phase</vt:lpstr>
      <vt:lpstr>Integer versus Int#(32)</vt:lpstr>
      <vt:lpstr>Type synonyms</vt:lpstr>
      <vt:lpstr>Complex combinational circuits</vt:lpstr>
      <vt:lpstr>Combinational IFFT</vt:lpstr>
      <vt:lpstr>4-way Butterfly Node</vt:lpstr>
      <vt:lpstr>BSV code: 4-way Butterfly</vt:lpstr>
      <vt:lpstr>Language notes: Sequential assignments</vt:lpstr>
      <vt:lpstr>Complex Arithmetic</vt:lpstr>
      <vt:lpstr>Representing complex numbers as a struct</vt:lpstr>
      <vt:lpstr>BSV code for Addition</vt:lpstr>
      <vt:lpstr>Overloading (Type classes)</vt:lpstr>
      <vt:lpstr>Overloading +, *</vt:lpstr>
      <vt:lpstr>Combinational IFFT</vt:lpstr>
      <vt:lpstr>BSV Code: Combinational IFFT</vt:lpstr>
      <vt:lpstr>BSV Code for stage_f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Bluespec technical deep dive</dc:title>
  <dc:creator>Nikhil</dc:creator>
  <cp:lastModifiedBy>Arvind</cp:lastModifiedBy>
  <cp:revision>880</cp:revision>
  <cp:lastPrinted>1601-01-01T00:00:00Z</cp:lastPrinted>
  <dcterms:created xsi:type="dcterms:W3CDTF">2003-01-21T19:25:41Z</dcterms:created>
  <dcterms:modified xsi:type="dcterms:W3CDTF">2013-02-12T23:01:07Z</dcterms:modified>
</cp:coreProperties>
</file>