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2"/>
  </p:notesMasterIdLst>
  <p:handoutMasterIdLst>
    <p:handoutMasterId r:id="rId33"/>
  </p:handoutMasterIdLst>
  <p:sldIdLst>
    <p:sldId id="1057" r:id="rId2"/>
    <p:sldId id="1207" r:id="rId3"/>
    <p:sldId id="1208" r:id="rId4"/>
    <p:sldId id="1209" r:id="rId5"/>
    <p:sldId id="1210" r:id="rId6"/>
    <p:sldId id="1211" r:id="rId7"/>
    <p:sldId id="1212" r:id="rId8"/>
    <p:sldId id="1213" r:id="rId9"/>
    <p:sldId id="1214" r:id="rId10"/>
    <p:sldId id="1215" r:id="rId11"/>
    <p:sldId id="1216" r:id="rId12"/>
    <p:sldId id="1217" r:id="rId13"/>
    <p:sldId id="1218" r:id="rId14"/>
    <p:sldId id="1219" r:id="rId15"/>
    <p:sldId id="1220" r:id="rId16"/>
    <p:sldId id="1221" r:id="rId17"/>
    <p:sldId id="1222" r:id="rId18"/>
    <p:sldId id="1223" r:id="rId19"/>
    <p:sldId id="1224" r:id="rId20"/>
    <p:sldId id="1129" r:id="rId21"/>
    <p:sldId id="1195" r:id="rId22"/>
    <p:sldId id="1139" r:id="rId23"/>
    <p:sldId id="1199" r:id="rId24"/>
    <p:sldId id="1203" r:id="rId25"/>
    <p:sldId id="1200" r:id="rId26"/>
    <p:sldId id="1201" r:id="rId27"/>
    <p:sldId id="1202" r:id="rId28"/>
    <p:sldId id="1204" r:id="rId29"/>
    <p:sldId id="1205" r:id="rId30"/>
    <p:sldId id="1206" r:id="rId31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7117" autoAdjust="0"/>
  </p:normalViewPr>
  <p:slideViewPr>
    <p:cSldViewPr snapToGrid="0">
      <p:cViewPr>
        <p:scale>
          <a:sx n="70" d="100"/>
          <a:sy n="70" d="100"/>
        </p:scale>
        <p:origin x="-2736" y="-130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C77E381-3D68-440E-A189-E63213D9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83C7EC9-C998-45D6-B335-732EAA9E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EAC8C-C018-4A0B-B902-8084EE05C5B0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D0AFC-DE14-4E86-AB56-E512F7AFDB40}" type="slidenum">
              <a:rPr lang="en-US" smtClean="0">
                <a:latin typeface="Tahoma" pitchFamily="-96" charset="0"/>
              </a:rPr>
              <a:pPr/>
              <a:t>25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E5C5B-5E96-4322-A049-2C33168D0FA0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0A2CE-A6D8-450A-B9F3-E9290BFDD06D}" type="slidenum">
              <a:rPr lang="en-US" smtClean="0">
                <a:latin typeface="Tahoma" pitchFamily="-96" charset="0"/>
              </a:rPr>
              <a:pPr/>
              <a:t>27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05D31-8BFA-401D-B7E5-C5F824D8C796}" type="slidenum">
              <a:rPr lang="en-US" smtClean="0">
                <a:latin typeface="Tahoma" pitchFamily="-96" charset="0"/>
              </a:rPr>
              <a:pPr/>
              <a:t>28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68FC6-855B-4620-895E-DD532B7D0722}" type="slidenum">
              <a:rPr lang="en-US" smtClean="0">
                <a:latin typeface="Tahoma" pitchFamily="-96" charset="0"/>
              </a:rPr>
              <a:pPr/>
              <a:t>29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9C942-6E48-47F0-B3F3-FC8C75957750}" type="slidenum">
              <a:rPr lang="en-US" smtClean="0">
                <a:latin typeface="Tahoma" pitchFamily="-96" charset="0"/>
              </a:rPr>
              <a:pPr/>
              <a:t>30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0156"/>
            <a:fld id="{4A2229C3-3989-40BD-8EEA-26DEB8BF4D6B}" type="slidenum">
              <a:rPr lang="en-US" smtClean="0"/>
              <a:pPr defTabSz="960156"/>
              <a:t>6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8663"/>
            <a:ext cx="4779962" cy="3584575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4" y="4554540"/>
            <a:ext cx="5360989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59" tIns="47630" rIns="95259" bIns="4763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Metastability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dangerous?</a:t>
            </a:r>
          </a:p>
          <a:p>
            <a:endParaRPr lang="en-US" dirty="0" smtClean="0"/>
          </a:p>
          <a:p>
            <a:r>
              <a:rPr lang="en-US" smtClean="0"/>
              <a:t>Glitches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19E7-75A9-46C6-A477-FD1C12B96595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F9E87-D3CB-4EFC-B8D7-685EB67DE833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B816A-3EF9-4137-A7DC-9DD71560B968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7AB86-14BE-4D08-BD5A-732D8F8A0922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27CB8-04F7-4E63-96FB-126164D060E2}" type="slidenum">
              <a:rPr lang="en-US" smtClean="0">
                <a:latin typeface="Tahoma" pitchFamily="-96" charset="0"/>
              </a:rPr>
              <a:pPr/>
              <a:t>24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5100"/>
            <a:ext cx="1781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355439"/>
            <a:ext cx="7673975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Folded Combinational Circuits as an example of Sequential Circuits</a:t>
            </a: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Arvind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Computer Science &amp; Artificial Intelligence Lab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419" y="1605516"/>
            <a:ext cx="7759996" cy="2044995"/>
          </a:xfrm>
        </p:spPr>
        <p:txBody>
          <a:bodyPr/>
          <a:lstStyle/>
          <a:p>
            <a:r>
              <a:rPr lang="en-US" sz="4000" dirty="0" smtClean="0"/>
              <a:t>We can build useful and compact circuits using registers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35149" y="3788404"/>
            <a:ext cx="6400800" cy="1752600"/>
          </a:xfrm>
        </p:spPr>
        <p:txBody>
          <a:bodyPr/>
          <a:lstStyle/>
          <a:p>
            <a:r>
              <a:rPr lang="en-US" sz="2800" dirty="0" smtClean="0"/>
              <a:t>Circuits containing state elements are called </a:t>
            </a:r>
            <a:r>
              <a:rPr lang="en-US" sz="2800" i="1" dirty="0" smtClean="0"/>
              <a:t>sequential circuits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loop using registers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0779" y="1522862"/>
            <a:ext cx="4793723" cy="16980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 = s0;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for (</a:t>
            </a:r>
            <a:r>
              <a:rPr lang="en-US" kern="0" dirty="0" err="1" smtClean="0">
                <a:latin typeface="+mn-lt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 0;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&lt; 32;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i+1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r>
              <a:rPr lang="en-US" kern="0" dirty="0" smtClean="0">
                <a:latin typeface="+mn-lt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{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   s = f(s);     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</a:t>
            </a:r>
            <a:r>
              <a:rPr lang="en-US" kern="0" dirty="0">
                <a:latin typeface="+mn-lt"/>
                <a:cs typeface="Courier New" pitchFamily="49" charset="0"/>
              </a:rPr>
              <a:t>}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/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return s;               C-code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67247" y="439127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71922" y="3721914"/>
            <a:ext cx="1008618" cy="2489048"/>
            <a:chOff x="1471922" y="3721914"/>
            <a:chExt cx="1008618" cy="2489048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1520164" y="5358645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&lt; 32</a:t>
              </a:r>
              <a:endParaRPr lang="en-US" sz="1400" dirty="0"/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1661875" y="438651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47" name="Straight Arrow Connector 230"/>
            <p:cNvCxnSpPr>
              <a:cxnSpLocks noChangeShapeType="1"/>
            </p:cNvCxnSpPr>
            <p:nvPr/>
          </p:nvCxnSpPr>
          <p:spPr bwMode="auto">
            <a:xfrm>
              <a:off x="1873709" y="5116288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48" name="Shape 256"/>
            <p:cNvCxnSpPr>
              <a:cxnSpLocks noChangeShapeType="1"/>
              <a:stCxn id="37" idx="2"/>
              <a:endCxn id="53" idx="0"/>
            </p:cNvCxnSpPr>
            <p:nvPr/>
          </p:nvCxnSpPr>
          <p:spPr bwMode="auto">
            <a:xfrm rot="5400000" flipH="1">
              <a:off x="1119574" y="4328429"/>
              <a:ext cx="1341965" cy="191313"/>
            </a:xfrm>
            <a:prstGeom prst="bentConnector5">
              <a:avLst>
                <a:gd name="adj1" fmla="val -9310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2002730" y="372191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1903244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1" name="Straight Arrow Connector 230"/>
            <p:cNvCxnSpPr>
              <a:cxnSpLocks noChangeShapeType="1"/>
            </p:cNvCxnSpPr>
            <p:nvPr/>
          </p:nvCxnSpPr>
          <p:spPr bwMode="auto">
            <a:xfrm>
              <a:off x="1858137" y="5668666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2" name="TextBox 102"/>
            <p:cNvSpPr txBox="1">
              <a:spLocks noChangeArrowheads="1"/>
            </p:cNvSpPr>
            <p:nvPr/>
          </p:nvSpPr>
          <p:spPr bwMode="auto">
            <a:xfrm>
              <a:off x="1534447" y="5924730"/>
              <a:ext cx="94609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notDone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71922" y="3753102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5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567653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2047638" y="44579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4" name="Straight Arrow Connector 230"/>
            <p:cNvCxnSpPr>
              <a:cxnSpLocks noChangeShapeType="1"/>
            </p:cNvCxnSpPr>
            <p:nvPr/>
          </p:nvCxnSpPr>
          <p:spPr bwMode="auto">
            <a:xfrm>
              <a:off x="1874948" y="454557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1333263" y="4775447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1233797" y="487705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80184" y="4869411"/>
            <a:ext cx="295786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/>
              <a:t> = start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smtClean="0"/>
              <a:t> = start | </a:t>
            </a:r>
            <a:r>
              <a:rPr lang="en-US" dirty="0" err="1" smtClean="0"/>
              <a:t>notDone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74486" y="3753164"/>
            <a:ext cx="1133475" cy="1636731"/>
            <a:chOff x="3374486" y="3753164"/>
            <a:chExt cx="1133475" cy="1636731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3802564" y="441776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69" name="Straight Arrow Connector 230"/>
            <p:cNvCxnSpPr>
              <a:cxnSpLocks noChangeShapeType="1"/>
            </p:cNvCxnSpPr>
            <p:nvPr/>
          </p:nvCxnSpPr>
          <p:spPr bwMode="auto">
            <a:xfrm>
              <a:off x="4015637" y="457682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traight Arrow Connector 230"/>
            <p:cNvCxnSpPr>
              <a:cxnSpLocks noChangeShapeType="1"/>
            </p:cNvCxnSpPr>
            <p:nvPr/>
          </p:nvCxnSpPr>
          <p:spPr bwMode="auto">
            <a:xfrm>
              <a:off x="4014398" y="5147538"/>
              <a:ext cx="0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" name="Shape 256"/>
            <p:cNvCxnSpPr>
              <a:cxnSpLocks noChangeShapeType="1"/>
            </p:cNvCxnSpPr>
            <p:nvPr/>
          </p:nvCxnSpPr>
          <p:spPr bwMode="auto">
            <a:xfrm rot="5400000" flipH="1">
              <a:off x="3146679" y="4258627"/>
              <a:ext cx="1341965" cy="400236"/>
            </a:xfrm>
            <a:prstGeom prst="bentConnector5">
              <a:avLst>
                <a:gd name="adj1" fmla="val -9904"/>
                <a:gd name="adj2" fmla="val 217744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4122153" y="375316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4022667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5" name="TextBox 74"/>
            <p:cNvSpPr txBox="1"/>
            <p:nvPr/>
          </p:nvSpPr>
          <p:spPr>
            <a:xfrm>
              <a:off x="3374486" y="3784352"/>
              <a:ext cx="485309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/>
                <a:t>f</a:t>
              </a:r>
              <a:endParaRPr lang="en-US" sz="1400" dirty="0"/>
            </a:p>
          </p:txBody>
        </p:sp>
        <p:cxnSp>
          <p:nvCxnSpPr>
            <p:cNvPr id="76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3708342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188327" y="4489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79" name="TextBox 78"/>
          <p:cNvSpPr txBox="1"/>
          <p:nvPr/>
        </p:nvSpPr>
        <p:spPr>
          <a:xfrm>
            <a:off x="4307936" y="442252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40026" y="4806697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3140560" y="490830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1727" y="1605516"/>
            <a:ext cx="315519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We need two registers to hold s and </a:t>
            </a:r>
            <a:r>
              <a:rPr lang="en-US" dirty="0" err="1" smtClean="0"/>
              <a:t>i</a:t>
            </a:r>
            <a:r>
              <a:rPr lang="en-US" dirty="0" smtClean="0"/>
              <a:t> values from one iteration to the next.</a:t>
            </a:r>
          </a:p>
          <a:p>
            <a:pPr>
              <a:buNone/>
            </a:pPr>
            <a:r>
              <a:rPr lang="en-US" dirty="0" smtClean="0"/>
              <a:t>These registers are initialized when the computation starts and updated every cycle until the computation terminates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2" grpId="0" build="p" autoUpdateAnimBg="0"/>
      <p:bldP spid="62" grpId="1" build="allAtOnce" animBg="1"/>
      <p:bldP spid="79" grpId="0"/>
      <p:bldP spid="82" grpId="0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sequential circuits in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554125"/>
            <a:ext cx="7772400" cy="4602125"/>
          </a:xfrm>
        </p:spPr>
        <p:txBody>
          <a:bodyPr/>
          <a:lstStyle/>
          <a:p>
            <a:r>
              <a:rPr lang="en-US" sz="2400" dirty="0" smtClean="0"/>
              <a:t>Sequential circuits, unlike combinational circuits, are not expressed structurally (as wiring diagrams) in BSV</a:t>
            </a:r>
          </a:p>
          <a:p>
            <a:r>
              <a:rPr lang="en-US" sz="2400" dirty="0" smtClean="0"/>
              <a:t>For sequential circuits a designer defines:</a:t>
            </a:r>
          </a:p>
          <a:p>
            <a:pPr lvl="1"/>
            <a:r>
              <a:rPr lang="en-US" sz="2000" i="1" dirty="0" smtClean="0"/>
              <a:t>State elements </a:t>
            </a:r>
            <a:r>
              <a:rPr lang="en-US" sz="2000" dirty="0" smtClean="0"/>
              <a:t>by instantiating modules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i="1" dirty="0" smtClean="0"/>
              <a:t>Rules</a:t>
            </a:r>
            <a:r>
              <a:rPr lang="en-US" sz="2000" dirty="0" smtClean="0"/>
              <a:t> which define how state is to be transformed atomically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&lt;= f(s);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694" y="3221666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32-bit register which is uninitialized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6092456" y="3641781"/>
            <a:ext cx="861238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85588" y="4515823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6-bit register with initial value 32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6092456" y="4061896"/>
            <a:ext cx="893132" cy="57873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80074" y="5475639"/>
            <a:ext cx="2232835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the rule can execute only when its guard is true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2295" y="5810690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actions to be performed when the rule executes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040912" y="4816551"/>
            <a:ext cx="2328530" cy="744280"/>
          </a:xfrm>
          <a:custGeom>
            <a:avLst/>
            <a:gdLst>
              <a:gd name="connsiteX0" fmla="*/ 2328530 w 2328530"/>
              <a:gd name="connsiteY0" fmla="*/ 744280 h 744280"/>
              <a:gd name="connsiteX1" fmla="*/ 2286000 w 2328530"/>
              <a:gd name="connsiteY1" fmla="*/ 659219 h 744280"/>
              <a:gd name="connsiteX2" fmla="*/ 2254102 w 2328530"/>
              <a:gd name="connsiteY2" fmla="*/ 510363 h 744280"/>
              <a:gd name="connsiteX3" fmla="*/ 2222204 w 2328530"/>
              <a:gd name="connsiteY3" fmla="*/ 489098 h 744280"/>
              <a:gd name="connsiteX4" fmla="*/ 2137144 w 2328530"/>
              <a:gd name="connsiteY4" fmla="*/ 435935 h 744280"/>
              <a:gd name="connsiteX5" fmla="*/ 1180214 w 2328530"/>
              <a:gd name="connsiteY5" fmla="*/ 425303 h 744280"/>
              <a:gd name="connsiteX6" fmla="*/ 1052623 w 2328530"/>
              <a:gd name="connsiteY6" fmla="*/ 404038 h 744280"/>
              <a:gd name="connsiteX7" fmla="*/ 978195 w 2328530"/>
              <a:gd name="connsiteY7" fmla="*/ 393405 h 744280"/>
              <a:gd name="connsiteX8" fmla="*/ 935665 w 2328530"/>
              <a:gd name="connsiteY8" fmla="*/ 382773 h 744280"/>
              <a:gd name="connsiteX9" fmla="*/ 882502 w 2328530"/>
              <a:gd name="connsiteY9" fmla="*/ 372140 h 744280"/>
              <a:gd name="connsiteX10" fmla="*/ 797441 w 2328530"/>
              <a:gd name="connsiteY10" fmla="*/ 350875 h 744280"/>
              <a:gd name="connsiteX11" fmla="*/ 754911 w 2328530"/>
              <a:gd name="connsiteY11" fmla="*/ 340242 h 744280"/>
              <a:gd name="connsiteX12" fmla="*/ 701748 w 2328530"/>
              <a:gd name="connsiteY12" fmla="*/ 329610 h 744280"/>
              <a:gd name="connsiteX13" fmla="*/ 669851 w 2328530"/>
              <a:gd name="connsiteY13" fmla="*/ 318977 h 744280"/>
              <a:gd name="connsiteX14" fmla="*/ 446567 w 2328530"/>
              <a:gd name="connsiteY14" fmla="*/ 297712 h 744280"/>
              <a:gd name="connsiteX15" fmla="*/ 53162 w 2328530"/>
              <a:gd name="connsiteY15" fmla="*/ 276447 h 744280"/>
              <a:gd name="connsiteX16" fmla="*/ 21265 w 2328530"/>
              <a:gd name="connsiteY16" fmla="*/ 255182 h 744280"/>
              <a:gd name="connsiteX17" fmla="*/ 10632 w 2328530"/>
              <a:gd name="connsiteY17" fmla="*/ 223284 h 744280"/>
              <a:gd name="connsiteX18" fmla="*/ 0 w 2328530"/>
              <a:gd name="connsiteY18" fmla="*/ 138224 h 744280"/>
              <a:gd name="connsiteX19" fmla="*/ 31897 w 2328530"/>
              <a:gd name="connsiteY19" fmla="*/ 42531 h 744280"/>
              <a:gd name="connsiteX20" fmla="*/ 74428 w 2328530"/>
              <a:gd name="connsiteY20" fmla="*/ 31898 h 744280"/>
              <a:gd name="connsiteX21" fmla="*/ 212651 w 2328530"/>
              <a:gd name="connsiteY21" fmla="*/ 0 h 744280"/>
              <a:gd name="connsiteX22" fmla="*/ 382772 w 2328530"/>
              <a:gd name="connsiteY22" fmla="*/ 10633 h 744280"/>
              <a:gd name="connsiteX23" fmla="*/ 606055 w 2328530"/>
              <a:gd name="connsiteY23" fmla="*/ 31898 h 744280"/>
              <a:gd name="connsiteX24" fmla="*/ 935665 w 2328530"/>
              <a:gd name="connsiteY24" fmla="*/ 10633 h 744280"/>
              <a:gd name="connsiteX25" fmla="*/ 988828 w 2328530"/>
              <a:gd name="connsiteY25" fmla="*/ 0 h 744280"/>
              <a:gd name="connsiteX26" fmla="*/ 1648046 w 2328530"/>
              <a:gd name="connsiteY26" fmla="*/ 10633 h 744280"/>
              <a:gd name="connsiteX27" fmla="*/ 1828800 w 2328530"/>
              <a:gd name="connsiteY27" fmla="*/ 31898 h 744280"/>
              <a:gd name="connsiteX28" fmla="*/ 1860697 w 2328530"/>
              <a:gd name="connsiteY28" fmla="*/ 42531 h 744280"/>
              <a:gd name="connsiteX29" fmla="*/ 1924493 w 2328530"/>
              <a:gd name="connsiteY29" fmla="*/ 95694 h 744280"/>
              <a:gd name="connsiteX30" fmla="*/ 1956390 w 2328530"/>
              <a:gd name="connsiteY30" fmla="*/ 116959 h 744280"/>
              <a:gd name="connsiteX31" fmla="*/ 2020186 w 2328530"/>
              <a:gd name="connsiteY31" fmla="*/ 170121 h 744280"/>
              <a:gd name="connsiteX32" fmla="*/ 2062716 w 2328530"/>
              <a:gd name="connsiteY32" fmla="*/ 276447 h 744280"/>
              <a:gd name="connsiteX33" fmla="*/ 2041451 w 2328530"/>
              <a:gd name="connsiteY33" fmla="*/ 425303 h 744280"/>
              <a:gd name="connsiteX34" fmla="*/ 2020186 w 2328530"/>
              <a:gd name="connsiteY34" fmla="*/ 457200 h 744280"/>
              <a:gd name="connsiteX35" fmla="*/ 1998921 w 2328530"/>
              <a:gd name="connsiteY35" fmla="*/ 467833 h 74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8530" h="744280">
                <a:moveTo>
                  <a:pt x="2328530" y="744280"/>
                </a:moveTo>
                <a:cubicBezTo>
                  <a:pt x="2313786" y="719707"/>
                  <a:pt x="2290736" y="690005"/>
                  <a:pt x="2286000" y="659219"/>
                </a:cubicBezTo>
                <a:cubicBezTo>
                  <a:pt x="2278344" y="609456"/>
                  <a:pt x="2289269" y="552564"/>
                  <a:pt x="2254102" y="510363"/>
                </a:cubicBezTo>
                <a:cubicBezTo>
                  <a:pt x="2245921" y="500546"/>
                  <a:pt x="2232837" y="496186"/>
                  <a:pt x="2222204" y="489098"/>
                </a:cubicBezTo>
                <a:cubicBezTo>
                  <a:pt x="2197872" y="452599"/>
                  <a:pt x="2196632" y="436596"/>
                  <a:pt x="2137144" y="435935"/>
                </a:cubicBezTo>
                <a:lnTo>
                  <a:pt x="1180214" y="425303"/>
                </a:lnTo>
                <a:cubicBezTo>
                  <a:pt x="915820" y="392253"/>
                  <a:pt x="1207170" y="432137"/>
                  <a:pt x="1052623" y="404038"/>
                </a:cubicBezTo>
                <a:cubicBezTo>
                  <a:pt x="1027966" y="399555"/>
                  <a:pt x="1002852" y="397888"/>
                  <a:pt x="978195" y="393405"/>
                </a:cubicBezTo>
                <a:cubicBezTo>
                  <a:pt x="963818" y="390791"/>
                  <a:pt x="949930" y="385943"/>
                  <a:pt x="935665" y="382773"/>
                </a:cubicBezTo>
                <a:cubicBezTo>
                  <a:pt x="918023" y="378853"/>
                  <a:pt x="900111" y="376204"/>
                  <a:pt x="882502" y="372140"/>
                </a:cubicBezTo>
                <a:cubicBezTo>
                  <a:pt x="854024" y="365568"/>
                  <a:pt x="825795" y="357963"/>
                  <a:pt x="797441" y="350875"/>
                </a:cubicBezTo>
                <a:cubicBezTo>
                  <a:pt x="783264" y="347331"/>
                  <a:pt x="769240" y="343108"/>
                  <a:pt x="754911" y="340242"/>
                </a:cubicBezTo>
                <a:cubicBezTo>
                  <a:pt x="737190" y="336698"/>
                  <a:pt x="719280" y="333993"/>
                  <a:pt x="701748" y="329610"/>
                </a:cubicBezTo>
                <a:cubicBezTo>
                  <a:pt x="690875" y="326892"/>
                  <a:pt x="680906" y="320820"/>
                  <a:pt x="669851" y="318977"/>
                </a:cubicBezTo>
                <a:cubicBezTo>
                  <a:pt x="619177" y="310531"/>
                  <a:pt x="489871" y="301836"/>
                  <a:pt x="446567" y="297712"/>
                </a:cubicBezTo>
                <a:cubicBezTo>
                  <a:pt x="200359" y="274264"/>
                  <a:pt x="543286" y="293952"/>
                  <a:pt x="53162" y="276447"/>
                </a:cubicBezTo>
                <a:cubicBezTo>
                  <a:pt x="42530" y="269359"/>
                  <a:pt x="29248" y="265160"/>
                  <a:pt x="21265" y="255182"/>
                </a:cubicBezTo>
                <a:cubicBezTo>
                  <a:pt x="14264" y="246430"/>
                  <a:pt x="12637" y="234311"/>
                  <a:pt x="10632" y="223284"/>
                </a:cubicBezTo>
                <a:cubicBezTo>
                  <a:pt x="5521" y="195171"/>
                  <a:pt x="3544" y="166577"/>
                  <a:pt x="0" y="138224"/>
                </a:cubicBezTo>
                <a:cubicBezTo>
                  <a:pt x="3975" y="114370"/>
                  <a:pt x="3864" y="61219"/>
                  <a:pt x="31897" y="42531"/>
                </a:cubicBezTo>
                <a:cubicBezTo>
                  <a:pt x="44056" y="34425"/>
                  <a:pt x="60565" y="36519"/>
                  <a:pt x="74428" y="31898"/>
                </a:cubicBezTo>
                <a:cubicBezTo>
                  <a:pt x="179622" y="-3167"/>
                  <a:pt x="70471" y="17773"/>
                  <a:pt x="212651" y="0"/>
                </a:cubicBezTo>
                <a:lnTo>
                  <a:pt x="382772" y="10633"/>
                </a:lnTo>
                <a:cubicBezTo>
                  <a:pt x="457292" y="16675"/>
                  <a:pt x="606055" y="31898"/>
                  <a:pt x="606055" y="31898"/>
                </a:cubicBezTo>
                <a:cubicBezTo>
                  <a:pt x="734698" y="26051"/>
                  <a:pt x="818866" y="27319"/>
                  <a:pt x="935665" y="10633"/>
                </a:cubicBezTo>
                <a:cubicBezTo>
                  <a:pt x="953555" y="8077"/>
                  <a:pt x="971107" y="3544"/>
                  <a:pt x="988828" y="0"/>
                </a:cubicBezTo>
                <a:lnTo>
                  <a:pt x="1648046" y="10633"/>
                </a:lnTo>
                <a:cubicBezTo>
                  <a:pt x="1706551" y="12214"/>
                  <a:pt x="1770669" y="17365"/>
                  <a:pt x="1828800" y="31898"/>
                </a:cubicBezTo>
                <a:cubicBezTo>
                  <a:pt x="1839673" y="34616"/>
                  <a:pt x="1850673" y="37519"/>
                  <a:pt x="1860697" y="42531"/>
                </a:cubicBezTo>
                <a:cubicBezTo>
                  <a:pt x="1900297" y="62331"/>
                  <a:pt x="1889218" y="66298"/>
                  <a:pt x="1924493" y="95694"/>
                </a:cubicBezTo>
                <a:cubicBezTo>
                  <a:pt x="1934310" y="103875"/>
                  <a:pt x="1946573" y="108778"/>
                  <a:pt x="1956390" y="116959"/>
                </a:cubicBezTo>
                <a:cubicBezTo>
                  <a:pt x="2038252" y="185177"/>
                  <a:pt x="1940994" y="117327"/>
                  <a:pt x="2020186" y="170121"/>
                </a:cubicBezTo>
                <a:cubicBezTo>
                  <a:pt x="2046463" y="248954"/>
                  <a:pt x="2031426" y="213868"/>
                  <a:pt x="2062716" y="276447"/>
                </a:cubicBezTo>
                <a:cubicBezTo>
                  <a:pt x="2060000" y="306317"/>
                  <a:pt x="2061904" y="384396"/>
                  <a:pt x="2041451" y="425303"/>
                </a:cubicBezTo>
                <a:cubicBezTo>
                  <a:pt x="2035736" y="436733"/>
                  <a:pt x="2029222" y="448164"/>
                  <a:pt x="2020186" y="457200"/>
                </a:cubicBezTo>
                <a:cubicBezTo>
                  <a:pt x="2014582" y="462804"/>
                  <a:pt x="2006009" y="464289"/>
                  <a:pt x="1998921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763794" y="5050465"/>
            <a:ext cx="2414801" cy="783988"/>
          </a:xfrm>
          <a:custGeom>
            <a:avLst/>
            <a:gdLst>
              <a:gd name="connsiteX0" fmla="*/ 1436606 w 2414801"/>
              <a:gd name="connsiteY0" fmla="*/ 776177 h 783988"/>
              <a:gd name="connsiteX1" fmla="*/ 788020 w 2414801"/>
              <a:gd name="connsiteY1" fmla="*/ 765544 h 783988"/>
              <a:gd name="connsiteX2" fmla="*/ 724225 w 2414801"/>
              <a:gd name="connsiteY2" fmla="*/ 754912 h 783988"/>
              <a:gd name="connsiteX3" fmla="*/ 586001 w 2414801"/>
              <a:gd name="connsiteY3" fmla="*/ 733647 h 783988"/>
              <a:gd name="connsiteX4" fmla="*/ 522206 w 2414801"/>
              <a:gd name="connsiteY4" fmla="*/ 712382 h 783988"/>
              <a:gd name="connsiteX5" fmla="*/ 479676 w 2414801"/>
              <a:gd name="connsiteY5" fmla="*/ 701749 h 783988"/>
              <a:gd name="connsiteX6" fmla="*/ 415880 w 2414801"/>
              <a:gd name="connsiteY6" fmla="*/ 680484 h 783988"/>
              <a:gd name="connsiteX7" fmla="*/ 298922 w 2414801"/>
              <a:gd name="connsiteY7" fmla="*/ 659219 h 783988"/>
              <a:gd name="connsiteX8" fmla="*/ 267025 w 2414801"/>
              <a:gd name="connsiteY8" fmla="*/ 648586 h 783988"/>
              <a:gd name="connsiteX9" fmla="*/ 139434 w 2414801"/>
              <a:gd name="connsiteY9" fmla="*/ 627321 h 783988"/>
              <a:gd name="connsiteX10" fmla="*/ 43741 w 2414801"/>
              <a:gd name="connsiteY10" fmla="*/ 584791 h 783988"/>
              <a:gd name="connsiteX11" fmla="*/ 22476 w 2414801"/>
              <a:gd name="connsiteY11" fmla="*/ 552893 h 783988"/>
              <a:gd name="connsiteX12" fmla="*/ 1211 w 2414801"/>
              <a:gd name="connsiteY12" fmla="*/ 478465 h 783988"/>
              <a:gd name="connsiteX13" fmla="*/ 22476 w 2414801"/>
              <a:gd name="connsiteY13" fmla="*/ 212651 h 783988"/>
              <a:gd name="connsiteX14" fmla="*/ 43741 w 2414801"/>
              <a:gd name="connsiteY14" fmla="*/ 170121 h 783988"/>
              <a:gd name="connsiteX15" fmla="*/ 75639 w 2414801"/>
              <a:gd name="connsiteY15" fmla="*/ 138223 h 783988"/>
              <a:gd name="connsiteX16" fmla="*/ 96904 w 2414801"/>
              <a:gd name="connsiteY16" fmla="*/ 106326 h 783988"/>
              <a:gd name="connsiteX17" fmla="*/ 128801 w 2414801"/>
              <a:gd name="connsiteY17" fmla="*/ 95693 h 783988"/>
              <a:gd name="connsiteX18" fmla="*/ 192597 w 2414801"/>
              <a:gd name="connsiteY18" fmla="*/ 53163 h 783988"/>
              <a:gd name="connsiteX19" fmla="*/ 235127 w 2414801"/>
              <a:gd name="connsiteY19" fmla="*/ 42530 h 783988"/>
              <a:gd name="connsiteX20" fmla="*/ 298922 w 2414801"/>
              <a:gd name="connsiteY20" fmla="*/ 21265 h 783988"/>
              <a:gd name="connsiteX21" fmla="*/ 383983 w 2414801"/>
              <a:gd name="connsiteY21" fmla="*/ 0 h 783988"/>
              <a:gd name="connsiteX22" fmla="*/ 554104 w 2414801"/>
              <a:gd name="connsiteY22" fmla="*/ 10633 h 783988"/>
              <a:gd name="connsiteX23" fmla="*/ 596634 w 2414801"/>
              <a:gd name="connsiteY23" fmla="*/ 21265 h 783988"/>
              <a:gd name="connsiteX24" fmla="*/ 660429 w 2414801"/>
              <a:gd name="connsiteY24" fmla="*/ 31898 h 783988"/>
              <a:gd name="connsiteX25" fmla="*/ 702959 w 2414801"/>
              <a:gd name="connsiteY25" fmla="*/ 42530 h 783988"/>
              <a:gd name="connsiteX26" fmla="*/ 851815 w 2414801"/>
              <a:gd name="connsiteY26" fmla="*/ 53163 h 783988"/>
              <a:gd name="connsiteX27" fmla="*/ 926243 w 2414801"/>
              <a:gd name="connsiteY27" fmla="*/ 63795 h 783988"/>
              <a:gd name="connsiteX28" fmla="*/ 1096364 w 2414801"/>
              <a:gd name="connsiteY28" fmla="*/ 74428 h 783988"/>
              <a:gd name="connsiteX29" fmla="*/ 1170792 w 2414801"/>
              <a:gd name="connsiteY29" fmla="*/ 85061 h 783988"/>
              <a:gd name="connsiteX30" fmla="*/ 1202690 w 2414801"/>
              <a:gd name="connsiteY30" fmla="*/ 95693 h 783988"/>
              <a:gd name="connsiteX31" fmla="*/ 1287750 w 2414801"/>
              <a:gd name="connsiteY31" fmla="*/ 106326 h 783988"/>
              <a:gd name="connsiteX32" fmla="*/ 1330280 w 2414801"/>
              <a:gd name="connsiteY32" fmla="*/ 116958 h 783988"/>
              <a:gd name="connsiteX33" fmla="*/ 1383443 w 2414801"/>
              <a:gd name="connsiteY33" fmla="*/ 127591 h 783988"/>
              <a:gd name="connsiteX34" fmla="*/ 1425973 w 2414801"/>
              <a:gd name="connsiteY34" fmla="*/ 138223 h 783988"/>
              <a:gd name="connsiteX35" fmla="*/ 1532299 w 2414801"/>
              <a:gd name="connsiteY35" fmla="*/ 159488 h 783988"/>
              <a:gd name="connsiteX36" fmla="*/ 1681155 w 2414801"/>
              <a:gd name="connsiteY36" fmla="*/ 148856 h 783988"/>
              <a:gd name="connsiteX37" fmla="*/ 1723685 w 2414801"/>
              <a:gd name="connsiteY37" fmla="*/ 138223 h 783988"/>
              <a:gd name="connsiteX38" fmla="*/ 1787480 w 2414801"/>
              <a:gd name="connsiteY38" fmla="*/ 116958 h 783988"/>
              <a:gd name="connsiteX39" fmla="*/ 1968234 w 2414801"/>
              <a:gd name="connsiteY39" fmla="*/ 127591 h 783988"/>
              <a:gd name="connsiteX40" fmla="*/ 2000132 w 2414801"/>
              <a:gd name="connsiteY40" fmla="*/ 138223 h 783988"/>
              <a:gd name="connsiteX41" fmla="*/ 2063927 w 2414801"/>
              <a:gd name="connsiteY41" fmla="*/ 148856 h 783988"/>
              <a:gd name="connsiteX42" fmla="*/ 2106457 w 2414801"/>
              <a:gd name="connsiteY42" fmla="*/ 159488 h 783988"/>
              <a:gd name="connsiteX43" fmla="*/ 2159620 w 2414801"/>
              <a:gd name="connsiteY43" fmla="*/ 170121 h 783988"/>
              <a:gd name="connsiteX44" fmla="*/ 2191518 w 2414801"/>
              <a:gd name="connsiteY44" fmla="*/ 180754 h 783988"/>
              <a:gd name="connsiteX45" fmla="*/ 2265946 w 2414801"/>
              <a:gd name="connsiteY45" fmla="*/ 191386 h 783988"/>
              <a:gd name="connsiteX46" fmla="*/ 2297843 w 2414801"/>
              <a:gd name="connsiteY46" fmla="*/ 202019 h 783988"/>
              <a:gd name="connsiteX47" fmla="*/ 2340373 w 2414801"/>
              <a:gd name="connsiteY47" fmla="*/ 212651 h 783988"/>
              <a:gd name="connsiteX48" fmla="*/ 2404169 w 2414801"/>
              <a:gd name="connsiteY48" fmla="*/ 297712 h 783988"/>
              <a:gd name="connsiteX49" fmla="*/ 2414801 w 2414801"/>
              <a:gd name="connsiteY49" fmla="*/ 329609 h 783988"/>
              <a:gd name="connsiteX50" fmla="*/ 2393536 w 2414801"/>
              <a:gd name="connsiteY50" fmla="*/ 489098 h 783988"/>
              <a:gd name="connsiteX51" fmla="*/ 2308476 w 2414801"/>
              <a:gd name="connsiteY51" fmla="*/ 520995 h 783988"/>
              <a:gd name="connsiteX52" fmla="*/ 2244680 w 2414801"/>
              <a:gd name="connsiteY52" fmla="*/ 542261 h 783988"/>
              <a:gd name="connsiteX53" fmla="*/ 2212783 w 2414801"/>
              <a:gd name="connsiteY53" fmla="*/ 552893 h 783988"/>
              <a:gd name="connsiteX54" fmla="*/ 2138355 w 2414801"/>
              <a:gd name="connsiteY54" fmla="*/ 563526 h 783988"/>
              <a:gd name="connsiteX55" fmla="*/ 2063927 w 2414801"/>
              <a:gd name="connsiteY55" fmla="*/ 584791 h 783988"/>
              <a:gd name="connsiteX56" fmla="*/ 2032029 w 2414801"/>
              <a:gd name="connsiteY56" fmla="*/ 595423 h 783988"/>
              <a:gd name="connsiteX57" fmla="*/ 1925704 w 2414801"/>
              <a:gd name="connsiteY57" fmla="*/ 606056 h 783988"/>
              <a:gd name="connsiteX58" fmla="*/ 1840643 w 2414801"/>
              <a:gd name="connsiteY58" fmla="*/ 616688 h 783988"/>
              <a:gd name="connsiteX59" fmla="*/ 1766215 w 2414801"/>
              <a:gd name="connsiteY59" fmla="*/ 637954 h 783988"/>
              <a:gd name="connsiteX60" fmla="*/ 1659890 w 2414801"/>
              <a:gd name="connsiteY60" fmla="*/ 659219 h 783988"/>
              <a:gd name="connsiteX61" fmla="*/ 1596094 w 2414801"/>
              <a:gd name="connsiteY61" fmla="*/ 680484 h 783988"/>
              <a:gd name="connsiteX62" fmla="*/ 1564197 w 2414801"/>
              <a:gd name="connsiteY62" fmla="*/ 701749 h 783988"/>
              <a:gd name="connsiteX63" fmla="*/ 1532299 w 2414801"/>
              <a:gd name="connsiteY63" fmla="*/ 733647 h 783988"/>
              <a:gd name="connsiteX64" fmla="*/ 1500401 w 2414801"/>
              <a:gd name="connsiteY64" fmla="*/ 744279 h 783988"/>
              <a:gd name="connsiteX65" fmla="*/ 1436606 w 2414801"/>
              <a:gd name="connsiteY65" fmla="*/ 776177 h 78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14801" h="783988">
                <a:moveTo>
                  <a:pt x="1436606" y="776177"/>
                </a:moveTo>
                <a:cubicBezTo>
                  <a:pt x="1317876" y="779721"/>
                  <a:pt x="1004148" y="771996"/>
                  <a:pt x="788020" y="765544"/>
                </a:cubicBezTo>
                <a:cubicBezTo>
                  <a:pt x="766471" y="764901"/>
                  <a:pt x="745533" y="758190"/>
                  <a:pt x="724225" y="754912"/>
                </a:cubicBezTo>
                <a:cubicBezTo>
                  <a:pt x="546350" y="727547"/>
                  <a:pt x="745147" y="760170"/>
                  <a:pt x="586001" y="733647"/>
                </a:cubicBezTo>
                <a:cubicBezTo>
                  <a:pt x="564736" y="726559"/>
                  <a:pt x="543952" y="717819"/>
                  <a:pt x="522206" y="712382"/>
                </a:cubicBezTo>
                <a:cubicBezTo>
                  <a:pt x="508029" y="708838"/>
                  <a:pt x="493673" y="705948"/>
                  <a:pt x="479676" y="701749"/>
                </a:cubicBezTo>
                <a:cubicBezTo>
                  <a:pt x="458206" y="695308"/>
                  <a:pt x="437860" y="684880"/>
                  <a:pt x="415880" y="680484"/>
                </a:cubicBezTo>
                <a:cubicBezTo>
                  <a:pt x="341578" y="665623"/>
                  <a:pt x="380544" y="672822"/>
                  <a:pt x="298922" y="659219"/>
                </a:cubicBezTo>
                <a:cubicBezTo>
                  <a:pt x="288290" y="655675"/>
                  <a:pt x="277898" y="651304"/>
                  <a:pt x="267025" y="648586"/>
                </a:cubicBezTo>
                <a:cubicBezTo>
                  <a:pt x="225575" y="638224"/>
                  <a:pt x="181430" y="633321"/>
                  <a:pt x="139434" y="627321"/>
                </a:cubicBezTo>
                <a:cubicBezTo>
                  <a:pt x="63516" y="602015"/>
                  <a:pt x="94290" y="618490"/>
                  <a:pt x="43741" y="584791"/>
                </a:cubicBezTo>
                <a:cubicBezTo>
                  <a:pt x="36653" y="574158"/>
                  <a:pt x="28191" y="564323"/>
                  <a:pt x="22476" y="552893"/>
                </a:cubicBezTo>
                <a:cubicBezTo>
                  <a:pt x="14847" y="537636"/>
                  <a:pt x="4619" y="492097"/>
                  <a:pt x="1211" y="478465"/>
                </a:cubicBezTo>
                <a:cubicBezTo>
                  <a:pt x="4016" y="416747"/>
                  <a:pt x="-11643" y="292262"/>
                  <a:pt x="22476" y="212651"/>
                </a:cubicBezTo>
                <a:cubicBezTo>
                  <a:pt x="28720" y="198083"/>
                  <a:pt x="34528" y="183019"/>
                  <a:pt x="43741" y="170121"/>
                </a:cubicBezTo>
                <a:cubicBezTo>
                  <a:pt x="52481" y="157885"/>
                  <a:pt x="66013" y="149775"/>
                  <a:pt x="75639" y="138223"/>
                </a:cubicBezTo>
                <a:cubicBezTo>
                  <a:pt x="83820" y="128406"/>
                  <a:pt x="86926" y="114309"/>
                  <a:pt x="96904" y="106326"/>
                </a:cubicBezTo>
                <a:cubicBezTo>
                  <a:pt x="105656" y="99325"/>
                  <a:pt x="119004" y="101136"/>
                  <a:pt x="128801" y="95693"/>
                </a:cubicBezTo>
                <a:cubicBezTo>
                  <a:pt x="151142" y="83281"/>
                  <a:pt x="167803" y="59362"/>
                  <a:pt x="192597" y="53163"/>
                </a:cubicBezTo>
                <a:cubicBezTo>
                  <a:pt x="206774" y="49619"/>
                  <a:pt x="221130" y="46729"/>
                  <a:pt x="235127" y="42530"/>
                </a:cubicBezTo>
                <a:cubicBezTo>
                  <a:pt x="256597" y="36089"/>
                  <a:pt x="277176" y="26701"/>
                  <a:pt x="298922" y="21265"/>
                </a:cubicBezTo>
                <a:lnTo>
                  <a:pt x="383983" y="0"/>
                </a:lnTo>
                <a:cubicBezTo>
                  <a:pt x="440690" y="3544"/>
                  <a:pt x="497568" y="4979"/>
                  <a:pt x="554104" y="10633"/>
                </a:cubicBezTo>
                <a:cubicBezTo>
                  <a:pt x="568644" y="12087"/>
                  <a:pt x="582305" y="18399"/>
                  <a:pt x="596634" y="21265"/>
                </a:cubicBezTo>
                <a:cubicBezTo>
                  <a:pt x="617774" y="25493"/>
                  <a:pt x="639289" y="27670"/>
                  <a:pt x="660429" y="31898"/>
                </a:cubicBezTo>
                <a:cubicBezTo>
                  <a:pt x="674758" y="34764"/>
                  <a:pt x="688435" y="40916"/>
                  <a:pt x="702959" y="42530"/>
                </a:cubicBezTo>
                <a:cubicBezTo>
                  <a:pt x="752400" y="48023"/>
                  <a:pt x="802294" y="48447"/>
                  <a:pt x="851815" y="53163"/>
                </a:cubicBezTo>
                <a:cubicBezTo>
                  <a:pt x="876763" y="55539"/>
                  <a:pt x="901276" y="61624"/>
                  <a:pt x="926243" y="63795"/>
                </a:cubicBezTo>
                <a:cubicBezTo>
                  <a:pt x="982847" y="68717"/>
                  <a:pt x="1039657" y="70884"/>
                  <a:pt x="1096364" y="74428"/>
                </a:cubicBezTo>
                <a:cubicBezTo>
                  <a:pt x="1121173" y="77972"/>
                  <a:pt x="1146217" y="80146"/>
                  <a:pt x="1170792" y="85061"/>
                </a:cubicBezTo>
                <a:cubicBezTo>
                  <a:pt x="1181782" y="87259"/>
                  <a:pt x="1191663" y="93688"/>
                  <a:pt x="1202690" y="95693"/>
                </a:cubicBezTo>
                <a:cubicBezTo>
                  <a:pt x="1230803" y="100804"/>
                  <a:pt x="1259565" y="101628"/>
                  <a:pt x="1287750" y="106326"/>
                </a:cubicBezTo>
                <a:cubicBezTo>
                  <a:pt x="1302164" y="108728"/>
                  <a:pt x="1316015" y="113788"/>
                  <a:pt x="1330280" y="116958"/>
                </a:cubicBezTo>
                <a:cubicBezTo>
                  <a:pt x="1347922" y="120878"/>
                  <a:pt x="1365801" y="123671"/>
                  <a:pt x="1383443" y="127591"/>
                </a:cubicBezTo>
                <a:cubicBezTo>
                  <a:pt x="1397708" y="130761"/>
                  <a:pt x="1411684" y="135161"/>
                  <a:pt x="1425973" y="138223"/>
                </a:cubicBezTo>
                <a:cubicBezTo>
                  <a:pt x="1461315" y="145796"/>
                  <a:pt x="1532299" y="159488"/>
                  <a:pt x="1532299" y="159488"/>
                </a:cubicBezTo>
                <a:cubicBezTo>
                  <a:pt x="1581918" y="155944"/>
                  <a:pt x="1631714" y="154349"/>
                  <a:pt x="1681155" y="148856"/>
                </a:cubicBezTo>
                <a:cubicBezTo>
                  <a:pt x="1695679" y="147242"/>
                  <a:pt x="1709688" y="142422"/>
                  <a:pt x="1723685" y="138223"/>
                </a:cubicBezTo>
                <a:cubicBezTo>
                  <a:pt x="1745155" y="131782"/>
                  <a:pt x="1787480" y="116958"/>
                  <a:pt x="1787480" y="116958"/>
                </a:cubicBezTo>
                <a:cubicBezTo>
                  <a:pt x="1847731" y="120502"/>
                  <a:pt x="1908178" y="121585"/>
                  <a:pt x="1968234" y="127591"/>
                </a:cubicBezTo>
                <a:cubicBezTo>
                  <a:pt x="1979386" y="128706"/>
                  <a:pt x="1989191" y="135792"/>
                  <a:pt x="2000132" y="138223"/>
                </a:cubicBezTo>
                <a:cubicBezTo>
                  <a:pt x="2021177" y="142900"/>
                  <a:pt x="2042787" y="144628"/>
                  <a:pt x="2063927" y="148856"/>
                </a:cubicBezTo>
                <a:cubicBezTo>
                  <a:pt x="2078256" y="151722"/>
                  <a:pt x="2092192" y="156318"/>
                  <a:pt x="2106457" y="159488"/>
                </a:cubicBezTo>
                <a:cubicBezTo>
                  <a:pt x="2124099" y="163408"/>
                  <a:pt x="2142088" y="165738"/>
                  <a:pt x="2159620" y="170121"/>
                </a:cubicBezTo>
                <a:cubicBezTo>
                  <a:pt x="2170493" y="172839"/>
                  <a:pt x="2180528" y="178556"/>
                  <a:pt x="2191518" y="180754"/>
                </a:cubicBezTo>
                <a:cubicBezTo>
                  <a:pt x="2216093" y="185669"/>
                  <a:pt x="2241137" y="187842"/>
                  <a:pt x="2265946" y="191386"/>
                </a:cubicBezTo>
                <a:cubicBezTo>
                  <a:pt x="2276578" y="194930"/>
                  <a:pt x="2287067" y="198940"/>
                  <a:pt x="2297843" y="202019"/>
                </a:cubicBezTo>
                <a:cubicBezTo>
                  <a:pt x="2311894" y="206034"/>
                  <a:pt x="2327981" y="204906"/>
                  <a:pt x="2340373" y="212651"/>
                </a:cubicBezTo>
                <a:cubicBezTo>
                  <a:pt x="2374853" y="234201"/>
                  <a:pt x="2389162" y="262696"/>
                  <a:pt x="2404169" y="297712"/>
                </a:cubicBezTo>
                <a:cubicBezTo>
                  <a:pt x="2408584" y="308013"/>
                  <a:pt x="2411257" y="318977"/>
                  <a:pt x="2414801" y="329609"/>
                </a:cubicBezTo>
                <a:cubicBezTo>
                  <a:pt x="2407713" y="382772"/>
                  <a:pt x="2408669" y="437644"/>
                  <a:pt x="2393536" y="489098"/>
                </a:cubicBezTo>
                <a:cubicBezTo>
                  <a:pt x="2386543" y="512873"/>
                  <a:pt x="2317683" y="518484"/>
                  <a:pt x="2308476" y="520995"/>
                </a:cubicBezTo>
                <a:cubicBezTo>
                  <a:pt x="2286850" y="526893"/>
                  <a:pt x="2265945" y="535172"/>
                  <a:pt x="2244680" y="542261"/>
                </a:cubicBezTo>
                <a:cubicBezTo>
                  <a:pt x="2234048" y="545805"/>
                  <a:pt x="2223878" y="551308"/>
                  <a:pt x="2212783" y="552893"/>
                </a:cubicBezTo>
                <a:lnTo>
                  <a:pt x="2138355" y="563526"/>
                </a:lnTo>
                <a:cubicBezTo>
                  <a:pt x="2061874" y="589018"/>
                  <a:pt x="2157383" y="558089"/>
                  <a:pt x="2063927" y="584791"/>
                </a:cubicBezTo>
                <a:cubicBezTo>
                  <a:pt x="2053150" y="587870"/>
                  <a:pt x="2043106" y="593719"/>
                  <a:pt x="2032029" y="595423"/>
                </a:cubicBezTo>
                <a:cubicBezTo>
                  <a:pt x="1996825" y="600839"/>
                  <a:pt x="1961105" y="602123"/>
                  <a:pt x="1925704" y="606056"/>
                </a:cubicBezTo>
                <a:cubicBezTo>
                  <a:pt x="1897304" y="609211"/>
                  <a:pt x="1868997" y="613144"/>
                  <a:pt x="1840643" y="616688"/>
                </a:cubicBezTo>
                <a:cubicBezTo>
                  <a:pt x="1810241" y="626822"/>
                  <a:pt x="1799593" y="631279"/>
                  <a:pt x="1766215" y="637954"/>
                </a:cubicBezTo>
                <a:cubicBezTo>
                  <a:pt x="1708721" y="649453"/>
                  <a:pt x="1709293" y="644398"/>
                  <a:pt x="1659890" y="659219"/>
                </a:cubicBezTo>
                <a:cubicBezTo>
                  <a:pt x="1638420" y="665660"/>
                  <a:pt x="1614745" y="668050"/>
                  <a:pt x="1596094" y="680484"/>
                </a:cubicBezTo>
                <a:cubicBezTo>
                  <a:pt x="1585462" y="687572"/>
                  <a:pt x="1574014" y="693568"/>
                  <a:pt x="1564197" y="701749"/>
                </a:cubicBezTo>
                <a:cubicBezTo>
                  <a:pt x="1552645" y="711375"/>
                  <a:pt x="1544810" y="725306"/>
                  <a:pt x="1532299" y="733647"/>
                </a:cubicBezTo>
                <a:cubicBezTo>
                  <a:pt x="1522974" y="739864"/>
                  <a:pt x="1511034" y="740735"/>
                  <a:pt x="1500401" y="744279"/>
                </a:cubicBezTo>
                <a:cubicBezTo>
                  <a:pt x="1455905" y="811024"/>
                  <a:pt x="1555336" y="772633"/>
                  <a:pt x="1436606" y="776177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15" grpId="0" animBg="1"/>
      <p:bldP spid="19" grpId="0" animBg="1"/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Execution</a:t>
            </a:r>
            <a:endParaRPr lang="en-US" dirty="0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4819607" y="5559374"/>
            <a:ext cx="713048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&lt; 32</a:t>
            </a:r>
            <a:endParaRPr lang="en-US" sz="1400" dirty="0"/>
          </a:p>
        </p:txBody>
      </p:sp>
      <p:cxnSp>
        <p:nvCxnSpPr>
          <p:cNvPr id="47" name="Straight Arrow Connector 230"/>
          <p:cNvCxnSpPr>
            <a:cxnSpLocks noChangeShapeType="1"/>
          </p:cNvCxnSpPr>
          <p:nvPr/>
        </p:nvCxnSpPr>
        <p:spPr bwMode="auto">
          <a:xfrm>
            <a:off x="5173152" y="5317017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hape 256"/>
          <p:cNvCxnSpPr>
            <a:cxnSpLocks noChangeShapeType="1"/>
            <a:stCxn id="37" idx="2"/>
            <a:endCxn id="53" idx="0"/>
          </p:cNvCxnSpPr>
          <p:nvPr/>
        </p:nvCxnSpPr>
        <p:spPr bwMode="auto">
          <a:xfrm rot="5400000" flipH="1">
            <a:off x="4414254" y="4533920"/>
            <a:ext cx="1341965" cy="181788"/>
          </a:xfrm>
          <a:prstGeom prst="bentConnector5">
            <a:avLst>
              <a:gd name="adj1" fmla="val -17035"/>
              <a:gd name="adj2" fmla="val 348409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51" name="Straight Arrow Connector 230"/>
          <p:cNvCxnSpPr>
            <a:cxnSpLocks noChangeShapeType="1"/>
          </p:cNvCxnSpPr>
          <p:nvPr/>
        </p:nvCxnSpPr>
        <p:spPr bwMode="auto">
          <a:xfrm>
            <a:off x="5157580" y="5869395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TextBox 102"/>
          <p:cNvSpPr txBox="1">
            <a:spLocks noChangeArrowheads="1"/>
          </p:cNvSpPr>
          <p:nvPr/>
        </p:nvSpPr>
        <p:spPr bwMode="auto">
          <a:xfrm>
            <a:off x="4695661" y="6125459"/>
            <a:ext cx="94609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notDone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71365" y="3953831"/>
            <a:ext cx="445956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+1</a:t>
            </a:r>
            <a:endParaRPr lang="en-US" sz="1400" dirty="0"/>
          </a:p>
        </p:txBody>
      </p:sp>
      <p:cxnSp>
        <p:nvCxnSpPr>
          <p:cNvPr id="54" name="Elbow Connector 190"/>
          <p:cNvCxnSpPr>
            <a:cxnSpLocks noChangeShapeType="1"/>
          </p:cNvCxnSpPr>
          <p:nvPr/>
        </p:nvCxnSpPr>
        <p:spPr bwMode="auto">
          <a:xfrm rot="16200000" flipH="1">
            <a:off x="4867096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4" name="Group 13"/>
          <p:cNvGrpSpPr/>
          <p:nvPr/>
        </p:nvGrpSpPr>
        <p:grpSpPr>
          <a:xfrm>
            <a:off x="4961318" y="3922643"/>
            <a:ext cx="975372" cy="983295"/>
            <a:chOff x="4961318" y="3922643"/>
            <a:chExt cx="975372" cy="983295"/>
          </a:xfrm>
        </p:grpSpPr>
        <p:sp>
          <p:nvSpPr>
            <p:cNvPr id="58" name="TextBox 57"/>
            <p:cNvSpPr txBox="1"/>
            <p:nvPr/>
          </p:nvSpPr>
          <p:spPr>
            <a:xfrm>
              <a:off x="5466690" y="459200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4961318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u="sng"/>
            </a:p>
          </p:txBody>
        </p: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5302173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5202687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5347081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44" name="Straight Arrow Connector 230"/>
          <p:cNvCxnSpPr>
            <a:cxnSpLocks noChangeShapeType="1"/>
          </p:cNvCxnSpPr>
          <p:nvPr/>
        </p:nvCxnSpPr>
        <p:spPr bwMode="auto">
          <a:xfrm>
            <a:off x="5174391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4" name="Group 3"/>
          <p:cNvGrpSpPr/>
          <p:nvPr/>
        </p:nvGrpSpPr>
        <p:grpSpPr>
          <a:xfrm>
            <a:off x="4632706" y="4976176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4533240" y="507778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60056" y="5704470"/>
            <a:ext cx="2686954" cy="6601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sel</a:t>
            </a:r>
            <a:r>
              <a:rPr lang="en-US" sz="1800" dirty="0" smtClean="0"/>
              <a:t> = start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en </a:t>
            </a:r>
            <a:r>
              <a:rPr lang="en-US" sz="1800" dirty="0" smtClean="0"/>
              <a:t> = start | </a:t>
            </a:r>
            <a:r>
              <a:rPr lang="en-US" sz="1800" dirty="0" err="1" smtClean="0"/>
              <a:t>notDone</a:t>
            </a:r>
            <a:endParaRPr lang="en-US" sz="1800" dirty="0"/>
          </a:p>
        </p:txBody>
      </p:sp>
      <p:cxnSp>
        <p:nvCxnSpPr>
          <p:cNvPr id="69" name="Straight Arrow Connector 230"/>
          <p:cNvCxnSpPr>
            <a:cxnSpLocks noChangeShapeType="1"/>
          </p:cNvCxnSpPr>
          <p:nvPr/>
        </p:nvCxnSpPr>
        <p:spPr bwMode="auto">
          <a:xfrm>
            <a:off x="7315080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0" name="Straight Arrow Connector 230"/>
          <p:cNvCxnSpPr>
            <a:cxnSpLocks noChangeShapeType="1"/>
          </p:cNvCxnSpPr>
          <p:nvPr/>
        </p:nvCxnSpPr>
        <p:spPr bwMode="auto">
          <a:xfrm>
            <a:off x="7313841" y="5317017"/>
            <a:ext cx="0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1" name="Shape 256"/>
          <p:cNvCxnSpPr>
            <a:cxnSpLocks noChangeShapeType="1"/>
          </p:cNvCxnSpPr>
          <p:nvPr/>
        </p:nvCxnSpPr>
        <p:spPr bwMode="auto">
          <a:xfrm rot="5400000" flipH="1">
            <a:off x="6446122" y="4428106"/>
            <a:ext cx="1341965" cy="400236"/>
          </a:xfrm>
          <a:prstGeom prst="bentConnector5">
            <a:avLst>
              <a:gd name="adj1" fmla="val -9904"/>
              <a:gd name="adj2" fmla="val 217744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75" name="TextBox 74"/>
          <p:cNvSpPr txBox="1"/>
          <p:nvPr/>
        </p:nvSpPr>
        <p:spPr>
          <a:xfrm>
            <a:off x="6673929" y="3953831"/>
            <a:ext cx="485309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 smtClean="0"/>
              <a:t>f</a:t>
            </a:r>
            <a:endParaRPr lang="en-US" sz="1400" dirty="0"/>
          </a:p>
        </p:txBody>
      </p:sp>
      <p:cxnSp>
        <p:nvCxnSpPr>
          <p:cNvPr id="76" name="Elbow Connector 190"/>
          <p:cNvCxnSpPr>
            <a:cxnSpLocks noChangeShapeType="1"/>
          </p:cNvCxnSpPr>
          <p:nvPr/>
        </p:nvCxnSpPr>
        <p:spPr bwMode="auto">
          <a:xfrm rot="16200000" flipH="1">
            <a:off x="7007785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3" name="Group 12"/>
          <p:cNvGrpSpPr/>
          <p:nvPr/>
        </p:nvGrpSpPr>
        <p:grpSpPr>
          <a:xfrm>
            <a:off x="7102007" y="3922643"/>
            <a:ext cx="975372" cy="1014545"/>
            <a:chOff x="7102007" y="3922643"/>
            <a:chExt cx="975372" cy="1014545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7102007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7421596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7322110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7487770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7607379" y="462325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39469" y="5007426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6440003" y="510903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8086" y="1527769"/>
            <a:ext cx="4801314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#(Bit#(32)) s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f(s);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626392" y="1535082"/>
            <a:ext cx="3467147" cy="5032519"/>
          </a:xfrm>
        </p:spPr>
        <p:txBody>
          <a:bodyPr/>
          <a:lstStyle/>
          <a:p>
            <a:r>
              <a:rPr lang="en-US" sz="2000" dirty="0" smtClean="0"/>
              <a:t>When a rule executes: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the registers are </a:t>
            </a:r>
            <a:r>
              <a:rPr lang="en-US" sz="1600" dirty="0" smtClean="0"/>
              <a:t>read at the beginning of a clock cycle</a:t>
            </a:r>
          </a:p>
          <a:p>
            <a:pPr lvl="1"/>
            <a:r>
              <a:rPr lang="en-US" sz="1600" dirty="0" smtClean="0"/>
              <a:t>the guard and computations to evaluate the next value of the registers are performed</a:t>
            </a:r>
          </a:p>
          <a:p>
            <a:pPr lvl="1"/>
            <a:r>
              <a:rPr lang="en-US" sz="1600" dirty="0" smtClean="0"/>
              <a:t>at </a:t>
            </a:r>
            <a:r>
              <a:rPr lang="en-US" sz="1600" dirty="0"/>
              <a:t>the end of the clock cycle registers are </a:t>
            </a:r>
            <a:r>
              <a:rPr lang="en-US" sz="1600" dirty="0" smtClean="0"/>
              <a:t>updated </a:t>
            </a:r>
            <a:r>
              <a:rPr lang="en-US" sz="1600" dirty="0" err="1" smtClean="0"/>
              <a:t>iff</a:t>
            </a:r>
            <a:r>
              <a:rPr lang="en-US" sz="1600" dirty="0" smtClean="0"/>
              <a:t> the guard is true</a:t>
            </a:r>
          </a:p>
          <a:p>
            <a:r>
              <a:rPr lang="en-US" sz="2000" dirty="0" err="1" smtClean="0"/>
              <a:t>Muxes</a:t>
            </a:r>
            <a:r>
              <a:rPr lang="en-US" sz="2000" dirty="0" smtClean="0"/>
              <a:t> are need to initialize the registers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2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Multiply using registers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41" y="1626331"/>
            <a:ext cx="7579454" cy="3750887"/>
          </a:xfrm>
          <a:ln>
            <a:solidFill>
              <a:srgbClr val="FF0000"/>
            </a:solidFill>
          </a:ln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i = 0; i &lt; 32; i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 = (a[i]==0)?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prod[i]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015" y="5377218"/>
            <a:ext cx="6681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Need registers to hold a, b, </a:t>
            </a:r>
            <a:r>
              <a:rPr lang="en-US" dirty="0" err="1" smtClean="0"/>
              <a:t>tp</a:t>
            </a:r>
            <a:r>
              <a:rPr lang="en-US" dirty="0" smtClean="0"/>
              <a:t>, prod and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Update the registers every cycle until we are done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7517" y="3923413"/>
            <a:ext cx="213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version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(a[i]==0)?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prod[i] &lt;=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823880" y="1555845"/>
            <a:ext cx="382137" cy="1501254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6798858" y="3468805"/>
            <a:ext cx="434454" cy="207218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3" y="1978925"/>
            <a:ext cx="167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state elements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62883" y="3837289"/>
            <a:ext cx="1678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 rule to describe the dynamic behavior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0175" y="5638800"/>
            <a:ext cx="2540959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So that the rule won’t fire until </a:t>
            </a:r>
            <a:r>
              <a:rPr lang="en-US" sz="1800" dirty="0" err="1" smtClean="0">
                <a:latin typeface="Comic Sans MS" pitchFamily="66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mic Sans MS" pitchFamily="66" charset="0"/>
              </a:rPr>
              <a:t> is set to some other value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>
            <a:stCxn id="11" idx="0"/>
          </p:cNvCxnSpPr>
          <p:nvPr/>
        </p:nvCxnSpPr>
        <p:spPr bwMode="auto">
          <a:xfrm flipH="1" flipV="1">
            <a:off x="5800727" y="3076576"/>
            <a:ext cx="679928" cy="25622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92326" y="5540990"/>
            <a:ext cx="197765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similar to the loop body in the combinational version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180214" y="3636335"/>
            <a:ext cx="5380074" cy="1967023"/>
          </a:xfrm>
          <a:custGeom>
            <a:avLst/>
            <a:gdLst>
              <a:gd name="connsiteX0" fmla="*/ 1626781 w 5380074"/>
              <a:gd name="connsiteY0" fmla="*/ 1903228 h 1967023"/>
              <a:gd name="connsiteX1" fmla="*/ 1552353 w 5380074"/>
              <a:gd name="connsiteY1" fmla="*/ 1828800 h 1967023"/>
              <a:gd name="connsiteX2" fmla="*/ 1531088 w 5380074"/>
              <a:gd name="connsiteY2" fmla="*/ 1796902 h 1967023"/>
              <a:gd name="connsiteX3" fmla="*/ 1488558 w 5380074"/>
              <a:gd name="connsiteY3" fmla="*/ 1765005 h 1967023"/>
              <a:gd name="connsiteX4" fmla="*/ 1435395 w 5380074"/>
              <a:gd name="connsiteY4" fmla="*/ 1722474 h 1967023"/>
              <a:gd name="connsiteX5" fmla="*/ 1318437 w 5380074"/>
              <a:gd name="connsiteY5" fmla="*/ 1679944 h 1967023"/>
              <a:gd name="connsiteX6" fmla="*/ 1275907 w 5380074"/>
              <a:gd name="connsiteY6" fmla="*/ 1669312 h 1967023"/>
              <a:gd name="connsiteX7" fmla="*/ 499730 w 5380074"/>
              <a:gd name="connsiteY7" fmla="*/ 1658679 h 1967023"/>
              <a:gd name="connsiteX8" fmla="*/ 425302 w 5380074"/>
              <a:gd name="connsiteY8" fmla="*/ 1648046 h 1967023"/>
              <a:gd name="connsiteX9" fmla="*/ 276446 w 5380074"/>
              <a:gd name="connsiteY9" fmla="*/ 1626781 h 1967023"/>
              <a:gd name="connsiteX10" fmla="*/ 244549 w 5380074"/>
              <a:gd name="connsiteY10" fmla="*/ 1616149 h 1967023"/>
              <a:gd name="connsiteX11" fmla="*/ 170121 w 5380074"/>
              <a:gd name="connsiteY11" fmla="*/ 1594884 h 1967023"/>
              <a:gd name="connsiteX12" fmla="*/ 148856 w 5380074"/>
              <a:gd name="connsiteY12" fmla="*/ 1573618 h 1967023"/>
              <a:gd name="connsiteX13" fmla="*/ 106326 w 5380074"/>
              <a:gd name="connsiteY13" fmla="*/ 1509823 h 1967023"/>
              <a:gd name="connsiteX14" fmla="*/ 63795 w 5380074"/>
              <a:gd name="connsiteY14" fmla="*/ 1456660 h 1967023"/>
              <a:gd name="connsiteX15" fmla="*/ 53163 w 5380074"/>
              <a:gd name="connsiteY15" fmla="*/ 1414130 h 1967023"/>
              <a:gd name="connsiteX16" fmla="*/ 31898 w 5380074"/>
              <a:gd name="connsiteY16" fmla="*/ 1350335 h 1967023"/>
              <a:gd name="connsiteX17" fmla="*/ 10633 w 5380074"/>
              <a:gd name="connsiteY17" fmla="*/ 1275907 h 1967023"/>
              <a:gd name="connsiteX18" fmla="*/ 0 w 5380074"/>
              <a:gd name="connsiteY18" fmla="*/ 1233377 h 1967023"/>
              <a:gd name="connsiteX19" fmla="*/ 10633 w 5380074"/>
              <a:gd name="connsiteY19" fmla="*/ 797442 h 1967023"/>
              <a:gd name="connsiteX20" fmla="*/ 31898 w 5380074"/>
              <a:gd name="connsiteY20" fmla="*/ 712381 h 1967023"/>
              <a:gd name="connsiteX21" fmla="*/ 53163 w 5380074"/>
              <a:gd name="connsiteY21" fmla="*/ 680484 h 1967023"/>
              <a:gd name="connsiteX22" fmla="*/ 63795 w 5380074"/>
              <a:gd name="connsiteY22" fmla="*/ 637953 h 1967023"/>
              <a:gd name="connsiteX23" fmla="*/ 106326 w 5380074"/>
              <a:gd name="connsiteY23" fmla="*/ 542260 h 1967023"/>
              <a:gd name="connsiteX24" fmla="*/ 127591 w 5380074"/>
              <a:gd name="connsiteY24" fmla="*/ 446567 h 1967023"/>
              <a:gd name="connsiteX25" fmla="*/ 148856 w 5380074"/>
              <a:gd name="connsiteY25" fmla="*/ 382772 h 1967023"/>
              <a:gd name="connsiteX26" fmla="*/ 159488 w 5380074"/>
              <a:gd name="connsiteY26" fmla="*/ 340242 h 1967023"/>
              <a:gd name="connsiteX27" fmla="*/ 180753 w 5380074"/>
              <a:gd name="connsiteY27" fmla="*/ 297712 h 1967023"/>
              <a:gd name="connsiteX28" fmla="*/ 212651 w 5380074"/>
              <a:gd name="connsiteY28" fmla="*/ 191386 h 1967023"/>
              <a:gd name="connsiteX29" fmla="*/ 244549 w 5380074"/>
              <a:gd name="connsiteY29" fmla="*/ 170121 h 1967023"/>
              <a:gd name="connsiteX30" fmla="*/ 265814 w 5380074"/>
              <a:gd name="connsiteY30" fmla="*/ 138223 h 1967023"/>
              <a:gd name="connsiteX31" fmla="*/ 287079 w 5380074"/>
              <a:gd name="connsiteY31" fmla="*/ 95693 h 1967023"/>
              <a:gd name="connsiteX32" fmla="*/ 318977 w 5380074"/>
              <a:gd name="connsiteY32" fmla="*/ 63795 h 1967023"/>
              <a:gd name="connsiteX33" fmla="*/ 340242 w 5380074"/>
              <a:gd name="connsiteY33" fmla="*/ 31898 h 1967023"/>
              <a:gd name="connsiteX34" fmla="*/ 372139 w 5380074"/>
              <a:gd name="connsiteY34" fmla="*/ 21265 h 1967023"/>
              <a:gd name="connsiteX35" fmla="*/ 414670 w 5380074"/>
              <a:gd name="connsiteY35" fmla="*/ 0 h 1967023"/>
              <a:gd name="connsiteX36" fmla="*/ 1127051 w 5380074"/>
              <a:gd name="connsiteY36" fmla="*/ 10632 h 1967023"/>
              <a:gd name="connsiteX37" fmla="*/ 1180214 w 5380074"/>
              <a:gd name="connsiteY37" fmla="*/ 21265 h 1967023"/>
              <a:gd name="connsiteX38" fmla="*/ 1775637 w 5380074"/>
              <a:gd name="connsiteY38" fmla="*/ 10632 h 1967023"/>
              <a:gd name="connsiteX39" fmla="*/ 2456121 w 5380074"/>
              <a:gd name="connsiteY39" fmla="*/ 21265 h 1967023"/>
              <a:gd name="connsiteX40" fmla="*/ 2679405 w 5380074"/>
              <a:gd name="connsiteY40" fmla="*/ 31898 h 1967023"/>
              <a:gd name="connsiteX41" fmla="*/ 4742121 w 5380074"/>
              <a:gd name="connsiteY41" fmla="*/ 42530 h 1967023"/>
              <a:gd name="connsiteX42" fmla="*/ 4954772 w 5380074"/>
              <a:gd name="connsiteY42" fmla="*/ 53163 h 1967023"/>
              <a:gd name="connsiteX43" fmla="*/ 4986670 w 5380074"/>
              <a:gd name="connsiteY43" fmla="*/ 63795 h 1967023"/>
              <a:gd name="connsiteX44" fmla="*/ 5071730 w 5380074"/>
              <a:gd name="connsiteY44" fmla="*/ 85060 h 1967023"/>
              <a:gd name="connsiteX45" fmla="*/ 5135526 w 5380074"/>
              <a:gd name="connsiteY45" fmla="*/ 106325 h 1967023"/>
              <a:gd name="connsiteX46" fmla="*/ 5188688 w 5380074"/>
              <a:gd name="connsiteY46" fmla="*/ 127591 h 1967023"/>
              <a:gd name="connsiteX47" fmla="*/ 5263116 w 5380074"/>
              <a:gd name="connsiteY47" fmla="*/ 148856 h 1967023"/>
              <a:gd name="connsiteX48" fmla="*/ 5295014 w 5380074"/>
              <a:gd name="connsiteY48" fmla="*/ 170121 h 1967023"/>
              <a:gd name="connsiteX49" fmla="*/ 5316279 w 5380074"/>
              <a:gd name="connsiteY49" fmla="*/ 202018 h 1967023"/>
              <a:gd name="connsiteX50" fmla="*/ 5337544 w 5380074"/>
              <a:gd name="connsiteY50" fmla="*/ 223284 h 1967023"/>
              <a:gd name="connsiteX51" fmla="*/ 5358809 w 5380074"/>
              <a:gd name="connsiteY51" fmla="*/ 287079 h 1967023"/>
              <a:gd name="connsiteX52" fmla="*/ 5369442 w 5380074"/>
              <a:gd name="connsiteY52" fmla="*/ 318977 h 1967023"/>
              <a:gd name="connsiteX53" fmla="*/ 5380074 w 5380074"/>
              <a:gd name="connsiteY53" fmla="*/ 350874 h 1967023"/>
              <a:gd name="connsiteX54" fmla="*/ 5369442 w 5380074"/>
              <a:gd name="connsiteY54" fmla="*/ 499730 h 1967023"/>
              <a:gd name="connsiteX55" fmla="*/ 5358809 w 5380074"/>
              <a:gd name="connsiteY55" fmla="*/ 531628 h 1967023"/>
              <a:gd name="connsiteX56" fmla="*/ 5337544 w 5380074"/>
              <a:gd name="connsiteY56" fmla="*/ 584791 h 1967023"/>
              <a:gd name="connsiteX57" fmla="*/ 5305646 w 5380074"/>
              <a:gd name="connsiteY57" fmla="*/ 616688 h 1967023"/>
              <a:gd name="connsiteX58" fmla="*/ 5263116 w 5380074"/>
              <a:gd name="connsiteY58" fmla="*/ 680484 h 1967023"/>
              <a:gd name="connsiteX59" fmla="*/ 5178056 w 5380074"/>
              <a:gd name="connsiteY59" fmla="*/ 754912 h 1967023"/>
              <a:gd name="connsiteX60" fmla="*/ 5114260 w 5380074"/>
              <a:gd name="connsiteY60" fmla="*/ 818707 h 1967023"/>
              <a:gd name="connsiteX61" fmla="*/ 5061098 w 5380074"/>
              <a:gd name="connsiteY61" fmla="*/ 882502 h 1967023"/>
              <a:gd name="connsiteX62" fmla="*/ 5029200 w 5380074"/>
              <a:gd name="connsiteY62" fmla="*/ 903767 h 1967023"/>
              <a:gd name="connsiteX63" fmla="*/ 4954772 w 5380074"/>
              <a:gd name="connsiteY63" fmla="*/ 978195 h 1967023"/>
              <a:gd name="connsiteX64" fmla="*/ 4922874 w 5380074"/>
              <a:gd name="connsiteY64" fmla="*/ 1020725 h 1967023"/>
              <a:gd name="connsiteX65" fmla="*/ 4890977 w 5380074"/>
              <a:gd name="connsiteY65" fmla="*/ 1031358 h 1967023"/>
              <a:gd name="connsiteX66" fmla="*/ 4816549 w 5380074"/>
              <a:gd name="connsiteY66" fmla="*/ 1084521 h 1967023"/>
              <a:gd name="connsiteX67" fmla="*/ 4774019 w 5380074"/>
              <a:gd name="connsiteY67" fmla="*/ 1105786 h 1967023"/>
              <a:gd name="connsiteX68" fmla="*/ 4678326 w 5380074"/>
              <a:gd name="connsiteY68" fmla="*/ 1127051 h 1967023"/>
              <a:gd name="connsiteX69" fmla="*/ 4338084 w 5380074"/>
              <a:gd name="connsiteY69" fmla="*/ 1148316 h 1967023"/>
              <a:gd name="connsiteX70" fmla="*/ 4231758 w 5380074"/>
              <a:gd name="connsiteY70" fmla="*/ 1180214 h 1967023"/>
              <a:gd name="connsiteX71" fmla="*/ 4114800 w 5380074"/>
              <a:gd name="connsiteY71" fmla="*/ 1201479 h 1967023"/>
              <a:gd name="connsiteX72" fmla="*/ 3997842 w 5380074"/>
              <a:gd name="connsiteY72" fmla="*/ 1222744 h 1967023"/>
              <a:gd name="connsiteX73" fmla="*/ 3859619 w 5380074"/>
              <a:gd name="connsiteY73" fmla="*/ 1233377 h 1967023"/>
              <a:gd name="connsiteX74" fmla="*/ 3657600 w 5380074"/>
              <a:gd name="connsiteY74" fmla="*/ 1265274 h 1967023"/>
              <a:gd name="connsiteX75" fmla="*/ 3338623 w 5380074"/>
              <a:gd name="connsiteY75" fmla="*/ 1286539 h 1967023"/>
              <a:gd name="connsiteX76" fmla="*/ 3189767 w 5380074"/>
              <a:gd name="connsiteY76" fmla="*/ 1307805 h 1967023"/>
              <a:gd name="connsiteX77" fmla="*/ 2934586 w 5380074"/>
              <a:gd name="connsiteY77" fmla="*/ 1339702 h 1967023"/>
              <a:gd name="connsiteX78" fmla="*/ 2870791 w 5380074"/>
              <a:gd name="connsiteY78" fmla="*/ 1371600 h 1967023"/>
              <a:gd name="connsiteX79" fmla="*/ 2828260 w 5380074"/>
              <a:gd name="connsiteY79" fmla="*/ 1382232 h 1967023"/>
              <a:gd name="connsiteX80" fmla="*/ 2796363 w 5380074"/>
              <a:gd name="connsiteY80" fmla="*/ 1392865 h 1967023"/>
              <a:gd name="connsiteX81" fmla="*/ 2668772 w 5380074"/>
              <a:gd name="connsiteY81" fmla="*/ 1414130 h 1967023"/>
              <a:gd name="connsiteX82" fmla="*/ 2626242 w 5380074"/>
              <a:gd name="connsiteY82" fmla="*/ 1424763 h 1967023"/>
              <a:gd name="connsiteX83" fmla="*/ 2488019 w 5380074"/>
              <a:gd name="connsiteY83" fmla="*/ 1446028 h 1967023"/>
              <a:gd name="connsiteX84" fmla="*/ 2232837 w 5380074"/>
              <a:gd name="connsiteY84" fmla="*/ 1456660 h 1967023"/>
              <a:gd name="connsiteX85" fmla="*/ 2169042 w 5380074"/>
              <a:gd name="connsiteY85" fmla="*/ 1488558 h 1967023"/>
              <a:gd name="connsiteX86" fmla="*/ 2137144 w 5380074"/>
              <a:gd name="connsiteY86" fmla="*/ 1499191 h 1967023"/>
              <a:gd name="connsiteX87" fmla="*/ 2105246 w 5380074"/>
              <a:gd name="connsiteY87" fmla="*/ 1520456 h 1967023"/>
              <a:gd name="connsiteX88" fmla="*/ 2009553 w 5380074"/>
              <a:gd name="connsiteY88" fmla="*/ 1552353 h 1967023"/>
              <a:gd name="connsiteX89" fmla="*/ 1967023 w 5380074"/>
              <a:gd name="connsiteY89" fmla="*/ 1584251 h 1967023"/>
              <a:gd name="connsiteX90" fmla="*/ 1924493 w 5380074"/>
              <a:gd name="connsiteY90" fmla="*/ 1594884 h 1967023"/>
              <a:gd name="connsiteX91" fmla="*/ 1850065 w 5380074"/>
              <a:gd name="connsiteY91" fmla="*/ 1637414 h 1967023"/>
              <a:gd name="connsiteX92" fmla="*/ 1818167 w 5380074"/>
              <a:gd name="connsiteY92" fmla="*/ 1669312 h 1967023"/>
              <a:gd name="connsiteX93" fmla="*/ 1786270 w 5380074"/>
              <a:gd name="connsiteY93" fmla="*/ 1690577 h 1967023"/>
              <a:gd name="connsiteX94" fmla="*/ 1754372 w 5380074"/>
              <a:gd name="connsiteY94" fmla="*/ 1722474 h 1967023"/>
              <a:gd name="connsiteX95" fmla="*/ 1722474 w 5380074"/>
              <a:gd name="connsiteY95" fmla="*/ 1733107 h 1967023"/>
              <a:gd name="connsiteX96" fmla="*/ 1701209 w 5380074"/>
              <a:gd name="connsiteY96" fmla="*/ 1765005 h 1967023"/>
              <a:gd name="connsiteX97" fmla="*/ 1669312 w 5380074"/>
              <a:gd name="connsiteY97" fmla="*/ 1796902 h 1967023"/>
              <a:gd name="connsiteX98" fmla="*/ 1637414 w 5380074"/>
              <a:gd name="connsiteY98" fmla="*/ 1892595 h 1967023"/>
              <a:gd name="connsiteX99" fmla="*/ 1626781 w 5380074"/>
              <a:gd name="connsiteY99" fmla="*/ 1924493 h 1967023"/>
              <a:gd name="connsiteX100" fmla="*/ 1605516 w 5380074"/>
              <a:gd name="connsiteY100" fmla="*/ 1956391 h 1967023"/>
              <a:gd name="connsiteX101" fmla="*/ 1616149 w 5380074"/>
              <a:gd name="connsiteY101" fmla="*/ 1967023 h 196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380074" h="1967023">
                <a:moveTo>
                  <a:pt x="1626781" y="1903228"/>
                </a:moveTo>
                <a:cubicBezTo>
                  <a:pt x="1601972" y="1878419"/>
                  <a:pt x="1571815" y="1857993"/>
                  <a:pt x="1552353" y="1828800"/>
                </a:cubicBezTo>
                <a:cubicBezTo>
                  <a:pt x="1545265" y="1818167"/>
                  <a:pt x="1540124" y="1805938"/>
                  <a:pt x="1531088" y="1796902"/>
                </a:cubicBezTo>
                <a:cubicBezTo>
                  <a:pt x="1518558" y="1784372"/>
                  <a:pt x="1502171" y="1776350"/>
                  <a:pt x="1488558" y="1765005"/>
                </a:cubicBezTo>
                <a:cubicBezTo>
                  <a:pt x="1427953" y="1714500"/>
                  <a:pt x="1514264" y="1775053"/>
                  <a:pt x="1435395" y="1722474"/>
                </a:cubicBezTo>
                <a:cubicBezTo>
                  <a:pt x="1394957" y="1661818"/>
                  <a:pt x="1430271" y="1697149"/>
                  <a:pt x="1318437" y="1679944"/>
                </a:cubicBezTo>
                <a:cubicBezTo>
                  <a:pt x="1303994" y="1677722"/>
                  <a:pt x="1290515" y="1669691"/>
                  <a:pt x="1275907" y="1669312"/>
                </a:cubicBezTo>
                <a:cubicBezTo>
                  <a:pt x="1017244" y="1662594"/>
                  <a:pt x="758456" y="1662223"/>
                  <a:pt x="499730" y="1658679"/>
                </a:cubicBezTo>
                <a:lnTo>
                  <a:pt x="425302" y="1648046"/>
                </a:lnTo>
                <a:cubicBezTo>
                  <a:pt x="385050" y="1642679"/>
                  <a:pt x="318480" y="1636122"/>
                  <a:pt x="276446" y="1626781"/>
                </a:cubicBezTo>
                <a:cubicBezTo>
                  <a:pt x="265505" y="1624350"/>
                  <a:pt x="255325" y="1619228"/>
                  <a:pt x="244549" y="1616149"/>
                </a:cubicBezTo>
                <a:cubicBezTo>
                  <a:pt x="151085" y="1589445"/>
                  <a:pt x="246607" y="1620378"/>
                  <a:pt x="170121" y="1594884"/>
                </a:cubicBezTo>
                <a:cubicBezTo>
                  <a:pt x="163033" y="1587795"/>
                  <a:pt x="154871" y="1581638"/>
                  <a:pt x="148856" y="1573618"/>
                </a:cubicBezTo>
                <a:cubicBezTo>
                  <a:pt x="133522" y="1553172"/>
                  <a:pt x="124398" y="1527894"/>
                  <a:pt x="106326" y="1509823"/>
                </a:cubicBezTo>
                <a:cubicBezTo>
                  <a:pt x="76024" y="1479522"/>
                  <a:pt x="90621" y="1496899"/>
                  <a:pt x="63795" y="1456660"/>
                </a:cubicBezTo>
                <a:cubicBezTo>
                  <a:pt x="60251" y="1442483"/>
                  <a:pt x="57362" y="1428127"/>
                  <a:pt x="53163" y="1414130"/>
                </a:cubicBezTo>
                <a:cubicBezTo>
                  <a:pt x="46722" y="1392660"/>
                  <a:pt x="37335" y="1372081"/>
                  <a:pt x="31898" y="1350335"/>
                </a:cubicBezTo>
                <a:cubicBezTo>
                  <a:pt x="-1342" y="1217380"/>
                  <a:pt x="41140" y="1382682"/>
                  <a:pt x="10633" y="1275907"/>
                </a:cubicBezTo>
                <a:cubicBezTo>
                  <a:pt x="6619" y="1261856"/>
                  <a:pt x="3544" y="1247554"/>
                  <a:pt x="0" y="1233377"/>
                </a:cubicBezTo>
                <a:cubicBezTo>
                  <a:pt x="3544" y="1088065"/>
                  <a:pt x="4319" y="942660"/>
                  <a:pt x="10633" y="797442"/>
                </a:cubicBezTo>
                <a:cubicBezTo>
                  <a:pt x="11211" y="784151"/>
                  <a:pt x="23148" y="729880"/>
                  <a:pt x="31898" y="712381"/>
                </a:cubicBezTo>
                <a:cubicBezTo>
                  <a:pt x="37613" y="700952"/>
                  <a:pt x="46075" y="691116"/>
                  <a:pt x="53163" y="680484"/>
                </a:cubicBezTo>
                <a:cubicBezTo>
                  <a:pt x="56707" y="666307"/>
                  <a:pt x="58039" y="651385"/>
                  <a:pt x="63795" y="637953"/>
                </a:cubicBezTo>
                <a:cubicBezTo>
                  <a:pt x="97204" y="559996"/>
                  <a:pt x="81527" y="666259"/>
                  <a:pt x="106326" y="542260"/>
                </a:cubicBezTo>
                <a:cubicBezTo>
                  <a:pt x="112398" y="511900"/>
                  <a:pt x="118580" y="476604"/>
                  <a:pt x="127591" y="446567"/>
                </a:cubicBezTo>
                <a:cubicBezTo>
                  <a:pt x="134032" y="425097"/>
                  <a:pt x="143420" y="404518"/>
                  <a:pt x="148856" y="382772"/>
                </a:cubicBezTo>
                <a:cubicBezTo>
                  <a:pt x="152400" y="368595"/>
                  <a:pt x="154357" y="353925"/>
                  <a:pt x="159488" y="340242"/>
                </a:cubicBezTo>
                <a:cubicBezTo>
                  <a:pt x="165053" y="325401"/>
                  <a:pt x="175188" y="312553"/>
                  <a:pt x="180753" y="297712"/>
                </a:cubicBezTo>
                <a:cubicBezTo>
                  <a:pt x="187846" y="278797"/>
                  <a:pt x="200534" y="199464"/>
                  <a:pt x="212651" y="191386"/>
                </a:cubicBezTo>
                <a:lnTo>
                  <a:pt x="244549" y="170121"/>
                </a:lnTo>
                <a:cubicBezTo>
                  <a:pt x="251637" y="159488"/>
                  <a:pt x="259474" y="149318"/>
                  <a:pt x="265814" y="138223"/>
                </a:cubicBezTo>
                <a:cubicBezTo>
                  <a:pt x="273678" y="124461"/>
                  <a:pt x="277866" y="108591"/>
                  <a:pt x="287079" y="95693"/>
                </a:cubicBezTo>
                <a:cubicBezTo>
                  <a:pt x="295819" y="83457"/>
                  <a:pt x="309351" y="75347"/>
                  <a:pt x="318977" y="63795"/>
                </a:cubicBezTo>
                <a:cubicBezTo>
                  <a:pt x="327158" y="53978"/>
                  <a:pt x="330264" y="39881"/>
                  <a:pt x="340242" y="31898"/>
                </a:cubicBezTo>
                <a:cubicBezTo>
                  <a:pt x="348994" y="24897"/>
                  <a:pt x="361838" y="25680"/>
                  <a:pt x="372139" y="21265"/>
                </a:cubicBezTo>
                <a:cubicBezTo>
                  <a:pt x="386708" y="15021"/>
                  <a:pt x="400493" y="7088"/>
                  <a:pt x="414670" y="0"/>
                </a:cubicBezTo>
                <a:lnTo>
                  <a:pt x="1127051" y="10632"/>
                </a:lnTo>
                <a:cubicBezTo>
                  <a:pt x="1145116" y="11134"/>
                  <a:pt x="1162142" y="21265"/>
                  <a:pt x="1180214" y="21265"/>
                </a:cubicBezTo>
                <a:cubicBezTo>
                  <a:pt x="1378720" y="21265"/>
                  <a:pt x="1577163" y="14176"/>
                  <a:pt x="1775637" y="10632"/>
                </a:cubicBezTo>
                <a:lnTo>
                  <a:pt x="2456121" y="21265"/>
                </a:lnTo>
                <a:cubicBezTo>
                  <a:pt x="2530613" y="23018"/>
                  <a:pt x="2604896" y="31205"/>
                  <a:pt x="2679405" y="31898"/>
                </a:cubicBezTo>
                <a:lnTo>
                  <a:pt x="4742121" y="42530"/>
                </a:lnTo>
                <a:cubicBezTo>
                  <a:pt x="4813005" y="46074"/>
                  <a:pt x="4884067" y="47015"/>
                  <a:pt x="4954772" y="53163"/>
                </a:cubicBezTo>
                <a:cubicBezTo>
                  <a:pt x="4965938" y="54134"/>
                  <a:pt x="4975857" y="60846"/>
                  <a:pt x="4986670" y="63795"/>
                </a:cubicBezTo>
                <a:cubicBezTo>
                  <a:pt x="5014866" y="71485"/>
                  <a:pt x="5044004" y="75818"/>
                  <a:pt x="5071730" y="85060"/>
                </a:cubicBezTo>
                <a:cubicBezTo>
                  <a:pt x="5092995" y="92148"/>
                  <a:pt x="5114460" y="98664"/>
                  <a:pt x="5135526" y="106325"/>
                </a:cubicBezTo>
                <a:cubicBezTo>
                  <a:pt x="5153463" y="112848"/>
                  <a:pt x="5170582" y="121555"/>
                  <a:pt x="5188688" y="127591"/>
                </a:cubicBezTo>
                <a:cubicBezTo>
                  <a:pt x="5209140" y="134409"/>
                  <a:pt x="5242628" y="138612"/>
                  <a:pt x="5263116" y="148856"/>
                </a:cubicBezTo>
                <a:cubicBezTo>
                  <a:pt x="5274546" y="154571"/>
                  <a:pt x="5284381" y="163033"/>
                  <a:pt x="5295014" y="170121"/>
                </a:cubicBezTo>
                <a:cubicBezTo>
                  <a:pt x="5302102" y="180753"/>
                  <a:pt x="5308296" y="192040"/>
                  <a:pt x="5316279" y="202018"/>
                </a:cubicBezTo>
                <a:cubicBezTo>
                  <a:pt x="5322541" y="209846"/>
                  <a:pt x="5333061" y="214318"/>
                  <a:pt x="5337544" y="223284"/>
                </a:cubicBezTo>
                <a:cubicBezTo>
                  <a:pt x="5347568" y="243333"/>
                  <a:pt x="5351721" y="265814"/>
                  <a:pt x="5358809" y="287079"/>
                </a:cubicBezTo>
                <a:lnTo>
                  <a:pt x="5369442" y="318977"/>
                </a:lnTo>
                <a:lnTo>
                  <a:pt x="5380074" y="350874"/>
                </a:lnTo>
                <a:cubicBezTo>
                  <a:pt x="5376530" y="400493"/>
                  <a:pt x="5375254" y="450326"/>
                  <a:pt x="5369442" y="499730"/>
                </a:cubicBezTo>
                <a:cubicBezTo>
                  <a:pt x="5368132" y="510861"/>
                  <a:pt x="5362744" y="521134"/>
                  <a:pt x="5358809" y="531628"/>
                </a:cubicBezTo>
                <a:cubicBezTo>
                  <a:pt x="5352107" y="549499"/>
                  <a:pt x="5347660" y="568606"/>
                  <a:pt x="5337544" y="584791"/>
                </a:cubicBezTo>
                <a:cubicBezTo>
                  <a:pt x="5329575" y="597542"/>
                  <a:pt x="5314878" y="604819"/>
                  <a:pt x="5305646" y="616688"/>
                </a:cubicBezTo>
                <a:cubicBezTo>
                  <a:pt x="5289955" y="636862"/>
                  <a:pt x="5281188" y="662412"/>
                  <a:pt x="5263116" y="680484"/>
                </a:cubicBezTo>
                <a:cubicBezTo>
                  <a:pt x="5200917" y="742682"/>
                  <a:pt x="5230805" y="719744"/>
                  <a:pt x="5178056" y="754912"/>
                </a:cubicBezTo>
                <a:cubicBezTo>
                  <a:pt x="5140620" y="811065"/>
                  <a:pt x="5175808" y="765951"/>
                  <a:pt x="5114260" y="818707"/>
                </a:cubicBezTo>
                <a:cubicBezTo>
                  <a:pt x="4992321" y="923227"/>
                  <a:pt x="5159545" y="784057"/>
                  <a:pt x="5061098" y="882502"/>
                </a:cubicBezTo>
                <a:cubicBezTo>
                  <a:pt x="5052062" y="891538"/>
                  <a:pt x="5038698" y="895218"/>
                  <a:pt x="5029200" y="903767"/>
                </a:cubicBezTo>
                <a:cubicBezTo>
                  <a:pt x="5003121" y="927238"/>
                  <a:pt x="4975824" y="950127"/>
                  <a:pt x="4954772" y="978195"/>
                </a:cubicBezTo>
                <a:cubicBezTo>
                  <a:pt x="4944139" y="992372"/>
                  <a:pt x="4936488" y="1009380"/>
                  <a:pt x="4922874" y="1020725"/>
                </a:cubicBezTo>
                <a:cubicBezTo>
                  <a:pt x="4914264" y="1027900"/>
                  <a:pt x="4901609" y="1027814"/>
                  <a:pt x="4890977" y="1031358"/>
                </a:cubicBezTo>
                <a:cubicBezTo>
                  <a:pt x="4872725" y="1045047"/>
                  <a:pt x="4838312" y="1072085"/>
                  <a:pt x="4816549" y="1084521"/>
                </a:cubicBezTo>
                <a:cubicBezTo>
                  <a:pt x="4802787" y="1092385"/>
                  <a:pt x="4788587" y="1099542"/>
                  <a:pt x="4774019" y="1105786"/>
                </a:cubicBezTo>
                <a:cubicBezTo>
                  <a:pt x="4741636" y="1119664"/>
                  <a:pt x="4714768" y="1121444"/>
                  <a:pt x="4678326" y="1127051"/>
                </a:cubicBezTo>
                <a:cubicBezTo>
                  <a:pt x="4531771" y="1149599"/>
                  <a:pt x="4573537" y="1138898"/>
                  <a:pt x="4338084" y="1148316"/>
                </a:cubicBezTo>
                <a:cubicBezTo>
                  <a:pt x="4199967" y="1175940"/>
                  <a:pt x="4371656" y="1138246"/>
                  <a:pt x="4231758" y="1180214"/>
                </a:cubicBezTo>
                <a:cubicBezTo>
                  <a:pt x="4211564" y="1186272"/>
                  <a:pt x="4131873" y="1198375"/>
                  <a:pt x="4114800" y="1201479"/>
                </a:cubicBezTo>
                <a:cubicBezTo>
                  <a:pt x="4077720" y="1208221"/>
                  <a:pt x="4035060" y="1218826"/>
                  <a:pt x="3997842" y="1222744"/>
                </a:cubicBezTo>
                <a:cubicBezTo>
                  <a:pt x="3951885" y="1227582"/>
                  <a:pt x="3905693" y="1229833"/>
                  <a:pt x="3859619" y="1233377"/>
                </a:cubicBezTo>
                <a:cubicBezTo>
                  <a:pt x="3830646" y="1238206"/>
                  <a:pt x="3703023" y="1260493"/>
                  <a:pt x="3657600" y="1265274"/>
                </a:cubicBezTo>
                <a:cubicBezTo>
                  <a:pt x="3550698" y="1276527"/>
                  <a:pt x="3446321" y="1280556"/>
                  <a:pt x="3338623" y="1286539"/>
                </a:cubicBezTo>
                <a:cubicBezTo>
                  <a:pt x="3218441" y="1310576"/>
                  <a:pt x="3366551" y="1282550"/>
                  <a:pt x="3189767" y="1307805"/>
                </a:cubicBezTo>
                <a:cubicBezTo>
                  <a:pt x="2952218" y="1341741"/>
                  <a:pt x="3172316" y="1319892"/>
                  <a:pt x="2934586" y="1339702"/>
                </a:cubicBezTo>
                <a:cubicBezTo>
                  <a:pt x="2800150" y="1384515"/>
                  <a:pt x="3015100" y="1309755"/>
                  <a:pt x="2870791" y="1371600"/>
                </a:cubicBezTo>
                <a:cubicBezTo>
                  <a:pt x="2857359" y="1377356"/>
                  <a:pt x="2842311" y="1378217"/>
                  <a:pt x="2828260" y="1382232"/>
                </a:cubicBezTo>
                <a:cubicBezTo>
                  <a:pt x="2817484" y="1385311"/>
                  <a:pt x="2807353" y="1390667"/>
                  <a:pt x="2796363" y="1392865"/>
                </a:cubicBezTo>
                <a:cubicBezTo>
                  <a:pt x="2754083" y="1401321"/>
                  <a:pt x="2710601" y="1403672"/>
                  <a:pt x="2668772" y="1414130"/>
                </a:cubicBezTo>
                <a:cubicBezTo>
                  <a:pt x="2654595" y="1417674"/>
                  <a:pt x="2640507" y="1421593"/>
                  <a:pt x="2626242" y="1424763"/>
                </a:cubicBezTo>
                <a:cubicBezTo>
                  <a:pt x="2581852" y="1434627"/>
                  <a:pt x="2532839" y="1443227"/>
                  <a:pt x="2488019" y="1446028"/>
                </a:cubicBezTo>
                <a:cubicBezTo>
                  <a:pt x="2403050" y="1451339"/>
                  <a:pt x="2317898" y="1453116"/>
                  <a:pt x="2232837" y="1456660"/>
                </a:cubicBezTo>
                <a:cubicBezTo>
                  <a:pt x="2152660" y="1483387"/>
                  <a:pt x="2251488" y="1447334"/>
                  <a:pt x="2169042" y="1488558"/>
                </a:cubicBezTo>
                <a:cubicBezTo>
                  <a:pt x="2159017" y="1493570"/>
                  <a:pt x="2147169" y="1494179"/>
                  <a:pt x="2137144" y="1499191"/>
                </a:cubicBezTo>
                <a:cubicBezTo>
                  <a:pt x="2125714" y="1504906"/>
                  <a:pt x="2117042" y="1515541"/>
                  <a:pt x="2105246" y="1520456"/>
                </a:cubicBezTo>
                <a:cubicBezTo>
                  <a:pt x="2074209" y="1533388"/>
                  <a:pt x="2009553" y="1552353"/>
                  <a:pt x="2009553" y="1552353"/>
                </a:cubicBezTo>
                <a:cubicBezTo>
                  <a:pt x="1995376" y="1562986"/>
                  <a:pt x="1982873" y="1576326"/>
                  <a:pt x="1967023" y="1584251"/>
                </a:cubicBezTo>
                <a:cubicBezTo>
                  <a:pt x="1953953" y="1590786"/>
                  <a:pt x="1938176" y="1589753"/>
                  <a:pt x="1924493" y="1594884"/>
                </a:cubicBezTo>
                <a:cubicBezTo>
                  <a:pt x="1905586" y="1601974"/>
                  <a:pt x="1866891" y="1623393"/>
                  <a:pt x="1850065" y="1637414"/>
                </a:cubicBezTo>
                <a:cubicBezTo>
                  <a:pt x="1838513" y="1647040"/>
                  <a:pt x="1829719" y="1659686"/>
                  <a:pt x="1818167" y="1669312"/>
                </a:cubicBezTo>
                <a:cubicBezTo>
                  <a:pt x="1808350" y="1677493"/>
                  <a:pt x="1796087" y="1682396"/>
                  <a:pt x="1786270" y="1690577"/>
                </a:cubicBezTo>
                <a:cubicBezTo>
                  <a:pt x="1774718" y="1700203"/>
                  <a:pt x="1766883" y="1714133"/>
                  <a:pt x="1754372" y="1722474"/>
                </a:cubicBezTo>
                <a:cubicBezTo>
                  <a:pt x="1745046" y="1728691"/>
                  <a:pt x="1733107" y="1729563"/>
                  <a:pt x="1722474" y="1733107"/>
                </a:cubicBezTo>
                <a:cubicBezTo>
                  <a:pt x="1715386" y="1743740"/>
                  <a:pt x="1709390" y="1755188"/>
                  <a:pt x="1701209" y="1765005"/>
                </a:cubicBezTo>
                <a:cubicBezTo>
                  <a:pt x="1691583" y="1776556"/>
                  <a:pt x="1676614" y="1783758"/>
                  <a:pt x="1669312" y="1796902"/>
                </a:cubicBezTo>
                <a:cubicBezTo>
                  <a:pt x="1669307" y="1796911"/>
                  <a:pt x="1642732" y="1876641"/>
                  <a:pt x="1637414" y="1892595"/>
                </a:cubicBezTo>
                <a:cubicBezTo>
                  <a:pt x="1633870" y="1903228"/>
                  <a:pt x="1632998" y="1915167"/>
                  <a:pt x="1626781" y="1924493"/>
                </a:cubicBezTo>
                <a:cubicBezTo>
                  <a:pt x="1619693" y="1935126"/>
                  <a:pt x="1608615" y="1943994"/>
                  <a:pt x="1605516" y="1956391"/>
                </a:cubicBezTo>
                <a:cubicBezTo>
                  <a:pt x="1604300" y="1961254"/>
                  <a:pt x="1612605" y="1963479"/>
                  <a:pt x="1616149" y="196702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1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selection requires a </a:t>
            </a:r>
            <a:r>
              <a:rPr lang="en-US" dirty="0" err="1" smtClean="0"/>
              <a:t>mux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88879" y="1555854"/>
            <a:ext cx="3706614" cy="2329221"/>
            <a:chOff x="1388879" y="1555854"/>
            <a:chExt cx="3706614" cy="232922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409141" y="1974388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73446" y="2602183"/>
              <a:ext cx="92204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a[</a:t>
              </a: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]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 rot="5400000">
              <a:off x="1928390" y="2697721"/>
              <a:ext cx="1910684" cy="464024"/>
            </a:xfrm>
            <a:prstGeom prst="trapezoid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803282" y="2206399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803282" y="2372447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803282" y="2522572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803282" y="2686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803282" y="2838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803282" y="29911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1803282" y="3157193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803282" y="32959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03282" y="3448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1803282" y="3600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129389" y="286376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 rot="16200000">
              <a:off x="1421356" y="2680657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2897377" y="1578605"/>
              <a:ext cx="6826" cy="49359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990637" y="1555854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75257" y="5734346"/>
            <a:ext cx="31341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a[0],a[1],a[2],…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06867" y="4667541"/>
            <a:ext cx="2761420" cy="1377866"/>
            <a:chOff x="2806867" y="4667541"/>
            <a:chExt cx="2761420" cy="1377866"/>
          </a:xfrm>
        </p:grpSpPr>
        <p:sp>
          <p:nvSpPr>
            <p:cNvPr id="44" name="Rectangle 43"/>
            <p:cNvSpPr/>
            <p:nvPr/>
          </p:nvSpPr>
          <p:spPr bwMode="auto">
            <a:xfrm rot="5400000">
              <a:off x="3550670" y="4656176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69212" y="5381778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612943" y="5786656"/>
              <a:ext cx="955344" cy="245660"/>
            </a:xfrm>
            <a:custGeom>
              <a:avLst/>
              <a:gdLst>
                <a:gd name="connsiteX0" fmla="*/ 0 w 955344"/>
                <a:gd name="connsiteY0" fmla="*/ 0 h 245660"/>
                <a:gd name="connsiteX1" fmla="*/ 0 w 955344"/>
                <a:gd name="connsiteY1" fmla="*/ 245660 h 245660"/>
                <a:gd name="connsiteX2" fmla="*/ 955344 w 955344"/>
                <a:gd name="connsiteY2" fmla="*/ 245660 h 24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5344" h="245660">
                  <a:moveTo>
                    <a:pt x="0" y="0"/>
                  </a:moveTo>
                  <a:lnTo>
                    <a:pt x="0" y="245660"/>
                  </a:lnTo>
                  <a:lnTo>
                    <a:pt x="955344" y="245660"/>
                  </a:lnTo>
                </a:path>
              </a:pathLst>
            </a:cu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07085" y="4667541"/>
              <a:ext cx="1091821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&gt;&gt;</a:t>
              </a:r>
              <a:endParaRPr lang="en-US" dirty="0"/>
            </a:p>
          </p:txBody>
        </p:sp>
        <p:cxnSp>
          <p:nvCxnSpPr>
            <p:cNvPr id="50" name="Elbow Connector 49"/>
            <p:cNvCxnSpPr>
              <a:stCxn id="41" idx="2"/>
              <a:endCxn id="48" idx="0"/>
            </p:cNvCxnSpPr>
            <p:nvPr/>
          </p:nvCxnSpPr>
          <p:spPr bwMode="auto">
            <a:xfrm rot="5400000" flipH="1">
              <a:off x="3079256" y="5241281"/>
              <a:ext cx="1148202" cy="722"/>
            </a:xfrm>
            <a:prstGeom prst="bentConnector5">
              <a:avLst>
                <a:gd name="adj1" fmla="val -19909"/>
                <a:gd name="adj2" fmla="val 139771330"/>
                <a:gd name="adj3" fmla="val 119909"/>
              </a:avLst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>
              <a:stCxn id="48" idx="2"/>
              <a:endCxn id="41" idx="0"/>
            </p:cNvCxnSpPr>
            <p:nvPr/>
          </p:nvCxnSpPr>
          <p:spPr bwMode="auto">
            <a:xfrm>
              <a:off x="3652996" y="5036873"/>
              <a:ext cx="722" cy="344905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19625" y="5800725"/>
              <a:ext cx="274434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50" dirty="0" smtClean="0"/>
                <a:t>0</a:t>
              </a:r>
              <a:endParaRPr lang="en-US" sz="10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45646" y="2002018"/>
            <a:ext cx="346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when the selection indices are regular then it is better to use a shift operator (no gates!)</a:t>
            </a:r>
          </a:p>
        </p:txBody>
      </p:sp>
      <p:sp>
        <p:nvSpPr>
          <p:cNvPr id="29" name="Bent-Up Arrow 28"/>
          <p:cNvSpPr/>
          <p:nvPr/>
        </p:nvSpPr>
        <p:spPr bwMode="auto">
          <a:xfrm rot="5400000">
            <a:off x="1568636" y="4136065"/>
            <a:ext cx="728006" cy="797442"/>
          </a:xfrm>
          <a:prstGeom prst="bentUpArrow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repeated selections by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(a[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&lt;= a &gt;&gt;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 &lt;=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sum[0],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(prod &gt;&gt; 1)[30:0]};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for Sequential Multiply</a:t>
            </a:r>
            <a:endParaRPr lang="en-US" dirty="0"/>
          </a:p>
        </p:txBody>
      </p:sp>
      <p:sp>
        <p:nvSpPr>
          <p:cNvPr id="8" name="TextBox 100"/>
          <p:cNvSpPr txBox="1">
            <a:spLocks noChangeArrowheads="1"/>
          </p:cNvSpPr>
          <p:nvPr/>
        </p:nvSpPr>
        <p:spPr bwMode="auto">
          <a:xfrm>
            <a:off x="6034088" y="1383244"/>
            <a:ext cx="48603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bIn</a:t>
            </a:r>
            <a:endParaRPr lang="en-US" sz="1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69528" y="1870074"/>
            <a:ext cx="1204912" cy="3196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b</a:t>
            </a:r>
            <a:endParaRPr lang="en-US" sz="1400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81050" y="1882555"/>
            <a:ext cx="101142" cy="290356"/>
            <a:chOff x="7256879" y="1927436"/>
            <a:chExt cx="300908" cy="310332"/>
          </a:xfrm>
        </p:grpSpPr>
        <p:cxnSp>
          <p:nvCxnSpPr>
            <p:cNvPr id="16" name="Straight Connector 37"/>
            <p:cNvCxnSpPr>
              <a:cxnSpLocks noChangeShapeType="1"/>
            </p:cNvCxnSpPr>
            <p:nvPr/>
          </p:nvCxnSpPr>
          <p:spPr bwMode="auto">
            <a:xfrm>
              <a:off x="7256879" y="1927436"/>
              <a:ext cx="295273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" name="Straight Connector 38"/>
            <p:cNvCxnSpPr>
              <a:cxnSpLocks noChangeShapeType="1"/>
            </p:cNvCxnSpPr>
            <p:nvPr/>
          </p:nvCxnSpPr>
          <p:spPr bwMode="auto">
            <a:xfrm flipV="1">
              <a:off x="7260467" y="2065489"/>
              <a:ext cx="297320" cy="172279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86" name="Elbow Connector 198"/>
          <p:cNvCxnSpPr>
            <a:cxnSpLocks noChangeShapeType="1"/>
          </p:cNvCxnSpPr>
          <p:nvPr/>
        </p:nvCxnSpPr>
        <p:spPr bwMode="auto">
          <a:xfrm rot="5400000">
            <a:off x="6094571" y="1779962"/>
            <a:ext cx="172506" cy="13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83" name="Group 82"/>
          <p:cNvGrpSpPr/>
          <p:nvPr/>
        </p:nvGrpSpPr>
        <p:grpSpPr>
          <a:xfrm>
            <a:off x="3312995" y="4039657"/>
            <a:ext cx="1224080" cy="300570"/>
            <a:chOff x="2512895" y="4039657"/>
            <a:chExt cx="1224080" cy="300570"/>
          </a:xfrm>
          <a:solidFill>
            <a:schemeClr val="accent1"/>
          </a:solidFill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12895" y="4039657"/>
              <a:ext cx="1224080" cy="30057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a</a:t>
              </a:r>
              <a:endParaRPr lang="en-US" sz="1400" dirty="0"/>
            </a:p>
          </p:txBody>
        </p:sp>
        <p:cxnSp>
          <p:nvCxnSpPr>
            <p:cNvPr id="108" name="Straight Connector 135"/>
            <p:cNvCxnSpPr>
              <a:cxnSpLocks noChangeShapeType="1"/>
            </p:cNvCxnSpPr>
            <p:nvPr/>
          </p:nvCxnSpPr>
          <p:spPr bwMode="auto">
            <a:xfrm>
              <a:off x="2534350" y="4040715"/>
              <a:ext cx="99379" cy="137803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9" name="Straight Connector 136"/>
            <p:cNvCxnSpPr>
              <a:cxnSpLocks noChangeShapeType="1"/>
            </p:cNvCxnSpPr>
            <p:nvPr/>
          </p:nvCxnSpPr>
          <p:spPr bwMode="auto">
            <a:xfrm flipV="1">
              <a:off x="2535550" y="4169883"/>
              <a:ext cx="100067" cy="16119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80" name="Group 79"/>
          <p:cNvGrpSpPr/>
          <p:nvPr/>
        </p:nvGrpSpPr>
        <p:grpSpPr>
          <a:xfrm>
            <a:off x="2139453" y="4041770"/>
            <a:ext cx="473976" cy="319620"/>
            <a:chOff x="1339353" y="4041770"/>
            <a:chExt cx="473976" cy="319620"/>
          </a:xfrm>
          <a:solidFill>
            <a:schemeClr val="accent1"/>
          </a:solidFill>
        </p:grpSpPr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339353" y="4041770"/>
              <a:ext cx="473976" cy="3196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1350874" y="4054250"/>
              <a:ext cx="101142" cy="290356"/>
              <a:chOff x="7256879" y="1927436"/>
              <a:chExt cx="300908" cy="310332"/>
            </a:xfrm>
            <a:grpFill/>
          </p:grpSpPr>
          <p:cxnSp>
            <p:nvCxnSpPr>
              <p:cNvPr id="168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9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1" name="Group 80"/>
          <p:cNvGrpSpPr/>
          <p:nvPr/>
        </p:nvGrpSpPr>
        <p:grpSpPr>
          <a:xfrm>
            <a:off x="1971675" y="2988237"/>
            <a:ext cx="814276" cy="2489048"/>
            <a:chOff x="1171575" y="2988237"/>
            <a:chExt cx="814276" cy="2489048"/>
          </a:xfrm>
        </p:grpSpPr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1219817" y="4624968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== 32</a:t>
              </a:r>
              <a:endParaRPr lang="en-US" sz="1400" dirty="0"/>
            </a:p>
          </p:txBody>
        </p:sp>
        <p:sp>
          <p:nvSpPr>
            <p:cNvPr id="170" name="AutoShape 10"/>
            <p:cNvSpPr>
              <a:spLocks noChangeArrowheads="1"/>
            </p:cNvSpPr>
            <p:nvPr/>
          </p:nvSpPr>
          <p:spPr bwMode="auto">
            <a:xfrm>
              <a:off x="1361528" y="3652838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75" name="Straight Arrow Connector 230"/>
            <p:cNvCxnSpPr>
              <a:cxnSpLocks noChangeShapeType="1"/>
            </p:cNvCxnSpPr>
            <p:nvPr/>
          </p:nvCxnSpPr>
          <p:spPr bwMode="auto">
            <a:xfrm>
              <a:off x="1574601" y="3811893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6" name="Straight Arrow Connector 230"/>
            <p:cNvCxnSpPr>
              <a:cxnSpLocks noChangeShapeType="1"/>
            </p:cNvCxnSpPr>
            <p:nvPr/>
          </p:nvCxnSpPr>
          <p:spPr bwMode="auto">
            <a:xfrm>
              <a:off x="1573362" y="4382611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7" name="Shape 256"/>
            <p:cNvCxnSpPr>
              <a:cxnSpLocks noChangeShapeType="1"/>
              <a:stCxn id="166" idx="2"/>
              <a:endCxn id="82" idx="0"/>
            </p:cNvCxnSpPr>
            <p:nvPr/>
          </p:nvCxnSpPr>
          <p:spPr bwMode="auto">
            <a:xfrm rot="5400000" flipH="1">
              <a:off x="819227" y="3594752"/>
              <a:ext cx="1341965" cy="191313"/>
            </a:xfrm>
            <a:prstGeom prst="bentConnector5">
              <a:avLst>
                <a:gd name="adj1" fmla="val -8518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1" name="Oval 149"/>
            <p:cNvSpPr>
              <a:spLocks noChangeArrowheads="1"/>
            </p:cNvSpPr>
            <p:nvPr/>
          </p:nvSpPr>
          <p:spPr bwMode="auto">
            <a:xfrm>
              <a:off x="1681117" y="298823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192" name="Elbow Connector 190"/>
            <p:cNvCxnSpPr>
              <a:cxnSpLocks noChangeShapeType="1"/>
              <a:stCxn id="191" idx="4"/>
            </p:cNvCxnSpPr>
            <p:nvPr/>
          </p:nvCxnSpPr>
          <p:spPr bwMode="auto">
            <a:xfrm rot="5400000">
              <a:off x="1581631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98" name="Straight Arrow Connector 230"/>
            <p:cNvCxnSpPr>
              <a:cxnSpLocks noChangeShapeType="1"/>
            </p:cNvCxnSpPr>
            <p:nvPr/>
          </p:nvCxnSpPr>
          <p:spPr bwMode="auto">
            <a:xfrm>
              <a:off x="1557790" y="4934989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9" name="TextBox 102"/>
            <p:cNvSpPr txBox="1">
              <a:spLocks noChangeArrowheads="1"/>
            </p:cNvSpPr>
            <p:nvPr/>
          </p:nvSpPr>
          <p:spPr bwMode="auto">
            <a:xfrm>
              <a:off x="1234100" y="5191053"/>
              <a:ext cx="627095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done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71575" y="3019425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8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267306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69997" y="4039655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/>
              <a:t>prod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773185" y="4038600"/>
            <a:ext cx="101267" cy="290358"/>
            <a:chOff x="1539276" y="3050891"/>
            <a:chExt cx="300885" cy="310334"/>
          </a:xfrm>
        </p:grpSpPr>
        <p:cxnSp>
          <p:nvCxnSpPr>
            <p:cNvPr id="26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1" name="Group 100"/>
          <p:cNvGrpSpPr/>
          <p:nvPr/>
        </p:nvGrpSpPr>
        <p:grpSpPr>
          <a:xfrm>
            <a:off x="6822385" y="3244057"/>
            <a:ext cx="1228221" cy="2348520"/>
            <a:chOff x="6022285" y="3244057"/>
            <a:chExt cx="1228221" cy="2348520"/>
          </a:xfrm>
        </p:grpSpPr>
        <p:sp>
          <p:nvSpPr>
            <p:cNvPr id="10" name="TextBox 102"/>
            <p:cNvSpPr txBox="1">
              <a:spLocks noChangeArrowheads="1"/>
            </p:cNvSpPr>
            <p:nvPr/>
          </p:nvSpPr>
          <p:spPr bwMode="auto">
            <a:xfrm>
              <a:off x="6022285" y="5306345"/>
              <a:ext cx="122822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(low)</a:t>
              </a:r>
              <a:endParaRPr lang="en-US" sz="1400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6524625" y="3244057"/>
              <a:ext cx="554934" cy="1934368"/>
              <a:chOff x="6524625" y="3244057"/>
              <a:chExt cx="554934" cy="1934368"/>
            </a:xfrm>
          </p:grpSpPr>
          <p:cxnSp>
            <p:nvCxnSpPr>
              <p:cNvPr id="57" name="Straight Arrow Connector 254"/>
              <p:cNvCxnSpPr>
                <a:cxnSpLocks noChangeShapeType="1"/>
              </p:cNvCxnSpPr>
              <p:nvPr/>
            </p:nvCxnSpPr>
            <p:spPr bwMode="auto">
              <a:xfrm>
                <a:off x="6582672" y="4349750"/>
                <a:ext cx="0" cy="828675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 rot="10800000">
                <a:off x="6757297" y="3244057"/>
                <a:ext cx="322262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/>
                  <a:t>&lt;&lt;</a:t>
                </a:r>
              </a:p>
            </p:txBody>
          </p:sp>
          <p:cxnSp>
            <p:nvCxnSpPr>
              <p:cNvPr id="70" name="Shape 256"/>
              <p:cNvCxnSpPr>
                <a:cxnSpLocks noChangeShapeType="1"/>
                <a:stCxn id="24" idx="2"/>
                <a:endCxn id="69" idx="2"/>
              </p:cNvCxnSpPr>
              <p:nvPr/>
            </p:nvCxnSpPr>
            <p:spPr bwMode="auto">
              <a:xfrm rot="5400000" flipH="1" flipV="1">
                <a:off x="6202466" y="3624263"/>
                <a:ext cx="1096168" cy="335756"/>
              </a:xfrm>
              <a:prstGeom prst="bentConnector5">
                <a:avLst>
                  <a:gd name="adj1" fmla="val -20854"/>
                  <a:gd name="adj2" fmla="val 247754"/>
                  <a:gd name="adj3" fmla="val 120854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102" name="Elbow Connector 193"/>
              <p:cNvCxnSpPr>
                <a:cxnSpLocks noChangeShapeType="1"/>
                <a:stCxn id="69" idx="0"/>
                <a:endCxn id="24" idx="0"/>
              </p:cNvCxnSpPr>
              <p:nvPr/>
            </p:nvCxnSpPr>
            <p:spPr bwMode="auto">
              <a:xfrm rot="5400000">
                <a:off x="6498007" y="3619234"/>
                <a:ext cx="505086" cy="335756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524625" y="3848100"/>
                <a:ext cx="521297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[30:0]</a:t>
                </a:r>
                <a:endParaRPr lang="en-US" sz="800" dirty="0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495675" y="1631950"/>
            <a:ext cx="862666" cy="2914583"/>
            <a:chOff x="2695575" y="1631950"/>
            <a:chExt cx="862666" cy="2914583"/>
          </a:xfrm>
        </p:grpSpPr>
        <p:grpSp>
          <p:nvGrpSpPr>
            <p:cNvPr id="92" name="Group 91"/>
            <p:cNvGrpSpPr/>
            <p:nvPr/>
          </p:nvGrpSpPr>
          <p:grpSpPr>
            <a:xfrm>
              <a:off x="2756013" y="1631950"/>
              <a:ext cx="802228" cy="2708277"/>
              <a:chOff x="2756013" y="1631950"/>
              <a:chExt cx="802228" cy="2708277"/>
            </a:xfrm>
          </p:grpSpPr>
          <p:sp>
            <p:nvSpPr>
              <p:cNvPr id="9" name="TextBox 101"/>
              <p:cNvSpPr txBox="1">
                <a:spLocks noChangeArrowheads="1"/>
              </p:cNvSpPr>
              <p:nvPr/>
            </p:nvSpPr>
            <p:spPr bwMode="auto">
              <a:xfrm>
                <a:off x="3077019" y="1631950"/>
                <a:ext cx="481222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aIn</a:t>
                </a:r>
                <a:endParaRPr lang="en-US" sz="1400" dirty="0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 rot="10800000">
                <a:off x="2756013" y="2973388"/>
                <a:ext cx="322262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/>
                  <a:t>&lt;&lt;</a:t>
                </a:r>
              </a:p>
            </p:txBody>
          </p:sp>
          <p:cxnSp>
            <p:nvCxnSpPr>
              <p:cNvPr id="34" name="Straight Arrow Connector 179"/>
              <p:cNvCxnSpPr>
                <a:cxnSpLocks noChangeShapeType="1"/>
              </p:cNvCxnSpPr>
              <p:nvPr/>
            </p:nvCxnSpPr>
            <p:spPr bwMode="auto">
              <a:xfrm flipH="1">
                <a:off x="3219894" y="1954213"/>
                <a:ext cx="0" cy="169386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38" name="AutoShape 10"/>
              <p:cNvSpPr>
                <a:spLocks noChangeArrowheads="1"/>
              </p:cNvSpPr>
              <p:nvPr/>
            </p:nvSpPr>
            <p:spPr bwMode="auto">
              <a:xfrm>
                <a:off x="2909383" y="3652838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42" name="Elbow Connector 189"/>
              <p:cNvCxnSpPr>
                <a:cxnSpLocks noChangeShapeType="1"/>
              </p:cNvCxnSpPr>
              <p:nvPr/>
            </p:nvCxnSpPr>
            <p:spPr bwMode="auto">
              <a:xfrm rot="16200000" flipH="1">
                <a:off x="2790938" y="3405187"/>
                <a:ext cx="368300" cy="117475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0" name="Straight Arrow Connector 230"/>
              <p:cNvCxnSpPr>
                <a:cxnSpLocks noChangeShapeType="1"/>
                <a:stCxn id="38" idx="2"/>
                <a:endCxn id="19" idx="0"/>
              </p:cNvCxnSpPr>
              <p:nvPr/>
            </p:nvCxnSpPr>
            <p:spPr bwMode="auto">
              <a:xfrm>
                <a:off x="3123696" y="3797300"/>
                <a:ext cx="10764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8" name="Shape 256"/>
              <p:cNvCxnSpPr>
                <a:cxnSpLocks noChangeShapeType="1"/>
                <a:stCxn id="19" idx="2"/>
                <a:endCxn id="29" idx="2"/>
              </p:cNvCxnSpPr>
              <p:nvPr/>
            </p:nvCxnSpPr>
            <p:spPr bwMode="auto">
              <a:xfrm rot="5400000" flipH="1">
                <a:off x="2342382" y="3548150"/>
                <a:ext cx="1366839" cy="217316"/>
              </a:xfrm>
              <a:prstGeom prst="bentConnector5">
                <a:avLst>
                  <a:gd name="adj1" fmla="val -16725"/>
                  <a:gd name="adj2" fmla="val 386828"/>
                  <a:gd name="adj3" fmla="val 11672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100" name="TextBox 99"/>
            <p:cNvSpPr txBox="1"/>
            <p:nvPr/>
          </p:nvSpPr>
          <p:spPr>
            <a:xfrm>
              <a:off x="2695575" y="4343400"/>
              <a:ext cx="42832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31:0</a:t>
              </a:r>
              <a:endParaRPr lang="en-US" sz="800" dirty="0"/>
            </a:p>
          </p:txBody>
        </p:sp>
      </p:grp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055962" y="4041770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tp</a:t>
            </a:r>
            <a:endParaRPr lang="en-US" sz="1400" dirty="0"/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59150" y="4040715"/>
            <a:ext cx="101267" cy="290358"/>
            <a:chOff x="1539276" y="3050891"/>
            <a:chExt cx="300885" cy="310334"/>
          </a:xfrm>
          <a:solidFill>
            <a:schemeClr val="bg1"/>
          </a:solidFill>
        </p:grpSpPr>
        <p:cxnSp>
          <p:nvCxnSpPr>
            <p:cNvPr id="65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3" name="Group 102"/>
          <p:cNvGrpSpPr/>
          <p:nvPr/>
        </p:nvGrpSpPr>
        <p:grpSpPr>
          <a:xfrm>
            <a:off x="2547391" y="3657600"/>
            <a:ext cx="541519" cy="313932"/>
            <a:chOff x="1747291" y="3657600"/>
            <a:chExt cx="541519" cy="313932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 flipH="1" flipV="1">
              <a:off x="1747291" y="37242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2" name="TextBox 141"/>
            <p:cNvSpPr txBox="1"/>
            <p:nvPr/>
          </p:nvSpPr>
          <p:spPr>
            <a:xfrm>
              <a:off x="1866900" y="36576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080916" y="3695700"/>
            <a:ext cx="531994" cy="313932"/>
            <a:chOff x="3280816" y="3695700"/>
            <a:chExt cx="531994" cy="313932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 flipH="1" flipV="1">
              <a:off x="3280816" y="37528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390900" y="36957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576341" y="3000375"/>
            <a:ext cx="712969" cy="313932"/>
            <a:chOff x="4776241" y="3000375"/>
            <a:chExt cx="712969" cy="313932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H="1" flipV="1">
              <a:off x="4776241" y="31527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5067300" y="3000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733550" y="4143375"/>
            <a:ext cx="421910" cy="313932"/>
            <a:chOff x="933450" y="4143375"/>
            <a:chExt cx="421910" cy="313932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 flipV="1">
              <a:off x="103291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933450" y="4143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905125" y="4162425"/>
            <a:ext cx="421910" cy="313932"/>
            <a:chOff x="2105025" y="4162425"/>
            <a:chExt cx="421910" cy="313932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 flipV="1">
              <a:off x="2194966" y="42100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105025" y="416242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657725" y="4171950"/>
            <a:ext cx="421910" cy="313932"/>
            <a:chOff x="3857625" y="4171950"/>
            <a:chExt cx="421910" cy="313932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 flipV="1">
              <a:off x="394756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>
              <a:off x="3857625" y="417195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10325" y="4181475"/>
            <a:ext cx="421910" cy="313932"/>
            <a:chOff x="5610225" y="4181475"/>
            <a:chExt cx="421910" cy="313932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 flipV="1">
              <a:off x="5652541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4" name="TextBox 153"/>
            <p:cNvSpPr txBox="1"/>
            <p:nvPr/>
          </p:nvSpPr>
          <p:spPr>
            <a:xfrm>
              <a:off x="5610225" y="41814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933950" y="1866900"/>
            <a:ext cx="647700" cy="313932"/>
            <a:chOff x="4133850" y="1866900"/>
            <a:chExt cx="647700" cy="313932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 flipV="1">
              <a:off x="4461916" y="20288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TextBox 154"/>
            <p:cNvSpPr txBox="1"/>
            <p:nvPr/>
          </p:nvSpPr>
          <p:spPr>
            <a:xfrm>
              <a:off x="4133850" y="18669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5370447" y="5762625"/>
            <a:ext cx="297389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s1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s2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r>
              <a:rPr lang="en-US" dirty="0" smtClean="0"/>
              <a:t> | !done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00550" y="2102412"/>
            <a:ext cx="2535437" cy="3487259"/>
            <a:chOff x="4400550" y="2102412"/>
            <a:chExt cx="2535437" cy="3487259"/>
          </a:xfrm>
        </p:grpSpPr>
        <p:sp>
          <p:nvSpPr>
            <p:cNvPr id="130" name="TextBox 102"/>
            <p:cNvSpPr txBox="1">
              <a:spLocks noChangeArrowheads="1"/>
            </p:cNvSpPr>
            <p:nvPr/>
          </p:nvSpPr>
          <p:spPr bwMode="auto">
            <a:xfrm>
              <a:off x="5265149" y="5303439"/>
              <a:ext cx="131157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(high)</a:t>
              </a:r>
              <a:endParaRPr lang="en-US" sz="1400" dirty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4400550" y="2102412"/>
              <a:ext cx="2535437" cy="3069591"/>
              <a:chOff x="4400550" y="2121462"/>
              <a:chExt cx="2535437" cy="3069591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619875" y="3867150"/>
                <a:ext cx="31611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</a:t>
                </a:r>
                <a:endParaRPr lang="en-US" sz="800" dirty="0"/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5657850" y="3762375"/>
                <a:ext cx="1362" cy="26034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9" name="TextBox 98"/>
              <p:cNvSpPr txBox="1"/>
              <p:nvPr/>
            </p:nvSpPr>
            <p:spPr>
              <a:xfrm>
                <a:off x="5724525" y="3724275"/>
                <a:ext cx="250390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4400550" y="2121462"/>
                <a:ext cx="2505075" cy="3069591"/>
                <a:chOff x="4400550" y="2121462"/>
                <a:chExt cx="2505075" cy="3069591"/>
              </a:xfrm>
            </p:grpSpPr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 rot="5400000">
                  <a:off x="5451542" y="3262379"/>
                  <a:ext cx="382587" cy="61105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1"/>
                    <a:gd name="T25" fmla="*/ 0 h 385"/>
                    <a:gd name="T26" fmla="*/ 241 w 241"/>
                    <a:gd name="T27" fmla="*/ 385 h 38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190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vert270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-96" charset="2"/>
                    <a:buNone/>
                    <a:defRPr/>
                  </a:pPr>
                  <a:r>
                    <a:rPr lang="en-US" sz="900" dirty="0">
                      <a:latin typeface="Verdana" pitchFamily="-96" charset="0"/>
                    </a:rPr>
                    <a:t>    add</a:t>
                  </a:r>
                </a:p>
              </p:txBody>
            </p:sp>
            <p:cxnSp>
              <p:nvCxnSpPr>
                <p:cNvPr id="128" name="Straight Arrow Connector 254"/>
                <p:cNvCxnSpPr>
                  <a:cxnSpLocks noChangeShapeType="1"/>
                </p:cNvCxnSpPr>
                <p:nvPr/>
              </p:nvCxnSpPr>
              <p:spPr bwMode="auto">
                <a:xfrm>
                  <a:off x="5678262" y="4342340"/>
                  <a:ext cx="2262" cy="848713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98" name="Freeform 97"/>
                <p:cNvSpPr/>
                <p:nvPr/>
              </p:nvSpPr>
              <p:spPr bwMode="auto">
                <a:xfrm>
                  <a:off x="5743575" y="3771900"/>
                  <a:ext cx="1162050" cy="276225"/>
                </a:xfrm>
                <a:custGeom>
                  <a:avLst/>
                  <a:gdLst>
                    <a:gd name="connsiteX0" fmla="*/ 0 w 809625"/>
                    <a:gd name="connsiteY0" fmla="*/ 0 h 276225"/>
                    <a:gd name="connsiteX1" fmla="*/ 19050 w 809625"/>
                    <a:gd name="connsiteY1" fmla="*/ 95250 h 276225"/>
                    <a:gd name="connsiteX2" fmla="*/ 809625 w 809625"/>
                    <a:gd name="connsiteY2" fmla="*/ 104775 h 276225"/>
                    <a:gd name="connsiteX3" fmla="*/ 809625 w 809625"/>
                    <a:gd name="connsiteY3" fmla="*/ 276225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25" h="276225">
                      <a:moveTo>
                        <a:pt x="0" y="0"/>
                      </a:moveTo>
                      <a:lnTo>
                        <a:pt x="19050" y="95250"/>
                      </a:lnTo>
                      <a:lnTo>
                        <a:pt x="809625" y="104775"/>
                      </a:lnTo>
                      <a:lnTo>
                        <a:pt x="809625" y="27622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5187513" y="2578662"/>
                  <a:ext cx="428625" cy="797157"/>
                  <a:chOff x="5187513" y="2578662"/>
                  <a:chExt cx="428625" cy="797157"/>
                </a:xfrm>
              </p:grpSpPr>
              <p:sp>
                <p:nvSpPr>
                  <p:cNvPr id="40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187513" y="3062288"/>
                    <a:ext cx="428625" cy="14446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32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56213" y="25786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cxnSp>
                <p:nvCxnSpPr>
                  <p:cNvPr id="76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15095" y="3209925"/>
                    <a:ext cx="4630" cy="1658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cxnSp>
                <p:nvCxnSpPr>
                  <p:cNvPr id="115" name="Straight Arrow Connector 114"/>
                  <p:cNvCxnSpPr>
                    <a:stCxn id="32" idx="4"/>
                  </p:cNvCxnSpPr>
                  <p:nvPr/>
                </p:nvCxnSpPr>
                <p:spPr bwMode="auto">
                  <a:xfrm flipH="1">
                    <a:off x="5391150" y="2892425"/>
                    <a:ext cx="17430" cy="174625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111" name="Freeform 110"/>
                <p:cNvSpPr/>
                <p:nvPr/>
              </p:nvSpPr>
              <p:spPr bwMode="auto">
                <a:xfrm>
                  <a:off x="4895850" y="2867025"/>
                  <a:ext cx="771525" cy="1704975"/>
                </a:xfrm>
                <a:custGeom>
                  <a:avLst/>
                  <a:gdLst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152400 h 1704975"/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219075 h 170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71525" h="1704975">
                      <a:moveTo>
                        <a:pt x="771525" y="1704975"/>
                      </a:moveTo>
                      <a:lnTo>
                        <a:pt x="0" y="1704975"/>
                      </a:lnTo>
                      <a:lnTo>
                        <a:pt x="9525" y="0"/>
                      </a:lnTo>
                      <a:lnTo>
                        <a:pt x="371475" y="0"/>
                      </a:lnTo>
                      <a:lnTo>
                        <a:pt x="371475" y="21907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1" name="Freeform 120"/>
                <p:cNvSpPr/>
                <p:nvPr/>
              </p:nvSpPr>
              <p:spPr bwMode="auto">
                <a:xfrm>
                  <a:off x="4467225" y="2514601"/>
                  <a:ext cx="1152525" cy="2038350"/>
                </a:xfrm>
                <a:custGeom>
                  <a:avLst/>
                  <a:gdLst>
                    <a:gd name="connsiteX0" fmla="*/ 0 w 1343025"/>
                    <a:gd name="connsiteY0" fmla="*/ 1924050 h 2124075"/>
                    <a:gd name="connsiteX1" fmla="*/ 0 w 1343025"/>
                    <a:gd name="connsiteY1" fmla="*/ 2124075 h 2124075"/>
                    <a:gd name="connsiteX2" fmla="*/ 247650 w 1343025"/>
                    <a:gd name="connsiteY2" fmla="*/ 2124075 h 2124075"/>
                    <a:gd name="connsiteX3" fmla="*/ 238125 w 1343025"/>
                    <a:gd name="connsiteY3" fmla="*/ 0 h 2124075"/>
                    <a:gd name="connsiteX4" fmla="*/ 1343025 w 1343025"/>
                    <a:gd name="connsiteY4" fmla="*/ 0 h 2124075"/>
                    <a:gd name="connsiteX0" fmla="*/ 0 w 1152525"/>
                    <a:gd name="connsiteY0" fmla="*/ 1924050 h 2124075"/>
                    <a:gd name="connsiteX1" fmla="*/ 0 w 1152525"/>
                    <a:gd name="connsiteY1" fmla="*/ 2124075 h 2124075"/>
                    <a:gd name="connsiteX2" fmla="*/ 247650 w 1152525"/>
                    <a:gd name="connsiteY2" fmla="*/ 2124075 h 2124075"/>
                    <a:gd name="connsiteX3" fmla="*/ 238125 w 1152525"/>
                    <a:gd name="connsiteY3" fmla="*/ 0 h 2124075"/>
                    <a:gd name="connsiteX4" fmla="*/ 1152525 w 1152525"/>
                    <a:gd name="connsiteY4" fmla="*/ 85725 h 2124075"/>
                    <a:gd name="connsiteX0" fmla="*/ 0 w 1152525"/>
                    <a:gd name="connsiteY0" fmla="*/ 1838325 h 2038350"/>
                    <a:gd name="connsiteX1" fmla="*/ 0 w 1152525"/>
                    <a:gd name="connsiteY1" fmla="*/ 2038350 h 2038350"/>
                    <a:gd name="connsiteX2" fmla="*/ 247650 w 1152525"/>
                    <a:gd name="connsiteY2" fmla="*/ 2038350 h 2038350"/>
                    <a:gd name="connsiteX3" fmla="*/ 238125 w 1152525"/>
                    <a:gd name="connsiteY3" fmla="*/ 0 h 2038350"/>
                    <a:gd name="connsiteX4" fmla="*/ 1152525 w 1152525"/>
                    <a:gd name="connsiteY4" fmla="*/ 0 h 2038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2525" h="2038350">
                      <a:moveTo>
                        <a:pt x="0" y="1838325"/>
                      </a:moveTo>
                      <a:lnTo>
                        <a:pt x="0" y="2038350"/>
                      </a:lnTo>
                      <a:lnTo>
                        <a:pt x="247650" y="2038350"/>
                      </a:lnTo>
                      <a:lnTo>
                        <a:pt x="238125" y="0"/>
                      </a:lnTo>
                      <a:lnTo>
                        <a:pt x="1152525" y="0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4400550" y="4371975"/>
                  <a:ext cx="258404" cy="2169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900" dirty="0" smtClean="0"/>
                    <a:t>0</a:t>
                  </a:r>
                  <a:endParaRPr lang="en-US" sz="9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38750" y="3762375"/>
                  <a:ext cx="428322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32:1</a:t>
                  </a:r>
                  <a:endParaRPr lang="en-US" sz="800" dirty="0"/>
                </a:p>
              </p:txBody>
            </p:sp>
            <p:grpSp>
              <p:nvGrpSpPr>
                <p:cNvPr id="120" name="Group 119"/>
                <p:cNvGrpSpPr/>
                <p:nvPr/>
              </p:nvGrpSpPr>
              <p:grpSpPr>
                <a:xfrm>
                  <a:off x="5065713" y="2121462"/>
                  <a:ext cx="1477962" cy="1259913"/>
                  <a:chOff x="5065713" y="2121462"/>
                  <a:chExt cx="1477962" cy="1259913"/>
                </a:xfrm>
              </p:grpSpPr>
              <p:cxnSp>
                <p:nvCxnSpPr>
                  <p:cNvPr id="48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72201" y="2185988"/>
                    <a:ext cx="4762" cy="225425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sp>
                <p:nvSpPr>
                  <p:cNvPr id="133" name="Freeform 132"/>
                  <p:cNvSpPr/>
                  <p:nvPr/>
                </p:nvSpPr>
                <p:spPr bwMode="auto">
                  <a:xfrm>
                    <a:off x="5848350" y="2590800"/>
                    <a:ext cx="200025" cy="790575"/>
                  </a:xfrm>
                  <a:custGeom>
                    <a:avLst/>
                    <a:gdLst>
                      <a:gd name="connsiteX0" fmla="*/ 361950 w 361950"/>
                      <a:gd name="connsiteY0" fmla="*/ 0 h 685800"/>
                      <a:gd name="connsiteX1" fmla="*/ 361950 w 361950"/>
                      <a:gd name="connsiteY1" fmla="*/ 190500 h 685800"/>
                      <a:gd name="connsiteX2" fmla="*/ 0 w 361950"/>
                      <a:gd name="connsiteY2" fmla="*/ 190500 h 685800"/>
                      <a:gd name="connsiteX3" fmla="*/ 0 w 361950"/>
                      <a:gd name="connsiteY3" fmla="*/ 685800 h 68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1950" h="685800">
                        <a:moveTo>
                          <a:pt x="361950" y="0"/>
                        </a:moveTo>
                        <a:lnTo>
                          <a:pt x="361950" y="190500"/>
                        </a:lnTo>
                        <a:lnTo>
                          <a:pt x="0" y="190500"/>
                        </a:lnTo>
                        <a:lnTo>
                          <a:pt x="0" y="685800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1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11363" y="2405062"/>
                    <a:ext cx="1032312" cy="166688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117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065713" y="21214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 bwMode="auto">
                  <a:xfrm>
                    <a:off x="5381625" y="2276475"/>
                    <a:ext cx="323850" cy="123825"/>
                  </a:xfrm>
                  <a:custGeom>
                    <a:avLst/>
                    <a:gdLst>
                      <a:gd name="connsiteX0" fmla="*/ 0 w 323850"/>
                      <a:gd name="connsiteY0" fmla="*/ 0 h 123825"/>
                      <a:gd name="connsiteX1" fmla="*/ 323850 w 323850"/>
                      <a:gd name="connsiteY1" fmla="*/ 0 h 123825"/>
                      <a:gd name="connsiteX2" fmla="*/ 323850 w 323850"/>
                      <a:gd name="connsiteY2" fmla="*/ 123825 h 123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850" h="123825">
                        <a:moveTo>
                          <a:pt x="0" y="0"/>
                        </a:moveTo>
                        <a:lnTo>
                          <a:pt x="323850" y="0"/>
                        </a:lnTo>
                        <a:lnTo>
                          <a:pt x="323850" y="12382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 autoUpdateAnimBg="0"/>
      <p:bldP spid="156" grpI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32861"/>
            <a:ext cx="7772400" cy="4114800"/>
          </a:xfrm>
        </p:spPr>
        <p:txBody>
          <a:bodyPr/>
          <a:lstStyle/>
          <a:p>
            <a:r>
              <a:rPr lang="en-US" sz="2400" dirty="0" smtClean="0"/>
              <a:t>Number of add32 circuits has been reduced from 31 to one, though some registers and </a:t>
            </a:r>
            <a:r>
              <a:rPr lang="en-US" sz="2400" dirty="0" err="1" smtClean="0"/>
              <a:t>muxes</a:t>
            </a:r>
            <a:r>
              <a:rPr lang="en-US" sz="2400" dirty="0" smtClean="0"/>
              <a:t> have been added</a:t>
            </a:r>
          </a:p>
          <a:p>
            <a:r>
              <a:rPr lang="en-US" sz="2400" dirty="0" smtClean="0"/>
              <a:t>The longest combinational path has been reduced from 31 serial add32’s to one add32 plus a few </a:t>
            </a:r>
            <a:r>
              <a:rPr lang="en-US" sz="2400" dirty="0" err="1" smtClean="0"/>
              <a:t>muxes</a:t>
            </a:r>
            <a:endParaRPr lang="en-US" sz="2400" dirty="0"/>
          </a:p>
          <a:p>
            <a:r>
              <a:rPr lang="en-US" sz="2400" dirty="0" smtClean="0"/>
              <a:t>The sequential circuit will take 31 clock cycles to compute an answer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10001111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69" y="1637731"/>
            <a:ext cx="203292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708219" y="2347415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708219" y="374176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4496938" y="1514911"/>
            <a:ext cx="4169391" cy="4954138"/>
            <a:chOff x="4496938" y="1514911"/>
            <a:chExt cx="4169391" cy="495413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155128" y="1514911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5" name="Straight Arrow Connector 24"/>
            <p:cNvCxnSpPr>
              <a:endCxn id="13" idx="1"/>
            </p:cNvCxnSpPr>
            <p:nvPr/>
          </p:nvCxnSpPr>
          <p:spPr bwMode="auto">
            <a:xfrm>
              <a:off x="5909470" y="1692332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5679734" y="2131336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5829858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132386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434914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737442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>
              <a:endCxn id="28" idx="1"/>
            </p:cNvCxnSpPr>
            <p:nvPr/>
          </p:nvCxnSpPr>
          <p:spPr bwMode="auto">
            <a:xfrm>
              <a:off x="5434076" y="2308757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5663813" y="2893336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415271" y="250892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85951" y="3311871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401621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977109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5449992" y="349838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600116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902644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205172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507700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endCxn id="37" idx="1"/>
            </p:cNvCxnSpPr>
            <p:nvPr/>
          </p:nvCxnSpPr>
          <p:spPr bwMode="auto">
            <a:xfrm>
              <a:off x="5204334" y="367580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406780" y="4287683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7196907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7499435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7801963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311487" y="3289121"/>
              <a:ext cx="0" cy="311361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8052179" y="4667545"/>
              <a:ext cx="13648" cy="171961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5274846" y="4838139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5424970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727498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6030026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332554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56" idx="1"/>
            </p:cNvCxnSpPr>
            <p:nvPr/>
          </p:nvCxnSpPr>
          <p:spPr bwMode="auto">
            <a:xfrm>
              <a:off x="5029188" y="5015560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4" name="Rectangle 53"/>
            <p:cNvSpPr/>
            <p:nvPr/>
          </p:nvSpPr>
          <p:spPr bwMode="auto">
            <a:xfrm>
              <a:off x="5231634" y="5627435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6787490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090018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392546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695074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578219" y="2920628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348479" y="4301326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59685" y="5641081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45446" y="151491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15468" y="211768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85731" y="351203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6938" y="4838142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14443" y="1514911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07295" y="214498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50263" y="3512035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602412" y="483814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7307" y="2477081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7246961" y="1897049"/>
              <a:ext cx="1419368" cy="4476466"/>
            </a:xfrm>
            <a:custGeom>
              <a:avLst/>
              <a:gdLst>
                <a:gd name="connsiteX0" fmla="*/ 0 w 1392072"/>
                <a:gd name="connsiteY0" fmla="*/ 0 h 4476466"/>
                <a:gd name="connsiteX1" fmla="*/ 0 w 1392072"/>
                <a:gd name="connsiteY1" fmla="*/ 109182 h 4476466"/>
                <a:gd name="connsiteX2" fmla="*/ 1392072 w 1392072"/>
                <a:gd name="connsiteY2" fmla="*/ 136478 h 4476466"/>
                <a:gd name="connsiteX3" fmla="*/ 1378424 w 1392072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19368"/>
                <a:gd name="connsiteY0" fmla="*/ 0 h 4476466"/>
                <a:gd name="connsiteX1" fmla="*/ 0 w 1419368"/>
                <a:gd name="connsiteY1" fmla="*/ 109182 h 4476466"/>
                <a:gd name="connsiteX2" fmla="*/ 1419368 w 1419368"/>
                <a:gd name="connsiteY2" fmla="*/ 136478 h 4476466"/>
                <a:gd name="connsiteX3" fmla="*/ 1378424 w 1419368"/>
                <a:gd name="connsiteY3" fmla="*/ 4476466 h 447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9368" h="4476466">
                  <a:moveTo>
                    <a:pt x="0" y="0"/>
                  </a:moveTo>
                  <a:lnTo>
                    <a:pt x="0" y="109182"/>
                  </a:lnTo>
                  <a:lnTo>
                    <a:pt x="1419368" y="136478"/>
                  </a:lnTo>
                  <a:cubicBezTo>
                    <a:pt x="1414819" y="1583141"/>
                    <a:pt x="1382973" y="3029803"/>
                    <a:pt x="1378424" y="447646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7001301" y="1910697"/>
              <a:ext cx="1310185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50125"/>
                  </a:lnTo>
                  <a:lnTo>
                    <a:pt x="1037230" y="177421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6716973" y="1912972"/>
              <a:ext cx="1226023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77420"/>
                  </a:lnTo>
                  <a:lnTo>
                    <a:pt x="1023582" y="232012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6350758" y="1901599"/>
              <a:ext cx="1319284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86603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77420"/>
                  </a:lnTo>
                  <a:lnTo>
                    <a:pt x="1023582" y="286603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554639" y="3084405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5297607" y="4465103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5095165" y="5791211"/>
              <a:ext cx="1387522" cy="677838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  <a:gd name="connsiteX0" fmla="*/ 109182 w 1555530"/>
                <a:gd name="connsiteY0" fmla="*/ 0 h 636830"/>
                <a:gd name="connsiteX1" fmla="*/ 0 w 1555530"/>
                <a:gd name="connsiteY1" fmla="*/ 0 h 636830"/>
                <a:gd name="connsiteX2" fmla="*/ 0 w 1555530"/>
                <a:gd name="connsiteY2" fmla="*/ 286603 h 636830"/>
                <a:gd name="connsiteX3" fmla="*/ 1528549 w 1555530"/>
                <a:gd name="connsiteY3" fmla="*/ 300250 h 636830"/>
                <a:gd name="connsiteX4" fmla="*/ 1555530 w 1555530"/>
                <a:gd name="connsiteY4" fmla="*/ 636830 h 63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530" h="636830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55530" y="63683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59558" y="5076967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6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Combinational IFFT</a:t>
            </a:r>
            <a:endParaRPr lang="en-US" sz="2400" dirty="0" smtClean="0"/>
          </a:p>
        </p:txBody>
      </p:sp>
      <p:grpSp>
        <p:nvGrpSpPr>
          <p:cNvPr id="1639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16396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6509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6510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511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6512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6513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6514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6515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6505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6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7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8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6398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6501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2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3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4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399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6497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8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9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0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400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6491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1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16484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16485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486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16487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6488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6489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6490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6402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16478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3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16450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51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1646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52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1645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53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4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16421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1643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9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16423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16424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16426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7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8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9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0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2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3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6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7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2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5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6406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07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1640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8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24"/>
          <p:cNvGrpSpPr>
            <a:grpSpLocks/>
          </p:cNvGrpSpPr>
          <p:nvPr/>
        </p:nvGrpSpPr>
        <p:grpSpPr bwMode="auto">
          <a:xfrm>
            <a:off x="2571750" y="1647825"/>
            <a:ext cx="4722813" cy="4108450"/>
            <a:chOff x="1620" y="1038"/>
            <a:chExt cx="2975" cy="2588"/>
          </a:xfrm>
        </p:grpSpPr>
        <p:sp>
          <p:nvSpPr>
            <p:cNvPr id="16393" name="Rectangle 125"/>
            <p:cNvSpPr>
              <a:spLocks noChangeArrowheads="1"/>
            </p:cNvSpPr>
            <p:nvPr/>
          </p:nvSpPr>
          <p:spPr bwMode="auto">
            <a:xfrm>
              <a:off x="1998" y="1038"/>
              <a:ext cx="1734" cy="18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26"/>
            <p:cNvSpPr txBox="1">
              <a:spLocks noChangeArrowheads="1"/>
            </p:cNvSpPr>
            <p:nvPr/>
          </p:nvSpPr>
          <p:spPr bwMode="auto">
            <a:xfrm>
              <a:off x="1620" y="3174"/>
              <a:ext cx="2975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Reuse the same circuit three times </a:t>
              </a:r>
            </a:p>
            <a:p>
              <a:pPr>
                <a:buFont typeface="Wingdings" pitchFamily="-96" charset="2"/>
                <a:buNone/>
              </a:pPr>
              <a:r>
                <a:rPr lang="en-US"/>
                <a:t>to reduce area</a:t>
              </a:r>
            </a:p>
          </p:txBody>
        </p:sp>
        <p:sp>
          <p:nvSpPr>
            <p:cNvPr id="16395" name="Line 127"/>
            <p:cNvSpPr>
              <a:spLocks noChangeShapeType="1"/>
            </p:cNvSpPr>
            <p:nvPr/>
          </p:nvSpPr>
          <p:spPr bwMode="auto">
            <a:xfrm flipV="1">
              <a:off x="1792" y="2853"/>
              <a:ext cx="366" cy="3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 </a:t>
            </a:r>
            <a:r>
              <a:rPr lang="en-US" sz="4000" dirty="0" smtClean="0"/>
              <a:t>for </a:t>
            </a:r>
            <a:r>
              <a:rPr lang="en-US" sz="4000" dirty="0" err="1" smtClean="0">
                <a:latin typeface="Courier New" pitchFamily="49" charset="0"/>
              </a:rPr>
              <a:t>stage_f</a:t>
            </a: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9928" y="1502482"/>
            <a:ext cx="8391241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Complex#(n))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Vector#(64, Complex#(n))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16;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Vector#(4, Complex#(n))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x[0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];   x[1]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[idx+1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x[2]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[idx+2]; x[3]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[idx+3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x);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39804" y="4121636"/>
            <a:ext cx="5676900" cy="2527301"/>
            <a:chOff x="2184" y="2378"/>
            <a:chExt cx="3576" cy="1592"/>
          </a:xfrm>
        </p:grpSpPr>
        <p:sp>
          <p:nvSpPr>
            <p:cNvPr id="14346" name="Freeform 6"/>
            <p:cNvSpPr>
              <a:spLocks/>
            </p:cNvSpPr>
            <p:nvPr/>
          </p:nvSpPr>
          <p:spPr bwMode="auto">
            <a:xfrm>
              <a:off x="2184" y="2378"/>
              <a:ext cx="424" cy="343"/>
            </a:xfrm>
            <a:custGeom>
              <a:avLst/>
              <a:gdLst>
                <a:gd name="T0" fmla="*/ 48 w 424"/>
                <a:gd name="T1" fmla="*/ 265 h 343"/>
                <a:gd name="T2" fmla="*/ 0 w 424"/>
                <a:gd name="T3" fmla="*/ 185 h 343"/>
                <a:gd name="T4" fmla="*/ 24 w 424"/>
                <a:gd name="T5" fmla="*/ 105 h 343"/>
                <a:gd name="T6" fmla="*/ 72 w 424"/>
                <a:gd name="T7" fmla="*/ 89 h 343"/>
                <a:gd name="T8" fmla="*/ 96 w 424"/>
                <a:gd name="T9" fmla="*/ 81 h 343"/>
                <a:gd name="T10" fmla="*/ 424 w 424"/>
                <a:gd name="T11" fmla="*/ 161 h 343"/>
                <a:gd name="T12" fmla="*/ 0 w 424"/>
                <a:gd name="T13" fmla="*/ 265 h 3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343"/>
                <a:gd name="T23" fmla="*/ 424 w 424"/>
                <a:gd name="T24" fmla="*/ 343 h 3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343">
                  <a:moveTo>
                    <a:pt x="48" y="265"/>
                  </a:moveTo>
                  <a:cubicBezTo>
                    <a:pt x="23" y="240"/>
                    <a:pt x="11" y="219"/>
                    <a:pt x="0" y="185"/>
                  </a:cubicBezTo>
                  <a:cubicBezTo>
                    <a:pt x="2" y="169"/>
                    <a:pt x="1" y="119"/>
                    <a:pt x="24" y="105"/>
                  </a:cubicBezTo>
                  <a:cubicBezTo>
                    <a:pt x="38" y="96"/>
                    <a:pt x="56" y="94"/>
                    <a:pt x="72" y="89"/>
                  </a:cubicBezTo>
                  <a:cubicBezTo>
                    <a:pt x="80" y="86"/>
                    <a:pt x="96" y="81"/>
                    <a:pt x="96" y="81"/>
                  </a:cubicBezTo>
                  <a:cubicBezTo>
                    <a:pt x="333" y="87"/>
                    <a:pt x="397" y="0"/>
                    <a:pt x="424" y="161"/>
                  </a:cubicBezTo>
                  <a:cubicBezTo>
                    <a:pt x="394" y="343"/>
                    <a:pt x="122" y="265"/>
                    <a:pt x="0" y="265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2608" y="2643"/>
              <a:ext cx="2086" cy="6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4398" y="3214"/>
              <a:ext cx="136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 err="1"/>
                <a:t>twid’s</a:t>
              </a:r>
              <a:r>
                <a:rPr lang="en-US" dirty="0"/>
                <a:t> are mathematically derivable constants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88704" y="2364495"/>
            <a:ext cx="7546975" cy="2985424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79871" y="5596695"/>
            <a:ext cx="5965825" cy="84504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Higher-order functions:</a:t>
            </a:r>
            <a:br>
              <a:rPr lang="en-US" sz="4000" smtClean="0"/>
            </a:br>
            <a:r>
              <a:rPr lang="en-US" sz="4000" smtClean="0"/>
              <a:t>Stage functions f1, f2 and f3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803275" y="1590675"/>
            <a:ext cx="5681663" cy="16312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f2(x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1973" name="Text Box 5"/>
          <p:cNvSpPr txBox="1">
            <a:spLocks noChangeArrowheads="1"/>
          </p:cNvSpPr>
          <p:nvPr/>
        </p:nvSpPr>
        <p:spPr bwMode="auto">
          <a:xfrm>
            <a:off x="952500" y="4005999"/>
            <a:ext cx="369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What is the type of </a:t>
            </a:r>
            <a:r>
              <a:rPr lang="en-US" dirty="0" smtClean="0">
                <a:latin typeface="Courier New" pitchFamily="49" charset="0"/>
              </a:rPr>
              <a:t>f0(x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?</a:t>
            </a:r>
          </a:p>
        </p:txBody>
      </p:sp>
      <p:sp>
        <p:nvSpPr>
          <p:cNvPr id="1491974" name="Text Box 6"/>
          <p:cNvSpPr txBox="1">
            <a:spLocks noChangeArrowheads="1"/>
          </p:cNvSpPr>
          <p:nvPr/>
        </p:nvSpPr>
        <p:spPr bwMode="auto">
          <a:xfrm>
            <a:off x="2554288" y="4477486"/>
            <a:ext cx="5222875" cy="727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Complex)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f0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	  (Vector#(64, Complex) x);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1973" grpId="0"/>
      <p:bldP spid="14919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" y="291152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Folded Combinational </a:t>
            </a:r>
            <a:r>
              <a:rPr lang="en-US" dirty="0" err="1" smtClean="0"/>
              <a:t>Ckts</a:t>
            </a:r>
            <a:endParaRPr lang="en-US" dirty="0" smtClean="0"/>
          </a:p>
        </p:txBody>
      </p:sp>
      <p:sp>
        <p:nvSpPr>
          <p:cNvPr id="1495043" name="Text Box 3"/>
          <p:cNvSpPr txBox="1">
            <a:spLocks noChangeArrowheads="1"/>
          </p:cNvSpPr>
          <p:nvPr/>
        </p:nvSpPr>
        <p:spPr bwMode="auto">
          <a:xfrm>
            <a:off x="958850" y="3505200"/>
            <a:ext cx="7069138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folded-pipeline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?;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(stage==0)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stage,sxIn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(stage==n-1)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stage &lt;= (stage==n-1)? 0 : stage+1;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725488" y="1668463"/>
            <a:ext cx="4725987" cy="1781175"/>
            <a:chOff x="457" y="1051"/>
            <a:chExt cx="2977" cy="1122"/>
          </a:xfrm>
        </p:grpSpPr>
        <p:sp>
          <p:nvSpPr>
            <p:cNvPr id="8206" name="Rectangle 5"/>
            <p:cNvSpPr>
              <a:spLocks noChangeArrowheads="1"/>
            </p:cNvSpPr>
            <p:nvPr/>
          </p:nvSpPr>
          <p:spPr bwMode="auto">
            <a:xfrm>
              <a:off x="1106" y="1056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6"/>
            <p:cNvSpPr>
              <a:spLocks noChangeArrowheads="1"/>
            </p:cNvSpPr>
            <p:nvPr/>
          </p:nvSpPr>
          <p:spPr bwMode="auto">
            <a:xfrm>
              <a:off x="3012" y="1051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 flipV="1">
              <a:off x="651" y="1386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457" y="1495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482" y="1066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2290" y="1923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sReg</a:t>
              </a:r>
              <a:endParaRPr lang="en-US" baseline="-25000"/>
            </a:p>
          </p:txBody>
        </p:sp>
        <p:sp>
          <p:nvSpPr>
            <p:cNvPr id="8212" name="Text Box 11"/>
            <p:cNvSpPr txBox="1">
              <a:spLocks noChangeArrowheads="1"/>
            </p:cNvSpPr>
            <p:nvPr/>
          </p:nvSpPr>
          <p:spPr bwMode="auto">
            <a:xfrm>
              <a:off x="891" y="1725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2227" y="1381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4" name="Group 13"/>
            <p:cNvGrpSpPr>
              <a:grpSpLocks/>
            </p:cNvGrpSpPr>
            <p:nvPr/>
          </p:nvGrpSpPr>
          <p:grpSpPr bwMode="auto">
            <a:xfrm>
              <a:off x="1806" y="1229"/>
              <a:ext cx="420" cy="342"/>
              <a:chOff x="0" y="3126"/>
              <a:chExt cx="420" cy="342"/>
            </a:xfrm>
          </p:grpSpPr>
          <p:sp>
            <p:nvSpPr>
              <p:cNvPr id="823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823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3115" y="139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6" name="Group 17"/>
            <p:cNvGrpSpPr>
              <a:grpSpLocks/>
            </p:cNvGrpSpPr>
            <p:nvPr/>
          </p:nvGrpSpPr>
          <p:grpSpPr bwMode="auto">
            <a:xfrm>
              <a:off x="2821" y="1060"/>
              <a:ext cx="288" cy="673"/>
              <a:chOff x="4705" y="285"/>
              <a:chExt cx="288" cy="673"/>
            </a:xfrm>
          </p:grpSpPr>
          <p:sp>
            <p:nvSpPr>
              <p:cNvPr id="8230" name="Freeform 1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7" name="Group 20"/>
            <p:cNvGrpSpPr>
              <a:grpSpLocks/>
            </p:cNvGrpSpPr>
            <p:nvPr/>
          </p:nvGrpSpPr>
          <p:grpSpPr bwMode="auto">
            <a:xfrm>
              <a:off x="913" y="1060"/>
              <a:ext cx="288" cy="673"/>
              <a:chOff x="4705" y="285"/>
              <a:chExt cx="288" cy="673"/>
            </a:xfrm>
          </p:grpSpPr>
          <p:sp>
            <p:nvSpPr>
              <p:cNvPr id="8228" name="Freeform 2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2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8" name="Text Box 23"/>
            <p:cNvSpPr txBox="1">
              <a:spLocks noChangeArrowheads="1"/>
            </p:cNvSpPr>
            <p:nvPr/>
          </p:nvSpPr>
          <p:spPr bwMode="auto">
            <a:xfrm>
              <a:off x="2931" y="1767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  <p:sp>
          <p:nvSpPr>
            <p:cNvPr id="8219" name="AutoShape 24"/>
            <p:cNvSpPr>
              <a:spLocks noChangeArrowheads="1"/>
            </p:cNvSpPr>
            <p:nvPr/>
          </p:nvSpPr>
          <p:spPr bwMode="auto">
            <a:xfrm rot="-5400000">
              <a:off x="1296" y="1379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1206" y="1187"/>
              <a:ext cx="366" cy="210"/>
            </a:xfrm>
            <a:custGeom>
              <a:avLst/>
              <a:gdLst>
                <a:gd name="T0" fmla="*/ 0 w 390"/>
                <a:gd name="T1" fmla="*/ 68 h 306"/>
                <a:gd name="T2" fmla="*/ 98 w 390"/>
                <a:gd name="T3" fmla="*/ 68 h 306"/>
                <a:gd name="T4" fmla="*/ 98 w 390"/>
                <a:gd name="T5" fmla="*/ 0 h 306"/>
                <a:gd name="T6" fmla="*/ 302 w 390"/>
                <a:gd name="T7" fmla="*/ 0 h 3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306"/>
                <a:gd name="T14" fmla="*/ 390 w 390"/>
                <a:gd name="T15" fmla="*/ 306 h 3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306">
                  <a:moveTo>
                    <a:pt x="0" y="306"/>
                  </a:moveTo>
                  <a:lnTo>
                    <a:pt x="126" y="306"/>
                  </a:lnTo>
                  <a:lnTo>
                    <a:pt x="126" y="0"/>
                  </a:lnTo>
                  <a:lnTo>
                    <a:pt x="39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6"/>
            <p:cNvSpPr>
              <a:spLocks/>
            </p:cNvSpPr>
            <p:nvPr/>
          </p:nvSpPr>
          <p:spPr bwMode="auto">
            <a:xfrm>
              <a:off x="1458" y="1379"/>
              <a:ext cx="1200" cy="432"/>
            </a:xfrm>
            <a:custGeom>
              <a:avLst/>
              <a:gdLst>
                <a:gd name="T0" fmla="*/ 1104 w 1200"/>
                <a:gd name="T1" fmla="*/ 0 h 432"/>
                <a:gd name="T2" fmla="*/ 1200 w 1200"/>
                <a:gd name="T3" fmla="*/ 0 h 432"/>
                <a:gd name="T4" fmla="*/ 1200 w 1200"/>
                <a:gd name="T5" fmla="*/ 432 h 432"/>
                <a:gd name="T6" fmla="*/ 6 w 1200"/>
                <a:gd name="T7" fmla="*/ 432 h 432"/>
                <a:gd name="T8" fmla="*/ 0 w 1200"/>
                <a:gd name="T9" fmla="*/ 204 h 432"/>
                <a:gd name="T10" fmla="*/ 114 w 1200"/>
                <a:gd name="T11" fmla="*/ 204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432"/>
                <a:gd name="T20" fmla="*/ 1200 w 120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432">
                  <a:moveTo>
                    <a:pt x="1104" y="0"/>
                  </a:moveTo>
                  <a:lnTo>
                    <a:pt x="1200" y="0"/>
                  </a:lnTo>
                  <a:lnTo>
                    <a:pt x="1200" y="432"/>
                  </a:lnTo>
                  <a:lnTo>
                    <a:pt x="6" y="432"/>
                  </a:lnTo>
                  <a:lnTo>
                    <a:pt x="0" y="204"/>
                  </a:lnTo>
                  <a:lnTo>
                    <a:pt x="114" y="2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1657" y="1399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28"/>
            <p:cNvSpPr>
              <a:spLocks/>
            </p:cNvSpPr>
            <p:nvPr/>
          </p:nvSpPr>
          <p:spPr bwMode="auto">
            <a:xfrm>
              <a:off x="2340" y="1367"/>
              <a:ext cx="672" cy="540"/>
            </a:xfrm>
            <a:custGeom>
              <a:avLst/>
              <a:gdLst>
                <a:gd name="T0" fmla="*/ 0 w 672"/>
                <a:gd name="T1" fmla="*/ 12 h 540"/>
                <a:gd name="T2" fmla="*/ 0 w 672"/>
                <a:gd name="T3" fmla="*/ 540 h 540"/>
                <a:gd name="T4" fmla="*/ 468 w 672"/>
                <a:gd name="T5" fmla="*/ 540 h 540"/>
                <a:gd name="T6" fmla="*/ 468 w 672"/>
                <a:gd name="T7" fmla="*/ 0 h 540"/>
                <a:gd name="T8" fmla="*/ 672 w 672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40"/>
                <a:gd name="T17" fmla="*/ 672 w 672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40">
                  <a:moveTo>
                    <a:pt x="0" y="12"/>
                  </a:moveTo>
                  <a:lnTo>
                    <a:pt x="0" y="540"/>
                  </a:lnTo>
                  <a:lnTo>
                    <a:pt x="468" y="540"/>
                  </a:lnTo>
                  <a:lnTo>
                    <a:pt x="468" y="0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Rectangle 29"/>
            <p:cNvSpPr>
              <a:spLocks noChangeArrowheads="1"/>
            </p:cNvSpPr>
            <p:nvPr/>
          </p:nvSpPr>
          <p:spPr bwMode="auto">
            <a:xfrm>
              <a:off x="1548" y="186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30"/>
            <p:cNvSpPr txBox="1">
              <a:spLocks noChangeArrowheads="1"/>
            </p:cNvSpPr>
            <p:nvPr/>
          </p:nvSpPr>
          <p:spPr bwMode="auto">
            <a:xfrm>
              <a:off x="1636" y="1785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 flipV="1">
              <a:off x="1602" y="163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2"/>
            <p:cNvSpPr>
              <a:spLocks/>
            </p:cNvSpPr>
            <p:nvPr/>
          </p:nvSpPr>
          <p:spPr bwMode="auto">
            <a:xfrm>
              <a:off x="1602" y="1571"/>
              <a:ext cx="372" cy="168"/>
            </a:xfrm>
            <a:custGeom>
              <a:avLst/>
              <a:gdLst>
                <a:gd name="T0" fmla="*/ 0 w 372"/>
                <a:gd name="T1" fmla="*/ 168 h 168"/>
                <a:gd name="T2" fmla="*/ 372 w 372"/>
                <a:gd name="T3" fmla="*/ 168 h 168"/>
                <a:gd name="T4" fmla="*/ 372 w 372"/>
                <a:gd name="T5" fmla="*/ 0 h 168"/>
                <a:gd name="T6" fmla="*/ 0 60000 65536"/>
                <a:gd name="T7" fmla="*/ 0 60000 65536"/>
                <a:gd name="T8" fmla="*/ 0 60000 65536"/>
                <a:gd name="T9" fmla="*/ 0 w 372"/>
                <a:gd name="T10" fmla="*/ 0 h 168"/>
                <a:gd name="T11" fmla="*/ 372 w 37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" h="168">
                  <a:moveTo>
                    <a:pt x="0" y="168"/>
                  </a:moveTo>
                  <a:lnTo>
                    <a:pt x="372" y="168"/>
                  </a:lnTo>
                  <a:lnTo>
                    <a:pt x="3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158306" y="4772266"/>
            <a:ext cx="4922838" cy="1190625"/>
            <a:chOff x="1637" y="2860"/>
            <a:chExt cx="3101" cy="750"/>
          </a:xfrm>
        </p:grpSpPr>
        <p:sp>
          <p:nvSpPr>
            <p:cNvPr id="8203" name="Freeform 35"/>
            <p:cNvSpPr>
              <a:spLocks/>
            </p:cNvSpPr>
            <p:nvPr/>
          </p:nvSpPr>
          <p:spPr bwMode="auto">
            <a:xfrm>
              <a:off x="1637" y="2889"/>
              <a:ext cx="649" cy="394"/>
            </a:xfrm>
            <a:custGeom>
              <a:avLst/>
              <a:gdLst>
                <a:gd name="T0" fmla="*/ 92 w 649"/>
                <a:gd name="T1" fmla="*/ 384 h 394"/>
                <a:gd name="T2" fmla="*/ 28 w 649"/>
                <a:gd name="T3" fmla="*/ 238 h 394"/>
                <a:gd name="T4" fmla="*/ 37 w 649"/>
                <a:gd name="T5" fmla="*/ 110 h 394"/>
                <a:gd name="T6" fmla="*/ 183 w 649"/>
                <a:gd name="T7" fmla="*/ 0 h 394"/>
                <a:gd name="T8" fmla="*/ 366 w 649"/>
                <a:gd name="T9" fmla="*/ 10 h 394"/>
                <a:gd name="T10" fmla="*/ 558 w 649"/>
                <a:gd name="T11" fmla="*/ 83 h 394"/>
                <a:gd name="T12" fmla="*/ 631 w 649"/>
                <a:gd name="T13" fmla="*/ 156 h 394"/>
                <a:gd name="T14" fmla="*/ 649 w 649"/>
                <a:gd name="T15" fmla="*/ 183 h 394"/>
                <a:gd name="T16" fmla="*/ 540 w 649"/>
                <a:gd name="T17" fmla="*/ 394 h 394"/>
                <a:gd name="T18" fmla="*/ 0 w 649"/>
                <a:gd name="T19" fmla="*/ 366 h 3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49"/>
                <a:gd name="T31" fmla="*/ 0 h 394"/>
                <a:gd name="T32" fmla="*/ 649 w 649"/>
                <a:gd name="T33" fmla="*/ 394 h 3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49" h="394">
                  <a:moveTo>
                    <a:pt x="92" y="384"/>
                  </a:moveTo>
                  <a:cubicBezTo>
                    <a:pt x="55" y="349"/>
                    <a:pt x="40" y="288"/>
                    <a:pt x="28" y="238"/>
                  </a:cubicBezTo>
                  <a:cubicBezTo>
                    <a:pt x="31" y="195"/>
                    <a:pt x="32" y="152"/>
                    <a:pt x="37" y="110"/>
                  </a:cubicBezTo>
                  <a:cubicBezTo>
                    <a:pt x="45" y="39"/>
                    <a:pt x="127" y="12"/>
                    <a:pt x="183" y="0"/>
                  </a:cubicBezTo>
                  <a:cubicBezTo>
                    <a:pt x="244" y="3"/>
                    <a:pt x="305" y="3"/>
                    <a:pt x="366" y="10"/>
                  </a:cubicBezTo>
                  <a:cubicBezTo>
                    <a:pt x="436" y="18"/>
                    <a:pt x="492" y="67"/>
                    <a:pt x="558" y="83"/>
                  </a:cubicBezTo>
                  <a:cubicBezTo>
                    <a:pt x="614" y="111"/>
                    <a:pt x="587" y="90"/>
                    <a:pt x="631" y="156"/>
                  </a:cubicBezTo>
                  <a:cubicBezTo>
                    <a:pt x="637" y="165"/>
                    <a:pt x="649" y="183"/>
                    <a:pt x="649" y="183"/>
                  </a:cubicBezTo>
                  <a:cubicBezTo>
                    <a:pt x="641" y="274"/>
                    <a:pt x="638" y="358"/>
                    <a:pt x="540" y="394"/>
                  </a:cubicBezTo>
                  <a:cubicBezTo>
                    <a:pt x="361" y="389"/>
                    <a:pt x="179" y="366"/>
                    <a:pt x="0" y="36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36"/>
            <p:cNvSpPr txBox="1">
              <a:spLocks noChangeArrowheads="1"/>
            </p:cNvSpPr>
            <p:nvPr/>
          </p:nvSpPr>
          <p:spPr bwMode="auto">
            <a:xfrm>
              <a:off x="3538" y="2860"/>
              <a:ext cx="120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notice </a:t>
              </a:r>
              <a:r>
                <a:rPr lang="en-US" dirty="0">
                  <a:solidFill>
                    <a:schemeClr val="tx2"/>
                  </a:solidFill>
                </a:rPr>
                <a:t>stage</a:t>
              </a:r>
              <a:r>
                <a:rPr lang="en-US" dirty="0"/>
                <a:t> is a dynamic parameter now!</a:t>
              </a:r>
            </a:p>
          </p:txBody>
        </p:sp>
        <p:sp>
          <p:nvSpPr>
            <p:cNvPr id="8205" name="Line 37"/>
            <p:cNvSpPr>
              <a:spLocks noChangeShapeType="1"/>
            </p:cNvSpPr>
            <p:nvPr/>
          </p:nvSpPr>
          <p:spPr bwMode="auto">
            <a:xfrm flipV="1">
              <a:off x="2238" y="3008"/>
              <a:ext cx="128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078" name="Text Box 38"/>
          <p:cNvSpPr txBox="1">
            <a:spLocks noChangeArrowheads="1"/>
          </p:cNvSpPr>
          <p:nvPr/>
        </p:nvSpPr>
        <p:spPr bwMode="auto">
          <a:xfrm>
            <a:off x="8220075" y="4476750"/>
            <a:ext cx="923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no for-loop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Shared Circuit</a:t>
            </a:r>
          </a:p>
        </p:txBody>
      </p:sp>
      <p:sp>
        <p:nvSpPr>
          <p:cNvPr id="9219" name="Content Placeholder 2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12825" y="4800600"/>
            <a:ext cx="7772400" cy="1643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Twiddle constants can be expressed in a table or in a case or nested case expression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662113" y="1898650"/>
            <a:ext cx="6605587" cy="2913063"/>
            <a:chOff x="636" y="1114"/>
            <a:chExt cx="4161" cy="1835"/>
          </a:xfrm>
        </p:grpSpPr>
        <p:sp>
          <p:nvSpPr>
            <p:cNvPr id="9224" name="Text Box 4"/>
            <p:cNvSpPr txBox="1">
              <a:spLocks noChangeArrowheads="1"/>
            </p:cNvSpPr>
            <p:nvPr/>
          </p:nvSpPr>
          <p:spPr bwMode="auto">
            <a:xfrm>
              <a:off x="1933" y="2307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9225" name="Oval 5"/>
            <p:cNvSpPr>
              <a:spLocks noChangeArrowheads="1"/>
            </p:cNvSpPr>
            <p:nvPr/>
          </p:nvSpPr>
          <p:spPr bwMode="auto">
            <a:xfrm>
              <a:off x="677" y="114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 getTwiddle0 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>
              <a:off x="1880" y="1685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 flipV="1">
              <a:off x="2211" y="1670"/>
              <a:ext cx="775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utoShape 8"/>
            <p:cNvSpPr>
              <a:spLocks noChangeArrowheads="1"/>
            </p:cNvSpPr>
            <p:nvPr/>
          </p:nvSpPr>
          <p:spPr bwMode="auto">
            <a:xfrm rot="-5400000">
              <a:off x="1861" y="1653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Freeform 9"/>
            <p:cNvSpPr>
              <a:spLocks/>
            </p:cNvSpPr>
            <p:nvPr/>
          </p:nvSpPr>
          <p:spPr bwMode="auto">
            <a:xfrm>
              <a:off x="1861" y="1323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0"/>
            <p:cNvSpPr>
              <a:spLocks/>
            </p:cNvSpPr>
            <p:nvPr/>
          </p:nvSpPr>
          <p:spPr bwMode="auto">
            <a:xfrm flipV="1">
              <a:off x="1855" y="1947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11"/>
            <p:cNvSpPr>
              <a:spLocks noChangeArrowheads="1"/>
            </p:cNvSpPr>
            <p:nvPr/>
          </p:nvSpPr>
          <p:spPr bwMode="auto">
            <a:xfrm>
              <a:off x="2119" y="214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 flipV="1">
              <a:off x="2173" y="191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3"/>
            <p:cNvSpPr>
              <a:spLocks noChangeArrowheads="1"/>
            </p:cNvSpPr>
            <p:nvPr/>
          </p:nvSpPr>
          <p:spPr bwMode="auto">
            <a:xfrm>
              <a:off x="673" y="151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getTwiddle1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677" y="1908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getTwiddle2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5" name="Text Box 15"/>
            <p:cNvSpPr txBox="1">
              <a:spLocks noChangeArrowheads="1"/>
            </p:cNvSpPr>
            <p:nvPr/>
          </p:nvSpPr>
          <p:spPr bwMode="auto">
            <a:xfrm>
              <a:off x="2301" y="1435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twid</a:t>
              </a:r>
            </a:p>
          </p:txBody>
        </p:sp>
        <p:sp>
          <p:nvSpPr>
            <p:cNvPr id="1570832" name="Cloud"/>
            <p:cNvSpPr>
              <a:spLocks noChangeAspect="1" noEditPoints="1" noChangeArrowheads="1"/>
            </p:cNvSpPr>
            <p:nvPr/>
          </p:nvSpPr>
          <p:spPr bwMode="auto">
            <a:xfrm>
              <a:off x="2986" y="1114"/>
              <a:ext cx="1811" cy="115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>
                  <a:latin typeface="Verdana" pitchFamily="34" charset="0"/>
                </a:rPr>
                <a:t>The rest of stage_f, i.e. Bfly-4s and permutations (shared)</a:t>
              </a:r>
            </a:p>
          </p:txBody>
        </p:sp>
        <p:sp>
          <p:nvSpPr>
            <p:cNvPr id="9237" name="Freeform 17"/>
            <p:cNvSpPr>
              <a:spLocks/>
            </p:cNvSpPr>
            <p:nvPr/>
          </p:nvSpPr>
          <p:spPr bwMode="auto">
            <a:xfrm>
              <a:off x="1042" y="1984"/>
              <a:ext cx="2012" cy="859"/>
            </a:xfrm>
            <a:custGeom>
              <a:avLst/>
              <a:gdLst>
                <a:gd name="T0" fmla="*/ 0 w 2012"/>
                <a:gd name="T1" fmla="*/ 859 h 859"/>
                <a:gd name="T2" fmla="*/ 1847 w 2012"/>
                <a:gd name="T3" fmla="*/ 859 h 859"/>
                <a:gd name="T4" fmla="*/ 1847 w 2012"/>
                <a:gd name="T5" fmla="*/ 0 h 859"/>
                <a:gd name="T6" fmla="*/ 2012 w 2012"/>
                <a:gd name="T7" fmla="*/ 0 h 8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2"/>
                <a:gd name="T13" fmla="*/ 0 h 859"/>
                <a:gd name="T14" fmla="*/ 2012 w 2012"/>
                <a:gd name="T15" fmla="*/ 859 h 8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2" h="859">
                  <a:moveTo>
                    <a:pt x="0" y="859"/>
                  </a:moveTo>
                  <a:lnTo>
                    <a:pt x="1847" y="859"/>
                  </a:lnTo>
                  <a:lnTo>
                    <a:pt x="1847" y="0"/>
                  </a:lnTo>
                  <a:lnTo>
                    <a:pt x="201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18"/>
            <p:cNvSpPr txBox="1">
              <a:spLocks noChangeArrowheads="1"/>
            </p:cNvSpPr>
            <p:nvPr/>
          </p:nvSpPr>
          <p:spPr bwMode="auto">
            <a:xfrm>
              <a:off x="636" y="2718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sx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Superfolded pipeline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i="1" smtClean="0"/>
              <a:t>One Bfly-4 case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 will be invoked for 48 dynamic values of stage</a:t>
            </a:r>
          </a:p>
          <a:p>
            <a:pPr lvl="1" eaLnBrk="1" hangingPunct="1"/>
            <a:r>
              <a:rPr lang="en-US" smtClean="0"/>
              <a:t>each invocation will modify 4 numbers in sReg</a:t>
            </a:r>
          </a:p>
          <a:p>
            <a:pPr lvl="1" eaLnBrk="1" hangingPunct="1"/>
            <a:r>
              <a:rPr lang="en-US" smtClean="0"/>
              <a:t>after 16 invocations a permutation would be done on the whole sReg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Superfolded</a:t>
            </a:r>
            <a:r>
              <a:rPr lang="en-US" sz="4000" dirty="0" smtClean="0"/>
              <a:t> IFFT: </a:t>
            </a:r>
            <a:br>
              <a:rPr lang="en-US" sz="4000" dirty="0" smtClean="0"/>
            </a:br>
            <a:r>
              <a:rPr lang="en-US" sz="4000" dirty="0" smtClean="0"/>
              <a:t>stage function f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720850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</a:rPr>
              <a:t>   Vector</a:t>
            </a:r>
            <a:r>
              <a:rPr lang="en-US" sz="1800" dirty="0">
                <a:latin typeface="Courier New" pitchFamily="49" charset="0"/>
              </a:rPr>
              <a:t>#(64, Complex#(n)) </a:t>
            </a:r>
            <a:r>
              <a:rPr lang="en-US" sz="1800" dirty="0" err="1">
                <a:latin typeface="Courier New" pitchFamily="49" charset="0"/>
              </a:rPr>
              <a:t>stage_temp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stage_out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(Integer i = 0; i &lt; 16;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Bit#(2) stage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i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(i));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[idx:idx+3]);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i = 0; i &lt; 64;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[i]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[permute[i]];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1579012" name="Line 4"/>
          <p:cNvSpPr>
            <a:spLocks noChangeShapeType="1"/>
          </p:cNvSpPr>
          <p:nvPr/>
        </p:nvSpPr>
        <p:spPr bwMode="auto">
          <a:xfrm>
            <a:off x="668338" y="2670175"/>
            <a:ext cx="6821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3" name="Freeform 5"/>
          <p:cNvSpPr>
            <a:spLocks/>
          </p:cNvSpPr>
          <p:nvPr/>
        </p:nvSpPr>
        <p:spPr bwMode="auto">
          <a:xfrm>
            <a:off x="1435100" y="1887538"/>
            <a:ext cx="2578100" cy="577850"/>
          </a:xfrm>
          <a:custGeom>
            <a:avLst/>
            <a:gdLst>
              <a:gd name="T0" fmla="*/ 2147483647 w 1624"/>
              <a:gd name="T1" fmla="*/ 2147483647 h 364"/>
              <a:gd name="T2" fmla="*/ 2147483647 w 1624"/>
              <a:gd name="T3" fmla="*/ 2147483647 h 364"/>
              <a:gd name="T4" fmla="*/ 2147483647 w 1624"/>
              <a:gd name="T5" fmla="*/ 2147483647 h 364"/>
              <a:gd name="T6" fmla="*/ 2147483647 w 1624"/>
              <a:gd name="T7" fmla="*/ 2147483647 h 364"/>
              <a:gd name="T8" fmla="*/ 2147483647 w 1624"/>
              <a:gd name="T9" fmla="*/ 0 h 364"/>
              <a:gd name="T10" fmla="*/ 2147483647 w 1624"/>
              <a:gd name="T11" fmla="*/ 2147483647 h 364"/>
              <a:gd name="T12" fmla="*/ 2147483647 w 1624"/>
              <a:gd name="T13" fmla="*/ 2147483647 h 364"/>
              <a:gd name="T14" fmla="*/ 2147483647 w 1624"/>
              <a:gd name="T15" fmla="*/ 2147483647 h 364"/>
              <a:gd name="T16" fmla="*/ 2147483647 w 1624"/>
              <a:gd name="T17" fmla="*/ 2147483647 h 364"/>
              <a:gd name="T18" fmla="*/ 2147483647 w 1624"/>
              <a:gd name="T19" fmla="*/ 2147483647 h 364"/>
              <a:gd name="T20" fmla="*/ 2147483647 w 1624"/>
              <a:gd name="T21" fmla="*/ 2147483647 h 364"/>
              <a:gd name="T22" fmla="*/ 2147483647 w 1624"/>
              <a:gd name="T23" fmla="*/ 2147483647 h 364"/>
              <a:gd name="T24" fmla="*/ 2147483647 w 1624"/>
              <a:gd name="T25" fmla="*/ 2147483647 h 3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4"/>
              <a:gd name="T40" fmla="*/ 0 h 364"/>
              <a:gd name="T41" fmla="*/ 1624 w 1624"/>
              <a:gd name="T42" fmla="*/ 364 h 36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4" h="364">
                <a:moveTo>
                  <a:pt x="358" y="301"/>
                </a:moveTo>
                <a:cubicBezTo>
                  <a:pt x="226" y="278"/>
                  <a:pt x="94" y="255"/>
                  <a:pt x="47" y="219"/>
                </a:cubicBezTo>
                <a:cubicBezTo>
                  <a:pt x="0" y="183"/>
                  <a:pt x="38" y="115"/>
                  <a:pt x="74" y="82"/>
                </a:cubicBezTo>
                <a:cubicBezTo>
                  <a:pt x="110" y="49"/>
                  <a:pt x="146" y="32"/>
                  <a:pt x="266" y="18"/>
                </a:cubicBezTo>
                <a:cubicBezTo>
                  <a:pt x="386" y="4"/>
                  <a:pt x="604" y="0"/>
                  <a:pt x="797" y="0"/>
                </a:cubicBezTo>
                <a:cubicBezTo>
                  <a:pt x="990" y="0"/>
                  <a:pt x="1310" y="7"/>
                  <a:pt x="1427" y="18"/>
                </a:cubicBezTo>
                <a:cubicBezTo>
                  <a:pt x="1544" y="29"/>
                  <a:pt x="1470" y="27"/>
                  <a:pt x="1501" y="64"/>
                </a:cubicBezTo>
                <a:cubicBezTo>
                  <a:pt x="1532" y="101"/>
                  <a:pt x="1624" y="194"/>
                  <a:pt x="1610" y="237"/>
                </a:cubicBezTo>
                <a:cubicBezTo>
                  <a:pt x="1596" y="280"/>
                  <a:pt x="1512" y="300"/>
                  <a:pt x="1418" y="320"/>
                </a:cubicBezTo>
                <a:cubicBezTo>
                  <a:pt x="1324" y="340"/>
                  <a:pt x="1172" y="350"/>
                  <a:pt x="1043" y="356"/>
                </a:cubicBezTo>
                <a:cubicBezTo>
                  <a:pt x="914" y="362"/>
                  <a:pt x="764" y="364"/>
                  <a:pt x="641" y="356"/>
                </a:cubicBezTo>
                <a:cubicBezTo>
                  <a:pt x="518" y="348"/>
                  <a:pt x="371" y="330"/>
                  <a:pt x="303" y="310"/>
                </a:cubicBezTo>
                <a:cubicBezTo>
                  <a:pt x="235" y="290"/>
                  <a:pt x="247" y="254"/>
                  <a:pt x="230" y="23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614738" y="1108075"/>
            <a:ext cx="5505450" cy="808038"/>
            <a:chOff x="2277" y="698"/>
            <a:chExt cx="3468" cy="509"/>
          </a:xfrm>
        </p:grpSpPr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3989" y="698"/>
              <a:ext cx="1756" cy="22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Bit#(2+4) (stage,i)</a:t>
              </a:r>
            </a:p>
          </p:txBody>
        </p:sp>
        <p:sp>
          <p:nvSpPr>
            <p:cNvPr id="11277" name="Freeform 7"/>
            <p:cNvSpPr>
              <a:spLocks/>
            </p:cNvSpPr>
            <p:nvPr/>
          </p:nvSpPr>
          <p:spPr bwMode="auto">
            <a:xfrm>
              <a:off x="2277" y="805"/>
              <a:ext cx="1709" cy="402"/>
            </a:xfrm>
            <a:custGeom>
              <a:avLst/>
              <a:gdLst>
                <a:gd name="T0" fmla="*/ 0 w 1709"/>
                <a:gd name="T1" fmla="*/ 402 h 402"/>
                <a:gd name="T2" fmla="*/ 512 w 1709"/>
                <a:gd name="T3" fmla="*/ 82 h 402"/>
                <a:gd name="T4" fmla="*/ 1709 w 1709"/>
                <a:gd name="T5" fmla="*/ 0 h 402"/>
                <a:gd name="T6" fmla="*/ 0 60000 65536"/>
                <a:gd name="T7" fmla="*/ 0 60000 65536"/>
                <a:gd name="T8" fmla="*/ 0 60000 65536"/>
                <a:gd name="T9" fmla="*/ 0 w 1709"/>
                <a:gd name="T10" fmla="*/ 0 h 402"/>
                <a:gd name="T11" fmla="*/ 1709 w 1709"/>
                <a:gd name="T12" fmla="*/ 402 h 4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9" h="402">
                  <a:moveTo>
                    <a:pt x="0" y="402"/>
                  </a:moveTo>
                  <a:cubicBezTo>
                    <a:pt x="113" y="275"/>
                    <a:pt x="227" y="149"/>
                    <a:pt x="512" y="82"/>
                  </a:cubicBezTo>
                  <a:cubicBezTo>
                    <a:pt x="797" y="15"/>
                    <a:pt x="1253" y="7"/>
                    <a:pt x="1709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9017" name="Freeform 9"/>
          <p:cNvSpPr>
            <a:spLocks/>
          </p:cNvSpPr>
          <p:nvPr/>
        </p:nvSpPr>
        <p:spPr bwMode="auto">
          <a:xfrm>
            <a:off x="361950" y="4767263"/>
            <a:ext cx="7254875" cy="1211262"/>
          </a:xfrm>
          <a:custGeom>
            <a:avLst/>
            <a:gdLst>
              <a:gd name="T0" fmla="*/ 2147483647 w 4570"/>
              <a:gd name="T1" fmla="*/ 2147483647 h 763"/>
              <a:gd name="T2" fmla="*/ 2147483647 w 4570"/>
              <a:gd name="T3" fmla="*/ 2147483647 h 763"/>
              <a:gd name="T4" fmla="*/ 2147483647 w 4570"/>
              <a:gd name="T5" fmla="*/ 2147483647 h 763"/>
              <a:gd name="T6" fmla="*/ 2147483647 w 4570"/>
              <a:gd name="T7" fmla="*/ 2147483647 h 763"/>
              <a:gd name="T8" fmla="*/ 2147483647 w 4570"/>
              <a:gd name="T9" fmla="*/ 2147483647 h 763"/>
              <a:gd name="T10" fmla="*/ 2147483647 w 4570"/>
              <a:gd name="T11" fmla="*/ 2147483647 h 763"/>
              <a:gd name="T12" fmla="*/ 2147483647 w 4570"/>
              <a:gd name="T13" fmla="*/ 2147483647 h 763"/>
              <a:gd name="T14" fmla="*/ 2147483647 w 4570"/>
              <a:gd name="T15" fmla="*/ 2147483647 h 763"/>
              <a:gd name="T16" fmla="*/ 2147483647 w 4570"/>
              <a:gd name="T17" fmla="*/ 2147483647 h 763"/>
              <a:gd name="T18" fmla="*/ 2147483647 w 4570"/>
              <a:gd name="T19" fmla="*/ 2147483647 h 763"/>
              <a:gd name="T20" fmla="*/ 2147483647 w 4570"/>
              <a:gd name="T21" fmla="*/ 2147483647 h 763"/>
              <a:gd name="T22" fmla="*/ 2147483647 w 4570"/>
              <a:gd name="T23" fmla="*/ 2147483647 h 763"/>
              <a:gd name="T24" fmla="*/ 2147483647 w 4570"/>
              <a:gd name="T25" fmla="*/ 2147483647 h 763"/>
              <a:gd name="T26" fmla="*/ 2147483647 w 4570"/>
              <a:gd name="T27" fmla="*/ 2147483647 h 7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570"/>
              <a:gd name="T43" fmla="*/ 0 h 763"/>
              <a:gd name="T44" fmla="*/ 4570 w 4570"/>
              <a:gd name="T45" fmla="*/ 763 h 7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570" h="763">
                <a:moveTo>
                  <a:pt x="357" y="663"/>
                </a:moveTo>
                <a:cubicBezTo>
                  <a:pt x="296" y="536"/>
                  <a:pt x="235" y="410"/>
                  <a:pt x="247" y="325"/>
                </a:cubicBezTo>
                <a:cubicBezTo>
                  <a:pt x="259" y="240"/>
                  <a:pt x="131" y="201"/>
                  <a:pt x="430" y="151"/>
                </a:cubicBezTo>
                <a:cubicBezTo>
                  <a:pt x="729" y="101"/>
                  <a:pt x="1582" y="46"/>
                  <a:pt x="2039" y="23"/>
                </a:cubicBezTo>
                <a:cubicBezTo>
                  <a:pt x="2496" y="0"/>
                  <a:pt x="2835" y="0"/>
                  <a:pt x="3173" y="14"/>
                </a:cubicBezTo>
                <a:cubicBezTo>
                  <a:pt x="3511" y="28"/>
                  <a:pt x="3854" y="74"/>
                  <a:pt x="4069" y="106"/>
                </a:cubicBezTo>
                <a:cubicBezTo>
                  <a:pt x="4284" y="138"/>
                  <a:pt x="4401" y="112"/>
                  <a:pt x="4462" y="206"/>
                </a:cubicBezTo>
                <a:cubicBezTo>
                  <a:pt x="4523" y="300"/>
                  <a:pt x="4570" y="581"/>
                  <a:pt x="4435" y="672"/>
                </a:cubicBezTo>
                <a:cubicBezTo>
                  <a:pt x="4300" y="763"/>
                  <a:pt x="3958" y="749"/>
                  <a:pt x="3649" y="755"/>
                </a:cubicBezTo>
                <a:cubicBezTo>
                  <a:pt x="3340" y="761"/>
                  <a:pt x="2933" y="715"/>
                  <a:pt x="2579" y="709"/>
                </a:cubicBezTo>
                <a:cubicBezTo>
                  <a:pt x="2225" y="703"/>
                  <a:pt x="1820" y="723"/>
                  <a:pt x="1527" y="718"/>
                </a:cubicBezTo>
                <a:cubicBezTo>
                  <a:pt x="1234" y="713"/>
                  <a:pt x="1056" y="717"/>
                  <a:pt x="823" y="682"/>
                </a:cubicBezTo>
                <a:cubicBezTo>
                  <a:pt x="590" y="647"/>
                  <a:pt x="258" y="543"/>
                  <a:pt x="129" y="508"/>
                </a:cubicBezTo>
                <a:cubicBezTo>
                  <a:pt x="0" y="473"/>
                  <a:pt x="23" y="472"/>
                  <a:pt x="46" y="471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8" name="Text Box 10"/>
          <p:cNvSpPr txBox="1">
            <a:spLocks noChangeArrowheads="1"/>
          </p:cNvSpPr>
          <p:nvPr/>
        </p:nvSpPr>
        <p:spPr bwMode="auto">
          <a:xfrm>
            <a:off x="4408488" y="6069013"/>
            <a:ext cx="430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>
                <a:solidFill>
                  <a:srgbClr val="FF0000"/>
                </a:solidFill>
              </a:rPr>
              <a:t>should be done only when i=15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3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2" grpId="0" animBg="1"/>
      <p:bldP spid="1579013" grpId="0" animBg="1"/>
      <p:bldP spid="1579017" grpId="0" animBg="1"/>
      <p:bldP spid="15790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04788"/>
            <a:ext cx="7954962" cy="12874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Code for the </a:t>
            </a:r>
            <a:r>
              <a:rPr lang="en-US" sz="4000" dirty="0" err="1" smtClean="0"/>
              <a:t>Superfolded</a:t>
            </a:r>
            <a:r>
              <a:rPr lang="en-US" sz="4000" dirty="0" smtClean="0"/>
              <a:t> stage function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41338" y="1604963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(Bit#(6)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`mod` 16;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`div` 16,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[i:i+3]);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  = y[0];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[i+2] = y[2];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if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== 15)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return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21438" y="3797300"/>
            <a:ext cx="2211387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One Bfly-4 case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802.11a Transmitter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000" smtClean="0"/>
              <a:t>[MEMOCODE 2006] Dave, Gerding, Pellauer, Arvind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4306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-96" charset="2"/>
              <a:buNone/>
            </a:pPr>
            <a:r>
              <a:rPr lang="en-US" sz="2800" smtClean="0"/>
              <a:t>Design 		Lines of 		Relative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-96" charset="2"/>
              <a:buNone/>
            </a:pPr>
            <a:r>
              <a:rPr lang="en-US" sz="2800" smtClean="0"/>
              <a:t>Block 		Code (BSV)	Area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Controller 	 	      49 	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Scrambler 	 	      40 	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Conv. Encoder 	    113 	 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Interleaver 	 	      76 		  1%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Mapper 		    112 		11%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IFFT 			      95 		85%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Cyc. Extender 	      23 		  3%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71500" y="2463800"/>
            <a:ext cx="7962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340100" y="1638300"/>
            <a:ext cx="2438400" cy="4114800"/>
            <a:chOff x="2104" y="1032"/>
            <a:chExt cx="1536" cy="2592"/>
          </a:xfrm>
        </p:grpSpPr>
        <p:sp>
          <p:nvSpPr>
            <p:cNvPr id="13323" name="Line 6"/>
            <p:cNvSpPr>
              <a:spLocks noChangeShapeType="1"/>
            </p:cNvSpPr>
            <p:nvPr/>
          </p:nvSpPr>
          <p:spPr bwMode="auto">
            <a:xfrm>
              <a:off x="2104" y="1032"/>
              <a:ext cx="0" cy="2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7"/>
            <p:cNvSpPr>
              <a:spLocks noChangeShapeType="1"/>
            </p:cNvSpPr>
            <p:nvPr/>
          </p:nvSpPr>
          <p:spPr bwMode="auto">
            <a:xfrm>
              <a:off x="3640" y="1039"/>
              <a:ext cx="0" cy="2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4680" name="Freeform 8"/>
          <p:cNvSpPr>
            <a:spLocks/>
          </p:cNvSpPr>
          <p:nvPr/>
        </p:nvSpPr>
        <p:spPr bwMode="auto">
          <a:xfrm>
            <a:off x="6134100" y="4610100"/>
            <a:ext cx="1257300" cy="647700"/>
          </a:xfrm>
          <a:custGeom>
            <a:avLst/>
            <a:gdLst>
              <a:gd name="T0" fmla="*/ 2147483647 w 792"/>
              <a:gd name="T1" fmla="*/ 2147483647 h 408"/>
              <a:gd name="T2" fmla="*/ 2147483647 w 792"/>
              <a:gd name="T3" fmla="*/ 2147483647 h 408"/>
              <a:gd name="T4" fmla="*/ 2147483647 w 792"/>
              <a:gd name="T5" fmla="*/ 0 h 408"/>
              <a:gd name="T6" fmla="*/ 2147483647 w 792"/>
              <a:gd name="T7" fmla="*/ 2147483647 h 408"/>
              <a:gd name="T8" fmla="*/ 2147483647 w 792"/>
              <a:gd name="T9" fmla="*/ 2147483647 h 408"/>
              <a:gd name="T10" fmla="*/ 2147483647 w 792"/>
              <a:gd name="T11" fmla="*/ 2147483647 h 408"/>
              <a:gd name="T12" fmla="*/ 2147483647 w 792"/>
              <a:gd name="T13" fmla="*/ 2147483647 h 408"/>
              <a:gd name="T14" fmla="*/ 2147483647 w 792"/>
              <a:gd name="T15" fmla="*/ 2147483647 h 408"/>
              <a:gd name="T16" fmla="*/ 2147483647 w 792"/>
              <a:gd name="T17" fmla="*/ 2147483647 h 408"/>
              <a:gd name="T18" fmla="*/ 2147483647 w 792"/>
              <a:gd name="T19" fmla="*/ 2147483647 h 408"/>
              <a:gd name="T20" fmla="*/ 2147483647 w 792"/>
              <a:gd name="T21" fmla="*/ 2147483647 h 408"/>
              <a:gd name="T22" fmla="*/ 2147483647 w 792"/>
              <a:gd name="T23" fmla="*/ 2147483647 h 408"/>
              <a:gd name="T24" fmla="*/ 0 w 792"/>
              <a:gd name="T25" fmla="*/ 2147483647 h 4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92"/>
              <a:gd name="T40" fmla="*/ 0 h 408"/>
              <a:gd name="T41" fmla="*/ 792 w 792"/>
              <a:gd name="T42" fmla="*/ 408 h 4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92" h="408">
                <a:moveTo>
                  <a:pt x="56" y="280"/>
                </a:moveTo>
                <a:cubicBezTo>
                  <a:pt x="62" y="244"/>
                  <a:pt x="66" y="207"/>
                  <a:pt x="88" y="176"/>
                </a:cubicBezTo>
                <a:cubicBezTo>
                  <a:pt x="180" y="48"/>
                  <a:pt x="392" y="14"/>
                  <a:pt x="536" y="0"/>
                </a:cubicBezTo>
                <a:cubicBezTo>
                  <a:pt x="589" y="3"/>
                  <a:pt x="643" y="3"/>
                  <a:pt x="696" y="8"/>
                </a:cubicBezTo>
                <a:cubicBezTo>
                  <a:pt x="704" y="9"/>
                  <a:pt x="714" y="10"/>
                  <a:pt x="720" y="16"/>
                </a:cubicBezTo>
                <a:cubicBezTo>
                  <a:pt x="764" y="60"/>
                  <a:pt x="782" y="133"/>
                  <a:pt x="792" y="192"/>
                </a:cubicBezTo>
                <a:cubicBezTo>
                  <a:pt x="762" y="251"/>
                  <a:pt x="707" y="252"/>
                  <a:pt x="648" y="272"/>
                </a:cubicBezTo>
                <a:cubicBezTo>
                  <a:pt x="610" y="285"/>
                  <a:pt x="564" y="316"/>
                  <a:pt x="528" y="336"/>
                </a:cubicBezTo>
                <a:cubicBezTo>
                  <a:pt x="489" y="358"/>
                  <a:pt x="468" y="377"/>
                  <a:pt x="424" y="392"/>
                </a:cubicBezTo>
                <a:cubicBezTo>
                  <a:pt x="408" y="397"/>
                  <a:pt x="376" y="408"/>
                  <a:pt x="376" y="408"/>
                </a:cubicBezTo>
                <a:cubicBezTo>
                  <a:pt x="269" y="402"/>
                  <a:pt x="204" y="400"/>
                  <a:pt x="120" y="344"/>
                </a:cubicBezTo>
                <a:cubicBezTo>
                  <a:pt x="103" y="318"/>
                  <a:pt x="69" y="282"/>
                  <a:pt x="40" y="272"/>
                </a:cubicBezTo>
                <a:cubicBezTo>
                  <a:pt x="30" y="257"/>
                  <a:pt x="0" y="233"/>
                  <a:pt x="0" y="22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974725" y="5835650"/>
            <a:ext cx="6840538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Complex arithmetic libraries constitute another 200 lines of 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6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802.11a Transmitter Synthesis results </a:t>
            </a:r>
            <a:r>
              <a:rPr lang="en-US" sz="2400" smtClean="0"/>
              <a:t>(Only the IFFT block is changing)</a:t>
            </a:r>
          </a:p>
        </p:txBody>
      </p:sp>
      <p:graphicFrame>
        <p:nvGraphicFramePr>
          <p:cNvPr id="1496067" name="Group 3"/>
          <p:cNvGraphicFramePr>
            <a:graphicFrameLocks noGrp="1"/>
          </p:cNvGraphicFramePr>
          <p:nvPr>
            <p:ph idx="1"/>
          </p:nvPr>
        </p:nvGraphicFramePr>
        <p:xfrm>
          <a:off x="1089025" y="1582738"/>
          <a:ext cx="6502401" cy="4534128"/>
        </p:xfrm>
        <a:graphic>
          <a:graphicData uri="http://schemas.openxmlformats.org/drawingml/2006/table">
            <a:tbl>
              <a:tblPr/>
              <a:tblGrid>
                <a:gridCol w="2122892"/>
                <a:gridCol w="1084766"/>
                <a:gridCol w="1690036"/>
                <a:gridCol w="1604707"/>
              </a:tblGrid>
              <a:tr h="898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IFFT Design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Area (mm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Throughput Latency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(CLKs/sym)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Min. Freq Required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Pipelined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5.25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Combinational 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4.91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Folded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(16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3.97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Super-Folded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(8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3.69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06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SF(4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2.45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SF(2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1.84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 (1 Bfly4)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1.52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86" name="Text Box 55"/>
          <p:cNvSpPr txBox="1">
            <a:spLocks noChangeArrowheads="1"/>
          </p:cNvSpPr>
          <p:nvPr/>
        </p:nvSpPr>
        <p:spPr bwMode="auto">
          <a:xfrm>
            <a:off x="839788" y="6259513"/>
            <a:ext cx="6813550" cy="322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600"/>
              <a:t>TSMC .18 micron; numbers reported are before place and route.</a:t>
            </a:r>
          </a:p>
        </p:txBody>
      </p:sp>
      <p:sp>
        <p:nvSpPr>
          <p:cNvPr id="12344" name="Rectangle 57"/>
          <p:cNvSpPr>
            <a:spLocks noChangeArrowheads="1"/>
          </p:cNvSpPr>
          <p:nvPr/>
        </p:nvSpPr>
        <p:spPr bwMode="auto">
          <a:xfrm>
            <a:off x="1306513" y="3429000"/>
            <a:ext cx="1631950" cy="2747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Text Box 58"/>
          <p:cNvSpPr txBox="1">
            <a:spLocks noChangeArrowheads="1"/>
          </p:cNvSpPr>
          <p:nvPr/>
        </p:nvSpPr>
        <p:spPr bwMode="auto">
          <a:xfrm>
            <a:off x="0" y="4262438"/>
            <a:ext cx="10937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The same source code</a:t>
            </a:r>
          </a:p>
        </p:txBody>
      </p:sp>
      <p:sp>
        <p:nvSpPr>
          <p:cNvPr id="12346" name="Freeform 59"/>
          <p:cNvSpPr>
            <a:spLocks/>
          </p:cNvSpPr>
          <p:nvPr/>
        </p:nvSpPr>
        <p:spPr bwMode="auto">
          <a:xfrm rot="5400000">
            <a:off x="925513" y="3973512"/>
            <a:ext cx="344488" cy="430213"/>
          </a:xfrm>
          <a:custGeom>
            <a:avLst/>
            <a:gdLst>
              <a:gd name="T0" fmla="*/ 2147483647 w 217"/>
              <a:gd name="T1" fmla="*/ 2147483647 h 332"/>
              <a:gd name="T2" fmla="*/ 2147483647 w 217"/>
              <a:gd name="T3" fmla="*/ 2147483647 h 332"/>
              <a:gd name="T4" fmla="*/ 2147483647 w 217"/>
              <a:gd name="T5" fmla="*/ 0 h 332"/>
              <a:gd name="T6" fmla="*/ 0 60000 65536"/>
              <a:gd name="T7" fmla="*/ 0 60000 65536"/>
              <a:gd name="T8" fmla="*/ 0 60000 65536"/>
              <a:gd name="T9" fmla="*/ 0 w 217"/>
              <a:gd name="T10" fmla="*/ 0 h 332"/>
              <a:gd name="T11" fmla="*/ 217 w 217"/>
              <a:gd name="T12" fmla="*/ 332 h 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" h="332">
                <a:moveTo>
                  <a:pt x="217" y="332"/>
                </a:moveTo>
                <a:cubicBezTo>
                  <a:pt x="133" y="298"/>
                  <a:pt x="50" y="265"/>
                  <a:pt x="25" y="210"/>
                </a:cubicBezTo>
                <a:cubicBezTo>
                  <a:pt x="0" y="155"/>
                  <a:pt x="34" y="77"/>
                  <a:pt x="68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6124" name="Text Box 60"/>
          <p:cNvSpPr txBox="1">
            <a:spLocks noChangeArrowheads="1"/>
          </p:cNvSpPr>
          <p:nvPr/>
        </p:nvSpPr>
        <p:spPr bwMode="auto">
          <a:xfrm>
            <a:off x="7604125" y="2794000"/>
            <a:ext cx="166211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800"/>
              <a:t>All these designs were done in less than 24 hours!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9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4" grpId="0" animBg="1"/>
      <p:bldP spid="12345" grpId="0"/>
      <p:bldP spid="12346" grpId="0" animBg="1"/>
      <p:bldP spid="1496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i = 0; i &lt; 32; i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(a[i]==0)?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prod[i]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3212" y="2914650"/>
            <a:ext cx="219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circuit uses 31 add32 circuits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767387" y="33763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are the areas so similar</a:t>
            </a:r>
          </a:p>
        </p:txBody>
      </p:sp>
      <p:sp>
        <p:nvSpPr>
          <p:cNvPr id="1497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Folding should have given a 3x improvement in IFFT area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/>
              <a:t>BUT</a:t>
            </a:r>
            <a:r>
              <a:rPr lang="en-US" smtClean="0"/>
              <a:t> a constant twiddle allows low-level optimization on a Bfly-4 block</a:t>
            </a:r>
          </a:p>
          <a:p>
            <a:pPr lvl="1" eaLnBrk="1" hangingPunct="1"/>
            <a:r>
              <a:rPr lang="en-US" smtClean="0"/>
              <a:t>a 2.5x area reduction!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7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8675" y="4872252"/>
            <a:ext cx="6687403" cy="10895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700" y="6130409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1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831112" y="1492716"/>
            <a:ext cx="77724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We can reuse the same add32 circuit if we can store the partial results in some storage device, e.g., </a:t>
            </a:r>
            <a:r>
              <a:rPr lang="en-US" sz="3200" i="1" dirty="0" smtClean="0"/>
              <a:t>register</a:t>
            </a:r>
            <a:endParaRPr lang="en-US" sz="3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dirty="0" smtClean="0"/>
              <a:t>Combinational circuits</a:t>
            </a:r>
          </a:p>
        </p:txBody>
      </p:sp>
      <p:grpSp>
        <p:nvGrpSpPr>
          <p:cNvPr id="7" name="Group 258"/>
          <p:cNvGrpSpPr>
            <a:grpSpLocks/>
          </p:cNvGrpSpPr>
          <p:nvPr/>
        </p:nvGrpSpPr>
        <p:grpSpPr bwMode="auto">
          <a:xfrm>
            <a:off x="5159753" y="3535901"/>
            <a:ext cx="2825750" cy="2106613"/>
            <a:chOff x="3792" y="929"/>
            <a:chExt cx="1780" cy="1327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6210" name="Freeform 135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1" name="Line 136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2" name="Line 137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3" name="Line 138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4" name="Line 139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5" name="Line 140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6204" name="Rectangle 141"/>
            <p:cNvSpPr>
              <a:spLocks noChangeArrowheads="1"/>
            </p:cNvSpPr>
            <p:nvPr/>
          </p:nvSpPr>
          <p:spPr bwMode="auto">
            <a:xfrm>
              <a:off x="4231" y="929"/>
              <a:ext cx="1341" cy="7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OpSelect</a:t>
              </a:r>
            </a:p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- Add, Sub,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And, Or, Xor, Not,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GT, LT, EQ, Zero,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sp>
          <p:nvSpPr>
            <p:cNvPr id="6205" name="Rectangle 142"/>
            <p:cNvSpPr>
              <a:spLocks noChangeArrowheads="1"/>
            </p:cNvSpPr>
            <p:nvPr/>
          </p:nvSpPr>
          <p:spPr bwMode="auto">
            <a:xfrm>
              <a:off x="4856" y="1677"/>
              <a:ext cx="44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6206" name="Rectangle 143"/>
            <p:cNvSpPr>
              <a:spLocks noChangeArrowheads="1"/>
            </p:cNvSpPr>
            <p:nvPr/>
          </p:nvSpPr>
          <p:spPr bwMode="auto">
            <a:xfrm>
              <a:off x="4856" y="1893"/>
              <a:ext cx="48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Comp?</a:t>
              </a:r>
            </a:p>
          </p:txBody>
        </p:sp>
        <p:sp>
          <p:nvSpPr>
            <p:cNvPr id="6207" name="Rectangle 144"/>
            <p:cNvSpPr>
              <a:spLocks noChangeArrowheads="1"/>
            </p:cNvSpPr>
            <p:nvPr/>
          </p:nvSpPr>
          <p:spPr bwMode="auto">
            <a:xfrm>
              <a:off x="3795" y="1536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208" name="Rectangle 145"/>
            <p:cNvSpPr>
              <a:spLocks noChangeArrowheads="1"/>
            </p:cNvSpPr>
            <p:nvPr/>
          </p:nvSpPr>
          <p:spPr bwMode="auto">
            <a:xfrm>
              <a:off x="3792" y="1968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6209" name="Rectangle 146"/>
            <p:cNvSpPr>
              <a:spLocks noChangeArrowheads="1"/>
            </p:cNvSpPr>
            <p:nvPr/>
          </p:nvSpPr>
          <p:spPr bwMode="auto">
            <a:xfrm>
              <a:off x="4211" y="1731"/>
              <a:ext cx="401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>
                  <a:solidFill>
                    <a:srgbClr val="56127A"/>
                  </a:solidFill>
                  <a:latin typeface="Verdana" pitchFamily="34" charset="0"/>
                </a:rPr>
                <a:t>ALU</a:t>
              </a:r>
            </a:p>
          </p:txBody>
        </p:sp>
      </p:grpSp>
      <p:grpSp>
        <p:nvGrpSpPr>
          <p:cNvPr id="9" name="Group 252"/>
          <p:cNvGrpSpPr>
            <a:grpSpLocks/>
          </p:cNvGrpSpPr>
          <p:nvPr/>
        </p:nvGrpSpPr>
        <p:grpSpPr bwMode="auto">
          <a:xfrm>
            <a:off x="2099480" y="1777148"/>
            <a:ext cx="1543050" cy="1479551"/>
            <a:chOff x="270" y="1296"/>
            <a:chExt cx="972" cy="932"/>
          </a:xfrm>
        </p:grpSpPr>
        <p:sp>
          <p:nvSpPr>
            <p:cNvPr id="6187" name="Line 101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8" name="Freeform 102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59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9" name="Rectangle 103"/>
            <p:cNvSpPr>
              <a:spLocks noChangeArrowheads="1"/>
            </p:cNvSpPr>
            <p:nvPr/>
          </p:nvSpPr>
          <p:spPr bwMode="auto">
            <a:xfrm>
              <a:off x="601" y="1296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90" name="Rectangle 104"/>
            <p:cNvSpPr>
              <a:spLocks noChangeArrowheads="1"/>
            </p:cNvSpPr>
            <p:nvPr/>
          </p:nvSpPr>
          <p:spPr bwMode="auto">
            <a:xfrm>
              <a:off x="1038" y="1673"/>
              <a:ext cx="204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2" name="Rectangle 106"/>
            <p:cNvSpPr>
              <a:spLocks noChangeArrowheads="1"/>
            </p:cNvSpPr>
            <p:nvPr/>
          </p:nvSpPr>
          <p:spPr bwMode="auto">
            <a:xfrm>
              <a:off x="270" y="1529"/>
              <a:ext cx="322" cy="6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93" name="Line 107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4" name="Line 108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5" name="Rectangle 109"/>
            <p:cNvSpPr>
              <a:spLocks noChangeArrowheads="1"/>
            </p:cNvSpPr>
            <p:nvPr/>
          </p:nvSpPr>
          <p:spPr bwMode="auto">
            <a:xfrm>
              <a:off x="698" y="1781"/>
              <a:ext cx="348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Mux</a:t>
              </a:r>
            </a:p>
          </p:txBody>
        </p:sp>
        <p:sp>
          <p:nvSpPr>
            <p:cNvPr id="6196" name="AutoShape 114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10" name="Group 229"/>
            <p:cNvGrpSpPr>
              <a:grpSpLocks/>
            </p:cNvGrpSpPr>
            <p:nvPr/>
          </p:nvGrpSpPr>
          <p:grpSpPr bwMode="auto">
            <a:xfrm>
              <a:off x="483" y="1675"/>
              <a:ext cx="177" cy="355"/>
              <a:chOff x="4287" y="1898"/>
              <a:chExt cx="251" cy="524"/>
            </a:xfrm>
          </p:grpSpPr>
          <p:sp>
            <p:nvSpPr>
              <p:cNvPr id="6200" name="Rectangle 230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1" name="Rectangle 231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2" name="Rectangle 232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98" name="Freeform 248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9" name="Rectangle 249"/>
            <p:cNvSpPr>
              <a:spLocks noChangeArrowheads="1"/>
            </p:cNvSpPr>
            <p:nvPr/>
          </p:nvSpPr>
          <p:spPr bwMode="auto">
            <a:xfrm>
              <a:off x="843" y="1444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1" name="Group 275"/>
          <p:cNvGrpSpPr>
            <a:grpSpLocks/>
          </p:cNvGrpSpPr>
          <p:nvPr/>
        </p:nvGrpSpPr>
        <p:grpSpPr bwMode="auto">
          <a:xfrm>
            <a:off x="5535873" y="1817781"/>
            <a:ext cx="1724025" cy="1428749"/>
            <a:chOff x="1656" y="1317"/>
            <a:chExt cx="1086" cy="900"/>
          </a:xfrm>
        </p:grpSpPr>
        <p:sp>
          <p:nvSpPr>
            <p:cNvPr id="6171" name="Rectangle 247"/>
            <p:cNvSpPr>
              <a:spLocks noChangeArrowheads="1"/>
            </p:cNvSpPr>
            <p:nvPr/>
          </p:nvSpPr>
          <p:spPr bwMode="auto">
            <a:xfrm>
              <a:off x="1796" y="1317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72" name="AutoShape 245"/>
            <p:cNvSpPr>
              <a:spLocks noChangeArrowheads="1"/>
            </p:cNvSpPr>
            <p:nvPr/>
          </p:nvSpPr>
          <p:spPr bwMode="auto">
            <a:xfrm rot="5400000" flipH="1">
              <a:off x="1720" y="1775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3" name="Rectangle 244"/>
            <p:cNvSpPr>
              <a:spLocks noChangeArrowheads="1"/>
            </p:cNvSpPr>
            <p:nvPr/>
          </p:nvSpPr>
          <p:spPr bwMode="auto">
            <a:xfrm flipH="1">
              <a:off x="2404" y="1521"/>
              <a:ext cx="33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74" name="Line 234"/>
            <p:cNvSpPr>
              <a:spLocks noChangeShapeType="1"/>
            </p:cNvSpPr>
            <p:nvPr/>
          </p:nvSpPr>
          <p:spPr bwMode="auto">
            <a:xfrm flipH="1">
              <a:off x="1698" y="1864"/>
              <a:ext cx="2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5" name="Rectangle 235"/>
            <p:cNvSpPr>
              <a:spLocks noChangeArrowheads="1"/>
            </p:cNvSpPr>
            <p:nvPr/>
          </p:nvSpPr>
          <p:spPr bwMode="auto">
            <a:xfrm flipH="1">
              <a:off x="1656" y="1695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76" name="Line 236"/>
            <p:cNvSpPr>
              <a:spLocks noChangeShapeType="1"/>
            </p:cNvSpPr>
            <p:nvPr/>
          </p:nvSpPr>
          <p:spPr bwMode="auto">
            <a:xfrm flipH="1">
              <a:off x="2146" y="160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7" name="Line 237"/>
            <p:cNvSpPr>
              <a:spLocks noChangeShapeType="1"/>
            </p:cNvSpPr>
            <p:nvPr/>
          </p:nvSpPr>
          <p:spPr bwMode="auto">
            <a:xfrm flipH="1">
              <a:off x="2146" y="1721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8" name="Line 238"/>
            <p:cNvSpPr>
              <a:spLocks noChangeShapeType="1"/>
            </p:cNvSpPr>
            <p:nvPr/>
          </p:nvSpPr>
          <p:spPr bwMode="auto">
            <a:xfrm flipH="1">
              <a:off x="2146" y="2106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9" name="Rectangle 239"/>
            <p:cNvSpPr>
              <a:spLocks noChangeArrowheads="1"/>
            </p:cNvSpPr>
            <p:nvPr/>
          </p:nvSpPr>
          <p:spPr bwMode="auto">
            <a:xfrm rot="16200000" flipH="1">
              <a:off x="1751" y="1718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Demux</a:t>
              </a:r>
            </a:p>
          </p:txBody>
        </p:sp>
        <p:grpSp>
          <p:nvGrpSpPr>
            <p:cNvPr id="12" name="Group 240"/>
            <p:cNvGrpSpPr>
              <a:grpSpLocks/>
            </p:cNvGrpSpPr>
            <p:nvPr/>
          </p:nvGrpSpPr>
          <p:grpSpPr bwMode="auto">
            <a:xfrm>
              <a:off x="2248" y="1628"/>
              <a:ext cx="177" cy="355"/>
              <a:chOff x="4287" y="1898"/>
              <a:chExt cx="251" cy="524"/>
            </a:xfrm>
          </p:grpSpPr>
          <p:sp>
            <p:nvSpPr>
              <p:cNvPr id="6184" name="Rectangle 241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5" name="Rectangle 242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6" name="Rectangle 243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81" name="Freeform 246"/>
            <p:cNvSpPr>
              <a:spLocks/>
            </p:cNvSpPr>
            <p:nvPr/>
          </p:nvSpPr>
          <p:spPr bwMode="auto">
            <a:xfrm>
              <a:off x="2063" y="1379"/>
              <a:ext cx="83" cy="226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25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2" name="Freeform 250"/>
            <p:cNvSpPr>
              <a:spLocks/>
            </p:cNvSpPr>
            <p:nvPr/>
          </p:nvSpPr>
          <p:spPr bwMode="auto">
            <a:xfrm>
              <a:off x="2027" y="1446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3" name="Rectangle 251"/>
            <p:cNvSpPr>
              <a:spLocks noChangeArrowheads="1"/>
            </p:cNvSpPr>
            <p:nvPr/>
          </p:nvSpPr>
          <p:spPr bwMode="auto">
            <a:xfrm>
              <a:off x="2063" y="1386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2161349" y="3987856"/>
            <a:ext cx="1841500" cy="1125538"/>
            <a:chOff x="2737" y="1489"/>
            <a:chExt cx="1160" cy="709"/>
          </a:xfrm>
        </p:grpSpPr>
        <p:sp>
          <p:nvSpPr>
            <p:cNvPr id="6157" name="Line 116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58" name="Rectangle 119"/>
            <p:cNvSpPr>
              <a:spLocks noChangeArrowheads="1"/>
            </p:cNvSpPr>
            <p:nvPr/>
          </p:nvSpPr>
          <p:spPr bwMode="auto">
            <a:xfrm flipH="1">
              <a:off x="2737" y="1676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59" name="Line 120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0" name="Line 121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1" name="Line 122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2" name="Rectangle 123"/>
            <p:cNvSpPr>
              <a:spLocks noChangeArrowheads="1"/>
            </p:cNvSpPr>
            <p:nvPr/>
          </p:nvSpPr>
          <p:spPr bwMode="auto">
            <a:xfrm rot="16200000" flipH="1">
              <a:off x="2887" y="1724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Decoder</a:t>
              </a:r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3384" y="1609"/>
              <a:ext cx="177" cy="355"/>
              <a:chOff x="4287" y="1898"/>
              <a:chExt cx="251" cy="524"/>
            </a:xfrm>
          </p:grpSpPr>
          <p:sp>
            <p:nvSpPr>
              <p:cNvPr id="6168" name="Rectangle 125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69" name="Rectangle 126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70" name="Rectangle 127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64" name="Rectangle 128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65" name="AutoShape 129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6" name="Freeform 25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7" name="Rectangle 254"/>
            <p:cNvSpPr>
              <a:spLocks noChangeArrowheads="1"/>
            </p:cNvSpPr>
            <p:nvPr/>
          </p:nvSpPr>
          <p:spPr bwMode="auto">
            <a:xfrm>
              <a:off x="2806" y="1845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931003" y="5884887"/>
            <a:ext cx="562216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Such circuits have no cycles (feedback) or state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53894"/>
            <a:ext cx="8232443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A simple synchronous state element</a:t>
            </a:r>
            <a:endParaRPr lang="en-US" sz="40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90963" y="2377497"/>
            <a:ext cx="812800" cy="812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57497" y="2579109"/>
            <a:ext cx="3622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/>
              <a:t>ff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903663" y="2821997"/>
            <a:ext cx="153987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57563" y="2974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29163" y="27457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57563" y="2593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4121" y="249497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12124" y="234257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020139" y="279977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89238" y="4072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40" y="0"/>
              </a:cxn>
              <a:cxn ang="0">
                <a:pos x="528" y="0"/>
              </a:cxn>
              <a:cxn ang="0">
                <a:pos x="528" y="144"/>
              </a:cxn>
              <a:cxn ang="0">
                <a:pos x="816" y="144"/>
              </a:cxn>
              <a:cxn ang="0">
                <a:pos x="816" y="0"/>
              </a:cxn>
              <a:cxn ang="0">
                <a:pos x="1104" y="0"/>
              </a:cxn>
              <a:cxn ang="0">
                <a:pos x="1104" y="144"/>
              </a:cxn>
              <a:cxn ang="0">
                <a:pos x="1392" y="144"/>
              </a:cxn>
              <a:cxn ang="0">
                <a:pos x="1392" y="0"/>
              </a:cxn>
              <a:cxn ang="0">
                <a:pos x="1680" y="0"/>
              </a:cxn>
              <a:cxn ang="0">
                <a:pos x="1680" y="144"/>
              </a:cxn>
              <a:cxn ang="0">
                <a:pos x="1968" y="144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240" y="144"/>
                </a:lnTo>
                <a:lnTo>
                  <a:pt x="240" y="0"/>
                </a:lnTo>
                <a:lnTo>
                  <a:pt x="528" y="0"/>
                </a:lnTo>
                <a:lnTo>
                  <a:pt x="528" y="144"/>
                </a:lnTo>
                <a:lnTo>
                  <a:pt x="816" y="144"/>
                </a:lnTo>
                <a:lnTo>
                  <a:pt x="816" y="0"/>
                </a:lnTo>
                <a:lnTo>
                  <a:pt x="1104" y="0"/>
                </a:lnTo>
                <a:lnTo>
                  <a:pt x="1104" y="144"/>
                </a:lnTo>
                <a:lnTo>
                  <a:pt x="1392" y="144"/>
                </a:lnTo>
                <a:lnTo>
                  <a:pt x="1392" y="0"/>
                </a:lnTo>
                <a:lnTo>
                  <a:pt x="1680" y="0"/>
                </a:lnTo>
                <a:lnTo>
                  <a:pt x="1680" y="144"/>
                </a:lnTo>
                <a:lnTo>
                  <a:pt x="1968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89238" y="4453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144" y="0"/>
              </a:cxn>
              <a:cxn ang="0">
                <a:pos x="576" y="0"/>
              </a:cxn>
              <a:cxn ang="0">
                <a:pos x="624" y="144"/>
              </a:cxn>
              <a:cxn ang="0">
                <a:pos x="816" y="144"/>
              </a:cxn>
              <a:cxn ang="0">
                <a:pos x="816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44" y="144"/>
              </a:cxn>
              <a:cxn ang="0">
                <a:pos x="1440" y="0"/>
              </a:cxn>
              <a:cxn ang="0">
                <a:pos x="1680" y="0"/>
              </a:cxn>
              <a:cxn ang="0">
                <a:pos x="1680" y="0"/>
              </a:cxn>
              <a:cxn ang="0">
                <a:pos x="1968" y="0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96" y="144"/>
                </a:lnTo>
                <a:lnTo>
                  <a:pt x="144" y="0"/>
                </a:lnTo>
                <a:lnTo>
                  <a:pt x="576" y="0"/>
                </a:lnTo>
                <a:lnTo>
                  <a:pt x="624" y="144"/>
                </a:lnTo>
                <a:lnTo>
                  <a:pt x="816" y="144"/>
                </a:lnTo>
                <a:lnTo>
                  <a:pt x="816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44" y="144"/>
                </a:lnTo>
                <a:lnTo>
                  <a:pt x="1440" y="0"/>
                </a:lnTo>
                <a:lnTo>
                  <a:pt x="1680" y="0"/>
                </a:lnTo>
                <a:lnTo>
                  <a:pt x="1680" y="0"/>
                </a:lnTo>
                <a:lnTo>
                  <a:pt x="19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789238" y="4834947"/>
            <a:ext cx="32019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88" y="0"/>
              </a:cxn>
              <a:cxn ang="0">
                <a:pos x="528" y="0"/>
              </a:cxn>
              <a:cxn ang="0">
                <a:pos x="720" y="0"/>
              </a:cxn>
              <a:cxn ang="0">
                <a:pos x="816" y="0"/>
              </a:cxn>
              <a:cxn ang="0">
                <a:pos x="864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92" y="144"/>
              </a:cxn>
              <a:cxn ang="0">
                <a:pos x="1440" y="48"/>
              </a:cxn>
              <a:cxn ang="0">
                <a:pos x="1824" y="48"/>
              </a:cxn>
              <a:cxn ang="0">
                <a:pos x="1920" y="144"/>
              </a:cxn>
              <a:cxn ang="0">
                <a:pos x="2016" y="144"/>
              </a:cxn>
            </a:cxnLst>
            <a:rect l="0" t="0" r="r" b="b"/>
            <a:pathLst>
              <a:path w="2017" h="145">
                <a:moveTo>
                  <a:pt x="0" y="144"/>
                </a:moveTo>
                <a:lnTo>
                  <a:pt x="240" y="144"/>
                </a:lnTo>
                <a:lnTo>
                  <a:pt x="288" y="0"/>
                </a:lnTo>
                <a:lnTo>
                  <a:pt x="528" y="0"/>
                </a:lnTo>
                <a:lnTo>
                  <a:pt x="720" y="0"/>
                </a:lnTo>
                <a:lnTo>
                  <a:pt x="816" y="0"/>
                </a:lnTo>
                <a:lnTo>
                  <a:pt x="864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92" y="144"/>
                </a:lnTo>
                <a:lnTo>
                  <a:pt x="1440" y="48"/>
                </a:lnTo>
                <a:lnTo>
                  <a:pt x="1824" y="48"/>
                </a:lnTo>
                <a:lnTo>
                  <a:pt x="1920" y="144"/>
                </a:lnTo>
                <a:lnTo>
                  <a:pt x="2016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684838" y="4834947"/>
            <a:ext cx="3063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192" y="0"/>
              </a:cxn>
            </a:cxnLst>
            <a:rect l="0" t="0" r="r" b="b"/>
            <a:pathLst>
              <a:path w="193" h="49">
                <a:moveTo>
                  <a:pt x="0" y="48"/>
                </a:moveTo>
                <a:lnTo>
                  <a:pt x="48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64514" y="405072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56499" y="443172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54896" y="481272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913811" y="5219122"/>
            <a:ext cx="1656353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Metastability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32451" y="5791020"/>
            <a:ext cx="61811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 dirty="0"/>
              <a:t>Data is sampled at the rising </a:t>
            </a:r>
            <a:r>
              <a:rPr lang="en-US" i="1" dirty="0" smtClean="0"/>
              <a:t>edge of the clock</a:t>
            </a:r>
            <a:endParaRPr lang="en-US" i="1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148013" y="3747509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060825" y="3744334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60938" y="3796722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7541" y="1705970"/>
            <a:ext cx="38734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Edge-Triggered Flip-flop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06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94837"/>
            <a:ext cx="8259739" cy="1143000"/>
          </a:xfrm>
          <a:noFill/>
          <a:ln/>
        </p:spPr>
        <p:txBody>
          <a:bodyPr/>
          <a:lstStyle/>
          <a:p>
            <a:r>
              <a:rPr lang="en-US" dirty="0"/>
              <a:t>Flip-flops with Write Enables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163" y="1606460"/>
            <a:ext cx="2495551" cy="1609725"/>
            <a:chOff x="499" y="840"/>
            <a:chExt cx="1572" cy="101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053" y="1342"/>
              <a:ext cx="512" cy="51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221" y="1469"/>
              <a:ext cx="22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/>
                <a:t>ff</a:t>
              </a: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061" y="1622"/>
              <a:ext cx="97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17" y="171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1" y="157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717" y="147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2" y="1416"/>
              <a:ext cx="22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99" y="1320"/>
              <a:ext cx="22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04" y="1608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309" y="1034"/>
              <a:ext cx="0" cy="3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151" y="840"/>
              <a:ext cx="31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96851" y="4106864"/>
            <a:ext cx="4503738" cy="1616075"/>
            <a:chOff x="124" y="2587"/>
            <a:chExt cx="2837" cy="1018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4" y="2657"/>
              <a:ext cx="2837" cy="938"/>
              <a:chOff x="124" y="2657"/>
              <a:chExt cx="2837" cy="938"/>
            </a:xfrm>
          </p:grpSpPr>
          <p:sp>
            <p:nvSpPr>
              <p:cNvPr id="18447" name="Freeform 15"/>
              <p:cNvSpPr>
                <a:spLocks/>
              </p:cNvSpPr>
              <p:nvPr/>
            </p:nvSpPr>
            <p:spPr bwMode="auto">
              <a:xfrm>
                <a:off x="460" y="2670"/>
                <a:ext cx="2422" cy="150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295" y="149"/>
                  </a:cxn>
                  <a:cxn ang="0">
                    <a:pos x="295" y="0"/>
                  </a:cxn>
                  <a:cxn ang="0">
                    <a:pos x="650" y="0"/>
                  </a:cxn>
                  <a:cxn ang="0">
                    <a:pos x="650" y="149"/>
                  </a:cxn>
                  <a:cxn ang="0">
                    <a:pos x="1004" y="149"/>
                  </a:cxn>
                  <a:cxn ang="0">
                    <a:pos x="1004" y="0"/>
                  </a:cxn>
                  <a:cxn ang="0">
                    <a:pos x="1358" y="0"/>
                  </a:cxn>
                  <a:cxn ang="0">
                    <a:pos x="1358" y="149"/>
                  </a:cxn>
                  <a:cxn ang="0">
                    <a:pos x="1712" y="149"/>
                  </a:cxn>
                  <a:cxn ang="0">
                    <a:pos x="1712" y="0"/>
                  </a:cxn>
                  <a:cxn ang="0">
                    <a:pos x="2067" y="0"/>
                  </a:cxn>
                  <a:cxn ang="0">
                    <a:pos x="2067" y="149"/>
                  </a:cxn>
                  <a:cxn ang="0">
                    <a:pos x="2421" y="149"/>
                  </a:cxn>
                </a:cxnLst>
                <a:rect l="0" t="0" r="r" b="b"/>
                <a:pathLst>
                  <a:path w="2422" h="150">
                    <a:moveTo>
                      <a:pt x="0" y="149"/>
                    </a:moveTo>
                    <a:lnTo>
                      <a:pt x="295" y="149"/>
                    </a:lnTo>
                    <a:lnTo>
                      <a:pt x="295" y="0"/>
                    </a:lnTo>
                    <a:lnTo>
                      <a:pt x="650" y="0"/>
                    </a:lnTo>
                    <a:lnTo>
                      <a:pt x="650" y="149"/>
                    </a:lnTo>
                    <a:lnTo>
                      <a:pt x="1004" y="149"/>
                    </a:lnTo>
                    <a:lnTo>
                      <a:pt x="1004" y="0"/>
                    </a:lnTo>
                    <a:lnTo>
                      <a:pt x="1358" y="0"/>
                    </a:lnTo>
                    <a:lnTo>
                      <a:pt x="1358" y="149"/>
                    </a:lnTo>
                    <a:lnTo>
                      <a:pt x="1712" y="149"/>
                    </a:lnTo>
                    <a:lnTo>
                      <a:pt x="1712" y="0"/>
                    </a:lnTo>
                    <a:lnTo>
                      <a:pt x="2067" y="0"/>
                    </a:lnTo>
                    <a:lnTo>
                      <a:pt x="2067" y="149"/>
                    </a:lnTo>
                    <a:lnTo>
                      <a:pt x="2421" y="14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32" y="2657"/>
                <a:ext cx="21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218" y="3134"/>
                <a:ext cx="22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D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217" y="3381"/>
                <a:ext cx="229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450" y="3387"/>
                <a:ext cx="2511" cy="157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1053" y="156"/>
                  </a:cxn>
                  <a:cxn ang="0">
                    <a:pos x="1112" y="0"/>
                  </a:cxn>
                  <a:cxn ang="0">
                    <a:pos x="2510" y="0"/>
                  </a:cxn>
                </a:cxnLst>
                <a:rect l="0" t="0" r="r" b="b"/>
                <a:pathLst>
                  <a:path w="2511" h="157">
                    <a:moveTo>
                      <a:pt x="0" y="156"/>
                    </a:moveTo>
                    <a:lnTo>
                      <a:pt x="1053" y="156"/>
                    </a:lnTo>
                    <a:lnTo>
                      <a:pt x="1112" y="0"/>
                    </a:lnTo>
                    <a:lnTo>
                      <a:pt x="251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450" y="3140"/>
                <a:ext cx="2481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8" y="148"/>
                  </a:cxn>
                  <a:cxn ang="0">
                    <a:pos x="17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480" y="148"/>
                  </a:cxn>
                </a:cxnLst>
                <a:rect l="0" t="0" r="r" b="b"/>
                <a:pathLst>
                  <a:path w="2481" h="149">
                    <a:moveTo>
                      <a:pt x="0" y="148"/>
                    </a:moveTo>
                    <a:lnTo>
                      <a:pt x="118" y="148"/>
                    </a:lnTo>
                    <a:lnTo>
                      <a:pt x="17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480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509" y="2893"/>
                <a:ext cx="2363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68" y="148"/>
                  </a:cxn>
                  <a:cxn ang="0">
                    <a:pos x="82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362" y="148"/>
                  </a:cxn>
                </a:cxnLst>
                <a:rect l="0" t="0" r="r" b="b"/>
                <a:pathLst>
                  <a:path w="2363" h="149">
                    <a:moveTo>
                      <a:pt x="0" y="148"/>
                    </a:moveTo>
                    <a:lnTo>
                      <a:pt x="768" y="148"/>
                    </a:lnTo>
                    <a:lnTo>
                      <a:pt x="82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362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124" y="2904"/>
                <a:ext cx="316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EN</a:t>
                </a:r>
              </a:p>
            </p:txBody>
          </p:sp>
        </p:grp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39" y="2609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48" y="2598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57" y="2587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96562" y="3853901"/>
            <a:ext cx="3257880" cy="1825625"/>
            <a:chOff x="5496562" y="3853901"/>
            <a:chExt cx="3257880" cy="1825625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7137400" y="4866726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7403935" y="506833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7150100" y="5311226"/>
              <a:ext cx="153988" cy="306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5880100" y="5476326"/>
              <a:ext cx="123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79756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58674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8390559" y="4984201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5496562" y="5009601"/>
              <a:ext cx="360677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6388100" y="4701626"/>
              <a:ext cx="395288" cy="700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0"/>
                </a:cxn>
                <a:cxn ang="0">
                  <a:pos x="248" y="376"/>
                </a:cxn>
                <a:cxn ang="0">
                  <a:pos x="248" y="64"/>
                </a:cxn>
                <a:cxn ang="0">
                  <a:pos x="0" y="0"/>
                </a:cxn>
              </a:cxnLst>
              <a:rect l="0" t="0" r="r" b="b"/>
              <a:pathLst>
                <a:path w="249" h="441">
                  <a:moveTo>
                    <a:pt x="0" y="0"/>
                  </a:moveTo>
                  <a:lnTo>
                    <a:pt x="0" y="440"/>
                  </a:lnTo>
                  <a:lnTo>
                    <a:pt x="248" y="376"/>
                  </a:lnTo>
                  <a:lnTo>
                    <a:pt x="248" y="6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6794500" y="5069926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5969000" y="4371426"/>
              <a:ext cx="2135188" cy="865187"/>
            </a:xfrm>
            <a:custGeom>
              <a:avLst/>
              <a:gdLst/>
              <a:ahLst/>
              <a:cxnLst>
                <a:cxn ang="0">
                  <a:pos x="1344" y="544"/>
                </a:cxn>
                <a:cxn ang="0">
                  <a:pos x="1344" y="0"/>
                </a:cxn>
                <a:cxn ang="0">
                  <a:pos x="0" y="0"/>
                </a:cxn>
                <a:cxn ang="0">
                  <a:pos x="0" y="336"/>
                </a:cxn>
                <a:cxn ang="0">
                  <a:pos x="264" y="336"/>
                </a:cxn>
              </a:cxnLst>
              <a:rect l="0" t="0" r="r" b="b"/>
              <a:pathLst>
                <a:path w="1345" h="545">
                  <a:moveTo>
                    <a:pt x="1344" y="544"/>
                  </a:moveTo>
                  <a:lnTo>
                    <a:pt x="1344" y="0"/>
                  </a:lnTo>
                  <a:lnTo>
                    <a:pt x="0" y="0"/>
                  </a:lnTo>
                  <a:lnTo>
                    <a:pt x="0" y="336"/>
                  </a:lnTo>
                  <a:lnTo>
                    <a:pt x="264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6578600" y="4225376"/>
              <a:ext cx="0" cy="520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6315030" y="3853901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6348413" y="4747663"/>
              <a:ext cx="330220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 dirty="0"/>
                <a:t>0</a:t>
              </a:r>
            </a:p>
            <a:p>
              <a:pPr>
                <a:buNone/>
              </a:pPr>
              <a:r>
                <a:rPr lang="en-US" sz="1800" dirty="0"/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41855" y="2336710"/>
            <a:ext cx="3676074" cy="1160517"/>
            <a:chOff x="5041855" y="2336710"/>
            <a:chExt cx="3676074" cy="1160517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7100888" y="2371635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7367422" y="257324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7113588" y="2816135"/>
              <a:ext cx="153987" cy="306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6567488" y="2968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7939088" y="27399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567488" y="2587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8354046" y="2489110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6222049" y="2336710"/>
              <a:ext cx="360677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5185489" y="2892335"/>
              <a:ext cx="344646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5041855" y="2619285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5562600" y="306537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546725" y="2849473"/>
              <a:ext cx="508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5513388" y="3130460"/>
              <a:ext cx="1630255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dangerous!</a:t>
              </a:r>
            </a:p>
          </p:txBody>
        </p:sp>
        <p:sp>
          <p:nvSpPr>
            <p:cNvPr id="58" name="Flowchart: Delay 57"/>
            <p:cNvSpPr/>
            <p:nvPr/>
          </p:nvSpPr>
          <p:spPr bwMode="auto">
            <a:xfrm>
              <a:off x="6059606" y="2729557"/>
              <a:ext cx="504967" cy="450377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911" y="6141492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Data is captured only if EN is 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6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3048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913" y="4106863"/>
            <a:ext cx="6955431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/>
              <a:t>Register:</a:t>
            </a:r>
            <a:r>
              <a:rPr lang="en-US"/>
              <a:t>  A group of flip-flops with a common </a:t>
            </a:r>
          </a:p>
          <a:p>
            <a:pPr>
              <a:buNone/>
            </a:pPr>
            <a:r>
              <a:rPr lang="en-US"/>
              <a:t>                 clock and enable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i="1"/>
              <a:t>Register file:</a:t>
            </a:r>
            <a:r>
              <a:rPr lang="en-US"/>
              <a:t>  A group of registers with a common </a:t>
            </a:r>
          </a:p>
          <a:p>
            <a:pPr>
              <a:buNone/>
            </a:pPr>
            <a:r>
              <a:rPr lang="en-US"/>
              <a:t>                 clock, input and output port(s)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4775" y="1497013"/>
            <a:ext cx="5094288" cy="1824037"/>
            <a:chOff x="866" y="943"/>
            <a:chExt cx="3209" cy="114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77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83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93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93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84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1514" y="1549"/>
              <a:ext cx="5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8"/>
                </a:cxn>
                <a:cxn ang="0">
                  <a:pos x="0" y="115"/>
                </a:cxn>
              </a:cxnLst>
              <a:rect l="0" t="0" r="r" b="b"/>
              <a:pathLst>
                <a:path w="58" h="116">
                  <a:moveTo>
                    <a:pt x="0" y="0"/>
                  </a:moveTo>
                  <a:lnTo>
                    <a:pt x="57" y="58"/>
                  </a:lnTo>
                  <a:lnTo>
                    <a:pt x="0" y="11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346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52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2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2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53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13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9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30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29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20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808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864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973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966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879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480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536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645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638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551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152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2208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317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310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223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82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188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8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8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89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49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155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 dirty="0" err="1"/>
                <a:t>ff</a:t>
              </a:r>
              <a:endParaRPr lang="en-US" sz="1800" dirty="0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66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65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571" y="1901"/>
              <a:ext cx="2481" cy="191"/>
              <a:chOff x="1571" y="1901"/>
              <a:chExt cx="2481" cy="191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86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53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321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2883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2555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222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189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157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</p:grp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56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H="1">
              <a:off x="1292" y="160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891" y="1481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175" y="1424"/>
              <a:ext cx="3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866" y="1238"/>
              <a:ext cx="29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En</a:t>
              </a:r>
            </a:p>
          </p:txBody>
        </p:sp>
      </p:grpSp>
      <p:sp>
        <p:nvSpPr>
          <p:cNvPr id="65" name="Freeform 5"/>
          <p:cNvSpPr>
            <a:spLocks/>
          </p:cNvSpPr>
          <p:nvPr/>
        </p:nvSpPr>
        <p:spPr bwMode="auto">
          <a:xfrm>
            <a:off x="2366185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2890740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3418218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39370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639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4971254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54991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59905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0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36139</TotalTime>
  <Words>2022</Words>
  <Application>Microsoft Office PowerPoint</Application>
  <PresentationFormat>On-screen Show (4:3)</PresentationFormat>
  <Paragraphs>589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Blueprint</vt:lpstr>
      <vt:lpstr>PowerPoint Presentation</vt:lpstr>
      <vt:lpstr>Multiplication by repeated addition</vt:lpstr>
      <vt:lpstr>Combinational 32-bit multiply</vt:lpstr>
      <vt:lpstr>Design issues with combinational multiply</vt:lpstr>
      <vt:lpstr>We can reuse the same add32 circuit if we can store the partial results in some storage device, e.g., register</vt:lpstr>
      <vt:lpstr>Combinational circuits</vt:lpstr>
      <vt:lpstr>A simple synchronous state element</vt:lpstr>
      <vt:lpstr>Flip-flops with Write Enables</vt:lpstr>
      <vt:lpstr>Registers</vt:lpstr>
      <vt:lpstr>We can build useful and compact circuits using registers</vt:lpstr>
      <vt:lpstr>Expressing a loop using registers</vt:lpstr>
      <vt:lpstr>Expressing sequential circuits in BSV</vt:lpstr>
      <vt:lpstr>Rule Execution</vt:lpstr>
      <vt:lpstr>Multiply using registers</vt:lpstr>
      <vt:lpstr>Sequential multiply</vt:lpstr>
      <vt:lpstr>Dynamic selection requires a mux</vt:lpstr>
      <vt:lpstr>Replacing repeated selections by shifts</vt:lpstr>
      <vt:lpstr>Circuit for Sequential Multiply</vt:lpstr>
      <vt:lpstr>Circuit analysis</vt:lpstr>
      <vt:lpstr>Combinational IFFT</vt:lpstr>
      <vt:lpstr>BSV Code for stage_f</vt:lpstr>
      <vt:lpstr>Higher-order functions: Stage functions f1, f2 and f3</vt:lpstr>
      <vt:lpstr>Folded Combinational Ckts</vt:lpstr>
      <vt:lpstr>Shared Circuit</vt:lpstr>
      <vt:lpstr>Superfolded pipeline  One Bfly-4 case</vt:lpstr>
      <vt:lpstr>Superfolded IFFT:  stage function f</vt:lpstr>
      <vt:lpstr>Code for the Superfolded stage function</vt:lpstr>
      <vt:lpstr>802.11a Transmitter  [MEMOCODE 2006] Dave, Gerding, Pellauer, Arvind</vt:lpstr>
      <vt:lpstr>802.11a Transmitter Synthesis results (Only the IFFT block is changing)</vt:lpstr>
      <vt:lpstr>Why are the areas so similar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884</cp:revision>
  <cp:lastPrinted>1601-01-01T00:00:00Z</cp:lastPrinted>
  <dcterms:created xsi:type="dcterms:W3CDTF">2003-01-21T19:25:41Z</dcterms:created>
  <dcterms:modified xsi:type="dcterms:W3CDTF">2013-02-19T16:37:30Z</dcterms:modified>
</cp:coreProperties>
</file>