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4"/>
  </p:notesMasterIdLst>
  <p:handoutMasterIdLst>
    <p:handoutMasterId r:id="rId35"/>
  </p:handoutMasterIdLst>
  <p:sldIdLst>
    <p:sldId id="1303" r:id="rId2"/>
    <p:sldId id="1321" r:id="rId3"/>
    <p:sldId id="1322" r:id="rId4"/>
    <p:sldId id="1323" r:id="rId5"/>
    <p:sldId id="1324" r:id="rId6"/>
    <p:sldId id="1325" r:id="rId7"/>
    <p:sldId id="1335" r:id="rId8"/>
    <p:sldId id="1350" r:id="rId9"/>
    <p:sldId id="1356" r:id="rId10"/>
    <p:sldId id="1401" r:id="rId11"/>
    <p:sldId id="1351" r:id="rId12"/>
    <p:sldId id="1402" r:id="rId13"/>
    <p:sldId id="1404" r:id="rId14"/>
    <p:sldId id="1358" r:id="rId15"/>
    <p:sldId id="1327" r:id="rId16"/>
    <p:sldId id="1329" r:id="rId17"/>
    <p:sldId id="1330" r:id="rId18"/>
    <p:sldId id="1359" r:id="rId19"/>
    <p:sldId id="1331" r:id="rId20"/>
    <p:sldId id="1332" r:id="rId21"/>
    <p:sldId id="1333" r:id="rId22"/>
    <p:sldId id="1336" r:id="rId23"/>
    <p:sldId id="1344" r:id="rId24"/>
    <p:sldId id="1337" r:id="rId25"/>
    <p:sldId id="1361" r:id="rId26"/>
    <p:sldId id="1363" r:id="rId27"/>
    <p:sldId id="1364" r:id="rId28"/>
    <p:sldId id="1365" r:id="rId29"/>
    <p:sldId id="1366" r:id="rId30"/>
    <p:sldId id="1367" r:id="rId31"/>
    <p:sldId id="1368" r:id="rId32"/>
    <p:sldId id="1369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9" autoAdjust="0"/>
    <p:restoredTop sz="86734" autoAdjust="0"/>
  </p:normalViewPr>
  <p:slideViewPr>
    <p:cSldViewPr snapToGrid="0">
      <p:cViewPr varScale="1">
        <p:scale>
          <a:sx n="88" d="100"/>
          <a:sy n="88" d="100"/>
        </p:scale>
        <p:origin x="-1266" y="-10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25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EC53D0F-9AAC-4205-99E3-66EFFD435A03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22D34E01-0E2D-42A6-89AD-CDDCCE98944E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B961A76-B2CE-49B7-BEBA-CF9B3A3E1DAB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42D14-0BA1-4DBA-B2AF-A3D915559AF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1506" name="Rectangle 19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8" tIns="48305" rIns="96618" bIns="48305" anchor="b"/>
          <a:lstStyle/>
          <a:p>
            <a:pPr algn="r" defTabSz="963613" eaLnBrk="0" hangingPunct="0">
              <a:spcBef>
                <a:spcPct val="20000"/>
              </a:spcBef>
            </a:pPr>
            <a:fld id="{F791DEBB-BE30-44B7-8B51-D01BE126693E}" type="slidenum">
              <a:rPr lang="en-US" sz="1400">
                <a:latin typeface="Tahoma" pitchFamily="34" charset="0"/>
              </a:rPr>
              <a:pPr algn="r" defTabSz="963613" eaLnBrk="0" hangingPunct="0">
                <a:spcBef>
                  <a:spcPct val="20000"/>
                </a:spcBef>
              </a:pPr>
              <a:t>32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 lIns="96618" tIns="48305" rIns="96618" bIns="4830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507AF310-AF65-40A2-887C-06135BDD1A7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 reads and writes PC,</a:t>
            </a:r>
            <a:r>
              <a:rPr lang="en-US" baseline="0" dirty="0" smtClean="0"/>
              <a:t> writes epoch and </a:t>
            </a:r>
            <a:r>
              <a:rPr lang="en-US" baseline="0" dirty="0" err="1" smtClean="0"/>
              <a:t>enqs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 writes PC, writes epoch and </a:t>
            </a:r>
            <a:r>
              <a:rPr lang="en-US" baseline="0" dirty="0" err="1" smtClean="0"/>
              <a:t>deqs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Fetch &lt; Execute within the same cycle</a:t>
            </a:r>
          </a:p>
          <a:p>
            <a:r>
              <a:rPr lang="en-US" baseline="0" dirty="0" smtClean="0"/>
              <a:t>The machine works with both CF and Bypass FIFOs for </a:t>
            </a:r>
            <a:r>
              <a:rPr lang="en-US" baseline="0" dirty="0" err="1" smtClean="0"/>
              <a:t>ir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gives pipelined behavior</a:t>
            </a:r>
          </a:p>
          <a:p>
            <a:r>
              <a:rPr lang="en-US" baseline="0" dirty="0" smtClean="0"/>
              <a:t>If </a:t>
            </a:r>
            <a:r>
              <a:rPr lang="en-US" baseline="0" dirty="0" err="1" smtClean="0"/>
              <a:t>inEp</a:t>
            </a:r>
            <a:r>
              <a:rPr lang="en-US" baseline="0" dirty="0" smtClean="0"/>
              <a:t> was replaced by epoch in Execute, then Fetch and Execute can not be scheduled concurrently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L10-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Pipelined Processors</a:t>
            </a:r>
            <a:endParaRPr lang="en-US" sz="44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 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pc:pc,ppc:ppc,inst:inst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f2d.clear;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796539"/>
            <a:ext cx="285157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assuming the FIFO allows concurrent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clear?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6887" y="5270837"/>
            <a:ext cx="230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 – double writes in pc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pipeline:</a:t>
            </a:r>
            <a:br>
              <a:rPr lang="en-US" sz="3600" dirty="0" smtClean="0"/>
            </a:br>
            <a:r>
              <a:rPr lang="en-US" sz="2400" dirty="0" smtClean="0"/>
              <a:t>for concurrency make pc into an EHR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ppc:ppc,inst:inst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pc[1]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f2d.clear;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796539"/>
            <a:ext cx="285157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hese rules execute concurrently assuming the FIFO has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CF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 and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clear)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1576389"/>
            <a:ext cx="8532812" cy="45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vb &lt;- mkEhr(False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method Action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clear;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False 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False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Conflict-free FIFO with a </a:t>
            </a:r>
            <a:r>
              <a:rPr lang="en-US" sz="4000" smtClean="0"/>
              <a:t>Clear method</a:t>
            </a:r>
            <a:endParaRPr lang="en-US" sz="40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22984" y="1945607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971334" y="4053908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2525" y="6019801"/>
            <a:ext cx="5145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Canonicalize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must be the last rule to fire!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</a:t>
            </a:r>
            <a:r>
              <a:rPr lang="en-US" sz="4000" dirty="0" err="1" smtClean="0"/>
              <a:t>canonicalize</a:t>
            </a:r>
            <a:r>
              <a:rPr lang="en-US" sz="4000" dirty="0" smtClean="0"/>
              <a:t> must be last rule to fire</a:t>
            </a:r>
            <a:endParaRPr lang="en-US" sz="4000" dirty="0" smtClean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03247" y="5088052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6662" y="1671773"/>
            <a:ext cx="4343401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 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if (p)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f.clear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6287" y="3233057"/>
            <a:ext cx="6955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rule foo. If p is false then </a:t>
            </a:r>
            <a:r>
              <a:rPr lang="en-US" dirty="0" err="1" smtClean="0"/>
              <a:t>canonicalize</a:t>
            </a:r>
            <a:r>
              <a:rPr lang="en-US" dirty="0" smtClean="0"/>
              <a:t> must fire after </a:t>
            </a:r>
            <a:r>
              <a:rPr lang="en-US" dirty="0" err="1" smtClean="0"/>
              <a:t>deq</a:t>
            </a:r>
            <a:r>
              <a:rPr lang="en-US" dirty="0" smtClean="0"/>
              <a:t> for proper concurrency.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canonicalize</a:t>
            </a:r>
            <a:r>
              <a:rPr lang="en-US" dirty="0"/>
              <a:t> </a:t>
            </a:r>
            <a:r>
              <a:rPr lang="en-US" dirty="0" smtClean="0"/>
              <a:t>uses EHR indices between </a:t>
            </a:r>
            <a:r>
              <a:rPr lang="en-US" dirty="0" err="1" smtClean="0"/>
              <a:t>deq</a:t>
            </a:r>
            <a:r>
              <a:rPr lang="en-US" dirty="0" smtClean="0"/>
              <a:t> and clear, then </a:t>
            </a:r>
            <a:r>
              <a:rPr lang="en-US" dirty="0" err="1" smtClean="0"/>
              <a:t>canonicalize</a:t>
            </a:r>
            <a:r>
              <a:rPr lang="en-US" dirty="0" smtClean="0"/>
              <a:t> won’t fire when p is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Correctness issue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27919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Once Execute redirects the PC,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 wrong path instruction should be executed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next instruction executed must be the redirected one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This is true for the code shown because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Execute changes the pc and clears the FIFO atomically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Fetch reads the pc and </a:t>
            </a:r>
            <a:r>
              <a:rPr lang="en-US" sz="2000" dirty="0" err="1" smtClean="0"/>
              <a:t>enqueues</a:t>
            </a:r>
            <a:r>
              <a:rPr lang="en-US" sz="2000" dirty="0" smtClean="0"/>
              <a:t> the FIFO atomically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3240361" y="2044286"/>
            <a:ext cx="824202" cy="23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4587240" y="2033654"/>
            <a:ext cx="654613" cy="106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4102222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Killing fetched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4" y="1522229"/>
            <a:ext cx="8220741" cy="4886191"/>
          </a:xfrm>
        </p:spPr>
        <p:txBody>
          <a:bodyPr/>
          <a:lstStyle/>
          <a:p>
            <a:r>
              <a:rPr lang="en-US" sz="2400" dirty="0" smtClean="0"/>
              <a:t>In the simple design with combinational memory we have discussed so far, the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instruction was present in the f2d. So the Execute stage can atomically</a:t>
            </a:r>
          </a:p>
          <a:p>
            <a:pPr lvl="1"/>
            <a:r>
              <a:rPr lang="en-US" sz="2000" dirty="0" smtClean="0"/>
              <a:t>Clear the f2d </a:t>
            </a:r>
          </a:p>
          <a:p>
            <a:pPr lvl="1"/>
            <a:r>
              <a:rPr lang="en-US" sz="2000" dirty="0" smtClean="0"/>
              <a:t>Set the pc to the correct target</a:t>
            </a:r>
          </a:p>
          <a:p>
            <a:pPr lvl="1"/>
            <a:endParaRPr lang="en-US" sz="2000" dirty="0" smtClean="0"/>
          </a:p>
          <a:p>
            <a:r>
              <a:rPr lang="en-US" sz="2400" dirty="0"/>
              <a:t>In highly pipelined </a:t>
            </a:r>
            <a:r>
              <a:rPr lang="en-US" sz="2400" dirty="0" smtClean="0"/>
              <a:t>machines there can be multiple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and partially executed instructions in the pipeline; </a:t>
            </a:r>
            <a:r>
              <a:rPr lang="en-US" sz="2400" dirty="0"/>
              <a:t>it </a:t>
            </a:r>
            <a:r>
              <a:rPr lang="en-US" sz="2400" dirty="0" smtClean="0"/>
              <a:t>will generally take more than one cycle to kill </a:t>
            </a:r>
            <a:r>
              <a:rPr lang="en-US" sz="2400" dirty="0"/>
              <a:t>all </a:t>
            </a:r>
            <a:r>
              <a:rPr lang="en-US" sz="2400" dirty="0" smtClean="0"/>
              <a:t>such instructions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Epoch: a method for managing control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35" y="1511595"/>
            <a:ext cx="7772400" cy="2468523"/>
          </a:xfrm>
        </p:spPr>
        <p:txBody>
          <a:bodyPr/>
          <a:lstStyle/>
          <a:p>
            <a:r>
              <a:rPr lang="en-US" sz="2400" dirty="0" smtClean="0"/>
              <a:t>Add an epoch register in the processor state </a:t>
            </a:r>
          </a:p>
          <a:p>
            <a:r>
              <a:rPr lang="en-US" sz="2400" dirty="0" smtClean="0"/>
              <a:t>The Execute stage changes </a:t>
            </a:r>
            <a:r>
              <a:rPr lang="en-US" sz="2400" dirty="0"/>
              <a:t>the </a:t>
            </a:r>
            <a:r>
              <a:rPr lang="en-US" sz="2400" dirty="0" smtClean="0"/>
              <a:t>epoch whenever the pc prediction is wrong and sets the pc to the correct value</a:t>
            </a:r>
          </a:p>
          <a:p>
            <a:r>
              <a:rPr lang="en-US" sz="2400" dirty="0" smtClean="0"/>
              <a:t>The Fetch stage associates the current epoch with every instruction when it is fetched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42876" y="3932540"/>
            <a:ext cx="3920927" cy="2648992"/>
            <a:chOff x="1074738" y="2305763"/>
            <a:chExt cx="3920927" cy="2648992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074738" y="3344863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PC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559554" y="4454656"/>
              <a:ext cx="1101725" cy="5000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 smtClean="0"/>
                <a:t>iMem</a:t>
              </a:r>
              <a:endParaRPr 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rot="5400000" flipV="1">
              <a:off x="1548678" y="4259985"/>
              <a:ext cx="449929" cy="39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rot="16200000" flipV="1">
              <a:off x="2100263" y="3470275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1550194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900"/>
            </a:p>
          </p:txBody>
        </p:sp>
        <p:sp>
          <p:nvSpPr>
            <p:cNvPr id="13" name="Oval 37"/>
            <p:cNvSpPr>
              <a:spLocks noChangeArrowheads="1"/>
            </p:cNvSpPr>
            <p:nvPr/>
          </p:nvSpPr>
          <p:spPr bwMode="auto">
            <a:xfrm>
              <a:off x="2119313" y="3576638"/>
              <a:ext cx="463869" cy="28733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err="1" smtClean="0"/>
                <a:t>pred</a:t>
              </a:r>
              <a:endParaRPr lang="en-US" sz="1200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rot="16200000" flipV="1">
              <a:off x="2156619" y="3956844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 rot="16200000" flipH="1">
              <a:off x="1621632" y="3474243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rot="16200000" flipH="1">
              <a:off x="2028032" y="3636168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rot="16200000" flipH="1" flipV="1">
              <a:off x="2933387" y="2291114"/>
              <a:ext cx="6315" cy="16122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rot="16200000" flipH="1">
              <a:off x="2035969" y="3366294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H="1" flipV="1">
              <a:off x="2133600" y="3165475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671763" y="3363913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125788" y="3811620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utoShape 52"/>
            <p:cNvSpPr>
              <a:spLocks noChangeArrowheads="1"/>
            </p:cNvSpPr>
            <p:nvPr/>
          </p:nvSpPr>
          <p:spPr bwMode="auto">
            <a:xfrm>
              <a:off x="11684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3" name="AutoShape 53"/>
            <p:cNvSpPr>
              <a:spLocks noChangeArrowheads="1"/>
            </p:cNvSpPr>
            <p:nvPr/>
          </p:nvSpPr>
          <p:spPr bwMode="auto">
            <a:xfrm>
              <a:off x="2778125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079500" y="2305763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00">
                  <a:solidFill>
                    <a:srgbClr val="FF0000"/>
                  </a:solidFill>
                  <a:latin typeface="Verdana" pitchFamily="-96" charset="0"/>
                </a:rPr>
                <a:t>Epoch</a:t>
              </a:r>
            </a:p>
          </p:txBody>
        </p:sp>
        <p:sp>
          <p:nvSpPr>
            <p:cNvPr id="25" name="AutoShape 52"/>
            <p:cNvSpPr>
              <a:spLocks noChangeArrowheads="1"/>
            </p:cNvSpPr>
            <p:nvPr/>
          </p:nvSpPr>
          <p:spPr bwMode="auto">
            <a:xfrm>
              <a:off x="1173163" y="3094271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 rot="5400000" flipH="1">
              <a:off x="1638300" y="2673350"/>
              <a:ext cx="395288" cy="598488"/>
              <a:chOff x="1707" y="2541"/>
              <a:chExt cx="156" cy="530"/>
            </a:xfrm>
          </p:grpSpPr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2328530" y="4210494"/>
              <a:ext cx="340242" cy="233916"/>
            </a:xfrm>
            <a:custGeom>
              <a:avLst/>
              <a:gdLst>
                <a:gd name="connsiteX0" fmla="*/ 0 w 542260"/>
                <a:gd name="connsiteY0" fmla="*/ 223283 h 223283"/>
                <a:gd name="connsiteX1" fmla="*/ 0 w 542260"/>
                <a:gd name="connsiteY1" fmla="*/ 0 h 223283"/>
                <a:gd name="connsiteX2" fmla="*/ 542260 w 542260"/>
                <a:gd name="connsiteY2" fmla="*/ 0 h 2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260" h="223283">
                  <a:moveTo>
                    <a:pt x="0" y="223283"/>
                  </a:moveTo>
                  <a:lnTo>
                    <a:pt x="0" y="0"/>
                  </a:lnTo>
                  <a:lnTo>
                    <a:pt x="54226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531088" y="2668772"/>
              <a:ext cx="1148317" cy="871870"/>
            </a:xfrm>
            <a:custGeom>
              <a:avLst/>
              <a:gdLst>
                <a:gd name="connsiteX0" fmla="*/ 0 w 1148317"/>
                <a:gd name="connsiteY0" fmla="*/ 0 h 871870"/>
                <a:gd name="connsiteX1" fmla="*/ 925033 w 1148317"/>
                <a:gd name="connsiteY1" fmla="*/ 0 h 871870"/>
                <a:gd name="connsiteX2" fmla="*/ 925033 w 1148317"/>
                <a:gd name="connsiteY2" fmla="*/ 871870 h 871870"/>
                <a:gd name="connsiteX3" fmla="*/ 1148317 w 1148317"/>
                <a:gd name="connsiteY3" fmla="*/ 871870 h 87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317" h="871870">
                  <a:moveTo>
                    <a:pt x="0" y="0"/>
                  </a:moveTo>
                  <a:lnTo>
                    <a:pt x="925033" y="0"/>
                  </a:lnTo>
                  <a:lnTo>
                    <a:pt x="925033" y="871870"/>
                  </a:lnTo>
                  <a:lnTo>
                    <a:pt x="1148317" y="87187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278372" y="2551814"/>
              <a:ext cx="283535" cy="2073349"/>
            </a:xfrm>
            <a:custGeom>
              <a:avLst/>
              <a:gdLst>
                <a:gd name="connsiteX0" fmla="*/ 241005 w 283535"/>
                <a:gd name="connsiteY0" fmla="*/ 0 h 2073349"/>
                <a:gd name="connsiteX1" fmla="*/ 7088 w 283535"/>
                <a:gd name="connsiteY1" fmla="*/ 956930 h 2073349"/>
                <a:gd name="connsiteX2" fmla="*/ 283535 w 283535"/>
                <a:gd name="connsiteY2" fmla="*/ 2073349 h 207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35" h="2073349">
                  <a:moveTo>
                    <a:pt x="241005" y="0"/>
                  </a:moveTo>
                  <a:cubicBezTo>
                    <a:pt x="120502" y="305686"/>
                    <a:pt x="0" y="611372"/>
                    <a:pt x="7088" y="956930"/>
                  </a:cubicBezTo>
                  <a:cubicBezTo>
                    <a:pt x="14176" y="1302488"/>
                    <a:pt x="148855" y="1687918"/>
                    <a:pt x="283535" y="2073349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8800" y="2307266"/>
              <a:ext cx="8740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Fetch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9509" y="2353342"/>
              <a:ext cx="119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Execute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75311" y="3590263"/>
              <a:ext cx="6511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00118" y="2892059"/>
              <a:ext cx="12955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targetPC</a:t>
              </a:r>
              <a:endParaRPr lang="en-US" dirty="0" smtClean="0"/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639735" y="3891564"/>
            <a:ext cx="4603141" cy="23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epoch of the instruction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examined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is ready to execute. If the processor epoch has changed the instruction is </a:t>
            </a:r>
            <a:r>
              <a:rPr lang="en-US" sz="2400" kern="0" dirty="0" smtClean="0">
                <a:latin typeface="+mn-lt"/>
              </a:rPr>
              <a:t>thrown </a:t>
            </a:r>
            <a:r>
              <a:rPr lang="en-US" sz="2400" kern="0" dirty="0">
                <a:latin typeface="+mn-lt"/>
              </a:rPr>
              <a:t>away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6" y="1511596"/>
            <a:ext cx="8188842" cy="4198088"/>
          </a:xfrm>
        </p:spPr>
        <p:txBody>
          <a:bodyPr/>
          <a:lstStyle/>
          <a:p>
            <a:r>
              <a:rPr lang="en-US" sz="2400" dirty="0" smtClean="0"/>
              <a:t>Epoch based solution kills one wrong-path instruction at a time in the execute stage</a:t>
            </a:r>
          </a:p>
          <a:p>
            <a:r>
              <a:rPr lang="en-US" sz="2400" dirty="0" smtClean="0"/>
              <a:t>It may be slow, but it is more robust in more complex pipelines, if you have multiple stages between fetch and execute or if you have outstanding instruction requests to the </a:t>
            </a:r>
            <a:r>
              <a:rPr lang="en-US" sz="2400" dirty="0" err="1" smtClean="0"/>
              <a:t>iMem</a:t>
            </a:r>
            <a:endParaRPr lang="en-US" sz="2400" dirty="0" smtClean="0"/>
          </a:p>
          <a:p>
            <a:r>
              <a:rPr lang="en-US" sz="2400" dirty="0" smtClean="0"/>
              <a:t>It requires the Execute stage to set the pc and epoch registers simultaneously which may result in a long combinational path from Execute to Fetch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epoch based solution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4423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 pc[0]&lt;=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ppc:ppc,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x=f2d.first;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x.epoch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... register fetch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pc[1]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 &lt;= epoch + 1;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8135" y="1459803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33274" y="2263138"/>
            <a:ext cx="6607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8135" y="3126738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two values for epoch are sufficient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0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Decoupled Fetch and Execute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3176653"/>
            <a:ext cx="19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, epoch&gt;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282446" y="1697261"/>
            <a:ext cx="225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&lt;corrected pc, new epoch&gt;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944525" y="4035586"/>
            <a:ext cx="7772400" cy="2068034"/>
          </a:xfrm>
        </p:spPr>
        <p:txBody>
          <a:bodyPr/>
          <a:lstStyle/>
          <a:p>
            <a:r>
              <a:rPr lang="en-US" sz="2400" dirty="0" smtClean="0"/>
              <a:t>In decoupled systems a subsystem reads and modifies only local state atomically</a:t>
            </a:r>
          </a:p>
          <a:p>
            <a:pPr lvl="1"/>
            <a:r>
              <a:rPr lang="en-US" sz="2000" dirty="0" smtClean="0"/>
              <a:t>In our solution, pc and epoch are read by both rules</a:t>
            </a:r>
          </a:p>
          <a:p>
            <a:r>
              <a:rPr lang="en-US" sz="2400" dirty="0" smtClean="0"/>
              <a:t>Properly decoupled systems permit greater freedom in independent refinement of subsystems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935126" y="2052970"/>
            <a:ext cx="4596810" cy="1481469"/>
            <a:chOff x="1935126" y="1786270"/>
            <a:chExt cx="4596810" cy="1481469"/>
          </a:xfrm>
        </p:grpSpPr>
        <p:sp>
          <p:nvSpPr>
            <p:cNvPr id="7" name="Rectangle 6"/>
            <p:cNvSpPr/>
            <p:nvPr/>
          </p:nvSpPr>
          <p:spPr bwMode="auto">
            <a:xfrm>
              <a:off x="1935126" y="1786270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Fetch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396" y="1821711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Execute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013970" y="2076892"/>
              <a:ext cx="447100" cy="329610"/>
              <a:chOff x="7893611" y="1936897"/>
              <a:chExt cx="447100" cy="329610"/>
            </a:xfrm>
          </p:grpSpPr>
          <p:sp>
            <p:nvSpPr>
              <p:cNvPr id="27" name="Rectangle 26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Straight Arrow Connector 32"/>
            <p:cNvCxnSpPr/>
            <p:nvPr/>
          </p:nvCxnSpPr>
          <p:spPr bwMode="auto">
            <a:xfrm flipV="1">
              <a:off x="3221666" y="2822944"/>
              <a:ext cx="893134" cy="531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394790" y="2826488"/>
              <a:ext cx="836429" cy="177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Straight Arrow Connector 35"/>
            <p:cNvCxnSpPr>
              <a:stCxn id="28" idx="3"/>
            </p:cNvCxnSpPr>
            <p:nvPr/>
          </p:nvCxnSpPr>
          <p:spPr bwMode="auto">
            <a:xfrm flipH="1" flipV="1">
              <a:off x="3189768" y="2239394"/>
              <a:ext cx="824202" cy="23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4284921" y="2239394"/>
              <a:ext cx="956931" cy="1063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 flipH="1">
              <a:off x="3944946" y="2663455"/>
              <a:ext cx="447100" cy="329610"/>
              <a:chOff x="7893611" y="1936897"/>
              <a:chExt cx="447100" cy="329610"/>
            </a:xfrm>
          </p:grpSpPr>
          <p:sp>
            <p:nvSpPr>
              <p:cNvPr id="40" name="Rectangle 39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2828110" y="1615045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9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6056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Two-Cycle SMIPS: </a:t>
            </a:r>
            <a:r>
              <a:rPr lang="en-US" sz="2400" i="1" dirty="0" smtClean="0"/>
              <a:t>Analysis</a:t>
            </a:r>
            <a:r>
              <a:rPr lang="en-US" sz="3600" dirty="0" smtClean="0"/>
              <a:t> </a:t>
            </a:r>
            <a:endParaRPr lang="en-US" sz="2800" dirty="0" smtClean="0"/>
          </a:p>
        </p:txBody>
      </p:sp>
      <p:sp>
        <p:nvSpPr>
          <p:cNvPr id="50179" name="Rectangle 17"/>
          <p:cNvSpPr>
            <a:spLocks noChangeArrowheads="1"/>
          </p:cNvSpPr>
          <p:nvPr/>
        </p:nvSpPr>
        <p:spPr bwMode="auto">
          <a:xfrm>
            <a:off x="1074738" y="2762988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1538288" y="42981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3829050" y="277251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0182" name="Rectangle 17"/>
          <p:cNvSpPr>
            <a:spLocks noChangeArrowheads="1"/>
          </p:cNvSpPr>
          <p:nvPr/>
        </p:nvSpPr>
        <p:spPr bwMode="auto">
          <a:xfrm>
            <a:off x="4956175" y="1445363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41990" name="Rectangle 17"/>
          <p:cNvSpPr>
            <a:spLocks noChangeArrowheads="1"/>
          </p:cNvSpPr>
          <p:nvPr/>
        </p:nvSpPr>
        <p:spPr bwMode="auto">
          <a:xfrm>
            <a:off x="5967413" y="276616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7065963" y="426952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654675" y="3540863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4940300" y="3328138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8"/>
          <p:cNvSpPr>
            <a:spLocks noChangeShapeType="1"/>
          </p:cNvSpPr>
          <p:nvPr/>
        </p:nvSpPr>
        <p:spPr bwMode="auto">
          <a:xfrm>
            <a:off x="5670550" y="29360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5511800" y="31217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V="1">
            <a:off x="5680075" y="2140688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V="1">
            <a:off x="5521325" y="21597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8"/>
          <p:cNvSpPr>
            <a:spLocks noChangeShapeType="1"/>
          </p:cNvSpPr>
          <p:nvPr/>
        </p:nvSpPr>
        <p:spPr bwMode="auto">
          <a:xfrm rot="5400000">
            <a:off x="1350962" y="3875826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rot="16200000" flipV="1">
            <a:off x="2100263" y="28884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8"/>
          <p:cNvSpPr>
            <a:spLocks noChangeShapeType="1"/>
          </p:cNvSpPr>
          <p:nvPr/>
        </p:nvSpPr>
        <p:spPr bwMode="auto">
          <a:xfrm rot="5400000">
            <a:off x="2091532" y="3959169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rot="16200000" flipV="1">
            <a:off x="2545557" y="3511493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58025" y="3421800"/>
            <a:ext cx="247650" cy="841375"/>
            <a:chOff x="1707" y="2541"/>
            <a:chExt cx="156" cy="530"/>
          </a:xfrm>
        </p:grpSpPr>
        <p:sp>
          <p:nvSpPr>
            <p:cNvPr id="4204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3" name="Line 23"/>
          <p:cNvSpPr>
            <a:spLocks noChangeShapeType="1"/>
          </p:cNvSpPr>
          <p:nvPr/>
        </p:nvSpPr>
        <p:spPr bwMode="auto">
          <a:xfrm rot="16200000" flipV="1">
            <a:off x="4541044" y="2755844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Line 24"/>
          <p:cNvSpPr>
            <a:spLocks noChangeShapeType="1"/>
          </p:cNvSpPr>
          <p:nvPr/>
        </p:nvSpPr>
        <p:spPr bwMode="auto">
          <a:xfrm flipV="1">
            <a:off x="5657850" y="3537688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8"/>
          <p:cNvSpPr>
            <a:spLocks noChangeShapeType="1"/>
          </p:cNvSpPr>
          <p:nvPr/>
        </p:nvSpPr>
        <p:spPr bwMode="auto">
          <a:xfrm flipH="1">
            <a:off x="4926013" y="293285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8"/>
          <p:cNvSpPr>
            <a:spLocks noChangeShapeType="1"/>
          </p:cNvSpPr>
          <p:nvPr/>
        </p:nvSpPr>
        <p:spPr bwMode="auto">
          <a:xfrm flipH="1">
            <a:off x="4919663" y="311858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H="1" flipV="1">
            <a:off x="5208588" y="2159738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Line 28"/>
          <p:cNvSpPr>
            <a:spLocks noChangeShapeType="1"/>
          </p:cNvSpPr>
          <p:nvPr/>
        </p:nvSpPr>
        <p:spPr bwMode="auto">
          <a:xfrm flipH="1" flipV="1">
            <a:off x="5367338" y="215656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AutoShape 10"/>
          <p:cNvSpPr>
            <a:spLocks noChangeArrowheads="1"/>
          </p:cNvSpPr>
          <p:nvPr/>
        </p:nvSpPr>
        <p:spPr bwMode="auto">
          <a:xfrm rot="10800000" flipH="1">
            <a:off x="7666038" y="2485175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0" name="Line 30"/>
          <p:cNvSpPr>
            <a:spLocks noChangeShapeType="1"/>
          </p:cNvSpPr>
          <p:nvPr/>
        </p:nvSpPr>
        <p:spPr bwMode="auto">
          <a:xfrm flipH="1" flipV="1">
            <a:off x="8032750" y="2707425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Line 31"/>
          <p:cNvSpPr>
            <a:spLocks noChangeShapeType="1"/>
          </p:cNvSpPr>
          <p:nvPr/>
        </p:nvSpPr>
        <p:spPr bwMode="auto">
          <a:xfrm flipH="1" flipV="1">
            <a:off x="7947025" y="2153388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Line 8"/>
          <p:cNvSpPr>
            <a:spLocks noChangeShapeType="1"/>
          </p:cNvSpPr>
          <p:nvPr/>
        </p:nvSpPr>
        <p:spPr bwMode="auto">
          <a:xfrm flipH="1">
            <a:off x="7072313" y="312017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Line 33"/>
          <p:cNvSpPr>
            <a:spLocks noChangeShapeType="1"/>
          </p:cNvSpPr>
          <p:nvPr/>
        </p:nvSpPr>
        <p:spPr bwMode="auto">
          <a:xfrm flipH="1" flipV="1">
            <a:off x="7519988" y="215815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Line 8"/>
          <p:cNvSpPr>
            <a:spLocks noChangeShapeType="1"/>
          </p:cNvSpPr>
          <p:nvPr/>
        </p:nvSpPr>
        <p:spPr bwMode="auto">
          <a:xfrm flipH="1">
            <a:off x="7059613" y="3280513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Line 35"/>
          <p:cNvSpPr>
            <a:spLocks noChangeShapeType="1"/>
          </p:cNvSpPr>
          <p:nvPr/>
        </p:nvSpPr>
        <p:spPr bwMode="auto">
          <a:xfrm flipH="1" flipV="1">
            <a:off x="7827963" y="2721713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6" name="AutoShape 10"/>
          <p:cNvSpPr>
            <a:spLocks noChangeArrowheads="1"/>
          </p:cNvSpPr>
          <p:nvPr/>
        </p:nvSpPr>
        <p:spPr bwMode="auto">
          <a:xfrm rot="-5400000" flipH="1" flipV="1">
            <a:off x="1550194" y="2879669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2119313" y="2994763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42018" name="Line 8"/>
          <p:cNvSpPr>
            <a:spLocks noChangeShapeType="1"/>
          </p:cNvSpPr>
          <p:nvPr/>
        </p:nvSpPr>
        <p:spPr bwMode="auto">
          <a:xfrm rot="16200000" flipV="1">
            <a:off x="2156619" y="3374969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9" name="Line 40"/>
          <p:cNvSpPr>
            <a:spLocks noChangeShapeType="1"/>
          </p:cNvSpPr>
          <p:nvPr/>
        </p:nvSpPr>
        <p:spPr bwMode="auto">
          <a:xfrm rot="16200000" flipH="1">
            <a:off x="1621632" y="2892368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0" name="Line 41"/>
          <p:cNvSpPr>
            <a:spLocks noChangeShapeType="1"/>
          </p:cNvSpPr>
          <p:nvPr/>
        </p:nvSpPr>
        <p:spPr bwMode="auto">
          <a:xfrm rot="16200000" flipH="1">
            <a:off x="2028032" y="3054293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1" name="Line 8"/>
          <p:cNvSpPr>
            <a:spLocks noChangeShapeType="1"/>
          </p:cNvSpPr>
          <p:nvPr/>
        </p:nvSpPr>
        <p:spPr bwMode="auto">
          <a:xfrm flipH="1">
            <a:off x="7065963" y="293443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2" name="Line 43"/>
          <p:cNvSpPr>
            <a:spLocks noChangeShapeType="1"/>
          </p:cNvSpPr>
          <p:nvPr/>
        </p:nvSpPr>
        <p:spPr bwMode="auto">
          <a:xfrm flipH="1" flipV="1">
            <a:off x="7348538" y="25836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3" name="Line 44"/>
          <p:cNvSpPr>
            <a:spLocks noChangeShapeType="1"/>
          </p:cNvSpPr>
          <p:nvPr/>
        </p:nvSpPr>
        <p:spPr bwMode="auto">
          <a:xfrm rot="16200000" flipV="1">
            <a:off x="4735513" y="-878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5"/>
          <p:cNvSpPr>
            <a:spLocks noChangeShapeType="1"/>
          </p:cNvSpPr>
          <p:nvPr/>
        </p:nvSpPr>
        <p:spPr bwMode="auto">
          <a:xfrm rot="16200000" flipH="1">
            <a:off x="2035969" y="2784419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5" name="Line 46"/>
          <p:cNvSpPr>
            <a:spLocks noChangeShapeType="1"/>
          </p:cNvSpPr>
          <p:nvPr/>
        </p:nvSpPr>
        <p:spPr bwMode="auto">
          <a:xfrm flipH="1" flipV="1">
            <a:off x="2133600" y="2583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9" name="Rectangle 17"/>
          <p:cNvSpPr>
            <a:spLocks noChangeArrowheads="1"/>
          </p:cNvSpPr>
          <p:nvPr/>
        </p:nvSpPr>
        <p:spPr bwMode="auto">
          <a:xfrm>
            <a:off x="2671763" y="2782038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2027" name="Line 8"/>
          <p:cNvSpPr>
            <a:spLocks noChangeShapeType="1"/>
          </p:cNvSpPr>
          <p:nvPr/>
        </p:nvSpPr>
        <p:spPr bwMode="auto">
          <a:xfrm flipH="1">
            <a:off x="3121025" y="353927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8" name="Line 49"/>
          <p:cNvSpPr>
            <a:spLocks noChangeShapeType="1"/>
          </p:cNvSpPr>
          <p:nvPr/>
        </p:nvSpPr>
        <p:spPr bwMode="auto">
          <a:xfrm flipH="1" flipV="1">
            <a:off x="3429000" y="35361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Line 8"/>
          <p:cNvSpPr>
            <a:spLocks noChangeShapeType="1"/>
          </p:cNvSpPr>
          <p:nvPr/>
        </p:nvSpPr>
        <p:spPr bwMode="auto">
          <a:xfrm>
            <a:off x="3125788" y="3336075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AutoShape 52"/>
          <p:cNvSpPr>
            <a:spLocks noChangeArrowheads="1"/>
          </p:cNvSpPr>
          <p:nvPr/>
        </p:nvSpPr>
        <p:spPr bwMode="auto">
          <a:xfrm>
            <a:off x="1168400" y="354086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1" name="AutoShape 53"/>
          <p:cNvSpPr>
            <a:spLocks noChangeArrowheads="1"/>
          </p:cNvSpPr>
          <p:nvPr/>
        </p:nvSpPr>
        <p:spPr bwMode="auto">
          <a:xfrm>
            <a:off x="2778125" y="3545625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0228" name="Rectangle 17"/>
          <p:cNvSpPr>
            <a:spLocks noChangeArrowheads="1"/>
          </p:cNvSpPr>
          <p:nvPr/>
        </p:nvSpPr>
        <p:spPr bwMode="auto">
          <a:xfrm>
            <a:off x="2597150" y="2085125"/>
            <a:ext cx="1058863" cy="327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stage</a:t>
            </a:r>
          </a:p>
        </p:txBody>
      </p:sp>
      <p:sp>
        <p:nvSpPr>
          <p:cNvPr id="42033" name="AutoShape 53"/>
          <p:cNvSpPr>
            <a:spLocks noChangeArrowheads="1"/>
          </p:cNvSpPr>
          <p:nvPr/>
        </p:nvSpPr>
        <p:spPr bwMode="auto">
          <a:xfrm rot="5400000">
            <a:off x="2523332" y="2197044"/>
            <a:ext cx="255587" cy="984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4" name="Line 8"/>
          <p:cNvSpPr>
            <a:spLocks noChangeShapeType="1"/>
          </p:cNvSpPr>
          <p:nvPr/>
        </p:nvSpPr>
        <p:spPr bwMode="auto">
          <a:xfrm rot="5400000">
            <a:off x="2700337" y="2596301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5" name="Line 8"/>
          <p:cNvSpPr>
            <a:spLocks noChangeShapeType="1"/>
          </p:cNvSpPr>
          <p:nvPr/>
        </p:nvSpPr>
        <p:spPr bwMode="auto">
          <a:xfrm flipH="1">
            <a:off x="3122613" y="31820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6" name="Line 27"/>
          <p:cNvSpPr>
            <a:spLocks noChangeShapeType="1"/>
          </p:cNvSpPr>
          <p:nvPr/>
        </p:nvSpPr>
        <p:spPr bwMode="auto">
          <a:xfrm flipH="1" flipV="1">
            <a:off x="3405188" y="2408975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336969" y="4227616"/>
            <a:ext cx="333696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any given clock cycle, lot of unused hardware !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40083" y="1601189"/>
            <a:ext cx="119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50571" y="1601189"/>
            <a:ext cx="87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2933205" y="1959428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 flipV="1">
            <a:off x="2384961" y="1957449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56968" y="5617031"/>
            <a:ext cx="744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Pipeline execution of instructions to increase the throughput </a:t>
            </a:r>
            <a:endParaRPr lang="en-US" sz="24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A decoupled solution using epochs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513" y="2282063"/>
            <a:ext cx="8188842" cy="4198088"/>
          </a:xfrm>
        </p:spPr>
        <p:txBody>
          <a:bodyPr/>
          <a:lstStyle/>
          <a:p>
            <a:r>
              <a:rPr lang="en-US" sz="2400" dirty="0" smtClean="0"/>
              <a:t>Add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and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registers to the processor state; initialize them to the same value </a:t>
            </a:r>
          </a:p>
          <a:p>
            <a:r>
              <a:rPr lang="en-US" sz="2400" dirty="0" smtClean="0"/>
              <a:t>The epoch changes whenever Execute detects  the pc prediction to be wrong. This change is reflected immediately in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and eventually in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via a message from Execute to Fetch</a:t>
            </a:r>
          </a:p>
          <a:p>
            <a:r>
              <a:rPr lang="en-US" sz="2400" dirty="0" smtClean="0"/>
              <a:t>Associate the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with every instruction when it is fetched </a:t>
            </a:r>
          </a:p>
          <a:p>
            <a:pPr lvl="0"/>
            <a:r>
              <a:rPr lang="en-US" sz="2400" dirty="0" smtClean="0"/>
              <a:t>In the execute stage, reject, i.e., kill, the instruction if its epoch does not match </a:t>
            </a:r>
            <a:r>
              <a:rPr lang="en-US" sz="2400" dirty="0" err="1" smtClean="0"/>
              <a:t>eEpoch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16200" y="1626567"/>
            <a:ext cx="103746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fEpoch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2962" y="1626567"/>
            <a:ext cx="109998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eEpoch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721005" y="1430867"/>
            <a:ext cx="45719" cy="85513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5533" y="1626567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31432" y="1626567"/>
            <a:ext cx="118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Control Hazard resolution</a:t>
            </a:r>
            <a:br>
              <a:rPr lang="en-US" sz="3600" dirty="0" smtClean="0"/>
            </a:br>
            <a:r>
              <a:rPr lang="en-US" sz="2400" i="1" dirty="0" smtClean="0"/>
              <a:t>A robust two-rule solution</a:t>
            </a:r>
            <a:endParaRPr lang="en-US" sz="2800" dirty="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2027238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1227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910013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350962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470275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0915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409336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337719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1195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-5400000" flipH="1" flipV="1">
            <a:off x="15501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576638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956844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4742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636168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3662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H="1" flipV="1">
            <a:off x="2133600" y="31654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363913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121150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117975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917950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rot="5400000" flipH="1">
            <a:off x="1638300" y="2673350"/>
            <a:ext cx="395288" cy="598488"/>
            <a:chOff x="1707" y="2541"/>
            <a:chExt cx="156" cy="530"/>
          </a:xfrm>
        </p:grpSpPr>
        <p:sp>
          <p:nvSpPr>
            <p:cNvPr id="5535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2675301" y="2357316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endParaRPr lang="en-US" sz="14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0731" y="2020800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2581814" y="4253018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66" name="Freeform 65"/>
          <p:cNvSpPr/>
          <p:nvPr/>
        </p:nvSpPr>
        <p:spPr bwMode="auto">
          <a:xfrm>
            <a:off x="1531088" y="2530549"/>
            <a:ext cx="1148317" cy="893135"/>
          </a:xfrm>
          <a:custGeom>
            <a:avLst/>
            <a:gdLst>
              <a:gd name="connsiteX0" fmla="*/ 0 w 1148317"/>
              <a:gd name="connsiteY0" fmla="*/ 0 h 893135"/>
              <a:gd name="connsiteX1" fmla="*/ 754912 w 1148317"/>
              <a:gd name="connsiteY1" fmla="*/ 0 h 893135"/>
              <a:gd name="connsiteX2" fmla="*/ 754912 w 1148317"/>
              <a:gd name="connsiteY2" fmla="*/ 893135 h 893135"/>
              <a:gd name="connsiteX3" fmla="*/ 1148317 w 1148317"/>
              <a:gd name="connsiteY3" fmla="*/ 893135 h 89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8317" h="893135">
                <a:moveTo>
                  <a:pt x="0" y="0"/>
                </a:moveTo>
                <a:lnTo>
                  <a:pt x="754912" y="0"/>
                </a:lnTo>
                <a:lnTo>
                  <a:pt x="754912" y="893135"/>
                </a:lnTo>
                <a:lnTo>
                  <a:pt x="1148317" y="89313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349256" y="1818167"/>
            <a:ext cx="616688" cy="3009014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 flipH="1">
            <a:off x="1885440" y="1832338"/>
            <a:ext cx="616688" cy="2994843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413244" y="2675603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redirect</a:t>
            </a:r>
          </a:p>
        </p:txBody>
      </p:sp>
      <p:sp>
        <p:nvSpPr>
          <p:cNvPr id="76" name="Freeform 75"/>
          <p:cNvSpPr/>
          <p:nvPr/>
        </p:nvSpPr>
        <p:spPr bwMode="auto">
          <a:xfrm>
            <a:off x="3115340" y="3062175"/>
            <a:ext cx="4231758" cy="435934"/>
          </a:xfrm>
          <a:custGeom>
            <a:avLst/>
            <a:gdLst>
              <a:gd name="connsiteX0" fmla="*/ 3944679 w 4231758"/>
              <a:gd name="connsiteY0" fmla="*/ 435934 h 435934"/>
              <a:gd name="connsiteX1" fmla="*/ 4231758 w 4231758"/>
              <a:gd name="connsiteY1" fmla="*/ 435934 h 435934"/>
              <a:gd name="connsiteX2" fmla="*/ 4231758 w 4231758"/>
              <a:gd name="connsiteY2" fmla="*/ 10632 h 435934"/>
              <a:gd name="connsiteX3" fmla="*/ 0 w 4231758"/>
              <a:gd name="connsiteY3" fmla="*/ 0 h 43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1758" h="435934">
                <a:moveTo>
                  <a:pt x="3944679" y="435934"/>
                </a:moveTo>
                <a:lnTo>
                  <a:pt x="4231758" y="435934"/>
                </a:lnTo>
                <a:lnTo>
                  <a:pt x="4231758" y="1063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flipH="1" flipV="1">
            <a:off x="2115879" y="2934586"/>
            <a:ext cx="552894" cy="1063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604973" y="4912244"/>
            <a:ext cx="4444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sends information about the target pc to Fetch, which  updates </a:t>
            </a:r>
            <a:r>
              <a:rPr lang="en-US" dirty="0" err="1" smtClean="0"/>
              <a:t>fEpoch</a:t>
            </a:r>
            <a:r>
              <a:rPr lang="en-US" dirty="0" smtClean="0"/>
              <a:t> and pc whenever it looks at the redirect PC </a:t>
            </a:r>
            <a:r>
              <a:rPr lang="en-US" dirty="0" err="1" smtClean="0"/>
              <a:t>fifo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4" name="Group 73"/>
          <p:cNvGrpSpPr/>
          <p:nvPr/>
        </p:nvGrpSpPr>
        <p:grpSpPr>
          <a:xfrm>
            <a:off x="1079500" y="1989552"/>
            <a:ext cx="452438" cy="994948"/>
            <a:chOff x="1079500" y="1989552"/>
            <a:chExt cx="452438" cy="994948"/>
          </a:xfrm>
        </p:grpSpPr>
        <p:sp>
          <p:nvSpPr>
            <p:cNvPr id="56377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5345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850553" y="2258857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76"/>
          <p:cNvGrpSpPr/>
          <p:nvPr/>
        </p:nvGrpSpPr>
        <p:grpSpPr>
          <a:xfrm>
            <a:off x="4230281" y="1936352"/>
            <a:ext cx="452438" cy="1019795"/>
            <a:chOff x="1079500" y="1964705"/>
            <a:chExt cx="452438" cy="1019795"/>
          </a:xfrm>
        </p:grpSpPr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81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825706" y="2258857"/>
              <a:ext cx="926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eEpoch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Freeform 82"/>
          <p:cNvSpPr/>
          <p:nvPr/>
        </p:nvSpPr>
        <p:spPr bwMode="auto">
          <a:xfrm>
            <a:off x="4678326" y="2615609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 flipH="1">
            <a:off x="4075821" y="2874335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pipeline </a:t>
            </a:r>
            <a:br>
              <a:rPr lang="en-US" dirty="0"/>
            </a:br>
            <a:r>
              <a:rPr lang="en-US" dirty="0" smtClean="0"/>
              <a:t>Decoupled </a:t>
            </a:r>
            <a:r>
              <a:rPr lang="en-US" sz="2400" i="1" dirty="0" smtClean="0"/>
              <a:t>code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531620"/>
            <a:ext cx="7772400" cy="47015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#(Fetch2Execute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f2d.enq(...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...,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cs typeface="Courier New" pitchFamily="49" charset="0"/>
              </a:rPr>
              <a:t>Decode and execute the instruction; update state;</a:t>
            </a:r>
          </a:p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         In case of </a:t>
            </a:r>
            <a:r>
              <a:rPr lang="en-US" sz="1600" dirty="0" err="1" smtClean="0">
                <a:cs typeface="Courier New" pitchFamily="49" charset="0"/>
              </a:rPr>
              <a:t>misprediction</a:t>
            </a:r>
            <a:r>
              <a:rPr lang="en-US" sz="1600" dirty="0" smtClean="0">
                <a:cs typeface="Courier New" pitchFamily="49" charset="0"/>
              </a:rPr>
              <a:t>,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execRedirect.enq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cs typeface="Courier New" pitchFamily="49" charset="0"/>
              </a:rPr>
              <a:t>correct 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3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Fetch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392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execRedirect.notEmpty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pc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f2d.enq(Fetch2Execute{pc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begin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execRedirect.first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execRedirect.deq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2040" y="1803849"/>
            <a:ext cx="370332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pass the pc and  predicted pc to the execute stage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 bwMode="auto">
          <a:xfrm flipV="1">
            <a:off x="5608320" y="2511735"/>
            <a:ext cx="1135380" cy="7887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366260" y="2511735"/>
            <a:ext cx="2377440" cy="87441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945255" y="5476689"/>
            <a:ext cx="446151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Notice: In case of PC redirection, nothing is </a:t>
            </a:r>
            <a:r>
              <a:rPr lang="en-US" dirty="0" err="1" smtClean="0">
                <a:latin typeface="Comic Sans MS" pitchFamily="66" charset="0"/>
              </a:rPr>
              <a:t>enqueued</a:t>
            </a:r>
            <a:r>
              <a:rPr lang="en-US" dirty="0" smtClean="0">
                <a:latin typeface="Comic Sans MS" pitchFamily="66" charset="0"/>
              </a:rPr>
              <a:t> into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40"/>
            <a:ext cx="851154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f2d.first.epoch;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  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&lt;-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St,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execRedirect.enq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9838" y="757076"/>
            <a:ext cx="265604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 returns a flag if there was a fetch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6766560" y="1782886"/>
            <a:ext cx="1569720" cy="156229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18560" y="5682827"/>
            <a:ext cx="4785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4774" y="6082937"/>
            <a:ext cx="3031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assuming CF FIFOs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3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Data </a:t>
            </a:r>
            <a:r>
              <a:rPr lang="en-US" sz="4400" dirty="0" smtClean="0">
                <a:solidFill>
                  <a:schemeClr val="tx2"/>
                </a:solidFill>
              </a:rPr>
              <a:t>Hazards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Consider a different two-stage pipeline</a:t>
            </a:r>
            <a:endParaRPr lang="en-US" sz="32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648075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5099050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749800" y="3821401"/>
            <a:ext cx="1214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5314" name="Group 20"/>
          <p:cNvGrpSpPr>
            <a:grpSpLocks/>
          </p:cNvGrpSpPr>
          <p:nvPr/>
        </p:nvGrpSpPr>
        <p:grpSpPr bwMode="auto">
          <a:xfrm>
            <a:off x="7058025" y="3915063"/>
            <a:ext cx="247650" cy="537371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749800" y="3426112"/>
            <a:ext cx="46831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749800" y="3611851"/>
            <a:ext cx="62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88026"/>
            <a:ext cx="426244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>
            <a:off x="7065963" y="3427701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34853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V="1">
            <a:off x="4735513" y="40668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9" y="3829338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97559" y="5364418"/>
            <a:ext cx="804037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Suppose we move the pipeline stage from Fetch to after Decode and Register 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9877" y="1594635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5036685" y="1594635"/>
            <a:ext cx="35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Execute, Memory, </a:t>
            </a:r>
            <a:r>
              <a:rPr lang="en-US" sz="1800" dirty="0" err="1" smtClean="0"/>
              <a:t>WriteBack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189485" y="2594462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716088" y="2624396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7558" y="6074586"/>
            <a:ext cx="45594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What hazards will the pipeline have?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50382" y="1594635"/>
            <a:ext cx="1750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Decode,</a:t>
            </a:r>
          </a:p>
          <a:p>
            <a:r>
              <a:rPr lang="en-US" sz="1800" dirty="0" err="1" smtClean="0"/>
              <a:t>RegisterFetch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86308" y="6097283"/>
            <a:ext cx="12165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Control?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24641" y="6097283"/>
            <a:ext cx="6082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00913" y="6097283"/>
            <a:ext cx="1672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Any other?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22083 -0.0013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1771 0.0027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build="p" animBg="1"/>
      <p:bldP spid="5" grpId="0"/>
      <p:bldP spid="70" grpId="0" build="p"/>
      <p:bldP spid="66" grpId="0" build="p"/>
      <p:bldP spid="67" grpId="0" build="p"/>
      <p:bldP spid="6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>
            <a:off x="5081576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24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 different 2-Stage pipeline: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2-Stage-DH pipeline</a:t>
            </a:r>
            <a:endParaRPr lang="en-US" sz="3600" dirty="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2752725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3956050" y="2027238"/>
            <a:ext cx="42179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3854450" y="423386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4603750" y="393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4445000" y="4084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 flipH="1" flipV="1">
            <a:off x="4603750" y="2722563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V="1">
            <a:off x="4435475" y="2741613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8"/>
          <p:cNvSpPr>
            <a:spLocks noChangeShapeType="1"/>
          </p:cNvSpPr>
          <p:nvPr/>
        </p:nvSpPr>
        <p:spPr bwMode="auto">
          <a:xfrm rot="5400000">
            <a:off x="1323975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8"/>
          <p:cNvSpPr>
            <a:spLocks noChangeShapeType="1"/>
          </p:cNvSpPr>
          <p:nvPr/>
        </p:nvSpPr>
        <p:spPr bwMode="auto">
          <a:xfrm rot="5400000">
            <a:off x="20153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 rot="16200000" flipV="1">
            <a:off x="2551907" y="4004468"/>
            <a:ext cx="0" cy="423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56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1031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7" name="Line 8"/>
          <p:cNvSpPr>
            <a:spLocks noChangeShapeType="1"/>
          </p:cNvSpPr>
          <p:nvPr/>
        </p:nvSpPr>
        <p:spPr bwMode="auto">
          <a:xfrm flipH="1">
            <a:off x="3849688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8"/>
          <p:cNvSpPr>
            <a:spLocks noChangeShapeType="1"/>
          </p:cNvSpPr>
          <p:nvPr/>
        </p:nvSpPr>
        <p:spPr bwMode="auto">
          <a:xfrm flipH="1">
            <a:off x="3843338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27"/>
          <p:cNvSpPr>
            <a:spLocks noChangeShapeType="1"/>
          </p:cNvSpPr>
          <p:nvPr/>
        </p:nvSpPr>
        <p:spPr bwMode="auto">
          <a:xfrm flipH="1" flipV="1">
            <a:off x="4132263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 flipH="1" flipV="1">
            <a:off x="4291013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62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AutoShape 10"/>
          <p:cNvSpPr>
            <a:spLocks noChangeArrowheads="1"/>
          </p:cNvSpPr>
          <p:nvPr/>
        </p:nvSpPr>
        <p:spPr bwMode="auto">
          <a:xfrm rot="-5400000" flipH="1" flipV="1">
            <a:off x="1550194" y="33472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69" name="Line 40"/>
          <p:cNvSpPr>
            <a:spLocks noChangeShapeType="1"/>
          </p:cNvSpPr>
          <p:nvPr/>
        </p:nvSpPr>
        <p:spPr bwMode="auto">
          <a:xfrm rot="16200000" flipH="1">
            <a:off x="1621632" y="33599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41"/>
          <p:cNvSpPr>
            <a:spLocks noChangeShapeType="1"/>
          </p:cNvSpPr>
          <p:nvPr/>
        </p:nvSpPr>
        <p:spPr bwMode="auto">
          <a:xfrm rot="-5400000">
            <a:off x="2086769" y="3479006"/>
            <a:ext cx="3175" cy="265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45"/>
          <p:cNvSpPr>
            <a:spLocks noChangeShapeType="1"/>
          </p:cNvSpPr>
          <p:nvPr/>
        </p:nvSpPr>
        <p:spPr bwMode="auto">
          <a:xfrm rot="16200000" flipH="1">
            <a:off x="2035969" y="32519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46"/>
          <p:cNvSpPr>
            <a:spLocks noChangeShapeType="1"/>
          </p:cNvSpPr>
          <p:nvPr/>
        </p:nvSpPr>
        <p:spPr bwMode="auto">
          <a:xfrm flipH="1" flipV="1">
            <a:off x="2133600" y="30511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8"/>
          <p:cNvSpPr>
            <a:spLocks noChangeShapeType="1"/>
          </p:cNvSpPr>
          <p:nvPr/>
        </p:nvSpPr>
        <p:spPr bwMode="auto">
          <a:xfrm>
            <a:off x="5354638" y="4108450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10275" name="Group 79"/>
          <p:cNvGrpSpPr>
            <a:grpSpLocks/>
          </p:cNvGrpSpPr>
          <p:nvPr/>
        </p:nvGrpSpPr>
        <p:grpSpPr bwMode="auto">
          <a:xfrm>
            <a:off x="4900613" y="3840163"/>
            <a:ext cx="452437" cy="933450"/>
            <a:chOff x="135" y="3229"/>
            <a:chExt cx="285" cy="588"/>
          </a:xfrm>
        </p:grpSpPr>
        <p:sp>
          <p:nvSpPr>
            <p:cNvPr id="10308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d2e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0309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0276" name="Group 20"/>
          <p:cNvGrpSpPr>
            <a:grpSpLocks/>
          </p:cNvGrpSpPr>
          <p:nvPr/>
        </p:nvGrpSpPr>
        <p:grpSpPr bwMode="auto">
          <a:xfrm rot="5400000" flipH="1">
            <a:off x="1638300" y="2559050"/>
            <a:ext cx="395288" cy="598488"/>
            <a:chOff x="1707" y="2541"/>
            <a:chExt cx="156" cy="530"/>
          </a:xfrm>
        </p:grpSpPr>
        <p:sp>
          <p:nvSpPr>
            <p:cNvPr id="1030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4" name="Rectangle 17"/>
          <p:cNvSpPr>
            <a:spLocks noChangeArrowheads="1"/>
          </p:cNvSpPr>
          <p:nvPr/>
        </p:nvSpPr>
        <p:spPr bwMode="auto">
          <a:xfrm flipV="1">
            <a:off x="4894263" y="2814638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redirect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10278" name="Group 77"/>
          <p:cNvGrpSpPr>
            <a:grpSpLocks/>
          </p:cNvGrpSpPr>
          <p:nvPr/>
        </p:nvGrpSpPr>
        <p:grpSpPr bwMode="auto">
          <a:xfrm>
            <a:off x="1193800" y="2039938"/>
            <a:ext cx="338138" cy="944562"/>
            <a:chOff x="680" y="1285"/>
            <a:chExt cx="285" cy="595"/>
          </a:xfrm>
        </p:grpSpPr>
        <p:sp>
          <p:nvSpPr>
            <p:cNvPr id="10302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  </a:t>
              </a:r>
              <a:r>
                <a:rPr lang="en-US" sz="1400" dirty="0" err="1"/>
                <a:t>fEpoch</a:t>
              </a:r>
              <a:endParaRPr lang="en-US" sz="1400" dirty="0"/>
            </a:p>
          </p:txBody>
        </p:sp>
        <p:sp>
          <p:nvSpPr>
            <p:cNvPr id="10303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10279" name="Group 76"/>
          <p:cNvGrpSpPr>
            <a:grpSpLocks/>
          </p:cNvGrpSpPr>
          <p:nvPr/>
        </p:nvGrpSpPr>
        <p:grpSpPr bwMode="auto">
          <a:xfrm rot="5400000">
            <a:off x="6330950" y="2625725"/>
            <a:ext cx="290513" cy="944563"/>
            <a:chOff x="2665" y="1267"/>
            <a:chExt cx="285" cy="595"/>
          </a:xfrm>
        </p:grpSpPr>
        <p:sp>
          <p:nvSpPr>
            <p:cNvPr id="10300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10301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10280" name="Line 8"/>
          <p:cNvSpPr>
            <a:spLocks noChangeShapeType="1"/>
          </p:cNvSpPr>
          <p:nvPr/>
        </p:nvSpPr>
        <p:spPr bwMode="auto">
          <a:xfrm>
            <a:off x="1511300" y="4044950"/>
            <a:ext cx="839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Line 49"/>
          <p:cNvSpPr>
            <a:spLocks noChangeShapeType="1"/>
          </p:cNvSpPr>
          <p:nvPr/>
        </p:nvSpPr>
        <p:spPr bwMode="auto">
          <a:xfrm flipH="1" flipV="1">
            <a:off x="2363788" y="3752850"/>
            <a:ext cx="0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Line 8"/>
          <p:cNvSpPr>
            <a:spLocks noChangeShapeType="1"/>
          </p:cNvSpPr>
          <p:nvPr/>
        </p:nvSpPr>
        <p:spPr bwMode="auto">
          <a:xfrm flipH="1">
            <a:off x="7072313" y="343535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83" name="Group 20"/>
          <p:cNvGrpSpPr>
            <a:grpSpLocks/>
          </p:cNvGrpSpPr>
          <p:nvPr/>
        </p:nvGrpSpPr>
        <p:grpSpPr bwMode="auto">
          <a:xfrm rot="5400000" flipH="1">
            <a:off x="6086475" y="2168525"/>
            <a:ext cx="538163" cy="1979613"/>
            <a:chOff x="1707" y="2541"/>
            <a:chExt cx="156" cy="530"/>
          </a:xfrm>
        </p:grpSpPr>
        <p:sp>
          <p:nvSpPr>
            <p:cNvPr id="10298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" name="Line 40"/>
          <p:cNvSpPr>
            <a:spLocks noChangeShapeType="1"/>
          </p:cNvSpPr>
          <p:nvPr/>
        </p:nvSpPr>
        <p:spPr bwMode="auto">
          <a:xfrm rot="16200000" flipH="1">
            <a:off x="7146132" y="2902743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85" name="Group 20"/>
          <p:cNvGrpSpPr>
            <a:grpSpLocks/>
          </p:cNvGrpSpPr>
          <p:nvPr/>
        </p:nvGrpSpPr>
        <p:grpSpPr bwMode="auto">
          <a:xfrm rot="16200000" flipH="1">
            <a:off x="5581650" y="3216275"/>
            <a:ext cx="509588" cy="255588"/>
            <a:chOff x="1707" y="2541"/>
            <a:chExt cx="156" cy="530"/>
          </a:xfrm>
        </p:grpSpPr>
        <p:sp>
          <p:nvSpPr>
            <p:cNvPr id="1029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6" name="Line 8"/>
          <p:cNvSpPr>
            <a:spLocks noChangeShapeType="1"/>
          </p:cNvSpPr>
          <p:nvPr/>
        </p:nvSpPr>
        <p:spPr bwMode="auto">
          <a:xfrm flipH="1">
            <a:off x="5707063" y="30956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Line 8"/>
          <p:cNvSpPr>
            <a:spLocks noChangeShapeType="1"/>
          </p:cNvSpPr>
          <p:nvPr/>
        </p:nvSpPr>
        <p:spPr bwMode="auto">
          <a:xfrm flipH="1">
            <a:off x="2138363" y="3071813"/>
            <a:ext cx="274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Line 23"/>
          <p:cNvSpPr>
            <a:spLocks noChangeShapeType="1"/>
          </p:cNvSpPr>
          <p:nvPr/>
        </p:nvSpPr>
        <p:spPr bwMode="auto">
          <a:xfrm rot="5400000">
            <a:off x="2893219" y="2670969"/>
            <a:ext cx="0" cy="399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Line 15"/>
          <p:cNvSpPr>
            <a:spLocks noChangeShapeType="1"/>
          </p:cNvSpPr>
          <p:nvPr/>
        </p:nvSpPr>
        <p:spPr bwMode="auto">
          <a:xfrm flipH="1" flipV="1">
            <a:off x="901700" y="2655888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Line 8"/>
          <p:cNvSpPr>
            <a:spLocks noChangeShapeType="1"/>
          </p:cNvSpPr>
          <p:nvPr/>
        </p:nvSpPr>
        <p:spPr bwMode="auto">
          <a:xfrm flipH="1">
            <a:off x="896938" y="266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Oval 37"/>
          <p:cNvSpPr>
            <a:spLocks noChangeArrowheads="1"/>
          </p:cNvSpPr>
          <p:nvPr/>
        </p:nvSpPr>
        <p:spPr bwMode="auto">
          <a:xfrm>
            <a:off x="2214563" y="3470275"/>
            <a:ext cx="425450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10292" name="Line 23"/>
          <p:cNvSpPr>
            <a:spLocks noChangeShapeType="1"/>
          </p:cNvSpPr>
          <p:nvPr/>
        </p:nvSpPr>
        <p:spPr bwMode="auto">
          <a:xfrm rot="16200000" flipV="1">
            <a:off x="3317082" y="2915443"/>
            <a:ext cx="0" cy="316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49800" y="4795274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Fifos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3219" y="5157356"/>
            <a:ext cx="4056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Use the same epoch solution for control hazards as before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16589" y="1565573"/>
            <a:ext cx="355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Fetch, Decode, </a:t>
            </a:r>
            <a:r>
              <a:rPr lang="en-US" sz="1800" dirty="0" err="1" smtClean="0"/>
              <a:t>RegisterFetch</a:t>
            </a:r>
            <a:endParaRPr lang="en-US" sz="1800" dirty="0"/>
          </a:p>
        </p:txBody>
      </p:sp>
      <p:sp>
        <p:nvSpPr>
          <p:cNvPr id="78" name="TextBox 77"/>
          <p:cNvSpPr txBox="1"/>
          <p:nvPr/>
        </p:nvSpPr>
        <p:spPr>
          <a:xfrm>
            <a:off x="5302510" y="1565573"/>
            <a:ext cx="35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Execute, Memory, </a:t>
            </a:r>
            <a:r>
              <a:rPr lang="en-US" sz="1800" dirty="0" err="1" smtClean="0"/>
              <a:t>WriteBack</a:t>
            </a:r>
            <a:endParaRPr lang="en-US" sz="1800" dirty="0"/>
          </a:p>
        </p:txBody>
      </p:sp>
      <p:sp>
        <p:nvSpPr>
          <p:cNvPr id="79" name="TextBox 78"/>
          <p:cNvSpPr txBox="1"/>
          <p:nvPr/>
        </p:nvSpPr>
        <p:spPr>
          <a:xfrm>
            <a:off x="1821260" y="5965048"/>
            <a:ext cx="601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Modify the code for the 2-Stage-CHO pipeline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4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Type Decode2Execute</a:t>
            </a:r>
          </a:p>
        </p:txBody>
      </p:sp>
      <p:sp>
        <p:nvSpPr>
          <p:cNvPr id="1229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0678" y="3342160"/>
            <a:ext cx="7823200" cy="13629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epoch;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Data rVal1; Data rVal2;</a:t>
            </a:r>
          </a:p>
          <a:p>
            <a:pPr marL="342900" indent="-342900"/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Decode2Execute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deriving 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337316" y="4253384"/>
            <a:ext cx="4246562" cy="1303338"/>
            <a:chOff x="4167963" y="2349795"/>
            <a:chExt cx="4246484" cy="1303878"/>
          </a:xfrm>
        </p:grpSpPr>
        <p:sp>
          <p:nvSpPr>
            <p:cNvPr id="12296" name="TextBox 7"/>
            <p:cNvSpPr txBox="1">
              <a:spLocks noChangeArrowheads="1"/>
            </p:cNvSpPr>
            <p:nvPr/>
          </p:nvSpPr>
          <p:spPr bwMode="auto">
            <a:xfrm>
              <a:off x="4167963" y="3253563"/>
              <a:ext cx="42464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value instead of register names</a:t>
              </a:r>
            </a:p>
          </p:txBody>
        </p:sp>
        <p:cxnSp>
          <p:nvCxnSpPr>
            <p:cNvPr id="12297" name="Straight Connector 9"/>
            <p:cNvCxnSpPr>
              <a:cxnSpLocks noChangeShapeType="1"/>
            </p:cNvCxnSpPr>
            <p:nvPr/>
          </p:nvCxnSpPr>
          <p:spPr bwMode="auto">
            <a:xfrm flipH="1" flipV="1">
              <a:off x="7262037" y="2445488"/>
              <a:ext cx="191386" cy="78681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298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5497033" y="2349795"/>
              <a:ext cx="1818167" cy="903768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/>
          <p:nvPr/>
        </p:nvSpPr>
        <p:spPr>
          <a:xfrm>
            <a:off x="738224" y="1616149"/>
            <a:ext cx="8065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Fetch stage, in addition to fetching the instruction, also decodes the instruction and fetches the operands from the register file. It passes these operands to the Execute stage 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2-Stage-DH pipeline</a:t>
            </a:r>
          </a:p>
        </p:txBody>
      </p:sp>
      <p:sp>
        <p:nvSpPr>
          <p:cNvPr id="143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4"/>
            <a:ext cx="8151813" cy="464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#(Decode2Execute) d2e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/>
              <a:t>Problems in Instruction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12" y="3846776"/>
            <a:ext cx="8218118" cy="24155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i="1" dirty="0"/>
              <a:t>Control hazard: </a:t>
            </a:r>
            <a:r>
              <a:rPr lang="en-US" sz="2000" dirty="0" smtClean="0"/>
              <a:t>Inst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 is not known until </a:t>
            </a:r>
            <a:r>
              <a:rPr lang="en-US" sz="2000" dirty="0" err="1" smtClean="0"/>
              <a:t>Inst</a:t>
            </a:r>
            <a:r>
              <a:rPr lang="en-US" sz="2000" baseline="-25000" dirty="0" err="1" smtClean="0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is at least decoded. So which instruction should be fetched?</a:t>
            </a:r>
          </a:p>
          <a:p>
            <a:r>
              <a:rPr lang="en-US" sz="2000" i="1" dirty="0"/>
              <a:t>Structural hazard: </a:t>
            </a:r>
            <a:r>
              <a:rPr lang="en-US" sz="2000" dirty="0"/>
              <a:t>Two instructions in the pipeline may require the same resource at the same time, e.g., contention for memory</a:t>
            </a:r>
          </a:p>
          <a:p>
            <a:r>
              <a:rPr lang="en-US" sz="2000" i="1" dirty="0"/>
              <a:t>Data hazard: </a:t>
            </a:r>
            <a:r>
              <a:rPr lang="en-US" sz="2000" dirty="0" err="1"/>
              <a:t>Inst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may </a:t>
            </a:r>
            <a:r>
              <a:rPr lang="en-US" sz="2000" dirty="0"/>
              <a:t>affect the state of the machine (pc, </a:t>
            </a:r>
            <a:r>
              <a:rPr lang="en-US" sz="2000" dirty="0" err="1"/>
              <a:t>rf</a:t>
            </a:r>
            <a:r>
              <a:rPr lang="en-US" sz="2000" dirty="0"/>
              <a:t>, </a:t>
            </a:r>
            <a:r>
              <a:rPr lang="en-US" sz="2000" dirty="0" err="1"/>
              <a:t>dMem</a:t>
            </a:r>
            <a:r>
              <a:rPr lang="en-US" sz="2000" dirty="0"/>
              <a:t>) – Inst</a:t>
            </a:r>
            <a:r>
              <a:rPr lang="en-US" sz="2000" baseline="-25000" dirty="0"/>
              <a:t>i+1</a:t>
            </a:r>
            <a:r>
              <a:rPr lang="en-US" sz="2000" dirty="0" smtClean="0"/>
              <a:t>must </a:t>
            </a:r>
            <a:r>
              <a:rPr lang="en-US" sz="2000" dirty="0"/>
              <a:t>be fully cognizant of this change</a:t>
            </a:r>
            <a:endParaRPr lang="en-US" sz="2000" i="1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074739" y="1600171"/>
            <a:ext cx="4741862" cy="2153761"/>
            <a:chOff x="1074738" y="1334770"/>
            <a:chExt cx="7153275" cy="3520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828109" y="1334770"/>
              <a:ext cx="77810" cy="3520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74738" y="2876550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829050" y="288607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Decode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956175" y="1558925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Register File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967413" y="287972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Execute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065963" y="4073128"/>
              <a:ext cx="1101725" cy="7822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654675" y="36544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940300" y="3441700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5670550" y="3049587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511800" y="32353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680075" y="2254250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5521325" y="2273300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16200000" flipV="1">
              <a:off x="2100263" y="3001962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49400" y="4072733"/>
              <a:ext cx="1101725" cy="7826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1519634" y="3820716"/>
              <a:ext cx="5040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rot="5400000">
              <a:off x="2241323" y="3886774"/>
              <a:ext cx="360816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 flipV="1">
              <a:off x="2545557" y="3584127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7058025" y="3535362"/>
              <a:ext cx="247650" cy="537371"/>
              <a:chOff x="1707" y="2541"/>
              <a:chExt cx="156" cy="530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16200000" flipV="1">
              <a:off x="4541044" y="2869406"/>
              <a:ext cx="0" cy="2239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657850" y="3651250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4926013" y="3046412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H="1">
              <a:off x="4919663" y="32321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5208588" y="2273300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 flipV="1">
              <a:off x="5367338" y="2270125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 rot="10800000" flipH="1">
              <a:off x="7666038" y="2598737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 flipV="1">
              <a:off x="8032750" y="2820986"/>
              <a:ext cx="0" cy="124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7947025" y="2266950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7072313" y="32337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 flipV="1">
              <a:off x="7519988" y="2271712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7059613" y="3394075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 flipV="1">
              <a:off x="7827963" y="2835275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50194" y="2993231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19313" y="3108325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+4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rot="16200000" flipV="1">
              <a:off x="2156619" y="3488531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6200000" flipH="1">
              <a:off x="1621632" y="3005930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rot="16200000" flipH="1">
              <a:off x="2028032" y="3167855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7065963" y="30480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 flipV="1">
              <a:off x="7348538" y="2619375"/>
              <a:ext cx="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rot="16200000" flipV="1">
              <a:off x="4735513" y="26987"/>
              <a:ext cx="0" cy="5210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rot="16200000" flipH="1">
              <a:off x="2035969" y="2897981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133600" y="2619271"/>
              <a:ext cx="3958" cy="377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2671763" y="2895600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5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05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 flipH="1">
              <a:off x="3121025" y="3652837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 flipV="1">
              <a:off x="3429000" y="3649662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125788" y="3449637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1168400" y="3654425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78125" y="3659187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630103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662922" y="6187166"/>
            <a:ext cx="6980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none of these hazards were present in the IFFT pipeline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2-Stage-DH pipeline</a:t>
            </a:r>
            <a:br>
              <a:rPr lang="en-US" dirty="0"/>
            </a:br>
            <a:r>
              <a:rPr lang="en-US" dirty="0" err="1"/>
              <a:t>doFetch</a:t>
            </a:r>
            <a:r>
              <a:rPr lang="en-US" dirty="0"/>
              <a:t> rule </a:t>
            </a:r>
            <a:r>
              <a:rPr lang="en-US" sz="3200" i="1" dirty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7" y="1564758"/>
            <a:ext cx="7772400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execRedirect.notEmpty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rVal1: rVal1, rVal2: rVal2});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392883" y="3976577"/>
            <a:ext cx="6528373" cy="82933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0621" y="3859614"/>
            <a:ext cx="1286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moved from 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2-Stage-DH pipeline</a:t>
            </a:r>
            <a:br>
              <a:rPr lang="en-US" dirty="0"/>
            </a:br>
            <a:r>
              <a:rPr lang="en-US" dirty="0" err="1"/>
              <a:t>doExecute</a:t>
            </a:r>
            <a:r>
              <a:rPr lang="en-US" dirty="0"/>
              <a:t> rule </a:t>
            </a:r>
            <a:r>
              <a:rPr lang="en-US" sz="3200" i="1" dirty="0">
                <a:solidFill>
                  <a:srgbClr val="660066"/>
                </a:solidFill>
              </a:rPr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&amp;&amp;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regType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Normal)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execRedirect.enq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52623" y="2960914"/>
            <a:ext cx="7974414" cy="339735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957" y="4305649"/>
            <a:ext cx="128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 change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711421" y="1411743"/>
            <a:ext cx="31261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Not quite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correct. Why?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314908" y="1834196"/>
            <a:ext cx="27121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Fetch is potentially reading stale values from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rf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Data Hazards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2079625" y="1590675"/>
            <a:ext cx="3525838" cy="850900"/>
            <a:chOff x="1822" y="1896"/>
            <a:chExt cx="2221" cy="536"/>
          </a:xfrm>
        </p:grpSpPr>
        <p:sp>
          <p:nvSpPr>
            <p:cNvPr id="1816580" name="Cloud"/>
            <p:cNvSpPr>
              <a:spLocks noChangeAspect="1" noEditPoints="1" noChangeArrowheads="1"/>
            </p:cNvSpPr>
            <p:nvPr/>
          </p:nvSpPr>
          <p:spPr bwMode="auto">
            <a:xfrm>
              <a:off x="1822" y="1896"/>
              <a:ext cx="749" cy="38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20495" name="Text Box 5"/>
            <p:cNvSpPr txBox="1">
              <a:spLocks noChangeArrowheads="1"/>
            </p:cNvSpPr>
            <p:nvPr/>
          </p:nvSpPr>
          <p:spPr bwMode="auto">
            <a:xfrm>
              <a:off x="1881" y="1917"/>
              <a:ext cx="673" cy="3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fetch &amp; decode</a:t>
              </a:r>
            </a:p>
          </p:txBody>
        </p:sp>
        <p:sp>
          <p:nvSpPr>
            <p:cNvPr id="1816582" name="Cloud"/>
            <p:cNvSpPr>
              <a:spLocks noChangeAspect="1" noEditPoints="1" noChangeArrowheads="1"/>
            </p:cNvSpPr>
            <p:nvPr/>
          </p:nvSpPr>
          <p:spPr bwMode="auto">
            <a:xfrm>
              <a:off x="3341" y="1945"/>
              <a:ext cx="702" cy="28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20497" name="Text Box 7"/>
            <p:cNvSpPr txBox="1">
              <a:spLocks noChangeArrowheads="1"/>
            </p:cNvSpPr>
            <p:nvPr/>
          </p:nvSpPr>
          <p:spPr bwMode="auto">
            <a:xfrm>
              <a:off x="3391" y="1985"/>
              <a:ext cx="65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execute</a:t>
              </a:r>
            </a:p>
          </p:txBody>
        </p:sp>
        <p:sp>
          <p:nvSpPr>
            <p:cNvPr id="20498" name="Line 8"/>
            <p:cNvSpPr>
              <a:spLocks noChangeShapeType="1"/>
            </p:cNvSpPr>
            <p:nvPr/>
          </p:nvSpPr>
          <p:spPr bwMode="auto">
            <a:xfrm>
              <a:off x="2531" y="2107"/>
              <a:ext cx="3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9"/>
            <p:cNvSpPr>
              <a:spLocks noChangeShapeType="1"/>
            </p:cNvSpPr>
            <p:nvPr/>
          </p:nvSpPr>
          <p:spPr bwMode="auto">
            <a:xfrm>
              <a:off x="3032" y="2107"/>
              <a:ext cx="3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Text Box 10"/>
            <p:cNvSpPr txBox="1">
              <a:spLocks noChangeArrowheads="1"/>
            </p:cNvSpPr>
            <p:nvPr/>
          </p:nvSpPr>
          <p:spPr bwMode="auto">
            <a:xfrm>
              <a:off x="2653" y="2180"/>
              <a:ext cx="703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dirty="0" smtClean="0"/>
                <a:t>d2e</a:t>
              </a:r>
              <a:endParaRPr lang="en-US" dirty="0"/>
            </a:p>
          </p:txBody>
        </p:sp>
        <p:sp>
          <p:nvSpPr>
            <p:cNvPr id="20501" name="Rectangle 11"/>
            <p:cNvSpPr>
              <a:spLocks noChangeArrowheads="1"/>
            </p:cNvSpPr>
            <p:nvPr/>
          </p:nvSpPr>
          <p:spPr bwMode="auto">
            <a:xfrm>
              <a:off x="2887" y="1981"/>
              <a:ext cx="110" cy="2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3" name="Rectangle 12"/>
          <p:cNvSpPr>
            <a:spLocks noChangeArrowheads="1"/>
          </p:cNvSpPr>
          <p:nvPr/>
        </p:nvSpPr>
        <p:spPr bwMode="auto">
          <a:xfrm>
            <a:off x="3814763" y="2641600"/>
            <a:ext cx="584200" cy="10064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13"/>
          <p:cNvSpPr>
            <a:spLocks noChangeArrowheads="1"/>
          </p:cNvSpPr>
          <p:nvPr/>
        </p:nvSpPr>
        <p:spPr bwMode="auto">
          <a:xfrm>
            <a:off x="1520825" y="2590800"/>
            <a:ext cx="65309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571500" eaLnBrk="0" hangingPunct="0"/>
            <a:r>
              <a:rPr lang="en-US" i="1"/>
              <a:t>time </a:t>
            </a:r>
            <a:r>
              <a:rPr lang="en-US"/>
              <a:t>	t0	t1	t2	t3	t4	t5	t6	t7	. . . .</a:t>
            </a:r>
          </a:p>
          <a:p>
            <a:pPr defTabSz="571500" eaLnBrk="0" hangingPunct="0"/>
            <a:r>
              <a:rPr lang="en-US"/>
              <a:t>FDstage		</a:t>
            </a:r>
            <a:r>
              <a:rPr lang="en-US">
                <a:solidFill>
                  <a:schemeClr val="tx2"/>
                </a:solidFill>
              </a:rPr>
              <a:t>FD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FD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baseline="-25000"/>
              <a:t>	</a:t>
            </a:r>
            <a:r>
              <a:rPr lang="en-US">
                <a:solidFill>
                  <a:schemeClr val="hlink"/>
                </a:solidFill>
              </a:rPr>
              <a:t>FD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r>
              <a:rPr lang="en-US"/>
              <a:t>	</a:t>
            </a:r>
            <a:r>
              <a:rPr lang="en-US">
                <a:solidFill>
                  <a:srgbClr val="56127A"/>
                </a:solidFill>
              </a:rPr>
              <a:t>FD</a:t>
            </a:r>
            <a:r>
              <a:rPr lang="en-US" baseline="-25000">
                <a:solidFill>
                  <a:srgbClr val="56127A"/>
                </a:solidFill>
              </a:rPr>
              <a:t>4</a:t>
            </a:r>
            <a:r>
              <a:rPr lang="en-US"/>
              <a:t>	FD</a:t>
            </a:r>
            <a:r>
              <a:rPr lang="en-US" baseline="-25000"/>
              <a:t>5</a:t>
            </a:r>
            <a:r>
              <a:rPr lang="en-US"/>
              <a:t>	</a:t>
            </a:r>
          </a:p>
          <a:p>
            <a:pPr defTabSz="571500" eaLnBrk="0" hangingPunct="0"/>
            <a:r>
              <a:rPr lang="en-US"/>
              <a:t>EXstage			</a:t>
            </a:r>
            <a:r>
              <a:rPr lang="en-US">
                <a:solidFill>
                  <a:schemeClr val="tx2"/>
                </a:solidFill>
              </a:rPr>
              <a:t>EX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EX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/>
              <a:t>	</a:t>
            </a:r>
            <a:r>
              <a:rPr lang="en-US">
                <a:solidFill>
                  <a:schemeClr val="hlink"/>
                </a:solidFill>
              </a:rPr>
              <a:t>EX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r>
              <a:rPr lang="en-US" baseline="-25000"/>
              <a:t>	</a:t>
            </a:r>
            <a:r>
              <a:rPr lang="en-US">
                <a:solidFill>
                  <a:srgbClr val="56127A"/>
                </a:solidFill>
              </a:rPr>
              <a:t>EX</a:t>
            </a:r>
            <a:r>
              <a:rPr lang="en-US" baseline="-25000">
                <a:solidFill>
                  <a:srgbClr val="56127A"/>
                </a:solidFill>
              </a:rPr>
              <a:t>4</a:t>
            </a:r>
            <a:r>
              <a:rPr lang="en-US"/>
              <a:t>	EX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1816590" name="Rectangle 1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65188" y="3805238"/>
            <a:ext cx="79756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/>
              <a:t>			I</a:t>
            </a:r>
            <a:r>
              <a:rPr lang="en-US" baseline="-25000"/>
              <a:t>1</a:t>
            </a:r>
            <a:r>
              <a:rPr lang="en-US"/>
              <a:t>	Add(R1,R2,R3)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/>
              <a:t>			I</a:t>
            </a:r>
            <a:r>
              <a:rPr lang="en-US" baseline="-25000"/>
              <a:t>2</a:t>
            </a:r>
            <a:r>
              <a:rPr lang="en-US"/>
              <a:t>	Add(R4,R1,R2)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/>
              <a:t>	I</a:t>
            </a:r>
            <a:r>
              <a:rPr lang="en-US" baseline="-25000"/>
              <a:t>2</a:t>
            </a:r>
            <a:r>
              <a:rPr lang="en-US"/>
              <a:t> must be stalled until I</a:t>
            </a:r>
            <a:r>
              <a:rPr lang="en-US" baseline="-25000"/>
              <a:t>1</a:t>
            </a:r>
            <a:r>
              <a:rPr lang="en-US"/>
              <a:t> updates the register file</a:t>
            </a:r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6499225" y="1536700"/>
            <a:ext cx="547688" cy="4778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/>
            <a:r>
              <a:rPr lang="en-US"/>
              <a:t>pc</a:t>
            </a:r>
          </a:p>
        </p:txBody>
      </p:sp>
      <p:sp>
        <p:nvSpPr>
          <p:cNvPr id="20487" name="Text Box 16"/>
          <p:cNvSpPr txBox="1">
            <a:spLocks noChangeArrowheads="1"/>
          </p:cNvSpPr>
          <p:nvPr/>
        </p:nvSpPr>
        <p:spPr bwMode="auto">
          <a:xfrm>
            <a:off x="7188200" y="1536700"/>
            <a:ext cx="547688" cy="4778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/>
            <a:r>
              <a:rPr lang="en-US"/>
              <a:t>rf</a:t>
            </a:r>
          </a:p>
        </p:txBody>
      </p:sp>
      <p:sp>
        <p:nvSpPr>
          <p:cNvPr id="20488" name="Text Box 17"/>
          <p:cNvSpPr txBox="1">
            <a:spLocks noChangeArrowheads="1"/>
          </p:cNvSpPr>
          <p:nvPr/>
        </p:nvSpPr>
        <p:spPr bwMode="auto">
          <a:xfrm>
            <a:off x="7877175" y="1528763"/>
            <a:ext cx="1017588" cy="49371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tIns="91440" bIns="91440" anchor="ctr">
            <a:spAutoFit/>
          </a:bodyPr>
          <a:lstStyle/>
          <a:p>
            <a:pPr algn="ctr" eaLnBrk="0" hangingPunct="0"/>
            <a:r>
              <a:rPr lang="en-US"/>
              <a:t>dMem</a:t>
            </a:r>
          </a:p>
        </p:txBody>
      </p:sp>
      <p:sp>
        <p:nvSpPr>
          <p:cNvPr id="1816594" name="Rectangle 18"/>
          <p:cNvSpPr>
            <a:spLocks noChangeArrowheads="1"/>
          </p:cNvSpPr>
          <p:nvPr/>
        </p:nvSpPr>
        <p:spPr bwMode="auto">
          <a:xfrm>
            <a:off x="1520825" y="5083175"/>
            <a:ext cx="65309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571500" eaLnBrk="0" hangingPunct="0"/>
            <a:r>
              <a:rPr lang="en-US" i="1"/>
              <a:t>time </a:t>
            </a:r>
            <a:r>
              <a:rPr lang="en-US"/>
              <a:t>	t0	t1	t2	t3	t4	t5	t6	t7	. . . .</a:t>
            </a:r>
          </a:p>
          <a:p>
            <a:pPr defTabSz="571500" eaLnBrk="0" hangingPunct="0"/>
            <a:r>
              <a:rPr lang="en-US"/>
              <a:t>FDstage		</a:t>
            </a:r>
            <a:r>
              <a:rPr lang="en-US">
                <a:solidFill>
                  <a:schemeClr val="tx2"/>
                </a:solidFill>
              </a:rPr>
              <a:t>FD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FD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baseline="-25000"/>
              <a:t>	</a:t>
            </a:r>
            <a:r>
              <a:rPr lang="en-US">
                <a:solidFill>
                  <a:srgbClr val="FF0000"/>
                </a:solidFill>
              </a:rPr>
              <a:t>FD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 baseline="-25000"/>
              <a:t> 	</a:t>
            </a:r>
            <a:r>
              <a:rPr lang="en-US">
                <a:solidFill>
                  <a:schemeClr val="hlink"/>
                </a:solidFill>
              </a:rPr>
              <a:t>FD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r>
              <a:rPr lang="en-US"/>
              <a:t>	</a:t>
            </a:r>
            <a:r>
              <a:rPr lang="en-US">
                <a:solidFill>
                  <a:srgbClr val="56127A"/>
                </a:solidFill>
              </a:rPr>
              <a:t>FD</a:t>
            </a:r>
            <a:r>
              <a:rPr lang="en-US" baseline="-25000">
                <a:solidFill>
                  <a:srgbClr val="56127A"/>
                </a:solidFill>
              </a:rPr>
              <a:t>4</a:t>
            </a:r>
            <a:r>
              <a:rPr lang="en-US"/>
              <a:t>	FD</a:t>
            </a:r>
            <a:r>
              <a:rPr lang="en-US" baseline="-25000"/>
              <a:t>5</a:t>
            </a:r>
            <a:r>
              <a:rPr lang="en-US"/>
              <a:t>	</a:t>
            </a:r>
          </a:p>
          <a:p>
            <a:pPr defTabSz="571500" eaLnBrk="0" hangingPunct="0"/>
            <a:r>
              <a:rPr lang="en-US"/>
              <a:t>EXstage			</a:t>
            </a:r>
            <a:r>
              <a:rPr lang="en-US">
                <a:solidFill>
                  <a:schemeClr val="tx2"/>
                </a:solidFill>
              </a:rPr>
              <a:t>EX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/>
              <a:t>		</a:t>
            </a:r>
            <a:r>
              <a:rPr lang="en-US">
                <a:solidFill>
                  <a:srgbClr val="FF0000"/>
                </a:solidFill>
              </a:rPr>
              <a:t>EX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/>
              <a:t>	</a:t>
            </a:r>
            <a:r>
              <a:rPr lang="en-US">
                <a:solidFill>
                  <a:schemeClr val="hlink"/>
                </a:solidFill>
              </a:rPr>
              <a:t>EX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r>
              <a:rPr lang="en-US" baseline="-25000"/>
              <a:t>	</a:t>
            </a:r>
            <a:r>
              <a:rPr lang="en-US">
                <a:solidFill>
                  <a:srgbClr val="56127A"/>
                </a:solidFill>
              </a:rPr>
              <a:t>EX</a:t>
            </a:r>
            <a:r>
              <a:rPr lang="en-US" baseline="-25000">
                <a:solidFill>
                  <a:srgbClr val="56127A"/>
                </a:solidFill>
              </a:rPr>
              <a:t>4</a:t>
            </a:r>
            <a:r>
              <a:rPr lang="en-US"/>
              <a:t>	EX</a:t>
            </a:r>
            <a:r>
              <a:rPr lang="en-US" baseline="-25000"/>
              <a:t>5</a:t>
            </a:r>
          </a:p>
        </p:txBody>
      </p:sp>
      <p:sp>
        <p:nvSpPr>
          <p:cNvPr id="1816595" name="Line 19"/>
          <p:cNvSpPr>
            <a:spLocks noChangeShapeType="1"/>
          </p:cNvSpPr>
          <p:nvPr/>
        </p:nvSpPr>
        <p:spPr bwMode="auto">
          <a:xfrm>
            <a:off x="4397375" y="4106863"/>
            <a:ext cx="522288" cy="1000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15387" y="6149945"/>
            <a:ext cx="497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next lecture: Resolving Data Hazards</a:t>
            </a:r>
            <a:endParaRPr lang="en-US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1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590" grpId="0" build="p"/>
      <p:bldP spid="1816594" grpId="0"/>
      <p:bldP spid="181659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versus Instruction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47" y="1619992"/>
            <a:ext cx="7772400" cy="4773188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data items </a:t>
            </a:r>
            <a:r>
              <a:rPr lang="en-US" sz="2400" dirty="0"/>
              <a:t>in an </a:t>
            </a:r>
            <a:r>
              <a:rPr lang="en-US" sz="2400" dirty="0" smtClean="0"/>
              <a:t>arithmetic pipeline, </a:t>
            </a:r>
            <a:r>
              <a:rPr lang="en-US" sz="2400" dirty="0"/>
              <a:t>e.g., </a:t>
            </a:r>
            <a:r>
              <a:rPr lang="en-US" sz="2400" dirty="0" smtClean="0"/>
              <a:t>IFFT, are independent </a:t>
            </a:r>
            <a:r>
              <a:rPr lang="en-US" sz="2400" dirty="0"/>
              <a:t>of each other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entities in an instruction pipeline affect each other</a:t>
            </a:r>
          </a:p>
          <a:p>
            <a:pPr lvl="1"/>
            <a:r>
              <a:rPr lang="en-US" sz="2000" dirty="0" smtClean="0"/>
              <a:t>This causes pipeline stalls or requires other fancy tricks to avoid stalls</a:t>
            </a:r>
          </a:p>
          <a:p>
            <a:pPr lvl="1"/>
            <a:r>
              <a:rPr lang="en-US" sz="2000" dirty="0" smtClean="0"/>
              <a:t>Processor pipelines are significantly more complicated than arithmetic pipelines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06662" y="2595748"/>
            <a:ext cx="5373687" cy="1511300"/>
            <a:chOff x="1554163" y="1752600"/>
            <a:chExt cx="5373687" cy="1511300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492500" y="2854325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4740275" y="2863850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grpSp>
          <p:nvGrpSpPr>
            <p:cNvPr id="10" name="Group 63"/>
            <p:cNvGrpSpPr/>
            <p:nvPr/>
          </p:nvGrpSpPr>
          <p:grpSpPr>
            <a:xfrm>
              <a:off x="1554163" y="1752600"/>
              <a:ext cx="5373687" cy="1460500"/>
              <a:chOff x="1554163" y="1752600"/>
              <a:chExt cx="5373687" cy="1460500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 flipV="1">
                <a:off x="1819606" y="2267430"/>
                <a:ext cx="750887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554163" y="2451100"/>
                <a:ext cx="3349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x</a:t>
                </a: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36306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27463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388302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2816225"/>
                <a:ext cx="614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grpSp>
            <p:nvGrpSpPr>
              <p:cNvPr id="24" name="Group 13"/>
              <p:cNvGrpSpPr>
                <a:grpSpLocks/>
              </p:cNvGrpSpPr>
              <p:nvPr/>
            </p:nvGrpSpPr>
            <p:grpSpPr bwMode="auto">
              <a:xfrm>
                <a:off x="2952750" y="1981200"/>
                <a:ext cx="666750" cy="542925"/>
                <a:chOff x="0" y="3126"/>
                <a:chExt cx="420" cy="342"/>
              </a:xfrm>
            </p:grpSpPr>
            <p:sp>
              <p:nvSpPr>
                <p:cNvPr id="4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f0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4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490696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>
                <a:off x="402272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515937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9"/>
              <p:cNvGrpSpPr>
                <a:grpSpLocks/>
              </p:cNvGrpSpPr>
              <p:nvPr/>
            </p:nvGrpSpPr>
            <p:grpSpPr bwMode="auto">
              <a:xfrm>
                <a:off x="4229100" y="1981200"/>
                <a:ext cx="666750" cy="542925"/>
                <a:chOff x="0" y="3126"/>
                <a:chExt cx="420" cy="342"/>
              </a:xfrm>
            </p:grpSpPr>
            <p:sp>
              <p:nvSpPr>
                <p:cNvPr id="4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f1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2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1833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2990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24"/>
              <p:cNvGrpSpPr>
                <a:grpSpLocks/>
              </p:cNvGrpSpPr>
              <p:nvPr/>
            </p:nvGrpSpPr>
            <p:grpSpPr bwMode="auto">
              <a:xfrm>
                <a:off x="5505450" y="1981200"/>
                <a:ext cx="666750" cy="542925"/>
                <a:chOff x="0" y="3126"/>
                <a:chExt cx="420" cy="342"/>
              </a:xfrm>
            </p:grpSpPr>
            <p:sp>
              <p:nvSpPr>
                <p:cNvPr id="3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f2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0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27"/>
              <p:cNvGrpSpPr>
                <a:grpSpLocks/>
              </p:cNvGrpSpPr>
              <p:nvPr/>
            </p:nvGrpSpPr>
            <p:grpSpPr bwMode="auto">
              <a:xfrm>
                <a:off x="6134101" y="1760538"/>
                <a:ext cx="457200" cy="1068388"/>
                <a:chOff x="4698" y="285"/>
                <a:chExt cx="288" cy="673"/>
              </a:xfrm>
            </p:grpSpPr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4698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30"/>
              <p:cNvGrpSpPr>
                <a:grpSpLocks/>
              </p:cNvGrpSpPr>
              <p:nvPr/>
            </p:nvGrpSpPr>
            <p:grpSpPr bwMode="auto">
              <a:xfrm>
                <a:off x="2257431" y="1760538"/>
                <a:ext cx="457200" cy="1068388"/>
                <a:chOff x="4692" y="285"/>
                <a:chExt cx="288" cy="673"/>
              </a:xfrm>
            </p:grpSpPr>
            <p:sp>
              <p:nvSpPr>
                <p:cNvPr id="35" name="Freeform 31"/>
                <p:cNvSpPr>
                  <a:spLocks/>
                </p:cNvSpPr>
                <p:nvPr/>
              </p:nvSpPr>
              <p:spPr bwMode="auto">
                <a:xfrm>
                  <a:off x="4692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6129338" y="2816225"/>
                <a:ext cx="7985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</p:grpSp>
      </p:grpSp>
      <p:sp>
        <p:nvSpPr>
          <p:cNvPr id="51" name="Oval 50"/>
          <p:cNvSpPr/>
          <p:nvPr/>
        </p:nvSpPr>
        <p:spPr bwMode="auto">
          <a:xfrm>
            <a:off x="2756659" y="3063240"/>
            <a:ext cx="60960" cy="6590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021420" y="3070794"/>
            <a:ext cx="60960" cy="6590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778111" y="1201029"/>
            <a:ext cx="76477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power of computers comes from the fact that the instructions in a program are </a:t>
            </a:r>
            <a:r>
              <a:rPr lang="en-US" sz="3600" i="1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independent of each other</a:t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3200" dirty="0" smtClean="0">
                <a:solidFill>
                  <a:schemeClr val="tx1"/>
                </a:solidFill>
              </a:rPr>
              <a:t>must deal with hazard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 smtClean="0"/>
              <a:t>Control Hazards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8769"/>
            <a:ext cx="7772400" cy="308255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Inst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 is not known until </a:t>
            </a:r>
            <a:r>
              <a:rPr lang="en-US" sz="2000" dirty="0" err="1" smtClean="0"/>
              <a:t>Inst</a:t>
            </a:r>
            <a:r>
              <a:rPr lang="en-US" sz="2000" baseline="-25000" dirty="0" err="1" smtClean="0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is at least decoded. So which instruction should be fetched?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General solution – </a:t>
            </a:r>
            <a:r>
              <a:rPr lang="en-US" sz="2000" i="1" dirty="0" smtClean="0"/>
              <a:t>speculate</a:t>
            </a:r>
            <a:r>
              <a:rPr lang="en-US" sz="2000" dirty="0" smtClean="0"/>
              <a:t>, i.e., predict the next instruction address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requires the next-instruction-address prediction machinery; can be as simple as pc+4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prediction </a:t>
            </a:r>
            <a:r>
              <a:rPr lang="en-US" sz="1600" dirty="0"/>
              <a:t>machinery </a:t>
            </a:r>
            <a:r>
              <a:rPr lang="en-US" sz="1600" dirty="0" smtClean="0"/>
              <a:t>is usually </a:t>
            </a:r>
            <a:r>
              <a:rPr lang="en-US" sz="1600" dirty="0"/>
              <a:t>elaborate </a:t>
            </a:r>
            <a:r>
              <a:rPr lang="en-US" sz="1600" dirty="0" smtClean="0"/>
              <a:t>because it dynamically learns from the past behavior of the program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What if speculation goes wrong?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machinery to kill the wrong-path instructions, restore the correct processor state and restart the execution at the correct pc 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74739" y="1437333"/>
            <a:ext cx="4741862" cy="2153761"/>
            <a:chOff x="1074738" y="1334770"/>
            <a:chExt cx="7153275" cy="3520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828109" y="1334770"/>
              <a:ext cx="77810" cy="3520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74738" y="2876550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829050" y="288607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Decode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956175" y="1558925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Register File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967413" y="287972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Execute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065963" y="4073128"/>
              <a:ext cx="1101725" cy="7822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654675" y="36544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940300" y="3441700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5670550" y="3049587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511800" y="32353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680075" y="2254250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5521325" y="2273300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16200000" flipV="1">
              <a:off x="2100263" y="3001962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49400" y="4072733"/>
              <a:ext cx="1101725" cy="7826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1519634" y="3820716"/>
              <a:ext cx="5040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rot="5400000">
              <a:off x="2241323" y="3886774"/>
              <a:ext cx="360816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 flipV="1">
              <a:off x="2545557" y="3584127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7058025" y="3535362"/>
              <a:ext cx="247650" cy="537371"/>
              <a:chOff x="1707" y="2541"/>
              <a:chExt cx="156" cy="530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16200000" flipV="1">
              <a:off x="4541044" y="2869406"/>
              <a:ext cx="0" cy="2239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657850" y="3651250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4926013" y="3046412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H="1">
              <a:off x="4919663" y="32321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5208588" y="2273300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 flipV="1">
              <a:off x="5367338" y="2270125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 rot="10800000" flipH="1">
              <a:off x="7666038" y="2598737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 flipV="1">
              <a:off x="8032750" y="2820986"/>
              <a:ext cx="0" cy="124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7947025" y="2266950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7072313" y="32337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 flipV="1">
              <a:off x="7519988" y="2271712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7059613" y="3394075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 flipV="1">
              <a:off x="7827963" y="2835275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50194" y="2993231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19313" y="3108325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+4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rot="16200000" flipV="1">
              <a:off x="2156619" y="3488531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6200000" flipH="1">
              <a:off x="1621632" y="3005930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rot="16200000" flipH="1">
              <a:off x="2028032" y="3167855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7065963" y="30480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 flipV="1">
              <a:off x="7348538" y="2619375"/>
              <a:ext cx="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rot="16200000" flipV="1">
              <a:off x="4735513" y="26987"/>
              <a:ext cx="0" cy="5210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rot="16200000" flipH="1">
              <a:off x="2035969" y="2897981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133600" y="2619271"/>
              <a:ext cx="3958" cy="377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2671763" y="2895600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5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05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 flipH="1">
              <a:off x="3121025" y="3652837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 flipV="1">
              <a:off x="3429000" y="3649662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125788" y="3449637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1168400" y="3654425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78125" y="3659187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404635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352800" y="2446567"/>
            <a:ext cx="635794" cy="44196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Pipelined SMIPS</a:t>
            </a:r>
            <a:endParaRPr lang="en-US" sz="28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821401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5314" name="Group 20"/>
          <p:cNvGrpSpPr>
            <a:grpSpLocks/>
          </p:cNvGrpSpPr>
          <p:nvPr/>
        </p:nvGrpSpPr>
        <p:grpSpPr bwMode="auto">
          <a:xfrm>
            <a:off x="7058025" y="3915063"/>
            <a:ext cx="247650" cy="537371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426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6118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30876"/>
            <a:ext cx="426244" cy="344487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 flipV="1">
            <a:off x="7065963" y="3427700"/>
            <a:ext cx="1158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18089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H="1" flipV="1">
            <a:off x="4655661" y="486540"/>
            <a:ext cx="1" cy="50504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829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76542" y="5428216"/>
            <a:ext cx="364743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 stage must predict the next instruction to  fetch to have any pipelining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0327" y="1594635"/>
            <a:ext cx="152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 stage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2941186" y="1594635"/>
            <a:ext cx="56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Decode-</a:t>
            </a:r>
            <a:r>
              <a:rPr lang="en-US" sz="1800" dirty="0" err="1" smtClean="0"/>
              <a:t>RegisterFetch</a:t>
            </a:r>
            <a:r>
              <a:rPr lang="en-US" sz="1800" dirty="0" smtClean="0"/>
              <a:t>-Execute-Memory-</a:t>
            </a:r>
            <a:r>
              <a:rPr lang="en-US" sz="1800" dirty="0" err="1" smtClean="0"/>
              <a:t>WriteBack</a:t>
            </a:r>
            <a:r>
              <a:rPr lang="en-US" sz="1800" dirty="0" smtClean="0"/>
              <a:t> stage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4507231" y="5423372"/>
            <a:ext cx="399668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case of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the Execute stage must kill the </a:t>
            </a:r>
            <a:r>
              <a:rPr lang="en-US" dirty="0" err="1" smtClean="0">
                <a:latin typeface="Comic Sans MS" pitchFamily="66" charset="0"/>
              </a:rPr>
              <a:t>mispredicted</a:t>
            </a:r>
            <a:r>
              <a:rPr lang="en-US" dirty="0" smtClean="0">
                <a:latin typeface="Comic Sans MS" pitchFamily="66" charset="0"/>
              </a:rPr>
              <a:t> instruction in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140" y="246002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kill</a:t>
            </a:r>
            <a:endParaRPr lang="en-US" sz="1800" dirty="0"/>
          </a:p>
        </p:txBody>
      </p:sp>
      <p:sp>
        <p:nvSpPr>
          <p:cNvPr id="13" name="Freeform 12"/>
          <p:cNvSpPr/>
          <p:nvPr/>
        </p:nvSpPr>
        <p:spPr>
          <a:xfrm>
            <a:off x="3977640" y="2743200"/>
            <a:ext cx="3345180" cy="800100"/>
          </a:xfrm>
          <a:custGeom>
            <a:avLst/>
            <a:gdLst>
              <a:gd name="connsiteX0" fmla="*/ 3093720 w 3345180"/>
              <a:gd name="connsiteY0" fmla="*/ 800100 h 800100"/>
              <a:gd name="connsiteX1" fmla="*/ 3345180 w 3345180"/>
              <a:gd name="connsiteY1" fmla="*/ 792480 h 800100"/>
              <a:gd name="connsiteX2" fmla="*/ 3337560 w 3345180"/>
              <a:gd name="connsiteY2" fmla="*/ 129540 h 800100"/>
              <a:gd name="connsiteX3" fmla="*/ 281940 w 3345180"/>
              <a:gd name="connsiteY3" fmla="*/ 106680 h 800100"/>
              <a:gd name="connsiteX4" fmla="*/ 0 w 3345180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180" h="800100">
                <a:moveTo>
                  <a:pt x="3093720" y="800100"/>
                </a:moveTo>
                <a:lnTo>
                  <a:pt x="3345180" y="792480"/>
                </a:lnTo>
                <a:lnTo>
                  <a:pt x="3337560" y="129540"/>
                </a:lnTo>
                <a:lnTo>
                  <a:pt x="281940" y="106680"/>
                </a:lnTo>
                <a:lnTo>
                  <a:pt x="0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33713" y="2806988"/>
            <a:ext cx="387350" cy="46831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680075" y="2593005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misprediction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16600" y="292381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correct pc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build="p" animBg="1"/>
      <p:bldP spid="3" grpId="0"/>
      <p:bldP spid="13" grpId="0" animBg="1"/>
      <p:bldP spid="20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Pipelining Two-Cycle SMIPS –</a:t>
            </a:r>
            <a:r>
              <a:rPr lang="en-US" sz="3600" dirty="0" err="1" smtClean="0"/>
              <a:t>singlerule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Valid(Fetch2Decode{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pc:pc,ppc:ppc,inst:inst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Invalid;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51660"/>
            <a:ext cx="7772400" cy="89154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3440" y="2804160"/>
            <a:ext cx="7772400" cy="3238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1119" y="185166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578" y="2804160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uiExpand="1" build="p"/>
      <p:bldP spid="3" grpId="0" animBg="1"/>
      <p:bldP spid="8" grpId="0" animBg="1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versus Elastic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" y="151638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pipeline presented is inelastic, that is, it relies on executing Fetch and Execute together or atomically</a:t>
            </a:r>
          </a:p>
          <a:p>
            <a:r>
              <a:rPr lang="en-US" sz="2400" dirty="0" smtClean="0"/>
              <a:t>In a realistic machine, Fetch and Execute behave more asynchronously; for example memory latency or a functional unit may take variable number of cycles</a:t>
            </a:r>
          </a:p>
          <a:p>
            <a:r>
              <a:rPr lang="en-US" sz="2400" dirty="0" smtClean="0"/>
              <a:t>If we replace </a:t>
            </a:r>
            <a:r>
              <a:rPr lang="en-US" sz="2400" dirty="0" err="1" smtClean="0"/>
              <a:t>ir</a:t>
            </a:r>
            <a:r>
              <a:rPr lang="en-US" sz="2400" dirty="0" smtClean="0"/>
              <a:t> by a FIFO (f2d) then it is possible to make the machine more elastic, that is, Fetch keeps putting instructions into f2d and Execute keeps removing and executing instructions from f2d.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41524</TotalTime>
  <Words>2364</Words>
  <Application>Microsoft Office PowerPoint</Application>
  <PresentationFormat>On-screen Show (4:3)</PresentationFormat>
  <Paragraphs>551</Paragraphs>
  <Slides>32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Blueprint</vt:lpstr>
      <vt:lpstr>PowerPoint Presentation</vt:lpstr>
      <vt:lpstr>Two-Cycle SMIPS: Analysis </vt:lpstr>
      <vt:lpstr>Problems in Instruction pipelining</vt:lpstr>
      <vt:lpstr>Arithmetic versus Instruction pipelining</vt:lpstr>
      <vt:lpstr>The power of computers comes from the fact that the instructions in a program are not independent of each other    must deal with hazard</vt:lpstr>
      <vt:lpstr>Control Hazards</vt:lpstr>
      <vt:lpstr>Two-stage Pipelined SMIPS</vt:lpstr>
      <vt:lpstr>Pipelining Two-Cycle SMIPS –singlerule</vt:lpstr>
      <vt:lpstr>Inelastic versus Elastic pipeline</vt:lpstr>
      <vt:lpstr>An elastic Two-Stage pipeline </vt:lpstr>
      <vt:lpstr>An elastic Two-Stage pipeline: for concurrency make pc into an EHR </vt:lpstr>
      <vt:lpstr>Conflict-free FIFO with a Clear method</vt:lpstr>
      <vt:lpstr>Why canonicalize must be last rule to fire</vt:lpstr>
      <vt:lpstr>Correctness issue</vt:lpstr>
      <vt:lpstr>Killing fetched instructions</vt:lpstr>
      <vt:lpstr>Epoch: a method for managing control hazards</vt:lpstr>
      <vt:lpstr>Discussion</vt:lpstr>
      <vt:lpstr>An epoch based solution</vt:lpstr>
      <vt:lpstr>Decoupled Fetch and Execute</vt:lpstr>
      <vt:lpstr>A decoupled solution using epochs</vt:lpstr>
      <vt:lpstr>Control Hazard resolution A robust two-rule solution</vt:lpstr>
      <vt:lpstr>Two-stage pipeline  Decoupled code structure</vt:lpstr>
      <vt:lpstr>The Fetch rule</vt:lpstr>
      <vt:lpstr>The Execute rule</vt:lpstr>
      <vt:lpstr>PowerPoint Presentation</vt:lpstr>
      <vt:lpstr>Consider a different two-stage pipeline</vt:lpstr>
      <vt:lpstr>A different 2-Stage pipeline: 2-Stage-DH pipeline</vt:lpstr>
      <vt:lpstr>Type Decode2Execute</vt:lpstr>
      <vt:lpstr>2-Stage-DH pipeline</vt:lpstr>
      <vt:lpstr>2-Stage-DH pipeline doFetch rule first attempt</vt:lpstr>
      <vt:lpstr>2-Stage-DH pipeline doExecute rule first attempt</vt:lpstr>
      <vt:lpstr>Data Hazards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1146</cp:revision>
  <cp:lastPrinted>1601-01-01T00:00:00Z</cp:lastPrinted>
  <dcterms:created xsi:type="dcterms:W3CDTF">2003-01-21T19:25:41Z</dcterms:created>
  <dcterms:modified xsi:type="dcterms:W3CDTF">2013-03-11T15:26:55Z</dcterms:modified>
</cp:coreProperties>
</file>