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2" r:id="rId6"/>
    <p:sldId id="261" r:id="rId7"/>
    <p:sldId id="263" r:id="rId8"/>
    <p:sldId id="273" r:id="rId9"/>
    <p:sldId id="274" r:id="rId10"/>
    <p:sldId id="264" r:id="rId11"/>
    <p:sldId id="267" r:id="rId12"/>
    <p:sldId id="268" r:id="rId13"/>
    <p:sldId id="269" r:id="rId14"/>
    <p:sldId id="270" r:id="rId15"/>
    <p:sldId id="271" r:id="rId16"/>
    <p:sldId id="266" r:id="rId17"/>
    <p:sldId id="272" r:id="rId18"/>
    <p:sldId id="265" r:id="rId19"/>
    <p:sldId id="259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F9D93D7A-DC12-4D22-8ED3-9C3722AB264B}" type="datetimeFigureOut">
              <a:rPr lang="pt-BR" smtClean="0"/>
              <a:t>11/05/2016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F7803862-2A96-4073-BF3B-4AE29CFCC4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18871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D7A-DC12-4D22-8ED3-9C3722AB264B}" type="datetimeFigureOut">
              <a:rPr lang="pt-BR" smtClean="0"/>
              <a:t>11/05/2016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03862-2A96-4073-BF3B-4AE29CFCC4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24194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D7A-DC12-4D22-8ED3-9C3722AB264B}" type="datetimeFigureOut">
              <a:rPr lang="pt-BR" smtClean="0"/>
              <a:t>11/05/2016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03862-2A96-4073-BF3B-4AE29CFCC4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516654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D7A-DC12-4D22-8ED3-9C3722AB264B}" type="datetimeFigureOut">
              <a:rPr lang="pt-BR" smtClean="0"/>
              <a:t>11/05/2016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03862-2A96-4073-BF3B-4AE29CFCC4CC}" type="slidenum">
              <a:rPr lang="pt-BR" smtClean="0"/>
              <a:t>‹#›</a:t>
            </a:fld>
            <a:endParaRPr lang="pt-BR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634795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D7A-DC12-4D22-8ED3-9C3722AB264B}" type="datetimeFigureOut">
              <a:rPr lang="pt-BR" smtClean="0"/>
              <a:t>11/05/2016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03862-2A96-4073-BF3B-4AE29CFCC4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262128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D7A-DC12-4D22-8ED3-9C3722AB264B}" type="datetimeFigureOut">
              <a:rPr lang="pt-BR" smtClean="0"/>
              <a:t>11/05/2016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03862-2A96-4073-BF3B-4AE29CFCC4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573223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D7A-DC12-4D22-8ED3-9C3722AB264B}" type="datetimeFigureOut">
              <a:rPr lang="pt-BR" smtClean="0"/>
              <a:t>11/05/2016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03862-2A96-4073-BF3B-4AE29CFCC4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456130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D7A-DC12-4D22-8ED3-9C3722AB264B}" type="datetimeFigureOut">
              <a:rPr lang="pt-BR" smtClean="0"/>
              <a:t>11/05/2016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03862-2A96-4073-BF3B-4AE29CFCC4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157859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D7A-DC12-4D22-8ED3-9C3722AB264B}" type="datetimeFigureOut">
              <a:rPr lang="pt-BR" smtClean="0"/>
              <a:t>11/05/2016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03862-2A96-4073-BF3B-4AE29CFCC4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813057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D7A-DC12-4D22-8ED3-9C3722AB264B}" type="datetimeFigureOut">
              <a:rPr lang="pt-BR" smtClean="0"/>
              <a:t>11/05/2016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03862-2A96-4073-BF3B-4AE29CFCC4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215871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D7A-DC12-4D22-8ED3-9C3722AB264B}" type="datetimeFigureOut">
              <a:rPr lang="pt-BR" smtClean="0"/>
              <a:t>11/05/2016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03862-2A96-4073-BF3B-4AE29CFCC4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305863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D7A-DC12-4D22-8ED3-9C3722AB264B}" type="datetimeFigureOut">
              <a:rPr lang="pt-BR" smtClean="0"/>
              <a:t>11/05/2016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03862-2A96-4073-BF3B-4AE29CFCC4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759217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D7A-DC12-4D22-8ED3-9C3722AB264B}" type="datetimeFigureOut">
              <a:rPr lang="pt-BR" smtClean="0"/>
              <a:t>11/05/2016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03862-2A96-4073-BF3B-4AE29CFCC4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01956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D7A-DC12-4D22-8ED3-9C3722AB264B}" type="datetimeFigureOut">
              <a:rPr lang="pt-BR" smtClean="0"/>
              <a:t>11/05/2016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03862-2A96-4073-BF3B-4AE29CFCC4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193776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D7A-DC12-4D22-8ED3-9C3722AB264B}" type="datetimeFigureOut">
              <a:rPr lang="pt-BR" smtClean="0"/>
              <a:t>11/05/2016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03862-2A96-4073-BF3B-4AE29CFCC4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022899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D7A-DC12-4D22-8ED3-9C3722AB264B}" type="datetimeFigureOut">
              <a:rPr lang="pt-BR" smtClean="0"/>
              <a:t>11/05/2016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03862-2A96-4073-BF3B-4AE29CFCC4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343411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3D7A-DC12-4D22-8ED3-9C3722AB264B}" type="datetimeFigureOut">
              <a:rPr lang="pt-BR" smtClean="0"/>
              <a:t>11/05/2016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03862-2A96-4073-BF3B-4AE29CFCC4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09012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40000"/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3D7A-DC12-4D22-8ED3-9C3722AB264B}" type="datetimeFigureOut">
              <a:rPr lang="pt-BR" smtClean="0"/>
              <a:t>11/05/2016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03862-2A96-4073-BF3B-4AE29CFCC4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54223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microsoft.com/office/2007/relationships/media" Target="../media/media13.wav"/><Relationship Id="rId18" Type="http://schemas.openxmlformats.org/officeDocument/2006/relationships/audio" Target="../media/media15.wav"/><Relationship Id="rId3" Type="http://schemas.microsoft.com/office/2007/relationships/media" Target="../media/media8.wav"/><Relationship Id="rId7" Type="http://schemas.microsoft.com/office/2007/relationships/media" Target="../media/media10.wav"/><Relationship Id="rId12" Type="http://schemas.openxmlformats.org/officeDocument/2006/relationships/audio" Target="../media/media12.wav"/><Relationship Id="rId17" Type="http://schemas.microsoft.com/office/2007/relationships/media" Target="../media/media15.wav"/><Relationship Id="rId2" Type="http://schemas.openxmlformats.org/officeDocument/2006/relationships/audio" Target="../media/media7.wav"/><Relationship Id="rId16" Type="http://schemas.openxmlformats.org/officeDocument/2006/relationships/audio" Target="../media/media14.wav"/><Relationship Id="rId20" Type="http://schemas.openxmlformats.org/officeDocument/2006/relationships/image" Target="../media/image17.png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microsoft.com/office/2007/relationships/media" Target="../media/media12.wav"/><Relationship Id="rId5" Type="http://schemas.microsoft.com/office/2007/relationships/media" Target="../media/media9.wav"/><Relationship Id="rId15" Type="http://schemas.microsoft.com/office/2007/relationships/media" Target="../media/media14.wav"/><Relationship Id="rId10" Type="http://schemas.openxmlformats.org/officeDocument/2006/relationships/audio" Target="../media/media11.wav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openxmlformats.org/officeDocument/2006/relationships/audio" Target="../media/media13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36060" y="77824"/>
            <a:ext cx="10719881" cy="1207008"/>
          </a:xfrm>
        </p:spPr>
        <p:txBody>
          <a:bodyPr anchor="t">
            <a:noAutofit/>
          </a:bodyPr>
          <a:lstStyle/>
          <a:p>
            <a:pPr algn="ctr"/>
            <a:r>
              <a:rPr lang="pt-BR" sz="32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6.375 Spring 2016 Final Project</a:t>
            </a:r>
            <a:endParaRPr lang="pt-BR" sz="3200" b="1" dirty="0">
              <a:solidFill>
                <a:schemeClr val="bg2">
                  <a:lumMod val="40000"/>
                  <a:lumOff val="6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0213" y="888020"/>
            <a:ext cx="8791575" cy="1655762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FINAL Presentation</a:t>
            </a:r>
            <a:endParaRPr lang="pt-BR" sz="2800" dirty="0">
              <a:solidFill>
                <a:schemeClr val="bg2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5468" y="1905506"/>
            <a:ext cx="770106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96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Digital</a:t>
            </a:r>
          </a:p>
          <a:p>
            <a:pPr algn="ctr"/>
            <a:r>
              <a:rPr lang="pt-BR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Synthesizer </a:t>
            </a:r>
            <a:endParaRPr lang="pt-BR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2281" y="5165394"/>
            <a:ext cx="5129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David E. Williams</a:t>
            </a:r>
          </a:p>
          <a:p>
            <a:r>
              <a:rPr lang="pt-BR" sz="3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Lucas L. Sanches</a:t>
            </a:r>
            <a:endParaRPr lang="pt-BR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131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3633" y="336930"/>
            <a:ext cx="10752525" cy="1118680"/>
          </a:xfrm>
        </p:spPr>
        <p:txBody>
          <a:bodyPr>
            <a:normAutofit/>
          </a:bodyPr>
          <a:lstStyle/>
          <a:p>
            <a:r>
              <a:rPr lang="pt-BR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Signal</a:t>
            </a:r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Generator</a:t>
            </a:r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DEMONSTRATION</a:t>
            </a:r>
            <a:endParaRPr lang="pt-BR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81487" y="1455609"/>
            <a:ext cx="9296986" cy="4511081"/>
          </a:xfrm>
        </p:spPr>
        <p:txBody>
          <a:bodyPr>
            <a:normAutofit/>
          </a:bodyPr>
          <a:lstStyle/>
          <a:p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Sin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Wave</a:t>
            </a:r>
            <a:endParaRPr lang="pt-BR" dirty="0" smtClean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pt-BR" dirty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2" name="fpgaSinNoEffect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7935" y="1444796"/>
            <a:ext cx="812800" cy="812800"/>
          </a:xfrm>
          <a:prstGeom prst="rect">
            <a:avLst/>
          </a:prstGeom>
        </p:spPr>
      </p:pic>
      <p:pic>
        <p:nvPicPr>
          <p:cNvPr id="3" name="Picture 2" descr="Screen Shot 2016-05-11 at 9.49.36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32" y="2709729"/>
            <a:ext cx="8844370" cy="1279680"/>
          </a:xfrm>
          <a:prstGeom prst="rect">
            <a:avLst/>
          </a:prstGeom>
        </p:spPr>
      </p:pic>
      <p:pic>
        <p:nvPicPr>
          <p:cNvPr id="6" name="Picture 5" descr="Screen Shot 2016-05-11 at 9.49.5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79" y="4423447"/>
            <a:ext cx="10261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497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3633" y="336930"/>
            <a:ext cx="10752525" cy="1118680"/>
          </a:xfrm>
        </p:spPr>
        <p:txBody>
          <a:bodyPr>
            <a:normAutofit/>
          </a:bodyPr>
          <a:lstStyle/>
          <a:p>
            <a:r>
              <a:rPr lang="pt-BR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Signal</a:t>
            </a:r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Generator</a:t>
            </a:r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DEMONSTRATION</a:t>
            </a:r>
            <a:endParaRPr lang="pt-BR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81487" y="1455609"/>
            <a:ext cx="9296986" cy="4511081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Square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Wave</a:t>
            </a:r>
            <a:endParaRPr lang="pt-BR" dirty="0" smtClean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pt-BR" dirty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7" name="fpgaSquareNoEffect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1081" y="1278036"/>
            <a:ext cx="812800" cy="812800"/>
          </a:xfrm>
          <a:prstGeom prst="rect">
            <a:avLst/>
          </a:prstGeom>
        </p:spPr>
      </p:pic>
      <p:pic>
        <p:nvPicPr>
          <p:cNvPr id="8" name="Picture 7" descr="Screen Shot 2016-05-11 at 9.51.3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59" y="2285218"/>
            <a:ext cx="107315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1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3633" y="336930"/>
            <a:ext cx="10752525" cy="1118680"/>
          </a:xfrm>
        </p:spPr>
        <p:txBody>
          <a:bodyPr>
            <a:normAutofit/>
          </a:bodyPr>
          <a:lstStyle/>
          <a:p>
            <a:r>
              <a:rPr lang="pt-BR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Signal</a:t>
            </a:r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Generator</a:t>
            </a:r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DEMONSTRATION</a:t>
            </a:r>
            <a:endParaRPr lang="pt-BR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81487" y="1455609"/>
            <a:ext cx="9296986" cy="4511081"/>
          </a:xfrm>
        </p:spPr>
        <p:txBody>
          <a:bodyPr>
            <a:normAutofit/>
          </a:bodyPr>
          <a:lstStyle/>
          <a:p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Saw-Tooth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Wave</a:t>
            </a:r>
            <a:endParaRPr lang="pt-BR" dirty="0" smtClean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pt-BR" dirty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2" name="fpgaSawNoEffect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8885" y="1149759"/>
            <a:ext cx="812800" cy="812800"/>
          </a:xfrm>
          <a:prstGeom prst="rect">
            <a:avLst/>
          </a:prstGeom>
        </p:spPr>
      </p:pic>
      <p:pic>
        <p:nvPicPr>
          <p:cNvPr id="3" name="Picture 2" descr="Screen Shot 2016-05-11 at 9.53.1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06" y="2336145"/>
            <a:ext cx="89027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46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3633" y="336930"/>
            <a:ext cx="10752525" cy="1118680"/>
          </a:xfrm>
        </p:spPr>
        <p:txBody>
          <a:bodyPr>
            <a:normAutofit/>
          </a:bodyPr>
          <a:lstStyle/>
          <a:p>
            <a:r>
              <a:rPr lang="pt-BR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Signal</a:t>
            </a:r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Generator</a:t>
            </a:r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DEMONSTRATION</a:t>
            </a:r>
            <a:endParaRPr lang="pt-BR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81487" y="1455609"/>
            <a:ext cx="9296986" cy="4511081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“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Organ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”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Wave</a:t>
            </a:r>
            <a:endParaRPr lang="pt-BR" dirty="0" smtClean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pt-BR" dirty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6" name="fpgaViolinNoEffect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66255" y="1201070"/>
            <a:ext cx="812800" cy="812800"/>
          </a:xfrm>
          <a:prstGeom prst="rect">
            <a:avLst/>
          </a:prstGeom>
        </p:spPr>
      </p:pic>
      <p:pic>
        <p:nvPicPr>
          <p:cNvPr id="7" name="Picture 6" descr="Screen Shot 2016-05-11 at 9.54.54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/>
          <a:stretch/>
        </p:blipFill>
        <p:spPr>
          <a:xfrm>
            <a:off x="1000631" y="2203621"/>
            <a:ext cx="5028819" cy="1969068"/>
          </a:xfrm>
          <a:prstGeom prst="rect">
            <a:avLst/>
          </a:prstGeom>
        </p:spPr>
      </p:pic>
      <p:pic>
        <p:nvPicPr>
          <p:cNvPr id="8" name="Picture 7" descr="Screen Shot 2016-05-11 at 9.55.06 A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2"/>
          <a:stretch/>
        </p:blipFill>
        <p:spPr>
          <a:xfrm>
            <a:off x="1000631" y="4569754"/>
            <a:ext cx="8927553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7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3633" y="336930"/>
            <a:ext cx="10752525" cy="1118680"/>
          </a:xfrm>
        </p:spPr>
        <p:txBody>
          <a:bodyPr>
            <a:normAutofit/>
          </a:bodyPr>
          <a:lstStyle/>
          <a:p>
            <a:r>
              <a:rPr lang="pt-BR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Signal</a:t>
            </a:r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Generator</a:t>
            </a:r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DEMONSTRATION</a:t>
            </a:r>
            <a:endParaRPr lang="pt-BR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81487" y="1455609"/>
            <a:ext cx="9296986" cy="4511081"/>
          </a:xfrm>
        </p:spPr>
        <p:txBody>
          <a:bodyPr>
            <a:normAutofit/>
          </a:bodyPr>
          <a:lstStyle/>
          <a:p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Custom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Wave</a:t>
            </a:r>
            <a:endParaRPr lang="pt-BR" dirty="0" smtClean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pt-BR" dirty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2" name="fpgaCustomNoEffect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258" y="1265207"/>
            <a:ext cx="812800" cy="812800"/>
          </a:xfrm>
          <a:prstGeom prst="rect">
            <a:avLst/>
          </a:prstGeom>
        </p:spPr>
      </p:pic>
      <p:pic>
        <p:nvPicPr>
          <p:cNvPr id="3" name="Picture 2" descr="Screen Shot 2016-05-11 at 9.57.0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3" y="2689574"/>
            <a:ext cx="115824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23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3633" y="336930"/>
            <a:ext cx="10752525" cy="1118680"/>
          </a:xfrm>
        </p:spPr>
        <p:txBody>
          <a:bodyPr>
            <a:normAutofit/>
          </a:bodyPr>
          <a:lstStyle/>
          <a:p>
            <a:r>
              <a:rPr lang="pt-BR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Signal</a:t>
            </a:r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Generator</a:t>
            </a:r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DEMONSTRATION</a:t>
            </a:r>
            <a:endParaRPr lang="pt-BR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81487" y="1455609"/>
            <a:ext cx="9296986" cy="4511081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Major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Sin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Chord</a:t>
            </a:r>
            <a:endParaRPr lang="pt-BR" dirty="0" smtClean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pt-BR" dirty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6" name="fpgaMajorNoEffect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0714" y="1265208"/>
            <a:ext cx="812800" cy="812800"/>
          </a:xfrm>
          <a:prstGeom prst="rect">
            <a:avLst/>
          </a:prstGeom>
        </p:spPr>
      </p:pic>
      <p:pic>
        <p:nvPicPr>
          <p:cNvPr id="7" name="Picture 6" descr="Screen Shot 2016-05-11 at 9.59.2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11" y="2420543"/>
            <a:ext cx="3606800" cy="1778000"/>
          </a:xfrm>
          <a:prstGeom prst="rect">
            <a:avLst/>
          </a:prstGeom>
        </p:spPr>
      </p:pic>
      <p:pic>
        <p:nvPicPr>
          <p:cNvPr id="8" name="Picture 7" descr="Screen Shot 2016-05-11 at 9.59.27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75" y="4659420"/>
            <a:ext cx="74549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02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3633" y="336930"/>
            <a:ext cx="6608879" cy="1118680"/>
          </a:xfrm>
        </p:spPr>
        <p:txBody>
          <a:bodyPr/>
          <a:lstStyle/>
          <a:p>
            <a:r>
              <a:rPr lang="pt-BR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Effects</a:t>
            </a:r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DEMONSTRATION</a:t>
            </a:r>
            <a:endParaRPr lang="pt-BR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81487" y="1455609"/>
            <a:ext cx="9296986" cy="4511081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Echo – 300 ms of delay and 40% of feedback</a:t>
            </a: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Echo – 500 ms of delay and 70% of feedback</a:t>
            </a: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Flanging – 30% of feedback</a:t>
            </a: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Flanging – 60% of feedback</a:t>
            </a: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Tremolo – 200 ms of variation and 30% of addition</a:t>
            </a: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Tremolo – 400 ms of variation and 60% of addition</a:t>
            </a: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Distortion – Gain 2</a:t>
            </a: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Distortion – Gain 8</a:t>
            </a:r>
          </a:p>
          <a:p>
            <a:endParaRPr lang="pt-BR" dirty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2" name="outEcho300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446943" y="1487149"/>
            <a:ext cx="487363" cy="487363"/>
          </a:xfrm>
          <a:prstGeom prst="rect">
            <a:avLst/>
          </a:prstGeom>
        </p:spPr>
      </p:pic>
      <p:pic>
        <p:nvPicPr>
          <p:cNvPr id="3" name="i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22512" y="652588"/>
            <a:ext cx="487363" cy="487363"/>
          </a:xfrm>
          <a:prstGeom prst="rect">
            <a:avLst/>
          </a:prstGeom>
        </p:spPr>
      </p:pic>
      <p:pic>
        <p:nvPicPr>
          <p:cNvPr id="7" name="outEcho5007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446942" y="2046488"/>
            <a:ext cx="487363" cy="487363"/>
          </a:xfrm>
          <a:prstGeom prst="rect">
            <a:avLst/>
          </a:prstGeom>
        </p:spPr>
      </p:pic>
      <p:pic>
        <p:nvPicPr>
          <p:cNvPr id="8" name="outFlanging3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962361" y="2621107"/>
            <a:ext cx="487363" cy="487363"/>
          </a:xfrm>
          <a:prstGeom prst="rect">
            <a:avLst/>
          </a:prstGeom>
        </p:spPr>
      </p:pic>
      <p:pic>
        <p:nvPicPr>
          <p:cNvPr id="9" name="outFlanging6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962360" y="3180446"/>
            <a:ext cx="487363" cy="487363"/>
          </a:xfrm>
          <a:prstGeom prst="rect">
            <a:avLst/>
          </a:prstGeom>
        </p:spPr>
      </p:pic>
      <p:pic>
        <p:nvPicPr>
          <p:cNvPr id="10" name="outTremolo2003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490652" y="3794125"/>
            <a:ext cx="487363" cy="487363"/>
          </a:xfrm>
          <a:prstGeom prst="rect">
            <a:avLst/>
          </a:prstGeom>
        </p:spPr>
      </p:pic>
      <p:pic>
        <p:nvPicPr>
          <p:cNvPr id="11" name="outTremolo4006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490652" y="4353464"/>
            <a:ext cx="487363" cy="487363"/>
          </a:xfrm>
          <a:prstGeom prst="rect">
            <a:avLst/>
          </a:prstGeom>
        </p:spPr>
      </p:pic>
      <p:pic>
        <p:nvPicPr>
          <p:cNvPr id="12" name="outDistortion2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632325" y="4911725"/>
            <a:ext cx="487363" cy="487363"/>
          </a:xfrm>
          <a:prstGeom prst="rect">
            <a:avLst/>
          </a:prstGeom>
        </p:spPr>
      </p:pic>
      <p:pic>
        <p:nvPicPr>
          <p:cNvPr id="13" name="outDistortion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632325" y="54793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679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3633" y="336930"/>
            <a:ext cx="6608879" cy="1118680"/>
          </a:xfrm>
        </p:spPr>
        <p:txBody>
          <a:bodyPr/>
          <a:lstStyle/>
          <a:p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SYSTEM DEMONSTRATION</a:t>
            </a:r>
            <a:endParaRPr lang="pt-BR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81486" y="1455609"/>
            <a:ext cx="9998949" cy="4511081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Options:</a:t>
            </a:r>
            <a:endParaRPr lang="pt-BR" dirty="0" smtClean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lvl="1"/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Attack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Time: 0.01, </a:t>
            </a:r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Decay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Time: 0.18, </a:t>
            </a:r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Sustain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Level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: 0, Release Time: 0.01</a:t>
            </a:r>
          </a:p>
          <a:p>
            <a:pPr lvl="1"/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Module </a:t>
            </a:r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Order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: </a:t>
            </a:r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Tremolo</a:t>
            </a:r>
            <a:r>
              <a:rPr lang="pt-BR" sz="2400" dirty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-&gt; </a:t>
            </a:r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Echo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, -&gt; Output (</a:t>
            </a:r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code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: 41566 )</a:t>
            </a:r>
          </a:p>
          <a:p>
            <a:pPr lvl="1"/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Instrument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: “</a:t>
            </a:r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Rectified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” (</a:t>
            </a:r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code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: 4)</a:t>
            </a:r>
          </a:p>
          <a:p>
            <a:pPr lvl="1"/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Delay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Time: 0.3 </a:t>
            </a:r>
            <a:r>
              <a:rPr lang="pt-BR" sz="2400" dirty="0" err="1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</a:t>
            </a:r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econds</a:t>
            </a:r>
            <a:endParaRPr lang="pt-BR" sz="2400" dirty="0" smtClean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lvl="1"/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Tremolo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Time: 0.05 </a:t>
            </a:r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Seconds</a:t>
            </a:r>
            <a:endParaRPr lang="pt-BR" sz="2400" dirty="0" smtClean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661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3634" y="336930"/>
            <a:ext cx="5567710" cy="1118680"/>
          </a:xfrm>
        </p:spPr>
        <p:txBody>
          <a:bodyPr/>
          <a:lstStyle/>
          <a:p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Final COMMENTS</a:t>
            </a:r>
            <a:endParaRPr lang="pt-BR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81487" y="1455609"/>
            <a:ext cx="5075968" cy="4511081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Primary goals accomplished</a:t>
            </a: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Proof of concept</a:t>
            </a: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FPGA</a:t>
            </a:r>
          </a:p>
          <a:p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Fun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dirty="0" err="1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dirty="0" err="1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xperiment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dirty="0" err="1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w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ith</a:t>
            </a:r>
            <a:endParaRPr lang="pt-BR" dirty="0" smtClean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449197" y="1455609"/>
            <a:ext cx="5075968" cy="4511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Sce-Mi interfaces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issues</a:t>
            </a:r>
            <a:endParaRPr lang="pt-BR" dirty="0" smtClean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BRAM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difficulties</a:t>
            </a:r>
            <a:endParaRPr lang="pt-BR" dirty="0" smtClean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Signal-Noise Relation</a:t>
            </a:r>
          </a:p>
          <a:p>
            <a:pPr marL="0" indent="0">
              <a:buNone/>
            </a:pPr>
            <a:endParaRPr lang="pt-BR" dirty="0" smtClean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50364" y="1022617"/>
            <a:ext cx="581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</a:t>
            </a:r>
            <a:endParaRPr lang="pt-BR" sz="36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06543" y="1022617"/>
            <a:ext cx="581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√</a:t>
            </a:r>
            <a:endParaRPr lang="pt-BR" sz="3600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105236" y="1215527"/>
            <a:ext cx="0" cy="2358000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36406" y="4452124"/>
            <a:ext cx="448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OVERALL: Good experience!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99716" y="4082791"/>
            <a:ext cx="901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√</a:t>
            </a:r>
            <a:endParaRPr lang="pt-BR" sz="7200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48509" y="5525705"/>
            <a:ext cx="951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Special Thanks to Professor, </a:t>
            </a:r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Teaching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Assistant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, and Mentor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03797" y="5156372"/>
            <a:ext cx="901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dirty="0" smtClean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!</a:t>
            </a:r>
            <a:endParaRPr lang="pt-BR" sz="7200" dirty="0">
              <a:solidFill>
                <a:srgbClr val="FFFF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7739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 build="p"/>
      <p:bldP spid="7" grpId="0"/>
      <p:bldP spid="8" grpId="0"/>
      <p:bldP spid="15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3634" y="336930"/>
            <a:ext cx="3754877" cy="1118680"/>
          </a:xfrm>
        </p:spPr>
        <p:txBody>
          <a:bodyPr/>
          <a:lstStyle/>
          <a:p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Thank you!</a:t>
            </a:r>
            <a:endParaRPr lang="pt-BR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24435" y="2569577"/>
            <a:ext cx="6743130" cy="17188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7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Questions</a:t>
            </a:r>
            <a:r>
              <a:rPr lang="pt-BR" sz="6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?</a:t>
            </a:r>
          </a:p>
          <a:p>
            <a:pPr algn="ctr"/>
            <a:endParaRPr lang="pt-BR" sz="6000" dirty="0" smtClean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ctr"/>
            <a:r>
              <a:rPr lang="pt-BR" sz="7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Comments</a:t>
            </a:r>
            <a:r>
              <a:rPr lang="pt-BR" sz="6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6444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634" y="336930"/>
            <a:ext cx="3754877" cy="1118680"/>
          </a:xfrm>
        </p:spPr>
        <p:txBody>
          <a:bodyPr/>
          <a:lstStyle/>
          <a:p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Background</a:t>
            </a:r>
            <a:endParaRPr lang="pt-BR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487" y="1400193"/>
            <a:ext cx="3959148" cy="2062262"/>
          </a:xfrm>
        </p:spPr>
        <p:txBody>
          <a:bodyPr/>
          <a:lstStyle/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Technology in Music</a:t>
            </a: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Synthesizer</a:t>
            </a: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Analog vs. Digital</a:t>
            </a:r>
          </a:p>
          <a:p>
            <a:endParaRPr lang="pt-BR" dirty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814875" y="2295145"/>
            <a:ext cx="1147523" cy="11130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cxnSp>
        <p:nvCxnSpPr>
          <p:cNvPr id="6" name="Elbow Connector 5"/>
          <p:cNvCxnSpPr>
            <a:stCxn id="4" idx="4"/>
          </p:cNvCxnSpPr>
          <p:nvPr/>
        </p:nvCxnSpPr>
        <p:spPr>
          <a:xfrm rot="16200000" flipH="1">
            <a:off x="3781740" y="3015121"/>
            <a:ext cx="1256143" cy="2042348"/>
          </a:xfrm>
          <a:prstGeom prst="bentConnector2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5690161" y="549000"/>
            <a:ext cx="5760000" cy="57600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Box 8"/>
          <p:cNvSpPr txBox="1"/>
          <p:nvPr/>
        </p:nvSpPr>
        <p:spPr>
          <a:xfrm>
            <a:off x="7872815" y="917057"/>
            <a:ext cx="1394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SYNTH</a:t>
            </a:r>
            <a:endParaRPr lang="pt-BR" sz="2400" dirty="0">
              <a:solidFill>
                <a:schemeClr val="bg2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21437" y="1746779"/>
            <a:ext cx="1080000" cy="10800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ounded Rectangle 10"/>
          <p:cNvSpPr/>
          <p:nvPr/>
        </p:nvSpPr>
        <p:spPr>
          <a:xfrm>
            <a:off x="8030160" y="1755145"/>
            <a:ext cx="1080000" cy="10800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ounded Rectangle 11"/>
          <p:cNvSpPr/>
          <p:nvPr/>
        </p:nvSpPr>
        <p:spPr>
          <a:xfrm>
            <a:off x="9738883" y="1746779"/>
            <a:ext cx="1080000" cy="10800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ounded Rectangle 12"/>
          <p:cNvSpPr/>
          <p:nvPr/>
        </p:nvSpPr>
        <p:spPr>
          <a:xfrm>
            <a:off x="6321437" y="3301538"/>
            <a:ext cx="1080000" cy="10800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ounded Rectangle 13"/>
          <p:cNvSpPr/>
          <p:nvPr/>
        </p:nvSpPr>
        <p:spPr>
          <a:xfrm>
            <a:off x="8030160" y="3309904"/>
            <a:ext cx="1080000" cy="10800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ounded Rectangle 14"/>
          <p:cNvSpPr/>
          <p:nvPr/>
        </p:nvSpPr>
        <p:spPr>
          <a:xfrm>
            <a:off x="9738883" y="3301538"/>
            <a:ext cx="1080000" cy="10800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ounded Rectangle 15"/>
          <p:cNvSpPr/>
          <p:nvPr/>
        </p:nvSpPr>
        <p:spPr>
          <a:xfrm>
            <a:off x="6321437" y="4864663"/>
            <a:ext cx="1080000" cy="10800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ounded Rectangle 16"/>
          <p:cNvSpPr/>
          <p:nvPr/>
        </p:nvSpPr>
        <p:spPr>
          <a:xfrm>
            <a:off x="8030160" y="4873029"/>
            <a:ext cx="1080000" cy="10800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ounded Rectangle 17"/>
          <p:cNvSpPr/>
          <p:nvPr/>
        </p:nvSpPr>
        <p:spPr>
          <a:xfrm>
            <a:off x="9738883" y="4864663"/>
            <a:ext cx="1080000" cy="10800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6321437" y="1746834"/>
            <a:ext cx="1080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DSP</a:t>
            </a:r>
          </a:p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Block</a:t>
            </a:r>
          </a:p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11</a:t>
            </a:r>
            <a:endParaRPr lang="pt-BR" sz="20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27605" y="1756015"/>
            <a:ext cx="1080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DSP</a:t>
            </a:r>
          </a:p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Block</a:t>
            </a:r>
          </a:p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12</a:t>
            </a:r>
            <a:endParaRPr lang="pt-BR" sz="20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33773" y="1745909"/>
            <a:ext cx="1080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DSP</a:t>
            </a:r>
          </a:p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Block</a:t>
            </a:r>
          </a:p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1n</a:t>
            </a:r>
            <a:endParaRPr lang="pt-BR" sz="20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14690" y="2053685"/>
            <a:ext cx="622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...</a:t>
            </a:r>
            <a:endParaRPr lang="pt-BR" sz="2000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07605" y="3645019"/>
            <a:ext cx="622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...</a:t>
            </a:r>
            <a:endParaRPr lang="pt-BR" sz="2000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07605" y="5199778"/>
            <a:ext cx="622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...</a:t>
            </a:r>
            <a:endParaRPr lang="pt-BR" sz="2000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19839" y="3301538"/>
            <a:ext cx="1080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DSP</a:t>
            </a:r>
          </a:p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Block</a:t>
            </a:r>
          </a:p>
          <a:p>
            <a:pPr algn="ctr"/>
            <a:r>
              <a:rPr lang="pt-BR" sz="20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</a:t>
            </a:r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</a:t>
            </a:r>
            <a:endParaRPr lang="pt-BR" sz="20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24241" y="3310774"/>
            <a:ext cx="1080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DSP</a:t>
            </a:r>
          </a:p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Block</a:t>
            </a:r>
          </a:p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22</a:t>
            </a:r>
            <a:endParaRPr lang="pt-BR" sz="20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738707" y="3301538"/>
            <a:ext cx="1080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DSP</a:t>
            </a:r>
          </a:p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Block</a:t>
            </a:r>
          </a:p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2n</a:t>
            </a:r>
            <a:endParaRPr lang="pt-BR" sz="20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5400000">
            <a:off x="6550328" y="4425776"/>
            <a:ext cx="622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...</a:t>
            </a:r>
            <a:endParaRPr lang="pt-BR" sz="2000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5400000">
            <a:off x="8253132" y="4427993"/>
            <a:ext cx="622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...</a:t>
            </a:r>
            <a:endParaRPr lang="pt-BR" sz="2000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5400000">
            <a:off x="9973693" y="4423046"/>
            <a:ext cx="622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...</a:t>
            </a:r>
            <a:endParaRPr lang="pt-BR" sz="2000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16672" y="4865478"/>
            <a:ext cx="1080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DSP</a:t>
            </a:r>
          </a:p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Block</a:t>
            </a:r>
          </a:p>
          <a:p>
            <a:pPr algn="ctr"/>
            <a:r>
              <a:rPr lang="pt-BR" sz="20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</a:t>
            </a:r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</a:t>
            </a:r>
            <a:endParaRPr lang="pt-BR" sz="20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026843" y="4873029"/>
            <a:ext cx="1080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DSP</a:t>
            </a:r>
          </a:p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Block</a:t>
            </a:r>
          </a:p>
          <a:p>
            <a:pPr algn="ctr"/>
            <a:r>
              <a:rPr lang="pt-BR" sz="20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</a:t>
            </a:r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</a:t>
            </a:r>
            <a:endParaRPr lang="pt-BR" sz="20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738707" y="4868820"/>
            <a:ext cx="1080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DSP</a:t>
            </a:r>
          </a:p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Block</a:t>
            </a:r>
          </a:p>
          <a:p>
            <a:pPr algn="ctr"/>
            <a:r>
              <a:rPr lang="pt-BR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</a:t>
            </a:r>
            <a:r>
              <a:rPr lang="pt-BR" sz="20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449798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3634" y="336930"/>
            <a:ext cx="3754877" cy="1118680"/>
          </a:xfrm>
        </p:spPr>
        <p:txBody>
          <a:bodyPr/>
          <a:lstStyle/>
          <a:p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project</a:t>
            </a:r>
            <a:endParaRPr lang="pt-BR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81487" y="1400193"/>
            <a:ext cx="7837640" cy="206226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Digital Synthesizer</a:t>
            </a: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Interesting for Music and Electrical Engineering</a:t>
            </a: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FPGA</a:t>
            </a:r>
            <a:endParaRPr lang="pt-BR" dirty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1054" y="2518873"/>
            <a:ext cx="8451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Large number of DSP calculations;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Much lower cost and power consumption;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Facilitates useful real time experience for engineers;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400" dirty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281382" y="2518873"/>
            <a:ext cx="701963" cy="6638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Box 8"/>
          <p:cNvSpPr txBox="1"/>
          <p:nvPr/>
        </p:nvSpPr>
        <p:spPr>
          <a:xfrm>
            <a:off x="3011054" y="4581135"/>
            <a:ext cx="826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Audio Pipeline structure already developed.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03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DB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DB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1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DB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1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DB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1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uiExpand="1" build="p"/>
      <p:bldP spid="7" grpId="0" uiExpand="1" build="p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3634" y="336930"/>
            <a:ext cx="5567710" cy="1118680"/>
          </a:xfrm>
        </p:spPr>
        <p:txBody>
          <a:bodyPr/>
          <a:lstStyle/>
          <a:p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HIGH-LEVEL DESIGN</a:t>
            </a:r>
            <a:endParaRPr lang="pt-BR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026" name="Picture 2" descr="Untitled Diagr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07" y="1133856"/>
            <a:ext cx="8796000" cy="559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21745" y="3470255"/>
            <a:ext cx="58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√</a:t>
            </a:r>
            <a:endParaRPr lang="pt-BR" sz="2400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26361" y="5904042"/>
            <a:ext cx="58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√</a:t>
            </a:r>
            <a:endParaRPr lang="pt-BR" sz="2400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3274" y="5098473"/>
            <a:ext cx="58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√</a:t>
            </a:r>
            <a:endParaRPr lang="pt-BR" sz="2400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3290" y="4283064"/>
            <a:ext cx="58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√</a:t>
            </a:r>
            <a:endParaRPr lang="pt-BR" sz="2400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52114" y="5269349"/>
            <a:ext cx="979054" cy="489528"/>
          </a:xfrm>
          <a:prstGeom prst="roundRect">
            <a:avLst/>
          </a:prstGeom>
          <a:solidFill>
            <a:schemeClr val="bg2">
              <a:lumMod val="20000"/>
              <a:lumOff val="80000"/>
              <a:alpha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5417131" y="5109704"/>
            <a:ext cx="58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</a:t>
            </a:r>
            <a:endParaRPr lang="pt-BR" sz="24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52114" y="4453766"/>
            <a:ext cx="979054" cy="489528"/>
          </a:xfrm>
          <a:prstGeom prst="roundRect">
            <a:avLst/>
          </a:prstGeom>
          <a:solidFill>
            <a:schemeClr val="bg2">
              <a:lumMod val="20000"/>
              <a:lumOff val="80000"/>
              <a:alpha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extBox 11"/>
          <p:cNvSpPr txBox="1"/>
          <p:nvPr/>
        </p:nvSpPr>
        <p:spPr>
          <a:xfrm>
            <a:off x="5412510" y="4292290"/>
            <a:ext cx="58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</a:t>
            </a:r>
            <a:endParaRPr lang="pt-BR" sz="24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282872" y="3652984"/>
            <a:ext cx="979054" cy="489528"/>
          </a:xfrm>
          <a:prstGeom prst="roundRect">
            <a:avLst/>
          </a:prstGeom>
          <a:solidFill>
            <a:schemeClr val="bg2">
              <a:lumMod val="20000"/>
              <a:lumOff val="80000"/>
              <a:alpha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Picture 2" descr="Untitled Diagram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2" t="87159" r="20225" b="2898"/>
          <a:stretch/>
        </p:blipFill>
        <p:spPr bwMode="auto">
          <a:xfrm>
            <a:off x="3040383" y="1752570"/>
            <a:ext cx="936489" cy="46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7277809" y="6075961"/>
            <a:ext cx="979054" cy="489528"/>
          </a:xfrm>
          <a:prstGeom prst="roundRect">
            <a:avLst/>
          </a:prstGeom>
          <a:solidFill>
            <a:schemeClr val="bg2">
              <a:lumMod val="20000"/>
              <a:lumOff val="80000"/>
              <a:alpha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extBox 17"/>
          <p:cNvSpPr txBox="1"/>
          <p:nvPr/>
        </p:nvSpPr>
        <p:spPr>
          <a:xfrm>
            <a:off x="7957197" y="5899896"/>
            <a:ext cx="58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</a:t>
            </a:r>
            <a:endParaRPr lang="pt-BR" sz="24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45666" y="1533429"/>
            <a:ext cx="979054" cy="489528"/>
          </a:xfrm>
          <a:prstGeom prst="roundRect">
            <a:avLst/>
          </a:prstGeom>
          <a:solidFill>
            <a:schemeClr val="bg2">
              <a:lumMod val="20000"/>
              <a:lumOff val="80000"/>
              <a:alpha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8249170" y="1335301"/>
            <a:ext cx="58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</a:t>
            </a:r>
            <a:endParaRPr lang="pt-BR" sz="24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49219" y="1724158"/>
            <a:ext cx="58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√</a:t>
            </a:r>
            <a:endParaRPr lang="pt-BR" sz="2400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98537" y="1583053"/>
            <a:ext cx="58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√</a:t>
            </a:r>
            <a:endParaRPr lang="pt-BR" sz="2400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41549" y="1967884"/>
            <a:ext cx="58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√</a:t>
            </a:r>
            <a:endParaRPr lang="pt-BR" sz="2400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29487" y="3483127"/>
            <a:ext cx="58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</a:t>
            </a:r>
            <a:endParaRPr lang="pt-BR" sz="24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337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0" grpId="0"/>
      <p:bldP spid="16" grpId="0" animBg="1"/>
      <p:bldP spid="11" grpId="0"/>
      <p:bldP spid="6" grpId="0" animBg="1"/>
      <p:bldP spid="12" grpId="0"/>
      <p:bldP spid="15" grpId="0" animBg="1"/>
      <p:bldP spid="17" grpId="0" animBg="1"/>
      <p:bldP spid="18" grpId="0"/>
      <p:bldP spid="19" grpId="0" animBg="1"/>
      <p:bldP spid="20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3634" y="336930"/>
            <a:ext cx="5567710" cy="1118680"/>
          </a:xfrm>
        </p:spPr>
        <p:txBody>
          <a:bodyPr/>
          <a:lstStyle/>
          <a:p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TEST PLAN</a:t>
            </a:r>
            <a:endParaRPr lang="pt-BR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81486" y="1455610"/>
            <a:ext cx="10697803" cy="2751870"/>
          </a:xfrm>
        </p:spPr>
        <p:txBody>
          <a:bodyPr>
            <a:normAutofit lnSpcReduction="10000"/>
          </a:bodyPr>
          <a:lstStyle/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Effect modules tested by comparison with MATLAB generated files</a:t>
            </a:r>
          </a:p>
          <a:p>
            <a:endParaRPr lang="pt-BR" dirty="0" smtClean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Configuration matrix tested 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by using 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display statements </a:t>
            </a:r>
          </a:p>
          <a:p>
            <a:endParaRPr lang="pt-BR" dirty="0" smtClean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Signal Generator and 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Envelope 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Generator </a:t>
            </a:r>
            <a:r>
              <a:rPr lang="pt-BR" dirty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erified with Audacity</a:t>
            </a:r>
          </a:p>
        </p:txBody>
      </p:sp>
    </p:spTree>
    <p:extLst>
      <p:ext uri="{BB962C8B-B14F-4D97-AF65-F5344CB8AC3E}">
        <p14:creationId xmlns:p14="http://schemas.microsoft.com/office/powerpoint/2010/main" val="3702783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3634" y="336930"/>
            <a:ext cx="5567710" cy="1118680"/>
          </a:xfrm>
        </p:spPr>
        <p:txBody>
          <a:bodyPr/>
          <a:lstStyle/>
          <a:p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MICROARCHITECTURE</a:t>
            </a:r>
            <a:endParaRPr lang="pt-BR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81487" y="1455610"/>
            <a:ext cx="6914004" cy="2062262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Samples for input and output of modules</a:t>
            </a: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Integer and Fixed Point parameters </a:t>
            </a: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Everything parametrized</a:t>
            </a: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All modules synthesized separatedly</a:t>
            </a:r>
          </a:p>
          <a:p>
            <a:endParaRPr lang="pt-BR" dirty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2050" name="Picture 2" descr="https://lh6.googleusercontent.com/QsXslJ6Cpof1cr-9SI0e1DPP_u7J4gA7P7v6B4ky6Iuc9fMBhgv1dhjVXi4ooF8WSytiUjIN-YwVmz9Ne2h2eyINw_dk2w6__x4dNypExwfodALcZ2QFRwHFmBmSzfKJgAwZNZ_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15738" r="20648" b="5154"/>
          <a:stretch/>
        </p:blipFill>
        <p:spPr bwMode="auto">
          <a:xfrm>
            <a:off x="7450258" y="336930"/>
            <a:ext cx="3996843" cy="3825551"/>
          </a:xfrm>
          <a:prstGeom prst="rect">
            <a:avLst/>
          </a:prstGeom>
          <a:noFill/>
          <a:ln w="19050">
            <a:solidFill>
              <a:schemeClr val="bg1"/>
            </a:solidFill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rvjbTtJz3X5hleGxf7M_NtqhUqs1pCXCzq12j6sagHF6yIvWTpxij1yXuCjKEFidj5Bbo_K2htxWmJrbk0NDuNst7Hjh67smPJRIotkydRj0KVBhSG0oGa04ZMf7pQkhEVDZ9P3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3" t="17801" r="37235" b="1472"/>
          <a:stretch/>
        </p:blipFill>
        <p:spPr bwMode="auto">
          <a:xfrm>
            <a:off x="2344512" y="3351517"/>
            <a:ext cx="3375153" cy="3375154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003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3634" y="336930"/>
            <a:ext cx="5567710" cy="1118680"/>
          </a:xfrm>
        </p:spPr>
        <p:txBody>
          <a:bodyPr/>
          <a:lstStyle/>
          <a:p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IMPLEMENTATION</a:t>
            </a:r>
            <a:endParaRPr lang="pt-BR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81486" y="1455609"/>
            <a:ext cx="11061132" cy="3365773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Splitted:</a:t>
            </a:r>
          </a:p>
          <a:p>
            <a:pPr lvl="1"/>
            <a:r>
              <a:rPr lang="pt-BR" sz="2400" dirty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(1) Waveform 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and Envelope Generators, </a:t>
            </a:r>
            <a:r>
              <a:rPr lang="pt-BR" sz="2400" dirty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and Switching Network</a:t>
            </a:r>
          </a:p>
          <a:p>
            <a:pPr lvl="1"/>
            <a:r>
              <a:rPr lang="pt-BR" sz="2400" dirty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(2) </a:t>
            </a:r>
            <a:r>
              <a:rPr lang="pt-BR" sz="2400" dirty="0" err="1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Effect</a:t>
            </a:r>
            <a:r>
              <a:rPr lang="pt-BR" sz="2400" dirty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blocks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543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3632" y="336930"/>
            <a:ext cx="10636259" cy="1118680"/>
          </a:xfrm>
        </p:spPr>
        <p:txBody>
          <a:bodyPr/>
          <a:lstStyle/>
          <a:p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GENERATORs </a:t>
            </a:r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+ NETWORK IMPLEMENTATION</a:t>
            </a:r>
            <a:endParaRPr lang="pt-BR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81486" y="1455609"/>
            <a:ext cx="11061132" cy="3365773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Waveform Generator: Bank of oscillators reading 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data 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from a LUT</a:t>
            </a: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Envelope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Generator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: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State</a:t>
            </a:r>
            <a:r>
              <a:rPr lang="pt-BR" dirty="0" err="1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-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machine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with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configurable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slopes</a:t>
            </a:r>
            <a:endParaRPr lang="pt-BR" dirty="0" smtClean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Switching Network: Each module has an input 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MUX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and FIFO connected to the output of every other module</a:t>
            </a:r>
          </a:p>
          <a:p>
            <a:pPr lvl="1"/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²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connections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, managable with </a:t>
            </a:r>
            <a:r>
              <a:rPr lang="pt-BR" sz="2400" dirty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5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modules</a:t>
            </a:r>
          </a:p>
          <a:p>
            <a:pPr lvl="1"/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Modules can be 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bypassed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pt-BR" dirty="0" smtClean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61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3633" y="336930"/>
            <a:ext cx="6608879" cy="1118680"/>
          </a:xfrm>
        </p:spPr>
        <p:txBody>
          <a:bodyPr/>
          <a:lstStyle/>
          <a:p>
            <a:r>
              <a:rPr lang="pt-BR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EFFECTS IMPLEMENTATION</a:t>
            </a:r>
            <a:endParaRPr lang="pt-BR" dirty="0">
              <a:solidFill>
                <a:schemeClr val="bg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81486" y="1455609"/>
            <a:ext cx="11061132" cy="3365773"/>
          </a:xfrm>
        </p:spPr>
        <p:txBody>
          <a:bodyPr>
            <a:normAutofit/>
          </a:bodyPr>
          <a:lstStyle/>
          <a:p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First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attempt: mathematical functions on hardware</a:t>
            </a: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After: effects based on delayed samples and feedback</a:t>
            </a:r>
          </a:p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For Distortion, lookup table with inverse tangent calculations</a:t>
            </a:r>
            <a:endParaRPr lang="pt-BR" dirty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pt-BR" dirty="0" smtClean="0">
              <a:solidFill>
                <a:schemeClr val="bg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9819" y="1373598"/>
            <a:ext cx="581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</a:t>
            </a:r>
            <a:endParaRPr lang="pt-BR" sz="36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497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1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DB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1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DB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273</TotalTime>
  <Words>458</Words>
  <Application>Microsoft Office PowerPoint</Application>
  <PresentationFormat>Widescreen</PresentationFormat>
  <Paragraphs>137</Paragraphs>
  <Slides>19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Courier New</vt:lpstr>
      <vt:lpstr>Segoe UI Black</vt:lpstr>
      <vt:lpstr>Trebuchet MS</vt:lpstr>
      <vt:lpstr>Tw Cen MT</vt:lpstr>
      <vt:lpstr>Wingdings</vt:lpstr>
      <vt:lpstr>Circuit</vt:lpstr>
      <vt:lpstr>6.375 Spring 2016 Final Project</vt:lpstr>
      <vt:lpstr>Background</vt:lpstr>
      <vt:lpstr>project</vt:lpstr>
      <vt:lpstr>HIGH-LEVEL DESIGN</vt:lpstr>
      <vt:lpstr>TEST PLAN</vt:lpstr>
      <vt:lpstr>MICROARCHITECTURE</vt:lpstr>
      <vt:lpstr>IMPLEMENTATION</vt:lpstr>
      <vt:lpstr>GENERATORs + NETWORK IMPLEMENTATION</vt:lpstr>
      <vt:lpstr>EFFECTS IMPLEMENTATION</vt:lpstr>
      <vt:lpstr>Signal Generator DEMONSTRATION</vt:lpstr>
      <vt:lpstr>Signal Generator DEMONSTRATION</vt:lpstr>
      <vt:lpstr>Signal Generator DEMONSTRATION</vt:lpstr>
      <vt:lpstr>Signal Generator DEMONSTRATION</vt:lpstr>
      <vt:lpstr>Signal Generator DEMONSTRATION</vt:lpstr>
      <vt:lpstr>Signal Generator DEMONSTRATION</vt:lpstr>
      <vt:lpstr>Effects DEMONSTRATION</vt:lpstr>
      <vt:lpstr>SYSTEM DEMONSTRATION</vt:lpstr>
      <vt:lpstr>Final COMMENTS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6.375 Spring 2016 Final Project</dc:title>
  <dc:creator>Lucas Lancellotti Sanches</dc:creator>
  <cp:lastModifiedBy>Lucas Lancellotti Sanches</cp:lastModifiedBy>
  <cp:revision>35</cp:revision>
  <dcterms:created xsi:type="dcterms:W3CDTF">2016-03-16T03:51:23Z</dcterms:created>
  <dcterms:modified xsi:type="dcterms:W3CDTF">2016-05-11T15:05:39Z</dcterms:modified>
</cp:coreProperties>
</file>