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2"/>
  </p:notesMasterIdLst>
  <p:handoutMasterIdLst>
    <p:handoutMasterId r:id="rId33"/>
  </p:handoutMasterIdLst>
  <p:sldIdLst>
    <p:sldId id="1057" r:id="rId2"/>
    <p:sldId id="1228" r:id="rId3"/>
    <p:sldId id="1229" r:id="rId4"/>
    <p:sldId id="1230" r:id="rId5"/>
    <p:sldId id="1231" r:id="rId6"/>
    <p:sldId id="1232" r:id="rId7"/>
    <p:sldId id="1233" r:id="rId8"/>
    <p:sldId id="1234" r:id="rId9"/>
    <p:sldId id="1238" r:id="rId10"/>
    <p:sldId id="1239" r:id="rId11"/>
    <p:sldId id="1240" r:id="rId12"/>
    <p:sldId id="1241" r:id="rId13"/>
    <p:sldId id="1242" r:id="rId14"/>
    <p:sldId id="1243" r:id="rId15"/>
    <p:sldId id="1244" r:id="rId16"/>
    <p:sldId id="1245" r:id="rId17"/>
    <p:sldId id="1246" r:id="rId18"/>
    <p:sldId id="1129" r:id="rId19"/>
    <p:sldId id="1225" r:id="rId20"/>
    <p:sldId id="1195" r:id="rId21"/>
    <p:sldId id="1139" r:id="rId22"/>
    <p:sldId id="1199" r:id="rId23"/>
    <p:sldId id="1203" r:id="rId24"/>
    <p:sldId id="1226" r:id="rId25"/>
    <p:sldId id="1201" r:id="rId26"/>
    <p:sldId id="1202" r:id="rId27"/>
    <p:sldId id="1227" r:id="rId28"/>
    <p:sldId id="1204" r:id="rId29"/>
    <p:sldId id="1205" r:id="rId30"/>
    <p:sldId id="1206" r:id="rId31"/>
  </p:sldIdLst>
  <p:sldSz cx="9144000" cy="6858000" type="screen4x3"/>
  <p:notesSz cx="7315200" cy="9601200"/>
  <p:defaultTextStyle>
    <a:defPPr>
      <a:defRPr lang="en-US"/>
    </a:defPPr>
    <a:lvl1pPr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5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D71"/>
    <a:srgbClr val="FF0000"/>
    <a:srgbClr val="FF3333"/>
    <a:srgbClr val="FD7E71"/>
    <a:srgbClr val="CC3300"/>
    <a:srgbClr val="000000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 autoAdjust="0"/>
    <p:restoredTop sz="97117" autoAdjust="0"/>
  </p:normalViewPr>
  <p:slideViewPr>
    <p:cSldViewPr snapToGrid="0">
      <p:cViewPr varScale="1">
        <p:scale>
          <a:sx n="130" d="100"/>
          <a:sy n="130" d="100"/>
        </p:scale>
        <p:origin x="-516" y="-78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>
            <a:lvl1pPr defTabSz="95885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>
            <a:lvl1pPr algn="r" defTabSz="95885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b" anchorCtr="0" compatLnSpc="1">
            <a:prstTxWarp prst="textNoShape">
              <a:avLst/>
            </a:prstTxWarp>
          </a:bodyPr>
          <a:lstStyle>
            <a:lvl1pPr defTabSz="95885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b" anchorCtr="0" compatLnSpc="1">
            <a:prstTxWarp prst="textNoShape">
              <a:avLst/>
            </a:prstTxWarp>
          </a:bodyPr>
          <a:lstStyle>
            <a:lvl1pPr algn="r" defTabSz="95885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6C77E381-3D68-440E-A189-E63213D9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1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b" anchorCtr="0" compatLnSpc="1">
            <a:prstTxWarp prst="textNoShape">
              <a:avLst/>
            </a:prstTxWarp>
          </a:bodyPr>
          <a:lstStyle>
            <a:lvl1pPr algn="r" defTabSz="95885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C83C7EC9-C998-45D6-B335-732EAA9E8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40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1EAC8C-C018-4A0B-B902-8084EE05C5B0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837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97AB86-14BE-4D08-BD5A-732D8F8A0922}" type="slidenum">
              <a:rPr lang="en-US" smtClean="0">
                <a:latin typeface="Tahoma" pitchFamily="-96" charset="0"/>
              </a:rPr>
              <a:pPr/>
              <a:t>22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6642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627CB8-04F7-4E63-96FB-126164D060E2}" type="slidenum">
              <a:rPr lang="en-US" smtClean="0">
                <a:latin typeface="Tahoma" pitchFamily="-96" charset="0"/>
              </a:rPr>
              <a:pPr/>
              <a:t>23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058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588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588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588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588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5885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5885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5885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5885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B02014F-53C8-40EB-8B91-18A37CDDB8DA}" type="slidenum">
              <a:rPr lang="en-US" sz="1400" smtClean="0">
                <a:latin typeface="Tahoma" pitchFamily="34" charset="0"/>
              </a:rPr>
              <a:pPr/>
              <a:t>24</a:t>
            </a:fld>
            <a:endParaRPr lang="en-US" sz="1400" smtClean="0">
              <a:latin typeface="Tahoma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68598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3E5C5B-5E96-4322-A049-2C33168D0FA0}" type="slidenum">
              <a:rPr lang="en-US" smtClean="0">
                <a:latin typeface="Tahoma" pitchFamily="-96" charset="0"/>
              </a:rPr>
              <a:pPr/>
              <a:t>25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0686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E0A2CE-A6D8-450A-B9F3-E9290BFDD06D}" type="slidenum">
              <a:rPr lang="en-US" smtClean="0">
                <a:latin typeface="Tahoma" pitchFamily="-96" charset="0"/>
              </a:rPr>
              <a:pPr/>
              <a:t>26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3081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8CD3AE-9512-42B4-AFB5-C29E0F913D3B}" type="slidenum">
              <a:rPr lang="en-US" smtClean="0">
                <a:latin typeface="Tahoma" pitchFamily="-96" charset="0"/>
              </a:rPr>
              <a:pPr/>
              <a:t>27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661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A05D31-8BFA-401D-B7E5-C5F824D8C796}" type="slidenum">
              <a:rPr lang="en-US" smtClean="0">
                <a:latin typeface="Tahoma" pitchFamily="-96" charset="0"/>
              </a:rPr>
              <a:pPr/>
              <a:t>28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3236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268FC6-855B-4620-895E-DD532B7D0722}" type="slidenum">
              <a:rPr lang="en-US" smtClean="0">
                <a:latin typeface="Tahoma" pitchFamily="-96" charset="0"/>
              </a:rPr>
              <a:pPr/>
              <a:t>29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6158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29C942-6E48-47F0-B3F3-FC8C75957750}" type="slidenum">
              <a:rPr lang="en-US" smtClean="0">
                <a:latin typeface="Tahoma" pitchFamily="-96" charset="0"/>
              </a:rPr>
              <a:pPr/>
              <a:t>30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012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Metastability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33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dangerous?</a:t>
            </a:r>
          </a:p>
          <a:p>
            <a:endParaRPr lang="en-US" dirty="0" smtClean="0"/>
          </a:p>
          <a:p>
            <a:r>
              <a:rPr lang="en-US" smtClean="0"/>
              <a:t>Glitches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82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3C7EC9-C998-45D6-B335-732EAA9E8B2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36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(Andy) longest</a:t>
            </a:r>
            <a:r>
              <a:rPr lang="en-US" baseline="0" dirty="0" smtClean="0"/>
              <a:t> combinational path was effectively 63 1-bit adders.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F7159-3BAA-4F4E-A7E9-6008000D401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32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419E7-75A9-46C6-A477-FD1C12B96595}" type="slidenum">
              <a:rPr lang="en-US" smtClean="0">
                <a:latin typeface="Tahoma" pitchFamily="-96" charset="0"/>
              </a:rPr>
              <a:pPr/>
              <a:t>18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031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588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588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588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588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5885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5885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5885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5885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4968AE9-D091-4C52-85E4-52C47CA03D96}" type="slidenum">
              <a:rPr lang="en-US" sz="1400" smtClean="0">
                <a:latin typeface="Tahoma" pitchFamily="34" charset="0"/>
              </a:rPr>
              <a:pPr/>
              <a:t>19</a:t>
            </a:fld>
            <a:endParaRPr lang="en-US" sz="1400" smtClean="0">
              <a:latin typeface="Tahoma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5760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2F9E87-D3CB-4EFC-B8D7-685EB67DE833}" type="slidenum">
              <a:rPr lang="en-US" smtClean="0">
                <a:latin typeface="Tahoma" pitchFamily="-96" charset="0"/>
              </a:rPr>
              <a:pPr/>
              <a:t>20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451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1B816A-3EF9-4137-A7DC-9DD71560B968}" type="slidenum">
              <a:rPr lang="en-US" smtClean="0">
                <a:latin typeface="Tahoma" pitchFamily="-96" charset="0"/>
              </a:rPr>
              <a:pPr/>
              <a:t>21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034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L04-</a:t>
            </a:r>
            <a:fld id="{31C1CF5B-8AC2-4102-99D1-788F5F1C31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5100"/>
            <a:ext cx="17811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L04-</a:t>
            </a:r>
            <a:fld id="{22704540-D8BF-43FA-8BB3-56C1EB556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57250" y="1355439"/>
            <a:ext cx="7673975" cy="474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Folded Combinational Circuits as an example of Sequential Circuits</a:t>
            </a:r>
            <a:endParaRPr lang="en-US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2400" dirty="0" smtClean="0"/>
              <a:t>Arvind 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2400" dirty="0" smtClean="0"/>
              <a:t>Computer Science &amp; Artificial Intelligence Lab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31C1CF5B-8AC2-4102-99D1-788F5F1C31A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20501" cy="1143000"/>
          </a:xfrm>
        </p:spPr>
        <p:txBody>
          <a:bodyPr/>
          <a:lstStyle/>
          <a:p>
            <a:r>
              <a:rPr lang="en-US" sz="4000" dirty="0" smtClean="0"/>
              <a:t>Combinational 32-bit multiply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9" y="1522862"/>
            <a:ext cx="8073788" cy="41148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Bit#(64)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mul32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(Bit#(32) a, Bit#(32) b);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Bit#(32)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Bit#(32) prod = 0;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32;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i+1)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Bit#(32) m   = (a[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]==0)? 0 : b;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Bit#(33) sum =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(m,tp,0);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prod[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i:i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   = sum[0];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= sum[32:1];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tp,prod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51929" y="2555398"/>
            <a:ext cx="2293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Combinational </a:t>
            </a:r>
            <a:r>
              <a:rPr lang="en-US" dirty="0" smtClean="0"/>
              <a:t>multiply </a:t>
            </a:r>
            <a:r>
              <a:rPr lang="en-US" dirty="0" smtClean="0"/>
              <a:t>uses 31 add32 circuits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6114606" y="3393115"/>
            <a:ext cx="885825" cy="9078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1979927" y="5486401"/>
            <a:ext cx="6432553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We can reuse the same add32 circuit if we </a:t>
            </a:r>
            <a:r>
              <a:rPr lang="en-US" dirty="0" smtClean="0"/>
              <a:t>store </a:t>
            </a:r>
            <a:r>
              <a:rPr lang="en-US" dirty="0"/>
              <a:t>the partial results in </a:t>
            </a:r>
            <a:r>
              <a:rPr lang="en-US" dirty="0" smtClean="0"/>
              <a:t>a </a:t>
            </a:r>
            <a:r>
              <a:rPr lang="en-US" i="1" dirty="0" smtClean="0"/>
              <a:t>register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27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 with combinational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757" y="1536510"/>
            <a:ext cx="7772400" cy="3226559"/>
          </a:xfrm>
        </p:spPr>
        <p:txBody>
          <a:bodyPr/>
          <a:lstStyle/>
          <a:p>
            <a:r>
              <a:rPr lang="en-US" sz="2800" dirty="0" smtClean="0"/>
              <a:t>Lot of hardware</a:t>
            </a:r>
          </a:p>
          <a:p>
            <a:pPr lvl="1"/>
            <a:r>
              <a:rPr lang="en-US" sz="2400" dirty="0" smtClean="0"/>
              <a:t>32-bit multiply uses 31 add32 circuits</a:t>
            </a:r>
          </a:p>
          <a:p>
            <a:r>
              <a:rPr lang="en-US" sz="2800" dirty="0" smtClean="0"/>
              <a:t>Long chains of gates</a:t>
            </a:r>
          </a:p>
          <a:p>
            <a:pPr lvl="1"/>
            <a:r>
              <a:rPr lang="en-US" sz="2400" dirty="0" smtClean="0"/>
              <a:t>32-bit ripple carry adder has a 31-long chain of gates</a:t>
            </a:r>
          </a:p>
          <a:p>
            <a:pPr lvl="1"/>
            <a:r>
              <a:rPr lang="en-US" sz="2400" dirty="0" smtClean="0"/>
              <a:t>32-bit multiply has 31 ripple carry adders in sequence!  Total delay ? 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0866" y="5001517"/>
            <a:ext cx="7377861" cy="8309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The speed of a combinational circuit is determined by its longest input-to-output path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77016" y="6050896"/>
            <a:ext cx="2542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45419" y="5945227"/>
            <a:ext cx="3196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 – Sequential Circuits; Circuits with state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2748" y="4291356"/>
            <a:ext cx="1838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2(n-1) FAs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6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4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20501" cy="1143000"/>
          </a:xfrm>
        </p:spPr>
        <p:txBody>
          <a:bodyPr/>
          <a:lstStyle/>
          <a:p>
            <a:r>
              <a:rPr lang="en-US" sz="4000" dirty="0" smtClean="0"/>
              <a:t>Multiply using registers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941" y="1626331"/>
            <a:ext cx="7579454" cy="3750887"/>
          </a:xfrm>
          <a:ln>
            <a:solidFill>
              <a:srgbClr val="FF0000"/>
            </a:solidFill>
          </a:ln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Bit#(64)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mul32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(Bit#(32) a, Bit#(32) b);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Bit#(32) prod = 0;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Bit#(32)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32;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i+1)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Bit#(32) m = (a[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]==0)? 0 : b;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Bit#(33) sum =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(m,tp,0);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prod[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i:i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= sum[0];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sum[32:1];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tp,prod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3015" y="5377218"/>
            <a:ext cx="66819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Need registers to hold a, b, </a:t>
            </a:r>
            <a:r>
              <a:rPr lang="en-US" dirty="0" err="1" smtClean="0">
                <a:solidFill>
                  <a:srgbClr val="FF0000"/>
                </a:solidFill>
              </a:rPr>
              <a:t>tp</a:t>
            </a:r>
            <a:r>
              <a:rPr lang="en-US" dirty="0" smtClean="0">
                <a:solidFill>
                  <a:srgbClr val="FF0000"/>
                </a:solidFill>
              </a:rPr>
              <a:t>, prod and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Update the registers every cycle until we are done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7517" y="3923413"/>
            <a:ext cx="2137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Combinational version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3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Sequential Circuit for Multiply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9" y="1522862"/>
            <a:ext cx="8073788" cy="4291084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a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b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prod &lt;-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#(Bit#(6))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(32);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mulStep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32);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Bit#(32) m = (a[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]==0)? 0 : b;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Bit#(33) sum = add32(m,tp,0);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prod[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&lt;= sum[0];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sum[32:1];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i+1;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6823880" y="1555845"/>
            <a:ext cx="382137" cy="1501254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ight Brace 7"/>
          <p:cNvSpPr/>
          <p:nvPr/>
        </p:nvSpPr>
        <p:spPr bwMode="auto">
          <a:xfrm>
            <a:off x="6798858" y="3468805"/>
            <a:ext cx="434454" cy="2072185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3313" y="1978925"/>
            <a:ext cx="1678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state elements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62883" y="3837289"/>
            <a:ext cx="16786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a rule to describe the dynamic behavior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10175" y="5638800"/>
            <a:ext cx="2540959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So that the rule has no effect until </a:t>
            </a:r>
            <a:r>
              <a:rPr lang="en-US" sz="1800" dirty="0" err="1" smtClean="0">
                <a:latin typeface="Comic Sans MS" pitchFamily="66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mic Sans MS" pitchFamily="66" charset="0"/>
              </a:rPr>
              <a:t> is set to some other value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>
            <a:stCxn id="11" idx="0"/>
          </p:cNvCxnSpPr>
          <p:nvPr/>
        </p:nvCxnSpPr>
        <p:spPr bwMode="auto">
          <a:xfrm flipH="1" flipV="1">
            <a:off x="5800727" y="3076576"/>
            <a:ext cx="679928" cy="256222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392326" y="5540990"/>
            <a:ext cx="197765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similar to the loop body in the combinational version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1180214" y="3636335"/>
            <a:ext cx="5380074" cy="1967023"/>
          </a:xfrm>
          <a:custGeom>
            <a:avLst/>
            <a:gdLst>
              <a:gd name="connsiteX0" fmla="*/ 1626781 w 5380074"/>
              <a:gd name="connsiteY0" fmla="*/ 1903228 h 1967023"/>
              <a:gd name="connsiteX1" fmla="*/ 1552353 w 5380074"/>
              <a:gd name="connsiteY1" fmla="*/ 1828800 h 1967023"/>
              <a:gd name="connsiteX2" fmla="*/ 1531088 w 5380074"/>
              <a:gd name="connsiteY2" fmla="*/ 1796902 h 1967023"/>
              <a:gd name="connsiteX3" fmla="*/ 1488558 w 5380074"/>
              <a:gd name="connsiteY3" fmla="*/ 1765005 h 1967023"/>
              <a:gd name="connsiteX4" fmla="*/ 1435395 w 5380074"/>
              <a:gd name="connsiteY4" fmla="*/ 1722474 h 1967023"/>
              <a:gd name="connsiteX5" fmla="*/ 1318437 w 5380074"/>
              <a:gd name="connsiteY5" fmla="*/ 1679944 h 1967023"/>
              <a:gd name="connsiteX6" fmla="*/ 1275907 w 5380074"/>
              <a:gd name="connsiteY6" fmla="*/ 1669312 h 1967023"/>
              <a:gd name="connsiteX7" fmla="*/ 499730 w 5380074"/>
              <a:gd name="connsiteY7" fmla="*/ 1658679 h 1967023"/>
              <a:gd name="connsiteX8" fmla="*/ 425302 w 5380074"/>
              <a:gd name="connsiteY8" fmla="*/ 1648046 h 1967023"/>
              <a:gd name="connsiteX9" fmla="*/ 276446 w 5380074"/>
              <a:gd name="connsiteY9" fmla="*/ 1626781 h 1967023"/>
              <a:gd name="connsiteX10" fmla="*/ 244549 w 5380074"/>
              <a:gd name="connsiteY10" fmla="*/ 1616149 h 1967023"/>
              <a:gd name="connsiteX11" fmla="*/ 170121 w 5380074"/>
              <a:gd name="connsiteY11" fmla="*/ 1594884 h 1967023"/>
              <a:gd name="connsiteX12" fmla="*/ 148856 w 5380074"/>
              <a:gd name="connsiteY12" fmla="*/ 1573618 h 1967023"/>
              <a:gd name="connsiteX13" fmla="*/ 106326 w 5380074"/>
              <a:gd name="connsiteY13" fmla="*/ 1509823 h 1967023"/>
              <a:gd name="connsiteX14" fmla="*/ 63795 w 5380074"/>
              <a:gd name="connsiteY14" fmla="*/ 1456660 h 1967023"/>
              <a:gd name="connsiteX15" fmla="*/ 53163 w 5380074"/>
              <a:gd name="connsiteY15" fmla="*/ 1414130 h 1967023"/>
              <a:gd name="connsiteX16" fmla="*/ 31898 w 5380074"/>
              <a:gd name="connsiteY16" fmla="*/ 1350335 h 1967023"/>
              <a:gd name="connsiteX17" fmla="*/ 10633 w 5380074"/>
              <a:gd name="connsiteY17" fmla="*/ 1275907 h 1967023"/>
              <a:gd name="connsiteX18" fmla="*/ 0 w 5380074"/>
              <a:gd name="connsiteY18" fmla="*/ 1233377 h 1967023"/>
              <a:gd name="connsiteX19" fmla="*/ 10633 w 5380074"/>
              <a:gd name="connsiteY19" fmla="*/ 797442 h 1967023"/>
              <a:gd name="connsiteX20" fmla="*/ 31898 w 5380074"/>
              <a:gd name="connsiteY20" fmla="*/ 712381 h 1967023"/>
              <a:gd name="connsiteX21" fmla="*/ 53163 w 5380074"/>
              <a:gd name="connsiteY21" fmla="*/ 680484 h 1967023"/>
              <a:gd name="connsiteX22" fmla="*/ 63795 w 5380074"/>
              <a:gd name="connsiteY22" fmla="*/ 637953 h 1967023"/>
              <a:gd name="connsiteX23" fmla="*/ 106326 w 5380074"/>
              <a:gd name="connsiteY23" fmla="*/ 542260 h 1967023"/>
              <a:gd name="connsiteX24" fmla="*/ 127591 w 5380074"/>
              <a:gd name="connsiteY24" fmla="*/ 446567 h 1967023"/>
              <a:gd name="connsiteX25" fmla="*/ 148856 w 5380074"/>
              <a:gd name="connsiteY25" fmla="*/ 382772 h 1967023"/>
              <a:gd name="connsiteX26" fmla="*/ 159488 w 5380074"/>
              <a:gd name="connsiteY26" fmla="*/ 340242 h 1967023"/>
              <a:gd name="connsiteX27" fmla="*/ 180753 w 5380074"/>
              <a:gd name="connsiteY27" fmla="*/ 297712 h 1967023"/>
              <a:gd name="connsiteX28" fmla="*/ 212651 w 5380074"/>
              <a:gd name="connsiteY28" fmla="*/ 191386 h 1967023"/>
              <a:gd name="connsiteX29" fmla="*/ 244549 w 5380074"/>
              <a:gd name="connsiteY29" fmla="*/ 170121 h 1967023"/>
              <a:gd name="connsiteX30" fmla="*/ 265814 w 5380074"/>
              <a:gd name="connsiteY30" fmla="*/ 138223 h 1967023"/>
              <a:gd name="connsiteX31" fmla="*/ 287079 w 5380074"/>
              <a:gd name="connsiteY31" fmla="*/ 95693 h 1967023"/>
              <a:gd name="connsiteX32" fmla="*/ 318977 w 5380074"/>
              <a:gd name="connsiteY32" fmla="*/ 63795 h 1967023"/>
              <a:gd name="connsiteX33" fmla="*/ 340242 w 5380074"/>
              <a:gd name="connsiteY33" fmla="*/ 31898 h 1967023"/>
              <a:gd name="connsiteX34" fmla="*/ 372139 w 5380074"/>
              <a:gd name="connsiteY34" fmla="*/ 21265 h 1967023"/>
              <a:gd name="connsiteX35" fmla="*/ 414670 w 5380074"/>
              <a:gd name="connsiteY35" fmla="*/ 0 h 1967023"/>
              <a:gd name="connsiteX36" fmla="*/ 1127051 w 5380074"/>
              <a:gd name="connsiteY36" fmla="*/ 10632 h 1967023"/>
              <a:gd name="connsiteX37" fmla="*/ 1180214 w 5380074"/>
              <a:gd name="connsiteY37" fmla="*/ 21265 h 1967023"/>
              <a:gd name="connsiteX38" fmla="*/ 1775637 w 5380074"/>
              <a:gd name="connsiteY38" fmla="*/ 10632 h 1967023"/>
              <a:gd name="connsiteX39" fmla="*/ 2456121 w 5380074"/>
              <a:gd name="connsiteY39" fmla="*/ 21265 h 1967023"/>
              <a:gd name="connsiteX40" fmla="*/ 2679405 w 5380074"/>
              <a:gd name="connsiteY40" fmla="*/ 31898 h 1967023"/>
              <a:gd name="connsiteX41" fmla="*/ 4742121 w 5380074"/>
              <a:gd name="connsiteY41" fmla="*/ 42530 h 1967023"/>
              <a:gd name="connsiteX42" fmla="*/ 4954772 w 5380074"/>
              <a:gd name="connsiteY42" fmla="*/ 53163 h 1967023"/>
              <a:gd name="connsiteX43" fmla="*/ 4986670 w 5380074"/>
              <a:gd name="connsiteY43" fmla="*/ 63795 h 1967023"/>
              <a:gd name="connsiteX44" fmla="*/ 5071730 w 5380074"/>
              <a:gd name="connsiteY44" fmla="*/ 85060 h 1967023"/>
              <a:gd name="connsiteX45" fmla="*/ 5135526 w 5380074"/>
              <a:gd name="connsiteY45" fmla="*/ 106325 h 1967023"/>
              <a:gd name="connsiteX46" fmla="*/ 5188688 w 5380074"/>
              <a:gd name="connsiteY46" fmla="*/ 127591 h 1967023"/>
              <a:gd name="connsiteX47" fmla="*/ 5263116 w 5380074"/>
              <a:gd name="connsiteY47" fmla="*/ 148856 h 1967023"/>
              <a:gd name="connsiteX48" fmla="*/ 5295014 w 5380074"/>
              <a:gd name="connsiteY48" fmla="*/ 170121 h 1967023"/>
              <a:gd name="connsiteX49" fmla="*/ 5316279 w 5380074"/>
              <a:gd name="connsiteY49" fmla="*/ 202018 h 1967023"/>
              <a:gd name="connsiteX50" fmla="*/ 5337544 w 5380074"/>
              <a:gd name="connsiteY50" fmla="*/ 223284 h 1967023"/>
              <a:gd name="connsiteX51" fmla="*/ 5358809 w 5380074"/>
              <a:gd name="connsiteY51" fmla="*/ 287079 h 1967023"/>
              <a:gd name="connsiteX52" fmla="*/ 5369442 w 5380074"/>
              <a:gd name="connsiteY52" fmla="*/ 318977 h 1967023"/>
              <a:gd name="connsiteX53" fmla="*/ 5380074 w 5380074"/>
              <a:gd name="connsiteY53" fmla="*/ 350874 h 1967023"/>
              <a:gd name="connsiteX54" fmla="*/ 5369442 w 5380074"/>
              <a:gd name="connsiteY54" fmla="*/ 499730 h 1967023"/>
              <a:gd name="connsiteX55" fmla="*/ 5358809 w 5380074"/>
              <a:gd name="connsiteY55" fmla="*/ 531628 h 1967023"/>
              <a:gd name="connsiteX56" fmla="*/ 5337544 w 5380074"/>
              <a:gd name="connsiteY56" fmla="*/ 584791 h 1967023"/>
              <a:gd name="connsiteX57" fmla="*/ 5305646 w 5380074"/>
              <a:gd name="connsiteY57" fmla="*/ 616688 h 1967023"/>
              <a:gd name="connsiteX58" fmla="*/ 5263116 w 5380074"/>
              <a:gd name="connsiteY58" fmla="*/ 680484 h 1967023"/>
              <a:gd name="connsiteX59" fmla="*/ 5178056 w 5380074"/>
              <a:gd name="connsiteY59" fmla="*/ 754912 h 1967023"/>
              <a:gd name="connsiteX60" fmla="*/ 5114260 w 5380074"/>
              <a:gd name="connsiteY60" fmla="*/ 818707 h 1967023"/>
              <a:gd name="connsiteX61" fmla="*/ 5061098 w 5380074"/>
              <a:gd name="connsiteY61" fmla="*/ 882502 h 1967023"/>
              <a:gd name="connsiteX62" fmla="*/ 5029200 w 5380074"/>
              <a:gd name="connsiteY62" fmla="*/ 903767 h 1967023"/>
              <a:gd name="connsiteX63" fmla="*/ 4954772 w 5380074"/>
              <a:gd name="connsiteY63" fmla="*/ 978195 h 1967023"/>
              <a:gd name="connsiteX64" fmla="*/ 4922874 w 5380074"/>
              <a:gd name="connsiteY64" fmla="*/ 1020725 h 1967023"/>
              <a:gd name="connsiteX65" fmla="*/ 4890977 w 5380074"/>
              <a:gd name="connsiteY65" fmla="*/ 1031358 h 1967023"/>
              <a:gd name="connsiteX66" fmla="*/ 4816549 w 5380074"/>
              <a:gd name="connsiteY66" fmla="*/ 1084521 h 1967023"/>
              <a:gd name="connsiteX67" fmla="*/ 4774019 w 5380074"/>
              <a:gd name="connsiteY67" fmla="*/ 1105786 h 1967023"/>
              <a:gd name="connsiteX68" fmla="*/ 4678326 w 5380074"/>
              <a:gd name="connsiteY68" fmla="*/ 1127051 h 1967023"/>
              <a:gd name="connsiteX69" fmla="*/ 4338084 w 5380074"/>
              <a:gd name="connsiteY69" fmla="*/ 1148316 h 1967023"/>
              <a:gd name="connsiteX70" fmla="*/ 4231758 w 5380074"/>
              <a:gd name="connsiteY70" fmla="*/ 1180214 h 1967023"/>
              <a:gd name="connsiteX71" fmla="*/ 4114800 w 5380074"/>
              <a:gd name="connsiteY71" fmla="*/ 1201479 h 1967023"/>
              <a:gd name="connsiteX72" fmla="*/ 3997842 w 5380074"/>
              <a:gd name="connsiteY72" fmla="*/ 1222744 h 1967023"/>
              <a:gd name="connsiteX73" fmla="*/ 3859619 w 5380074"/>
              <a:gd name="connsiteY73" fmla="*/ 1233377 h 1967023"/>
              <a:gd name="connsiteX74" fmla="*/ 3657600 w 5380074"/>
              <a:gd name="connsiteY74" fmla="*/ 1265274 h 1967023"/>
              <a:gd name="connsiteX75" fmla="*/ 3338623 w 5380074"/>
              <a:gd name="connsiteY75" fmla="*/ 1286539 h 1967023"/>
              <a:gd name="connsiteX76" fmla="*/ 3189767 w 5380074"/>
              <a:gd name="connsiteY76" fmla="*/ 1307805 h 1967023"/>
              <a:gd name="connsiteX77" fmla="*/ 2934586 w 5380074"/>
              <a:gd name="connsiteY77" fmla="*/ 1339702 h 1967023"/>
              <a:gd name="connsiteX78" fmla="*/ 2870791 w 5380074"/>
              <a:gd name="connsiteY78" fmla="*/ 1371600 h 1967023"/>
              <a:gd name="connsiteX79" fmla="*/ 2828260 w 5380074"/>
              <a:gd name="connsiteY79" fmla="*/ 1382232 h 1967023"/>
              <a:gd name="connsiteX80" fmla="*/ 2796363 w 5380074"/>
              <a:gd name="connsiteY80" fmla="*/ 1392865 h 1967023"/>
              <a:gd name="connsiteX81" fmla="*/ 2668772 w 5380074"/>
              <a:gd name="connsiteY81" fmla="*/ 1414130 h 1967023"/>
              <a:gd name="connsiteX82" fmla="*/ 2626242 w 5380074"/>
              <a:gd name="connsiteY82" fmla="*/ 1424763 h 1967023"/>
              <a:gd name="connsiteX83" fmla="*/ 2488019 w 5380074"/>
              <a:gd name="connsiteY83" fmla="*/ 1446028 h 1967023"/>
              <a:gd name="connsiteX84" fmla="*/ 2232837 w 5380074"/>
              <a:gd name="connsiteY84" fmla="*/ 1456660 h 1967023"/>
              <a:gd name="connsiteX85" fmla="*/ 2169042 w 5380074"/>
              <a:gd name="connsiteY85" fmla="*/ 1488558 h 1967023"/>
              <a:gd name="connsiteX86" fmla="*/ 2137144 w 5380074"/>
              <a:gd name="connsiteY86" fmla="*/ 1499191 h 1967023"/>
              <a:gd name="connsiteX87" fmla="*/ 2105246 w 5380074"/>
              <a:gd name="connsiteY87" fmla="*/ 1520456 h 1967023"/>
              <a:gd name="connsiteX88" fmla="*/ 2009553 w 5380074"/>
              <a:gd name="connsiteY88" fmla="*/ 1552353 h 1967023"/>
              <a:gd name="connsiteX89" fmla="*/ 1967023 w 5380074"/>
              <a:gd name="connsiteY89" fmla="*/ 1584251 h 1967023"/>
              <a:gd name="connsiteX90" fmla="*/ 1924493 w 5380074"/>
              <a:gd name="connsiteY90" fmla="*/ 1594884 h 1967023"/>
              <a:gd name="connsiteX91" fmla="*/ 1850065 w 5380074"/>
              <a:gd name="connsiteY91" fmla="*/ 1637414 h 1967023"/>
              <a:gd name="connsiteX92" fmla="*/ 1818167 w 5380074"/>
              <a:gd name="connsiteY92" fmla="*/ 1669312 h 1967023"/>
              <a:gd name="connsiteX93" fmla="*/ 1786270 w 5380074"/>
              <a:gd name="connsiteY93" fmla="*/ 1690577 h 1967023"/>
              <a:gd name="connsiteX94" fmla="*/ 1754372 w 5380074"/>
              <a:gd name="connsiteY94" fmla="*/ 1722474 h 1967023"/>
              <a:gd name="connsiteX95" fmla="*/ 1722474 w 5380074"/>
              <a:gd name="connsiteY95" fmla="*/ 1733107 h 1967023"/>
              <a:gd name="connsiteX96" fmla="*/ 1701209 w 5380074"/>
              <a:gd name="connsiteY96" fmla="*/ 1765005 h 1967023"/>
              <a:gd name="connsiteX97" fmla="*/ 1669312 w 5380074"/>
              <a:gd name="connsiteY97" fmla="*/ 1796902 h 1967023"/>
              <a:gd name="connsiteX98" fmla="*/ 1637414 w 5380074"/>
              <a:gd name="connsiteY98" fmla="*/ 1892595 h 1967023"/>
              <a:gd name="connsiteX99" fmla="*/ 1626781 w 5380074"/>
              <a:gd name="connsiteY99" fmla="*/ 1924493 h 1967023"/>
              <a:gd name="connsiteX100" fmla="*/ 1605516 w 5380074"/>
              <a:gd name="connsiteY100" fmla="*/ 1956391 h 1967023"/>
              <a:gd name="connsiteX101" fmla="*/ 1616149 w 5380074"/>
              <a:gd name="connsiteY101" fmla="*/ 1967023 h 196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5380074" h="1967023">
                <a:moveTo>
                  <a:pt x="1626781" y="1903228"/>
                </a:moveTo>
                <a:cubicBezTo>
                  <a:pt x="1601972" y="1878419"/>
                  <a:pt x="1571815" y="1857993"/>
                  <a:pt x="1552353" y="1828800"/>
                </a:cubicBezTo>
                <a:cubicBezTo>
                  <a:pt x="1545265" y="1818167"/>
                  <a:pt x="1540124" y="1805938"/>
                  <a:pt x="1531088" y="1796902"/>
                </a:cubicBezTo>
                <a:cubicBezTo>
                  <a:pt x="1518558" y="1784372"/>
                  <a:pt x="1502171" y="1776350"/>
                  <a:pt x="1488558" y="1765005"/>
                </a:cubicBezTo>
                <a:cubicBezTo>
                  <a:pt x="1427953" y="1714500"/>
                  <a:pt x="1514264" y="1775053"/>
                  <a:pt x="1435395" y="1722474"/>
                </a:cubicBezTo>
                <a:cubicBezTo>
                  <a:pt x="1394957" y="1661818"/>
                  <a:pt x="1430271" y="1697149"/>
                  <a:pt x="1318437" y="1679944"/>
                </a:cubicBezTo>
                <a:cubicBezTo>
                  <a:pt x="1303994" y="1677722"/>
                  <a:pt x="1290515" y="1669691"/>
                  <a:pt x="1275907" y="1669312"/>
                </a:cubicBezTo>
                <a:cubicBezTo>
                  <a:pt x="1017244" y="1662594"/>
                  <a:pt x="758456" y="1662223"/>
                  <a:pt x="499730" y="1658679"/>
                </a:cubicBezTo>
                <a:lnTo>
                  <a:pt x="425302" y="1648046"/>
                </a:lnTo>
                <a:cubicBezTo>
                  <a:pt x="385050" y="1642679"/>
                  <a:pt x="318480" y="1636122"/>
                  <a:pt x="276446" y="1626781"/>
                </a:cubicBezTo>
                <a:cubicBezTo>
                  <a:pt x="265505" y="1624350"/>
                  <a:pt x="255325" y="1619228"/>
                  <a:pt x="244549" y="1616149"/>
                </a:cubicBezTo>
                <a:cubicBezTo>
                  <a:pt x="151085" y="1589445"/>
                  <a:pt x="246607" y="1620378"/>
                  <a:pt x="170121" y="1594884"/>
                </a:cubicBezTo>
                <a:cubicBezTo>
                  <a:pt x="163033" y="1587795"/>
                  <a:pt x="154871" y="1581638"/>
                  <a:pt x="148856" y="1573618"/>
                </a:cubicBezTo>
                <a:cubicBezTo>
                  <a:pt x="133522" y="1553172"/>
                  <a:pt x="124398" y="1527894"/>
                  <a:pt x="106326" y="1509823"/>
                </a:cubicBezTo>
                <a:cubicBezTo>
                  <a:pt x="76024" y="1479522"/>
                  <a:pt x="90621" y="1496899"/>
                  <a:pt x="63795" y="1456660"/>
                </a:cubicBezTo>
                <a:cubicBezTo>
                  <a:pt x="60251" y="1442483"/>
                  <a:pt x="57362" y="1428127"/>
                  <a:pt x="53163" y="1414130"/>
                </a:cubicBezTo>
                <a:cubicBezTo>
                  <a:pt x="46722" y="1392660"/>
                  <a:pt x="37335" y="1372081"/>
                  <a:pt x="31898" y="1350335"/>
                </a:cubicBezTo>
                <a:cubicBezTo>
                  <a:pt x="-1342" y="1217380"/>
                  <a:pt x="41140" y="1382682"/>
                  <a:pt x="10633" y="1275907"/>
                </a:cubicBezTo>
                <a:cubicBezTo>
                  <a:pt x="6619" y="1261856"/>
                  <a:pt x="3544" y="1247554"/>
                  <a:pt x="0" y="1233377"/>
                </a:cubicBezTo>
                <a:cubicBezTo>
                  <a:pt x="3544" y="1088065"/>
                  <a:pt x="4319" y="942660"/>
                  <a:pt x="10633" y="797442"/>
                </a:cubicBezTo>
                <a:cubicBezTo>
                  <a:pt x="11211" y="784151"/>
                  <a:pt x="23148" y="729880"/>
                  <a:pt x="31898" y="712381"/>
                </a:cubicBezTo>
                <a:cubicBezTo>
                  <a:pt x="37613" y="700952"/>
                  <a:pt x="46075" y="691116"/>
                  <a:pt x="53163" y="680484"/>
                </a:cubicBezTo>
                <a:cubicBezTo>
                  <a:pt x="56707" y="666307"/>
                  <a:pt x="58039" y="651385"/>
                  <a:pt x="63795" y="637953"/>
                </a:cubicBezTo>
                <a:cubicBezTo>
                  <a:pt x="97204" y="559996"/>
                  <a:pt x="81527" y="666259"/>
                  <a:pt x="106326" y="542260"/>
                </a:cubicBezTo>
                <a:cubicBezTo>
                  <a:pt x="112398" y="511900"/>
                  <a:pt x="118580" y="476604"/>
                  <a:pt x="127591" y="446567"/>
                </a:cubicBezTo>
                <a:cubicBezTo>
                  <a:pt x="134032" y="425097"/>
                  <a:pt x="143420" y="404518"/>
                  <a:pt x="148856" y="382772"/>
                </a:cubicBezTo>
                <a:cubicBezTo>
                  <a:pt x="152400" y="368595"/>
                  <a:pt x="154357" y="353925"/>
                  <a:pt x="159488" y="340242"/>
                </a:cubicBezTo>
                <a:cubicBezTo>
                  <a:pt x="165053" y="325401"/>
                  <a:pt x="175188" y="312553"/>
                  <a:pt x="180753" y="297712"/>
                </a:cubicBezTo>
                <a:cubicBezTo>
                  <a:pt x="187846" y="278797"/>
                  <a:pt x="200534" y="199464"/>
                  <a:pt x="212651" y="191386"/>
                </a:cubicBezTo>
                <a:lnTo>
                  <a:pt x="244549" y="170121"/>
                </a:lnTo>
                <a:cubicBezTo>
                  <a:pt x="251637" y="159488"/>
                  <a:pt x="259474" y="149318"/>
                  <a:pt x="265814" y="138223"/>
                </a:cubicBezTo>
                <a:cubicBezTo>
                  <a:pt x="273678" y="124461"/>
                  <a:pt x="277866" y="108591"/>
                  <a:pt x="287079" y="95693"/>
                </a:cubicBezTo>
                <a:cubicBezTo>
                  <a:pt x="295819" y="83457"/>
                  <a:pt x="309351" y="75347"/>
                  <a:pt x="318977" y="63795"/>
                </a:cubicBezTo>
                <a:cubicBezTo>
                  <a:pt x="327158" y="53978"/>
                  <a:pt x="330264" y="39881"/>
                  <a:pt x="340242" y="31898"/>
                </a:cubicBezTo>
                <a:cubicBezTo>
                  <a:pt x="348994" y="24897"/>
                  <a:pt x="361838" y="25680"/>
                  <a:pt x="372139" y="21265"/>
                </a:cubicBezTo>
                <a:cubicBezTo>
                  <a:pt x="386708" y="15021"/>
                  <a:pt x="400493" y="7088"/>
                  <a:pt x="414670" y="0"/>
                </a:cubicBezTo>
                <a:lnTo>
                  <a:pt x="1127051" y="10632"/>
                </a:lnTo>
                <a:cubicBezTo>
                  <a:pt x="1145116" y="11134"/>
                  <a:pt x="1162142" y="21265"/>
                  <a:pt x="1180214" y="21265"/>
                </a:cubicBezTo>
                <a:cubicBezTo>
                  <a:pt x="1378720" y="21265"/>
                  <a:pt x="1577163" y="14176"/>
                  <a:pt x="1775637" y="10632"/>
                </a:cubicBezTo>
                <a:lnTo>
                  <a:pt x="2456121" y="21265"/>
                </a:lnTo>
                <a:cubicBezTo>
                  <a:pt x="2530613" y="23018"/>
                  <a:pt x="2604896" y="31205"/>
                  <a:pt x="2679405" y="31898"/>
                </a:cubicBezTo>
                <a:lnTo>
                  <a:pt x="4742121" y="42530"/>
                </a:lnTo>
                <a:cubicBezTo>
                  <a:pt x="4813005" y="46074"/>
                  <a:pt x="4884067" y="47015"/>
                  <a:pt x="4954772" y="53163"/>
                </a:cubicBezTo>
                <a:cubicBezTo>
                  <a:pt x="4965938" y="54134"/>
                  <a:pt x="4975857" y="60846"/>
                  <a:pt x="4986670" y="63795"/>
                </a:cubicBezTo>
                <a:cubicBezTo>
                  <a:pt x="5014866" y="71485"/>
                  <a:pt x="5044004" y="75818"/>
                  <a:pt x="5071730" y="85060"/>
                </a:cubicBezTo>
                <a:cubicBezTo>
                  <a:pt x="5092995" y="92148"/>
                  <a:pt x="5114460" y="98664"/>
                  <a:pt x="5135526" y="106325"/>
                </a:cubicBezTo>
                <a:cubicBezTo>
                  <a:pt x="5153463" y="112848"/>
                  <a:pt x="5170582" y="121555"/>
                  <a:pt x="5188688" y="127591"/>
                </a:cubicBezTo>
                <a:cubicBezTo>
                  <a:pt x="5209140" y="134409"/>
                  <a:pt x="5242628" y="138612"/>
                  <a:pt x="5263116" y="148856"/>
                </a:cubicBezTo>
                <a:cubicBezTo>
                  <a:pt x="5274546" y="154571"/>
                  <a:pt x="5284381" y="163033"/>
                  <a:pt x="5295014" y="170121"/>
                </a:cubicBezTo>
                <a:cubicBezTo>
                  <a:pt x="5302102" y="180753"/>
                  <a:pt x="5308296" y="192040"/>
                  <a:pt x="5316279" y="202018"/>
                </a:cubicBezTo>
                <a:cubicBezTo>
                  <a:pt x="5322541" y="209846"/>
                  <a:pt x="5333061" y="214318"/>
                  <a:pt x="5337544" y="223284"/>
                </a:cubicBezTo>
                <a:cubicBezTo>
                  <a:pt x="5347568" y="243333"/>
                  <a:pt x="5351721" y="265814"/>
                  <a:pt x="5358809" y="287079"/>
                </a:cubicBezTo>
                <a:lnTo>
                  <a:pt x="5369442" y="318977"/>
                </a:lnTo>
                <a:lnTo>
                  <a:pt x="5380074" y="350874"/>
                </a:lnTo>
                <a:cubicBezTo>
                  <a:pt x="5376530" y="400493"/>
                  <a:pt x="5375254" y="450326"/>
                  <a:pt x="5369442" y="499730"/>
                </a:cubicBezTo>
                <a:cubicBezTo>
                  <a:pt x="5368132" y="510861"/>
                  <a:pt x="5362744" y="521134"/>
                  <a:pt x="5358809" y="531628"/>
                </a:cubicBezTo>
                <a:cubicBezTo>
                  <a:pt x="5352107" y="549499"/>
                  <a:pt x="5347660" y="568606"/>
                  <a:pt x="5337544" y="584791"/>
                </a:cubicBezTo>
                <a:cubicBezTo>
                  <a:pt x="5329575" y="597542"/>
                  <a:pt x="5314878" y="604819"/>
                  <a:pt x="5305646" y="616688"/>
                </a:cubicBezTo>
                <a:cubicBezTo>
                  <a:pt x="5289955" y="636862"/>
                  <a:pt x="5281188" y="662412"/>
                  <a:pt x="5263116" y="680484"/>
                </a:cubicBezTo>
                <a:cubicBezTo>
                  <a:pt x="5200917" y="742682"/>
                  <a:pt x="5230805" y="719744"/>
                  <a:pt x="5178056" y="754912"/>
                </a:cubicBezTo>
                <a:cubicBezTo>
                  <a:pt x="5140620" y="811065"/>
                  <a:pt x="5175808" y="765951"/>
                  <a:pt x="5114260" y="818707"/>
                </a:cubicBezTo>
                <a:cubicBezTo>
                  <a:pt x="4992321" y="923227"/>
                  <a:pt x="5159545" y="784057"/>
                  <a:pt x="5061098" y="882502"/>
                </a:cubicBezTo>
                <a:cubicBezTo>
                  <a:pt x="5052062" y="891538"/>
                  <a:pt x="5038698" y="895218"/>
                  <a:pt x="5029200" y="903767"/>
                </a:cubicBezTo>
                <a:cubicBezTo>
                  <a:pt x="5003121" y="927238"/>
                  <a:pt x="4975824" y="950127"/>
                  <a:pt x="4954772" y="978195"/>
                </a:cubicBezTo>
                <a:cubicBezTo>
                  <a:pt x="4944139" y="992372"/>
                  <a:pt x="4936488" y="1009380"/>
                  <a:pt x="4922874" y="1020725"/>
                </a:cubicBezTo>
                <a:cubicBezTo>
                  <a:pt x="4914264" y="1027900"/>
                  <a:pt x="4901609" y="1027814"/>
                  <a:pt x="4890977" y="1031358"/>
                </a:cubicBezTo>
                <a:cubicBezTo>
                  <a:pt x="4872725" y="1045047"/>
                  <a:pt x="4838312" y="1072085"/>
                  <a:pt x="4816549" y="1084521"/>
                </a:cubicBezTo>
                <a:cubicBezTo>
                  <a:pt x="4802787" y="1092385"/>
                  <a:pt x="4788587" y="1099542"/>
                  <a:pt x="4774019" y="1105786"/>
                </a:cubicBezTo>
                <a:cubicBezTo>
                  <a:pt x="4741636" y="1119664"/>
                  <a:pt x="4714768" y="1121444"/>
                  <a:pt x="4678326" y="1127051"/>
                </a:cubicBezTo>
                <a:cubicBezTo>
                  <a:pt x="4531771" y="1149599"/>
                  <a:pt x="4573537" y="1138898"/>
                  <a:pt x="4338084" y="1148316"/>
                </a:cubicBezTo>
                <a:cubicBezTo>
                  <a:pt x="4199967" y="1175940"/>
                  <a:pt x="4371656" y="1138246"/>
                  <a:pt x="4231758" y="1180214"/>
                </a:cubicBezTo>
                <a:cubicBezTo>
                  <a:pt x="4211564" y="1186272"/>
                  <a:pt x="4131873" y="1198375"/>
                  <a:pt x="4114800" y="1201479"/>
                </a:cubicBezTo>
                <a:cubicBezTo>
                  <a:pt x="4077720" y="1208221"/>
                  <a:pt x="4035060" y="1218826"/>
                  <a:pt x="3997842" y="1222744"/>
                </a:cubicBezTo>
                <a:cubicBezTo>
                  <a:pt x="3951885" y="1227582"/>
                  <a:pt x="3905693" y="1229833"/>
                  <a:pt x="3859619" y="1233377"/>
                </a:cubicBezTo>
                <a:cubicBezTo>
                  <a:pt x="3830646" y="1238206"/>
                  <a:pt x="3703023" y="1260493"/>
                  <a:pt x="3657600" y="1265274"/>
                </a:cubicBezTo>
                <a:cubicBezTo>
                  <a:pt x="3550698" y="1276527"/>
                  <a:pt x="3446321" y="1280556"/>
                  <a:pt x="3338623" y="1286539"/>
                </a:cubicBezTo>
                <a:cubicBezTo>
                  <a:pt x="3218441" y="1310576"/>
                  <a:pt x="3366551" y="1282550"/>
                  <a:pt x="3189767" y="1307805"/>
                </a:cubicBezTo>
                <a:cubicBezTo>
                  <a:pt x="2952218" y="1341741"/>
                  <a:pt x="3172316" y="1319892"/>
                  <a:pt x="2934586" y="1339702"/>
                </a:cubicBezTo>
                <a:cubicBezTo>
                  <a:pt x="2800150" y="1384515"/>
                  <a:pt x="3015100" y="1309755"/>
                  <a:pt x="2870791" y="1371600"/>
                </a:cubicBezTo>
                <a:cubicBezTo>
                  <a:pt x="2857359" y="1377356"/>
                  <a:pt x="2842311" y="1378217"/>
                  <a:pt x="2828260" y="1382232"/>
                </a:cubicBezTo>
                <a:cubicBezTo>
                  <a:pt x="2817484" y="1385311"/>
                  <a:pt x="2807353" y="1390667"/>
                  <a:pt x="2796363" y="1392865"/>
                </a:cubicBezTo>
                <a:cubicBezTo>
                  <a:pt x="2754083" y="1401321"/>
                  <a:pt x="2710601" y="1403672"/>
                  <a:pt x="2668772" y="1414130"/>
                </a:cubicBezTo>
                <a:cubicBezTo>
                  <a:pt x="2654595" y="1417674"/>
                  <a:pt x="2640507" y="1421593"/>
                  <a:pt x="2626242" y="1424763"/>
                </a:cubicBezTo>
                <a:cubicBezTo>
                  <a:pt x="2581852" y="1434627"/>
                  <a:pt x="2532839" y="1443227"/>
                  <a:pt x="2488019" y="1446028"/>
                </a:cubicBezTo>
                <a:cubicBezTo>
                  <a:pt x="2403050" y="1451339"/>
                  <a:pt x="2317898" y="1453116"/>
                  <a:pt x="2232837" y="1456660"/>
                </a:cubicBezTo>
                <a:cubicBezTo>
                  <a:pt x="2152660" y="1483387"/>
                  <a:pt x="2251488" y="1447334"/>
                  <a:pt x="2169042" y="1488558"/>
                </a:cubicBezTo>
                <a:cubicBezTo>
                  <a:pt x="2159017" y="1493570"/>
                  <a:pt x="2147169" y="1494179"/>
                  <a:pt x="2137144" y="1499191"/>
                </a:cubicBezTo>
                <a:cubicBezTo>
                  <a:pt x="2125714" y="1504906"/>
                  <a:pt x="2117042" y="1515541"/>
                  <a:pt x="2105246" y="1520456"/>
                </a:cubicBezTo>
                <a:cubicBezTo>
                  <a:pt x="2074209" y="1533388"/>
                  <a:pt x="2009553" y="1552353"/>
                  <a:pt x="2009553" y="1552353"/>
                </a:cubicBezTo>
                <a:cubicBezTo>
                  <a:pt x="1995376" y="1562986"/>
                  <a:pt x="1982873" y="1576326"/>
                  <a:pt x="1967023" y="1584251"/>
                </a:cubicBezTo>
                <a:cubicBezTo>
                  <a:pt x="1953953" y="1590786"/>
                  <a:pt x="1938176" y="1589753"/>
                  <a:pt x="1924493" y="1594884"/>
                </a:cubicBezTo>
                <a:cubicBezTo>
                  <a:pt x="1905586" y="1601974"/>
                  <a:pt x="1866891" y="1623393"/>
                  <a:pt x="1850065" y="1637414"/>
                </a:cubicBezTo>
                <a:cubicBezTo>
                  <a:pt x="1838513" y="1647040"/>
                  <a:pt x="1829719" y="1659686"/>
                  <a:pt x="1818167" y="1669312"/>
                </a:cubicBezTo>
                <a:cubicBezTo>
                  <a:pt x="1808350" y="1677493"/>
                  <a:pt x="1796087" y="1682396"/>
                  <a:pt x="1786270" y="1690577"/>
                </a:cubicBezTo>
                <a:cubicBezTo>
                  <a:pt x="1774718" y="1700203"/>
                  <a:pt x="1766883" y="1714133"/>
                  <a:pt x="1754372" y="1722474"/>
                </a:cubicBezTo>
                <a:cubicBezTo>
                  <a:pt x="1745046" y="1728691"/>
                  <a:pt x="1733107" y="1729563"/>
                  <a:pt x="1722474" y="1733107"/>
                </a:cubicBezTo>
                <a:cubicBezTo>
                  <a:pt x="1715386" y="1743740"/>
                  <a:pt x="1709390" y="1755188"/>
                  <a:pt x="1701209" y="1765005"/>
                </a:cubicBezTo>
                <a:cubicBezTo>
                  <a:pt x="1691583" y="1776556"/>
                  <a:pt x="1676614" y="1783758"/>
                  <a:pt x="1669312" y="1796902"/>
                </a:cubicBezTo>
                <a:cubicBezTo>
                  <a:pt x="1669307" y="1796911"/>
                  <a:pt x="1642732" y="1876641"/>
                  <a:pt x="1637414" y="1892595"/>
                </a:cubicBezTo>
                <a:cubicBezTo>
                  <a:pt x="1633870" y="1903228"/>
                  <a:pt x="1632998" y="1915167"/>
                  <a:pt x="1626781" y="1924493"/>
                </a:cubicBezTo>
                <a:cubicBezTo>
                  <a:pt x="1619693" y="1935126"/>
                  <a:pt x="1608615" y="1943994"/>
                  <a:pt x="1605516" y="1956391"/>
                </a:cubicBezTo>
                <a:cubicBezTo>
                  <a:pt x="1604300" y="1961254"/>
                  <a:pt x="1612605" y="1963479"/>
                  <a:pt x="1616149" y="196702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03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selection requires a </a:t>
            </a:r>
            <a:r>
              <a:rPr lang="en-US" dirty="0" err="1" smtClean="0"/>
              <a:t>mux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388879" y="1555854"/>
            <a:ext cx="3706614" cy="2329221"/>
            <a:chOff x="1388879" y="1555854"/>
            <a:chExt cx="3706614" cy="2329221"/>
          </a:xfrm>
        </p:grpSpPr>
        <p:sp>
          <p:nvSpPr>
            <p:cNvPr id="25" name="Rectangle 24"/>
            <p:cNvSpPr/>
            <p:nvPr/>
          </p:nvSpPr>
          <p:spPr bwMode="auto">
            <a:xfrm>
              <a:off x="1409141" y="1974388"/>
              <a:ext cx="395786" cy="18833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73446" y="2602183"/>
              <a:ext cx="922047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a[</a:t>
              </a:r>
              <a:r>
                <a:rPr lang="en-US" sz="2400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]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Trapezoid 7"/>
            <p:cNvSpPr/>
            <p:nvPr/>
          </p:nvSpPr>
          <p:spPr bwMode="auto">
            <a:xfrm rot="5400000">
              <a:off x="1928390" y="2697721"/>
              <a:ext cx="1910684" cy="464024"/>
            </a:xfrm>
            <a:prstGeom prst="trapezoid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1803282" y="2206399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1803282" y="2372447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1803282" y="2522572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1803282" y="26863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1803282" y="28387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1803282" y="29911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1803282" y="3157193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1803282" y="32959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1803282" y="34483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1803282" y="36007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3129389" y="286376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 rot="16200000">
              <a:off x="1421356" y="2680657"/>
              <a:ext cx="369012" cy="4339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a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H="1">
              <a:off x="2897377" y="1578605"/>
              <a:ext cx="6826" cy="493591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2990637" y="1555854"/>
              <a:ext cx="369012" cy="4339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775257" y="5734346"/>
            <a:ext cx="313419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a[0],a[1],a[2],…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806867" y="4667541"/>
            <a:ext cx="2761420" cy="1377866"/>
            <a:chOff x="2806867" y="4667541"/>
            <a:chExt cx="2761420" cy="1377866"/>
          </a:xfrm>
        </p:grpSpPr>
        <p:sp>
          <p:nvSpPr>
            <p:cNvPr id="44" name="Rectangle 43"/>
            <p:cNvSpPr/>
            <p:nvPr/>
          </p:nvSpPr>
          <p:spPr bwMode="auto">
            <a:xfrm rot="5400000">
              <a:off x="3550670" y="4656176"/>
              <a:ext cx="395786" cy="18833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69212" y="5381778"/>
              <a:ext cx="369012" cy="4339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a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" name="Freeform 45"/>
            <p:cNvSpPr/>
            <p:nvPr/>
          </p:nvSpPr>
          <p:spPr bwMode="auto">
            <a:xfrm>
              <a:off x="4612943" y="5786656"/>
              <a:ext cx="955344" cy="245660"/>
            </a:xfrm>
            <a:custGeom>
              <a:avLst/>
              <a:gdLst>
                <a:gd name="connsiteX0" fmla="*/ 0 w 955344"/>
                <a:gd name="connsiteY0" fmla="*/ 0 h 245660"/>
                <a:gd name="connsiteX1" fmla="*/ 0 w 955344"/>
                <a:gd name="connsiteY1" fmla="*/ 245660 h 245660"/>
                <a:gd name="connsiteX2" fmla="*/ 955344 w 955344"/>
                <a:gd name="connsiteY2" fmla="*/ 245660 h 245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5344" h="245660">
                  <a:moveTo>
                    <a:pt x="0" y="0"/>
                  </a:moveTo>
                  <a:lnTo>
                    <a:pt x="0" y="245660"/>
                  </a:lnTo>
                  <a:lnTo>
                    <a:pt x="955344" y="245660"/>
                  </a:lnTo>
                </a:path>
              </a:pathLst>
            </a:cu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07085" y="4667541"/>
              <a:ext cx="1091821" cy="369332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&gt;&gt;</a:t>
              </a:r>
              <a:endParaRPr lang="en-US" dirty="0"/>
            </a:p>
          </p:txBody>
        </p:sp>
        <p:cxnSp>
          <p:nvCxnSpPr>
            <p:cNvPr id="50" name="Elbow Connector 49"/>
            <p:cNvCxnSpPr>
              <a:stCxn id="41" idx="2"/>
              <a:endCxn id="48" idx="0"/>
            </p:cNvCxnSpPr>
            <p:nvPr/>
          </p:nvCxnSpPr>
          <p:spPr bwMode="auto">
            <a:xfrm rot="5400000" flipH="1">
              <a:off x="3079256" y="5241281"/>
              <a:ext cx="1148202" cy="722"/>
            </a:xfrm>
            <a:prstGeom prst="bentConnector5">
              <a:avLst>
                <a:gd name="adj1" fmla="val -19909"/>
                <a:gd name="adj2" fmla="val 139771330"/>
                <a:gd name="adj3" fmla="val 119909"/>
              </a:avLst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3" name="Straight Arrow Connector 62"/>
            <p:cNvCxnSpPr>
              <a:stCxn id="48" idx="2"/>
              <a:endCxn id="41" idx="0"/>
            </p:cNvCxnSpPr>
            <p:nvPr/>
          </p:nvCxnSpPr>
          <p:spPr bwMode="auto">
            <a:xfrm>
              <a:off x="3652996" y="5036873"/>
              <a:ext cx="722" cy="344905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4619625" y="5800725"/>
              <a:ext cx="274434" cy="244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050" dirty="0" smtClean="0"/>
                <a:t>0</a:t>
              </a:r>
              <a:endParaRPr lang="en-US" sz="105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445645" y="2002018"/>
            <a:ext cx="3463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when the selection indices are regular then it is better to use a shift operator (no gates!)</a:t>
            </a:r>
          </a:p>
        </p:txBody>
      </p:sp>
      <p:sp>
        <p:nvSpPr>
          <p:cNvPr id="29" name="Bent-Up Arrow 28"/>
          <p:cNvSpPr/>
          <p:nvPr/>
        </p:nvSpPr>
        <p:spPr bwMode="auto">
          <a:xfrm rot="5400000">
            <a:off x="1568636" y="4136065"/>
            <a:ext cx="728006" cy="797442"/>
          </a:xfrm>
          <a:prstGeom prst="bentUpArrow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11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" grpId="0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Replacing repeated selections by shifts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9" y="1522862"/>
            <a:ext cx="8073788" cy="4291084"/>
          </a:xfrm>
        </p:spPr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a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b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prod &lt;-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#(Bit#(6))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(32);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mulStep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32);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Bit#(32) m = (a[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]==0)? 0 : b;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&lt;= a &gt;&gt; 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Bit#(33) sum = add32(m,tp,0);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prod &lt;= {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sum[0],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prod[31:1]};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sum[32:1];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i+1;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97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for Sequential Multiply</a:t>
            </a:r>
            <a:endParaRPr lang="en-US" dirty="0"/>
          </a:p>
        </p:txBody>
      </p:sp>
      <p:sp>
        <p:nvSpPr>
          <p:cNvPr id="8" name="TextBox 100"/>
          <p:cNvSpPr txBox="1">
            <a:spLocks noChangeArrowheads="1"/>
          </p:cNvSpPr>
          <p:nvPr/>
        </p:nvSpPr>
        <p:spPr bwMode="auto">
          <a:xfrm>
            <a:off x="6034088" y="1383244"/>
            <a:ext cx="486030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 err="1" smtClean="0"/>
              <a:t>bIn</a:t>
            </a:r>
            <a:endParaRPr lang="en-US" sz="140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569528" y="1870074"/>
            <a:ext cx="1204912" cy="31962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 smtClean="0"/>
              <a:t>b</a:t>
            </a:r>
            <a:endParaRPr lang="en-US" sz="1400" dirty="0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581050" y="1882555"/>
            <a:ext cx="101142" cy="290356"/>
            <a:chOff x="7256879" y="1927436"/>
            <a:chExt cx="300908" cy="310332"/>
          </a:xfrm>
        </p:grpSpPr>
        <p:cxnSp>
          <p:nvCxnSpPr>
            <p:cNvPr id="16" name="Straight Connector 37"/>
            <p:cNvCxnSpPr>
              <a:cxnSpLocks noChangeShapeType="1"/>
            </p:cNvCxnSpPr>
            <p:nvPr/>
          </p:nvCxnSpPr>
          <p:spPr bwMode="auto">
            <a:xfrm>
              <a:off x="7256879" y="1927436"/>
              <a:ext cx="295273" cy="147284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" name="Straight Connector 38"/>
            <p:cNvCxnSpPr>
              <a:cxnSpLocks noChangeShapeType="1"/>
            </p:cNvCxnSpPr>
            <p:nvPr/>
          </p:nvCxnSpPr>
          <p:spPr bwMode="auto">
            <a:xfrm flipV="1">
              <a:off x="7260467" y="2065489"/>
              <a:ext cx="297320" cy="172279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</p:grpSp>
      <p:cxnSp>
        <p:nvCxnSpPr>
          <p:cNvPr id="86" name="Elbow Connector 198"/>
          <p:cNvCxnSpPr>
            <a:cxnSpLocks noChangeShapeType="1"/>
          </p:cNvCxnSpPr>
          <p:nvPr/>
        </p:nvCxnSpPr>
        <p:spPr bwMode="auto">
          <a:xfrm rot="5400000">
            <a:off x="6094571" y="1779962"/>
            <a:ext cx="172506" cy="1371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grpSp>
        <p:nvGrpSpPr>
          <p:cNvPr id="83" name="Group 82"/>
          <p:cNvGrpSpPr/>
          <p:nvPr/>
        </p:nvGrpSpPr>
        <p:grpSpPr>
          <a:xfrm>
            <a:off x="3312995" y="4039657"/>
            <a:ext cx="1224080" cy="300570"/>
            <a:chOff x="2512895" y="4039657"/>
            <a:chExt cx="1224080" cy="300570"/>
          </a:xfrm>
          <a:solidFill>
            <a:schemeClr val="accent1"/>
          </a:solidFill>
        </p:grpSpPr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2512895" y="4039657"/>
              <a:ext cx="1224080" cy="30057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a</a:t>
              </a:r>
              <a:endParaRPr lang="en-US" sz="1400" dirty="0"/>
            </a:p>
          </p:txBody>
        </p:sp>
        <p:cxnSp>
          <p:nvCxnSpPr>
            <p:cNvPr id="108" name="Straight Connector 135"/>
            <p:cNvCxnSpPr>
              <a:cxnSpLocks noChangeShapeType="1"/>
            </p:cNvCxnSpPr>
            <p:nvPr/>
          </p:nvCxnSpPr>
          <p:spPr bwMode="auto">
            <a:xfrm>
              <a:off x="2534350" y="4040715"/>
              <a:ext cx="99379" cy="137803"/>
            </a:xfrm>
            <a:prstGeom prst="line">
              <a:avLst/>
            </a:prstGeom>
            <a:grp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09" name="Straight Connector 136"/>
            <p:cNvCxnSpPr>
              <a:cxnSpLocks noChangeShapeType="1"/>
            </p:cNvCxnSpPr>
            <p:nvPr/>
          </p:nvCxnSpPr>
          <p:spPr bwMode="auto">
            <a:xfrm flipV="1">
              <a:off x="2535550" y="4169883"/>
              <a:ext cx="100067" cy="161190"/>
            </a:xfrm>
            <a:prstGeom prst="line">
              <a:avLst/>
            </a:prstGeom>
            <a:grp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80" name="Group 79"/>
          <p:cNvGrpSpPr/>
          <p:nvPr/>
        </p:nvGrpSpPr>
        <p:grpSpPr>
          <a:xfrm>
            <a:off x="2139453" y="4041770"/>
            <a:ext cx="473976" cy="319620"/>
            <a:chOff x="1339353" y="4041770"/>
            <a:chExt cx="473976" cy="319620"/>
          </a:xfrm>
          <a:solidFill>
            <a:schemeClr val="accent1"/>
          </a:solidFill>
        </p:grpSpPr>
        <p:sp>
          <p:nvSpPr>
            <p:cNvPr id="166" name="Rectangle 165"/>
            <p:cNvSpPr>
              <a:spLocks noChangeArrowheads="1"/>
            </p:cNvSpPr>
            <p:nvPr/>
          </p:nvSpPr>
          <p:spPr bwMode="auto">
            <a:xfrm>
              <a:off x="1339353" y="4041770"/>
              <a:ext cx="473976" cy="31962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err="1" smtClean="0"/>
                <a:t>i</a:t>
              </a:r>
              <a:endParaRPr lang="en-US" sz="1400" dirty="0"/>
            </a:p>
          </p:txBody>
        </p:sp>
        <p:grpSp>
          <p:nvGrpSpPr>
            <p:cNvPr id="18" name="Group 31"/>
            <p:cNvGrpSpPr>
              <a:grpSpLocks/>
            </p:cNvGrpSpPr>
            <p:nvPr/>
          </p:nvGrpSpPr>
          <p:grpSpPr bwMode="auto">
            <a:xfrm>
              <a:off x="1350874" y="4054250"/>
              <a:ext cx="101142" cy="290356"/>
              <a:chOff x="7256879" y="1927436"/>
              <a:chExt cx="300908" cy="310332"/>
            </a:xfrm>
            <a:grpFill/>
          </p:grpSpPr>
          <p:cxnSp>
            <p:nvCxnSpPr>
              <p:cNvPr id="168" name="Straight Connector 37"/>
              <p:cNvCxnSpPr>
                <a:cxnSpLocks noChangeShapeType="1"/>
              </p:cNvCxnSpPr>
              <p:nvPr/>
            </p:nvCxnSpPr>
            <p:spPr bwMode="auto">
              <a:xfrm>
                <a:off x="7256879" y="1927436"/>
                <a:ext cx="295273" cy="147284"/>
              </a:xfrm>
              <a:prstGeom prst="line">
                <a:avLst/>
              </a:prstGeom>
              <a:grp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9" name="Straight Connector 38"/>
              <p:cNvCxnSpPr>
                <a:cxnSpLocks noChangeShapeType="1"/>
              </p:cNvCxnSpPr>
              <p:nvPr/>
            </p:nvCxnSpPr>
            <p:spPr bwMode="auto">
              <a:xfrm flipV="1">
                <a:off x="7260467" y="2065489"/>
                <a:ext cx="297320" cy="172279"/>
              </a:xfrm>
              <a:prstGeom prst="line">
                <a:avLst/>
              </a:prstGeom>
              <a:grp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81" name="Group 80"/>
          <p:cNvGrpSpPr/>
          <p:nvPr/>
        </p:nvGrpSpPr>
        <p:grpSpPr>
          <a:xfrm>
            <a:off x="1971675" y="2988237"/>
            <a:ext cx="814276" cy="2489048"/>
            <a:chOff x="1171575" y="2988237"/>
            <a:chExt cx="814276" cy="2489048"/>
          </a:xfrm>
        </p:grpSpPr>
        <p:sp>
          <p:nvSpPr>
            <p:cNvPr id="136" name="Rectangle 13"/>
            <p:cNvSpPr>
              <a:spLocks noChangeArrowheads="1"/>
            </p:cNvSpPr>
            <p:nvPr/>
          </p:nvSpPr>
          <p:spPr bwMode="auto">
            <a:xfrm>
              <a:off x="1219817" y="4624968"/>
              <a:ext cx="713048" cy="2905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== 32</a:t>
              </a:r>
              <a:endParaRPr lang="en-US" sz="1400" dirty="0"/>
            </a:p>
          </p:txBody>
        </p:sp>
        <p:sp>
          <p:nvSpPr>
            <p:cNvPr id="170" name="AutoShape 10"/>
            <p:cNvSpPr>
              <a:spLocks noChangeArrowheads="1"/>
            </p:cNvSpPr>
            <p:nvPr/>
          </p:nvSpPr>
          <p:spPr bwMode="auto">
            <a:xfrm>
              <a:off x="1361528" y="3652838"/>
              <a:ext cx="428625" cy="144462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175" name="Straight Arrow Connector 230"/>
            <p:cNvCxnSpPr>
              <a:cxnSpLocks noChangeShapeType="1"/>
            </p:cNvCxnSpPr>
            <p:nvPr/>
          </p:nvCxnSpPr>
          <p:spPr bwMode="auto">
            <a:xfrm>
              <a:off x="1574601" y="3811893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76" name="Straight Arrow Connector 230"/>
            <p:cNvCxnSpPr>
              <a:cxnSpLocks noChangeShapeType="1"/>
            </p:cNvCxnSpPr>
            <p:nvPr/>
          </p:nvCxnSpPr>
          <p:spPr bwMode="auto">
            <a:xfrm>
              <a:off x="1573362" y="4382611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77" name="Shape 256"/>
            <p:cNvCxnSpPr>
              <a:cxnSpLocks noChangeShapeType="1"/>
              <a:stCxn id="166" idx="2"/>
              <a:endCxn id="82" idx="0"/>
            </p:cNvCxnSpPr>
            <p:nvPr/>
          </p:nvCxnSpPr>
          <p:spPr bwMode="auto">
            <a:xfrm rot="5400000" flipH="1">
              <a:off x="819227" y="3594752"/>
              <a:ext cx="1341965" cy="191313"/>
            </a:xfrm>
            <a:prstGeom prst="bentConnector5">
              <a:avLst>
                <a:gd name="adj1" fmla="val -8518"/>
                <a:gd name="adj2" fmla="val 336041"/>
                <a:gd name="adj3" fmla="val 11703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191" name="Oval 149"/>
            <p:cNvSpPr>
              <a:spLocks noChangeArrowheads="1"/>
            </p:cNvSpPr>
            <p:nvPr/>
          </p:nvSpPr>
          <p:spPr bwMode="auto">
            <a:xfrm>
              <a:off x="1681117" y="2988237"/>
              <a:ext cx="304734" cy="313763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0</a:t>
              </a:r>
            </a:p>
          </p:txBody>
        </p:sp>
        <p:cxnSp>
          <p:nvCxnSpPr>
            <p:cNvPr id="192" name="Elbow Connector 190"/>
            <p:cNvCxnSpPr>
              <a:cxnSpLocks noChangeShapeType="1"/>
              <a:stCxn id="191" idx="4"/>
            </p:cNvCxnSpPr>
            <p:nvPr/>
          </p:nvCxnSpPr>
          <p:spPr bwMode="auto">
            <a:xfrm rot="5400000">
              <a:off x="1581631" y="3400985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98" name="Straight Arrow Connector 230"/>
            <p:cNvCxnSpPr>
              <a:cxnSpLocks noChangeShapeType="1"/>
            </p:cNvCxnSpPr>
            <p:nvPr/>
          </p:nvCxnSpPr>
          <p:spPr bwMode="auto">
            <a:xfrm>
              <a:off x="1557790" y="4934989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199" name="TextBox 102"/>
            <p:cNvSpPr txBox="1">
              <a:spLocks noChangeArrowheads="1"/>
            </p:cNvSpPr>
            <p:nvPr/>
          </p:nvSpPr>
          <p:spPr bwMode="auto">
            <a:xfrm>
              <a:off x="1234100" y="5191053"/>
              <a:ext cx="627095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done</a:t>
              </a:r>
              <a:endParaRPr lang="en-US" sz="14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171575" y="3019425"/>
              <a:ext cx="445956" cy="2862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400" dirty="0" smtClean="0"/>
                <a:t>+1</a:t>
              </a:r>
              <a:endParaRPr lang="en-US" sz="1400" dirty="0"/>
            </a:p>
          </p:txBody>
        </p:sp>
        <p:cxnSp>
          <p:nvCxnSpPr>
            <p:cNvPr id="84" name="Elbow Connector 190"/>
            <p:cNvCxnSpPr>
              <a:cxnSpLocks noChangeShapeType="1"/>
            </p:cNvCxnSpPr>
            <p:nvPr/>
          </p:nvCxnSpPr>
          <p:spPr bwMode="auto">
            <a:xfrm rot="16200000" flipH="1">
              <a:off x="1267306" y="3400985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</p:grp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6769997" y="4039655"/>
            <a:ext cx="1206500" cy="30057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/>
              <a:t>prod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6773185" y="4038600"/>
            <a:ext cx="101267" cy="290358"/>
            <a:chOff x="1539276" y="3050891"/>
            <a:chExt cx="300885" cy="310334"/>
          </a:xfrm>
        </p:grpSpPr>
        <p:cxnSp>
          <p:nvCxnSpPr>
            <p:cNvPr id="26" name="Straight Connector 135"/>
            <p:cNvCxnSpPr>
              <a:cxnSpLocks noChangeShapeType="1"/>
            </p:cNvCxnSpPr>
            <p:nvPr/>
          </p:nvCxnSpPr>
          <p:spPr bwMode="auto">
            <a:xfrm>
              <a:off x="1539276" y="3050891"/>
              <a:ext cx="295275" cy="147284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" name="Straight Connector 136"/>
            <p:cNvCxnSpPr>
              <a:cxnSpLocks noChangeShapeType="1"/>
            </p:cNvCxnSpPr>
            <p:nvPr/>
          </p:nvCxnSpPr>
          <p:spPr bwMode="auto">
            <a:xfrm flipV="1">
              <a:off x="1542841" y="3188945"/>
              <a:ext cx="297320" cy="172280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36" name="Group 35"/>
          <p:cNvGrpSpPr/>
          <p:nvPr/>
        </p:nvGrpSpPr>
        <p:grpSpPr>
          <a:xfrm>
            <a:off x="6758748" y="3512345"/>
            <a:ext cx="1228221" cy="2080232"/>
            <a:chOff x="6758748" y="3512345"/>
            <a:chExt cx="1228221" cy="2080232"/>
          </a:xfrm>
        </p:grpSpPr>
        <p:sp>
          <p:nvSpPr>
            <p:cNvPr id="10" name="TextBox 102"/>
            <p:cNvSpPr txBox="1">
              <a:spLocks noChangeArrowheads="1"/>
            </p:cNvSpPr>
            <p:nvPr/>
          </p:nvSpPr>
          <p:spPr bwMode="auto">
            <a:xfrm>
              <a:off x="6758748" y="5306345"/>
              <a:ext cx="1228221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result (low)</a:t>
              </a:r>
              <a:endParaRPr lang="en-US" sz="1400" dirty="0"/>
            </a:p>
          </p:txBody>
        </p:sp>
        <p:cxnSp>
          <p:nvCxnSpPr>
            <p:cNvPr id="57" name="Straight Arrow Connector 254"/>
            <p:cNvCxnSpPr>
              <a:cxnSpLocks noChangeShapeType="1"/>
              <a:stCxn id="24" idx="2"/>
              <a:endCxn id="10" idx="0"/>
            </p:cNvCxnSpPr>
            <p:nvPr/>
          </p:nvCxnSpPr>
          <p:spPr bwMode="auto">
            <a:xfrm flipH="1">
              <a:off x="7372859" y="4340225"/>
              <a:ext cx="388" cy="96612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0" name="Shape 256"/>
            <p:cNvCxnSpPr>
              <a:cxnSpLocks noChangeShapeType="1"/>
              <a:stCxn id="24" idx="2"/>
              <a:endCxn id="118" idx="2"/>
            </p:cNvCxnSpPr>
            <p:nvPr/>
          </p:nvCxnSpPr>
          <p:spPr bwMode="auto">
            <a:xfrm rot="5400000" flipH="1">
              <a:off x="6955878" y="3922857"/>
              <a:ext cx="827881" cy="6857"/>
            </a:xfrm>
            <a:prstGeom prst="bentConnector5">
              <a:avLst>
                <a:gd name="adj1" fmla="val -27613"/>
                <a:gd name="adj2" fmla="val -13688902"/>
                <a:gd name="adj3" fmla="val 127613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</p:cxnSp>
        <p:sp>
          <p:nvSpPr>
            <p:cNvPr id="87" name="TextBox 86"/>
            <p:cNvSpPr txBox="1"/>
            <p:nvPr/>
          </p:nvSpPr>
          <p:spPr>
            <a:xfrm>
              <a:off x="7436495" y="3848100"/>
              <a:ext cx="521297" cy="203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800" dirty="0" smtClean="0"/>
                <a:t>[30:0]</a:t>
              </a:r>
              <a:endParaRPr lang="en-US" sz="800" dirty="0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495675" y="1631950"/>
            <a:ext cx="862666" cy="2914583"/>
            <a:chOff x="2695575" y="1631950"/>
            <a:chExt cx="862666" cy="2914583"/>
          </a:xfrm>
        </p:grpSpPr>
        <p:grpSp>
          <p:nvGrpSpPr>
            <p:cNvPr id="92" name="Group 91"/>
            <p:cNvGrpSpPr/>
            <p:nvPr/>
          </p:nvGrpSpPr>
          <p:grpSpPr>
            <a:xfrm>
              <a:off x="2756013" y="1631950"/>
              <a:ext cx="802228" cy="2708277"/>
              <a:chOff x="2756013" y="1631950"/>
              <a:chExt cx="802228" cy="2708277"/>
            </a:xfrm>
          </p:grpSpPr>
          <p:sp>
            <p:nvSpPr>
              <p:cNvPr id="9" name="TextBox 101"/>
              <p:cNvSpPr txBox="1">
                <a:spLocks noChangeArrowheads="1"/>
              </p:cNvSpPr>
              <p:nvPr/>
            </p:nvSpPr>
            <p:spPr bwMode="auto">
              <a:xfrm>
                <a:off x="3077019" y="1631950"/>
                <a:ext cx="481222" cy="286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err="1" smtClean="0"/>
                  <a:t>aIn</a:t>
                </a:r>
                <a:endParaRPr lang="en-US" sz="1400" dirty="0"/>
              </a:p>
            </p:txBody>
          </p:sp>
          <p:sp>
            <p:nvSpPr>
              <p:cNvPr id="29" name="Rectangle 13"/>
              <p:cNvSpPr>
                <a:spLocks noChangeArrowheads="1"/>
              </p:cNvSpPr>
              <p:nvPr/>
            </p:nvSpPr>
            <p:spPr bwMode="auto">
              <a:xfrm rot="10800000">
                <a:off x="2756013" y="2973388"/>
                <a:ext cx="322262" cy="29051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/>
                  <a:t>&lt;&lt;</a:t>
                </a:r>
              </a:p>
            </p:txBody>
          </p:sp>
          <p:cxnSp>
            <p:nvCxnSpPr>
              <p:cNvPr id="34" name="Straight Arrow Connector 179"/>
              <p:cNvCxnSpPr>
                <a:cxnSpLocks noChangeShapeType="1"/>
              </p:cNvCxnSpPr>
              <p:nvPr/>
            </p:nvCxnSpPr>
            <p:spPr bwMode="auto">
              <a:xfrm flipH="1">
                <a:off x="3219894" y="1954213"/>
                <a:ext cx="0" cy="1693862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sp>
            <p:nvSpPr>
              <p:cNvPr id="38" name="AutoShape 10"/>
              <p:cNvSpPr>
                <a:spLocks noChangeArrowheads="1"/>
              </p:cNvSpPr>
              <p:nvPr/>
            </p:nvSpPr>
            <p:spPr bwMode="auto">
              <a:xfrm>
                <a:off x="2909383" y="3652838"/>
                <a:ext cx="428625" cy="144462"/>
              </a:xfrm>
              <a:prstGeom prst="flowChartManualOpera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/>
              </a:p>
            </p:txBody>
          </p:sp>
          <p:cxnSp>
            <p:nvCxnSpPr>
              <p:cNvPr id="42" name="Elbow Connector 189"/>
              <p:cNvCxnSpPr>
                <a:cxnSpLocks noChangeShapeType="1"/>
              </p:cNvCxnSpPr>
              <p:nvPr/>
            </p:nvCxnSpPr>
            <p:spPr bwMode="auto">
              <a:xfrm rot="16200000" flipH="1">
                <a:off x="2790938" y="3405187"/>
                <a:ext cx="368300" cy="117475"/>
              </a:xfrm>
              <a:prstGeom prst="bentConnector3">
                <a:avLst>
                  <a:gd name="adj1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cxnSp>
            <p:nvCxnSpPr>
              <p:cNvPr id="50" name="Straight Arrow Connector 230"/>
              <p:cNvCxnSpPr>
                <a:cxnSpLocks noChangeShapeType="1"/>
                <a:stCxn id="38" idx="2"/>
                <a:endCxn id="19" idx="0"/>
              </p:cNvCxnSpPr>
              <p:nvPr/>
            </p:nvCxnSpPr>
            <p:spPr bwMode="auto">
              <a:xfrm>
                <a:off x="3123696" y="3797300"/>
                <a:ext cx="10764" cy="242357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cxnSp>
            <p:nvCxnSpPr>
              <p:cNvPr id="58" name="Shape 256"/>
              <p:cNvCxnSpPr>
                <a:cxnSpLocks noChangeShapeType="1"/>
                <a:stCxn id="19" idx="2"/>
                <a:endCxn id="29" idx="2"/>
              </p:cNvCxnSpPr>
              <p:nvPr/>
            </p:nvCxnSpPr>
            <p:spPr bwMode="auto">
              <a:xfrm rot="5400000" flipH="1">
                <a:off x="2342382" y="3548150"/>
                <a:ext cx="1366839" cy="217316"/>
              </a:xfrm>
              <a:prstGeom prst="bentConnector5">
                <a:avLst>
                  <a:gd name="adj1" fmla="val -16725"/>
                  <a:gd name="adj2" fmla="val 386828"/>
                  <a:gd name="adj3" fmla="val 116725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</p:grpSp>
        <p:sp>
          <p:nvSpPr>
            <p:cNvPr id="100" name="TextBox 99"/>
            <p:cNvSpPr txBox="1"/>
            <p:nvPr/>
          </p:nvSpPr>
          <p:spPr>
            <a:xfrm>
              <a:off x="2695575" y="4343400"/>
              <a:ext cx="428322" cy="203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800" dirty="0" smtClean="0"/>
                <a:t>31:0</a:t>
              </a:r>
              <a:endParaRPr lang="en-US" sz="800" dirty="0"/>
            </a:p>
          </p:txBody>
        </p:sp>
      </p:grpSp>
      <p:sp>
        <p:nvSpPr>
          <p:cNvPr id="63" name="Rectangle 13"/>
          <p:cNvSpPr>
            <a:spLocks noChangeArrowheads="1"/>
          </p:cNvSpPr>
          <p:nvPr/>
        </p:nvSpPr>
        <p:spPr bwMode="auto">
          <a:xfrm>
            <a:off x="5055962" y="4041770"/>
            <a:ext cx="1206500" cy="30057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 err="1" smtClean="0"/>
              <a:t>tp</a:t>
            </a:r>
            <a:endParaRPr lang="en-US" sz="1400" dirty="0"/>
          </a:p>
        </p:txBody>
      </p:sp>
      <p:grpSp>
        <p:nvGrpSpPr>
          <p:cNvPr id="13" name="Group 31"/>
          <p:cNvGrpSpPr>
            <a:grpSpLocks/>
          </p:cNvGrpSpPr>
          <p:nvPr/>
        </p:nvGrpSpPr>
        <p:grpSpPr bwMode="auto">
          <a:xfrm>
            <a:off x="5059150" y="4040715"/>
            <a:ext cx="101267" cy="290358"/>
            <a:chOff x="1539276" y="3050891"/>
            <a:chExt cx="300885" cy="310334"/>
          </a:xfrm>
          <a:solidFill>
            <a:schemeClr val="bg1"/>
          </a:solidFill>
        </p:grpSpPr>
        <p:cxnSp>
          <p:nvCxnSpPr>
            <p:cNvPr id="65" name="Straight Connector 135"/>
            <p:cNvCxnSpPr>
              <a:cxnSpLocks noChangeShapeType="1"/>
            </p:cNvCxnSpPr>
            <p:nvPr/>
          </p:nvCxnSpPr>
          <p:spPr bwMode="auto">
            <a:xfrm>
              <a:off x="1539276" y="3050891"/>
              <a:ext cx="295275" cy="147284"/>
            </a:xfrm>
            <a:prstGeom prst="line">
              <a:avLst/>
            </a:prstGeom>
            <a:grp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6" name="Straight Connector 136"/>
            <p:cNvCxnSpPr>
              <a:cxnSpLocks noChangeShapeType="1"/>
            </p:cNvCxnSpPr>
            <p:nvPr/>
          </p:nvCxnSpPr>
          <p:spPr bwMode="auto">
            <a:xfrm flipV="1">
              <a:off x="1542841" y="3188945"/>
              <a:ext cx="297320" cy="172280"/>
            </a:xfrm>
            <a:prstGeom prst="line">
              <a:avLst/>
            </a:prstGeom>
            <a:grp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103" name="Group 102"/>
          <p:cNvGrpSpPr/>
          <p:nvPr/>
        </p:nvGrpSpPr>
        <p:grpSpPr>
          <a:xfrm>
            <a:off x="2547391" y="3657600"/>
            <a:ext cx="541519" cy="313932"/>
            <a:chOff x="1747291" y="3657600"/>
            <a:chExt cx="541519" cy="313932"/>
          </a:xfrm>
        </p:grpSpPr>
        <p:cxnSp>
          <p:nvCxnSpPr>
            <p:cNvPr id="138" name="Straight Arrow Connector 137"/>
            <p:cNvCxnSpPr/>
            <p:nvPr/>
          </p:nvCxnSpPr>
          <p:spPr bwMode="auto">
            <a:xfrm flipH="1" flipV="1">
              <a:off x="1747291" y="372427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42" name="TextBox 141"/>
            <p:cNvSpPr txBox="1"/>
            <p:nvPr/>
          </p:nvSpPr>
          <p:spPr>
            <a:xfrm>
              <a:off x="1866900" y="3657600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080916" y="3695700"/>
            <a:ext cx="531994" cy="313932"/>
            <a:chOff x="3280816" y="3695700"/>
            <a:chExt cx="531994" cy="313932"/>
          </a:xfrm>
        </p:grpSpPr>
        <p:cxnSp>
          <p:nvCxnSpPr>
            <p:cNvPr id="141" name="Straight Arrow Connector 140"/>
            <p:cNvCxnSpPr/>
            <p:nvPr/>
          </p:nvCxnSpPr>
          <p:spPr bwMode="auto">
            <a:xfrm flipH="1" flipV="1">
              <a:off x="3280816" y="3752850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3390900" y="3695700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576341" y="3000375"/>
            <a:ext cx="712969" cy="313932"/>
            <a:chOff x="4776241" y="3000375"/>
            <a:chExt cx="712969" cy="313932"/>
          </a:xfrm>
        </p:grpSpPr>
        <p:cxnSp>
          <p:nvCxnSpPr>
            <p:cNvPr id="140" name="Straight Arrow Connector 139"/>
            <p:cNvCxnSpPr/>
            <p:nvPr/>
          </p:nvCxnSpPr>
          <p:spPr bwMode="auto">
            <a:xfrm flipH="1" flipV="1">
              <a:off x="4776241" y="315277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44" name="TextBox 143"/>
            <p:cNvSpPr txBox="1"/>
            <p:nvPr/>
          </p:nvSpPr>
          <p:spPr>
            <a:xfrm>
              <a:off x="5067300" y="3000375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733550" y="4143375"/>
            <a:ext cx="421910" cy="313932"/>
            <a:chOff x="933450" y="4143375"/>
            <a:chExt cx="421910" cy="313932"/>
          </a:xfrm>
        </p:grpSpPr>
        <p:cxnSp>
          <p:nvCxnSpPr>
            <p:cNvPr id="139" name="Straight Arrow Connector 138"/>
            <p:cNvCxnSpPr/>
            <p:nvPr/>
          </p:nvCxnSpPr>
          <p:spPr bwMode="auto">
            <a:xfrm flipV="1">
              <a:off x="1032916" y="420052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1" name="TextBox 150"/>
            <p:cNvSpPr txBox="1"/>
            <p:nvPr/>
          </p:nvSpPr>
          <p:spPr>
            <a:xfrm>
              <a:off x="933450" y="4143375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905125" y="4162425"/>
            <a:ext cx="421910" cy="313932"/>
            <a:chOff x="2105025" y="4162425"/>
            <a:chExt cx="421910" cy="313932"/>
          </a:xfrm>
        </p:grpSpPr>
        <p:cxnSp>
          <p:nvCxnSpPr>
            <p:cNvPr id="145" name="Straight Arrow Connector 144"/>
            <p:cNvCxnSpPr/>
            <p:nvPr/>
          </p:nvCxnSpPr>
          <p:spPr bwMode="auto">
            <a:xfrm flipV="1">
              <a:off x="2194966" y="4210050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2" name="TextBox 151"/>
            <p:cNvSpPr txBox="1"/>
            <p:nvPr/>
          </p:nvSpPr>
          <p:spPr>
            <a:xfrm>
              <a:off x="2105025" y="4162425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4657725" y="4171950"/>
            <a:ext cx="421910" cy="313932"/>
            <a:chOff x="3857625" y="4171950"/>
            <a:chExt cx="421910" cy="313932"/>
          </a:xfrm>
        </p:grpSpPr>
        <p:cxnSp>
          <p:nvCxnSpPr>
            <p:cNvPr id="146" name="Straight Arrow Connector 145"/>
            <p:cNvCxnSpPr/>
            <p:nvPr/>
          </p:nvCxnSpPr>
          <p:spPr bwMode="auto">
            <a:xfrm flipV="1">
              <a:off x="3947566" y="420052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3" name="TextBox 152"/>
            <p:cNvSpPr txBox="1"/>
            <p:nvPr/>
          </p:nvSpPr>
          <p:spPr>
            <a:xfrm>
              <a:off x="3857625" y="4171950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410325" y="4181475"/>
            <a:ext cx="421910" cy="313932"/>
            <a:chOff x="5610225" y="4181475"/>
            <a:chExt cx="421910" cy="313932"/>
          </a:xfrm>
        </p:grpSpPr>
        <p:cxnSp>
          <p:nvCxnSpPr>
            <p:cNvPr id="148" name="Straight Arrow Connector 147"/>
            <p:cNvCxnSpPr/>
            <p:nvPr/>
          </p:nvCxnSpPr>
          <p:spPr bwMode="auto">
            <a:xfrm flipV="1">
              <a:off x="5652541" y="420052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4" name="TextBox 153"/>
            <p:cNvSpPr txBox="1"/>
            <p:nvPr/>
          </p:nvSpPr>
          <p:spPr>
            <a:xfrm>
              <a:off x="5610225" y="4181475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933950" y="1866900"/>
            <a:ext cx="647700" cy="313932"/>
            <a:chOff x="4133850" y="1866900"/>
            <a:chExt cx="647700" cy="313932"/>
          </a:xfrm>
        </p:grpSpPr>
        <p:cxnSp>
          <p:nvCxnSpPr>
            <p:cNvPr id="150" name="Straight Arrow Connector 149"/>
            <p:cNvCxnSpPr/>
            <p:nvPr/>
          </p:nvCxnSpPr>
          <p:spPr bwMode="auto">
            <a:xfrm flipV="1">
              <a:off x="4461916" y="202882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5" name="TextBox 154"/>
            <p:cNvSpPr txBox="1"/>
            <p:nvPr/>
          </p:nvSpPr>
          <p:spPr>
            <a:xfrm>
              <a:off x="4133850" y="1866900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56" name="TextBox 155"/>
          <p:cNvSpPr txBox="1"/>
          <p:nvPr/>
        </p:nvSpPr>
        <p:spPr>
          <a:xfrm>
            <a:off x="5370447" y="5762625"/>
            <a:ext cx="2973891" cy="7232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s1</a:t>
            </a:r>
            <a:r>
              <a:rPr lang="en-US" dirty="0" smtClean="0"/>
              <a:t> = </a:t>
            </a:r>
            <a:r>
              <a:rPr lang="en-US" dirty="0" err="1" smtClean="0"/>
              <a:t>start_en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s2</a:t>
            </a:r>
            <a:r>
              <a:rPr lang="en-US" dirty="0" smtClean="0"/>
              <a:t> = </a:t>
            </a:r>
            <a:r>
              <a:rPr lang="en-US" dirty="0" err="1" smtClean="0"/>
              <a:t>start_en</a:t>
            </a:r>
            <a:r>
              <a:rPr lang="en-US" dirty="0" smtClean="0"/>
              <a:t> | !done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400550" y="2102412"/>
            <a:ext cx="2535437" cy="3487259"/>
            <a:chOff x="4400550" y="2102412"/>
            <a:chExt cx="2535437" cy="3487259"/>
          </a:xfrm>
        </p:grpSpPr>
        <p:sp>
          <p:nvSpPr>
            <p:cNvPr id="130" name="TextBox 102"/>
            <p:cNvSpPr txBox="1">
              <a:spLocks noChangeArrowheads="1"/>
            </p:cNvSpPr>
            <p:nvPr/>
          </p:nvSpPr>
          <p:spPr bwMode="auto">
            <a:xfrm>
              <a:off x="5265149" y="5303439"/>
              <a:ext cx="1311578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result (high)</a:t>
              </a:r>
              <a:endParaRPr lang="en-US" sz="1400" dirty="0"/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4400550" y="2102412"/>
              <a:ext cx="2535437" cy="3069591"/>
              <a:chOff x="4400550" y="2121462"/>
              <a:chExt cx="2535437" cy="3069591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6619875" y="3867150"/>
                <a:ext cx="316112" cy="203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800" dirty="0" smtClean="0"/>
                  <a:t>31</a:t>
                </a:r>
                <a:endParaRPr lang="en-US" sz="800" dirty="0"/>
              </a:p>
            </p:txBody>
          </p:sp>
          <p:cxnSp>
            <p:nvCxnSpPr>
              <p:cNvPr id="96" name="Straight Arrow Connector 95"/>
              <p:cNvCxnSpPr/>
              <p:nvPr/>
            </p:nvCxnSpPr>
            <p:spPr bwMode="auto">
              <a:xfrm>
                <a:off x="5657850" y="3762375"/>
                <a:ext cx="1362" cy="260345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99" name="TextBox 98"/>
              <p:cNvSpPr txBox="1"/>
              <p:nvPr/>
            </p:nvSpPr>
            <p:spPr>
              <a:xfrm>
                <a:off x="5724525" y="3724275"/>
                <a:ext cx="250390" cy="203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800" dirty="0" smtClean="0"/>
                  <a:t>0</a:t>
                </a:r>
                <a:endParaRPr lang="en-US" sz="800" dirty="0"/>
              </a:p>
            </p:txBody>
          </p:sp>
          <p:grpSp>
            <p:nvGrpSpPr>
              <p:cNvPr id="124" name="Group 123"/>
              <p:cNvGrpSpPr/>
              <p:nvPr/>
            </p:nvGrpSpPr>
            <p:grpSpPr>
              <a:xfrm>
                <a:off x="4400550" y="2121462"/>
                <a:ext cx="2505075" cy="3069591"/>
                <a:chOff x="4400550" y="2121462"/>
                <a:chExt cx="2505075" cy="3069591"/>
              </a:xfrm>
            </p:grpSpPr>
            <p:sp>
              <p:nvSpPr>
                <p:cNvPr id="31" name="Freeform 20"/>
                <p:cNvSpPr>
                  <a:spLocks/>
                </p:cNvSpPr>
                <p:nvPr/>
              </p:nvSpPr>
              <p:spPr bwMode="auto">
                <a:xfrm rot="5400000">
                  <a:off x="5451542" y="3262379"/>
                  <a:ext cx="382587" cy="611055"/>
                </a:xfrm>
                <a:custGeom>
                  <a:avLst/>
                  <a:gdLst>
                    <a:gd name="T0" fmla="*/ 0 w 241"/>
                    <a:gd name="T1" fmla="*/ 0 h 385"/>
                    <a:gd name="T2" fmla="*/ 0 w 241"/>
                    <a:gd name="T3" fmla="*/ 160 h 385"/>
                    <a:gd name="T4" fmla="*/ 48 w 241"/>
                    <a:gd name="T5" fmla="*/ 192 h 385"/>
                    <a:gd name="T6" fmla="*/ 0 w 241"/>
                    <a:gd name="T7" fmla="*/ 224 h 385"/>
                    <a:gd name="T8" fmla="*/ 0 w 241"/>
                    <a:gd name="T9" fmla="*/ 384 h 385"/>
                    <a:gd name="T10" fmla="*/ 240 w 241"/>
                    <a:gd name="T11" fmla="*/ 288 h 385"/>
                    <a:gd name="T12" fmla="*/ 240 w 241"/>
                    <a:gd name="T13" fmla="*/ 96 h 385"/>
                    <a:gd name="T14" fmla="*/ 0 w 241"/>
                    <a:gd name="T15" fmla="*/ 0 h 38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41"/>
                    <a:gd name="T25" fmla="*/ 0 h 385"/>
                    <a:gd name="T26" fmla="*/ 241 w 241"/>
                    <a:gd name="T27" fmla="*/ 385 h 38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41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48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0" y="288"/>
                      </a:lnTo>
                      <a:lnTo>
                        <a:pt x="240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1905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vert270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-96" charset="2"/>
                    <a:buNone/>
                    <a:defRPr/>
                  </a:pPr>
                  <a:r>
                    <a:rPr lang="en-US" sz="900" dirty="0">
                      <a:latin typeface="Verdana" pitchFamily="-96" charset="0"/>
                    </a:rPr>
                    <a:t>    add</a:t>
                  </a:r>
                </a:p>
              </p:txBody>
            </p:sp>
            <p:cxnSp>
              <p:nvCxnSpPr>
                <p:cNvPr id="128" name="Straight Arrow Connector 254"/>
                <p:cNvCxnSpPr>
                  <a:cxnSpLocks noChangeShapeType="1"/>
                </p:cNvCxnSpPr>
                <p:nvPr/>
              </p:nvCxnSpPr>
              <p:spPr bwMode="auto">
                <a:xfrm>
                  <a:off x="5678262" y="4342340"/>
                  <a:ext cx="2262" cy="848713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</p:spPr>
            </p:cxnSp>
            <p:sp>
              <p:nvSpPr>
                <p:cNvPr id="98" name="Freeform 97"/>
                <p:cNvSpPr/>
                <p:nvPr/>
              </p:nvSpPr>
              <p:spPr bwMode="auto">
                <a:xfrm>
                  <a:off x="5743575" y="3771900"/>
                  <a:ext cx="1162050" cy="276225"/>
                </a:xfrm>
                <a:custGeom>
                  <a:avLst/>
                  <a:gdLst>
                    <a:gd name="connsiteX0" fmla="*/ 0 w 809625"/>
                    <a:gd name="connsiteY0" fmla="*/ 0 h 276225"/>
                    <a:gd name="connsiteX1" fmla="*/ 19050 w 809625"/>
                    <a:gd name="connsiteY1" fmla="*/ 95250 h 276225"/>
                    <a:gd name="connsiteX2" fmla="*/ 809625 w 809625"/>
                    <a:gd name="connsiteY2" fmla="*/ 104775 h 276225"/>
                    <a:gd name="connsiteX3" fmla="*/ 809625 w 809625"/>
                    <a:gd name="connsiteY3" fmla="*/ 276225 h 276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09625" h="276225">
                      <a:moveTo>
                        <a:pt x="0" y="0"/>
                      </a:moveTo>
                      <a:lnTo>
                        <a:pt x="19050" y="95250"/>
                      </a:lnTo>
                      <a:lnTo>
                        <a:pt x="809625" y="104775"/>
                      </a:lnTo>
                      <a:lnTo>
                        <a:pt x="809625" y="276225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grpSp>
              <p:nvGrpSpPr>
                <p:cNvPr id="123" name="Group 122"/>
                <p:cNvGrpSpPr/>
                <p:nvPr/>
              </p:nvGrpSpPr>
              <p:grpSpPr>
                <a:xfrm>
                  <a:off x="5187513" y="2578662"/>
                  <a:ext cx="428625" cy="797157"/>
                  <a:chOff x="5187513" y="2578662"/>
                  <a:chExt cx="428625" cy="797157"/>
                </a:xfrm>
              </p:grpSpPr>
              <p:sp>
                <p:nvSpPr>
                  <p:cNvPr id="40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5187513" y="3062288"/>
                    <a:ext cx="428625" cy="144462"/>
                  </a:xfrm>
                  <a:prstGeom prst="flowChartManualOperation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90000"/>
                      </a:lnSpc>
                      <a:spcBef>
                        <a:spcPct val="25000"/>
                      </a:spcBef>
                      <a:buClr>
                        <a:schemeClr val="bg1"/>
                      </a:buClr>
                      <a:buSzPct val="100000"/>
                      <a:buFont typeface="Wingdings" pitchFamily="2" charset="2"/>
                      <a:buChar char="•"/>
                    </a:pPr>
                    <a:endParaRPr lang="en-US"/>
                  </a:p>
                </p:txBody>
              </p:sp>
              <p:sp>
                <p:nvSpPr>
                  <p:cNvPr id="32" name="Oval 14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5256213" y="2578662"/>
                    <a:ext cx="304734" cy="313763"/>
                  </a:xfrm>
                  <a:prstGeom prst="ellips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90000"/>
                      </a:lnSpc>
                      <a:spcBef>
                        <a:spcPct val="25000"/>
                      </a:spcBef>
                      <a:buClr>
                        <a:schemeClr val="bg1"/>
                      </a:buClr>
                      <a:buSzPct val="100000"/>
                      <a:buFont typeface="Wingdings" pitchFamily="2" charset="2"/>
                      <a:buNone/>
                    </a:pPr>
                    <a:r>
                      <a:rPr lang="en-US" dirty="0"/>
                      <a:t>0</a:t>
                    </a:r>
                  </a:p>
                </p:txBody>
              </p:sp>
              <p:cxnSp>
                <p:nvCxnSpPr>
                  <p:cNvPr id="76" name="Straight Arrow Connector 21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5415095" y="3209925"/>
                    <a:ext cx="4630" cy="1658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 type="none" w="med" len="med"/>
                    <a:tailEnd type="triangle" w="med" len="med"/>
                  </a:ln>
                </p:spPr>
              </p:cxnSp>
              <p:cxnSp>
                <p:nvCxnSpPr>
                  <p:cNvPr id="115" name="Straight Arrow Connector 114"/>
                  <p:cNvCxnSpPr>
                    <a:stCxn id="32" idx="4"/>
                  </p:cNvCxnSpPr>
                  <p:nvPr/>
                </p:nvCxnSpPr>
                <p:spPr bwMode="auto">
                  <a:xfrm flipH="1">
                    <a:off x="5391150" y="2892425"/>
                    <a:ext cx="17430" cy="174625"/>
                  </a:xfrm>
                  <a:prstGeom prst="straightConnector1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</p:cxnSp>
            </p:grpSp>
            <p:sp>
              <p:nvSpPr>
                <p:cNvPr id="111" name="Freeform 110"/>
                <p:cNvSpPr/>
                <p:nvPr/>
              </p:nvSpPr>
              <p:spPr bwMode="auto">
                <a:xfrm>
                  <a:off x="4895850" y="2867025"/>
                  <a:ext cx="771525" cy="1704975"/>
                </a:xfrm>
                <a:custGeom>
                  <a:avLst/>
                  <a:gdLst>
                    <a:gd name="connsiteX0" fmla="*/ 771525 w 771525"/>
                    <a:gd name="connsiteY0" fmla="*/ 1704975 h 1704975"/>
                    <a:gd name="connsiteX1" fmla="*/ 0 w 771525"/>
                    <a:gd name="connsiteY1" fmla="*/ 1704975 h 1704975"/>
                    <a:gd name="connsiteX2" fmla="*/ 9525 w 771525"/>
                    <a:gd name="connsiteY2" fmla="*/ 0 h 1704975"/>
                    <a:gd name="connsiteX3" fmla="*/ 371475 w 771525"/>
                    <a:gd name="connsiteY3" fmla="*/ 0 h 1704975"/>
                    <a:gd name="connsiteX4" fmla="*/ 371475 w 771525"/>
                    <a:gd name="connsiteY4" fmla="*/ 152400 h 1704975"/>
                    <a:gd name="connsiteX0" fmla="*/ 771525 w 771525"/>
                    <a:gd name="connsiteY0" fmla="*/ 1704975 h 1704975"/>
                    <a:gd name="connsiteX1" fmla="*/ 0 w 771525"/>
                    <a:gd name="connsiteY1" fmla="*/ 1704975 h 1704975"/>
                    <a:gd name="connsiteX2" fmla="*/ 9525 w 771525"/>
                    <a:gd name="connsiteY2" fmla="*/ 0 h 1704975"/>
                    <a:gd name="connsiteX3" fmla="*/ 371475 w 771525"/>
                    <a:gd name="connsiteY3" fmla="*/ 0 h 1704975"/>
                    <a:gd name="connsiteX4" fmla="*/ 371475 w 771525"/>
                    <a:gd name="connsiteY4" fmla="*/ 219075 h 170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71525" h="1704975">
                      <a:moveTo>
                        <a:pt x="771525" y="1704975"/>
                      </a:moveTo>
                      <a:lnTo>
                        <a:pt x="0" y="1704975"/>
                      </a:lnTo>
                      <a:lnTo>
                        <a:pt x="9525" y="0"/>
                      </a:lnTo>
                      <a:lnTo>
                        <a:pt x="371475" y="0"/>
                      </a:lnTo>
                      <a:lnTo>
                        <a:pt x="371475" y="219075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121" name="Freeform 120"/>
                <p:cNvSpPr/>
                <p:nvPr/>
              </p:nvSpPr>
              <p:spPr bwMode="auto">
                <a:xfrm>
                  <a:off x="4467225" y="2514601"/>
                  <a:ext cx="1152525" cy="2038350"/>
                </a:xfrm>
                <a:custGeom>
                  <a:avLst/>
                  <a:gdLst>
                    <a:gd name="connsiteX0" fmla="*/ 0 w 1343025"/>
                    <a:gd name="connsiteY0" fmla="*/ 1924050 h 2124075"/>
                    <a:gd name="connsiteX1" fmla="*/ 0 w 1343025"/>
                    <a:gd name="connsiteY1" fmla="*/ 2124075 h 2124075"/>
                    <a:gd name="connsiteX2" fmla="*/ 247650 w 1343025"/>
                    <a:gd name="connsiteY2" fmla="*/ 2124075 h 2124075"/>
                    <a:gd name="connsiteX3" fmla="*/ 238125 w 1343025"/>
                    <a:gd name="connsiteY3" fmla="*/ 0 h 2124075"/>
                    <a:gd name="connsiteX4" fmla="*/ 1343025 w 1343025"/>
                    <a:gd name="connsiteY4" fmla="*/ 0 h 2124075"/>
                    <a:gd name="connsiteX0" fmla="*/ 0 w 1152525"/>
                    <a:gd name="connsiteY0" fmla="*/ 1924050 h 2124075"/>
                    <a:gd name="connsiteX1" fmla="*/ 0 w 1152525"/>
                    <a:gd name="connsiteY1" fmla="*/ 2124075 h 2124075"/>
                    <a:gd name="connsiteX2" fmla="*/ 247650 w 1152525"/>
                    <a:gd name="connsiteY2" fmla="*/ 2124075 h 2124075"/>
                    <a:gd name="connsiteX3" fmla="*/ 238125 w 1152525"/>
                    <a:gd name="connsiteY3" fmla="*/ 0 h 2124075"/>
                    <a:gd name="connsiteX4" fmla="*/ 1152525 w 1152525"/>
                    <a:gd name="connsiteY4" fmla="*/ 85725 h 2124075"/>
                    <a:gd name="connsiteX0" fmla="*/ 0 w 1152525"/>
                    <a:gd name="connsiteY0" fmla="*/ 1838325 h 2038350"/>
                    <a:gd name="connsiteX1" fmla="*/ 0 w 1152525"/>
                    <a:gd name="connsiteY1" fmla="*/ 2038350 h 2038350"/>
                    <a:gd name="connsiteX2" fmla="*/ 247650 w 1152525"/>
                    <a:gd name="connsiteY2" fmla="*/ 2038350 h 2038350"/>
                    <a:gd name="connsiteX3" fmla="*/ 238125 w 1152525"/>
                    <a:gd name="connsiteY3" fmla="*/ 0 h 2038350"/>
                    <a:gd name="connsiteX4" fmla="*/ 1152525 w 1152525"/>
                    <a:gd name="connsiteY4" fmla="*/ 0 h 2038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52525" h="2038350">
                      <a:moveTo>
                        <a:pt x="0" y="1838325"/>
                      </a:moveTo>
                      <a:lnTo>
                        <a:pt x="0" y="2038350"/>
                      </a:lnTo>
                      <a:lnTo>
                        <a:pt x="247650" y="2038350"/>
                      </a:lnTo>
                      <a:lnTo>
                        <a:pt x="238125" y="0"/>
                      </a:lnTo>
                      <a:lnTo>
                        <a:pt x="1152525" y="0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122" name="TextBox 121"/>
                <p:cNvSpPr txBox="1"/>
                <p:nvPr/>
              </p:nvSpPr>
              <p:spPr>
                <a:xfrm>
                  <a:off x="4400550" y="4371975"/>
                  <a:ext cx="258404" cy="2169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buNone/>
                  </a:pPr>
                  <a:r>
                    <a:rPr lang="en-US" sz="900" dirty="0" smtClean="0"/>
                    <a:t>0</a:t>
                  </a:r>
                  <a:endParaRPr lang="en-US" sz="900" dirty="0"/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5238750" y="3762375"/>
                  <a:ext cx="428322" cy="2031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buNone/>
                  </a:pPr>
                  <a:r>
                    <a:rPr lang="en-US" sz="800" dirty="0" smtClean="0"/>
                    <a:t>32:1</a:t>
                  </a:r>
                  <a:endParaRPr lang="en-US" sz="800" dirty="0"/>
                </a:p>
              </p:txBody>
            </p:sp>
            <p:grpSp>
              <p:nvGrpSpPr>
                <p:cNvPr id="120" name="Group 119"/>
                <p:cNvGrpSpPr/>
                <p:nvPr/>
              </p:nvGrpSpPr>
              <p:grpSpPr>
                <a:xfrm>
                  <a:off x="5065713" y="2121462"/>
                  <a:ext cx="1477962" cy="1259913"/>
                  <a:chOff x="5065713" y="2121462"/>
                  <a:chExt cx="1477962" cy="1259913"/>
                </a:xfrm>
              </p:grpSpPr>
              <p:cxnSp>
                <p:nvCxnSpPr>
                  <p:cNvPr id="48" name="Straight Arrow Connector 21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6172201" y="2185988"/>
                    <a:ext cx="4762" cy="225425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 type="none" w="med" len="med"/>
                    <a:tailEnd type="triangle" w="med" len="med"/>
                  </a:ln>
                </p:spPr>
              </p:cxnSp>
              <p:sp>
                <p:nvSpPr>
                  <p:cNvPr id="133" name="Freeform 132"/>
                  <p:cNvSpPr/>
                  <p:nvPr/>
                </p:nvSpPr>
                <p:spPr bwMode="auto">
                  <a:xfrm>
                    <a:off x="5848350" y="2590800"/>
                    <a:ext cx="200025" cy="790575"/>
                  </a:xfrm>
                  <a:custGeom>
                    <a:avLst/>
                    <a:gdLst>
                      <a:gd name="connsiteX0" fmla="*/ 361950 w 361950"/>
                      <a:gd name="connsiteY0" fmla="*/ 0 h 685800"/>
                      <a:gd name="connsiteX1" fmla="*/ 361950 w 361950"/>
                      <a:gd name="connsiteY1" fmla="*/ 190500 h 685800"/>
                      <a:gd name="connsiteX2" fmla="*/ 0 w 361950"/>
                      <a:gd name="connsiteY2" fmla="*/ 190500 h 685800"/>
                      <a:gd name="connsiteX3" fmla="*/ 0 w 361950"/>
                      <a:gd name="connsiteY3" fmla="*/ 685800 h 685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61950" h="685800">
                        <a:moveTo>
                          <a:pt x="361950" y="0"/>
                        </a:moveTo>
                        <a:lnTo>
                          <a:pt x="361950" y="190500"/>
                        </a:lnTo>
                        <a:lnTo>
                          <a:pt x="0" y="190500"/>
                        </a:lnTo>
                        <a:lnTo>
                          <a:pt x="0" y="685800"/>
                        </a:lnTo>
                      </a:path>
                    </a:pathLst>
                  </a:cu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90000"/>
                      </a:lnSpc>
                      <a:spcBef>
                        <a:spcPct val="25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100000"/>
                      <a:buFont typeface="Wingdings" pitchFamily="2" charset="2"/>
                      <a:buChar char="•"/>
                      <a:tabLst/>
                    </a:pPr>
                    <a:endParaRPr kumimoji="0" lang="en-US" sz="2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</a:endParaRPr>
                  </a:p>
                </p:txBody>
              </p:sp>
              <p:sp>
                <p:nvSpPr>
                  <p:cNvPr id="116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5511363" y="2405062"/>
                    <a:ext cx="1032312" cy="166688"/>
                  </a:xfrm>
                  <a:prstGeom prst="flowChartManualOperation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90000"/>
                      </a:lnSpc>
                      <a:spcBef>
                        <a:spcPct val="25000"/>
                      </a:spcBef>
                      <a:buClr>
                        <a:schemeClr val="bg1"/>
                      </a:buClr>
                      <a:buSzPct val="100000"/>
                      <a:buFont typeface="Wingdings" pitchFamily="2" charset="2"/>
                      <a:buChar char="•"/>
                    </a:pPr>
                    <a:endParaRPr lang="en-US"/>
                  </a:p>
                </p:txBody>
              </p:sp>
              <p:sp>
                <p:nvSpPr>
                  <p:cNvPr id="117" name="Oval 14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5065713" y="2121462"/>
                    <a:ext cx="304734" cy="313763"/>
                  </a:xfrm>
                  <a:prstGeom prst="ellips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90000"/>
                      </a:lnSpc>
                      <a:spcBef>
                        <a:spcPct val="25000"/>
                      </a:spcBef>
                      <a:buClr>
                        <a:schemeClr val="bg1"/>
                      </a:buClr>
                      <a:buSzPct val="100000"/>
                      <a:buFont typeface="Wingdings" pitchFamily="2" charset="2"/>
                      <a:buNone/>
                    </a:pPr>
                    <a:r>
                      <a:rPr lang="en-US" dirty="0"/>
                      <a:t>0</a:t>
                    </a:r>
                  </a:p>
                </p:txBody>
              </p:sp>
              <p:sp>
                <p:nvSpPr>
                  <p:cNvPr id="119" name="Freeform 118"/>
                  <p:cNvSpPr/>
                  <p:nvPr/>
                </p:nvSpPr>
                <p:spPr bwMode="auto">
                  <a:xfrm>
                    <a:off x="5381625" y="2276475"/>
                    <a:ext cx="323850" cy="123825"/>
                  </a:xfrm>
                  <a:custGeom>
                    <a:avLst/>
                    <a:gdLst>
                      <a:gd name="connsiteX0" fmla="*/ 0 w 323850"/>
                      <a:gd name="connsiteY0" fmla="*/ 0 h 123825"/>
                      <a:gd name="connsiteX1" fmla="*/ 323850 w 323850"/>
                      <a:gd name="connsiteY1" fmla="*/ 0 h 123825"/>
                      <a:gd name="connsiteX2" fmla="*/ 323850 w 323850"/>
                      <a:gd name="connsiteY2" fmla="*/ 123825 h 1238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23850" h="123825">
                        <a:moveTo>
                          <a:pt x="0" y="0"/>
                        </a:moveTo>
                        <a:lnTo>
                          <a:pt x="323850" y="0"/>
                        </a:lnTo>
                        <a:lnTo>
                          <a:pt x="323850" y="123825"/>
                        </a:lnTo>
                      </a:path>
                    </a:pathLst>
                  </a:cu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90000"/>
                      </a:lnSpc>
                      <a:spcBef>
                        <a:spcPct val="25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100000"/>
                      <a:buFont typeface="Wingdings" pitchFamily="2" charset="2"/>
                      <a:buChar char="•"/>
                      <a:tabLst/>
                    </a:pPr>
                    <a:endParaRPr kumimoji="0" lang="en-US" sz="2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</a:endParaRPr>
                  </a:p>
                </p:txBody>
              </p:sp>
            </p:grpSp>
          </p:grpSp>
        </p:grpSp>
      </p:grpSp>
      <p:sp>
        <p:nvSpPr>
          <p:cNvPr id="118" name="Rectangle 13"/>
          <p:cNvSpPr>
            <a:spLocks noChangeArrowheads="1"/>
          </p:cNvSpPr>
          <p:nvPr/>
        </p:nvSpPr>
        <p:spPr bwMode="auto">
          <a:xfrm rot="10800000">
            <a:off x="7205259" y="3512344"/>
            <a:ext cx="322262" cy="2905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/>
              <a:t>&lt;&lt;</a:t>
            </a:r>
          </a:p>
        </p:txBody>
      </p:sp>
      <p:cxnSp>
        <p:nvCxnSpPr>
          <p:cNvPr id="20" name="Straight Arrow Connector 19"/>
          <p:cNvCxnSpPr>
            <a:stCxn id="118" idx="0"/>
            <a:endCxn id="24" idx="0"/>
          </p:cNvCxnSpPr>
          <p:nvPr/>
        </p:nvCxnSpPr>
        <p:spPr bwMode="auto">
          <a:xfrm>
            <a:off x="7366390" y="3802856"/>
            <a:ext cx="6857" cy="23679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0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build="p" autoUpdateAnimBg="0"/>
      <p:bldP spid="156" grpId="1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16" y="1532861"/>
            <a:ext cx="7772400" cy="4114800"/>
          </a:xfrm>
        </p:spPr>
        <p:txBody>
          <a:bodyPr/>
          <a:lstStyle/>
          <a:p>
            <a:r>
              <a:rPr lang="en-US" sz="2400" dirty="0" smtClean="0"/>
              <a:t>Number of add32 circuits has been reduced from 31 to one, though some registers and </a:t>
            </a:r>
            <a:r>
              <a:rPr lang="en-US" sz="2400" dirty="0" err="1" smtClean="0"/>
              <a:t>muxes</a:t>
            </a:r>
            <a:r>
              <a:rPr lang="en-US" sz="2400" dirty="0" smtClean="0"/>
              <a:t> have been added</a:t>
            </a:r>
          </a:p>
          <a:p>
            <a:r>
              <a:rPr lang="en-US" sz="2400" dirty="0" smtClean="0"/>
              <a:t>The longest combinational path has been reduced from 62 FAs to </a:t>
            </a:r>
            <a:r>
              <a:rPr lang="en-US" sz="2400" dirty="0" err="1" smtClean="0"/>
              <a:t>to</a:t>
            </a:r>
            <a:r>
              <a:rPr lang="en-US" sz="2400" dirty="0" smtClean="0"/>
              <a:t> one add32 plus a few </a:t>
            </a:r>
            <a:r>
              <a:rPr lang="en-US" sz="2400" dirty="0" err="1" smtClean="0"/>
              <a:t>muxes</a:t>
            </a:r>
            <a:endParaRPr lang="en-US" sz="2400" dirty="0"/>
          </a:p>
          <a:p>
            <a:r>
              <a:rPr lang="en-US" sz="2400" dirty="0" smtClean="0"/>
              <a:t>The sequential circuit will take 31 clock cycles to compute an answer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51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Combinational IFFT</a:t>
            </a:r>
            <a:endParaRPr lang="en-US" sz="2400" dirty="0" smtClean="0"/>
          </a:p>
        </p:txBody>
      </p:sp>
      <p:grpSp>
        <p:nvGrpSpPr>
          <p:cNvPr id="16390" name="Group 3"/>
          <p:cNvGrpSpPr>
            <a:grpSpLocks/>
          </p:cNvGrpSpPr>
          <p:nvPr/>
        </p:nvGrpSpPr>
        <p:grpSpPr bwMode="auto">
          <a:xfrm>
            <a:off x="171450" y="1885950"/>
            <a:ext cx="8848725" cy="2733675"/>
            <a:chOff x="108" y="1188"/>
            <a:chExt cx="5574" cy="1722"/>
          </a:xfrm>
        </p:grpSpPr>
        <p:grpSp>
          <p:nvGrpSpPr>
            <p:cNvPr id="16396" name="Group 4"/>
            <p:cNvGrpSpPr>
              <a:grpSpLocks/>
            </p:cNvGrpSpPr>
            <p:nvPr/>
          </p:nvGrpSpPr>
          <p:grpSpPr bwMode="auto">
            <a:xfrm>
              <a:off x="108" y="1188"/>
              <a:ext cx="282" cy="1680"/>
              <a:chOff x="414" y="1626"/>
              <a:chExt cx="282" cy="1680"/>
            </a:xfrm>
          </p:grpSpPr>
          <p:sp>
            <p:nvSpPr>
              <p:cNvPr id="16509" name="Rectangle 5"/>
              <p:cNvSpPr>
                <a:spLocks noChangeArrowheads="1"/>
              </p:cNvSpPr>
              <p:nvPr/>
            </p:nvSpPr>
            <p:spPr bwMode="auto">
              <a:xfrm>
                <a:off x="414" y="1626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in0</a:t>
                </a:r>
              </a:p>
            </p:txBody>
          </p:sp>
          <p:sp>
            <p:nvSpPr>
              <p:cNvPr id="16510" name="Text Box 6"/>
              <p:cNvSpPr txBox="1">
                <a:spLocks noChangeArrowheads="1"/>
              </p:cNvSpPr>
              <p:nvPr/>
            </p:nvSpPr>
            <p:spPr bwMode="auto">
              <a:xfrm>
                <a:off x="432" y="2796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  <p:sp>
            <p:nvSpPr>
              <p:cNvPr id="16511" name="Rectangle 7"/>
              <p:cNvSpPr>
                <a:spLocks noChangeArrowheads="1"/>
              </p:cNvSpPr>
              <p:nvPr/>
            </p:nvSpPr>
            <p:spPr bwMode="auto">
              <a:xfrm>
                <a:off x="414" y="1864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in1</a:t>
                </a:r>
              </a:p>
            </p:txBody>
          </p:sp>
          <p:sp>
            <p:nvSpPr>
              <p:cNvPr id="16512" name="Rectangle 8"/>
              <p:cNvSpPr>
                <a:spLocks noChangeArrowheads="1"/>
              </p:cNvSpPr>
              <p:nvPr/>
            </p:nvSpPr>
            <p:spPr bwMode="auto">
              <a:xfrm>
                <a:off x="414" y="210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in2</a:t>
                </a:r>
              </a:p>
            </p:txBody>
          </p:sp>
          <p:sp>
            <p:nvSpPr>
              <p:cNvPr id="16513" name="Rectangle 9"/>
              <p:cNvSpPr>
                <a:spLocks noChangeArrowheads="1"/>
              </p:cNvSpPr>
              <p:nvPr/>
            </p:nvSpPr>
            <p:spPr bwMode="auto">
              <a:xfrm>
                <a:off x="414" y="3078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in63</a:t>
                </a:r>
              </a:p>
            </p:txBody>
          </p:sp>
          <p:sp>
            <p:nvSpPr>
              <p:cNvPr id="16514" name="Rectangle 10"/>
              <p:cNvSpPr>
                <a:spLocks noChangeArrowheads="1"/>
              </p:cNvSpPr>
              <p:nvPr/>
            </p:nvSpPr>
            <p:spPr bwMode="auto">
              <a:xfrm>
                <a:off x="414" y="2340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in3</a:t>
                </a:r>
              </a:p>
            </p:txBody>
          </p:sp>
          <p:sp>
            <p:nvSpPr>
              <p:cNvPr id="16515" name="Rectangle 11"/>
              <p:cNvSpPr>
                <a:spLocks noChangeArrowheads="1"/>
              </p:cNvSpPr>
              <p:nvPr/>
            </p:nvSpPr>
            <p:spPr bwMode="auto">
              <a:xfrm>
                <a:off x="414" y="256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in4</a:t>
                </a:r>
              </a:p>
            </p:txBody>
          </p:sp>
        </p:grpSp>
        <p:grpSp>
          <p:nvGrpSpPr>
            <p:cNvPr id="16397" name="Group 12"/>
            <p:cNvGrpSpPr>
              <a:grpSpLocks/>
            </p:cNvGrpSpPr>
            <p:nvPr/>
          </p:nvGrpSpPr>
          <p:grpSpPr bwMode="auto">
            <a:xfrm>
              <a:off x="624" y="1410"/>
              <a:ext cx="576" cy="1140"/>
              <a:chOff x="624" y="1410"/>
              <a:chExt cx="576" cy="1140"/>
            </a:xfrm>
          </p:grpSpPr>
          <p:sp>
            <p:nvSpPr>
              <p:cNvPr id="16505" name="Rectangle 13"/>
              <p:cNvSpPr>
                <a:spLocks noChangeArrowheads="1"/>
              </p:cNvSpPr>
              <p:nvPr/>
            </p:nvSpPr>
            <p:spPr bwMode="auto">
              <a:xfrm>
                <a:off x="624" y="141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506" name="Rectangle 14"/>
              <p:cNvSpPr>
                <a:spLocks noChangeArrowheads="1"/>
              </p:cNvSpPr>
              <p:nvPr/>
            </p:nvSpPr>
            <p:spPr bwMode="auto">
              <a:xfrm>
                <a:off x="624" y="171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507" name="Rectangle 15"/>
              <p:cNvSpPr>
                <a:spLocks noChangeArrowheads="1"/>
              </p:cNvSpPr>
              <p:nvPr/>
            </p:nvSpPr>
            <p:spPr bwMode="auto">
              <a:xfrm>
                <a:off x="624" y="225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508" name="Text Box 16"/>
              <p:cNvSpPr txBox="1">
                <a:spLocks noChangeArrowheads="1"/>
              </p:cNvSpPr>
              <p:nvPr/>
            </p:nvSpPr>
            <p:spPr bwMode="auto">
              <a:xfrm>
                <a:off x="752" y="2039"/>
                <a:ext cx="295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x16</a:t>
                </a:r>
              </a:p>
            </p:txBody>
          </p:sp>
        </p:grpSp>
        <p:grpSp>
          <p:nvGrpSpPr>
            <p:cNvPr id="16398" name="Group 17"/>
            <p:cNvGrpSpPr>
              <a:grpSpLocks/>
            </p:cNvGrpSpPr>
            <p:nvPr/>
          </p:nvGrpSpPr>
          <p:grpSpPr bwMode="auto">
            <a:xfrm>
              <a:off x="2226" y="1398"/>
              <a:ext cx="576" cy="1140"/>
              <a:chOff x="2712" y="1836"/>
              <a:chExt cx="576" cy="1140"/>
            </a:xfrm>
          </p:grpSpPr>
          <p:sp>
            <p:nvSpPr>
              <p:cNvPr id="16501" name="Rectangle 18"/>
              <p:cNvSpPr>
                <a:spLocks noChangeArrowheads="1"/>
              </p:cNvSpPr>
              <p:nvPr/>
            </p:nvSpPr>
            <p:spPr bwMode="auto">
              <a:xfrm>
                <a:off x="2712" y="183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502" name="Rectangle 19"/>
              <p:cNvSpPr>
                <a:spLocks noChangeArrowheads="1"/>
              </p:cNvSpPr>
              <p:nvPr/>
            </p:nvSpPr>
            <p:spPr bwMode="auto">
              <a:xfrm>
                <a:off x="2712" y="213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503" name="Rectangle 20"/>
              <p:cNvSpPr>
                <a:spLocks noChangeArrowheads="1"/>
              </p:cNvSpPr>
              <p:nvPr/>
            </p:nvSpPr>
            <p:spPr bwMode="auto">
              <a:xfrm>
                <a:off x="2712" y="267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504" name="Text Box 21"/>
              <p:cNvSpPr txBox="1">
                <a:spLocks noChangeArrowheads="1"/>
              </p:cNvSpPr>
              <p:nvPr/>
            </p:nvSpPr>
            <p:spPr bwMode="auto">
              <a:xfrm>
                <a:off x="2918" y="2448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</p:grpSp>
        <p:grpSp>
          <p:nvGrpSpPr>
            <p:cNvPr id="16399" name="Group 22"/>
            <p:cNvGrpSpPr>
              <a:grpSpLocks/>
            </p:cNvGrpSpPr>
            <p:nvPr/>
          </p:nvGrpSpPr>
          <p:grpSpPr bwMode="auto">
            <a:xfrm>
              <a:off x="3840" y="1428"/>
              <a:ext cx="576" cy="1140"/>
              <a:chOff x="4260" y="1866"/>
              <a:chExt cx="576" cy="1140"/>
            </a:xfrm>
          </p:grpSpPr>
          <p:sp>
            <p:nvSpPr>
              <p:cNvPr id="16497" name="Rectangle 23"/>
              <p:cNvSpPr>
                <a:spLocks noChangeArrowheads="1"/>
              </p:cNvSpPr>
              <p:nvPr/>
            </p:nvSpPr>
            <p:spPr bwMode="auto">
              <a:xfrm>
                <a:off x="4260" y="186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498" name="Rectangle 24"/>
              <p:cNvSpPr>
                <a:spLocks noChangeArrowheads="1"/>
              </p:cNvSpPr>
              <p:nvPr/>
            </p:nvSpPr>
            <p:spPr bwMode="auto">
              <a:xfrm>
                <a:off x="4260" y="216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499" name="Rectangle 25"/>
              <p:cNvSpPr>
                <a:spLocks noChangeArrowheads="1"/>
              </p:cNvSpPr>
              <p:nvPr/>
            </p:nvSpPr>
            <p:spPr bwMode="auto">
              <a:xfrm>
                <a:off x="4260" y="270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500" name="Text Box 26"/>
              <p:cNvSpPr txBox="1">
                <a:spLocks noChangeArrowheads="1"/>
              </p:cNvSpPr>
              <p:nvPr/>
            </p:nvSpPr>
            <p:spPr bwMode="auto">
              <a:xfrm>
                <a:off x="4466" y="2478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</p:grpSp>
        <p:grpSp>
          <p:nvGrpSpPr>
            <p:cNvPr id="16400" name="Group 27"/>
            <p:cNvGrpSpPr>
              <a:grpSpLocks/>
            </p:cNvGrpSpPr>
            <p:nvPr/>
          </p:nvGrpSpPr>
          <p:grpSpPr bwMode="auto">
            <a:xfrm>
              <a:off x="386" y="1316"/>
              <a:ext cx="246" cy="1458"/>
              <a:chOff x="692" y="1754"/>
              <a:chExt cx="246" cy="1458"/>
            </a:xfrm>
          </p:grpSpPr>
          <p:sp>
            <p:nvSpPr>
              <p:cNvPr id="16491" name="Line 28"/>
              <p:cNvSpPr>
                <a:spLocks noChangeShapeType="1"/>
              </p:cNvSpPr>
              <p:nvPr/>
            </p:nvSpPr>
            <p:spPr bwMode="auto">
              <a:xfrm>
                <a:off x="704" y="1754"/>
                <a:ext cx="216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2" name="Line 29"/>
              <p:cNvSpPr>
                <a:spLocks noChangeShapeType="1"/>
              </p:cNvSpPr>
              <p:nvPr/>
            </p:nvSpPr>
            <p:spPr bwMode="auto">
              <a:xfrm flipV="1">
                <a:off x="704" y="1964"/>
                <a:ext cx="216" cy="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3" name="Line 30"/>
              <p:cNvSpPr>
                <a:spLocks noChangeShapeType="1"/>
              </p:cNvSpPr>
              <p:nvPr/>
            </p:nvSpPr>
            <p:spPr bwMode="auto">
              <a:xfrm flipV="1">
                <a:off x="704" y="2030"/>
                <a:ext cx="216" cy="1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" name="Line 31"/>
              <p:cNvSpPr>
                <a:spLocks noChangeShapeType="1"/>
              </p:cNvSpPr>
              <p:nvPr/>
            </p:nvSpPr>
            <p:spPr bwMode="auto">
              <a:xfrm flipV="1">
                <a:off x="704" y="2078"/>
                <a:ext cx="228" cy="3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5" name="Line 32"/>
              <p:cNvSpPr>
                <a:spLocks noChangeShapeType="1"/>
              </p:cNvSpPr>
              <p:nvPr/>
            </p:nvSpPr>
            <p:spPr bwMode="auto">
              <a:xfrm flipV="1">
                <a:off x="698" y="2240"/>
                <a:ext cx="240" cy="4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6" name="Line 33"/>
              <p:cNvSpPr>
                <a:spLocks noChangeShapeType="1"/>
              </p:cNvSpPr>
              <p:nvPr/>
            </p:nvSpPr>
            <p:spPr bwMode="auto">
              <a:xfrm flipV="1">
                <a:off x="692" y="2912"/>
                <a:ext cx="228" cy="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01" name="Group 34"/>
            <p:cNvGrpSpPr>
              <a:grpSpLocks/>
            </p:cNvGrpSpPr>
            <p:nvPr/>
          </p:nvGrpSpPr>
          <p:grpSpPr bwMode="auto">
            <a:xfrm>
              <a:off x="5400" y="1230"/>
              <a:ext cx="282" cy="1680"/>
              <a:chOff x="414" y="1626"/>
              <a:chExt cx="282" cy="1680"/>
            </a:xfrm>
          </p:grpSpPr>
          <p:sp>
            <p:nvSpPr>
              <p:cNvPr id="16484" name="Rectangle 35"/>
              <p:cNvSpPr>
                <a:spLocks noChangeArrowheads="1"/>
              </p:cNvSpPr>
              <p:nvPr/>
            </p:nvSpPr>
            <p:spPr bwMode="auto">
              <a:xfrm>
                <a:off x="414" y="1626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out0</a:t>
                </a:r>
              </a:p>
            </p:txBody>
          </p:sp>
          <p:sp>
            <p:nvSpPr>
              <p:cNvPr id="16485" name="Text Box 36"/>
              <p:cNvSpPr txBox="1">
                <a:spLocks noChangeArrowheads="1"/>
              </p:cNvSpPr>
              <p:nvPr/>
            </p:nvSpPr>
            <p:spPr bwMode="auto">
              <a:xfrm>
                <a:off x="432" y="2796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  <p:sp>
            <p:nvSpPr>
              <p:cNvPr id="16486" name="Rectangle 37"/>
              <p:cNvSpPr>
                <a:spLocks noChangeArrowheads="1"/>
              </p:cNvSpPr>
              <p:nvPr/>
            </p:nvSpPr>
            <p:spPr bwMode="auto">
              <a:xfrm>
                <a:off x="414" y="1864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out1</a:t>
                </a:r>
              </a:p>
            </p:txBody>
          </p:sp>
          <p:sp>
            <p:nvSpPr>
              <p:cNvPr id="16487" name="Rectangle 38"/>
              <p:cNvSpPr>
                <a:spLocks noChangeArrowheads="1"/>
              </p:cNvSpPr>
              <p:nvPr/>
            </p:nvSpPr>
            <p:spPr bwMode="auto">
              <a:xfrm>
                <a:off x="414" y="210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out2</a:t>
                </a:r>
              </a:p>
            </p:txBody>
          </p:sp>
          <p:sp>
            <p:nvSpPr>
              <p:cNvPr id="16488" name="Rectangle 39"/>
              <p:cNvSpPr>
                <a:spLocks noChangeArrowheads="1"/>
              </p:cNvSpPr>
              <p:nvPr/>
            </p:nvSpPr>
            <p:spPr bwMode="auto">
              <a:xfrm>
                <a:off x="414" y="3078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out63</a:t>
                </a:r>
              </a:p>
            </p:txBody>
          </p:sp>
          <p:sp>
            <p:nvSpPr>
              <p:cNvPr id="16489" name="Rectangle 40"/>
              <p:cNvSpPr>
                <a:spLocks noChangeArrowheads="1"/>
              </p:cNvSpPr>
              <p:nvPr/>
            </p:nvSpPr>
            <p:spPr bwMode="auto">
              <a:xfrm>
                <a:off x="414" y="2340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out3</a:t>
                </a:r>
              </a:p>
            </p:txBody>
          </p:sp>
          <p:sp>
            <p:nvSpPr>
              <p:cNvPr id="16490" name="Rectangle 41"/>
              <p:cNvSpPr>
                <a:spLocks noChangeArrowheads="1"/>
              </p:cNvSpPr>
              <p:nvPr/>
            </p:nvSpPr>
            <p:spPr bwMode="auto">
              <a:xfrm>
                <a:off x="414" y="256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out4</a:t>
                </a:r>
              </a:p>
            </p:txBody>
          </p:sp>
        </p:grpSp>
        <p:grpSp>
          <p:nvGrpSpPr>
            <p:cNvPr id="16402" name="Group 42"/>
            <p:cNvGrpSpPr>
              <a:grpSpLocks/>
            </p:cNvGrpSpPr>
            <p:nvPr/>
          </p:nvGrpSpPr>
          <p:grpSpPr bwMode="auto">
            <a:xfrm flipH="1">
              <a:off x="5144" y="1376"/>
              <a:ext cx="246" cy="1458"/>
              <a:chOff x="692" y="1754"/>
              <a:chExt cx="246" cy="1458"/>
            </a:xfrm>
          </p:grpSpPr>
          <p:sp>
            <p:nvSpPr>
              <p:cNvPr id="16478" name="Line 43"/>
              <p:cNvSpPr>
                <a:spLocks noChangeShapeType="1"/>
              </p:cNvSpPr>
              <p:nvPr/>
            </p:nvSpPr>
            <p:spPr bwMode="auto">
              <a:xfrm>
                <a:off x="704" y="1754"/>
                <a:ext cx="216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9" name="Line 44"/>
              <p:cNvSpPr>
                <a:spLocks noChangeShapeType="1"/>
              </p:cNvSpPr>
              <p:nvPr/>
            </p:nvSpPr>
            <p:spPr bwMode="auto">
              <a:xfrm flipV="1">
                <a:off x="704" y="1964"/>
                <a:ext cx="216" cy="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0" name="Line 45"/>
              <p:cNvSpPr>
                <a:spLocks noChangeShapeType="1"/>
              </p:cNvSpPr>
              <p:nvPr/>
            </p:nvSpPr>
            <p:spPr bwMode="auto">
              <a:xfrm flipV="1">
                <a:off x="704" y="2030"/>
                <a:ext cx="216" cy="1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1" name="Line 46"/>
              <p:cNvSpPr>
                <a:spLocks noChangeShapeType="1"/>
              </p:cNvSpPr>
              <p:nvPr/>
            </p:nvSpPr>
            <p:spPr bwMode="auto">
              <a:xfrm flipV="1">
                <a:off x="704" y="2078"/>
                <a:ext cx="228" cy="3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2" name="Line 47"/>
              <p:cNvSpPr>
                <a:spLocks noChangeShapeType="1"/>
              </p:cNvSpPr>
              <p:nvPr/>
            </p:nvSpPr>
            <p:spPr bwMode="auto">
              <a:xfrm flipV="1">
                <a:off x="698" y="2240"/>
                <a:ext cx="240" cy="4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3" name="Line 48"/>
              <p:cNvSpPr>
                <a:spLocks noChangeShapeType="1"/>
              </p:cNvSpPr>
              <p:nvPr/>
            </p:nvSpPr>
            <p:spPr bwMode="auto">
              <a:xfrm flipV="1">
                <a:off x="692" y="2912"/>
                <a:ext cx="228" cy="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03" name="Group 49"/>
            <p:cNvGrpSpPr>
              <a:grpSpLocks/>
            </p:cNvGrpSpPr>
            <p:nvPr/>
          </p:nvGrpSpPr>
          <p:grpSpPr bwMode="auto">
            <a:xfrm>
              <a:off x="1202" y="1404"/>
              <a:ext cx="1020" cy="1152"/>
              <a:chOff x="1202" y="1404"/>
              <a:chExt cx="1020" cy="1152"/>
            </a:xfrm>
          </p:grpSpPr>
          <p:sp>
            <p:nvSpPr>
              <p:cNvPr id="16450" name="Text Box 50"/>
              <p:cNvSpPr txBox="1">
                <a:spLocks noChangeArrowheads="1"/>
              </p:cNvSpPr>
              <p:nvPr/>
            </p:nvSpPr>
            <p:spPr bwMode="auto">
              <a:xfrm rot="5400000">
                <a:off x="1455" y="1814"/>
                <a:ext cx="52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Permute</a:t>
                </a:r>
              </a:p>
            </p:txBody>
          </p:sp>
          <p:grpSp>
            <p:nvGrpSpPr>
              <p:cNvPr id="16451" name="Group 51"/>
              <p:cNvGrpSpPr>
                <a:grpSpLocks/>
              </p:cNvGrpSpPr>
              <p:nvPr/>
            </p:nvGrpSpPr>
            <p:grpSpPr bwMode="auto">
              <a:xfrm>
                <a:off x="1202" y="1472"/>
                <a:ext cx="322" cy="1020"/>
                <a:chOff x="1478" y="1904"/>
                <a:chExt cx="486" cy="1020"/>
              </a:xfrm>
            </p:grpSpPr>
            <p:sp>
              <p:nvSpPr>
                <p:cNvPr id="16466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1484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7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1484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8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484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9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1484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0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478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1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478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2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1478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3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1478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4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478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5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1478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6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1478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7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478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452" name="Group 64"/>
              <p:cNvGrpSpPr>
                <a:grpSpLocks/>
              </p:cNvGrpSpPr>
              <p:nvPr/>
            </p:nvGrpSpPr>
            <p:grpSpPr bwMode="auto">
              <a:xfrm>
                <a:off x="1915" y="1466"/>
                <a:ext cx="307" cy="1020"/>
                <a:chOff x="2270" y="1904"/>
                <a:chExt cx="486" cy="1020"/>
              </a:xfrm>
            </p:grpSpPr>
            <p:sp>
              <p:nvSpPr>
                <p:cNvPr id="16454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276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5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2276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6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276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7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2276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8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270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9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270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0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270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1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2270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2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2270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3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270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4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2270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5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270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453" name="Rectangle 77"/>
              <p:cNvSpPr>
                <a:spLocks noChangeArrowheads="1"/>
              </p:cNvSpPr>
              <p:nvPr/>
            </p:nvSpPr>
            <p:spPr bwMode="auto">
              <a:xfrm>
                <a:off x="1523" y="1404"/>
                <a:ext cx="396" cy="11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04" name="Group 78"/>
            <p:cNvGrpSpPr>
              <a:grpSpLocks/>
            </p:cNvGrpSpPr>
            <p:nvPr/>
          </p:nvGrpSpPr>
          <p:grpSpPr bwMode="auto">
            <a:xfrm>
              <a:off x="2816" y="1404"/>
              <a:ext cx="1026" cy="1152"/>
              <a:chOff x="2798" y="1842"/>
              <a:chExt cx="1026" cy="1152"/>
            </a:xfrm>
          </p:grpSpPr>
          <p:grpSp>
            <p:nvGrpSpPr>
              <p:cNvPr id="16421" name="Group 79"/>
              <p:cNvGrpSpPr>
                <a:grpSpLocks/>
              </p:cNvGrpSpPr>
              <p:nvPr/>
            </p:nvGrpSpPr>
            <p:grpSpPr bwMode="auto">
              <a:xfrm>
                <a:off x="3516" y="1904"/>
                <a:ext cx="308" cy="1020"/>
                <a:chOff x="2270" y="1904"/>
                <a:chExt cx="486" cy="1020"/>
              </a:xfrm>
            </p:grpSpPr>
            <p:sp>
              <p:nvSpPr>
                <p:cNvPr id="16438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2276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39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2276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0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276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1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2276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2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270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3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270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4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2270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5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2270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6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270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7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270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8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2270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9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2270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422" name="Group 92"/>
              <p:cNvGrpSpPr>
                <a:grpSpLocks/>
              </p:cNvGrpSpPr>
              <p:nvPr/>
            </p:nvGrpSpPr>
            <p:grpSpPr bwMode="auto">
              <a:xfrm>
                <a:off x="2798" y="1842"/>
                <a:ext cx="721" cy="1152"/>
                <a:chOff x="2798" y="1842"/>
                <a:chExt cx="721" cy="1152"/>
              </a:xfrm>
            </p:grpSpPr>
            <p:sp>
              <p:nvSpPr>
                <p:cNvPr id="16423" name="Text Box 93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3054" y="2252"/>
                  <a:ext cx="521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sz="1200"/>
                    <a:t>Permute</a:t>
                  </a:r>
                </a:p>
              </p:txBody>
            </p:sp>
            <p:grpSp>
              <p:nvGrpSpPr>
                <p:cNvPr id="16424" name="Group 94"/>
                <p:cNvGrpSpPr>
                  <a:grpSpLocks/>
                </p:cNvGrpSpPr>
                <p:nvPr/>
              </p:nvGrpSpPr>
              <p:grpSpPr bwMode="auto">
                <a:xfrm>
                  <a:off x="2798" y="1910"/>
                  <a:ext cx="324" cy="1020"/>
                  <a:chOff x="1478" y="1904"/>
                  <a:chExt cx="486" cy="1020"/>
                </a:xfrm>
              </p:grpSpPr>
              <p:sp>
                <p:nvSpPr>
                  <p:cNvPr id="16426" name="Line 9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190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7" name="Line 9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1970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8" name="Line 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2036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9" name="Line 9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2090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0" name="Line 9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192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1" name="Line 10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25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2" name="Line 10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32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3" name="Line 10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37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4" name="Line 1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732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5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79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6" name="Line 1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86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7" name="Line 10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91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25" name="Rectangle 107"/>
                <p:cNvSpPr>
                  <a:spLocks noChangeArrowheads="1"/>
                </p:cNvSpPr>
                <p:nvPr/>
              </p:nvSpPr>
              <p:spPr bwMode="auto">
                <a:xfrm>
                  <a:off x="3121" y="1842"/>
                  <a:ext cx="398" cy="115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405" name="Group 108"/>
            <p:cNvGrpSpPr>
              <a:grpSpLocks/>
            </p:cNvGrpSpPr>
            <p:nvPr/>
          </p:nvGrpSpPr>
          <p:grpSpPr bwMode="auto">
            <a:xfrm>
              <a:off x="4418" y="1404"/>
              <a:ext cx="721" cy="1152"/>
              <a:chOff x="2798" y="1842"/>
              <a:chExt cx="721" cy="1152"/>
            </a:xfrm>
          </p:grpSpPr>
          <p:sp>
            <p:nvSpPr>
              <p:cNvPr id="16406" name="Text Box 109"/>
              <p:cNvSpPr txBox="1">
                <a:spLocks noChangeArrowheads="1"/>
              </p:cNvSpPr>
              <p:nvPr/>
            </p:nvSpPr>
            <p:spPr bwMode="auto">
              <a:xfrm rot="5400000">
                <a:off x="3054" y="2252"/>
                <a:ext cx="52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Permute</a:t>
                </a:r>
              </a:p>
            </p:txBody>
          </p:sp>
          <p:grpSp>
            <p:nvGrpSpPr>
              <p:cNvPr id="16407" name="Group 110"/>
              <p:cNvGrpSpPr>
                <a:grpSpLocks/>
              </p:cNvGrpSpPr>
              <p:nvPr/>
            </p:nvGrpSpPr>
            <p:grpSpPr bwMode="auto">
              <a:xfrm>
                <a:off x="2798" y="1910"/>
                <a:ext cx="324" cy="1020"/>
                <a:chOff x="1478" y="1904"/>
                <a:chExt cx="486" cy="1020"/>
              </a:xfrm>
            </p:grpSpPr>
            <p:sp>
              <p:nvSpPr>
                <p:cNvPr id="16409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1484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0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1484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1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1484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2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1484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3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1478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4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1478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5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1478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6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1478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7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1478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8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1478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9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1478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20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1478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408" name="Rectangle 123"/>
              <p:cNvSpPr>
                <a:spLocks noChangeArrowheads="1"/>
              </p:cNvSpPr>
              <p:nvPr/>
            </p:nvSpPr>
            <p:spPr bwMode="auto">
              <a:xfrm>
                <a:off x="3121" y="1842"/>
                <a:ext cx="398" cy="11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" name="Group 124"/>
          <p:cNvGrpSpPr>
            <a:grpSpLocks/>
          </p:cNvGrpSpPr>
          <p:nvPr/>
        </p:nvGrpSpPr>
        <p:grpSpPr bwMode="auto">
          <a:xfrm>
            <a:off x="2571750" y="1647825"/>
            <a:ext cx="4722813" cy="4108450"/>
            <a:chOff x="1620" y="1038"/>
            <a:chExt cx="2975" cy="2588"/>
          </a:xfrm>
        </p:grpSpPr>
        <p:sp>
          <p:nvSpPr>
            <p:cNvPr id="16393" name="Rectangle 125"/>
            <p:cNvSpPr>
              <a:spLocks noChangeArrowheads="1"/>
            </p:cNvSpPr>
            <p:nvPr/>
          </p:nvSpPr>
          <p:spPr bwMode="auto">
            <a:xfrm>
              <a:off x="1998" y="1038"/>
              <a:ext cx="1734" cy="183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Text Box 126"/>
            <p:cNvSpPr txBox="1">
              <a:spLocks noChangeArrowheads="1"/>
            </p:cNvSpPr>
            <p:nvPr/>
          </p:nvSpPr>
          <p:spPr bwMode="auto">
            <a:xfrm>
              <a:off x="1620" y="3174"/>
              <a:ext cx="2975" cy="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Reuse the same circuit three times </a:t>
              </a:r>
            </a:p>
            <a:p>
              <a:pPr>
                <a:buFont typeface="Wingdings" pitchFamily="-96" charset="2"/>
                <a:buNone/>
              </a:pPr>
              <a:r>
                <a:rPr lang="en-US"/>
                <a:t>to reduce area</a:t>
              </a:r>
            </a:p>
          </p:txBody>
        </p:sp>
        <p:sp>
          <p:nvSpPr>
            <p:cNvPr id="16395" name="Line 127"/>
            <p:cNvSpPr>
              <a:spLocks noChangeShapeType="1"/>
            </p:cNvSpPr>
            <p:nvPr/>
          </p:nvSpPr>
          <p:spPr bwMode="auto">
            <a:xfrm flipV="1">
              <a:off x="1792" y="2853"/>
              <a:ext cx="366" cy="32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Folded IFFT: Reusing the Stage computation</a:t>
            </a:r>
          </a:p>
        </p:txBody>
      </p:sp>
      <p:grpSp>
        <p:nvGrpSpPr>
          <p:cNvPr id="22534" name="Group 3"/>
          <p:cNvGrpSpPr>
            <a:grpSpLocks/>
          </p:cNvGrpSpPr>
          <p:nvPr/>
        </p:nvGrpSpPr>
        <p:grpSpPr bwMode="auto">
          <a:xfrm>
            <a:off x="952500" y="1571625"/>
            <a:ext cx="831850" cy="2667000"/>
            <a:chOff x="90" y="1248"/>
            <a:chExt cx="524" cy="1680"/>
          </a:xfrm>
        </p:grpSpPr>
        <p:sp>
          <p:nvSpPr>
            <p:cNvPr id="22599" name="Rectangle 4"/>
            <p:cNvSpPr>
              <a:spLocks noChangeArrowheads="1"/>
            </p:cNvSpPr>
            <p:nvPr/>
          </p:nvSpPr>
          <p:spPr bwMode="auto">
            <a:xfrm>
              <a:off x="90" y="1248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in0</a:t>
              </a:r>
            </a:p>
          </p:txBody>
        </p:sp>
        <p:sp>
          <p:nvSpPr>
            <p:cNvPr id="22600" name="Text Box 5"/>
            <p:cNvSpPr txBox="1">
              <a:spLocks noChangeArrowheads="1"/>
            </p:cNvSpPr>
            <p:nvPr/>
          </p:nvSpPr>
          <p:spPr bwMode="auto">
            <a:xfrm>
              <a:off x="108" y="2418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>
                  <a:latin typeface="Courier New" pitchFamily="49" charset="0"/>
                </a:rPr>
                <a:t>…</a:t>
              </a:r>
            </a:p>
          </p:txBody>
        </p:sp>
        <p:sp>
          <p:nvSpPr>
            <p:cNvPr id="22601" name="Rectangle 6"/>
            <p:cNvSpPr>
              <a:spLocks noChangeArrowheads="1"/>
            </p:cNvSpPr>
            <p:nvPr/>
          </p:nvSpPr>
          <p:spPr bwMode="auto">
            <a:xfrm>
              <a:off x="90" y="1486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in1</a:t>
              </a:r>
            </a:p>
          </p:txBody>
        </p:sp>
        <p:sp>
          <p:nvSpPr>
            <p:cNvPr id="22602" name="Rectangle 7"/>
            <p:cNvSpPr>
              <a:spLocks noChangeArrowheads="1"/>
            </p:cNvSpPr>
            <p:nvPr/>
          </p:nvSpPr>
          <p:spPr bwMode="auto">
            <a:xfrm>
              <a:off x="90" y="1724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in2</a:t>
              </a:r>
            </a:p>
          </p:txBody>
        </p:sp>
        <p:sp>
          <p:nvSpPr>
            <p:cNvPr id="22603" name="Rectangle 8"/>
            <p:cNvSpPr>
              <a:spLocks noChangeArrowheads="1"/>
            </p:cNvSpPr>
            <p:nvPr/>
          </p:nvSpPr>
          <p:spPr bwMode="auto">
            <a:xfrm>
              <a:off x="90" y="2700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in63</a:t>
              </a:r>
            </a:p>
          </p:txBody>
        </p:sp>
        <p:sp>
          <p:nvSpPr>
            <p:cNvPr id="22604" name="Rectangle 9"/>
            <p:cNvSpPr>
              <a:spLocks noChangeArrowheads="1"/>
            </p:cNvSpPr>
            <p:nvPr/>
          </p:nvSpPr>
          <p:spPr bwMode="auto">
            <a:xfrm>
              <a:off x="90" y="1962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in3</a:t>
              </a:r>
            </a:p>
          </p:txBody>
        </p:sp>
        <p:sp>
          <p:nvSpPr>
            <p:cNvPr id="22605" name="Rectangle 10"/>
            <p:cNvSpPr>
              <a:spLocks noChangeArrowheads="1"/>
            </p:cNvSpPr>
            <p:nvPr/>
          </p:nvSpPr>
          <p:spPr bwMode="auto">
            <a:xfrm>
              <a:off x="90" y="2184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in4</a:t>
              </a:r>
            </a:p>
          </p:txBody>
        </p:sp>
        <p:sp>
          <p:nvSpPr>
            <p:cNvPr id="22606" name="Line 11"/>
            <p:cNvSpPr>
              <a:spLocks noChangeShapeType="1"/>
            </p:cNvSpPr>
            <p:nvPr/>
          </p:nvSpPr>
          <p:spPr bwMode="auto">
            <a:xfrm>
              <a:off x="380" y="1376"/>
              <a:ext cx="21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7" name="Line 12"/>
            <p:cNvSpPr>
              <a:spLocks noChangeShapeType="1"/>
            </p:cNvSpPr>
            <p:nvPr/>
          </p:nvSpPr>
          <p:spPr bwMode="auto">
            <a:xfrm flipV="1">
              <a:off x="380" y="1586"/>
              <a:ext cx="216" cy="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8" name="Line 13"/>
            <p:cNvSpPr>
              <a:spLocks noChangeShapeType="1"/>
            </p:cNvSpPr>
            <p:nvPr/>
          </p:nvSpPr>
          <p:spPr bwMode="auto">
            <a:xfrm flipV="1">
              <a:off x="380" y="1652"/>
              <a:ext cx="216" cy="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9" name="Line 14"/>
            <p:cNvSpPr>
              <a:spLocks noChangeShapeType="1"/>
            </p:cNvSpPr>
            <p:nvPr/>
          </p:nvSpPr>
          <p:spPr bwMode="auto">
            <a:xfrm flipV="1">
              <a:off x="380" y="1700"/>
              <a:ext cx="228" cy="3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0" name="Line 15"/>
            <p:cNvSpPr>
              <a:spLocks noChangeShapeType="1"/>
            </p:cNvSpPr>
            <p:nvPr/>
          </p:nvSpPr>
          <p:spPr bwMode="auto">
            <a:xfrm flipV="1">
              <a:off x="374" y="1862"/>
              <a:ext cx="240" cy="4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1" name="Line 16"/>
            <p:cNvSpPr>
              <a:spLocks noChangeShapeType="1"/>
            </p:cNvSpPr>
            <p:nvPr/>
          </p:nvSpPr>
          <p:spPr bwMode="auto">
            <a:xfrm flipV="1">
              <a:off x="368" y="2534"/>
              <a:ext cx="228" cy="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5" name="Group 17"/>
          <p:cNvGrpSpPr>
            <a:grpSpLocks/>
          </p:cNvGrpSpPr>
          <p:nvPr/>
        </p:nvGrpSpPr>
        <p:grpSpPr bwMode="auto">
          <a:xfrm>
            <a:off x="7013575" y="1590675"/>
            <a:ext cx="854075" cy="2667000"/>
            <a:chOff x="5126" y="1290"/>
            <a:chExt cx="538" cy="1680"/>
          </a:xfrm>
        </p:grpSpPr>
        <p:sp>
          <p:nvSpPr>
            <p:cNvPr id="22586" name="Rectangle 18"/>
            <p:cNvSpPr>
              <a:spLocks noChangeArrowheads="1"/>
            </p:cNvSpPr>
            <p:nvPr/>
          </p:nvSpPr>
          <p:spPr bwMode="auto">
            <a:xfrm>
              <a:off x="5382" y="1290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out0</a:t>
              </a:r>
            </a:p>
          </p:txBody>
        </p:sp>
        <p:sp>
          <p:nvSpPr>
            <p:cNvPr id="22587" name="Text Box 19"/>
            <p:cNvSpPr txBox="1">
              <a:spLocks noChangeArrowheads="1"/>
            </p:cNvSpPr>
            <p:nvPr/>
          </p:nvSpPr>
          <p:spPr bwMode="auto">
            <a:xfrm>
              <a:off x="5400" y="2460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>
                  <a:latin typeface="Courier New" pitchFamily="49" charset="0"/>
                </a:rPr>
                <a:t>…</a:t>
              </a:r>
            </a:p>
          </p:txBody>
        </p:sp>
        <p:sp>
          <p:nvSpPr>
            <p:cNvPr id="22588" name="Rectangle 20"/>
            <p:cNvSpPr>
              <a:spLocks noChangeArrowheads="1"/>
            </p:cNvSpPr>
            <p:nvPr/>
          </p:nvSpPr>
          <p:spPr bwMode="auto">
            <a:xfrm>
              <a:off x="5382" y="1528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out1</a:t>
              </a:r>
            </a:p>
          </p:txBody>
        </p:sp>
        <p:sp>
          <p:nvSpPr>
            <p:cNvPr id="22589" name="Rectangle 21"/>
            <p:cNvSpPr>
              <a:spLocks noChangeArrowheads="1"/>
            </p:cNvSpPr>
            <p:nvPr/>
          </p:nvSpPr>
          <p:spPr bwMode="auto">
            <a:xfrm>
              <a:off x="5382" y="1766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out2</a:t>
              </a:r>
            </a:p>
          </p:txBody>
        </p:sp>
        <p:sp>
          <p:nvSpPr>
            <p:cNvPr id="22590" name="Rectangle 22"/>
            <p:cNvSpPr>
              <a:spLocks noChangeArrowheads="1"/>
            </p:cNvSpPr>
            <p:nvPr/>
          </p:nvSpPr>
          <p:spPr bwMode="auto">
            <a:xfrm>
              <a:off x="5382" y="2742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out63</a:t>
              </a:r>
            </a:p>
          </p:txBody>
        </p:sp>
        <p:sp>
          <p:nvSpPr>
            <p:cNvPr id="22591" name="Rectangle 23"/>
            <p:cNvSpPr>
              <a:spLocks noChangeArrowheads="1"/>
            </p:cNvSpPr>
            <p:nvPr/>
          </p:nvSpPr>
          <p:spPr bwMode="auto">
            <a:xfrm>
              <a:off x="5382" y="2004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out3</a:t>
              </a:r>
            </a:p>
          </p:txBody>
        </p:sp>
        <p:sp>
          <p:nvSpPr>
            <p:cNvPr id="22592" name="Rectangle 24"/>
            <p:cNvSpPr>
              <a:spLocks noChangeArrowheads="1"/>
            </p:cNvSpPr>
            <p:nvPr/>
          </p:nvSpPr>
          <p:spPr bwMode="auto">
            <a:xfrm>
              <a:off x="5382" y="2226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out4</a:t>
              </a:r>
            </a:p>
          </p:txBody>
        </p:sp>
        <p:sp>
          <p:nvSpPr>
            <p:cNvPr id="22593" name="Line 25"/>
            <p:cNvSpPr>
              <a:spLocks noChangeShapeType="1"/>
            </p:cNvSpPr>
            <p:nvPr/>
          </p:nvSpPr>
          <p:spPr bwMode="auto">
            <a:xfrm flipH="1">
              <a:off x="5144" y="1436"/>
              <a:ext cx="21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4" name="Line 26"/>
            <p:cNvSpPr>
              <a:spLocks noChangeShapeType="1"/>
            </p:cNvSpPr>
            <p:nvPr/>
          </p:nvSpPr>
          <p:spPr bwMode="auto">
            <a:xfrm flipH="1" flipV="1">
              <a:off x="5144" y="1646"/>
              <a:ext cx="216" cy="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5" name="Line 27"/>
            <p:cNvSpPr>
              <a:spLocks noChangeShapeType="1"/>
            </p:cNvSpPr>
            <p:nvPr/>
          </p:nvSpPr>
          <p:spPr bwMode="auto">
            <a:xfrm flipH="1" flipV="1">
              <a:off x="5144" y="1712"/>
              <a:ext cx="216" cy="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6" name="Line 28"/>
            <p:cNvSpPr>
              <a:spLocks noChangeShapeType="1"/>
            </p:cNvSpPr>
            <p:nvPr/>
          </p:nvSpPr>
          <p:spPr bwMode="auto">
            <a:xfrm flipH="1" flipV="1">
              <a:off x="5132" y="1760"/>
              <a:ext cx="228" cy="3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7" name="Line 29"/>
            <p:cNvSpPr>
              <a:spLocks noChangeShapeType="1"/>
            </p:cNvSpPr>
            <p:nvPr/>
          </p:nvSpPr>
          <p:spPr bwMode="auto">
            <a:xfrm flipH="1" flipV="1">
              <a:off x="5126" y="1922"/>
              <a:ext cx="240" cy="4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8" name="Line 30"/>
            <p:cNvSpPr>
              <a:spLocks noChangeShapeType="1"/>
            </p:cNvSpPr>
            <p:nvPr/>
          </p:nvSpPr>
          <p:spPr bwMode="auto">
            <a:xfrm flipH="1" flipV="1">
              <a:off x="5144" y="2594"/>
              <a:ext cx="228" cy="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6" name="Group 31"/>
          <p:cNvGrpSpPr>
            <a:grpSpLocks/>
          </p:cNvGrpSpPr>
          <p:nvPr/>
        </p:nvGrpSpPr>
        <p:grpSpPr bwMode="auto">
          <a:xfrm>
            <a:off x="2535238" y="1790700"/>
            <a:ext cx="1408112" cy="1314450"/>
            <a:chOff x="1597" y="1128"/>
            <a:chExt cx="887" cy="828"/>
          </a:xfrm>
        </p:grpSpPr>
        <p:sp>
          <p:nvSpPr>
            <p:cNvPr id="22577" name="Text Box 32"/>
            <p:cNvSpPr txBox="1">
              <a:spLocks noChangeArrowheads="1"/>
            </p:cNvSpPr>
            <p:nvPr/>
          </p:nvSpPr>
          <p:spPr bwMode="auto">
            <a:xfrm>
              <a:off x="2114" y="1428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>
                  <a:latin typeface="Courier New" pitchFamily="49" charset="0"/>
                </a:rPr>
                <a:t>…</a:t>
              </a:r>
            </a:p>
          </p:txBody>
        </p:sp>
        <p:sp>
          <p:nvSpPr>
            <p:cNvPr id="22578" name="Rectangle 33"/>
            <p:cNvSpPr>
              <a:spLocks noChangeArrowheads="1"/>
            </p:cNvSpPr>
            <p:nvPr/>
          </p:nvSpPr>
          <p:spPr bwMode="auto">
            <a:xfrm>
              <a:off x="1908" y="1128"/>
              <a:ext cx="576" cy="3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Bfly4</a:t>
              </a:r>
            </a:p>
          </p:txBody>
        </p:sp>
        <p:sp>
          <p:nvSpPr>
            <p:cNvPr id="22579" name="Line 34"/>
            <p:cNvSpPr>
              <a:spLocks noChangeShapeType="1"/>
            </p:cNvSpPr>
            <p:nvPr/>
          </p:nvSpPr>
          <p:spPr bwMode="auto">
            <a:xfrm flipV="1">
              <a:off x="1601" y="1262"/>
              <a:ext cx="303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0" name="Line 35"/>
            <p:cNvSpPr>
              <a:spLocks noChangeShapeType="1"/>
            </p:cNvSpPr>
            <p:nvPr/>
          </p:nvSpPr>
          <p:spPr bwMode="auto">
            <a:xfrm flipV="1">
              <a:off x="1601" y="1328"/>
              <a:ext cx="303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1" name="Line 36"/>
            <p:cNvSpPr>
              <a:spLocks noChangeShapeType="1"/>
            </p:cNvSpPr>
            <p:nvPr/>
          </p:nvSpPr>
          <p:spPr bwMode="auto">
            <a:xfrm flipV="1">
              <a:off x="1601" y="1382"/>
              <a:ext cx="303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2" name="Rectangle 37"/>
            <p:cNvSpPr>
              <a:spLocks noChangeArrowheads="1"/>
            </p:cNvSpPr>
            <p:nvPr/>
          </p:nvSpPr>
          <p:spPr bwMode="auto">
            <a:xfrm>
              <a:off x="1908" y="1656"/>
              <a:ext cx="576" cy="3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Bfly4</a:t>
              </a:r>
            </a:p>
          </p:txBody>
        </p:sp>
        <p:sp>
          <p:nvSpPr>
            <p:cNvPr id="22583" name="Line 38"/>
            <p:cNvSpPr>
              <a:spLocks noChangeShapeType="1"/>
            </p:cNvSpPr>
            <p:nvPr/>
          </p:nvSpPr>
          <p:spPr bwMode="auto">
            <a:xfrm flipV="1">
              <a:off x="1597" y="1712"/>
              <a:ext cx="303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4" name="Line 39"/>
            <p:cNvSpPr>
              <a:spLocks noChangeShapeType="1"/>
            </p:cNvSpPr>
            <p:nvPr/>
          </p:nvSpPr>
          <p:spPr bwMode="auto">
            <a:xfrm flipV="1">
              <a:off x="1597" y="1778"/>
              <a:ext cx="303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5" name="Line 40"/>
            <p:cNvSpPr>
              <a:spLocks noChangeShapeType="1"/>
            </p:cNvSpPr>
            <p:nvPr/>
          </p:nvSpPr>
          <p:spPr bwMode="auto">
            <a:xfrm flipV="1">
              <a:off x="1597" y="1844"/>
              <a:ext cx="303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7" name="Group 41"/>
          <p:cNvGrpSpPr>
            <a:grpSpLocks/>
          </p:cNvGrpSpPr>
          <p:nvPr/>
        </p:nvGrpSpPr>
        <p:grpSpPr bwMode="auto">
          <a:xfrm>
            <a:off x="3927475" y="1908175"/>
            <a:ext cx="1028700" cy="1123950"/>
            <a:chOff x="2798" y="1202"/>
            <a:chExt cx="324" cy="708"/>
          </a:xfrm>
        </p:grpSpPr>
        <p:grpSp>
          <p:nvGrpSpPr>
            <p:cNvPr id="22567" name="Group 42"/>
            <p:cNvGrpSpPr>
              <a:grpSpLocks/>
            </p:cNvGrpSpPr>
            <p:nvPr/>
          </p:nvGrpSpPr>
          <p:grpSpPr bwMode="auto">
            <a:xfrm>
              <a:off x="2802" y="1202"/>
              <a:ext cx="320" cy="192"/>
              <a:chOff x="2802" y="1202"/>
              <a:chExt cx="320" cy="192"/>
            </a:xfrm>
          </p:grpSpPr>
          <p:sp>
            <p:nvSpPr>
              <p:cNvPr id="22573" name="Line 43"/>
              <p:cNvSpPr>
                <a:spLocks noChangeShapeType="1"/>
              </p:cNvSpPr>
              <p:nvPr/>
            </p:nvSpPr>
            <p:spPr bwMode="auto">
              <a:xfrm flipV="1">
                <a:off x="2802" y="1202"/>
                <a:ext cx="320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4" name="Line 44"/>
              <p:cNvSpPr>
                <a:spLocks noChangeShapeType="1"/>
              </p:cNvSpPr>
              <p:nvPr/>
            </p:nvSpPr>
            <p:spPr bwMode="auto">
              <a:xfrm flipV="1">
                <a:off x="2802" y="1268"/>
                <a:ext cx="320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5" name="Line 45"/>
              <p:cNvSpPr>
                <a:spLocks noChangeShapeType="1"/>
              </p:cNvSpPr>
              <p:nvPr/>
            </p:nvSpPr>
            <p:spPr bwMode="auto">
              <a:xfrm flipV="1">
                <a:off x="2802" y="1334"/>
                <a:ext cx="320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6" name="Line 46"/>
              <p:cNvSpPr>
                <a:spLocks noChangeShapeType="1"/>
              </p:cNvSpPr>
              <p:nvPr/>
            </p:nvSpPr>
            <p:spPr bwMode="auto">
              <a:xfrm flipV="1">
                <a:off x="2802" y="1388"/>
                <a:ext cx="320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68" name="Group 47"/>
            <p:cNvGrpSpPr>
              <a:grpSpLocks/>
            </p:cNvGrpSpPr>
            <p:nvPr/>
          </p:nvGrpSpPr>
          <p:grpSpPr bwMode="auto">
            <a:xfrm>
              <a:off x="2798" y="1718"/>
              <a:ext cx="320" cy="192"/>
              <a:chOff x="2798" y="1718"/>
              <a:chExt cx="320" cy="192"/>
            </a:xfrm>
          </p:grpSpPr>
          <p:sp>
            <p:nvSpPr>
              <p:cNvPr id="22569" name="Line 48"/>
              <p:cNvSpPr>
                <a:spLocks noChangeShapeType="1"/>
              </p:cNvSpPr>
              <p:nvPr/>
            </p:nvSpPr>
            <p:spPr bwMode="auto">
              <a:xfrm flipV="1">
                <a:off x="2798" y="1718"/>
                <a:ext cx="320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Line 49"/>
              <p:cNvSpPr>
                <a:spLocks noChangeShapeType="1"/>
              </p:cNvSpPr>
              <p:nvPr/>
            </p:nvSpPr>
            <p:spPr bwMode="auto">
              <a:xfrm flipV="1">
                <a:off x="2798" y="1784"/>
                <a:ext cx="320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1" name="Line 50"/>
              <p:cNvSpPr>
                <a:spLocks noChangeShapeType="1"/>
              </p:cNvSpPr>
              <p:nvPr/>
            </p:nvSpPr>
            <p:spPr bwMode="auto">
              <a:xfrm flipV="1">
                <a:off x="2798" y="1850"/>
                <a:ext cx="320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2" name="Line 51"/>
              <p:cNvSpPr>
                <a:spLocks noChangeShapeType="1"/>
              </p:cNvSpPr>
              <p:nvPr/>
            </p:nvSpPr>
            <p:spPr bwMode="auto">
              <a:xfrm flipV="1">
                <a:off x="2798" y="1904"/>
                <a:ext cx="320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38" name="Group 52"/>
          <p:cNvGrpSpPr>
            <a:grpSpLocks/>
          </p:cNvGrpSpPr>
          <p:nvPr/>
        </p:nvGrpSpPr>
        <p:grpSpPr bwMode="auto">
          <a:xfrm>
            <a:off x="4954588" y="1800225"/>
            <a:ext cx="631825" cy="1323975"/>
            <a:chOff x="3121" y="1134"/>
            <a:chExt cx="398" cy="834"/>
          </a:xfrm>
        </p:grpSpPr>
        <p:sp>
          <p:nvSpPr>
            <p:cNvPr id="22565" name="Text Box 53"/>
            <p:cNvSpPr txBox="1">
              <a:spLocks noChangeArrowheads="1"/>
            </p:cNvSpPr>
            <p:nvPr/>
          </p:nvSpPr>
          <p:spPr bwMode="auto">
            <a:xfrm rot="5400000">
              <a:off x="3054" y="1412"/>
              <a:ext cx="52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sz="1200"/>
                <a:t>Permute</a:t>
              </a:r>
            </a:p>
          </p:txBody>
        </p:sp>
        <p:sp>
          <p:nvSpPr>
            <p:cNvPr id="22566" name="Rectangle 54"/>
            <p:cNvSpPr>
              <a:spLocks noChangeArrowheads="1"/>
            </p:cNvSpPr>
            <p:nvPr/>
          </p:nvSpPr>
          <p:spPr bwMode="auto">
            <a:xfrm>
              <a:off x="3121" y="1134"/>
              <a:ext cx="398" cy="83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9" name="Rectangle 55"/>
          <p:cNvSpPr>
            <a:spLocks noChangeArrowheads="1"/>
          </p:cNvSpPr>
          <p:nvPr/>
        </p:nvSpPr>
        <p:spPr bwMode="auto">
          <a:xfrm>
            <a:off x="6067425" y="1524000"/>
            <a:ext cx="114300" cy="20002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Freeform 56"/>
          <p:cNvSpPr>
            <a:spLocks/>
          </p:cNvSpPr>
          <p:nvPr/>
        </p:nvSpPr>
        <p:spPr bwMode="auto">
          <a:xfrm>
            <a:off x="2552700" y="3028950"/>
            <a:ext cx="3781425" cy="1371600"/>
          </a:xfrm>
          <a:custGeom>
            <a:avLst/>
            <a:gdLst>
              <a:gd name="T0" fmla="*/ 2147483647 w 2382"/>
              <a:gd name="T1" fmla="*/ 0 h 864"/>
              <a:gd name="T2" fmla="*/ 2147483647 w 2382"/>
              <a:gd name="T3" fmla="*/ 0 h 864"/>
              <a:gd name="T4" fmla="*/ 2147483647 w 2382"/>
              <a:gd name="T5" fmla="*/ 2147483647 h 864"/>
              <a:gd name="T6" fmla="*/ 2147483647 w 2382"/>
              <a:gd name="T7" fmla="*/ 2147483647 h 864"/>
              <a:gd name="T8" fmla="*/ 0 w 2382"/>
              <a:gd name="T9" fmla="*/ 0 h 864"/>
              <a:gd name="T10" fmla="*/ 2147483647 w 2382"/>
              <a:gd name="T11" fmla="*/ 0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82"/>
              <a:gd name="T19" fmla="*/ 0 h 864"/>
              <a:gd name="T20" fmla="*/ 2382 w 2382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82" h="864">
                <a:moveTo>
                  <a:pt x="2280" y="0"/>
                </a:moveTo>
                <a:lnTo>
                  <a:pt x="2376" y="0"/>
                </a:lnTo>
                <a:lnTo>
                  <a:pt x="2382" y="859"/>
                </a:lnTo>
                <a:lnTo>
                  <a:pt x="5" y="864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Freeform 57"/>
          <p:cNvSpPr>
            <a:spLocks/>
          </p:cNvSpPr>
          <p:nvPr/>
        </p:nvSpPr>
        <p:spPr bwMode="auto">
          <a:xfrm>
            <a:off x="1971675" y="1895475"/>
            <a:ext cx="4800600" cy="2705100"/>
          </a:xfrm>
          <a:custGeom>
            <a:avLst/>
            <a:gdLst>
              <a:gd name="T0" fmla="*/ 2147483647 w 3024"/>
              <a:gd name="T1" fmla="*/ 2147483647 h 1704"/>
              <a:gd name="T2" fmla="*/ 2147483647 w 3024"/>
              <a:gd name="T3" fmla="*/ 2147483647 h 1704"/>
              <a:gd name="T4" fmla="*/ 2147483647 w 3024"/>
              <a:gd name="T5" fmla="*/ 2147483647 h 1704"/>
              <a:gd name="T6" fmla="*/ 2147483647 w 3024"/>
              <a:gd name="T7" fmla="*/ 2147483647 h 1704"/>
              <a:gd name="T8" fmla="*/ 0 w 3024"/>
              <a:gd name="T9" fmla="*/ 0 h 1704"/>
              <a:gd name="T10" fmla="*/ 2147483647 w 3024"/>
              <a:gd name="T11" fmla="*/ 0 h 17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024"/>
              <a:gd name="T19" fmla="*/ 0 h 1704"/>
              <a:gd name="T20" fmla="*/ 3024 w 3024"/>
              <a:gd name="T21" fmla="*/ 1704 h 17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024" h="1704">
                <a:moveTo>
                  <a:pt x="2667" y="17"/>
                </a:moveTo>
                <a:lnTo>
                  <a:pt x="3019" y="10"/>
                </a:lnTo>
                <a:lnTo>
                  <a:pt x="3024" y="1694"/>
                </a:lnTo>
                <a:lnTo>
                  <a:pt x="1" y="1704"/>
                </a:lnTo>
                <a:lnTo>
                  <a:pt x="0" y="0"/>
                </a:lnTo>
                <a:lnTo>
                  <a:pt x="648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Rectangle 58"/>
          <p:cNvSpPr>
            <a:spLocks noChangeArrowheads="1"/>
          </p:cNvSpPr>
          <p:nvPr/>
        </p:nvSpPr>
        <p:spPr bwMode="auto">
          <a:xfrm>
            <a:off x="2705100" y="3543300"/>
            <a:ext cx="247650" cy="2190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Text Box 59"/>
          <p:cNvSpPr txBox="1">
            <a:spLocks noChangeArrowheads="1"/>
          </p:cNvSpPr>
          <p:nvPr/>
        </p:nvSpPr>
        <p:spPr bwMode="auto">
          <a:xfrm>
            <a:off x="3041650" y="3430588"/>
            <a:ext cx="11779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1600">
                <a:solidFill>
                  <a:srgbClr val="FF0000"/>
                </a:solidFill>
              </a:rPr>
              <a:t>Stage Counter</a:t>
            </a:r>
          </a:p>
        </p:txBody>
      </p:sp>
      <p:grpSp>
        <p:nvGrpSpPr>
          <p:cNvPr id="22544" name="Group 60"/>
          <p:cNvGrpSpPr>
            <a:grpSpLocks/>
          </p:cNvGrpSpPr>
          <p:nvPr/>
        </p:nvGrpSpPr>
        <p:grpSpPr bwMode="auto">
          <a:xfrm>
            <a:off x="5588000" y="1917700"/>
            <a:ext cx="482600" cy="285750"/>
            <a:chOff x="3520" y="1208"/>
            <a:chExt cx="304" cy="180"/>
          </a:xfrm>
        </p:grpSpPr>
        <p:sp>
          <p:nvSpPr>
            <p:cNvPr id="22561" name="Line 61"/>
            <p:cNvSpPr>
              <a:spLocks noChangeShapeType="1"/>
            </p:cNvSpPr>
            <p:nvPr/>
          </p:nvSpPr>
          <p:spPr bwMode="auto">
            <a:xfrm flipV="1">
              <a:off x="3520" y="1266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Line 62"/>
            <p:cNvSpPr>
              <a:spLocks noChangeShapeType="1"/>
            </p:cNvSpPr>
            <p:nvPr/>
          </p:nvSpPr>
          <p:spPr bwMode="auto">
            <a:xfrm flipV="1">
              <a:off x="3520" y="1324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3" name="Line 63"/>
            <p:cNvSpPr>
              <a:spLocks noChangeShapeType="1"/>
            </p:cNvSpPr>
            <p:nvPr/>
          </p:nvSpPr>
          <p:spPr bwMode="auto">
            <a:xfrm flipV="1">
              <a:off x="3520" y="1382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Line 64"/>
            <p:cNvSpPr>
              <a:spLocks noChangeShapeType="1"/>
            </p:cNvSpPr>
            <p:nvPr/>
          </p:nvSpPr>
          <p:spPr bwMode="auto">
            <a:xfrm flipV="1">
              <a:off x="3520" y="1208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45" name="Group 65"/>
          <p:cNvGrpSpPr>
            <a:grpSpLocks/>
          </p:cNvGrpSpPr>
          <p:nvPr/>
        </p:nvGrpSpPr>
        <p:grpSpPr bwMode="auto">
          <a:xfrm>
            <a:off x="5588000" y="2736850"/>
            <a:ext cx="482600" cy="285750"/>
            <a:chOff x="3520" y="1208"/>
            <a:chExt cx="304" cy="180"/>
          </a:xfrm>
        </p:grpSpPr>
        <p:sp>
          <p:nvSpPr>
            <p:cNvPr id="22557" name="Line 66"/>
            <p:cNvSpPr>
              <a:spLocks noChangeShapeType="1"/>
            </p:cNvSpPr>
            <p:nvPr/>
          </p:nvSpPr>
          <p:spPr bwMode="auto">
            <a:xfrm flipV="1">
              <a:off x="3520" y="1266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Line 67"/>
            <p:cNvSpPr>
              <a:spLocks noChangeShapeType="1"/>
            </p:cNvSpPr>
            <p:nvPr/>
          </p:nvSpPr>
          <p:spPr bwMode="auto">
            <a:xfrm flipV="1">
              <a:off x="3520" y="1324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68"/>
            <p:cNvSpPr>
              <a:spLocks noChangeShapeType="1"/>
            </p:cNvSpPr>
            <p:nvPr/>
          </p:nvSpPr>
          <p:spPr bwMode="auto">
            <a:xfrm flipV="1">
              <a:off x="3520" y="1382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Line 69"/>
            <p:cNvSpPr>
              <a:spLocks noChangeShapeType="1"/>
            </p:cNvSpPr>
            <p:nvPr/>
          </p:nvSpPr>
          <p:spPr bwMode="auto">
            <a:xfrm flipV="1">
              <a:off x="3520" y="1208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46" name="Group 70"/>
          <p:cNvGrpSpPr>
            <a:grpSpLocks/>
          </p:cNvGrpSpPr>
          <p:nvPr/>
        </p:nvGrpSpPr>
        <p:grpSpPr bwMode="auto">
          <a:xfrm>
            <a:off x="6197600" y="2009775"/>
            <a:ext cx="482600" cy="193675"/>
            <a:chOff x="4288" y="918"/>
            <a:chExt cx="304" cy="122"/>
          </a:xfrm>
        </p:grpSpPr>
        <p:sp>
          <p:nvSpPr>
            <p:cNvPr id="22554" name="Line 71"/>
            <p:cNvSpPr>
              <a:spLocks noChangeShapeType="1"/>
            </p:cNvSpPr>
            <p:nvPr/>
          </p:nvSpPr>
          <p:spPr bwMode="auto">
            <a:xfrm flipV="1">
              <a:off x="4288" y="918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Line 72"/>
            <p:cNvSpPr>
              <a:spLocks noChangeShapeType="1"/>
            </p:cNvSpPr>
            <p:nvPr/>
          </p:nvSpPr>
          <p:spPr bwMode="auto">
            <a:xfrm flipV="1">
              <a:off x="4288" y="976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Line 73"/>
            <p:cNvSpPr>
              <a:spLocks noChangeShapeType="1"/>
            </p:cNvSpPr>
            <p:nvPr/>
          </p:nvSpPr>
          <p:spPr bwMode="auto">
            <a:xfrm flipV="1">
              <a:off x="4288" y="1034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47" name="Group 74"/>
          <p:cNvGrpSpPr>
            <a:grpSpLocks/>
          </p:cNvGrpSpPr>
          <p:nvPr/>
        </p:nvGrpSpPr>
        <p:grpSpPr bwMode="auto">
          <a:xfrm>
            <a:off x="6178550" y="2743200"/>
            <a:ext cx="482600" cy="193675"/>
            <a:chOff x="4288" y="918"/>
            <a:chExt cx="304" cy="122"/>
          </a:xfrm>
        </p:grpSpPr>
        <p:sp>
          <p:nvSpPr>
            <p:cNvPr id="22551" name="Line 75"/>
            <p:cNvSpPr>
              <a:spLocks noChangeShapeType="1"/>
            </p:cNvSpPr>
            <p:nvPr/>
          </p:nvSpPr>
          <p:spPr bwMode="auto">
            <a:xfrm flipV="1">
              <a:off x="4288" y="918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2" name="Line 76"/>
            <p:cNvSpPr>
              <a:spLocks noChangeShapeType="1"/>
            </p:cNvSpPr>
            <p:nvPr/>
          </p:nvSpPr>
          <p:spPr bwMode="auto">
            <a:xfrm flipV="1">
              <a:off x="4288" y="976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Line 77"/>
            <p:cNvSpPr>
              <a:spLocks noChangeShapeType="1"/>
            </p:cNvSpPr>
            <p:nvPr/>
          </p:nvSpPr>
          <p:spPr bwMode="auto">
            <a:xfrm flipV="1">
              <a:off x="4288" y="1034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48" name="Freeform 78"/>
          <p:cNvSpPr>
            <a:spLocks/>
          </p:cNvSpPr>
          <p:nvPr/>
        </p:nvSpPr>
        <p:spPr bwMode="auto">
          <a:xfrm>
            <a:off x="2828925" y="3095625"/>
            <a:ext cx="171450" cy="447675"/>
          </a:xfrm>
          <a:custGeom>
            <a:avLst/>
            <a:gdLst>
              <a:gd name="T0" fmla="*/ 0 w 108"/>
              <a:gd name="T1" fmla="*/ 2147483647 h 282"/>
              <a:gd name="T2" fmla="*/ 0 w 108"/>
              <a:gd name="T3" fmla="*/ 0 h 282"/>
              <a:gd name="T4" fmla="*/ 2147483647 w 108"/>
              <a:gd name="T5" fmla="*/ 0 h 282"/>
              <a:gd name="T6" fmla="*/ 0 60000 65536"/>
              <a:gd name="T7" fmla="*/ 0 60000 65536"/>
              <a:gd name="T8" fmla="*/ 0 60000 65536"/>
              <a:gd name="T9" fmla="*/ 0 w 108"/>
              <a:gd name="T10" fmla="*/ 0 h 282"/>
              <a:gd name="T11" fmla="*/ 108 w 108"/>
              <a:gd name="T12" fmla="*/ 282 h 2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" h="282">
                <a:moveTo>
                  <a:pt x="0" y="282"/>
                </a:moveTo>
                <a:lnTo>
                  <a:pt x="0" y="0"/>
                </a:lnTo>
                <a:lnTo>
                  <a:pt x="108" y="0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Freeform 79"/>
          <p:cNvSpPr>
            <a:spLocks/>
          </p:cNvSpPr>
          <p:nvPr/>
        </p:nvSpPr>
        <p:spPr bwMode="auto">
          <a:xfrm>
            <a:off x="2828925" y="2257425"/>
            <a:ext cx="171450" cy="866775"/>
          </a:xfrm>
          <a:custGeom>
            <a:avLst/>
            <a:gdLst>
              <a:gd name="T0" fmla="*/ 0 w 108"/>
              <a:gd name="T1" fmla="*/ 2147483647 h 282"/>
              <a:gd name="T2" fmla="*/ 0 w 108"/>
              <a:gd name="T3" fmla="*/ 0 h 282"/>
              <a:gd name="T4" fmla="*/ 2147483647 w 108"/>
              <a:gd name="T5" fmla="*/ 0 h 282"/>
              <a:gd name="T6" fmla="*/ 0 60000 65536"/>
              <a:gd name="T7" fmla="*/ 0 60000 65536"/>
              <a:gd name="T8" fmla="*/ 0 60000 65536"/>
              <a:gd name="T9" fmla="*/ 0 w 108"/>
              <a:gd name="T10" fmla="*/ 0 h 282"/>
              <a:gd name="T11" fmla="*/ 108 w 108"/>
              <a:gd name="T12" fmla="*/ 282 h 2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" h="282">
                <a:moveTo>
                  <a:pt x="0" y="282"/>
                </a:moveTo>
                <a:lnTo>
                  <a:pt x="0" y="0"/>
                </a:lnTo>
                <a:lnTo>
                  <a:pt x="108" y="0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952" name="Oval 80"/>
          <p:cNvSpPr>
            <a:spLocks noChangeArrowheads="1"/>
          </p:cNvSpPr>
          <p:nvPr/>
        </p:nvSpPr>
        <p:spPr bwMode="auto">
          <a:xfrm>
            <a:off x="317500" y="1879600"/>
            <a:ext cx="469900" cy="457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4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15521 -0.03611 L 0.51336 -0.03472 L 0.51232 0.12083 L 0.51232 0.00695 L 0.51232 0.06667 L 0.51232 -0.00694 L 0.6092 -0.00833 " pathEditMode="relative" ptsTypes="AAAAAAAA">
                                      <p:cBhvr>
                                        <p:cTn id="10" dur="2000" fill="hold"/>
                                        <p:tgtEl>
                                          <p:spTgt spid="14879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92 -0.00834 L 0.68003 -0.00834 L 0.68212 0.36111 L 0.15607 0.36388 L 0.15712 -0.00278 L 0.51545 -7.03704E-6 L 0.51441 0.10138 L 0.51649 -0.01667 L 0.51545 0.09999 L 0.51857 -0.02501 L 0.51337 0.07361 L 0.51441 -0.00417 L 0.6092 -0.00834 Z " pathEditMode="relative" ptsTypes="AAAAAAAAAAAAA">
                                      <p:cBhvr>
                                        <p:cTn id="14" dur="2000" fill="hold"/>
                                        <p:tgtEl>
                                          <p:spTgt spid="14879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92 -0.00834 L 0.68108 -0.00834 L 0.68212 0.36111 L 0.15503 0.36111 L 0.15503 -0.00139 L 0.51024 0.01666 L 0.51233 0.11249 L 0.51337 -0.02084 L 0.51233 0.10694 L 0.51233 -0.01389 L 0.51545 0.09861 L 0.51337 -7.03704E-6 L 0.6092 -0.00834 Z " pathEditMode="relative" ptsTypes="AAAAAAAAAAAAA">
                                      <p:cBhvr>
                                        <p:cTn id="18" dur="2000" fill="hold"/>
                                        <p:tgtEl>
                                          <p:spTgt spid="14879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92 -0.00834 L 0.76441 -0.00973 " pathEditMode="relative" ptsTypes="AA">
                                      <p:cBhvr>
                                        <p:cTn id="22" dur="2000" fill="hold"/>
                                        <p:tgtEl>
                                          <p:spTgt spid="14879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7952" grpId="0" animBg="1"/>
      <p:bldP spid="1487952" grpId="1" animBg="1"/>
      <p:bldP spid="1487952" grpId="2" animBg="1"/>
      <p:bldP spid="1487952" grpId="3" animBg="1"/>
      <p:bldP spid="1487952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Folding large combinational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584" y="1588476"/>
            <a:ext cx="7772400" cy="4114800"/>
          </a:xfrm>
        </p:spPr>
        <p:txBody>
          <a:bodyPr/>
          <a:lstStyle/>
          <a:p>
            <a:r>
              <a:rPr lang="en-US" sz="2400" dirty="0" smtClean="0"/>
              <a:t>A common way to implement large combinational circuits is by folding where </a:t>
            </a:r>
            <a:r>
              <a:rPr lang="en-US" sz="2400" i="1" dirty="0" smtClean="0"/>
              <a:t>registers</a:t>
            </a:r>
            <a:r>
              <a:rPr lang="en-US" sz="2400" dirty="0" smtClean="0"/>
              <a:t> hold the state from one iteration to the next</a:t>
            </a:r>
          </a:p>
          <a:p>
            <a:pPr lvl="1"/>
            <a:r>
              <a:rPr lang="en-US" sz="2000" dirty="0" smtClean="0"/>
              <a:t>Implementing imperative loops</a:t>
            </a:r>
          </a:p>
          <a:p>
            <a:pPr lvl="1"/>
            <a:r>
              <a:rPr lang="en-US" sz="2000" dirty="0" smtClean="0"/>
              <a:t>Multiplication</a:t>
            </a:r>
          </a:p>
          <a:p>
            <a:pPr lvl="1"/>
            <a:r>
              <a:rPr lang="en-US" sz="2000" dirty="0" smtClean="0"/>
              <a:t>IFFT</a:t>
            </a: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8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BSV Code </a:t>
            </a:r>
            <a:r>
              <a:rPr lang="en-US" sz="4000" dirty="0" smtClean="0"/>
              <a:t>for </a:t>
            </a:r>
            <a:r>
              <a:rPr lang="en-US" sz="4000" dirty="0" err="1" smtClean="0">
                <a:latin typeface="Courier New" pitchFamily="49" charset="0"/>
              </a:rPr>
              <a:t>stage_f</a:t>
            </a:r>
            <a:endParaRPr lang="en-US" sz="4000" dirty="0" smtClean="0">
              <a:latin typeface="Courier New" pitchFamily="49" charset="0"/>
            </a:endParaRPr>
          </a:p>
        </p:txBody>
      </p:sp>
      <p:sp>
        <p:nvSpPr>
          <p:cNvPr id="1434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29928" y="1502482"/>
            <a:ext cx="8391241" cy="474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function</a:t>
            </a:r>
            <a:r>
              <a:rPr lang="en-US" sz="1800" dirty="0" smtClean="0">
                <a:latin typeface="Courier New" pitchFamily="49" charset="0"/>
              </a:rPr>
              <a:t> Vector#(64, Complex#(n))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stage_f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    </a:t>
            </a:r>
            <a:r>
              <a:rPr lang="en-US" sz="1800" dirty="0" smtClean="0">
                <a:latin typeface="Courier New" pitchFamily="49" charset="0"/>
              </a:rPr>
              <a:t>(Bit#(2) stage, Vector#(64, Complex#(n)) </a:t>
            </a:r>
            <a:r>
              <a:rPr lang="en-US" sz="1800" dirty="0" err="1" smtClean="0">
                <a:latin typeface="Courier New" pitchFamily="49" charset="0"/>
              </a:rPr>
              <a:t>stage_in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Vector#(64, Complex#(n))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</a:rPr>
              <a:t>for</a:t>
            </a:r>
            <a:r>
              <a:rPr lang="en-US" sz="1800" dirty="0" smtClean="0">
                <a:latin typeface="Courier New" pitchFamily="49" charset="0"/>
              </a:rPr>
              <a:t> (Integer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16;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+ 1)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begin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Integer </a:t>
            </a:r>
            <a:r>
              <a:rPr lang="en-US" sz="1800" dirty="0" err="1" smtClean="0">
                <a:latin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* 4;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Vector#(4, Complex#(n)) x;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x[0</a:t>
            </a:r>
            <a:r>
              <a:rPr lang="en-US" sz="1800" dirty="0">
                <a:latin typeface="Courier New" pitchFamily="49" charset="0"/>
              </a:rPr>
              <a:t>] = </a:t>
            </a:r>
            <a:r>
              <a:rPr lang="en-US" sz="1800" dirty="0" err="1">
                <a:latin typeface="Courier New" pitchFamily="49" charset="0"/>
              </a:rPr>
              <a:t>stage_in</a:t>
            </a:r>
            <a:r>
              <a:rPr lang="en-US" sz="1800" dirty="0">
                <a:latin typeface="Courier New" pitchFamily="49" charset="0"/>
              </a:rPr>
              <a:t>[</a:t>
            </a:r>
            <a:r>
              <a:rPr lang="en-US" sz="1800" dirty="0" err="1">
                <a:latin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</a:rPr>
              <a:t>];   x[1] = </a:t>
            </a:r>
            <a:r>
              <a:rPr lang="en-US" sz="1800" dirty="0" err="1">
                <a:latin typeface="Courier New" pitchFamily="49" charset="0"/>
              </a:rPr>
              <a:t>stage_in</a:t>
            </a:r>
            <a:r>
              <a:rPr lang="en-US" sz="1800" dirty="0">
                <a:latin typeface="Courier New" pitchFamily="49" charset="0"/>
              </a:rPr>
              <a:t>[idx+1</a:t>
            </a:r>
            <a:r>
              <a:rPr lang="en-US" sz="1800" dirty="0" smtClean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urier New" pitchFamily="49" charset="0"/>
              </a:rPr>
              <a:t>      x[2] = </a:t>
            </a:r>
            <a:r>
              <a:rPr lang="en-US" sz="1800" dirty="0" err="1">
                <a:latin typeface="Courier New" pitchFamily="49" charset="0"/>
              </a:rPr>
              <a:t>stage_in</a:t>
            </a:r>
            <a:r>
              <a:rPr lang="en-US" sz="1800" dirty="0">
                <a:latin typeface="Courier New" pitchFamily="49" charset="0"/>
              </a:rPr>
              <a:t>[idx+2]; x[3] = </a:t>
            </a:r>
            <a:r>
              <a:rPr lang="en-US" sz="1800" dirty="0" err="1">
                <a:latin typeface="Courier New" pitchFamily="49" charset="0"/>
              </a:rPr>
              <a:t>stage_in</a:t>
            </a:r>
            <a:r>
              <a:rPr lang="en-US" sz="1800" dirty="0">
                <a:latin typeface="Courier New" pitchFamily="49" charset="0"/>
              </a:rPr>
              <a:t>[idx+3</a:t>
            </a:r>
            <a:r>
              <a:rPr lang="en-US" sz="1800" dirty="0" smtClean="0">
                <a:latin typeface="Courier New" pitchFamily="49" charset="0"/>
              </a:rPr>
              <a:t>];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b="1" dirty="0" smtClean="0">
                <a:latin typeface="Courier New" pitchFamily="49" charset="0"/>
              </a:rPr>
              <a:t>      let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twid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getTwiddle</a:t>
            </a:r>
            <a:r>
              <a:rPr lang="en-US" sz="1800" dirty="0" smtClean="0">
                <a:latin typeface="Courier New" pitchFamily="49" charset="0"/>
              </a:rPr>
              <a:t>(stage, </a:t>
            </a:r>
            <a:r>
              <a:rPr lang="en-US" sz="1800" dirty="0" err="1" smtClean="0">
                <a:latin typeface="Courier New" pitchFamily="49" charset="0"/>
              </a:rPr>
              <a:t>fromInteger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b="1" dirty="0" smtClean="0">
                <a:latin typeface="Courier New" pitchFamily="49" charset="0"/>
              </a:rPr>
              <a:t>      let</a:t>
            </a:r>
            <a:r>
              <a:rPr lang="en-US" sz="1800" dirty="0" smtClean="0">
                <a:latin typeface="Courier New" pitchFamily="49" charset="0"/>
              </a:rPr>
              <a:t> y =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bfly4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twid</a:t>
            </a:r>
            <a:r>
              <a:rPr lang="en-US" sz="1800" dirty="0" smtClean="0">
                <a:latin typeface="Courier New" pitchFamily="49" charset="0"/>
              </a:rPr>
              <a:t>, x);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</a:rPr>
              <a:t>]   = y[0];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[idx+1] = y[1];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[idx+2] = y[2];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[idx+3] = y[3];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  //Permutation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for</a:t>
            </a:r>
            <a:r>
              <a:rPr lang="en-US" sz="1800" dirty="0" smtClean="0">
                <a:latin typeface="Courier New" pitchFamily="49" charset="0"/>
              </a:rPr>
              <a:t> (Integer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64;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+ 1)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 =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[permute[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]];</a:t>
            </a: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return(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endfunction</a:t>
            </a:r>
            <a:endParaRPr lang="en-US" sz="1800" b="1" dirty="0" smtClean="0">
              <a:latin typeface="Courier New" pitchFamily="49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439804" y="4121636"/>
            <a:ext cx="5676900" cy="2527301"/>
            <a:chOff x="2184" y="2378"/>
            <a:chExt cx="3576" cy="1592"/>
          </a:xfrm>
        </p:grpSpPr>
        <p:sp>
          <p:nvSpPr>
            <p:cNvPr id="14346" name="Freeform 6"/>
            <p:cNvSpPr>
              <a:spLocks/>
            </p:cNvSpPr>
            <p:nvPr/>
          </p:nvSpPr>
          <p:spPr bwMode="auto">
            <a:xfrm>
              <a:off x="2184" y="2378"/>
              <a:ext cx="424" cy="343"/>
            </a:xfrm>
            <a:custGeom>
              <a:avLst/>
              <a:gdLst>
                <a:gd name="T0" fmla="*/ 48 w 424"/>
                <a:gd name="T1" fmla="*/ 265 h 343"/>
                <a:gd name="T2" fmla="*/ 0 w 424"/>
                <a:gd name="T3" fmla="*/ 185 h 343"/>
                <a:gd name="T4" fmla="*/ 24 w 424"/>
                <a:gd name="T5" fmla="*/ 105 h 343"/>
                <a:gd name="T6" fmla="*/ 72 w 424"/>
                <a:gd name="T7" fmla="*/ 89 h 343"/>
                <a:gd name="T8" fmla="*/ 96 w 424"/>
                <a:gd name="T9" fmla="*/ 81 h 343"/>
                <a:gd name="T10" fmla="*/ 424 w 424"/>
                <a:gd name="T11" fmla="*/ 161 h 343"/>
                <a:gd name="T12" fmla="*/ 0 w 424"/>
                <a:gd name="T13" fmla="*/ 265 h 3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4"/>
                <a:gd name="T22" fmla="*/ 0 h 343"/>
                <a:gd name="T23" fmla="*/ 424 w 424"/>
                <a:gd name="T24" fmla="*/ 343 h 3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4" h="343">
                  <a:moveTo>
                    <a:pt x="48" y="265"/>
                  </a:moveTo>
                  <a:cubicBezTo>
                    <a:pt x="23" y="240"/>
                    <a:pt x="11" y="219"/>
                    <a:pt x="0" y="185"/>
                  </a:cubicBezTo>
                  <a:cubicBezTo>
                    <a:pt x="2" y="169"/>
                    <a:pt x="1" y="119"/>
                    <a:pt x="24" y="105"/>
                  </a:cubicBezTo>
                  <a:cubicBezTo>
                    <a:pt x="38" y="96"/>
                    <a:pt x="56" y="94"/>
                    <a:pt x="72" y="89"/>
                  </a:cubicBezTo>
                  <a:cubicBezTo>
                    <a:pt x="80" y="86"/>
                    <a:pt x="96" y="81"/>
                    <a:pt x="96" y="81"/>
                  </a:cubicBezTo>
                  <a:cubicBezTo>
                    <a:pt x="333" y="87"/>
                    <a:pt x="397" y="0"/>
                    <a:pt x="424" y="161"/>
                  </a:cubicBezTo>
                  <a:cubicBezTo>
                    <a:pt x="394" y="343"/>
                    <a:pt x="122" y="265"/>
                    <a:pt x="0" y="265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Line 7"/>
            <p:cNvSpPr>
              <a:spLocks noChangeShapeType="1"/>
            </p:cNvSpPr>
            <p:nvPr/>
          </p:nvSpPr>
          <p:spPr bwMode="auto">
            <a:xfrm>
              <a:off x="2608" y="2643"/>
              <a:ext cx="2086" cy="66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Text Box 8"/>
            <p:cNvSpPr txBox="1">
              <a:spLocks noChangeArrowheads="1"/>
            </p:cNvSpPr>
            <p:nvPr/>
          </p:nvSpPr>
          <p:spPr bwMode="auto">
            <a:xfrm>
              <a:off x="4398" y="3214"/>
              <a:ext cx="1362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buFont typeface="Wingdings" pitchFamily="-96" charset="2"/>
                <a:buNone/>
              </a:pPr>
              <a:r>
                <a:rPr lang="en-US" dirty="0" err="1"/>
                <a:t>twid’s</a:t>
              </a:r>
              <a:r>
                <a:rPr lang="en-US" dirty="0"/>
                <a:t> are mathematically derivable constants</a:t>
              </a:r>
            </a:p>
          </p:txBody>
        </p: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88704" y="2364495"/>
            <a:ext cx="7546975" cy="2985424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979871" y="5596695"/>
            <a:ext cx="5965825" cy="845048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1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Higher-order functions:</a:t>
            </a:r>
            <a:br>
              <a:rPr lang="en-US" sz="4000" smtClean="0"/>
            </a:br>
            <a:r>
              <a:rPr lang="en-US" sz="4000" smtClean="0"/>
              <a:t>Stage functions f1, f2 and f3</a:t>
            </a:r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803275" y="1590675"/>
            <a:ext cx="5681663" cy="163121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f0(x)=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stage_f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(0,x);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f1(x)=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stage_f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(1,x);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f2(x)=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stage_f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(2,x);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91973" name="Text Box 5"/>
          <p:cNvSpPr txBox="1">
            <a:spLocks noChangeArrowheads="1"/>
          </p:cNvSpPr>
          <p:nvPr/>
        </p:nvSpPr>
        <p:spPr bwMode="auto">
          <a:xfrm>
            <a:off x="952500" y="4005999"/>
            <a:ext cx="3697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/>
              <a:t>What is the type of </a:t>
            </a:r>
            <a:r>
              <a:rPr lang="en-US" dirty="0" smtClean="0">
                <a:latin typeface="Courier New" pitchFamily="49" charset="0"/>
              </a:rPr>
              <a:t>f0(x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/>
              <a:t> ?</a:t>
            </a:r>
          </a:p>
        </p:txBody>
      </p:sp>
      <p:sp>
        <p:nvSpPr>
          <p:cNvPr id="1491974" name="Text Box 6"/>
          <p:cNvSpPr txBox="1">
            <a:spLocks noChangeArrowheads="1"/>
          </p:cNvSpPr>
          <p:nvPr/>
        </p:nvSpPr>
        <p:spPr bwMode="auto">
          <a:xfrm>
            <a:off x="2554288" y="4477486"/>
            <a:ext cx="5222875" cy="727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</a:rPr>
              <a:t> Vector#(64, Complex)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f0</a:t>
            </a:r>
            <a:r>
              <a:rPr lang="en-US" dirty="0" smtClean="0">
                <a:latin typeface="Courier New" pitchFamily="49" charset="0"/>
              </a:rPr>
              <a:t> </a:t>
            </a:r>
            <a:endParaRPr lang="en-US" dirty="0">
              <a:latin typeface="Courier New" pitchFamily="49" charset="0"/>
            </a:endParaRPr>
          </a:p>
          <a:p>
            <a:pPr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	  (Vector#(64, Complex) x);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1973" grpId="0"/>
      <p:bldP spid="149197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2" y="291152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Folded Combinational </a:t>
            </a:r>
            <a:r>
              <a:rPr lang="en-US" dirty="0" err="1" smtClean="0"/>
              <a:t>Ckts</a:t>
            </a:r>
            <a:endParaRPr lang="en-US" dirty="0" smtClean="0"/>
          </a:p>
        </p:txBody>
      </p:sp>
      <p:sp>
        <p:nvSpPr>
          <p:cNvPr id="1495043" name="Text Box 3"/>
          <p:cNvSpPr txBox="1">
            <a:spLocks noChangeArrowheads="1"/>
          </p:cNvSpPr>
          <p:nvPr/>
        </p:nvSpPr>
        <p:spPr bwMode="auto">
          <a:xfrm>
            <a:off x="958850" y="3505200"/>
            <a:ext cx="7069138" cy="317009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folded-pipeline (True);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sxIn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?; 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(stage==0)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sxIn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inQ.deq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sxIn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sxOut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stage,sxIn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(stage==n-1)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sxOut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sxOut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stage &lt;= (stage==n-1)? 0 : stage+1;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725488" y="1668463"/>
            <a:ext cx="4725987" cy="1781175"/>
            <a:chOff x="457" y="1051"/>
            <a:chExt cx="2977" cy="1122"/>
          </a:xfrm>
        </p:grpSpPr>
        <p:sp>
          <p:nvSpPr>
            <p:cNvPr id="8206" name="Rectangle 5"/>
            <p:cNvSpPr>
              <a:spLocks noChangeArrowheads="1"/>
            </p:cNvSpPr>
            <p:nvPr/>
          </p:nvSpPr>
          <p:spPr bwMode="auto">
            <a:xfrm>
              <a:off x="1106" y="1056"/>
              <a:ext cx="91" cy="68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Rectangle 6"/>
            <p:cNvSpPr>
              <a:spLocks noChangeArrowheads="1"/>
            </p:cNvSpPr>
            <p:nvPr/>
          </p:nvSpPr>
          <p:spPr bwMode="auto">
            <a:xfrm>
              <a:off x="3012" y="1051"/>
              <a:ext cx="91" cy="68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7"/>
            <p:cNvSpPr>
              <a:spLocks noChangeShapeType="1"/>
            </p:cNvSpPr>
            <p:nvPr/>
          </p:nvSpPr>
          <p:spPr bwMode="auto">
            <a:xfrm flipV="1">
              <a:off x="651" y="1386"/>
              <a:ext cx="47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Text Box 8"/>
            <p:cNvSpPr txBox="1">
              <a:spLocks noChangeArrowheads="1"/>
            </p:cNvSpPr>
            <p:nvPr/>
          </p:nvSpPr>
          <p:spPr bwMode="auto">
            <a:xfrm>
              <a:off x="457" y="1495"/>
              <a:ext cx="2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x</a:t>
              </a:r>
            </a:p>
          </p:txBody>
        </p:sp>
        <p:sp>
          <p:nvSpPr>
            <p:cNvPr id="8210" name="Rectangle 9"/>
            <p:cNvSpPr>
              <a:spLocks noChangeArrowheads="1"/>
            </p:cNvSpPr>
            <p:nvPr/>
          </p:nvSpPr>
          <p:spPr bwMode="auto">
            <a:xfrm>
              <a:off x="2482" y="1066"/>
              <a:ext cx="84" cy="6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Text Box 10"/>
            <p:cNvSpPr txBox="1">
              <a:spLocks noChangeArrowheads="1"/>
            </p:cNvSpPr>
            <p:nvPr/>
          </p:nvSpPr>
          <p:spPr bwMode="auto">
            <a:xfrm>
              <a:off x="2290" y="1923"/>
              <a:ext cx="5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sReg</a:t>
              </a:r>
              <a:endParaRPr lang="en-US" baseline="-25000"/>
            </a:p>
          </p:txBody>
        </p:sp>
        <p:sp>
          <p:nvSpPr>
            <p:cNvPr id="8212" name="Text Box 11"/>
            <p:cNvSpPr txBox="1">
              <a:spLocks noChangeArrowheads="1"/>
            </p:cNvSpPr>
            <p:nvPr/>
          </p:nvSpPr>
          <p:spPr bwMode="auto">
            <a:xfrm>
              <a:off x="891" y="1725"/>
              <a:ext cx="3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inQ</a:t>
              </a:r>
              <a:endParaRPr lang="en-US" baseline="-25000"/>
            </a:p>
          </p:txBody>
        </p:sp>
        <p:sp>
          <p:nvSpPr>
            <p:cNvPr id="8213" name="Line 12"/>
            <p:cNvSpPr>
              <a:spLocks noChangeShapeType="1"/>
            </p:cNvSpPr>
            <p:nvPr/>
          </p:nvSpPr>
          <p:spPr bwMode="auto">
            <a:xfrm>
              <a:off x="2227" y="1381"/>
              <a:ext cx="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14" name="Group 13"/>
            <p:cNvGrpSpPr>
              <a:grpSpLocks/>
            </p:cNvGrpSpPr>
            <p:nvPr/>
          </p:nvGrpSpPr>
          <p:grpSpPr bwMode="auto">
            <a:xfrm>
              <a:off x="1806" y="1229"/>
              <a:ext cx="420" cy="342"/>
              <a:chOff x="0" y="3126"/>
              <a:chExt cx="420" cy="342"/>
            </a:xfrm>
          </p:grpSpPr>
          <p:sp>
            <p:nvSpPr>
              <p:cNvPr id="8232" name="Text Box 14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8233" name="Oval 15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15" name="Line 16"/>
            <p:cNvSpPr>
              <a:spLocks noChangeShapeType="1"/>
            </p:cNvSpPr>
            <p:nvPr/>
          </p:nvSpPr>
          <p:spPr bwMode="auto">
            <a:xfrm>
              <a:off x="3115" y="1393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16" name="Group 17"/>
            <p:cNvGrpSpPr>
              <a:grpSpLocks/>
            </p:cNvGrpSpPr>
            <p:nvPr/>
          </p:nvGrpSpPr>
          <p:grpSpPr bwMode="auto">
            <a:xfrm>
              <a:off x="2821" y="1060"/>
              <a:ext cx="288" cy="673"/>
              <a:chOff x="4705" y="285"/>
              <a:chExt cx="288" cy="673"/>
            </a:xfrm>
          </p:grpSpPr>
          <p:sp>
            <p:nvSpPr>
              <p:cNvPr id="8230" name="Freeform 1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68697 h 144"/>
                  <a:gd name="T6" fmla="*/ 0 w 288"/>
                  <a:gd name="T7" fmla="*/ 6869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1" name="Line 1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7" name="Group 20"/>
            <p:cNvGrpSpPr>
              <a:grpSpLocks/>
            </p:cNvGrpSpPr>
            <p:nvPr/>
          </p:nvGrpSpPr>
          <p:grpSpPr bwMode="auto">
            <a:xfrm>
              <a:off x="913" y="1060"/>
              <a:ext cx="288" cy="673"/>
              <a:chOff x="4705" y="285"/>
              <a:chExt cx="288" cy="673"/>
            </a:xfrm>
          </p:grpSpPr>
          <p:sp>
            <p:nvSpPr>
              <p:cNvPr id="8228" name="Freeform 2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68697 h 144"/>
                  <a:gd name="T6" fmla="*/ 0 w 288"/>
                  <a:gd name="T7" fmla="*/ 6869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9" name="Line 2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18" name="Text Box 23"/>
            <p:cNvSpPr txBox="1">
              <a:spLocks noChangeArrowheads="1"/>
            </p:cNvSpPr>
            <p:nvPr/>
          </p:nvSpPr>
          <p:spPr bwMode="auto">
            <a:xfrm>
              <a:off x="2931" y="1767"/>
              <a:ext cx="5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outQ</a:t>
              </a:r>
              <a:endParaRPr lang="en-US" baseline="-25000"/>
            </a:p>
          </p:txBody>
        </p:sp>
        <p:sp>
          <p:nvSpPr>
            <p:cNvPr id="8219" name="AutoShape 24"/>
            <p:cNvSpPr>
              <a:spLocks noChangeArrowheads="1"/>
            </p:cNvSpPr>
            <p:nvPr/>
          </p:nvSpPr>
          <p:spPr bwMode="auto">
            <a:xfrm rot="-5400000">
              <a:off x="1296" y="1379"/>
              <a:ext cx="624" cy="7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31 h 21600"/>
                <a:gd name="T14" fmla="*/ 17100 w 21600"/>
                <a:gd name="T15" fmla="*/ 1716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Freeform 25"/>
            <p:cNvSpPr>
              <a:spLocks/>
            </p:cNvSpPr>
            <p:nvPr/>
          </p:nvSpPr>
          <p:spPr bwMode="auto">
            <a:xfrm>
              <a:off x="1206" y="1187"/>
              <a:ext cx="366" cy="210"/>
            </a:xfrm>
            <a:custGeom>
              <a:avLst/>
              <a:gdLst>
                <a:gd name="T0" fmla="*/ 0 w 390"/>
                <a:gd name="T1" fmla="*/ 68 h 306"/>
                <a:gd name="T2" fmla="*/ 98 w 390"/>
                <a:gd name="T3" fmla="*/ 68 h 306"/>
                <a:gd name="T4" fmla="*/ 98 w 390"/>
                <a:gd name="T5" fmla="*/ 0 h 306"/>
                <a:gd name="T6" fmla="*/ 302 w 390"/>
                <a:gd name="T7" fmla="*/ 0 h 3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306"/>
                <a:gd name="T14" fmla="*/ 390 w 390"/>
                <a:gd name="T15" fmla="*/ 306 h 3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306">
                  <a:moveTo>
                    <a:pt x="0" y="306"/>
                  </a:moveTo>
                  <a:lnTo>
                    <a:pt x="126" y="306"/>
                  </a:lnTo>
                  <a:lnTo>
                    <a:pt x="126" y="0"/>
                  </a:lnTo>
                  <a:lnTo>
                    <a:pt x="39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Freeform 26"/>
            <p:cNvSpPr>
              <a:spLocks/>
            </p:cNvSpPr>
            <p:nvPr/>
          </p:nvSpPr>
          <p:spPr bwMode="auto">
            <a:xfrm>
              <a:off x="1458" y="1379"/>
              <a:ext cx="1200" cy="432"/>
            </a:xfrm>
            <a:custGeom>
              <a:avLst/>
              <a:gdLst>
                <a:gd name="T0" fmla="*/ 1104 w 1200"/>
                <a:gd name="T1" fmla="*/ 0 h 432"/>
                <a:gd name="T2" fmla="*/ 1200 w 1200"/>
                <a:gd name="T3" fmla="*/ 0 h 432"/>
                <a:gd name="T4" fmla="*/ 1200 w 1200"/>
                <a:gd name="T5" fmla="*/ 432 h 432"/>
                <a:gd name="T6" fmla="*/ 6 w 1200"/>
                <a:gd name="T7" fmla="*/ 432 h 432"/>
                <a:gd name="T8" fmla="*/ 0 w 1200"/>
                <a:gd name="T9" fmla="*/ 204 h 432"/>
                <a:gd name="T10" fmla="*/ 114 w 1200"/>
                <a:gd name="T11" fmla="*/ 204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00"/>
                <a:gd name="T19" fmla="*/ 0 h 432"/>
                <a:gd name="T20" fmla="*/ 1200 w 1200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00" h="432">
                  <a:moveTo>
                    <a:pt x="1104" y="0"/>
                  </a:moveTo>
                  <a:lnTo>
                    <a:pt x="1200" y="0"/>
                  </a:lnTo>
                  <a:lnTo>
                    <a:pt x="1200" y="432"/>
                  </a:lnTo>
                  <a:lnTo>
                    <a:pt x="6" y="432"/>
                  </a:lnTo>
                  <a:lnTo>
                    <a:pt x="0" y="204"/>
                  </a:lnTo>
                  <a:lnTo>
                    <a:pt x="114" y="20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27"/>
            <p:cNvSpPr>
              <a:spLocks noChangeShapeType="1"/>
            </p:cNvSpPr>
            <p:nvPr/>
          </p:nvSpPr>
          <p:spPr bwMode="auto">
            <a:xfrm>
              <a:off x="1657" y="1399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Freeform 28"/>
            <p:cNvSpPr>
              <a:spLocks/>
            </p:cNvSpPr>
            <p:nvPr/>
          </p:nvSpPr>
          <p:spPr bwMode="auto">
            <a:xfrm>
              <a:off x="2340" y="1367"/>
              <a:ext cx="672" cy="540"/>
            </a:xfrm>
            <a:custGeom>
              <a:avLst/>
              <a:gdLst>
                <a:gd name="T0" fmla="*/ 0 w 672"/>
                <a:gd name="T1" fmla="*/ 12 h 540"/>
                <a:gd name="T2" fmla="*/ 0 w 672"/>
                <a:gd name="T3" fmla="*/ 540 h 540"/>
                <a:gd name="T4" fmla="*/ 468 w 672"/>
                <a:gd name="T5" fmla="*/ 540 h 540"/>
                <a:gd name="T6" fmla="*/ 468 w 672"/>
                <a:gd name="T7" fmla="*/ 0 h 540"/>
                <a:gd name="T8" fmla="*/ 672 w 672"/>
                <a:gd name="T9" fmla="*/ 0 h 5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540"/>
                <a:gd name="T17" fmla="*/ 672 w 672"/>
                <a:gd name="T18" fmla="*/ 540 h 5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540">
                  <a:moveTo>
                    <a:pt x="0" y="12"/>
                  </a:moveTo>
                  <a:lnTo>
                    <a:pt x="0" y="540"/>
                  </a:lnTo>
                  <a:lnTo>
                    <a:pt x="468" y="540"/>
                  </a:lnTo>
                  <a:lnTo>
                    <a:pt x="468" y="0"/>
                  </a:lnTo>
                  <a:lnTo>
                    <a:pt x="67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Rectangle 29"/>
            <p:cNvSpPr>
              <a:spLocks noChangeArrowheads="1"/>
            </p:cNvSpPr>
            <p:nvPr/>
          </p:nvSpPr>
          <p:spPr bwMode="auto">
            <a:xfrm>
              <a:off x="1548" y="1865"/>
              <a:ext cx="102" cy="1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Text Box 30"/>
            <p:cNvSpPr txBox="1">
              <a:spLocks noChangeArrowheads="1"/>
            </p:cNvSpPr>
            <p:nvPr/>
          </p:nvSpPr>
          <p:spPr bwMode="auto">
            <a:xfrm>
              <a:off x="1636" y="1785"/>
              <a:ext cx="5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stage</a:t>
              </a:r>
              <a:endParaRPr lang="en-US" baseline="-25000"/>
            </a:p>
          </p:txBody>
        </p:sp>
        <p:sp>
          <p:nvSpPr>
            <p:cNvPr id="8226" name="Line 31"/>
            <p:cNvSpPr>
              <a:spLocks noChangeShapeType="1"/>
            </p:cNvSpPr>
            <p:nvPr/>
          </p:nvSpPr>
          <p:spPr bwMode="auto">
            <a:xfrm flipV="1">
              <a:off x="1602" y="1637"/>
              <a:ext cx="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Freeform 32"/>
            <p:cNvSpPr>
              <a:spLocks/>
            </p:cNvSpPr>
            <p:nvPr/>
          </p:nvSpPr>
          <p:spPr bwMode="auto">
            <a:xfrm>
              <a:off x="1602" y="1571"/>
              <a:ext cx="372" cy="168"/>
            </a:xfrm>
            <a:custGeom>
              <a:avLst/>
              <a:gdLst>
                <a:gd name="T0" fmla="*/ 0 w 372"/>
                <a:gd name="T1" fmla="*/ 168 h 168"/>
                <a:gd name="T2" fmla="*/ 372 w 372"/>
                <a:gd name="T3" fmla="*/ 168 h 168"/>
                <a:gd name="T4" fmla="*/ 372 w 372"/>
                <a:gd name="T5" fmla="*/ 0 h 168"/>
                <a:gd name="T6" fmla="*/ 0 60000 65536"/>
                <a:gd name="T7" fmla="*/ 0 60000 65536"/>
                <a:gd name="T8" fmla="*/ 0 60000 65536"/>
                <a:gd name="T9" fmla="*/ 0 w 372"/>
                <a:gd name="T10" fmla="*/ 0 h 168"/>
                <a:gd name="T11" fmla="*/ 372 w 372"/>
                <a:gd name="T12" fmla="*/ 168 h 1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2" h="168">
                  <a:moveTo>
                    <a:pt x="0" y="168"/>
                  </a:moveTo>
                  <a:lnTo>
                    <a:pt x="372" y="168"/>
                  </a:lnTo>
                  <a:lnTo>
                    <a:pt x="37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3158306" y="4772266"/>
            <a:ext cx="4922838" cy="1190625"/>
            <a:chOff x="1637" y="2860"/>
            <a:chExt cx="3101" cy="750"/>
          </a:xfrm>
        </p:grpSpPr>
        <p:sp>
          <p:nvSpPr>
            <p:cNvPr id="8203" name="Freeform 35"/>
            <p:cNvSpPr>
              <a:spLocks/>
            </p:cNvSpPr>
            <p:nvPr/>
          </p:nvSpPr>
          <p:spPr bwMode="auto">
            <a:xfrm>
              <a:off x="1637" y="2889"/>
              <a:ext cx="649" cy="394"/>
            </a:xfrm>
            <a:custGeom>
              <a:avLst/>
              <a:gdLst>
                <a:gd name="T0" fmla="*/ 92 w 649"/>
                <a:gd name="T1" fmla="*/ 384 h 394"/>
                <a:gd name="T2" fmla="*/ 28 w 649"/>
                <a:gd name="T3" fmla="*/ 238 h 394"/>
                <a:gd name="T4" fmla="*/ 37 w 649"/>
                <a:gd name="T5" fmla="*/ 110 h 394"/>
                <a:gd name="T6" fmla="*/ 183 w 649"/>
                <a:gd name="T7" fmla="*/ 0 h 394"/>
                <a:gd name="T8" fmla="*/ 366 w 649"/>
                <a:gd name="T9" fmla="*/ 10 h 394"/>
                <a:gd name="T10" fmla="*/ 558 w 649"/>
                <a:gd name="T11" fmla="*/ 83 h 394"/>
                <a:gd name="T12" fmla="*/ 631 w 649"/>
                <a:gd name="T13" fmla="*/ 156 h 394"/>
                <a:gd name="T14" fmla="*/ 649 w 649"/>
                <a:gd name="T15" fmla="*/ 183 h 394"/>
                <a:gd name="T16" fmla="*/ 540 w 649"/>
                <a:gd name="T17" fmla="*/ 394 h 394"/>
                <a:gd name="T18" fmla="*/ 0 w 649"/>
                <a:gd name="T19" fmla="*/ 366 h 3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49"/>
                <a:gd name="T31" fmla="*/ 0 h 394"/>
                <a:gd name="T32" fmla="*/ 649 w 649"/>
                <a:gd name="T33" fmla="*/ 394 h 3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49" h="394">
                  <a:moveTo>
                    <a:pt x="92" y="384"/>
                  </a:moveTo>
                  <a:cubicBezTo>
                    <a:pt x="55" y="349"/>
                    <a:pt x="40" y="288"/>
                    <a:pt x="28" y="238"/>
                  </a:cubicBezTo>
                  <a:cubicBezTo>
                    <a:pt x="31" y="195"/>
                    <a:pt x="32" y="152"/>
                    <a:pt x="37" y="110"/>
                  </a:cubicBezTo>
                  <a:cubicBezTo>
                    <a:pt x="45" y="39"/>
                    <a:pt x="127" y="12"/>
                    <a:pt x="183" y="0"/>
                  </a:cubicBezTo>
                  <a:cubicBezTo>
                    <a:pt x="244" y="3"/>
                    <a:pt x="305" y="3"/>
                    <a:pt x="366" y="10"/>
                  </a:cubicBezTo>
                  <a:cubicBezTo>
                    <a:pt x="436" y="18"/>
                    <a:pt x="492" y="67"/>
                    <a:pt x="558" y="83"/>
                  </a:cubicBezTo>
                  <a:cubicBezTo>
                    <a:pt x="614" y="111"/>
                    <a:pt x="587" y="90"/>
                    <a:pt x="631" y="156"/>
                  </a:cubicBezTo>
                  <a:cubicBezTo>
                    <a:pt x="637" y="165"/>
                    <a:pt x="649" y="183"/>
                    <a:pt x="649" y="183"/>
                  </a:cubicBezTo>
                  <a:cubicBezTo>
                    <a:pt x="641" y="274"/>
                    <a:pt x="638" y="358"/>
                    <a:pt x="540" y="394"/>
                  </a:cubicBezTo>
                  <a:cubicBezTo>
                    <a:pt x="361" y="389"/>
                    <a:pt x="179" y="366"/>
                    <a:pt x="0" y="366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Text Box 36"/>
            <p:cNvSpPr txBox="1">
              <a:spLocks noChangeArrowheads="1"/>
            </p:cNvSpPr>
            <p:nvPr/>
          </p:nvSpPr>
          <p:spPr bwMode="auto">
            <a:xfrm>
              <a:off x="3538" y="2860"/>
              <a:ext cx="1200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dirty="0"/>
                <a:t>notice </a:t>
              </a:r>
              <a:r>
                <a:rPr lang="en-US" dirty="0">
                  <a:solidFill>
                    <a:schemeClr val="tx2"/>
                  </a:solidFill>
                </a:rPr>
                <a:t>stage</a:t>
              </a:r>
              <a:r>
                <a:rPr lang="en-US" dirty="0"/>
                <a:t> is a dynamic parameter now!</a:t>
              </a:r>
            </a:p>
          </p:txBody>
        </p:sp>
        <p:sp>
          <p:nvSpPr>
            <p:cNvPr id="8205" name="Line 37"/>
            <p:cNvSpPr>
              <a:spLocks noChangeShapeType="1"/>
            </p:cNvSpPr>
            <p:nvPr/>
          </p:nvSpPr>
          <p:spPr bwMode="auto">
            <a:xfrm flipV="1">
              <a:off x="2238" y="3008"/>
              <a:ext cx="128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5078" name="Text Box 38"/>
          <p:cNvSpPr txBox="1">
            <a:spLocks noChangeArrowheads="1"/>
          </p:cNvSpPr>
          <p:nvPr/>
        </p:nvSpPr>
        <p:spPr bwMode="auto">
          <a:xfrm>
            <a:off x="8220075" y="4476750"/>
            <a:ext cx="9239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no for-loop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06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Shared Circuit</a:t>
            </a:r>
          </a:p>
        </p:txBody>
      </p:sp>
      <p:sp>
        <p:nvSpPr>
          <p:cNvPr id="9219" name="Content Placeholder 23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1012825" y="4800600"/>
            <a:ext cx="7772400" cy="16430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Twiddle constants can be expressed in a table or in a case or nested case expression</a:t>
            </a:r>
          </a:p>
        </p:txBody>
      </p:sp>
      <p:grpSp>
        <p:nvGrpSpPr>
          <p:cNvPr id="9220" name="Group 3"/>
          <p:cNvGrpSpPr>
            <a:grpSpLocks/>
          </p:cNvGrpSpPr>
          <p:nvPr/>
        </p:nvGrpSpPr>
        <p:grpSpPr bwMode="auto">
          <a:xfrm>
            <a:off x="1662113" y="1898650"/>
            <a:ext cx="6605587" cy="2913063"/>
            <a:chOff x="636" y="1114"/>
            <a:chExt cx="4161" cy="1835"/>
          </a:xfrm>
        </p:grpSpPr>
        <p:sp>
          <p:nvSpPr>
            <p:cNvPr id="9224" name="Text Box 4"/>
            <p:cNvSpPr txBox="1">
              <a:spLocks noChangeArrowheads="1"/>
            </p:cNvSpPr>
            <p:nvPr/>
          </p:nvSpPr>
          <p:spPr bwMode="auto">
            <a:xfrm>
              <a:off x="1933" y="2307"/>
              <a:ext cx="5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stage</a:t>
              </a:r>
              <a:endParaRPr lang="en-US" baseline="-25000"/>
            </a:p>
          </p:txBody>
        </p:sp>
        <p:sp>
          <p:nvSpPr>
            <p:cNvPr id="9225" name="Oval 5"/>
            <p:cNvSpPr>
              <a:spLocks noChangeArrowheads="1"/>
            </p:cNvSpPr>
            <p:nvPr/>
          </p:nvSpPr>
          <p:spPr bwMode="auto">
            <a:xfrm>
              <a:off x="677" y="1149"/>
              <a:ext cx="1166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endParaRPr lang="en-US"/>
            </a:p>
            <a:p>
              <a:pPr algn="ctr"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 getTwiddle0 </a:t>
              </a:r>
            </a:p>
            <a:p>
              <a:pPr algn="ctr"/>
              <a:endParaRPr lang="en-US">
                <a:latin typeface="Courier New" pitchFamily="49" charset="0"/>
              </a:endParaRPr>
            </a:p>
          </p:txBody>
        </p:sp>
        <p:sp>
          <p:nvSpPr>
            <p:cNvPr id="9226" name="Line 6"/>
            <p:cNvSpPr>
              <a:spLocks noChangeShapeType="1"/>
            </p:cNvSpPr>
            <p:nvPr/>
          </p:nvSpPr>
          <p:spPr bwMode="auto">
            <a:xfrm>
              <a:off x="1880" y="1685"/>
              <a:ext cx="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 flipV="1">
              <a:off x="2211" y="1670"/>
              <a:ext cx="775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AutoShape 8"/>
            <p:cNvSpPr>
              <a:spLocks noChangeArrowheads="1"/>
            </p:cNvSpPr>
            <p:nvPr/>
          </p:nvSpPr>
          <p:spPr bwMode="auto">
            <a:xfrm rot="-5400000">
              <a:off x="1861" y="1653"/>
              <a:ext cx="624" cy="7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31 h 21600"/>
                <a:gd name="T14" fmla="*/ 17100 w 21600"/>
                <a:gd name="T15" fmla="*/ 1716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Freeform 9"/>
            <p:cNvSpPr>
              <a:spLocks/>
            </p:cNvSpPr>
            <p:nvPr/>
          </p:nvSpPr>
          <p:spPr bwMode="auto">
            <a:xfrm>
              <a:off x="1861" y="1323"/>
              <a:ext cx="282" cy="108"/>
            </a:xfrm>
            <a:custGeom>
              <a:avLst/>
              <a:gdLst>
                <a:gd name="T0" fmla="*/ 0 w 282"/>
                <a:gd name="T1" fmla="*/ 0 h 108"/>
                <a:gd name="T2" fmla="*/ 78 w 282"/>
                <a:gd name="T3" fmla="*/ 0 h 108"/>
                <a:gd name="T4" fmla="*/ 78 w 282"/>
                <a:gd name="T5" fmla="*/ 108 h 108"/>
                <a:gd name="T6" fmla="*/ 282 w 282"/>
                <a:gd name="T7" fmla="*/ 108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2"/>
                <a:gd name="T13" fmla="*/ 0 h 108"/>
                <a:gd name="T14" fmla="*/ 282 w 282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2" h="108">
                  <a:moveTo>
                    <a:pt x="0" y="0"/>
                  </a:moveTo>
                  <a:lnTo>
                    <a:pt x="78" y="0"/>
                  </a:lnTo>
                  <a:lnTo>
                    <a:pt x="78" y="108"/>
                  </a:lnTo>
                  <a:lnTo>
                    <a:pt x="282" y="10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Freeform 10"/>
            <p:cNvSpPr>
              <a:spLocks/>
            </p:cNvSpPr>
            <p:nvPr/>
          </p:nvSpPr>
          <p:spPr bwMode="auto">
            <a:xfrm flipV="1">
              <a:off x="1855" y="1947"/>
              <a:ext cx="282" cy="108"/>
            </a:xfrm>
            <a:custGeom>
              <a:avLst/>
              <a:gdLst>
                <a:gd name="T0" fmla="*/ 0 w 282"/>
                <a:gd name="T1" fmla="*/ 0 h 108"/>
                <a:gd name="T2" fmla="*/ 78 w 282"/>
                <a:gd name="T3" fmla="*/ 0 h 108"/>
                <a:gd name="T4" fmla="*/ 78 w 282"/>
                <a:gd name="T5" fmla="*/ 108 h 108"/>
                <a:gd name="T6" fmla="*/ 282 w 282"/>
                <a:gd name="T7" fmla="*/ 108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2"/>
                <a:gd name="T13" fmla="*/ 0 h 108"/>
                <a:gd name="T14" fmla="*/ 282 w 282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2" h="108">
                  <a:moveTo>
                    <a:pt x="0" y="0"/>
                  </a:moveTo>
                  <a:lnTo>
                    <a:pt x="78" y="0"/>
                  </a:lnTo>
                  <a:lnTo>
                    <a:pt x="78" y="108"/>
                  </a:lnTo>
                  <a:lnTo>
                    <a:pt x="282" y="10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Rectangle 11"/>
            <p:cNvSpPr>
              <a:spLocks noChangeArrowheads="1"/>
            </p:cNvSpPr>
            <p:nvPr/>
          </p:nvSpPr>
          <p:spPr bwMode="auto">
            <a:xfrm>
              <a:off x="2119" y="2145"/>
              <a:ext cx="102" cy="1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Line 12"/>
            <p:cNvSpPr>
              <a:spLocks noChangeShapeType="1"/>
            </p:cNvSpPr>
            <p:nvPr/>
          </p:nvSpPr>
          <p:spPr bwMode="auto">
            <a:xfrm flipV="1">
              <a:off x="2173" y="1917"/>
              <a:ext cx="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Oval 13"/>
            <p:cNvSpPr>
              <a:spLocks noChangeArrowheads="1"/>
            </p:cNvSpPr>
            <p:nvPr/>
          </p:nvSpPr>
          <p:spPr bwMode="auto">
            <a:xfrm>
              <a:off x="673" y="1519"/>
              <a:ext cx="1166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endParaRPr lang="en-US"/>
            </a:p>
            <a:p>
              <a:pPr algn="ctr"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getTwiddle1</a:t>
              </a:r>
            </a:p>
            <a:p>
              <a:pPr algn="ctr"/>
              <a:endParaRPr lang="en-US">
                <a:latin typeface="Courier New" pitchFamily="49" charset="0"/>
              </a:endParaRPr>
            </a:p>
          </p:txBody>
        </p:sp>
        <p:sp>
          <p:nvSpPr>
            <p:cNvPr id="9234" name="Oval 14"/>
            <p:cNvSpPr>
              <a:spLocks noChangeArrowheads="1"/>
            </p:cNvSpPr>
            <p:nvPr/>
          </p:nvSpPr>
          <p:spPr bwMode="auto">
            <a:xfrm>
              <a:off x="677" y="1908"/>
              <a:ext cx="1166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endParaRPr lang="en-US"/>
            </a:p>
            <a:p>
              <a:pPr algn="ctr"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getTwiddle2</a:t>
              </a:r>
            </a:p>
            <a:p>
              <a:pPr algn="ctr"/>
              <a:endParaRPr lang="en-US">
                <a:latin typeface="Courier New" pitchFamily="49" charset="0"/>
              </a:endParaRPr>
            </a:p>
          </p:txBody>
        </p:sp>
        <p:sp>
          <p:nvSpPr>
            <p:cNvPr id="9235" name="Text Box 15"/>
            <p:cNvSpPr txBox="1">
              <a:spLocks noChangeArrowheads="1"/>
            </p:cNvSpPr>
            <p:nvPr/>
          </p:nvSpPr>
          <p:spPr bwMode="auto">
            <a:xfrm>
              <a:off x="2301" y="1435"/>
              <a:ext cx="5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twid</a:t>
              </a:r>
            </a:p>
          </p:txBody>
        </p:sp>
        <p:sp>
          <p:nvSpPr>
            <p:cNvPr id="1570832" name="Cloud"/>
            <p:cNvSpPr>
              <a:spLocks noChangeAspect="1" noEditPoints="1" noChangeArrowheads="1"/>
            </p:cNvSpPr>
            <p:nvPr/>
          </p:nvSpPr>
          <p:spPr bwMode="auto">
            <a:xfrm>
              <a:off x="2986" y="1114"/>
              <a:ext cx="1811" cy="115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fol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>
                  <a:latin typeface="Verdana" pitchFamily="34" charset="0"/>
                </a:rPr>
                <a:t>The rest of stage_f, i.e. Bfly-4s and permutations (shared)</a:t>
              </a:r>
            </a:p>
          </p:txBody>
        </p:sp>
        <p:sp>
          <p:nvSpPr>
            <p:cNvPr id="9237" name="Freeform 17"/>
            <p:cNvSpPr>
              <a:spLocks/>
            </p:cNvSpPr>
            <p:nvPr/>
          </p:nvSpPr>
          <p:spPr bwMode="auto">
            <a:xfrm>
              <a:off x="1042" y="1984"/>
              <a:ext cx="2012" cy="859"/>
            </a:xfrm>
            <a:custGeom>
              <a:avLst/>
              <a:gdLst>
                <a:gd name="T0" fmla="*/ 0 w 2012"/>
                <a:gd name="T1" fmla="*/ 859 h 859"/>
                <a:gd name="T2" fmla="*/ 1847 w 2012"/>
                <a:gd name="T3" fmla="*/ 859 h 859"/>
                <a:gd name="T4" fmla="*/ 1847 w 2012"/>
                <a:gd name="T5" fmla="*/ 0 h 859"/>
                <a:gd name="T6" fmla="*/ 2012 w 2012"/>
                <a:gd name="T7" fmla="*/ 0 h 8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12"/>
                <a:gd name="T13" fmla="*/ 0 h 859"/>
                <a:gd name="T14" fmla="*/ 2012 w 2012"/>
                <a:gd name="T15" fmla="*/ 859 h 8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12" h="859">
                  <a:moveTo>
                    <a:pt x="0" y="859"/>
                  </a:moveTo>
                  <a:lnTo>
                    <a:pt x="1847" y="859"/>
                  </a:lnTo>
                  <a:lnTo>
                    <a:pt x="1847" y="0"/>
                  </a:lnTo>
                  <a:lnTo>
                    <a:pt x="201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Text Box 18"/>
            <p:cNvSpPr txBox="1">
              <a:spLocks noChangeArrowheads="1"/>
            </p:cNvSpPr>
            <p:nvPr/>
          </p:nvSpPr>
          <p:spPr bwMode="auto">
            <a:xfrm>
              <a:off x="636" y="2718"/>
              <a:ext cx="2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sx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74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/>
              <a:t>Superfolded</a:t>
            </a:r>
            <a:r>
              <a:rPr lang="en-US" sz="4000" dirty="0" smtClean="0"/>
              <a:t> IFFT: Just one Bfly-4 node!</a:t>
            </a:r>
          </a:p>
        </p:txBody>
      </p:sp>
      <p:grpSp>
        <p:nvGrpSpPr>
          <p:cNvPr id="23558" name="Group 3"/>
          <p:cNvGrpSpPr>
            <a:grpSpLocks/>
          </p:cNvGrpSpPr>
          <p:nvPr/>
        </p:nvGrpSpPr>
        <p:grpSpPr bwMode="auto">
          <a:xfrm>
            <a:off x="647700" y="1571625"/>
            <a:ext cx="831850" cy="2667000"/>
            <a:chOff x="408" y="990"/>
            <a:chExt cx="524" cy="1680"/>
          </a:xfrm>
        </p:grpSpPr>
        <p:sp>
          <p:nvSpPr>
            <p:cNvPr id="23659" name="Rectangle 4"/>
            <p:cNvSpPr>
              <a:spLocks noChangeArrowheads="1"/>
            </p:cNvSpPr>
            <p:nvPr/>
          </p:nvSpPr>
          <p:spPr bwMode="auto">
            <a:xfrm>
              <a:off x="408" y="990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in0</a:t>
              </a:r>
            </a:p>
          </p:txBody>
        </p:sp>
        <p:sp>
          <p:nvSpPr>
            <p:cNvPr id="23660" name="Text Box 5"/>
            <p:cNvSpPr txBox="1">
              <a:spLocks noChangeArrowheads="1"/>
            </p:cNvSpPr>
            <p:nvPr/>
          </p:nvSpPr>
          <p:spPr bwMode="auto">
            <a:xfrm>
              <a:off x="426" y="2160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>
                  <a:latin typeface="Courier New" pitchFamily="49" charset="0"/>
                </a:rPr>
                <a:t>…</a:t>
              </a:r>
            </a:p>
          </p:txBody>
        </p:sp>
        <p:sp>
          <p:nvSpPr>
            <p:cNvPr id="23661" name="Rectangle 6"/>
            <p:cNvSpPr>
              <a:spLocks noChangeArrowheads="1"/>
            </p:cNvSpPr>
            <p:nvPr/>
          </p:nvSpPr>
          <p:spPr bwMode="auto">
            <a:xfrm>
              <a:off x="408" y="1228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in1</a:t>
              </a:r>
            </a:p>
          </p:txBody>
        </p:sp>
        <p:sp>
          <p:nvSpPr>
            <p:cNvPr id="23662" name="Rectangle 7"/>
            <p:cNvSpPr>
              <a:spLocks noChangeArrowheads="1"/>
            </p:cNvSpPr>
            <p:nvPr/>
          </p:nvSpPr>
          <p:spPr bwMode="auto">
            <a:xfrm>
              <a:off x="408" y="1466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in2</a:t>
              </a:r>
            </a:p>
          </p:txBody>
        </p:sp>
        <p:sp>
          <p:nvSpPr>
            <p:cNvPr id="23663" name="Rectangle 8"/>
            <p:cNvSpPr>
              <a:spLocks noChangeArrowheads="1"/>
            </p:cNvSpPr>
            <p:nvPr/>
          </p:nvSpPr>
          <p:spPr bwMode="auto">
            <a:xfrm>
              <a:off x="408" y="2442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in63</a:t>
              </a:r>
            </a:p>
          </p:txBody>
        </p:sp>
        <p:sp>
          <p:nvSpPr>
            <p:cNvPr id="23664" name="Rectangle 9"/>
            <p:cNvSpPr>
              <a:spLocks noChangeArrowheads="1"/>
            </p:cNvSpPr>
            <p:nvPr/>
          </p:nvSpPr>
          <p:spPr bwMode="auto">
            <a:xfrm>
              <a:off x="408" y="1704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in3</a:t>
              </a:r>
            </a:p>
          </p:txBody>
        </p:sp>
        <p:sp>
          <p:nvSpPr>
            <p:cNvPr id="23665" name="Rectangle 10"/>
            <p:cNvSpPr>
              <a:spLocks noChangeArrowheads="1"/>
            </p:cNvSpPr>
            <p:nvPr/>
          </p:nvSpPr>
          <p:spPr bwMode="auto">
            <a:xfrm>
              <a:off x="408" y="1926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in4</a:t>
              </a:r>
            </a:p>
          </p:txBody>
        </p:sp>
        <p:sp>
          <p:nvSpPr>
            <p:cNvPr id="23666" name="Line 11"/>
            <p:cNvSpPr>
              <a:spLocks noChangeShapeType="1"/>
            </p:cNvSpPr>
            <p:nvPr/>
          </p:nvSpPr>
          <p:spPr bwMode="auto">
            <a:xfrm>
              <a:off x="698" y="1118"/>
              <a:ext cx="21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7" name="Line 12"/>
            <p:cNvSpPr>
              <a:spLocks noChangeShapeType="1"/>
            </p:cNvSpPr>
            <p:nvPr/>
          </p:nvSpPr>
          <p:spPr bwMode="auto">
            <a:xfrm flipV="1">
              <a:off x="698" y="1328"/>
              <a:ext cx="216" cy="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8" name="Line 13"/>
            <p:cNvSpPr>
              <a:spLocks noChangeShapeType="1"/>
            </p:cNvSpPr>
            <p:nvPr/>
          </p:nvSpPr>
          <p:spPr bwMode="auto">
            <a:xfrm flipV="1">
              <a:off x="698" y="1394"/>
              <a:ext cx="216" cy="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9" name="Line 14"/>
            <p:cNvSpPr>
              <a:spLocks noChangeShapeType="1"/>
            </p:cNvSpPr>
            <p:nvPr/>
          </p:nvSpPr>
          <p:spPr bwMode="auto">
            <a:xfrm flipV="1">
              <a:off x="698" y="1442"/>
              <a:ext cx="228" cy="3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0" name="Line 15"/>
            <p:cNvSpPr>
              <a:spLocks noChangeShapeType="1"/>
            </p:cNvSpPr>
            <p:nvPr/>
          </p:nvSpPr>
          <p:spPr bwMode="auto">
            <a:xfrm flipV="1">
              <a:off x="692" y="1604"/>
              <a:ext cx="240" cy="4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1" name="Line 16"/>
            <p:cNvSpPr>
              <a:spLocks noChangeShapeType="1"/>
            </p:cNvSpPr>
            <p:nvPr/>
          </p:nvSpPr>
          <p:spPr bwMode="auto">
            <a:xfrm flipV="1">
              <a:off x="686" y="2276"/>
              <a:ext cx="228" cy="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59" name="Group 17"/>
          <p:cNvGrpSpPr>
            <a:grpSpLocks/>
          </p:cNvGrpSpPr>
          <p:nvPr/>
        </p:nvGrpSpPr>
        <p:grpSpPr bwMode="auto">
          <a:xfrm>
            <a:off x="7975600" y="1590675"/>
            <a:ext cx="854075" cy="2667000"/>
            <a:chOff x="5090" y="1002"/>
            <a:chExt cx="538" cy="1680"/>
          </a:xfrm>
        </p:grpSpPr>
        <p:sp>
          <p:nvSpPr>
            <p:cNvPr id="23646" name="Rectangle 18"/>
            <p:cNvSpPr>
              <a:spLocks noChangeArrowheads="1"/>
            </p:cNvSpPr>
            <p:nvPr/>
          </p:nvSpPr>
          <p:spPr bwMode="auto">
            <a:xfrm>
              <a:off x="5346" y="1002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out0</a:t>
              </a:r>
            </a:p>
          </p:txBody>
        </p:sp>
        <p:sp>
          <p:nvSpPr>
            <p:cNvPr id="23647" name="Text Box 19"/>
            <p:cNvSpPr txBox="1">
              <a:spLocks noChangeArrowheads="1"/>
            </p:cNvSpPr>
            <p:nvPr/>
          </p:nvSpPr>
          <p:spPr bwMode="auto">
            <a:xfrm>
              <a:off x="5364" y="2172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>
                  <a:latin typeface="Courier New" pitchFamily="49" charset="0"/>
                </a:rPr>
                <a:t>…</a:t>
              </a:r>
            </a:p>
          </p:txBody>
        </p:sp>
        <p:sp>
          <p:nvSpPr>
            <p:cNvPr id="23648" name="Rectangle 20"/>
            <p:cNvSpPr>
              <a:spLocks noChangeArrowheads="1"/>
            </p:cNvSpPr>
            <p:nvPr/>
          </p:nvSpPr>
          <p:spPr bwMode="auto">
            <a:xfrm>
              <a:off x="5346" y="1240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out1</a:t>
              </a:r>
            </a:p>
          </p:txBody>
        </p:sp>
        <p:sp>
          <p:nvSpPr>
            <p:cNvPr id="23649" name="Rectangle 21"/>
            <p:cNvSpPr>
              <a:spLocks noChangeArrowheads="1"/>
            </p:cNvSpPr>
            <p:nvPr/>
          </p:nvSpPr>
          <p:spPr bwMode="auto">
            <a:xfrm>
              <a:off x="5346" y="1478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out2</a:t>
              </a:r>
            </a:p>
          </p:txBody>
        </p:sp>
        <p:sp>
          <p:nvSpPr>
            <p:cNvPr id="23650" name="Rectangle 22"/>
            <p:cNvSpPr>
              <a:spLocks noChangeArrowheads="1"/>
            </p:cNvSpPr>
            <p:nvPr/>
          </p:nvSpPr>
          <p:spPr bwMode="auto">
            <a:xfrm>
              <a:off x="5346" y="2454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out63</a:t>
              </a:r>
            </a:p>
          </p:txBody>
        </p:sp>
        <p:sp>
          <p:nvSpPr>
            <p:cNvPr id="23651" name="Rectangle 23"/>
            <p:cNvSpPr>
              <a:spLocks noChangeArrowheads="1"/>
            </p:cNvSpPr>
            <p:nvPr/>
          </p:nvSpPr>
          <p:spPr bwMode="auto">
            <a:xfrm>
              <a:off x="5346" y="1716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out3</a:t>
              </a:r>
            </a:p>
          </p:txBody>
        </p:sp>
        <p:sp>
          <p:nvSpPr>
            <p:cNvPr id="23652" name="Rectangle 24"/>
            <p:cNvSpPr>
              <a:spLocks noChangeArrowheads="1"/>
            </p:cNvSpPr>
            <p:nvPr/>
          </p:nvSpPr>
          <p:spPr bwMode="auto">
            <a:xfrm>
              <a:off x="5346" y="1938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out4</a:t>
              </a:r>
            </a:p>
          </p:txBody>
        </p:sp>
        <p:sp>
          <p:nvSpPr>
            <p:cNvPr id="23653" name="Line 25"/>
            <p:cNvSpPr>
              <a:spLocks noChangeShapeType="1"/>
            </p:cNvSpPr>
            <p:nvPr/>
          </p:nvSpPr>
          <p:spPr bwMode="auto">
            <a:xfrm flipH="1">
              <a:off x="5108" y="1148"/>
              <a:ext cx="21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4" name="Line 26"/>
            <p:cNvSpPr>
              <a:spLocks noChangeShapeType="1"/>
            </p:cNvSpPr>
            <p:nvPr/>
          </p:nvSpPr>
          <p:spPr bwMode="auto">
            <a:xfrm flipH="1" flipV="1">
              <a:off x="5108" y="1358"/>
              <a:ext cx="216" cy="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5" name="Line 27"/>
            <p:cNvSpPr>
              <a:spLocks noChangeShapeType="1"/>
            </p:cNvSpPr>
            <p:nvPr/>
          </p:nvSpPr>
          <p:spPr bwMode="auto">
            <a:xfrm flipH="1" flipV="1">
              <a:off x="5108" y="1424"/>
              <a:ext cx="216" cy="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6" name="Line 28"/>
            <p:cNvSpPr>
              <a:spLocks noChangeShapeType="1"/>
            </p:cNvSpPr>
            <p:nvPr/>
          </p:nvSpPr>
          <p:spPr bwMode="auto">
            <a:xfrm flipH="1" flipV="1">
              <a:off x="5096" y="1472"/>
              <a:ext cx="228" cy="3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7" name="Line 29"/>
            <p:cNvSpPr>
              <a:spLocks noChangeShapeType="1"/>
            </p:cNvSpPr>
            <p:nvPr/>
          </p:nvSpPr>
          <p:spPr bwMode="auto">
            <a:xfrm flipH="1" flipV="1">
              <a:off x="5090" y="1634"/>
              <a:ext cx="240" cy="4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8" name="Line 30"/>
            <p:cNvSpPr>
              <a:spLocks noChangeShapeType="1"/>
            </p:cNvSpPr>
            <p:nvPr/>
          </p:nvSpPr>
          <p:spPr bwMode="auto">
            <a:xfrm flipH="1" flipV="1">
              <a:off x="5108" y="2306"/>
              <a:ext cx="228" cy="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0" name="Line 31"/>
          <p:cNvSpPr>
            <a:spLocks noChangeShapeType="1"/>
          </p:cNvSpPr>
          <p:nvPr/>
        </p:nvSpPr>
        <p:spPr bwMode="auto">
          <a:xfrm flipV="1">
            <a:off x="7248525" y="2060575"/>
            <a:ext cx="5048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32"/>
          <p:cNvSpPr>
            <a:spLocks noChangeShapeType="1"/>
          </p:cNvSpPr>
          <p:nvPr/>
        </p:nvSpPr>
        <p:spPr bwMode="auto">
          <a:xfrm flipV="1">
            <a:off x="7248525" y="2165350"/>
            <a:ext cx="5048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33"/>
          <p:cNvSpPr>
            <a:spLocks noChangeShapeType="1"/>
          </p:cNvSpPr>
          <p:nvPr/>
        </p:nvSpPr>
        <p:spPr bwMode="auto">
          <a:xfrm flipV="1">
            <a:off x="7248525" y="2251075"/>
            <a:ext cx="5048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34"/>
          <p:cNvSpPr>
            <a:spLocks noChangeShapeType="1"/>
          </p:cNvSpPr>
          <p:nvPr/>
        </p:nvSpPr>
        <p:spPr bwMode="auto">
          <a:xfrm flipV="1">
            <a:off x="7242175" y="3155950"/>
            <a:ext cx="5048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35"/>
          <p:cNvSpPr>
            <a:spLocks noChangeShapeType="1"/>
          </p:cNvSpPr>
          <p:nvPr/>
        </p:nvSpPr>
        <p:spPr bwMode="auto">
          <a:xfrm flipV="1">
            <a:off x="7242175" y="3260725"/>
            <a:ext cx="5048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36"/>
          <p:cNvSpPr>
            <a:spLocks noChangeShapeType="1"/>
          </p:cNvSpPr>
          <p:nvPr/>
        </p:nvSpPr>
        <p:spPr bwMode="auto">
          <a:xfrm flipV="1">
            <a:off x="7242175" y="3365500"/>
            <a:ext cx="5048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37"/>
          <p:cNvSpPr>
            <a:spLocks noChangeShapeType="1"/>
          </p:cNvSpPr>
          <p:nvPr/>
        </p:nvSpPr>
        <p:spPr bwMode="auto">
          <a:xfrm flipV="1">
            <a:off x="6870700" y="1965325"/>
            <a:ext cx="2381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38"/>
          <p:cNvSpPr>
            <a:spLocks noChangeShapeType="1"/>
          </p:cNvSpPr>
          <p:nvPr/>
        </p:nvSpPr>
        <p:spPr bwMode="auto">
          <a:xfrm flipV="1">
            <a:off x="5588000" y="1898650"/>
            <a:ext cx="11588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39"/>
          <p:cNvSpPr>
            <a:spLocks noChangeShapeType="1"/>
          </p:cNvSpPr>
          <p:nvPr/>
        </p:nvSpPr>
        <p:spPr bwMode="auto">
          <a:xfrm flipV="1">
            <a:off x="5588000" y="2003425"/>
            <a:ext cx="48260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40"/>
          <p:cNvSpPr>
            <a:spLocks noChangeShapeType="1"/>
          </p:cNvSpPr>
          <p:nvPr/>
        </p:nvSpPr>
        <p:spPr bwMode="auto">
          <a:xfrm flipV="1">
            <a:off x="5588000" y="2108200"/>
            <a:ext cx="48260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Line 41"/>
          <p:cNvSpPr>
            <a:spLocks noChangeShapeType="1"/>
          </p:cNvSpPr>
          <p:nvPr/>
        </p:nvSpPr>
        <p:spPr bwMode="auto">
          <a:xfrm flipV="1">
            <a:off x="5588000" y="2193925"/>
            <a:ext cx="48260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Line 42"/>
          <p:cNvSpPr>
            <a:spLocks noChangeShapeType="1"/>
          </p:cNvSpPr>
          <p:nvPr/>
        </p:nvSpPr>
        <p:spPr bwMode="auto">
          <a:xfrm flipV="1">
            <a:off x="5581650" y="2717800"/>
            <a:ext cx="48260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Line 43"/>
          <p:cNvSpPr>
            <a:spLocks noChangeShapeType="1"/>
          </p:cNvSpPr>
          <p:nvPr/>
        </p:nvSpPr>
        <p:spPr bwMode="auto">
          <a:xfrm flipV="1">
            <a:off x="5581650" y="2822575"/>
            <a:ext cx="48260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Line 44"/>
          <p:cNvSpPr>
            <a:spLocks noChangeShapeType="1"/>
          </p:cNvSpPr>
          <p:nvPr/>
        </p:nvSpPr>
        <p:spPr bwMode="auto">
          <a:xfrm flipV="1">
            <a:off x="5581650" y="2927350"/>
            <a:ext cx="48260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45"/>
          <p:cNvSpPr>
            <a:spLocks noChangeArrowheads="1"/>
          </p:cNvSpPr>
          <p:nvPr/>
        </p:nvSpPr>
        <p:spPr bwMode="auto">
          <a:xfrm>
            <a:off x="2438400" y="1905000"/>
            <a:ext cx="914400" cy="476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en-US" sz="1400"/>
              <a:t>Bfly4</a:t>
            </a:r>
          </a:p>
        </p:txBody>
      </p:sp>
      <p:sp>
        <p:nvSpPr>
          <p:cNvPr id="23575" name="Line 46"/>
          <p:cNvSpPr>
            <a:spLocks noChangeShapeType="1"/>
          </p:cNvSpPr>
          <p:nvPr/>
        </p:nvSpPr>
        <p:spPr bwMode="auto">
          <a:xfrm flipV="1">
            <a:off x="3692525" y="1908175"/>
            <a:ext cx="126365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Line 47"/>
          <p:cNvSpPr>
            <a:spLocks noChangeShapeType="1"/>
          </p:cNvSpPr>
          <p:nvPr/>
        </p:nvSpPr>
        <p:spPr bwMode="auto">
          <a:xfrm flipV="1">
            <a:off x="3940175" y="2012950"/>
            <a:ext cx="101600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Line 48"/>
          <p:cNvSpPr>
            <a:spLocks noChangeShapeType="1"/>
          </p:cNvSpPr>
          <p:nvPr/>
        </p:nvSpPr>
        <p:spPr bwMode="auto">
          <a:xfrm flipV="1">
            <a:off x="3940175" y="2117725"/>
            <a:ext cx="101600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Line 49"/>
          <p:cNvSpPr>
            <a:spLocks noChangeShapeType="1"/>
          </p:cNvSpPr>
          <p:nvPr/>
        </p:nvSpPr>
        <p:spPr bwMode="auto">
          <a:xfrm flipV="1">
            <a:off x="3927475" y="2832100"/>
            <a:ext cx="101600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Line 50"/>
          <p:cNvSpPr>
            <a:spLocks noChangeShapeType="1"/>
          </p:cNvSpPr>
          <p:nvPr/>
        </p:nvSpPr>
        <p:spPr bwMode="auto">
          <a:xfrm flipV="1">
            <a:off x="3927475" y="2936875"/>
            <a:ext cx="101600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Line 51"/>
          <p:cNvSpPr>
            <a:spLocks noChangeShapeType="1"/>
          </p:cNvSpPr>
          <p:nvPr/>
        </p:nvSpPr>
        <p:spPr bwMode="auto">
          <a:xfrm flipV="1">
            <a:off x="3717925" y="3022600"/>
            <a:ext cx="122555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81" name="Group 52"/>
          <p:cNvGrpSpPr>
            <a:grpSpLocks/>
          </p:cNvGrpSpPr>
          <p:nvPr/>
        </p:nvGrpSpPr>
        <p:grpSpPr bwMode="auto">
          <a:xfrm>
            <a:off x="4954588" y="1800225"/>
            <a:ext cx="631825" cy="1323975"/>
            <a:chOff x="3121" y="1134"/>
            <a:chExt cx="398" cy="834"/>
          </a:xfrm>
        </p:grpSpPr>
        <p:sp>
          <p:nvSpPr>
            <p:cNvPr id="23644" name="Text Box 53"/>
            <p:cNvSpPr txBox="1">
              <a:spLocks noChangeArrowheads="1"/>
            </p:cNvSpPr>
            <p:nvPr/>
          </p:nvSpPr>
          <p:spPr bwMode="auto">
            <a:xfrm rot="5400000">
              <a:off x="3054" y="1412"/>
              <a:ext cx="52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sz="1200"/>
                <a:t>Permute</a:t>
              </a:r>
            </a:p>
          </p:txBody>
        </p:sp>
        <p:sp>
          <p:nvSpPr>
            <p:cNvPr id="23645" name="Rectangle 54"/>
            <p:cNvSpPr>
              <a:spLocks noChangeArrowheads="1"/>
            </p:cNvSpPr>
            <p:nvPr/>
          </p:nvSpPr>
          <p:spPr bwMode="auto">
            <a:xfrm>
              <a:off x="3121" y="1134"/>
              <a:ext cx="398" cy="83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82" name="Rectangle 55"/>
          <p:cNvSpPr>
            <a:spLocks noChangeArrowheads="1"/>
          </p:cNvSpPr>
          <p:nvPr/>
        </p:nvSpPr>
        <p:spPr bwMode="auto">
          <a:xfrm>
            <a:off x="7105650" y="1724025"/>
            <a:ext cx="114300" cy="20002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Freeform 56"/>
          <p:cNvSpPr>
            <a:spLocks/>
          </p:cNvSpPr>
          <p:nvPr/>
        </p:nvSpPr>
        <p:spPr bwMode="auto">
          <a:xfrm>
            <a:off x="4829175" y="1914525"/>
            <a:ext cx="828675" cy="1438275"/>
          </a:xfrm>
          <a:custGeom>
            <a:avLst/>
            <a:gdLst>
              <a:gd name="T0" fmla="*/ 0 w 522"/>
              <a:gd name="T1" fmla="*/ 0 h 906"/>
              <a:gd name="T2" fmla="*/ 0 w 522"/>
              <a:gd name="T3" fmla="*/ 2147483647 h 906"/>
              <a:gd name="T4" fmla="*/ 2147483647 w 522"/>
              <a:gd name="T5" fmla="*/ 2147483647 h 906"/>
              <a:gd name="T6" fmla="*/ 0 60000 65536"/>
              <a:gd name="T7" fmla="*/ 0 60000 65536"/>
              <a:gd name="T8" fmla="*/ 0 60000 65536"/>
              <a:gd name="T9" fmla="*/ 0 w 522"/>
              <a:gd name="T10" fmla="*/ 0 h 906"/>
              <a:gd name="T11" fmla="*/ 522 w 522"/>
              <a:gd name="T12" fmla="*/ 906 h 9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2" h="906">
                <a:moveTo>
                  <a:pt x="0" y="0"/>
                </a:moveTo>
                <a:lnTo>
                  <a:pt x="0" y="900"/>
                </a:lnTo>
                <a:lnTo>
                  <a:pt x="522" y="90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Freeform 57"/>
          <p:cNvSpPr>
            <a:spLocks/>
          </p:cNvSpPr>
          <p:nvPr/>
        </p:nvSpPr>
        <p:spPr bwMode="auto">
          <a:xfrm>
            <a:off x="4781550" y="2019300"/>
            <a:ext cx="1266825" cy="1438275"/>
          </a:xfrm>
          <a:custGeom>
            <a:avLst/>
            <a:gdLst>
              <a:gd name="T0" fmla="*/ 0 w 798"/>
              <a:gd name="T1" fmla="*/ 0 h 906"/>
              <a:gd name="T2" fmla="*/ 0 w 798"/>
              <a:gd name="T3" fmla="*/ 2147483647 h 906"/>
              <a:gd name="T4" fmla="*/ 2147483647 w 798"/>
              <a:gd name="T5" fmla="*/ 2147483647 h 906"/>
              <a:gd name="T6" fmla="*/ 0 60000 65536"/>
              <a:gd name="T7" fmla="*/ 0 60000 65536"/>
              <a:gd name="T8" fmla="*/ 0 60000 65536"/>
              <a:gd name="T9" fmla="*/ 0 w 798"/>
              <a:gd name="T10" fmla="*/ 0 h 906"/>
              <a:gd name="T11" fmla="*/ 798 w 798"/>
              <a:gd name="T12" fmla="*/ 906 h 9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8" h="906">
                <a:moveTo>
                  <a:pt x="0" y="0"/>
                </a:moveTo>
                <a:lnTo>
                  <a:pt x="0" y="900"/>
                </a:lnTo>
                <a:lnTo>
                  <a:pt x="798" y="90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Freeform 58"/>
          <p:cNvSpPr>
            <a:spLocks/>
          </p:cNvSpPr>
          <p:nvPr/>
        </p:nvSpPr>
        <p:spPr bwMode="auto">
          <a:xfrm>
            <a:off x="4733925" y="2124075"/>
            <a:ext cx="1295400" cy="1428750"/>
          </a:xfrm>
          <a:custGeom>
            <a:avLst/>
            <a:gdLst>
              <a:gd name="T0" fmla="*/ 0 w 816"/>
              <a:gd name="T1" fmla="*/ 0 h 900"/>
              <a:gd name="T2" fmla="*/ 0 w 816"/>
              <a:gd name="T3" fmla="*/ 2147483647 h 900"/>
              <a:gd name="T4" fmla="*/ 2147483647 w 816"/>
              <a:gd name="T5" fmla="*/ 2147483647 h 900"/>
              <a:gd name="T6" fmla="*/ 0 60000 65536"/>
              <a:gd name="T7" fmla="*/ 0 60000 65536"/>
              <a:gd name="T8" fmla="*/ 0 60000 65536"/>
              <a:gd name="T9" fmla="*/ 0 w 816"/>
              <a:gd name="T10" fmla="*/ 0 h 900"/>
              <a:gd name="T11" fmla="*/ 816 w 816"/>
              <a:gd name="T12" fmla="*/ 900 h 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900">
                <a:moveTo>
                  <a:pt x="0" y="0"/>
                </a:moveTo>
                <a:lnTo>
                  <a:pt x="0" y="900"/>
                </a:lnTo>
                <a:lnTo>
                  <a:pt x="816" y="90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Freeform 59"/>
          <p:cNvSpPr>
            <a:spLocks/>
          </p:cNvSpPr>
          <p:nvPr/>
        </p:nvSpPr>
        <p:spPr bwMode="auto">
          <a:xfrm>
            <a:off x="4686300" y="2228850"/>
            <a:ext cx="1362075" cy="1428750"/>
          </a:xfrm>
          <a:custGeom>
            <a:avLst/>
            <a:gdLst>
              <a:gd name="T0" fmla="*/ 0 w 858"/>
              <a:gd name="T1" fmla="*/ 0 h 900"/>
              <a:gd name="T2" fmla="*/ 0 w 858"/>
              <a:gd name="T3" fmla="*/ 2147483647 h 900"/>
              <a:gd name="T4" fmla="*/ 2147483647 w 858"/>
              <a:gd name="T5" fmla="*/ 2147483647 h 900"/>
              <a:gd name="T6" fmla="*/ 0 60000 65536"/>
              <a:gd name="T7" fmla="*/ 0 60000 65536"/>
              <a:gd name="T8" fmla="*/ 0 60000 65536"/>
              <a:gd name="T9" fmla="*/ 0 w 858"/>
              <a:gd name="T10" fmla="*/ 0 h 900"/>
              <a:gd name="T11" fmla="*/ 858 w 858"/>
              <a:gd name="T12" fmla="*/ 900 h 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900">
                <a:moveTo>
                  <a:pt x="0" y="0"/>
                </a:moveTo>
                <a:lnTo>
                  <a:pt x="0" y="900"/>
                </a:lnTo>
                <a:lnTo>
                  <a:pt x="858" y="89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Freeform 60"/>
          <p:cNvSpPr>
            <a:spLocks/>
          </p:cNvSpPr>
          <p:nvPr/>
        </p:nvSpPr>
        <p:spPr bwMode="auto">
          <a:xfrm>
            <a:off x="4610100" y="2733675"/>
            <a:ext cx="1438275" cy="1428750"/>
          </a:xfrm>
          <a:custGeom>
            <a:avLst/>
            <a:gdLst>
              <a:gd name="T0" fmla="*/ 0 w 906"/>
              <a:gd name="T1" fmla="*/ 0 h 900"/>
              <a:gd name="T2" fmla="*/ 0 w 906"/>
              <a:gd name="T3" fmla="*/ 2147483647 h 900"/>
              <a:gd name="T4" fmla="*/ 2147483647 w 906"/>
              <a:gd name="T5" fmla="*/ 2147483647 h 900"/>
              <a:gd name="T6" fmla="*/ 0 60000 65536"/>
              <a:gd name="T7" fmla="*/ 0 60000 65536"/>
              <a:gd name="T8" fmla="*/ 0 60000 65536"/>
              <a:gd name="T9" fmla="*/ 0 w 906"/>
              <a:gd name="T10" fmla="*/ 0 h 900"/>
              <a:gd name="T11" fmla="*/ 906 w 906"/>
              <a:gd name="T12" fmla="*/ 900 h 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6" h="900">
                <a:moveTo>
                  <a:pt x="0" y="0"/>
                </a:moveTo>
                <a:lnTo>
                  <a:pt x="0" y="900"/>
                </a:lnTo>
                <a:lnTo>
                  <a:pt x="906" y="89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Freeform 61"/>
          <p:cNvSpPr>
            <a:spLocks/>
          </p:cNvSpPr>
          <p:nvPr/>
        </p:nvSpPr>
        <p:spPr bwMode="auto">
          <a:xfrm>
            <a:off x="4562475" y="2838450"/>
            <a:ext cx="1476375" cy="1438275"/>
          </a:xfrm>
          <a:custGeom>
            <a:avLst/>
            <a:gdLst>
              <a:gd name="T0" fmla="*/ 0 w 930"/>
              <a:gd name="T1" fmla="*/ 0 h 906"/>
              <a:gd name="T2" fmla="*/ 0 w 930"/>
              <a:gd name="T3" fmla="*/ 2147483647 h 906"/>
              <a:gd name="T4" fmla="*/ 2147483647 w 930"/>
              <a:gd name="T5" fmla="*/ 2147483647 h 906"/>
              <a:gd name="T6" fmla="*/ 0 60000 65536"/>
              <a:gd name="T7" fmla="*/ 0 60000 65536"/>
              <a:gd name="T8" fmla="*/ 0 60000 65536"/>
              <a:gd name="T9" fmla="*/ 0 w 930"/>
              <a:gd name="T10" fmla="*/ 0 h 906"/>
              <a:gd name="T11" fmla="*/ 930 w 930"/>
              <a:gd name="T12" fmla="*/ 906 h 9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30" h="906">
                <a:moveTo>
                  <a:pt x="0" y="0"/>
                </a:moveTo>
                <a:lnTo>
                  <a:pt x="0" y="900"/>
                </a:lnTo>
                <a:lnTo>
                  <a:pt x="930" y="90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Freeform 62"/>
          <p:cNvSpPr>
            <a:spLocks/>
          </p:cNvSpPr>
          <p:nvPr/>
        </p:nvSpPr>
        <p:spPr bwMode="auto">
          <a:xfrm>
            <a:off x="4533900" y="2943225"/>
            <a:ext cx="1514475" cy="1428750"/>
          </a:xfrm>
          <a:custGeom>
            <a:avLst/>
            <a:gdLst>
              <a:gd name="T0" fmla="*/ 0 w 954"/>
              <a:gd name="T1" fmla="*/ 0 h 900"/>
              <a:gd name="T2" fmla="*/ 0 w 954"/>
              <a:gd name="T3" fmla="*/ 2147483647 h 900"/>
              <a:gd name="T4" fmla="*/ 2147483647 w 954"/>
              <a:gd name="T5" fmla="*/ 2147483647 h 900"/>
              <a:gd name="T6" fmla="*/ 0 60000 65536"/>
              <a:gd name="T7" fmla="*/ 0 60000 65536"/>
              <a:gd name="T8" fmla="*/ 0 60000 65536"/>
              <a:gd name="T9" fmla="*/ 0 w 954"/>
              <a:gd name="T10" fmla="*/ 0 h 900"/>
              <a:gd name="T11" fmla="*/ 954 w 954"/>
              <a:gd name="T12" fmla="*/ 900 h 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54" h="900">
                <a:moveTo>
                  <a:pt x="0" y="0"/>
                </a:moveTo>
                <a:lnTo>
                  <a:pt x="0" y="900"/>
                </a:lnTo>
                <a:lnTo>
                  <a:pt x="954" y="90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0" name="Freeform 63"/>
          <p:cNvSpPr>
            <a:spLocks/>
          </p:cNvSpPr>
          <p:nvPr/>
        </p:nvSpPr>
        <p:spPr bwMode="auto">
          <a:xfrm>
            <a:off x="4467225" y="3048000"/>
            <a:ext cx="1543050" cy="1428750"/>
          </a:xfrm>
          <a:custGeom>
            <a:avLst/>
            <a:gdLst>
              <a:gd name="T0" fmla="*/ 0 w 972"/>
              <a:gd name="T1" fmla="*/ 0 h 900"/>
              <a:gd name="T2" fmla="*/ 0 w 972"/>
              <a:gd name="T3" fmla="*/ 2147483647 h 900"/>
              <a:gd name="T4" fmla="*/ 2147483647 w 972"/>
              <a:gd name="T5" fmla="*/ 2147483647 h 900"/>
              <a:gd name="T6" fmla="*/ 0 60000 65536"/>
              <a:gd name="T7" fmla="*/ 0 60000 65536"/>
              <a:gd name="T8" fmla="*/ 0 60000 65536"/>
              <a:gd name="T9" fmla="*/ 0 w 972"/>
              <a:gd name="T10" fmla="*/ 0 h 900"/>
              <a:gd name="T11" fmla="*/ 972 w 972"/>
              <a:gd name="T12" fmla="*/ 900 h 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2" h="900">
                <a:moveTo>
                  <a:pt x="0" y="0"/>
                </a:moveTo>
                <a:lnTo>
                  <a:pt x="0" y="900"/>
                </a:lnTo>
                <a:lnTo>
                  <a:pt x="972" y="90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1" name="AutoShape 64"/>
          <p:cNvSpPr>
            <a:spLocks noChangeArrowheads="1"/>
          </p:cNvSpPr>
          <p:nvPr/>
        </p:nvSpPr>
        <p:spPr bwMode="auto">
          <a:xfrm rot="-5400000">
            <a:off x="6600825" y="1943101"/>
            <a:ext cx="428625" cy="114300"/>
          </a:xfrm>
          <a:prstGeom prst="flowChartManualOperati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Line 65"/>
          <p:cNvSpPr>
            <a:spLocks noChangeShapeType="1"/>
          </p:cNvSpPr>
          <p:nvPr/>
        </p:nvSpPr>
        <p:spPr bwMode="auto">
          <a:xfrm flipV="1">
            <a:off x="6880225" y="3584575"/>
            <a:ext cx="2381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AutoShape 66"/>
          <p:cNvSpPr>
            <a:spLocks noChangeArrowheads="1"/>
          </p:cNvSpPr>
          <p:nvPr/>
        </p:nvSpPr>
        <p:spPr bwMode="auto">
          <a:xfrm rot="-5400000">
            <a:off x="6600825" y="3562351"/>
            <a:ext cx="428625" cy="114300"/>
          </a:xfrm>
          <a:prstGeom prst="flowChartManualOperati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4" name="Freeform 67"/>
          <p:cNvSpPr>
            <a:spLocks/>
          </p:cNvSpPr>
          <p:nvPr/>
        </p:nvSpPr>
        <p:spPr bwMode="auto">
          <a:xfrm>
            <a:off x="5610225" y="3019425"/>
            <a:ext cx="1123950" cy="485775"/>
          </a:xfrm>
          <a:custGeom>
            <a:avLst/>
            <a:gdLst>
              <a:gd name="T0" fmla="*/ 0 w 708"/>
              <a:gd name="T1" fmla="*/ 0 h 306"/>
              <a:gd name="T2" fmla="*/ 2147483647 w 708"/>
              <a:gd name="T3" fmla="*/ 0 h 306"/>
              <a:gd name="T4" fmla="*/ 2147483647 w 708"/>
              <a:gd name="T5" fmla="*/ 2147483647 h 306"/>
              <a:gd name="T6" fmla="*/ 2147483647 w 708"/>
              <a:gd name="T7" fmla="*/ 2147483647 h 306"/>
              <a:gd name="T8" fmla="*/ 0 60000 65536"/>
              <a:gd name="T9" fmla="*/ 0 60000 65536"/>
              <a:gd name="T10" fmla="*/ 0 60000 65536"/>
              <a:gd name="T11" fmla="*/ 0 60000 65536"/>
              <a:gd name="T12" fmla="*/ 0 w 708"/>
              <a:gd name="T13" fmla="*/ 0 h 306"/>
              <a:gd name="T14" fmla="*/ 708 w 708"/>
              <a:gd name="T15" fmla="*/ 306 h 3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8" h="306">
                <a:moveTo>
                  <a:pt x="0" y="0"/>
                </a:moveTo>
                <a:lnTo>
                  <a:pt x="264" y="0"/>
                </a:lnTo>
                <a:lnTo>
                  <a:pt x="624" y="306"/>
                </a:lnTo>
                <a:lnTo>
                  <a:pt x="708" y="30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5" name="Freeform 68"/>
          <p:cNvSpPr>
            <a:spLocks/>
          </p:cNvSpPr>
          <p:nvPr/>
        </p:nvSpPr>
        <p:spPr bwMode="auto">
          <a:xfrm flipV="1">
            <a:off x="5600700" y="2019300"/>
            <a:ext cx="1171575" cy="1333500"/>
          </a:xfrm>
          <a:custGeom>
            <a:avLst/>
            <a:gdLst>
              <a:gd name="T0" fmla="*/ 0 w 708"/>
              <a:gd name="T1" fmla="*/ 0 h 306"/>
              <a:gd name="T2" fmla="*/ 2147483647 w 708"/>
              <a:gd name="T3" fmla="*/ 0 h 306"/>
              <a:gd name="T4" fmla="*/ 2147483647 w 708"/>
              <a:gd name="T5" fmla="*/ 2147483647 h 306"/>
              <a:gd name="T6" fmla="*/ 2147483647 w 708"/>
              <a:gd name="T7" fmla="*/ 2147483647 h 306"/>
              <a:gd name="T8" fmla="*/ 0 60000 65536"/>
              <a:gd name="T9" fmla="*/ 0 60000 65536"/>
              <a:gd name="T10" fmla="*/ 0 60000 65536"/>
              <a:gd name="T11" fmla="*/ 0 60000 65536"/>
              <a:gd name="T12" fmla="*/ 0 w 708"/>
              <a:gd name="T13" fmla="*/ 0 h 306"/>
              <a:gd name="T14" fmla="*/ 708 w 708"/>
              <a:gd name="T15" fmla="*/ 306 h 3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8" h="306">
                <a:moveTo>
                  <a:pt x="0" y="0"/>
                </a:moveTo>
                <a:lnTo>
                  <a:pt x="264" y="0"/>
                </a:lnTo>
                <a:lnTo>
                  <a:pt x="624" y="306"/>
                </a:lnTo>
                <a:lnTo>
                  <a:pt x="708" y="30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6" name="Freeform 69"/>
          <p:cNvSpPr>
            <a:spLocks/>
          </p:cNvSpPr>
          <p:nvPr/>
        </p:nvSpPr>
        <p:spPr bwMode="auto">
          <a:xfrm>
            <a:off x="6010275" y="3629025"/>
            <a:ext cx="723900" cy="857250"/>
          </a:xfrm>
          <a:custGeom>
            <a:avLst/>
            <a:gdLst>
              <a:gd name="T0" fmla="*/ 0 w 444"/>
              <a:gd name="T1" fmla="*/ 2147483647 h 540"/>
              <a:gd name="T2" fmla="*/ 2147483647 w 444"/>
              <a:gd name="T3" fmla="*/ 0 h 540"/>
              <a:gd name="T4" fmla="*/ 2147483647 w 444"/>
              <a:gd name="T5" fmla="*/ 0 h 540"/>
              <a:gd name="T6" fmla="*/ 0 60000 65536"/>
              <a:gd name="T7" fmla="*/ 0 60000 65536"/>
              <a:gd name="T8" fmla="*/ 0 60000 65536"/>
              <a:gd name="T9" fmla="*/ 0 w 444"/>
              <a:gd name="T10" fmla="*/ 0 h 540"/>
              <a:gd name="T11" fmla="*/ 444 w 444"/>
              <a:gd name="T12" fmla="*/ 540 h 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4" h="540">
                <a:moveTo>
                  <a:pt x="0" y="540"/>
                </a:moveTo>
                <a:lnTo>
                  <a:pt x="360" y="0"/>
                </a:lnTo>
                <a:lnTo>
                  <a:pt x="44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7" name="Freeform 70"/>
          <p:cNvSpPr>
            <a:spLocks/>
          </p:cNvSpPr>
          <p:nvPr/>
        </p:nvSpPr>
        <p:spPr bwMode="auto">
          <a:xfrm>
            <a:off x="1685925" y="3028950"/>
            <a:ext cx="5724525" cy="2038350"/>
          </a:xfrm>
          <a:custGeom>
            <a:avLst/>
            <a:gdLst>
              <a:gd name="T0" fmla="*/ 2147483647 w 3606"/>
              <a:gd name="T1" fmla="*/ 2147483647 h 1284"/>
              <a:gd name="T2" fmla="*/ 2147483647 w 3606"/>
              <a:gd name="T3" fmla="*/ 2147483647 h 1284"/>
              <a:gd name="T4" fmla="*/ 2147483647 w 3606"/>
              <a:gd name="T5" fmla="*/ 2147483647 h 1284"/>
              <a:gd name="T6" fmla="*/ 2147483647 w 3606"/>
              <a:gd name="T7" fmla="*/ 2147483647 h 1284"/>
              <a:gd name="T8" fmla="*/ 0 w 3606"/>
              <a:gd name="T9" fmla="*/ 0 h 1284"/>
              <a:gd name="T10" fmla="*/ 2147483647 w 3606"/>
              <a:gd name="T11" fmla="*/ 0 h 12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06"/>
              <a:gd name="T19" fmla="*/ 0 h 1284"/>
              <a:gd name="T20" fmla="*/ 3606 w 3606"/>
              <a:gd name="T21" fmla="*/ 1284 h 12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06" h="1284">
                <a:moveTo>
                  <a:pt x="3492" y="270"/>
                </a:moveTo>
                <a:lnTo>
                  <a:pt x="3606" y="270"/>
                </a:lnTo>
                <a:lnTo>
                  <a:pt x="3600" y="1277"/>
                </a:lnTo>
                <a:lnTo>
                  <a:pt x="7" y="1284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8" name="Freeform 71"/>
          <p:cNvSpPr>
            <a:spLocks/>
          </p:cNvSpPr>
          <p:nvPr/>
        </p:nvSpPr>
        <p:spPr bwMode="auto">
          <a:xfrm>
            <a:off x="1504950" y="1933575"/>
            <a:ext cx="6410325" cy="3429000"/>
          </a:xfrm>
          <a:custGeom>
            <a:avLst/>
            <a:gdLst>
              <a:gd name="T0" fmla="*/ 2147483647 w 4038"/>
              <a:gd name="T1" fmla="*/ 2147483647 h 3006"/>
              <a:gd name="T2" fmla="*/ 2147483647 w 4038"/>
              <a:gd name="T3" fmla="*/ 2147483647 h 3006"/>
              <a:gd name="T4" fmla="*/ 2147483647 w 4038"/>
              <a:gd name="T5" fmla="*/ 2147483647 h 3006"/>
              <a:gd name="T6" fmla="*/ 2147483647 w 4038"/>
              <a:gd name="T7" fmla="*/ 2147483647 h 3006"/>
              <a:gd name="T8" fmla="*/ 0 w 4038"/>
              <a:gd name="T9" fmla="*/ 2147483647 h 3006"/>
              <a:gd name="T10" fmla="*/ 2147483647 w 4038"/>
              <a:gd name="T11" fmla="*/ 0 h 30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38"/>
              <a:gd name="T19" fmla="*/ 0 h 3006"/>
              <a:gd name="T20" fmla="*/ 4038 w 4038"/>
              <a:gd name="T21" fmla="*/ 3006 h 300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38" h="3006">
                <a:moveTo>
                  <a:pt x="3612" y="30"/>
                </a:moveTo>
                <a:lnTo>
                  <a:pt x="4031" y="24"/>
                </a:lnTo>
                <a:lnTo>
                  <a:pt x="4038" y="2988"/>
                </a:lnTo>
                <a:lnTo>
                  <a:pt x="1" y="3006"/>
                </a:lnTo>
                <a:lnTo>
                  <a:pt x="0" y="6"/>
                </a:lnTo>
                <a:lnTo>
                  <a:pt x="35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9" name="Rectangle 72"/>
          <p:cNvSpPr>
            <a:spLocks noChangeArrowheads="1"/>
          </p:cNvSpPr>
          <p:nvPr/>
        </p:nvSpPr>
        <p:spPr bwMode="auto">
          <a:xfrm>
            <a:off x="6686550" y="4248150"/>
            <a:ext cx="247650" cy="2190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0" name="Line 73"/>
          <p:cNvSpPr>
            <a:spLocks noChangeShapeType="1"/>
          </p:cNvSpPr>
          <p:nvPr/>
        </p:nvSpPr>
        <p:spPr bwMode="auto">
          <a:xfrm flipH="1" flipV="1">
            <a:off x="6810375" y="3800475"/>
            <a:ext cx="9525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1" name="Freeform 74"/>
          <p:cNvSpPr>
            <a:spLocks/>
          </p:cNvSpPr>
          <p:nvPr/>
        </p:nvSpPr>
        <p:spPr bwMode="auto">
          <a:xfrm>
            <a:off x="6810375" y="2171700"/>
            <a:ext cx="133350" cy="1952625"/>
          </a:xfrm>
          <a:custGeom>
            <a:avLst/>
            <a:gdLst>
              <a:gd name="T0" fmla="*/ 0 w 84"/>
              <a:gd name="T1" fmla="*/ 2147483647 h 1230"/>
              <a:gd name="T2" fmla="*/ 2147483647 w 84"/>
              <a:gd name="T3" fmla="*/ 2147483647 h 1230"/>
              <a:gd name="T4" fmla="*/ 2147483647 w 84"/>
              <a:gd name="T5" fmla="*/ 2147483647 h 1230"/>
              <a:gd name="T6" fmla="*/ 2147483647 w 84"/>
              <a:gd name="T7" fmla="*/ 2147483647 h 1230"/>
              <a:gd name="T8" fmla="*/ 2147483647 w 84"/>
              <a:gd name="T9" fmla="*/ 0 h 12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"/>
              <a:gd name="T16" fmla="*/ 0 h 1230"/>
              <a:gd name="T17" fmla="*/ 84 w 84"/>
              <a:gd name="T18" fmla="*/ 1230 h 12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" h="1230">
                <a:moveTo>
                  <a:pt x="0" y="1230"/>
                </a:moveTo>
                <a:lnTo>
                  <a:pt x="84" y="1230"/>
                </a:lnTo>
                <a:lnTo>
                  <a:pt x="84" y="84"/>
                </a:lnTo>
                <a:lnTo>
                  <a:pt x="6" y="84"/>
                </a:lnTo>
                <a:lnTo>
                  <a:pt x="6" y="0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2" name="Text Box 75"/>
          <p:cNvSpPr txBox="1">
            <a:spLocks noChangeArrowheads="1"/>
          </p:cNvSpPr>
          <p:nvPr/>
        </p:nvSpPr>
        <p:spPr bwMode="auto">
          <a:xfrm>
            <a:off x="6213475" y="4583113"/>
            <a:ext cx="11779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1000"/>
              <a:t>Index == 15?</a:t>
            </a:r>
          </a:p>
        </p:txBody>
      </p:sp>
      <p:sp>
        <p:nvSpPr>
          <p:cNvPr id="23603" name="Text Box 76"/>
          <p:cNvSpPr txBox="1">
            <a:spLocks noChangeArrowheads="1"/>
          </p:cNvSpPr>
          <p:nvPr/>
        </p:nvSpPr>
        <p:spPr bwMode="auto">
          <a:xfrm>
            <a:off x="2317750" y="3763963"/>
            <a:ext cx="11779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1000">
                <a:solidFill>
                  <a:srgbClr val="FF0000"/>
                </a:solidFill>
              </a:rPr>
              <a:t>Index: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1000">
                <a:solidFill>
                  <a:srgbClr val="FF0000"/>
                </a:solidFill>
              </a:rPr>
              <a:t>0 to 15</a:t>
            </a:r>
          </a:p>
        </p:txBody>
      </p:sp>
      <p:sp>
        <p:nvSpPr>
          <p:cNvPr id="23604" name="Text Box 77"/>
          <p:cNvSpPr txBox="1">
            <a:spLocks noChangeArrowheads="1"/>
          </p:cNvSpPr>
          <p:nvPr/>
        </p:nvSpPr>
        <p:spPr bwMode="auto">
          <a:xfrm rot="5400000">
            <a:off x="6156325" y="2620963"/>
            <a:ext cx="11779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1400">
                <a:solidFill>
                  <a:srgbClr val="FF0000"/>
                </a:solidFill>
              </a:rPr>
              <a:t>64, 2-way Muxes</a:t>
            </a:r>
          </a:p>
        </p:txBody>
      </p:sp>
      <p:sp>
        <p:nvSpPr>
          <p:cNvPr id="23605" name="Line 78"/>
          <p:cNvSpPr>
            <a:spLocks noChangeShapeType="1"/>
          </p:cNvSpPr>
          <p:nvPr/>
        </p:nvSpPr>
        <p:spPr bwMode="auto">
          <a:xfrm flipH="1" flipV="1">
            <a:off x="3340100" y="2089150"/>
            <a:ext cx="157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6" name="Line 79"/>
          <p:cNvSpPr>
            <a:spLocks noChangeShapeType="1"/>
          </p:cNvSpPr>
          <p:nvPr/>
        </p:nvSpPr>
        <p:spPr bwMode="auto">
          <a:xfrm flipH="1" flipV="1">
            <a:off x="3340100" y="1984375"/>
            <a:ext cx="2381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7" name="AutoShape 80"/>
          <p:cNvSpPr>
            <a:spLocks noChangeArrowheads="1"/>
          </p:cNvSpPr>
          <p:nvPr/>
        </p:nvSpPr>
        <p:spPr bwMode="auto">
          <a:xfrm rot="5400000" flipH="1">
            <a:off x="3419475" y="1962151"/>
            <a:ext cx="428625" cy="114300"/>
          </a:xfrm>
          <a:prstGeom prst="flowChartManualOperati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8" name="AutoShape 81"/>
          <p:cNvSpPr>
            <a:spLocks noChangeArrowheads="1"/>
          </p:cNvSpPr>
          <p:nvPr/>
        </p:nvSpPr>
        <p:spPr bwMode="auto">
          <a:xfrm rot="5400000" flipH="1">
            <a:off x="3419475" y="2771776"/>
            <a:ext cx="428625" cy="114300"/>
          </a:xfrm>
          <a:prstGeom prst="flowChartManualOperati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9" name="Line 82"/>
          <p:cNvSpPr>
            <a:spLocks noChangeShapeType="1"/>
          </p:cNvSpPr>
          <p:nvPr/>
        </p:nvSpPr>
        <p:spPr bwMode="auto">
          <a:xfrm flipV="1">
            <a:off x="3629025" y="3009900"/>
            <a:ext cx="9525" cy="2476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0" name="Freeform 83"/>
          <p:cNvSpPr>
            <a:spLocks/>
          </p:cNvSpPr>
          <p:nvPr/>
        </p:nvSpPr>
        <p:spPr bwMode="auto">
          <a:xfrm flipH="1">
            <a:off x="3505200" y="2190750"/>
            <a:ext cx="123825" cy="1085850"/>
          </a:xfrm>
          <a:custGeom>
            <a:avLst/>
            <a:gdLst>
              <a:gd name="T0" fmla="*/ 0 w 78"/>
              <a:gd name="T1" fmla="*/ 2147483647 h 684"/>
              <a:gd name="T2" fmla="*/ 2147483647 w 78"/>
              <a:gd name="T3" fmla="*/ 2147483647 h 684"/>
              <a:gd name="T4" fmla="*/ 2147483647 w 78"/>
              <a:gd name="T5" fmla="*/ 2147483647 h 684"/>
              <a:gd name="T6" fmla="*/ 0 w 78"/>
              <a:gd name="T7" fmla="*/ 2147483647 h 684"/>
              <a:gd name="T8" fmla="*/ 0 w 78"/>
              <a:gd name="T9" fmla="*/ 0 h 6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684"/>
              <a:gd name="T17" fmla="*/ 78 w 78"/>
              <a:gd name="T18" fmla="*/ 684 h 6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684">
                <a:moveTo>
                  <a:pt x="0" y="684"/>
                </a:moveTo>
                <a:lnTo>
                  <a:pt x="78" y="684"/>
                </a:lnTo>
                <a:lnTo>
                  <a:pt x="78" y="84"/>
                </a:lnTo>
                <a:lnTo>
                  <a:pt x="0" y="84"/>
                </a:ln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1" name="Freeform 84"/>
          <p:cNvSpPr>
            <a:spLocks/>
          </p:cNvSpPr>
          <p:nvPr/>
        </p:nvSpPr>
        <p:spPr bwMode="auto">
          <a:xfrm>
            <a:off x="3343275" y="2266950"/>
            <a:ext cx="238125" cy="552450"/>
          </a:xfrm>
          <a:custGeom>
            <a:avLst/>
            <a:gdLst>
              <a:gd name="T0" fmla="*/ 2147483647 w 150"/>
              <a:gd name="T1" fmla="*/ 2147483647 h 348"/>
              <a:gd name="T2" fmla="*/ 2147483647 w 150"/>
              <a:gd name="T3" fmla="*/ 2147483647 h 348"/>
              <a:gd name="T4" fmla="*/ 2147483647 w 150"/>
              <a:gd name="T5" fmla="*/ 0 h 348"/>
              <a:gd name="T6" fmla="*/ 0 w 150"/>
              <a:gd name="T7" fmla="*/ 2147483647 h 348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348"/>
              <a:gd name="T14" fmla="*/ 150 w 150"/>
              <a:gd name="T15" fmla="*/ 348 h 3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348">
                <a:moveTo>
                  <a:pt x="150" y="348"/>
                </a:moveTo>
                <a:lnTo>
                  <a:pt x="64" y="348"/>
                </a:lnTo>
                <a:lnTo>
                  <a:pt x="64" y="0"/>
                </a:lnTo>
                <a:lnTo>
                  <a:pt x="0" y="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2" name="Line 85"/>
          <p:cNvSpPr>
            <a:spLocks noChangeShapeType="1"/>
          </p:cNvSpPr>
          <p:nvPr/>
        </p:nvSpPr>
        <p:spPr bwMode="auto">
          <a:xfrm flipH="1" flipV="1">
            <a:off x="3340100" y="2184400"/>
            <a:ext cx="157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3" name="Freeform 86"/>
          <p:cNvSpPr>
            <a:spLocks/>
          </p:cNvSpPr>
          <p:nvPr/>
        </p:nvSpPr>
        <p:spPr bwMode="auto">
          <a:xfrm>
            <a:off x="3695700" y="2190750"/>
            <a:ext cx="1238250" cy="495300"/>
          </a:xfrm>
          <a:custGeom>
            <a:avLst/>
            <a:gdLst>
              <a:gd name="T0" fmla="*/ 0 w 780"/>
              <a:gd name="T1" fmla="*/ 2147483647 h 312"/>
              <a:gd name="T2" fmla="*/ 2147483647 w 780"/>
              <a:gd name="T3" fmla="*/ 2147483647 h 312"/>
              <a:gd name="T4" fmla="*/ 2147483647 w 780"/>
              <a:gd name="T5" fmla="*/ 2147483647 h 312"/>
              <a:gd name="T6" fmla="*/ 2147483647 w 780"/>
              <a:gd name="T7" fmla="*/ 0 h 312"/>
              <a:gd name="T8" fmla="*/ 0 60000 65536"/>
              <a:gd name="T9" fmla="*/ 0 60000 65536"/>
              <a:gd name="T10" fmla="*/ 0 60000 65536"/>
              <a:gd name="T11" fmla="*/ 0 60000 65536"/>
              <a:gd name="T12" fmla="*/ 0 w 780"/>
              <a:gd name="T13" fmla="*/ 0 h 312"/>
              <a:gd name="T14" fmla="*/ 780 w 780"/>
              <a:gd name="T15" fmla="*/ 312 h 3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0" h="312">
                <a:moveTo>
                  <a:pt x="0" y="312"/>
                </a:moveTo>
                <a:cubicBezTo>
                  <a:pt x="58" y="312"/>
                  <a:pt x="116" y="312"/>
                  <a:pt x="174" y="312"/>
                </a:cubicBezTo>
                <a:lnTo>
                  <a:pt x="174" y="12"/>
                </a:lnTo>
                <a:lnTo>
                  <a:pt x="78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4" name="Freeform 87"/>
          <p:cNvSpPr>
            <a:spLocks/>
          </p:cNvSpPr>
          <p:nvPr/>
        </p:nvSpPr>
        <p:spPr bwMode="auto">
          <a:xfrm>
            <a:off x="3705225" y="2171700"/>
            <a:ext cx="1238250" cy="576263"/>
          </a:xfrm>
          <a:custGeom>
            <a:avLst/>
            <a:gdLst>
              <a:gd name="T0" fmla="*/ 0 w 780"/>
              <a:gd name="T1" fmla="*/ 0 h 363"/>
              <a:gd name="T2" fmla="*/ 2147483647 w 780"/>
              <a:gd name="T3" fmla="*/ 0 h 363"/>
              <a:gd name="T4" fmla="*/ 2147483647 w 780"/>
              <a:gd name="T5" fmla="*/ 2147483647 h 363"/>
              <a:gd name="T6" fmla="*/ 2147483647 w 780"/>
              <a:gd name="T7" fmla="*/ 2147483647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780"/>
              <a:gd name="T13" fmla="*/ 0 h 363"/>
              <a:gd name="T14" fmla="*/ 780 w 780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0" h="363">
                <a:moveTo>
                  <a:pt x="0" y="0"/>
                </a:moveTo>
                <a:cubicBezTo>
                  <a:pt x="33" y="0"/>
                  <a:pt x="66" y="0"/>
                  <a:pt x="99" y="0"/>
                </a:cubicBezTo>
                <a:lnTo>
                  <a:pt x="99" y="363"/>
                </a:lnTo>
                <a:lnTo>
                  <a:pt x="780" y="35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5" name="Line 88"/>
          <p:cNvSpPr>
            <a:spLocks noChangeShapeType="1"/>
          </p:cNvSpPr>
          <p:nvPr/>
        </p:nvSpPr>
        <p:spPr bwMode="auto">
          <a:xfrm>
            <a:off x="2257425" y="3286125"/>
            <a:ext cx="1371600" cy="15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6" name="Text Box 89"/>
          <p:cNvSpPr txBox="1">
            <a:spLocks noChangeArrowheads="1"/>
          </p:cNvSpPr>
          <p:nvPr/>
        </p:nvSpPr>
        <p:spPr bwMode="auto">
          <a:xfrm rot="5400000">
            <a:off x="1460500" y="3687763"/>
            <a:ext cx="11779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1400">
                <a:solidFill>
                  <a:srgbClr val="FF0000"/>
                </a:solidFill>
              </a:rPr>
              <a:t>4, 16-way Muxes</a:t>
            </a:r>
          </a:p>
        </p:txBody>
      </p:sp>
      <p:sp>
        <p:nvSpPr>
          <p:cNvPr id="23617" name="Text Box 90"/>
          <p:cNvSpPr txBox="1">
            <a:spLocks noChangeArrowheads="1"/>
          </p:cNvSpPr>
          <p:nvPr/>
        </p:nvSpPr>
        <p:spPr bwMode="auto">
          <a:xfrm rot="5400000">
            <a:off x="3165475" y="3744913"/>
            <a:ext cx="11779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1400">
                <a:solidFill>
                  <a:srgbClr val="FF0000"/>
                </a:solidFill>
              </a:rPr>
              <a:t>4, 16-way DeMuxes</a:t>
            </a:r>
          </a:p>
        </p:txBody>
      </p:sp>
      <p:sp>
        <p:nvSpPr>
          <p:cNvPr id="1488987" name="Oval 91"/>
          <p:cNvSpPr>
            <a:spLocks noChangeArrowheads="1"/>
          </p:cNvSpPr>
          <p:nvPr/>
        </p:nvSpPr>
        <p:spPr bwMode="auto">
          <a:xfrm>
            <a:off x="317500" y="1879600"/>
            <a:ext cx="469900" cy="457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619" name="Group 92"/>
          <p:cNvGrpSpPr>
            <a:grpSpLocks/>
          </p:cNvGrpSpPr>
          <p:nvPr/>
        </p:nvGrpSpPr>
        <p:grpSpPr bwMode="auto">
          <a:xfrm>
            <a:off x="2071688" y="1814513"/>
            <a:ext cx="928687" cy="1881187"/>
            <a:chOff x="1305" y="1143"/>
            <a:chExt cx="585" cy="1185"/>
          </a:xfrm>
        </p:grpSpPr>
        <p:grpSp>
          <p:nvGrpSpPr>
            <p:cNvPr id="23633" name="Group 93"/>
            <p:cNvGrpSpPr>
              <a:grpSpLocks/>
            </p:cNvGrpSpPr>
            <p:nvPr/>
          </p:nvGrpSpPr>
          <p:grpSpPr bwMode="auto">
            <a:xfrm>
              <a:off x="1305" y="1143"/>
              <a:ext cx="237" cy="927"/>
              <a:chOff x="1305" y="1143"/>
              <a:chExt cx="237" cy="927"/>
            </a:xfrm>
          </p:grpSpPr>
          <p:sp>
            <p:nvSpPr>
              <p:cNvPr id="23636" name="Line 94"/>
              <p:cNvSpPr>
                <a:spLocks noChangeShapeType="1"/>
              </p:cNvSpPr>
              <p:nvPr/>
            </p:nvSpPr>
            <p:spPr bwMode="auto">
              <a:xfrm flipV="1">
                <a:off x="1427" y="1322"/>
                <a:ext cx="9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7" name="Line 95"/>
              <p:cNvSpPr>
                <a:spLocks noChangeShapeType="1"/>
              </p:cNvSpPr>
              <p:nvPr/>
            </p:nvSpPr>
            <p:spPr bwMode="auto">
              <a:xfrm flipV="1">
                <a:off x="1376" y="1256"/>
                <a:ext cx="150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8" name="AutoShape 96"/>
              <p:cNvSpPr>
                <a:spLocks noChangeArrowheads="1"/>
              </p:cNvSpPr>
              <p:nvPr/>
            </p:nvSpPr>
            <p:spPr bwMode="auto">
              <a:xfrm rot="-5400000">
                <a:off x="1206" y="1242"/>
                <a:ext cx="270" cy="72"/>
              </a:xfrm>
              <a:prstGeom prst="flowChartManualOperation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9" name="AutoShape 97"/>
              <p:cNvSpPr>
                <a:spLocks noChangeArrowheads="1"/>
              </p:cNvSpPr>
              <p:nvPr/>
            </p:nvSpPr>
            <p:spPr bwMode="auto">
              <a:xfrm rot="-5400000">
                <a:off x="1206" y="1752"/>
                <a:ext cx="270" cy="72"/>
              </a:xfrm>
              <a:prstGeom prst="flowChartManualOperation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0" name="Line 98"/>
              <p:cNvSpPr>
                <a:spLocks noChangeShapeType="1"/>
              </p:cNvSpPr>
              <p:nvPr/>
            </p:nvSpPr>
            <p:spPr bwMode="auto">
              <a:xfrm flipH="1" flipV="1">
                <a:off x="1338" y="1902"/>
                <a:ext cx="6" cy="16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1" name="Freeform 99"/>
              <p:cNvSpPr>
                <a:spLocks/>
              </p:cNvSpPr>
              <p:nvPr/>
            </p:nvSpPr>
            <p:spPr bwMode="auto">
              <a:xfrm>
                <a:off x="1344" y="1386"/>
                <a:ext cx="78" cy="684"/>
              </a:xfrm>
              <a:custGeom>
                <a:avLst/>
                <a:gdLst>
                  <a:gd name="T0" fmla="*/ 0 w 78"/>
                  <a:gd name="T1" fmla="*/ 684 h 684"/>
                  <a:gd name="T2" fmla="*/ 78 w 78"/>
                  <a:gd name="T3" fmla="*/ 684 h 684"/>
                  <a:gd name="T4" fmla="*/ 78 w 78"/>
                  <a:gd name="T5" fmla="*/ 84 h 684"/>
                  <a:gd name="T6" fmla="*/ 0 w 78"/>
                  <a:gd name="T7" fmla="*/ 84 h 684"/>
                  <a:gd name="T8" fmla="*/ 0 w 78"/>
                  <a:gd name="T9" fmla="*/ 0 h 6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684"/>
                  <a:gd name="T17" fmla="*/ 78 w 78"/>
                  <a:gd name="T18" fmla="*/ 684 h 6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684">
                    <a:moveTo>
                      <a:pt x="0" y="684"/>
                    </a:moveTo>
                    <a:lnTo>
                      <a:pt x="78" y="684"/>
                    </a:lnTo>
                    <a:lnTo>
                      <a:pt x="78" y="84"/>
                    </a:lnTo>
                    <a:lnTo>
                      <a:pt x="0" y="84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2" name="Freeform 100"/>
              <p:cNvSpPr>
                <a:spLocks/>
              </p:cNvSpPr>
              <p:nvPr/>
            </p:nvSpPr>
            <p:spPr bwMode="auto">
              <a:xfrm>
                <a:off x="1374" y="1434"/>
                <a:ext cx="168" cy="348"/>
              </a:xfrm>
              <a:custGeom>
                <a:avLst/>
                <a:gdLst>
                  <a:gd name="T0" fmla="*/ 0 w 168"/>
                  <a:gd name="T1" fmla="*/ 348 h 348"/>
                  <a:gd name="T2" fmla="*/ 86 w 168"/>
                  <a:gd name="T3" fmla="*/ 348 h 348"/>
                  <a:gd name="T4" fmla="*/ 86 w 168"/>
                  <a:gd name="T5" fmla="*/ 0 h 348"/>
                  <a:gd name="T6" fmla="*/ 168 w 168"/>
                  <a:gd name="T7" fmla="*/ 0 h 3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8"/>
                  <a:gd name="T13" fmla="*/ 0 h 348"/>
                  <a:gd name="T14" fmla="*/ 168 w 168"/>
                  <a:gd name="T15" fmla="*/ 348 h 3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8" h="348">
                    <a:moveTo>
                      <a:pt x="0" y="348"/>
                    </a:moveTo>
                    <a:lnTo>
                      <a:pt x="86" y="348"/>
                    </a:lnTo>
                    <a:lnTo>
                      <a:pt x="86" y="0"/>
                    </a:lnTo>
                    <a:lnTo>
                      <a:pt x="168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3" name="Line 101"/>
              <p:cNvSpPr>
                <a:spLocks noChangeShapeType="1"/>
              </p:cNvSpPr>
              <p:nvPr/>
            </p:nvSpPr>
            <p:spPr bwMode="auto">
              <a:xfrm flipV="1">
                <a:off x="1427" y="1382"/>
                <a:ext cx="9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634" name="Rectangle 102"/>
            <p:cNvSpPr>
              <a:spLocks noChangeArrowheads="1"/>
            </p:cNvSpPr>
            <p:nvPr/>
          </p:nvSpPr>
          <p:spPr bwMode="auto">
            <a:xfrm>
              <a:off x="1734" y="2190"/>
              <a:ext cx="156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5" name="Line 103"/>
            <p:cNvSpPr>
              <a:spLocks noChangeShapeType="1"/>
            </p:cNvSpPr>
            <p:nvPr/>
          </p:nvSpPr>
          <p:spPr bwMode="auto">
            <a:xfrm flipV="1">
              <a:off x="1800" y="2064"/>
              <a:ext cx="0" cy="1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20" name="Group 104"/>
          <p:cNvGrpSpPr>
            <a:grpSpLocks/>
          </p:cNvGrpSpPr>
          <p:nvPr/>
        </p:nvGrpSpPr>
        <p:grpSpPr bwMode="auto">
          <a:xfrm>
            <a:off x="2771775" y="2400300"/>
            <a:ext cx="247650" cy="419100"/>
            <a:chOff x="2874" y="3846"/>
            <a:chExt cx="156" cy="264"/>
          </a:xfrm>
        </p:grpSpPr>
        <p:sp>
          <p:nvSpPr>
            <p:cNvPr id="23631" name="Rectangle 105"/>
            <p:cNvSpPr>
              <a:spLocks noChangeArrowheads="1"/>
            </p:cNvSpPr>
            <p:nvPr/>
          </p:nvSpPr>
          <p:spPr bwMode="auto">
            <a:xfrm>
              <a:off x="2874" y="3972"/>
              <a:ext cx="156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2" name="Line 106"/>
            <p:cNvSpPr>
              <a:spLocks noChangeShapeType="1"/>
            </p:cNvSpPr>
            <p:nvPr/>
          </p:nvSpPr>
          <p:spPr bwMode="auto">
            <a:xfrm flipV="1">
              <a:off x="2940" y="3846"/>
              <a:ext cx="0" cy="1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21" name="Line 107"/>
          <p:cNvSpPr>
            <a:spLocks noChangeShapeType="1"/>
          </p:cNvSpPr>
          <p:nvPr/>
        </p:nvSpPr>
        <p:spPr bwMode="auto">
          <a:xfrm flipV="1">
            <a:off x="2628900" y="2381250"/>
            <a:ext cx="0" cy="904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22" name="Text Box 108"/>
          <p:cNvSpPr txBox="1">
            <a:spLocks noChangeArrowheads="1"/>
          </p:cNvSpPr>
          <p:nvPr/>
        </p:nvSpPr>
        <p:spPr bwMode="auto">
          <a:xfrm>
            <a:off x="2403475" y="2840038"/>
            <a:ext cx="11779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1000">
                <a:solidFill>
                  <a:srgbClr val="FF0000"/>
                </a:solidFill>
              </a:rPr>
              <a:t>Stage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1000">
                <a:solidFill>
                  <a:srgbClr val="FF0000"/>
                </a:solidFill>
              </a:rPr>
              <a:t>0 to 2</a:t>
            </a:r>
          </a:p>
        </p:txBody>
      </p:sp>
      <p:grpSp>
        <p:nvGrpSpPr>
          <p:cNvPr id="23623" name="Group 109"/>
          <p:cNvGrpSpPr>
            <a:grpSpLocks/>
          </p:cNvGrpSpPr>
          <p:nvPr/>
        </p:nvGrpSpPr>
        <p:grpSpPr bwMode="auto">
          <a:xfrm>
            <a:off x="1816100" y="2022475"/>
            <a:ext cx="254000" cy="190500"/>
            <a:chOff x="1366" y="3740"/>
            <a:chExt cx="304" cy="126"/>
          </a:xfrm>
        </p:grpSpPr>
        <p:sp>
          <p:nvSpPr>
            <p:cNvPr id="23628" name="Line 110"/>
            <p:cNvSpPr>
              <a:spLocks noChangeShapeType="1"/>
            </p:cNvSpPr>
            <p:nvPr/>
          </p:nvSpPr>
          <p:spPr bwMode="auto">
            <a:xfrm flipV="1">
              <a:off x="1366" y="3740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9" name="Line 111"/>
            <p:cNvSpPr>
              <a:spLocks noChangeShapeType="1"/>
            </p:cNvSpPr>
            <p:nvPr/>
          </p:nvSpPr>
          <p:spPr bwMode="auto">
            <a:xfrm flipV="1">
              <a:off x="1366" y="3806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0" name="Line 112"/>
            <p:cNvSpPr>
              <a:spLocks noChangeShapeType="1"/>
            </p:cNvSpPr>
            <p:nvPr/>
          </p:nvSpPr>
          <p:spPr bwMode="auto">
            <a:xfrm flipV="1">
              <a:off x="1366" y="3860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624" name="Group 113"/>
          <p:cNvGrpSpPr>
            <a:grpSpLocks/>
          </p:cNvGrpSpPr>
          <p:nvPr/>
        </p:nvGrpSpPr>
        <p:grpSpPr bwMode="auto">
          <a:xfrm>
            <a:off x="1816100" y="2755900"/>
            <a:ext cx="254000" cy="190500"/>
            <a:chOff x="1366" y="3740"/>
            <a:chExt cx="304" cy="126"/>
          </a:xfrm>
        </p:grpSpPr>
        <p:sp>
          <p:nvSpPr>
            <p:cNvPr id="23625" name="Line 114"/>
            <p:cNvSpPr>
              <a:spLocks noChangeShapeType="1"/>
            </p:cNvSpPr>
            <p:nvPr/>
          </p:nvSpPr>
          <p:spPr bwMode="auto">
            <a:xfrm flipV="1">
              <a:off x="1366" y="3740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6" name="Line 115"/>
            <p:cNvSpPr>
              <a:spLocks noChangeShapeType="1"/>
            </p:cNvSpPr>
            <p:nvPr/>
          </p:nvSpPr>
          <p:spPr bwMode="auto">
            <a:xfrm flipV="1">
              <a:off x="1366" y="3806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7" name="Line 116"/>
            <p:cNvSpPr>
              <a:spLocks noChangeShapeType="1"/>
            </p:cNvSpPr>
            <p:nvPr/>
          </p:nvSpPr>
          <p:spPr bwMode="auto">
            <a:xfrm flipV="1">
              <a:off x="1366" y="3860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16737" y="5398825"/>
            <a:ext cx="7772400" cy="1233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000" dirty="0" smtClean="0"/>
              <a:t>f will be invoked for 48 dynamic values of stage; each invocation will modify 4 numbers in </a:t>
            </a:r>
            <a:r>
              <a:rPr lang="en-US" sz="2000" dirty="0" err="1" smtClean="0"/>
              <a:t>sReg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after 16 invocations a permutation would be done on the whole </a:t>
            </a:r>
            <a:r>
              <a:rPr lang="en-US" sz="2000" dirty="0" err="1" smtClean="0"/>
              <a:t>sReg</a:t>
            </a:r>
            <a:endParaRPr lang="en-US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0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047 L 0.10295 -0.02408 L 0.17083 -0.02547 L 0.175 -0.01574 L 0.33125 -0.01852 L 0.34687 -0.02824 L 0.46666 -0.03102 L 0.46666 0.1787 L 0.59791 0.18148 L 0.66771 -0.01574 L 0.725 -0.0213 " pathEditMode="relative" ptsTypes="AAAAAAAAAAA">
                                      <p:cBhvr>
                                        <p:cTn id="10" dur="2000" fill="hold"/>
                                        <p:tgtEl>
                                          <p:spTgt spid="1488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5 -0.0213 L 0.80416 -0.0213 L 0.80625 0.47037 L 0.10416 0.47315 L 0.1052 -0.01574 L 0.3302 -0.01852 L 0.37291 -0.01435 L 0.4625 -0.01158 L 0.46354 0.19398 L 0.60104 0.19676 L 0.67708 -0.00602 L 0.725 -0.00741 " pathEditMode="relative" ptsTypes="AAAAAAAAAAAA">
                                      <p:cBhvr>
                                        <p:cTn id="14" dur="2000" fill="hold"/>
                                        <p:tgtEl>
                                          <p:spTgt spid="1488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499 -0.0213 L 0.8052 -0.0213 L 0.80729 0.4412 L 0.10624 0.44398 L 0.10624 -0.03519 L 0.16979 -0.03519 L 0.1802 -0.04491 L 0.3302 -0.0463 L 0.37187 -0.02686 L 0.45833 -0.02686 L 0.45937 0.1787 L 0.60086 0.17175 L 0.6802 0.18703 L 0.72499 0.18703 " pathEditMode="relative" ptsTypes="AAAAAAAAAAAAAA">
                                      <p:cBhvr>
                                        <p:cTn id="18" dur="2000" fill="hold"/>
                                        <p:tgtEl>
                                          <p:spTgt spid="1488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5 0.18704 L 0.75 0.19676 L 0.74895 0.43148 L 0.125 0.43287 L 0.125 0.13704 L 0.16458 0.13426 L 0.18125 0.10509 L 0.19375 0.10509 L 0.19375 0.02592 L 0.31562 0.02315 L 0.3177 0.10509 L 0.33854 0.10509 L 0.34062 0.13426 L 0.51562 0.13426 L 0.51666 -0.01713 L 0.51458 0.09398 L 0.51458 0.13426 L 0.51562 0.02315 L 0.51666 0.09676 L 0.725 0.09259 " pathEditMode="relative" ptsTypes="AAAAAAAAAAAAAAAAAAAA">
                                      <p:cBhvr>
                                        <p:cTn id="22" dur="2000" fill="hold"/>
                                        <p:tgtEl>
                                          <p:spTgt spid="1488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8987" grpId="0" animBg="1"/>
      <p:bldP spid="1488987" grpId="1" animBg="1"/>
      <p:bldP spid="1488987" grpId="2" animBg="1"/>
      <p:bldP spid="1488987" grpId="3" animBg="1"/>
      <p:bldP spid="1488987" grpId="4" animBg="1"/>
      <p:bldP spid="1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/>
              <a:t>Superfolded</a:t>
            </a:r>
            <a:r>
              <a:rPr lang="en-US" sz="4000" dirty="0" smtClean="0"/>
              <a:t> IFFT: </a:t>
            </a:r>
            <a:br>
              <a:rPr lang="en-US" sz="4000" dirty="0" smtClean="0"/>
            </a:br>
            <a:r>
              <a:rPr lang="en-US" sz="4000" dirty="0" smtClean="0"/>
              <a:t>stage function f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57225" y="1720850"/>
            <a:ext cx="8153400" cy="474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function</a:t>
            </a:r>
            <a:r>
              <a:rPr lang="en-US" sz="1800" dirty="0" smtClean="0">
                <a:latin typeface="Courier New" pitchFamily="49" charset="0"/>
              </a:rPr>
              <a:t> Vector#(64, Complex)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stage_f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    </a:t>
            </a:r>
            <a:r>
              <a:rPr lang="en-US" sz="1800" dirty="0" smtClean="0">
                <a:latin typeface="Courier New" pitchFamily="49" charset="0"/>
              </a:rPr>
              <a:t>(Bit#(2) stage, Vector#(64, Complex) </a:t>
            </a:r>
            <a:r>
              <a:rPr lang="en-US" sz="1800" dirty="0" err="1" smtClean="0">
                <a:latin typeface="Courier New" pitchFamily="49" charset="0"/>
              </a:rPr>
              <a:t>stage_in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</a:rPr>
              <a:t>   Vector</a:t>
            </a:r>
            <a:r>
              <a:rPr lang="en-US" sz="1800" dirty="0">
                <a:latin typeface="Courier New" pitchFamily="49" charset="0"/>
              </a:rPr>
              <a:t>#(64, Complex#(n)) </a:t>
            </a:r>
            <a:r>
              <a:rPr lang="en-US" sz="1800" dirty="0" err="1">
                <a:latin typeface="Courier New" pitchFamily="49" charset="0"/>
              </a:rPr>
              <a:t>stage_temp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stage_out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for</a:t>
            </a:r>
            <a:r>
              <a:rPr lang="en-US" sz="1800" dirty="0" smtClean="0">
                <a:latin typeface="Courier New" pitchFamily="49" charset="0"/>
              </a:rPr>
              <a:t> (Integer i = 0; i &lt; 16; i = i + 1)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begin </a:t>
            </a:r>
            <a:r>
              <a:rPr lang="en-US" sz="1800" dirty="0" smtClean="0">
                <a:latin typeface="Courier New" pitchFamily="49" charset="0"/>
              </a:rPr>
              <a:t>Bit#(2) stage</a:t>
            </a: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Integer </a:t>
            </a:r>
            <a:r>
              <a:rPr lang="en-US" sz="1800" dirty="0" err="1" smtClean="0">
                <a:latin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</a:rPr>
              <a:t> = i * 4;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twid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getTwiddle</a:t>
            </a:r>
            <a:r>
              <a:rPr lang="en-US" sz="1800" dirty="0" smtClean="0">
                <a:latin typeface="Courier New" pitchFamily="49" charset="0"/>
              </a:rPr>
              <a:t>(stage, </a:t>
            </a:r>
            <a:r>
              <a:rPr lang="en-US" sz="1800" dirty="0" err="1" smtClean="0">
                <a:latin typeface="Courier New" pitchFamily="49" charset="0"/>
              </a:rPr>
              <a:t>fromInteger</a:t>
            </a:r>
            <a:r>
              <a:rPr lang="en-US" sz="1800" dirty="0" smtClean="0">
                <a:latin typeface="Courier New" pitchFamily="49" charset="0"/>
              </a:rPr>
              <a:t>(i));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</a:rPr>
              <a:t> y =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bfly4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twid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stage_in</a:t>
            </a:r>
            <a:r>
              <a:rPr lang="en-US" sz="1800" dirty="0" smtClean="0">
                <a:latin typeface="Courier New" pitchFamily="49" charset="0"/>
              </a:rPr>
              <a:t>[idx:idx+3]);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</a:rPr>
              <a:t>]   = y[0];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[idx+1] = y[1];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[idx+2] = y[2];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[idx+3] = y[3];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//Permutation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for</a:t>
            </a:r>
            <a:r>
              <a:rPr lang="en-US" sz="1800" dirty="0" smtClean="0">
                <a:latin typeface="Courier New" pitchFamily="49" charset="0"/>
              </a:rPr>
              <a:t> (Integer i = 0; i &lt; 64; i = i + 1)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[i] =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[permute[i]];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return(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endfunction</a:t>
            </a:r>
            <a:endParaRPr lang="en-US" sz="1800" dirty="0" smtClean="0">
              <a:latin typeface="Courier New" pitchFamily="49" charset="0"/>
            </a:endParaRPr>
          </a:p>
        </p:txBody>
      </p:sp>
      <p:sp>
        <p:nvSpPr>
          <p:cNvPr id="1579012" name="Line 4"/>
          <p:cNvSpPr>
            <a:spLocks noChangeShapeType="1"/>
          </p:cNvSpPr>
          <p:nvPr/>
        </p:nvSpPr>
        <p:spPr bwMode="auto">
          <a:xfrm>
            <a:off x="668338" y="2670175"/>
            <a:ext cx="6821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013" name="Freeform 5"/>
          <p:cNvSpPr>
            <a:spLocks/>
          </p:cNvSpPr>
          <p:nvPr/>
        </p:nvSpPr>
        <p:spPr bwMode="auto">
          <a:xfrm>
            <a:off x="1435100" y="1887538"/>
            <a:ext cx="2578100" cy="577850"/>
          </a:xfrm>
          <a:custGeom>
            <a:avLst/>
            <a:gdLst>
              <a:gd name="T0" fmla="*/ 2147483647 w 1624"/>
              <a:gd name="T1" fmla="*/ 2147483647 h 364"/>
              <a:gd name="T2" fmla="*/ 2147483647 w 1624"/>
              <a:gd name="T3" fmla="*/ 2147483647 h 364"/>
              <a:gd name="T4" fmla="*/ 2147483647 w 1624"/>
              <a:gd name="T5" fmla="*/ 2147483647 h 364"/>
              <a:gd name="T6" fmla="*/ 2147483647 w 1624"/>
              <a:gd name="T7" fmla="*/ 2147483647 h 364"/>
              <a:gd name="T8" fmla="*/ 2147483647 w 1624"/>
              <a:gd name="T9" fmla="*/ 0 h 364"/>
              <a:gd name="T10" fmla="*/ 2147483647 w 1624"/>
              <a:gd name="T11" fmla="*/ 2147483647 h 364"/>
              <a:gd name="T12" fmla="*/ 2147483647 w 1624"/>
              <a:gd name="T13" fmla="*/ 2147483647 h 364"/>
              <a:gd name="T14" fmla="*/ 2147483647 w 1624"/>
              <a:gd name="T15" fmla="*/ 2147483647 h 364"/>
              <a:gd name="T16" fmla="*/ 2147483647 w 1624"/>
              <a:gd name="T17" fmla="*/ 2147483647 h 364"/>
              <a:gd name="T18" fmla="*/ 2147483647 w 1624"/>
              <a:gd name="T19" fmla="*/ 2147483647 h 364"/>
              <a:gd name="T20" fmla="*/ 2147483647 w 1624"/>
              <a:gd name="T21" fmla="*/ 2147483647 h 364"/>
              <a:gd name="T22" fmla="*/ 2147483647 w 1624"/>
              <a:gd name="T23" fmla="*/ 2147483647 h 364"/>
              <a:gd name="T24" fmla="*/ 2147483647 w 1624"/>
              <a:gd name="T25" fmla="*/ 2147483647 h 36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624"/>
              <a:gd name="T40" fmla="*/ 0 h 364"/>
              <a:gd name="T41" fmla="*/ 1624 w 1624"/>
              <a:gd name="T42" fmla="*/ 364 h 36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624" h="364">
                <a:moveTo>
                  <a:pt x="358" y="301"/>
                </a:moveTo>
                <a:cubicBezTo>
                  <a:pt x="226" y="278"/>
                  <a:pt x="94" y="255"/>
                  <a:pt x="47" y="219"/>
                </a:cubicBezTo>
                <a:cubicBezTo>
                  <a:pt x="0" y="183"/>
                  <a:pt x="38" y="115"/>
                  <a:pt x="74" y="82"/>
                </a:cubicBezTo>
                <a:cubicBezTo>
                  <a:pt x="110" y="49"/>
                  <a:pt x="146" y="32"/>
                  <a:pt x="266" y="18"/>
                </a:cubicBezTo>
                <a:cubicBezTo>
                  <a:pt x="386" y="4"/>
                  <a:pt x="604" y="0"/>
                  <a:pt x="797" y="0"/>
                </a:cubicBezTo>
                <a:cubicBezTo>
                  <a:pt x="990" y="0"/>
                  <a:pt x="1310" y="7"/>
                  <a:pt x="1427" y="18"/>
                </a:cubicBezTo>
                <a:cubicBezTo>
                  <a:pt x="1544" y="29"/>
                  <a:pt x="1470" y="27"/>
                  <a:pt x="1501" y="64"/>
                </a:cubicBezTo>
                <a:cubicBezTo>
                  <a:pt x="1532" y="101"/>
                  <a:pt x="1624" y="194"/>
                  <a:pt x="1610" y="237"/>
                </a:cubicBezTo>
                <a:cubicBezTo>
                  <a:pt x="1596" y="280"/>
                  <a:pt x="1512" y="300"/>
                  <a:pt x="1418" y="320"/>
                </a:cubicBezTo>
                <a:cubicBezTo>
                  <a:pt x="1324" y="340"/>
                  <a:pt x="1172" y="350"/>
                  <a:pt x="1043" y="356"/>
                </a:cubicBezTo>
                <a:cubicBezTo>
                  <a:pt x="914" y="362"/>
                  <a:pt x="764" y="364"/>
                  <a:pt x="641" y="356"/>
                </a:cubicBezTo>
                <a:cubicBezTo>
                  <a:pt x="518" y="348"/>
                  <a:pt x="371" y="330"/>
                  <a:pt x="303" y="310"/>
                </a:cubicBezTo>
                <a:cubicBezTo>
                  <a:pt x="235" y="290"/>
                  <a:pt x="247" y="254"/>
                  <a:pt x="230" y="23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614738" y="1108075"/>
            <a:ext cx="5505450" cy="808038"/>
            <a:chOff x="2277" y="698"/>
            <a:chExt cx="3468" cy="509"/>
          </a:xfrm>
        </p:grpSpPr>
        <p:sp>
          <p:nvSpPr>
            <p:cNvPr id="11276" name="Text Box 6"/>
            <p:cNvSpPr txBox="1">
              <a:spLocks noChangeArrowheads="1"/>
            </p:cNvSpPr>
            <p:nvPr/>
          </p:nvSpPr>
          <p:spPr bwMode="auto">
            <a:xfrm>
              <a:off x="3989" y="698"/>
              <a:ext cx="1756" cy="22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Bit#(2+4) (stage,i)</a:t>
              </a:r>
            </a:p>
          </p:txBody>
        </p:sp>
        <p:sp>
          <p:nvSpPr>
            <p:cNvPr id="11277" name="Freeform 7"/>
            <p:cNvSpPr>
              <a:spLocks/>
            </p:cNvSpPr>
            <p:nvPr/>
          </p:nvSpPr>
          <p:spPr bwMode="auto">
            <a:xfrm>
              <a:off x="2277" y="805"/>
              <a:ext cx="1709" cy="402"/>
            </a:xfrm>
            <a:custGeom>
              <a:avLst/>
              <a:gdLst>
                <a:gd name="T0" fmla="*/ 0 w 1709"/>
                <a:gd name="T1" fmla="*/ 402 h 402"/>
                <a:gd name="T2" fmla="*/ 512 w 1709"/>
                <a:gd name="T3" fmla="*/ 82 h 402"/>
                <a:gd name="T4" fmla="*/ 1709 w 1709"/>
                <a:gd name="T5" fmla="*/ 0 h 402"/>
                <a:gd name="T6" fmla="*/ 0 60000 65536"/>
                <a:gd name="T7" fmla="*/ 0 60000 65536"/>
                <a:gd name="T8" fmla="*/ 0 60000 65536"/>
                <a:gd name="T9" fmla="*/ 0 w 1709"/>
                <a:gd name="T10" fmla="*/ 0 h 402"/>
                <a:gd name="T11" fmla="*/ 1709 w 1709"/>
                <a:gd name="T12" fmla="*/ 402 h 4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9" h="402">
                  <a:moveTo>
                    <a:pt x="0" y="402"/>
                  </a:moveTo>
                  <a:cubicBezTo>
                    <a:pt x="113" y="275"/>
                    <a:pt x="227" y="149"/>
                    <a:pt x="512" y="82"/>
                  </a:cubicBezTo>
                  <a:cubicBezTo>
                    <a:pt x="797" y="15"/>
                    <a:pt x="1253" y="7"/>
                    <a:pt x="1709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79017" name="Freeform 9"/>
          <p:cNvSpPr>
            <a:spLocks/>
          </p:cNvSpPr>
          <p:nvPr/>
        </p:nvSpPr>
        <p:spPr bwMode="auto">
          <a:xfrm>
            <a:off x="361950" y="4767263"/>
            <a:ext cx="7254875" cy="1211262"/>
          </a:xfrm>
          <a:custGeom>
            <a:avLst/>
            <a:gdLst>
              <a:gd name="T0" fmla="*/ 2147483647 w 4570"/>
              <a:gd name="T1" fmla="*/ 2147483647 h 763"/>
              <a:gd name="T2" fmla="*/ 2147483647 w 4570"/>
              <a:gd name="T3" fmla="*/ 2147483647 h 763"/>
              <a:gd name="T4" fmla="*/ 2147483647 w 4570"/>
              <a:gd name="T5" fmla="*/ 2147483647 h 763"/>
              <a:gd name="T6" fmla="*/ 2147483647 w 4570"/>
              <a:gd name="T7" fmla="*/ 2147483647 h 763"/>
              <a:gd name="T8" fmla="*/ 2147483647 w 4570"/>
              <a:gd name="T9" fmla="*/ 2147483647 h 763"/>
              <a:gd name="T10" fmla="*/ 2147483647 w 4570"/>
              <a:gd name="T11" fmla="*/ 2147483647 h 763"/>
              <a:gd name="T12" fmla="*/ 2147483647 w 4570"/>
              <a:gd name="T13" fmla="*/ 2147483647 h 763"/>
              <a:gd name="T14" fmla="*/ 2147483647 w 4570"/>
              <a:gd name="T15" fmla="*/ 2147483647 h 763"/>
              <a:gd name="T16" fmla="*/ 2147483647 w 4570"/>
              <a:gd name="T17" fmla="*/ 2147483647 h 763"/>
              <a:gd name="T18" fmla="*/ 2147483647 w 4570"/>
              <a:gd name="T19" fmla="*/ 2147483647 h 763"/>
              <a:gd name="T20" fmla="*/ 2147483647 w 4570"/>
              <a:gd name="T21" fmla="*/ 2147483647 h 763"/>
              <a:gd name="T22" fmla="*/ 2147483647 w 4570"/>
              <a:gd name="T23" fmla="*/ 2147483647 h 763"/>
              <a:gd name="T24" fmla="*/ 2147483647 w 4570"/>
              <a:gd name="T25" fmla="*/ 2147483647 h 763"/>
              <a:gd name="T26" fmla="*/ 2147483647 w 4570"/>
              <a:gd name="T27" fmla="*/ 2147483647 h 7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570"/>
              <a:gd name="T43" fmla="*/ 0 h 763"/>
              <a:gd name="T44" fmla="*/ 4570 w 4570"/>
              <a:gd name="T45" fmla="*/ 763 h 76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570" h="763">
                <a:moveTo>
                  <a:pt x="357" y="663"/>
                </a:moveTo>
                <a:cubicBezTo>
                  <a:pt x="296" y="536"/>
                  <a:pt x="235" y="410"/>
                  <a:pt x="247" y="325"/>
                </a:cubicBezTo>
                <a:cubicBezTo>
                  <a:pt x="259" y="240"/>
                  <a:pt x="131" y="201"/>
                  <a:pt x="430" y="151"/>
                </a:cubicBezTo>
                <a:cubicBezTo>
                  <a:pt x="729" y="101"/>
                  <a:pt x="1582" y="46"/>
                  <a:pt x="2039" y="23"/>
                </a:cubicBezTo>
                <a:cubicBezTo>
                  <a:pt x="2496" y="0"/>
                  <a:pt x="2835" y="0"/>
                  <a:pt x="3173" y="14"/>
                </a:cubicBezTo>
                <a:cubicBezTo>
                  <a:pt x="3511" y="28"/>
                  <a:pt x="3854" y="74"/>
                  <a:pt x="4069" y="106"/>
                </a:cubicBezTo>
                <a:cubicBezTo>
                  <a:pt x="4284" y="138"/>
                  <a:pt x="4401" y="112"/>
                  <a:pt x="4462" y="206"/>
                </a:cubicBezTo>
                <a:cubicBezTo>
                  <a:pt x="4523" y="300"/>
                  <a:pt x="4570" y="581"/>
                  <a:pt x="4435" y="672"/>
                </a:cubicBezTo>
                <a:cubicBezTo>
                  <a:pt x="4300" y="763"/>
                  <a:pt x="3958" y="749"/>
                  <a:pt x="3649" y="755"/>
                </a:cubicBezTo>
                <a:cubicBezTo>
                  <a:pt x="3340" y="761"/>
                  <a:pt x="2933" y="715"/>
                  <a:pt x="2579" y="709"/>
                </a:cubicBezTo>
                <a:cubicBezTo>
                  <a:pt x="2225" y="703"/>
                  <a:pt x="1820" y="723"/>
                  <a:pt x="1527" y="718"/>
                </a:cubicBezTo>
                <a:cubicBezTo>
                  <a:pt x="1234" y="713"/>
                  <a:pt x="1056" y="717"/>
                  <a:pt x="823" y="682"/>
                </a:cubicBezTo>
                <a:cubicBezTo>
                  <a:pt x="590" y="647"/>
                  <a:pt x="258" y="543"/>
                  <a:pt x="129" y="508"/>
                </a:cubicBezTo>
                <a:cubicBezTo>
                  <a:pt x="0" y="473"/>
                  <a:pt x="23" y="472"/>
                  <a:pt x="46" y="471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018" name="Text Box 10"/>
          <p:cNvSpPr txBox="1">
            <a:spLocks noChangeArrowheads="1"/>
          </p:cNvSpPr>
          <p:nvPr/>
        </p:nvSpPr>
        <p:spPr bwMode="auto">
          <a:xfrm>
            <a:off x="4408488" y="6069013"/>
            <a:ext cx="4302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>
                <a:solidFill>
                  <a:srgbClr val="FF0000"/>
                </a:solidFill>
              </a:rPr>
              <a:t>should be done only when i=15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3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7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9012" grpId="0" animBg="1"/>
      <p:bldP spid="1579013" grpId="0" animBg="1"/>
      <p:bldP spid="1579017" grpId="0" animBg="1"/>
      <p:bldP spid="15790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9438" y="204788"/>
            <a:ext cx="7954962" cy="12874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Code for the </a:t>
            </a:r>
            <a:r>
              <a:rPr lang="en-US" sz="4000" dirty="0" err="1" smtClean="0"/>
              <a:t>Superfolded</a:t>
            </a:r>
            <a:r>
              <a:rPr lang="en-US" sz="4000" dirty="0" smtClean="0"/>
              <a:t> stage function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41338" y="1604963"/>
            <a:ext cx="8153400" cy="474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Function</a:t>
            </a:r>
            <a:r>
              <a:rPr lang="en-US" sz="1800" dirty="0" smtClean="0">
                <a:latin typeface="Courier New" pitchFamily="49" charset="0"/>
              </a:rPr>
              <a:t> Vector#(64, Complex)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f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    </a:t>
            </a:r>
            <a:r>
              <a:rPr lang="en-US" sz="1800" dirty="0" smtClean="0">
                <a:latin typeface="Courier New" pitchFamily="49" charset="0"/>
              </a:rPr>
              <a:t>(Bit#(6) </a:t>
            </a:r>
            <a:r>
              <a:rPr lang="en-US" sz="1800" dirty="0" err="1" smtClean="0">
                <a:latin typeface="Courier New" pitchFamily="49" charset="0"/>
              </a:rPr>
              <a:t>stagei</a:t>
            </a:r>
            <a:r>
              <a:rPr lang="en-US" sz="1800" dirty="0" smtClean="0">
                <a:latin typeface="Courier New" pitchFamily="49" charset="0"/>
              </a:rPr>
              <a:t>, Vector#(64, Complex) </a:t>
            </a:r>
            <a:r>
              <a:rPr lang="en-US" sz="1800" dirty="0" err="1" smtClean="0">
                <a:latin typeface="Courier New" pitchFamily="49" charset="0"/>
              </a:rPr>
              <a:t>stage_in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let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stagei</a:t>
            </a:r>
            <a:r>
              <a:rPr lang="en-US" sz="1800" dirty="0" smtClean="0">
                <a:latin typeface="Courier New" pitchFamily="49" charset="0"/>
              </a:rPr>
              <a:t> `mod` 16;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twid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getTwiddle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stagei</a:t>
            </a:r>
            <a:r>
              <a:rPr lang="en-US" sz="1800" dirty="0" smtClean="0">
                <a:latin typeface="Courier New" pitchFamily="49" charset="0"/>
              </a:rPr>
              <a:t> `div` 16,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</a:rPr>
              <a:t> y =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bfly4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twid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stage_in</a:t>
            </a:r>
            <a:r>
              <a:rPr lang="en-US" sz="1800" dirty="0" smtClean="0">
                <a:latin typeface="Courier New" pitchFamily="49" charset="0"/>
              </a:rPr>
              <a:t>[i:i+3]);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stage_in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   = y[0];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[i+1] = y[1];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[i+2] = y[2];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[i+3] = y[3];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let 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if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== 15)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 for</a:t>
            </a:r>
            <a:r>
              <a:rPr lang="en-US" sz="1800" dirty="0" smtClean="0">
                <a:latin typeface="Courier New" pitchFamily="49" charset="0"/>
              </a:rPr>
              <a:t> (Integer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64;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+ 1)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 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 =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[permute[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return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); 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endfunction</a:t>
            </a:r>
            <a:endParaRPr lang="en-US" sz="1800" b="1" dirty="0" smtClean="0">
              <a:latin typeface="Courier New" pitchFamily="49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421438" y="3797300"/>
            <a:ext cx="2211387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One Bfly-4 case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4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Syntax: Vector of Registers</a:t>
            </a:r>
          </a:p>
        </p:txBody>
      </p:sp>
      <p:sp>
        <p:nvSpPr>
          <p:cNvPr id="15032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Register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suppose 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/>
              <a:t>and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y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/>
              <a:t>are both of type Reg. Then</a:t>
            </a:r>
            <a:r>
              <a:rPr lang="en-US" sz="1800" dirty="0" smtClean="0">
                <a:latin typeface="Courier New" pitchFamily="49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		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&lt;= y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/>
              <a:t>means </a:t>
            </a:r>
            <a:r>
              <a:rPr lang="en-US" sz="1800" dirty="0" err="1" smtClean="0">
                <a:latin typeface="Courier New" pitchFamily="49" charset="0"/>
              </a:rPr>
              <a:t>x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._write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y._read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())</a:t>
            </a:r>
          </a:p>
          <a:p>
            <a:pPr lvl="1"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Vector of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endParaRPr lang="en-US" sz="1800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Courier New" pitchFamily="49" charset="0"/>
              </a:rPr>
              <a:t>x[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</a:t>
            </a:r>
            <a:r>
              <a:rPr lang="en-US" sz="1800" dirty="0" smtClean="0"/>
              <a:t> means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sel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x,i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Courier New" pitchFamily="49" charset="0"/>
              </a:rPr>
              <a:t>x[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 = y[j]</a:t>
            </a:r>
            <a:r>
              <a:rPr lang="en-US" sz="1800" dirty="0" smtClean="0"/>
              <a:t> means 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update(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x,i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sel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y,j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))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Vector of Registers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x[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] &lt;= y[j]</a:t>
            </a:r>
            <a:r>
              <a:rPr lang="en-US" sz="1800" dirty="0" smtClean="0"/>
              <a:t> does not work. The parser thinks it means 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sel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x,i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)._read)._write(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sel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y,j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)._read)</a:t>
            </a:r>
            <a:r>
              <a:rPr lang="en-US" sz="1800" dirty="0" smtClean="0">
                <a:solidFill>
                  <a:schemeClr val="tx2"/>
                </a:solidFill>
              </a:rPr>
              <a:t>,</a:t>
            </a:r>
            <a:r>
              <a:rPr lang="en-US" sz="1800" dirty="0" smtClean="0"/>
              <a:t> which will not type check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(x[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]) &lt;= y[j]</a:t>
            </a:r>
            <a:r>
              <a:rPr lang="en-US" sz="1800" dirty="0" smtClean="0"/>
              <a:t> parses as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sel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x,i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)._write(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sel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y,j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)._read)</a:t>
            </a:r>
            <a:r>
              <a:rPr lang="en-US" sz="1800" dirty="0" smtClean="0">
                <a:solidFill>
                  <a:schemeClr val="tx2"/>
                </a:solidFill>
              </a:rPr>
              <a:t>, </a:t>
            </a:r>
            <a:r>
              <a:rPr lang="en-US" sz="1800" dirty="0" smtClean="0"/>
              <a:t>and works correctly</a:t>
            </a:r>
          </a:p>
        </p:txBody>
      </p:sp>
      <p:sp>
        <p:nvSpPr>
          <p:cNvPr id="1503236" name="Text Box 4"/>
          <p:cNvSpPr txBox="1">
            <a:spLocks noChangeArrowheads="1"/>
          </p:cNvSpPr>
          <p:nvPr/>
        </p:nvSpPr>
        <p:spPr bwMode="auto">
          <a:xfrm>
            <a:off x="6118225" y="6064250"/>
            <a:ext cx="2481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i="1"/>
              <a:t>Don’t ask me why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10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3235" grpId="0" build="p"/>
      <p:bldP spid="15032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802.11a Transmitter 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2000" smtClean="0"/>
              <a:t>[MEMOCODE 2006] Dave, Gerding, Pellauer, Arvind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4306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-96" charset="2"/>
              <a:buNone/>
            </a:pPr>
            <a:r>
              <a:rPr lang="en-US" sz="2800" smtClean="0"/>
              <a:t>Design 		Lines of 		Relative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-96" charset="2"/>
              <a:buNone/>
            </a:pPr>
            <a:r>
              <a:rPr lang="en-US" sz="2800" smtClean="0"/>
              <a:t>Block 		Code (BSV)	Area</a:t>
            </a:r>
          </a:p>
          <a:p>
            <a:pPr eaLnBrk="1" hangingPunct="1">
              <a:buFont typeface="Wingdings" pitchFamily="-96" charset="2"/>
              <a:buNone/>
            </a:pPr>
            <a:r>
              <a:rPr lang="en-US" sz="2400" smtClean="0"/>
              <a:t>Controller 	 	      49 		  0%</a:t>
            </a:r>
          </a:p>
          <a:p>
            <a:pPr eaLnBrk="1" hangingPunct="1">
              <a:buFont typeface="Wingdings" pitchFamily="-96" charset="2"/>
              <a:buNone/>
            </a:pPr>
            <a:r>
              <a:rPr lang="en-US" sz="2400" smtClean="0"/>
              <a:t>Scrambler 	 	      40 		  0%</a:t>
            </a:r>
          </a:p>
          <a:p>
            <a:pPr eaLnBrk="1" hangingPunct="1">
              <a:buFont typeface="Wingdings" pitchFamily="-96" charset="2"/>
              <a:buNone/>
            </a:pPr>
            <a:r>
              <a:rPr lang="en-US" sz="2400" smtClean="0"/>
              <a:t>Conv. Encoder 	    113 	 	  0%</a:t>
            </a:r>
          </a:p>
          <a:p>
            <a:pPr eaLnBrk="1" hangingPunct="1">
              <a:buFont typeface="Wingdings" pitchFamily="-96" charset="2"/>
              <a:buNone/>
            </a:pPr>
            <a:r>
              <a:rPr lang="en-US" sz="2400" smtClean="0"/>
              <a:t>Interleaver 	 	      76 		  1%</a:t>
            </a:r>
          </a:p>
          <a:p>
            <a:pPr eaLnBrk="1" hangingPunct="1">
              <a:buFont typeface="Wingdings" pitchFamily="-96" charset="2"/>
              <a:buNone/>
            </a:pPr>
            <a:r>
              <a:rPr lang="en-US" sz="2400" smtClean="0"/>
              <a:t>Mapper 		    112 		11%</a:t>
            </a:r>
          </a:p>
          <a:p>
            <a:pPr eaLnBrk="1" hangingPunct="1">
              <a:buFont typeface="Wingdings" pitchFamily="-96" charset="2"/>
              <a:buNone/>
            </a:pPr>
            <a:r>
              <a:rPr lang="en-US" sz="2400" smtClean="0"/>
              <a:t>IFFT 			      95 		85%</a:t>
            </a:r>
          </a:p>
          <a:p>
            <a:pPr eaLnBrk="1" hangingPunct="1">
              <a:buFont typeface="Wingdings" pitchFamily="-96" charset="2"/>
              <a:buNone/>
            </a:pPr>
            <a:r>
              <a:rPr lang="en-US" sz="2400" smtClean="0"/>
              <a:t>Cyc. Extender 	      23 		  3%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571500" y="2463800"/>
            <a:ext cx="79629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3340100" y="1638300"/>
            <a:ext cx="2438400" cy="4114800"/>
            <a:chOff x="2104" y="1032"/>
            <a:chExt cx="1536" cy="2592"/>
          </a:xfrm>
        </p:grpSpPr>
        <p:sp>
          <p:nvSpPr>
            <p:cNvPr id="13323" name="Line 6"/>
            <p:cNvSpPr>
              <a:spLocks noChangeShapeType="1"/>
            </p:cNvSpPr>
            <p:nvPr/>
          </p:nvSpPr>
          <p:spPr bwMode="auto">
            <a:xfrm>
              <a:off x="2104" y="1032"/>
              <a:ext cx="0" cy="258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Line 7"/>
            <p:cNvSpPr>
              <a:spLocks noChangeShapeType="1"/>
            </p:cNvSpPr>
            <p:nvPr/>
          </p:nvSpPr>
          <p:spPr bwMode="auto">
            <a:xfrm>
              <a:off x="3640" y="1039"/>
              <a:ext cx="0" cy="258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64680" name="Freeform 8"/>
          <p:cNvSpPr>
            <a:spLocks/>
          </p:cNvSpPr>
          <p:nvPr/>
        </p:nvSpPr>
        <p:spPr bwMode="auto">
          <a:xfrm>
            <a:off x="6134100" y="4610100"/>
            <a:ext cx="1257300" cy="647700"/>
          </a:xfrm>
          <a:custGeom>
            <a:avLst/>
            <a:gdLst>
              <a:gd name="T0" fmla="*/ 2147483647 w 792"/>
              <a:gd name="T1" fmla="*/ 2147483647 h 408"/>
              <a:gd name="T2" fmla="*/ 2147483647 w 792"/>
              <a:gd name="T3" fmla="*/ 2147483647 h 408"/>
              <a:gd name="T4" fmla="*/ 2147483647 w 792"/>
              <a:gd name="T5" fmla="*/ 0 h 408"/>
              <a:gd name="T6" fmla="*/ 2147483647 w 792"/>
              <a:gd name="T7" fmla="*/ 2147483647 h 408"/>
              <a:gd name="T8" fmla="*/ 2147483647 w 792"/>
              <a:gd name="T9" fmla="*/ 2147483647 h 408"/>
              <a:gd name="T10" fmla="*/ 2147483647 w 792"/>
              <a:gd name="T11" fmla="*/ 2147483647 h 408"/>
              <a:gd name="T12" fmla="*/ 2147483647 w 792"/>
              <a:gd name="T13" fmla="*/ 2147483647 h 408"/>
              <a:gd name="T14" fmla="*/ 2147483647 w 792"/>
              <a:gd name="T15" fmla="*/ 2147483647 h 408"/>
              <a:gd name="T16" fmla="*/ 2147483647 w 792"/>
              <a:gd name="T17" fmla="*/ 2147483647 h 408"/>
              <a:gd name="T18" fmla="*/ 2147483647 w 792"/>
              <a:gd name="T19" fmla="*/ 2147483647 h 408"/>
              <a:gd name="T20" fmla="*/ 2147483647 w 792"/>
              <a:gd name="T21" fmla="*/ 2147483647 h 408"/>
              <a:gd name="T22" fmla="*/ 2147483647 w 792"/>
              <a:gd name="T23" fmla="*/ 2147483647 h 408"/>
              <a:gd name="T24" fmla="*/ 0 w 792"/>
              <a:gd name="T25" fmla="*/ 2147483647 h 40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92"/>
              <a:gd name="T40" fmla="*/ 0 h 408"/>
              <a:gd name="T41" fmla="*/ 792 w 792"/>
              <a:gd name="T42" fmla="*/ 408 h 40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92" h="408">
                <a:moveTo>
                  <a:pt x="56" y="280"/>
                </a:moveTo>
                <a:cubicBezTo>
                  <a:pt x="62" y="244"/>
                  <a:pt x="66" y="207"/>
                  <a:pt x="88" y="176"/>
                </a:cubicBezTo>
                <a:cubicBezTo>
                  <a:pt x="180" y="48"/>
                  <a:pt x="392" y="14"/>
                  <a:pt x="536" y="0"/>
                </a:cubicBezTo>
                <a:cubicBezTo>
                  <a:pt x="589" y="3"/>
                  <a:pt x="643" y="3"/>
                  <a:pt x="696" y="8"/>
                </a:cubicBezTo>
                <a:cubicBezTo>
                  <a:pt x="704" y="9"/>
                  <a:pt x="714" y="10"/>
                  <a:pt x="720" y="16"/>
                </a:cubicBezTo>
                <a:cubicBezTo>
                  <a:pt x="764" y="60"/>
                  <a:pt x="782" y="133"/>
                  <a:pt x="792" y="192"/>
                </a:cubicBezTo>
                <a:cubicBezTo>
                  <a:pt x="762" y="251"/>
                  <a:pt x="707" y="252"/>
                  <a:pt x="648" y="272"/>
                </a:cubicBezTo>
                <a:cubicBezTo>
                  <a:pt x="610" y="285"/>
                  <a:pt x="564" y="316"/>
                  <a:pt x="528" y="336"/>
                </a:cubicBezTo>
                <a:cubicBezTo>
                  <a:pt x="489" y="358"/>
                  <a:pt x="468" y="377"/>
                  <a:pt x="424" y="392"/>
                </a:cubicBezTo>
                <a:cubicBezTo>
                  <a:pt x="408" y="397"/>
                  <a:pt x="376" y="408"/>
                  <a:pt x="376" y="408"/>
                </a:cubicBezTo>
                <a:cubicBezTo>
                  <a:pt x="269" y="402"/>
                  <a:pt x="204" y="400"/>
                  <a:pt x="120" y="344"/>
                </a:cubicBezTo>
                <a:cubicBezTo>
                  <a:pt x="103" y="318"/>
                  <a:pt x="69" y="282"/>
                  <a:pt x="40" y="272"/>
                </a:cubicBezTo>
                <a:cubicBezTo>
                  <a:pt x="30" y="257"/>
                  <a:pt x="0" y="233"/>
                  <a:pt x="0" y="224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974725" y="5835650"/>
            <a:ext cx="6840538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Complex arithmetic libraries constitute another 200 lines of code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3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468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802.11a Transmitter Synthesis results </a:t>
            </a:r>
            <a:r>
              <a:rPr lang="en-US" sz="2400" smtClean="0"/>
              <a:t>(Only the IFFT block is changing)</a:t>
            </a:r>
          </a:p>
        </p:txBody>
      </p:sp>
      <p:graphicFrame>
        <p:nvGraphicFramePr>
          <p:cNvPr id="1496067" name="Group 3"/>
          <p:cNvGraphicFramePr>
            <a:graphicFrameLocks noGrp="1"/>
          </p:cNvGraphicFramePr>
          <p:nvPr>
            <p:ph idx="1"/>
          </p:nvPr>
        </p:nvGraphicFramePr>
        <p:xfrm>
          <a:off x="1089025" y="1582738"/>
          <a:ext cx="6502401" cy="4534128"/>
        </p:xfrm>
        <a:graphic>
          <a:graphicData uri="http://schemas.openxmlformats.org/drawingml/2006/table">
            <a:tbl>
              <a:tblPr/>
              <a:tblGrid>
                <a:gridCol w="2122892"/>
                <a:gridCol w="1084766"/>
                <a:gridCol w="1690036"/>
                <a:gridCol w="1604707"/>
              </a:tblGrid>
              <a:tr h="8987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IFFT Design</a:t>
                      </a:r>
                    </a:p>
                  </a:txBody>
                  <a:tcPr marL="126145" marR="1261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Area (mm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Throughput Latency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(CLKs/sym)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Min. Freq Required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Pipelined</a:t>
                      </a:r>
                    </a:p>
                  </a:txBody>
                  <a:tcPr marL="126145" marR="1261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5.25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04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1.0 MHz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Combinational </a:t>
                      </a:r>
                    </a:p>
                  </a:txBody>
                  <a:tcPr marL="126145" marR="1261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4.91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04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1.0 MHz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Folded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(16 Bfly-4s)</a:t>
                      </a:r>
                    </a:p>
                  </a:txBody>
                  <a:tcPr marL="126145" marR="1261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3.97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04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1.0 MHz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Super-Folded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(8 Bfly-4s)</a:t>
                      </a:r>
                    </a:p>
                  </a:txBody>
                  <a:tcPr marL="126145" marR="1261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3.69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06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1.5 MHz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SF(4 Bfly-4s)</a:t>
                      </a:r>
                    </a:p>
                  </a:txBody>
                  <a:tcPr marL="126145" marR="1261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2.45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3.0 MHz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SF(2 Bfly-4s)</a:t>
                      </a:r>
                    </a:p>
                  </a:txBody>
                  <a:tcPr marL="126145" marR="1261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1.84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24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6.0 MHz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SF (1 Bfly4)</a:t>
                      </a:r>
                    </a:p>
                  </a:txBody>
                  <a:tcPr marL="126145" marR="1261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1.52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48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 MHZ</a:t>
                      </a:r>
                    </a:p>
                  </a:txBody>
                  <a:tcPr marL="126145" marR="1261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386" name="Text Box 55"/>
          <p:cNvSpPr txBox="1">
            <a:spLocks noChangeArrowheads="1"/>
          </p:cNvSpPr>
          <p:nvPr/>
        </p:nvSpPr>
        <p:spPr bwMode="auto">
          <a:xfrm>
            <a:off x="839788" y="6259513"/>
            <a:ext cx="6813550" cy="322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sz="1600"/>
              <a:t>TSMC .18 micron; numbers reported are before place and route.</a:t>
            </a:r>
          </a:p>
        </p:txBody>
      </p:sp>
      <p:sp>
        <p:nvSpPr>
          <p:cNvPr id="12344" name="Rectangle 57"/>
          <p:cNvSpPr>
            <a:spLocks noChangeArrowheads="1"/>
          </p:cNvSpPr>
          <p:nvPr/>
        </p:nvSpPr>
        <p:spPr bwMode="auto">
          <a:xfrm>
            <a:off x="1306513" y="3429000"/>
            <a:ext cx="1631950" cy="2747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5" name="Text Box 58"/>
          <p:cNvSpPr txBox="1">
            <a:spLocks noChangeArrowheads="1"/>
          </p:cNvSpPr>
          <p:nvPr/>
        </p:nvSpPr>
        <p:spPr bwMode="auto">
          <a:xfrm>
            <a:off x="0" y="4262438"/>
            <a:ext cx="109378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The same source code</a:t>
            </a:r>
          </a:p>
        </p:txBody>
      </p:sp>
      <p:sp>
        <p:nvSpPr>
          <p:cNvPr id="12346" name="Freeform 59"/>
          <p:cNvSpPr>
            <a:spLocks/>
          </p:cNvSpPr>
          <p:nvPr/>
        </p:nvSpPr>
        <p:spPr bwMode="auto">
          <a:xfrm rot="5400000">
            <a:off x="925513" y="3973512"/>
            <a:ext cx="344488" cy="430213"/>
          </a:xfrm>
          <a:custGeom>
            <a:avLst/>
            <a:gdLst>
              <a:gd name="T0" fmla="*/ 2147483647 w 217"/>
              <a:gd name="T1" fmla="*/ 2147483647 h 332"/>
              <a:gd name="T2" fmla="*/ 2147483647 w 217"/>
              <a:gd name="T3" fmla="*/ 2147483647 h 332"/>
              <a:gd name="T4" fmla="*/ 2147483647 w 217"/>
              <a:gd name="T5" fmla="*/ 0 h 332"/>
              <a:gd name="T6" fmla="*/ 0 60000 65536"/>
              <a:gd name="T7" fmla="*/ 0 60000 65536"/>
              <a:gd name="T8" fmla="*/ 0 60000 65536"/>
              <a:gd name="T9" fmla="*/ 0 w 217"/>
              <a:gd name="T10" fmla="*/ 0 h 332"/>
              <a:gd name="T11" fmla="*/ 217 w 217"/>
              <a:gd name="T12" fmla="*/ 332 h 3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" h="332">
                <a:moveTo>
                  <a:pt x="217" y="332"/>
                </a:moveTo>
                <a:cubicBezTo>
                  <a:pt x="133" y="298"/>
                  <a:pt x="50" y="265"/>
                  <a:pt x="25" y="210"/>
                </a:cubicBezTo>
                <a:cubicBezTo>
                  <a:pt x="0" y="155"/>
                  <a:pt x="34" y="77"/>
                  <a:pt x="68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96124" name="Text Box 60"/>
          <p:cNvSpPr txBox="1">
            <a:spLocks noChangeArrowheads="1"/>
          </p:cNvSpPr>
          <p:nvPr/>
        </p:nvSpPr>
        <p:spPr bwMode="auto">
          <a:xfrm>
            <a:off x="7604125" y="2794000"/>
            <a:ext cx="1662113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sz="1800"/>
              <a:t>All these designs were done in less than 24 hours!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9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4" grpId="0" animBg="1"/>
      <p:bldP spid="12345" grpId="0"/>
      <p:bldP spid="12346" grpId="0" animBg="1"/>
      <p:bldP spid="14961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305" y="353894"/>
            <a:ext cx="8232443" cy="1143000"/>
          </a:xfrm>
          <a:noFill/>
          <a:ln/>
        </p:spPr>
        <p:txBody>
          <a:bodyPr/>
          <a:lstStyle/>
          <a:p>
            <a:r>
              <a:rPr lang="en-US" sz="4000" dirty="0" smtClean="0"/>
              <a:t>Flip flop: The basic building block of Sequential Circuits</a:t>
            </a:r>
            <a:endParaRPr lang="en-US" sz="4000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90963" y="2377497"/>
            <a:ext cx="812800" cy="8128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157497" y="2579109"/>
            <a:ext cx="36228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/>
              <a:t>ff</a:t>
            </a:r>
          </a:p>
        </p:txBody>
      </p:sp>
      <p:sp>
        <p:nvSpPr>
          <p:cNvPr id="17413" name="Freeform 5"/>
          <p:cNvSpPr>
            <a:spLocks/>
          </p:cNvSpPr>
          <p:nvPr/>
        </p:nvSpPr>
        <p:spPr bwMode="auto">
          <a:xfrm>
            <a:off x="3903663" y="2821997"/>
            <a:ext cx="153987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357563" y="2974397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729163" y="2745797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3357563" y="2593397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5144121" y="2494972"/>
            <a:ext cx="363883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Q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3012124" y="2342572"/>
            <a:ext cx="360677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D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020139" y="2799772"/>
            <a:ext cx="344646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C</a:t>
            </a:r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2789238" y="4072947"/>
            <a:ext cx="3125787" cy="23018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40" y="144"/>
              </a:cxn>
              <a:cxn ang="0">
                <a:pos x="240" y="0"/>
              </a:cxn>
              <a:cxn ang="0">
                <a:pos x="528" y="0"/>
              </a:cxn>
              <a:cxn ang="0">
                <a:pos x="528" y="144"/>
              </a:cxn>
              <a:cxn ang="0">
                <a:pos x="816" y="144"/>
              </a:cxn>
              <a:cxn ang="0">
                <a:pos x="816" y="0"/>
              </a:cxn>
              <a:cxn ang="0">
                <a:pos x="1104" y="0"/>
              </a:cxn>
              <a:cxn ang="0">
                <a:pos x="1104" y="144"/>
              </a:cxn>
              <a:cxn ang="0">
                <a:pos x="1392" y="144"/>
              </a:cxn>
              <a:cxn ang="0">
                <a:pos x="1392" y="0"/>
              </a:cxn>
              <a:cxn ang="0">
                <a:pos x="1680" y="0"/>
              </a:cxn>
              <a:cxn ang="0">
                <a:pos x="1680" y="144"/>
              </a:cxn>
              <a:cxn ang="0">
                <a:pos x="1968" y="144"/>
              </a:cxn>
            </a:cxnLst>
            <a:rect l="0" t="0" r="r" b="b"/>
            <a:pathLst>
              <a:path w="1969" h="145">
                <a:moveTo>
                  <a:pt x="0" y="144"/>
                </a:moveTo>
                <a:lnTo>
                  <a:pt x="240" y="144"/>
                </a:lnTo>
                <a:lnTo>
                  <a:pt x="240" y="0"/>
                </a:lnTo>
                <a:lnTo>
                  <a:pt x="528" y="0"/>
                </a:lnTo>
                <a:lnTo>
                  <a:pt x="528" y="144"/>
                </a:lnTo>
                <a:lnTo>
                  <a:pt x="816" y="144"/>
                </a:lnTo>
                <a:lnTo>
                  <a:pt x="816" y="0"/>
                </a:lnTo>
                <a:lnTo>
                  <a:pt x="1104" y="0"/>
                </a:lnTo>
                <a:lnTo>
                  <a:pt x="1104" y="144"/>
                </a:lnTo>
                <a:lnTo>
                  <a:pt x="1392" y="144"/>
                </a:lnTo>
                <a:lnTo>
                  <a:pt x="1392" y="0"/>
                </a:lnTo>
                <a:lnTo>
                  <a:pt x="1680" y="0"/>
                </a:lnTo>
                <a:lnTo>
                  <a:pt x="1680" y="144"/>
                </a:lnTo>
                <a:lnTo>
                  <a:pt x="1968" y="14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2789238" y="4453947"/>
            <a:ext cx="3125787" cy="23018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" y="144"/>
              </a:cxn>
              <a:cxn ang="0">
                <a:pos x="144" y="0"/>
              </a:cxn>
              <a:cxn ang="0">
                <a:pos x="576" y="0"/>
              </a:cxn>
              <a:cxn ang="0">
                <a:pos x="624" y="144"/>
              </a:cxn>
              <a:cxn ang="0">
                <a:pos x="816" y="144"/>
              </a:cxn>
              <a:cxn ang="0">
                <a:pos x="816" y="144"/>
              </a:cxn>
              <a:cxn ang="0">
                <a:pos x="1104" y="144"/>
              </a:cxn>
              <a:cxn ang="0">
                <a:pos x="1104" y="144"/>
              </a:cxn>
              <a:cxn ang="0">
                <a:pos x="1344" y="144"/>
              </a:cxn>
              <a:cxn ang="0">
                <a:pos x="1440" y="0"/>
              </a:cxn>
              <a:cxn ang="0">
                <a:pos x="1680" y="0"/>
              </a:cxn>
              <a:cxn ang="0">
                <a:pos x="1680" y="0"/>
              </a:cxn>
              <a:cxn ang="0">
                <a:pos x="1968" y="0"/>
              </a:cxn>
            </a:cxnLst>
            <a:rect l="0" t="0" r="r" b="b"/>
            <a:pathLst>
              <a:path w="1969" h="145">
                <a:moveTo>
                  <a:pt x="0" y="144"/>
                </a:moveTo>
                <a:lnTo>
                  <a:pt x="96" y="144"/>
                </a:lnTo>
                <a:lnTo>
                  <a:pt x="144" y="0"/>
                </a:lnTo>
                <a:lnTo>
                  <a:pt x="576" y="0"/>
                </a:lnTo>
                <a:lnTo>
                  <a:pt x="624" y="144"/>
                </a:lnTo>
                <a:lnTo>
                  <a:pt x="816" y="144"/>
                </a:lnTo>
                <a:lnTo>
                  <a:pt x="816" y="144"/>
                </a:lnTo>
                <a:lnTo>
                  <a:pt x="1104" y="144"/>
                </a:lnTo>
                <a:lnTo>
                  <a:pt x="1104" y="144"/>
                </a:lnTo>
                <a:lnTo>
                  <a:pt x="1344" y="144"/>
                </a:lnTo>
                <a:lnTo>
                  <a:pt x="1440" y="0"/>
                </a:lnTo>
                <a:lnTo>
                  <a:pt x="1680" y="0"/>
                </a:lnTo>
                <a:lnTo>
                  <a:pt x="1680" y="0"/>
                </a:lnTo>
                <a:lnTo>
                  <a:pt x="196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2789238" y="4834947"/>
            <a:ext cx="3201987" cy="23018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40" y="144"/>
              </a:cxn>
              <a:cxn ang="0">
                <a:pos x="288" y="0"/>
              </a:cxn>
              <a:cxn ang="0">
                <a:pos x="528" y="0"/>
              </a:cxn>
              <a:cxn ang="0">
                <a:pos x="720" y="0"/>
              </a:cxn>
              <a:cxn ang="0">
                <a:pos x="816" y="0"/>
              </a:cxn>
              <a:cxn ang="0">
                <a:pos x="864" y="144"/>
              </a:cxn>
              <a:cxn ang="0">
                <a:pos x="1104" y="144"/>
              </a:cxn>
              <a:cxn ang="0">
                <a:pos x="1104" y="144"/>
              </a:cxn>
              <a:cxn ang="0">
                <a:pos x="1392" y="144"/>
              </a:cxn>
              <a:cxn ang="0">
                <a:pos x="1440" y="48"/>
              </a:cxn>
              <a:cxn ang="0">
                <a:pos x="1824" y="48"/>
              </a:cxn>
              <a:cxn ang="0">
                <a:pos x="1920" y="144"/>
              </a:cxn>
              <a:cxn ang="0">
                <a:pos x="2016" y="144"/>
              </a:cxn>
            </a:cxnLst>
            <a:rect l="0" t="0" r="r" b="b"/>
            <a:pathLst>
              <a:path w="2017" h="145">
                <a:moveTo>
                  <a:pt x="0" y="144"/>
                </a:moveTo>
                <a:lnTo>
                  <a:pt x="240" y="144"/>
                </a:lnTo>
                <a:lnTo>
                  <a:pt x="288" y="0"/>
                </a:lnTo>
                <a:lnTo>
                  <a:pt x="528" y="0"/>
                </a:lnTo>
                <a:lnTo>
                  <a:pt x="720" y="0"/>
                </a:lnTo>
                <a:lnTo>
                  <a:pt x="816" y="0"/>
                </a:lnTo>
                <a:lnTo>
                  <a:pt x="864" y="144"/>
                </a:lnTo>
                <a:lnTo>
                  <a:pt x="1104" y="144"/>
                </a:lnTo>
                <a:lnTo>
                  <a:pt x="1104" y="144"/>
                </a:lnTo>
                <a:lnTo>
                  <a:pt x="1392" y="144"/>
                </a:lnTo>
                <a:lnTo>
                  <a:pt x="1440" y="48"/>
                </a:lnTo>
                <a:lnTo>
                  <a:pt x="1824" y="48"/>
                </a:lnTo>
                <a:lnTo>
                  <a:pt x="1920" y="144"/>
                </a:lnTo>
                <a:lnTo>
                  <a:pt x="2016" y="14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5684838" y="4834947"/>
            <a:ext cx="306387" cy="77787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8" y="0"/>
              </a:cxn>
              <a:cxn ang="0">
                <a:pos x="192" y="0"/>
              </a:cxn>
            </a:cxnLst>
            <a:rect l="0" t="0" r="r" b="b"/>
            <a:pathLst>
              <a:path w="193" h="49">
                <a:moveTo>
                  <a:pt x="0" y="48"/>
                </a:moveTo>
                <a:lnTo>
                  <a:pt x="48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2464514" y="4050722"/>
            <a:ext cx="344646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C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2456499" y="4431722"/>
            <a:ext cx="360677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D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2454896" y="4812722"/>
            <a:ext cx="363883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Q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4913811" y="5219122"/>
            <a:ext cx="1656353" cy="339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Metastability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1732451" y="5791020"/>
            <a:ext cx="618118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None/>
            </a:pPr>
            <a:r>
              <a:rPr lang="en-US" i="1" dirty="0"/>
              <a:t>Data is sampled at the rising </a:t>
            </a:r>
            <a:r>
              <a:rPr lang="en-US" i="1" dirty="0" smtClean="0"/>
              <a:t>edge of the clock</a:t>
            </a:r>
            <a:endParaRPr lang="en-US" i="1" dirty="0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3148013" y="3747509"/>
            <a:ext cx="0" cy="15811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4060825" y="3744334"/>
            <a:ext cx="0" cy="15811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4960938" y="3796722"/>
            <a:ext cx="0" cy="15811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497541" y="1705970"/>
            <a:ext cx="387343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Edge-Triggered Flip-flop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493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Why are the areas so similar</a:t>
            </a:r>
          </a:p>
        </p:txBody>
      </p:sp>
      <p:sp>
        <p:nvSpPr>
          <p:cNvPr id="14970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Folding should have given a 3x improvement in IFFT area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u="sng" smtClean="0"/>
              <a:t>BUT</a:t>
            </a:r>
            <a:r>
              <a:rPr lang="en-US" smtClean="0"/>
              <a:t> a constant twiddle allows low-level optimization on a Bfly-4 block</a:t>
            </a:r>
          </a:p>
          <a:p>
            <a:pPr lvl="1" eaLnBrk="1" hangingPunct="1"/>
            <a:r>
              <a:rPr lang="en-US" smtClean="0"/>
              <a:t>a 2.5x area reduction!</a:t>
            </a:r>
          </a:p>
          <a:p>
            <a:pPr eaLnBrk="1" hangingPunct="1"/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6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70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305" y="394837"/>
            <a:ext cx="8259739" cy="1143000"/>
          </a:xfrm>
          <a:noFill/>
          <a:ln/>
        </p:spPr>
        <p:txBody>
          <a:bodyPr/>
          <a:lstStyle/>
          <a:p>
            <a:r>
              <a:rPr lang="en-US" dirty="0"/>
              <a:t>Flip-flops with Write Enables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92163" y="1606460"/>
            <a:ext cx="2495551" cy="1609725"/>
            <a:chOff x="499" y="840"/>
            <a:chExt cx="1572" cy="1014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1053" y="1342"/>
              <a:ext cx="512" cy="51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1221" y="1469"/>
              <a:ext cx="228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/>
                <a:t>ff</a:t>
              </a:r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auto">
            <a:xfrm>
              <a:off x="1061" y="1622"/>
              <a:ext cx="97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192"/>
                </a:cxn>
              </a:cxnLst>
              <a:rect l="0" t="0" r="r" b="b"/>
              <a:pathLst>
                <a:path w="97" h="193">
                  <a:moveTo>
                    <a:pt x="0" y="0"/>
                  </a:moveTo>
                  <a:lnTo>
                    <a:pt x="96" y="96"/>
                  </a:lnTo>
                  <a:lnTo>
                    <a:pt x="0" y="1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717" y="1718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1581" y="1574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717" y="1478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842" y="1416"/>
              <a:ext cx="229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Q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99" y="1320"/>
              <a:ext cx="227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504" y="1608"/>
              <a:ext cx="217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1309" y="1034"/>
              <a:ext cx="0" cy="30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151" y="840"/>
              <a:ext cx="316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EN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96851" y="4106864"/>
            <a:ext cx="4503738" cy="1616075"/>
            <a:chOff x="124" y="2587"/>
            <a:chExt cx="2837" cy="1018"/>
          </a:xfrm>
        </p:grpSpPr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24" y="2657"/>
              <a:ext cx="2837" cy="938"/>
              <a:chOff x="124" y="2657"/>
              <a:chExt cx="2837" cy="938"/>
            </a:xfrm>
          </p:grpSpPr>
          <p:sp>
            <p:nvSpPr>
              <p:cNvPr id="18447" name="Freeform 15"/>
              <p:cNvSpPr>
                <a:spLocks/>
              </p:cNvSpPr>
              <p:nvPr/>
            </p:nvSpPr>
            <p:spPr bwMode="auto">
              <a:xfrm>
                <a:off x="460" y="2670"/>
                <a:ext cx="2422" cy="150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295" y="149"/>
                  </a:cxn>
                  <a:cxn ang="0">
                    <a:pos x="295" y="0"/>
                  </a:cxn>
                  <a:cxn ang="0">
                    <a:pos x="650" y="0"/>
                  </a:cxn>
                  <a:cxn ang="0">
                    <a:pos x="650" y="149"/>
                  </a:cxn>
                  <a:cxn ang="0">
                    <a:pos x="1004" y="149"/>
                  </a:cxn>
                  <a:cxn ang="0">
                    <a:pos x="1004" y="0"/>
                  </a:cxn>
                  <a:cxn ang="0">
                    <a:pos x="1358" y="0"/>
                  </a:cxn>
                  <a:cxn ang="0">
                    <a:pos x="1358" y="149"/>
                  </a:cxn>
                  <a:cxn ang="0">
                    <a:pos x="1712" y="149"/>
                  </a:cxn>
                  <a:cxn ang="0">
                    <a:pos x="1712" y="0"/>
                  </a:cxn>
                  <a:cxn ang="0">
                    <a:pos x="2067" y="0"/>
                  </a:cxn>
                  <a:cxn ang="0">
                    <a:pos x="2067" y="149"/>
                  </a:cxn>
                  <a:cxn ang="0">
                    <a:pos x="2421" y="149"/>
                  </a:cxn>
                </a:cxnLst>
                <a:rect l="0" t="0" r="r" b="b"/>
                <a:pathLst>
                  <a:path w="2422" h="150">
                    <a:moveTo>
                      <a:pt x="0" y="149"/>
                    </a:moveTo>
                    <a:lnTo>
                      <a:pt x="295" y="149"/>
                    </a:lnTo>
                    <a:lnTo>
                      <a:pt x="295" y="0"/>
                    </a:lnTo>
                    <a:lnTo>
                      <a:pt x="650" y="0"/>
                    </a:lnTo>
                    <a:lnTo>
                      <a:pt x="650" y="149"/>
                    </a:lnTo>
                    <a:lnTo>
                      <a:pt x="1004" y="149"/>
                    </a:lnTo>
                    <a:lnTo>
                      <a:pt x="1004" y="0"/>
                    </a:lnTo>
                    <a:lnTo>
                      <a:pt x="1358" y="0"/>
                    </a:lnTo>
                    <a:lnTo>
                      <a:pt x="1358" y="149"/>
                    </a:lnTo>
                    <a:lnTo>
                      <a:pt x="1712" y="149"/>
                    </a:lnTo>
                    <a:lnTo>
                      <a:pt x="1712" y="0"/>
                    </a:lnTo>
                    <a:lnTo>
                      <a:pt x="2067" y="0"/>
                    </a:lnTo>
                    <a:lnTo>
                      <a:pt x="2067" y="149"/>
                    </a:lnTo>
                    <a:lnTo>
                      <a:pt x="2421" y="149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8448" name="Rectangle 16"/>
              <p:cNvSpPr>
                <a:spLocks noChangeArrowheads="1"/>
              </p:cNvSpPr>
              <p:nvPr/>
            </p:nvSpPr>
            <p:spPr bwMode="auto">
              <a:xfrm>
                <a:off x="232" y="2657"/>
                <a:ext cx="217" cy="21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buNone/>
                </a:pPr>
                <a:r>
                  <a:rPr lang="en-US" sz="1800"/>
                  <a:t>C</a:t>
                </a:r>
              </a:p>
            </p:txBody>
          </p:sp>
          <p:sp>
            <p:nvSpPr>
              <p:cNvPr id="18449" name="Rectangle 17"/>
              <p:cNvSpPr>
                <a:spLocks noChangeArrowheads="1"/>
              </p:cNvSpPr>
              <p:nvPr/>
            </p:nvSpPr>
            <p:spPr bwMode="auto">
              <a:xfrm>
                <a:off x="218" y="3134"/>
                <a:ext cx="227" cy="21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buNone/>
                </a:pPr>
                <a:r>
                  <a:rPr lang="en-US" sz="1800"/>
                  <a:t>D</a:t>
                </a:r>
              </a:p>
            </p:txBody>
          </p:sp>
          <p:sp>
            <p:nvSpPr>
              <p:cNvPr id="18450" name="Rectangle 18"/>
              <p:cNvSpPr>
                <a:spLocks noChangeArrowheads="1"/>
              </p:cNvSpPr>
              <p:nvPr/>
            </p:nvSpPr>
            <p:spPr bwMode="auto">
              <a:xfrm>
                <a:off x="217" y="3381"/>
                <a:ext cx="229" cy="21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8451" name="Freeform 19"/>
              <p:cNvSpPr>
                <a:spLocks/>
              </p:cNvSpPr>
              <p:nvPr/>
            </p:nvSpPr>
            <p:spPr bwMode="auto">
              <a:xfrm>
                <a:off x="450" y="3387"/>
                <a:ext cx="2511" cy="157"/>
              </a:xfrm>
              <a:custGeom>
                <a:avLst/>
                <a:gdLst/>
                <a:ahLst/>
                <a:cxnLst>
                  <a:cxn ang="0">
                    <a:pos x="0" y="156"/>
                  </a:cxn>
                  <a:cxn ang="0">
                    <a:pos x="1053" y="156"/>
                  </a:cxn>
                  <a:cxn ang="0">
                    <a:pos x="1112" y="0"/>
                  </a:cxn>
                  <a:cxn ang="0">
                    <a:pos x="2510" y="0"/>
                  </a:cxn>
                </a:cxnLst>
                <a:rect l="0" t="0" r="r" b="b"/>
                <a:pathLst>
                  <a:path w="2511" h="157">
                    <a:moveTo>
                      <a:pt x="0" y="156"/>
                    </a:moveTo>
                    <a:lnTo>
                      <a:pt x="1053" y="156"/>
                    </a:lnTo>
                    <a:lnTo>
                      <a:pt x="1112" y="0"/>
                    </a:lnTo>
                    <a:lnTo>
                      <a:pt x="251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8452" name="Freeform 20"/>
              <p:cNvSpPr>
                <a:spLocks/>
              </p:cNvSpPr>
              <p:nvPr/>
            </p:nvSpPr>
            <p:spPr bwMode="auto">
              <a:xfrm>
                <a:off x="450" y="3140"/>
                <a:ext cx="2481" cy="149"/>
              </a:xfrm>
              <a:custGeom>
                <a:avLst/>
                <a:gdLst/>
                <a:ahLst/>
                <a:cxnLst>
                  <a:cxn ang="0">
                    <a:pos x="0" y="148"/>
                  </a:cxn>
                  <a:cxn ang="0">
                    <a:pos x="118" y="148"/>
                  </a:cxn>
                  <a:cxn ang="0">
                    <a:pos x="177" y="0"/>
                  </a:cxn>
                  <a:cxn ang="0">
                    <a:pos x="1476" y="0"/>
                  </a:cxn>
                  <a:cxn ang="0">
                    <a:pos x="1535" y="148"/>
                  </a:cxn>
                  <a:cxn ang="0">
                    <a:pos x="2480" y="148"/>
                  </a:cxn>
                </a:cxnLst>
                <a:rect l="0" t="0" r="r" b="b"/>
                <a:pathLst>
                  <a:path w="2481" h="149">
                    <a:moveTo>
                      <a:pt x="0" y="148"/>
                    </a:moveTo>
                    <a:lnTo>
                      <a:pt x="118" y="148"/>
                    </a:lnTo>
                    <a:lnTo>
                      <a:pt x="177" y="0"/>
                    </a:lnTo>
                    <a:lnTo>
                      <a:pt x="1476" y="0"/>
                    </a:lnTo>
                    <a:lnTo>
                      <a:pt x="1535" y="148"/>
                    </a:lnTo>
                    <a:lnTo>
                      <a:pt x="2480" y="1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8453" name="Freeform 21"/>
              <p:cNvSpPr>
                <a:spLocks/>
              </p:cNvSpPr>
              <p:nvPr/>
            </p:nvSpPr>
            <p:spPr bwMode="auto">
              <a:xfrm>
                <a:off x="509" y="2893"/>
                <a:ext cx="2363" cy="149"/>
              </a:xfrm>
              <a:custGeom>
                <a:avLst/>
                <a:gdLst/>
                <a:ahLst/>
                <a:cxnLst>
                  <a:cxn ang="0">
                    <a:pos x="0" y="148"/>
                  </a:cxn>
                  <a:cxn ang="0">
                    <a:pos x="768" y="148"/>
                  </a:cxn>
                  <a:cxn ang="0">
                    <a:pos x="827" y="0"/>
                  </a:cxn>
                  <a:cxn ang="0">
                    <a:pos x="1476" y="0"/>
                  </a:cxn>
                  <a:cxn ang="0">
                    <a:pos x="1535" y="148"/>
                  </a:cxn>
                  <a:cxn ang="0">
                    <a:pos x="2362" y="148"/>
                  </a:cxn>
                </a:cxnLst>
                <a:rect l="0" t="0" r="r" b="b"/>
                <a:pathLst>
                  <a:path w="2363" h="149">
                    <a:moveTo>
                      <a:pt x="0" y="148"/>
                    </a:moveTo>
                    <a:lnTo>
                      <a:pt x="768" y="148"/>
                    </a:lnTo>
                    <a:lnTo>
                      <a:pt x="827" y="0"/>
                    </a:lnTo>
                    <a:lnTo>
                      <a:pt x="1476" y="0"/>
                    </a:lnTo>
                    <a:lnTo>
                      <a:pt x="1535" y="148"/>
                    </a:lnTo>
                    <a:lnTo>
                      <a:pt x="2362" y="1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8454" name="Rectangle 22"/>
              <p:cNvSpPr>
                <a:spLocks noChangeArrowheads="1"/>
              </p:cNvSpPr>
              <p:nvPr/>
            </p:nvSpPr>
            <p:spPr bwMode="auto">
              <a:xfrm>
                <a:off x="124" y="2904"/>
                <a:ext cx="316" cy="21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buNone/>
                </a:pPr>
                <a:r>
                  <a:rPr lang="en-US" sz="1800"/>
                  <a:t>EN</a:t>
                </a:r>
              </a:p>
            </p:txBody>
          </p:sp>
        </p:grpSp>
        <p:sp>
          <p:nvSpPr>
            <p:cNvPr id="18456" name="Line 24"/>
            <p:cNvSpPr>
              <a:spLocks noChangeShapeType="1"/>
            </p:cNvSpPr>
            <p:nvPr/>
          </p:nvSpPr>
          <p:spPr bwMode="auto">
            <a:xfrm>
              <a:off x="739" y="2609"/>
              <a:ext cx="0" cy="9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57" name="Line 25"/>
            <p:cNvSpPr>
              <a:spLocks noChangeShapeType="1"/>
            </p:cNvSpPr>
            <p:nvPr/>
          </p:nvSpPr>
          <p:spPr bwMode="auto">
            <a:xfrm>
              <a:off x="1448" y="2598"/>
              <a:ext cx="0" cy="9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58" name="Line 26"/>
            <p:cNvSpPr>
              <a:spLocks noChangeShapeType="1"/>
            </p:cNvSpPr>
            <p:nvPr/>
          </p:nvSpPr>
          <p:spPr bwMode="auto">
            <a:xfrm>
              <a:off x="2157" y="2587"/>
              <a:ext cx="0" cy="9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496562" y="3853901"/>
            <a:ext cx="3257880" cy="1825625"/>
            <a:chOff x="5496562" y="3853901"/>
            <a:chExt cx="3257880" cy="1825625"/>
          </a:xfrm>
        </p:grpSpPr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7137400" y="4866726"/>
              <a:ext cx="812800" cy="8128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7403935" y="5068338"/>
              <a:ext cx="36228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dirty="0"/>
                <a:t>ff</a:t>
              </a:r>
            </a:p>
          </p:txBody>
        </p:sp>
        <p:sp>
          <p:nvSpPr>
            <p:cNvPr id="18462" name="Freeform 30"/>
            <p:cNvSpPr>
              <a:spLocks/>
            </p:cNvSpPr>
            <p:nvPr/>
          </p:nvSpPr>
          <p:spPr bwMode="auto">
            <a:xfrm>
              <a:off x="7150100" y="5311226"/>
              <a:ext cx="153988" cy="306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192"/>
                </a:cxn>
              </a:cxnLst>
              <a:rect l="0" t="0" r="r" b="b"/>
              <a:pathLst>
                <a:path w="97" h="193">
                  <a:moveTo>
                    <a:pt x="0" y="0"/>
                  </a:moveTo>
                  <a:lnTo>
                    <a:pt x="96" y="96"/>
                  </a:lnTo>
                  <a:lnTo>
                    <a:pt x="0" y="1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3" name="Line 31"/>
            <p:cNvSpPr>
              <a:spLocks noChangeShapeType="1"/>
            </p:cNvSpPr>
            <p:nvPr/>
          </p:nvSpPr>
          <p:spPr bwMode="auto">
            <a:xfrm>
              <a:off x="5880100" y="5476326"/>
              <a:ext cx="12319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>
              <a:off x="7975600" y="5235026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>
              <a:off x="5867400" y="5235026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8390559" y="4984201"/>
              <a:ext cx="363883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Q</a:t>
              </a:r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5496562" y="5009601"/>
              <a:ext cx="360677" cy="6576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D</a:t>
              </a:r>
            </a:p>
            <a:p>
              <a:pPr algn="ctr"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18468" name="Freeform 36"/>
            <p:cNvSpPr>
              <a:spLocks/>
            </p:cNvSpPr>
            <p:nvPr/>
          </p:nvSpPr>
          <p:spPr bwMode="auto">
            <a:xfrm>
              <a:off x="6388100" y="4701626"/>
              <a:ext cx="395288" cy="7000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40"/>
                </a:cxn>
                <a:cxn ang="0">
                  <a:pos x="248" y="376"/>
                </a:cxn>
                <a:cxn ang="0">
                  <a:pos x="248" y="64"/>
                </a:cxn>
                <a:cxn ang="0">
                  <a:pos x="0" y="0"/>
                </a:cxn>
              </a:cxnLst>
              <a:rect l="0" t="0" r="r" b="b"/>
              <a:pathLst>
                <a:path w="249" h="441">
                  <a:moveTo>
                    <a:pt x="0" y="0"/>
                  </a:moveTo>
                  <a:lnTo>
                    <a:pt x="0" y="440"/>
                  </a:lnTo>
                  <a:lnTo>
                    <a:pt x="248" y="376"/>
                  </a:lnTo>
                  <a:lnTo>
                    <a:pt x="248" y="64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>
              <a:off x="6794500" y="5069926"/>
              <a:ext cx="330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0" name="Freeform 38"/>
            <p:cNvSpPr>
              <a:spLocks/>
            </p:cNvSpPr>
            <p:nvPr/>
          </p:nvSpPr>
          <p:spPr bwMode="auto">
            <a:xfrm>
              <a:off x="5969000" y="4371426"/>
              <a:ext cx="2135188" cy="865187"/>
            </a:xfrm>
            <a:custGeom>
              <a:avLst/>
              <a:gdLst/>
              <a:ahLst/>
              <a:cxnLst>
                <a:cxn ang="0">
                  <a:pos x="1344" y="544"/>
                </a:cxn>
                <a:cxn ang="0">
                  <a:pos x="1344" y="0"/>
                </a:cxn>
                <a:cxn ang="0">
                  <a:pos x="0" y="0"/>
                </a:cxn>
                <a:cxn ang="0">
                  <a:pos x="0" y="336"/>
                </a:cxn>
                <a:cxn ang="0">
                  <a:pos x="264" y="336"/>
                </a:cxn>
              </a:cxnLst>
              <a:rect l="0" t="0" r="r" b="b"/>
              <a:pathLst>
                <a:path w="1345" h="545">
                  <a:moveTo>
                    <a:pt x="1344" y="544"/>
                  </a:moveTo>
                  <a:lnTo>
                    <a:pt x="1344" y="0"/>
                  </a:lnTo>
                  <a:lnTo>
                    <a:pt x="0" y="0"/>
                  </a:lnTo>
                  <a:lnTo>
                    <a:pt x="0" y="336"/>
                  </a:lnTo>
                  <a:lnTo>
                    <a:pt x="264" y="3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1" name="Line 39"/>
            <p:cNvSpPr>
              <a:spLocks noChangeShapeType="1"/>
            </p:cNvSpPr>
            <p:nvPr/>
          </p:nvSpPr>
          <p:spPr bwMode="auto">
            <a:xfrm>
              <a:off x="6578600" y="4225376"/>
              <a:ext cx="0" cy="5207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6315030" y="3853901"/>
              <a:ext cx="501741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EN</a:t>
              </a:r>
            </a:p>
          </p:txBody>
        </p:sp>
        <p:sp>
          <p:nvSpPr>
            <p:cNvPr id="18489" name="Rectangle 57"/>
            <p:cNvSpPr>
              <a:spLocks noChangeArrowheads="1"/>
            </p:cNvSpPr>
            <p:nvPr/>
          </p:nvSpPr>
          <p:spPr bwMode="auto">
            <a:xfrm>
              <a:off x="6348413" y="4747663"/>
              <a:ext cx="330220" cy="6576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buNone/>
              </a:pPr>
              <a:r>
                <a:rPr lang="en-US" sz="1800" dirty="0"/>
                <a:t>0</a:t>
              </a:r>
            </a:p>
            <a:p>
              <a:pPr>
                <a:buNone/>
              </a:pPr>
              <a:r>
                <a:rPr lang="en-US" sz="1800" dirty="0"/>
                <a:t>1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041855" y="2336710"/>
            <a:ext cx="3676074" cy="1160517"/>
            <a:chOff x="5041855" y="2336710"/>
            <a:chExt cx="3676074" cy="1160517"/>
          </a:xfrm>
        </p:grpSpPr>
        <p:sp>
          <p:nvSpPr>
            <p:cNvPr id="18473" name="Rectangle 41"/>
            <p:cNvSpPr>
              <a:spLocks noChangeArrowheads="1"/>
            </p:cNvSpPr>
            <p:nvPr/>
          </p:nvSpPr>
          <p:spPr bwMode="auto">
            <a:xfrm>
              <a:off x="7100888" y="2371635"/>
              <a:ext cx="812800" cy="8128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4" name="Rectangle 42"/>
            <p:cNvSpPr>
              <a:spLocks noChangeArrowheads="1"/>
            </p:cNvSpPr>
            <p:nvPr/>
          </p:nvSpPr>
          <p:spPr bwMode="auto">
            <a:xfrm>
              <a:off x="7367422" y="2573248"/>
              <a:ext cx="36228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dirty="0"/>
                <a:t>ff</a:t>
              </a:r>
            </a:p>
          </p:txBody>
        </p:sp>
        <p:sp>
          <p:nvSpPr>
            <p:cNvPr id="18475" name="Freeform 43"/>
            <p:cNvSpPr>
              <a:spLocks/>
            </p:cNvSpPr>
            <p:nvPr/>
          </p:nvSpPr>
          <p:spPr bwMode="auto">
            <a:xfrm>
              <a:off x="7113588" y="2816135"/>
              <a:ext cx="153987" cy="306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192"/>
                </a:cxn>
              </a:cxnLst>
              <a:rect l="0" t="0" r="r" b="b"/>
              <a:pathLst>
                <a:path w="97" h="193">
                  <a:moveTo>
                    <a:pt x="0" y="0"/>
                  </a:moveTo>
                  <a:lnTo>
                    <a:pt x="96" y="96"/>
                  </a:lnTo>
                  <a:lnTo>
                    <a:pt x="0" y="1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6567488" y="2968535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7" name="Line 45"/>
            <p:cNvSpPr>
              <a:spLocks noChangeShapeType="1"/>
            </p:cNvSpPr>
            <p:nvPr/>
          </p:nvSpPr>
          <p:spPr bwMode="auto">
            <a:xfrm>
              <a:off x="7939088" y="2739935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6567488" y="2587535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9" name="Rectangle 47"/>
            <p:cNvSpPr>
              <a:spLocks noChangeArrowheads="1"/>
            </p:cNvSpPr>
            <p:nvPr/>
          </p:nvSpPr>
          <p:spPr bwMode="auto">
            <a:xfrm>
              <a:off x="8354046" y="2489110"/>
              <a:ext cx="363883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Q</a:t>
              </a:r>
            </a:p>
          </p:txBody>
        </p:sp>
        <p:sp>
          <p:nvSpPr>
            <p:cNvPr id="18480" name="Rectangle 48"/>
            <p:cNvSpPr>
              <a:spLocks noChangeArrowheads="1"/>
            </p:cNvSpPr>
            <p:nvPr/>
          </p:nvSpPr>
          <p:spPr bwMode="auto">
            <a:xfrm>
              <a:off x="6222049" y="2336710"/>
              <a:ext cx="360677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8481" name="Rectangle 49"/>
            <p:cNvSpPr>
              <a:spLocks noChangeArrowheads="1"/>
            </p:cNvSpPr>
            <p:nvPr/>
          </p:nvSpPr>
          <p:spPr bwMode="auto">
            <a:xfrm>
              <a:off x="5185489" y="2892335"/>
              <a:ext cx="344646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18482" name="Rectangle 50"/>
            <p:cNvSpPr>
              <a:spLocks noChangeArrowheads="1"/>
            </p:cNvSpPr>
            <p:nvPr/>
          </p:nvSpPr>
          <p:spPr bwMode="auto">
            <a:xfrm>
              <a:off x="5041855" y="2619285"/>
              <a:ext cx="501741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EN</a:t>
              </a:r>
            </a:p>
          </p:txBody>
        </p:sp>
        <p:sp>
          <p:nvSpPr>
            <p:cNvPr id="18486" name="Line 54"/>
            <p:cNvSpPr>
              <a:spLocks noChangeShapeType="1"/>
            </p:cNvSpPr>
            <p:nvPr/>
          </p:nvSpPr>
          <p:spPr bwMode="auto">
            <a:xfrm>
              <a:off x="5562600" y="306537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87" name="Line 55"/>
            <p:cNvSpPr>
              <a:spLocks noChangeShapeType="1"/>
            </p:cNvSpPr>
            <p:nvPr/>
          </p:nvSpPr>
          <p:spPr bwMode="auto">
            <a:xfrm>
              <a:off x="5546725" y="2849473"/>
              <a:ext cx="5080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88" name="Rectangle 56"/>
            <p:cNvSpPr>
              <a:spLocks noChangeArrowheads="1"/>
            </p:cNvSpPr>
            <p:nvPr/>
          </p:nvSpPr>
          <p:spPr bwMode="auto">
            <a:xfrm>
              <a:off x="5513388" y="3130460"/>
              <a:ext cx="1630255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buNone/>
              </a:pPr>
              <a:r>
                <a:rPr lang="en-US" i="1" dirty="0">
                  <a:solidFill>
                    <a:srgbClr val="FF0000"/>
                  </a:solidFill>
                </a:rPr>
                <a:t>dangerous!</a:t>
              </a:r>
            </a:p>
          </p:txBody>
        </p:sp>
        <p:sp>
          <p:nvSpPr>
            <p:cNvPr id="58" name="Flowchart: Delay 57"/>
            <p:cNvSpPr/>
            <p:nvPr/>
          </p:nvSpPr>
          <p:spPr bwMode="auto">
            <a:xfrm>
              <a:off x="6059606" y="2729557"/>
              <a:ext cx="504967" cy="450377"/>
            </a:xfrm>
            <a:prstGeom prst="flowChartDelay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545911" y="6141492"/>
            <a:ext cx="4299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Data is captured only if EN is on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266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27100" y="304800"/>
            <a:ext cx="7162800" cy="1143000"/>
          </a:xfrm>
          <a:noFill/>
          <a:ln/>
        </p:spPr>
        <p:txBody>
          <a:bodyPr/>
          <a:lstStyle/>
          <a:p>
            <a:r>
              <a:rPr lang="en-US"/>
              <a:t>Registers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50913" y="4106863"/>
            <a:ext cx="6955431" cy="178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None/>
            </a:pPr>
            <a:r>
              <a:rPr lang="en-US" i="1"/>
              <a:t>Register:</a:t>
            </a:r>
            <a:r>
              <a:rPr lang="en-US"/>
              <a:t>  A group of flip-flops with a common </a:t>
            </a:r>
          </a:p>
          <a:p>
            <a:pPr>
              <a:buNone/>
            </a:pPr>
            <a:r>
              <a:rPr lang="en-US"/>
              <a:t>                 clock and enable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 i="1"/>
              <a:t>Register file:</a:t>
            </a:r>
            <a:r>
              <a:rPr lang="en-US"/>
              <a:t>  A group of registers with a common </a:t>
            </a:r>
          </a:p>
          <a:p>
            <a:pPr>
              <a:buNone/>
            </a:pPr>
            <a:r>
              <a:rPr lang="en-US"/>
              <a:t>                 clock, input and output port(s)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1374775" y="1497013"/>
            <a:ext cx="5094288" cy="1824037"/>
            <a:chOff x="866" y="943"/>
            <a:chExt cx="3209" cy="1149"/>
          </a:xfrm>
        </p:grpSpPr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3774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3830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3939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3932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3845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65" name="Freeform 9"/>
            <p:cNvSpPr>
              <a:spLocks/>
            </p:cNvSpPr>
            <p:nvPr/>
          </p:nvSpPr>
          <p:spPr bwMode="auto">
            <a:xfrm>
              <a:off x="1514" y="1549"/>
              <a:ext cx="58" cy="1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58"/>
                </a:cxn>
                <a:cxn ang="0">
                  <a:pos x="0" y="115"/>
                </a:cxn>
              </a:cxnLst>
              <a:rect l="0" t="0" r="r" b="b"/>
              <a:pathLst>
                <a:path w="58" h="116">
                  <a:moveTo>
                    <a:pt x="0" y="0"/>
                  </a:moveTo>
                  <a:lnTo>
                    <a:pt x="57" y="58"/>
                  </a:lnTo>
                  <a:lnTo>
                    <a:pt x="0" y="115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3464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3520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3629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3622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3535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3136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3192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3301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>
              <a:off x="3294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5" name="Rectangle 19"/>
            <p:cNvSpPr>
              <a:spLocks noChangeArrowheads="1"/>
            </p:cNvSpPr>
            <p:nvPr/>
          </p:nvSpPr>
          <p:spPr bwMode="auto">
            <a:xfrm>
              <a:off x="3207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76" name="Rectangle 20"/>
            <p:cNvSpPr>
              <a:spLocks noChangeArrowheads="1"/>
            </p:cNvSpPr>
            <p:nvPr/>
          </p:nvSpPr>
          <p:spPr bwMode="auto">
            <a:xfrm>
              <a:off x="2808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7" name="Rectangle 21"/>
            <p:cNvSpPr>
              <a:spLocks noChangeArrowheads="1"/>
            </p:cNvSpPr>
            <p:nvPr/>
          </p:nvSpPr>
          <p:spPr bwMode="auto">
            <a:xfrm>
              <a:off x="2864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2973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>
              <a:off x="2966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0" name="Rectangle 24"/>
            <p:cNvSpPr>
              <a:spLocks noChangeArrowheads="1"/>
            </p:cNvSpPr>
            <p:nvPr/>
          </p:nvSpPr>
          <p:spPr bwMode="auto">
            <a:xfrm>
              <a:off x="2879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81" name="Rectangle 25"/>
            <p:cNvSpPr>
              <a:spLocks noChangeArrowheads="1"/>
            </p:cNvSpPr>
            <p:nvPr/>
          </p:nvSpPr>
          <p:spPr bwMode="auto">
            <a:xfrm>
              <a:off x="2480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2" name="Rectangle 26"/>
            <p:cNvSpPr>
              <a:spLocks noChangeArrowheads="1"/>
            </p:cNvSpPr>
            <p:nvPr/>
          </p:nvSpPr>
          <p:spPr bwMode="auto">
            <a:xfrm>
              <a:off x="2536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83" name="Line 27"/>
            <p:cNvSpPr>
              <a:spLocks noChangeShapeType="1"/>
            </p:cNvSpPr>
            <p:nvPr/>
          </p:nvSpPr>
          <p:spPr bwMode="auto">
            <a:xfrm>
              <a:off x="2645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auto">
            <a:xfrm>
              <a:off x="2638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5" name="Rectangle 29"/>
            <p:cNvSpPr>
              <a:spLocks noChangeArrowheads="1"/>
            </p:cNvSpPr>
            <p:nvPr/>
          </p:nvSpPr>
          <p:spPr bwMode="auto">
            <a:xfrm>
              <a:off x="2551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86" name="Rectangle 30"/>
            <p:cNvSpPr>
              <a:spLocks noChangeArrowheads="1"/>
            </p:cNvSpPr>
            <p:nvPr/>
          </p:nvSpPr>
          <p:spPr bwMode="auto">
            <a:xfrm>
              <a:off x="2152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7" name="Rectangle 31"/>
            <p:cNvSpPr>
              <a:spLocks noChangeArrowheads="1"/>
            </p:cNvSpPr>
            <p:nvPr/>
          </p:nvSpPr>
          <p:spPr bwMode="auto">
            <a:xfrm>
              <a:off x="2208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88" name="Line 32"/>
            <p:cNvSpPr>
              <a:spLocks noChangeShapeType="1"/>
            </p:cNvSpPr>
            <p:nvPr/>
          </p:nvSpPr>
          <p:spPr bwMode="auto">
            <a:xfrm>
              <a:off x="2317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9" name="Line 33"/>
            <p:cNvSpPr>
              <a:spLocks noChangeShapeType="1"/>
            </p:cNvSpPr>
            <p:nvPr/>
          </p:nvSpPr>
          <p:spPr bwMode="auto">
            <a:xfrm>
              <a:off x="2310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0" name="Rectangle 34"/>
            <p:cNvSpPr>
              <a:spLocks noChangeArrowheads="1"/>
            </p:cNvSpPr>
            <p:nvPr/>
          </p:nvSpPr>
          <p:spPr bwMode="auto">
            <a:xfrm>
              <a:off x="2223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91" name="Rectangle 35"/>
            <p:cNvSpPr>
              <a:spLocks noChangeArrowheads="1"/>
            </p:cNvSpPr>
            <p:nvPr/>
          </p:nvSpPr>
          <p:spPr bwMode="auto">
            <a:xfrm>
              <a:off x="1824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2" name="Rectangle 36"/>
            <p:cNvSpPr>
              <a:spLocks noChangeArrowheads="1"/>
            </p:cNvSpPr>
            <p:nvPr/>
          </p:nvSpPr>
          <p:spPr bwMode="auto">
            <a:xfrm>
              <a:off x="1880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93" name="Line 37"/>
            <p:cNvSpPr>
              <a:spLocks noChangeShapeType="1"/>
            </p:cNvSpPr>
            <p:nvPr/>
          </p:nvSpPr>
          <p:spPr bwMode="auto">
            <a:xfrm>
              <a:off x="1989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4" name="Line 38"/>
            <p:cNvSpPr>
              <a:spLocks noChangeShapeType="1"/>
            </p:cNvSpPr>
            <p:nvPr/>
          </p:nvSpPr>
          <p:spPr bwMode="auto">
            <a:xfrm>
              <a:off x="1982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5" name="Rectangle 39"/>
            <p:cNvSpPr>
              <a:spLocks noChangeArrowheads="1"/>
            </p:cNvSpPr>
            <p:nvPr/>
          </p:nvSpPr>
          <p:spPr bwMode="auto">
            <a:xfrm>
              <a:off x="1895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96" name="Rectangle 40"/>
            <p:cNvSpPr>
              <a:spLocks noChangeArrowheads="1"/>
            </p:cNvSpPr>
            <p:nvPr/>
          </p:nvSpPr>
          <p:spPr bwMode="auto">
            <a:xfrm>
              <a:off x="1496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7" name="Rectangle 41"/>
            <p:cNvSpPr>
              <a:spLocks noChangeArrowheads="1"/>
            </p:cNvSpPr>
            <p:nvPr/>
          </p:nvSpPr>
          <p:spPr bwMode="auto">
            <a:xfrm>
              <a:off x="1552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 dirty="0" err="1"/>
                <a:t>ff</a:t>
              </a:r>
              <a:endParaRPr lang="en-US" sz="1800" dirty="0"/>
            </a:p>
          </p:txBody>
        </p:sp>
        <p:sp>
          <p:nvSpPr>
            <p:cNvPr id="19498" name="Line 42"/>
            <p:cNvSpPr>
              <a:spLocks noChangeShapeType="1"/>
            </p:cNvSpPr>
            <p:nvPr/>
          </p:nvSpPr>
          <p:spPr bwMode="auto">
            <a:xfrm>
              <a:off x="1661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9" name="Line 43"/>
            <p:cNvSpPr>
              <a:spLocks noChangeShapeType="1"/>
            </p:cNvSpPr>
            <p:nvPr/>
          </p:nvSpPr>
          <p:spPr bwMode="auto">
            <a:xfrm>
              <a:off x="1654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grpSp>
          <p:nvGrpSpPr>
            <p:cNvPr id="3" name="Group 52"/>
            <p:cNvGrpSpPr>
              <a:grpSpLocks/>
            </p:cNvGrpSpPr>
            <p:nvPr/>
          </p:nvGrpSpPr>
          <p:grpSpPr bwMode="auto">
            <a:xfrm>
              <a:off x="1571" y="1901"/>
              <a:ext cx="2481" cy="191"/>
              <a:chOff x="1571" y="1901"/>
              <a:chExt cx="2481" cy="191"/>
            </a:xfrm>
          </p:grpSpPr>
          <p:sp>
            <p:nvSpPr>
              <p:cNvPr id="19500" name="Rectangle 44"/>
              <p:cNvSpPr>
                <a:spLocks noChangeArrowheads="1"/>
              </p:cNvSpPr>
              <p:nvPr/>
            </p:nvSpPr>
            <p:spPr bwMode="auto">
              <a:xfrm>
                <a:off x="3867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1" name="Rectangle 45"/>
              <p:cNvSpPr>
                <a:spLocks noChangeArrowheads="1"/>
              </p:cNvSpPr>
              <p:nvPr/>
            </p:nvSpPr>
            <p:spPr bwMode="auto">
              <a:xfrm>
                <a:off x="3539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2" name="Rectangle 46"/>
              <p:cNvSpPr>
                <a:spLocks noChangeArrowheads="1"/>
              </p:cNvSpPr>
              <p:nvPr/>
            </p:nvSpPr>
            <p:spPr bwMode="auto">
              <a:xfrm>
                <a:off x="3211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3" name="Rectangle 47"/>
              <p:cNvSpPr>
                <a:spLocks noChangeArrowheads="1"/>
              </p:cNvSpPr>
              <p:nvPr/>
            </p:nvSpPr>
            <p:spPr bwMode="auto">
              <a:xfrm>
                <a:off x="2883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4" name="Rectangle 48"/>
              <p:cNvSpPr>
                <a:spLocks noChangeArrowheads="1"/>
              </p:cNvSpPr>
              <p:nvPr/>
            </p:nvSpPr>
            <p:spPr bwMode="auto">
              <a:xfrm>
                <a:off x="2555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5" name="Rectangle 49"/>
              <p:cNvSpPr>
                <a:spLocks noChangeArrowheads="1"/>
              </p:cNvSpPr>
              <p:nvPr/>
            </p:nvSpPr>
            <p:spPr bwMode="auto">
              <a:xfrm>
                <a:off x="2227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6" name="Rectangle 50"/>
              <p:cNvSpPr>
                <a:spLocks noChangeArrowheads="1"/>
              </p:cNvSpPr>
              <p:nvPr/>
            </p:nvSpPr>
            <p:spPr bwMode="auto">
              <a:xfrm>
                <a:off x="1899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7" name="Rectangle 51"/>
              <p:cNvSpPr>
                <a:spLocks noChangeArrowheads="1"/>
              </p:cNvSpPr>
              <p:nvPr/>
            </p:nvSpPr>
            <p:spPr bwMode="auto">
              <a:xfrm>
                <a:off x="1571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</p:grpSp>
        <p:sp>
          <p:nvSpPr>
            <p:cNvPr id="19509" name="Rectangle 53"/>
            <p:cNvSpPr>
              <a:spLocks noChangeArrowheads="1"/>
            </p:cNvSpPr>
            <p:nvPr/>
          </p:nvSpPr>
          <p:spPr bwMode="auto">
            <a:xfrm>
              <a:off x="1567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510" name="Line 54"/>
            <p:cNvSpPr>
              <a:spLocks noChangeShapeType="1"/>
            </p:cNvSpPr>
            <p:nvPr/>
          </p:nvSpPr>
          <p:spPr bwMode="auto">
            <a:xfrm flipH="1">
              <a:off x="1292" y="1608"/>
              <a:ext cx="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511" name="Rectangle 55"/>
            <p:cNvSpPr>
              <a:spLocks noChangeArrowheads="1"/>
            </p:cNvSpPr>
            <p:nvPr/>
          </p:nvSpPr>
          <p:spPr bwMode="auto">
            <a:xfrm>
              <a:off x="891" y="1481"/>
              <a:ext cx="217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19512" name="Line 56"/>
            <p:cNvSpPr>
              <a:spLocks noChangeShapeType="1"/>
            </p:cNvSpPr>
            <p:nvPr/>
          </p:nvSpPr>
          <p:spPr bwMode="auto">
            <a:xfrm>
              <a:off x="1175" y="1424"/>
              <a:ext cx="3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513" name="Rectangle 57"/>
            <p:cNvSpPr>
              <a:spLocks noChangeArrowheads="1"/>
            </p:cNvSpPr>
            <p:nvPr/>
          </p:nvSpPr>
          <p:spPr bwMode="auto">
            <a:xfrm>
              <a:off x="866" y="1238"/>
              <a:ext cx="299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buNone/>
              </a:pPr>
              <a:r>
                <a:rPr lang="en-US" sz="1800"/>
                <a:t>En</a:t>
              </a:r>
            </a:p>
          </p:txBody>
        </p:sp>
      </p:grpSp>
      <p:sp>
        <p:nvSpPr>
          <p:cNvPr id="65" name="Freeform 5"/>
          <p:cNvSpPr>
            <a:spLocks/>
          </p:cNvSpPr>
          <p:nvPr/>
        </p:nvSpPr>
        <p:spPr bwMode="auto">
          <a:xfrm>
            <a:off x="2366185" y="2476103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6" name="Freeform 5"/>
          <p:cNvSpPr>
            <a:spLocks/>
          </p:cNvSpPr>
          <p:nvPr/>
        </p:nvSpPr>
        <p:spPr bwMode="auto">
          <a:xfrm>
            <a:off x="2890740" y="2476103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7" name="Freeform 5"/>
          <p:cNvSpPr>
            <a:spLocks/>
          </p:cNvSpPr>
          <p:nvPr/>
        </p:nvSpPr>
        <p:spPr bwMode="auto">
          <a:xfrm>
            <a:off x="3418218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9" name="Freeform 5"/>
          <p:cNvSpPr>
            <a:spLocks/>
          </p:cNvSpPr>
          <p:nvPr/>
        </p:nvSpPr>
        <p:spPr bwMode="auto">
          <a:xfrm>
            <a:off x="3937000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0" name="Freeform 5"/>
          <p:cNvSpPr>
            <a:spLocks/>
          </p:cNvSpPr>
          <p:nvPr/>
        </p:nvSpPr>
        <p:spPr bwMode="auto">
          <a:xfrm>
            <a:off x="4463901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" name="Freeform 5"/>
          <p:cNvSpPr>
            <a:spLocks/>
          </p:cNvSpPr>
          <p:nvPr/>
        </p:nvSpPr>
        <p:spPr bwMode="auto">
          <a:xfrm>
            <a:off x="4971254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" name="Freeform 5"/>
          <p:cNvSpPr>
            <a:spLocks/>
          </p:cNvSpPr>
          <p:nvPr/>
        </p:nvSpPr>
        <p:spPr bwMode="auto">
          <a:xfrm>
            <a:off x="5499100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3" name="Freeform 5"/>
          <p:cNvSpPr>
            <a:spLocks/>
          </p:cNvSpPr>
          <p:nvPr/>
        </p:nvSpPr>
        <p:spPr bwMode="auto">
          <a:xfrm>
            <a:off x="5990501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22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a loop using registers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60779" y="1522862"/>
            <a:ext cx="4793723" cy="169801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s = s0;</a:t>
            </a:r>
          </a:p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for (</a:t>
            </a:r>
            <a:r>
              <a:rPr lang="en-US" kern="0" dirty="0" err="1" smtClean="0">
                <a:latin typeface="+mn-lt"/>
                <a:cs typeface="Courier New" pitchFamily="49" charset="0"/>
              </a:rPr>
              <a:t>i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i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= 0;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i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&lt; 32;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i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=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i+1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)</a:t>
            </a:r>
            <a:r>
              <a:rPr lang="en-US" kern="0" dirty="0" smtClean="0">
                <a:latin typeface="+mn-lt"/>
                <a:cs typeface="Courier New" pitchFamily="49" charset="0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{</a:t>
            </a:r>
            <a:b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</a:b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     s = f(s);     </a:t>
            </a:r>
            <a:b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</a:b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  </a:t>
            </a:r>
            <a:r>
              <a:rPr lang="en-US" kern="0" dirty="0">
                <a:latin typeface="+mn-lt"/>
                <a:cs typeface="Courier New" pitchFamily="49" charset="0"/>
              </a:rPr>
              <a:t>}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/>
            </a:r>
            <a:b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</a:b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return s;               C-code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167247" y="4391277"/>
            <a:ext cx="470000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err="1" smtClean="0">
                <a:solidFill>
                  <a:srgbClr val="FF0000"/>
                </a:solidFill>
              </a:rPr>
              <a:t>sel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71922" y="3721914"/>
            <a:ext cx="1008618" cy="2489048"/>
            <a:chOff x="1471922" y="3721914"/>
            <a:chExt cx="1008618" cy="2489048"/>
          </a:xfrm>
        </p:grpSpPr>
        <p:sp>
          <p:nvSpPr>
            <p:cNvPr id="42" name="Rectangle 13"/>
            <p:cNvSpPr>
              <a:spLocks noChangeArrowheads="1"/>
            </p:cNvSpPr>
            <p:nvPr/>
          </p:nvSpPr>
          <p:spPr bwMode="auto">
            <a:xfrm>
              <a:off x="1520164" y="5358645"/>
              <a:ext cx="713048" cy="2905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&lt; 32</a:t>
              </a:r>
              <a:endParaRPr lang="en-US" sz="1400" dirty="0"/>
            </a:p>
          </p:txBody>
        </p:sp>
        <p:sp>
          <p:nvSpPr>
            <p:cNvPr id="43" name="AutoShape 10"/>
            <p:cNvSpPr>
              <a:spLocks noChangeArrowheads="1"/>
            </p:cNvSpPr>
            <p:nvPr/>
          </p:nvSpPr>
          <p:spPr bwMode="auto">
            <a:xfrm>
              <a:off x="1661875" y="4386515"/>
              <a:ext cx="428625" cy="144462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47" name="Straight Arrow Connector 230"/>
            <p:cNvCxnSpPr>
              <a:cxnSpLocks noChangeShapeType="1"/>
            </p:cNvCxnSpPr>
            <p:nvPr/>
          </p:nvCxnSpPr>
          <p:spPr bwMode="auto">
            <a:xfrm>
              <a:off x="1873709" y="5116288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48" name="Shape 256"/>
            <p:cNvCxnSpPr>
              <a:cxnSpLocks noChangeShapeType="1"/>
              <a:stCxn id="37" idx="2"/>
              <a:endCxn id="53" idx="0"/>
            </p:cNvCxnSpPr>
            <p:nvPr/>
          </p:nvCxnSpPr>
          <p:spPr bwMode="auto">
            <a:xfrm rot="5400000" flipH="1">
              <a:off x="1119574" y="4328429"/>
              <a:ext cx="1341965" cy="191313"/>
            </a:xfrm>
            <a:prstGeom prst="bentConnector5">
              <a:avLst>
                <a:gd name="adj1" fmla="val -9310"/>
                <a:gd name="adj2" fmla="val 336041"/>
                <a:gd name="adj3" fmla="val 11703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49" name="Oval 149"/>
            <p:cNvSpPr>
              <a:spLocks noChangeArrowheads="1"/>
            </p:cNvSpPr>
            <p:nvPr/>
          </p:nvSpPr>
          <p:spPr bwMode="auto">
            <a:xfrm>
              <a:off x="2002730" y="3721914"/>
              <a:ext cx="304734" cy="313763"/>
            </a:xfrm>
            <a:prstGeom prst="ellipse">
              <a:avLst/>
            </a:prstGeom>
            <a:noFill/>
            <a:ln w="254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0</a:t>
              </a:r>
            </a:p>
          </p:txBody>
        </p:sp>
        <p:cxnSp>
          <p:nvCxnSpPr>
            <p:cNvPr id="50" name="Elbow Connector 190"/>
            <p:cNvCxnSpPr>
              <a:cxnSpLocks noChangeShapeType="1"/>
              <a:stCxn id="49" idx="4"/>
            </p:cNvCxnSpPr>
            <p:nvPr/>
          </p:nvCxnSpPr>
          <p:spPr bwMode="auto">
            <a:xfrm rot="5400000">
              <a:off x="1903244" y="4134662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51" name="Straight Arrow Connector 230"/>
            <p:cNvCxnSpPr>
              <a:cxnSpLocks noChangeShapeType="1"/>
            </p:cNvCxnSpPr>
            <p:nvPr/>
          </p:nvCxnSpPr>
          <p:spPr bwMode="auto">
            <a:xfrm>
              <a:off x="1858137" y="5668666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52" name="TextBox 102"/>
            <p:cNvSpPr txBox="1">
              <a:spLocks noChangeArrowheads="1"/>
            </p:cNvSpPr>
            <p:nvPr/>
          </p:nvSpPr>
          <p:spPr bwMode="auto">
            <a:xfrm>
              <a:off x="1534447" y="5924730"/>
              <a:ext cx="946093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err="1" smtClean="0"/>
                <a:t>notDone</a:t>
              </a:r>
              <a:endParaRPr lang="en-US" sz="1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471922" y="3753102"/>
              <a:ext cx="445956" cy="2862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400" dirty="0" smtClean="0"/>
                <a:t>+1</a:t>
              </a:r>
              <a:endParaRPr lang="en-US" sz="1400" dirty="0"/>
            </a:p>
          </p:txBody>
        </p:sp>
        <p:cxnSp>
          <p:nvCxnSpPr>
            <p:cNvPr id="54" name="Elbow Connector 190"/>
            <p:cNvCxnSpPr>
              <a:cxnSpLocks noChangeShapeType="1"/>
            </p:cNvCxnSpPr>
            <p:nvPr/>
          </p:nvCxnSpPr>
          <p:spPr bwMode="auto">
            <a:xfrm rot="16200000" flipH="1">
              <a:off x="1567653" y="4134662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H="1" flipV="1">
              <a:off x="2047638" y="4457952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4" name="Straight Arrow Connector 230"/>
            <p:cNvCxnSpPr>
              <a:cxnSpLocks noChangeShapeType="1"/>
            </p:cNvCxnSpPr>
            <p:nvPr/>
          </p:nvCxnSpPr>
          <p:spPr bwMode="auto">
            <a:xfrm>
              <a:off x="1874948" y="4545570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4" name="Group 3"/>
          <p:cNvGrpSpPr/>
          <p:nvPr/>
        </p:nvGrpSpPr>
        <p:grpSpPr>
          <a:xfrm>
            <a:off x="1333263" y="4775447"/>
            <a:ext cx="780413" cy="319620"/>
            <a:chOff x="1333263" y="4775447"/>
            <a:chExt cx="780413" cy="319620"/>
          </a:xfrm>
        </p:grpSpPr>
        <p:grpSp>
          <p:nvGrpSpPr>
            <p:cNvPr id="31" name="Group 30"/>
            <p:cNvGrpSpPr/>
            <p:nvPr/>
          </p:nvGrpSpPr>
          <p:grpSpPr>
            <a:xfrm>
              <a:off x="1639700" y="4775447"/>
              <a:ext cx="473976" cy="319620"/>
              <a:chOff x="1339353" y="4041770"/>
              <a:chExt cx="473976" cy="319620"/>
            </a:xfrm>
          </p:grpSpPr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1339353" y="4041770"/>
                <a:ext cx="473976" cy="3196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err="1" smtClean="0"/>
                  <a:t>i</a:t>
                </a:r>
                <a:endParaRPr lang="en-US" sz="1400" dirty="0"/>
              </a:p>
            </p:txBody>
          </p:sp>
          <p:grpSp>
            <p:nvGrpSpPr>
              <p:cNvPr id="39" name="Group 31"/>
              <p:cNvGrpSpPr>
                <a:grpSpLocks/>
              </p:cNvGrpSpPr>
              <p:nvPr/>
            </p:nvGrpSpPr>
            <p:grpSpPr bwMode="auto">
              <a:xfrm>
                <a:off x="1350874" y="4054250"/>
                <a:ext cx="101142" cy="290356"/>
                <a:chOff x="7256879" y="1927436"/>
                <a:chExt cx="300908" cy="310332"/>
              </a:xfrm>
            </p:grpSpPr>
            <p:cxnSp>
              <p:nvCxnSpPr>
                <p:cNvPr id="40" name="Straight Connector 37"/>
                <p:cNvCxnSpPr>
                  <a:cxnSpLocks noChangeShapeType="1"/>
                </p:cNvCxnSpPr>
                <p:nvPr/>
              </p:nvCxnSpPr>
              <p:spPr bwMode="auto">
                <a:xfrm>
                  <a:off x="7256879" y="1927436"/>
                  <a:ext cx="295273" cy="147284"/>
                </a:xfrm>
                <a:prstGeom prst="line">
                  <a:avLst/>
                </a:prstGeom>
                <a:no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" name="Straight Connector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60467" y="2065489"/>
                  <a:ext cx="297320" cy="172279"/>
                </a:xfrm>
                <a:prstGeom prst="line">
                  <a:avLst/>
                </a:prstGeom>
                <a:no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cxnSp>
          <p:nvCxnSpPr>
            <p:cNvPr id="60" name="Straight Arrow Connector 59"/>
            <p:cNvCxnSpPr/>
            <p:nvPr/>
          </p:nvCxnSpPr>
          <p:spPr bwMode="auto">
            <a:xfrm flipV="1">
              <a:off x="1333263" y="4934202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1233797" y="4877052"/>
            <a:ext cx="43633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en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580184" y="4869411"/>
            <a:ext cx="2957861" cy="7232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sel</a:t>
            </a:r>
            <a:r>
              <a:rPr lang="en-US" dirty="0" smtClean="0"/>
              <a:t> = start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en </a:t>
            </a:r>
            <a:r>
              <a:rPr lang="en-US" dirty="0" smtClean="0"/>
              <a:t> = start | </a:t>
            </a:r>
            <a:r>
              <a:rPr lang="en-US" dirty="0" err="1" smtClean="0"/>
              <a:t>notDone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374486" y="3753164"/>
            <a:ext cx="1133475" cy="1636731"/>
            <a:chOff x="3374486" y="3753164"/>
            <a:chExt cx="1133475" cy="1636731"/>
          </a:xfrm>
        </p:grpSpPr>
        <p:sp>
          <p:nvSpPr>
            <p:cNvPr id="68" name="AutoShape 10"/>
            <p:cNvSpPr>
              <a:spLocks noChangeArrowheads="1"/>
            </p:cNvSpPr>
            <p:nvPr/>
          </p:nvSpPr>
          <p:spPr bwMode="auto">
            <a:xfrm>
              <a:off x="3802564" y="4417765"/>
              <a:ext cx="428625" cy="144462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69" name="Straight Arrow Connector 230"/>
            <p:cNvCxnSpPr>
              <a:cxnSpLocks noChangeShapeType="1"/>
            </p:cNvCxnSpPr>
            <p:nvPr/>
          </p:nvCxnSpPr>
          <p:spPr bwMode="auto">
            <a:xfrm>
              <a:off x="4015637" y="4576820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0" name="Straight Arrow Connector 230"/>
            <p:cNvCxnSpPr>
              <a:cxnSpLocks noChangeShapeType="1"/>
            </p:cNvCxnSpPr>
            <p:nvPr/>
          </p:nvCxnSpPr>
          <p:spPr bwMode="auto">
            <a:xfrm>
              <a:off x="4014398" y="5147538"/>
              <a:ext cx="0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" name="Shape 256"/>
            <p:cNvCxnSpPr>
              <a:cxnSpLocks noChangeShapeType="1"/>
            </p:cNvCxnSpPr>
            <p:nvPr/>
          </p:nvCxnSpPr>
          <p:spPr bwMode="auto">
            <a:xfrm rot="5400000" flipH="1">
              <a:off x="3146679" y="4258627"/>
              <a:ext cx="1341965" cy="400236"/>
            </a:xfrm>
            <a:prstGeom prst="bentConnector5">
              <a:avLst>
                <a:gd name="adj1" fmla="val -9904"/>
                <a:gd name="adj2" fmla="val 217744"/>
                <a:gd name="adj3" fmla="val 11703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72" name="Oval 149"/>
            <p:cNvSpPr>
              <a:spLocks noChangeArrowheads="1"/>
            </p:cNvSpPr>
            <p:nvPr/>
          </p:nvSpPr>
          <p:spPr bwMode="auto">
            <a:xfrm>
              <a:off x="4122153" y="3753164"/>
              <a:ext cx="304734" cy="313763"/>
            </a:xfrm>
            <a:prstGeom prst="ellipse">
              <a:avLst/>
            </a:prstGeom>
            <a:noFill/>
            <a:ln w="254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 smtClean="0"/>
                <a:t>s0</a:t>
              </a:r>
              <a:endParaRPr lang="en-US" dirty="0"/>
            </a:p>
          </p:txBody>
        </p:sp>
        <p:cxnSp>
          <p:nvCxnSpPr>
            <p:cNvPr id="73" name="Elbow Connector 190"/>
            <p:cNvCxnSpPr>
              <a:cxnSpLocks noChangeShapeType="1"/>
              <a:stCxn id="72" idx="4"/>
            </p:cNvCxnSpPr>
            <p:nvPr/>
          </p:nvCxnSpPr>
          <p:spPr bwMode="auto">
            <a:xfrm rot="5400000">
              <a:off x="4022667" y="4165912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75" name="TextBox 74"/>
            <p:cNvSpPr txBox="1"/>
            <p:nvPr/>
          </p:nvSpPr>
          <p:spPr>
            <a:xfrm>
              <a:off x="3374486" y="3784352"/>
              <a:ext cx="485309" cy="2862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 smtClean="0"/>
                <a:t>f</a:t>
              </a:r>
              <a:endParaRPr lang="en-US" sz="1400" dirty="0"/>
            </a:p>
          </p:txBody>
        </p:sp>
        <p:cxnSp>
          <p:nvCxnSpPr>
            <p:cNvPr id="76" name="Elbow Connector 190"/>
            <p:cNvCxnSpPr>
              <a:cxnSpLocks noChangeShapeType="1"/>
            </p:cNvCxnSpPr>
            <p:nvPr/>
          </p:nvCxnSpPr>
          <p:spPr bwMode="auto">
            <a:xfrm rot="16200000" flipH="1">
              <a:off x="3708342" y="4165912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8" name="Straight Arrow Connector 77"/>
            <p:cNvCxnSpPr/>
            <p:nvPr/>
          </p:nvCxnSpPr>
          <p:spPr bwMode="auto">
            <a:xfrm flipH="1" flipV="1">
              <a:off x="4188327" y="4489202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79" name="TextBox 78"/>
          <p:cNvSpPr txBox="1"/>
          <p:nvPr/>
        </p:nvSpPr>
        <p:spPr>
          <a:xfrm>
            <a:off x="4307936" y="4422527"/>
            <a:ext cx="470000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err="1" smtClean="0">
                <a:solidFill>
                  <a:srgbClr val="FF0000"/>
                </a:solidFill>
              </a:rPr>
              <a:t>sel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240026" y="4806697"/>
            <a:ext cx="1266526" cy="319620"/>
            <a:chOff x="3240026" y="4806697"/>
            <a:chExt cx="1266526" cy="319620"/>
          </a:xfrm>
        </p:grpSpPr>
        <p:grpSp>
          <p:nvGrpSpPr>
            <p:cNvPr id="63" name="Group 62"/>
            <p:cNvGrpSpPr/>
            <p:nvPr/>
          </p:nvGrpSpPr>
          <p:grpSpPr>
            <a:xfrm>
              <a:off x="3557095" y="4806697"/>
              <a:ext cx="949457" cy="319620"/>
              <a:chOff x="1339353" y="4041770"/>
              <a:chExt cx="473976" cy="319620"/>
            </a:xfrm>
            <a:solidFill>
              <a:schemeClr val="accent1"/>
            </a:solidFill>
          </p:grpSpPr>
          <p:sp>
            <p:nvSpPr>
              <p:cNvPr id="64" name="Rectangle 63"/>
              <p:cNvSpPr>
                <a:spLocks noChangeArrowheads="1"/>
              </p:cNvSpPr>
              <p:nvPr/>
            </p:nvSpPr>
            <p:spPr bwMode="auto">
              <a:xfrm>
                <a:off x="1339353" y="4041770"/>
                <a:ext cx="473976" cy="319620"/>
              </a:xfrm>
              <a:prstGeom prst="rect">
                <a:avLst/>
              </a:prstGeom>
              <a:grpFill/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smtClean="0"/>
                  <a:t>s</a:t>
                </a:r>
                <a:endParaRPr lang="en-US" sz="1400" dirty="0"/>
              </a:p>
            </p:txBody>
          </p:sp>
          <p:grpSp>
            <p:nvGrpSpPr>
              <p:cNvPr id="65" name="Group 31"/>
              <p:cNvGrpSpPr>
                <a:grpSpLocks/>
              </p:cNvGrpSpPr>
              <p:nvPr/>
            </p:nvGrpSpPr>
            <p:grpSpPr bwMode="auto">
              <a:xfrm>
                <a:off x="1350874" y="4054250"/>
                <a:ext cx="101142" cy="290356"/>
                <a:chOff x="7256879" y="1927436"/>
                <a:chExt cx="300908" cy="310332"/>
              </a:xfrm>
              <a:grpFill/>
            </p:grpSpPr>
            <p:cxnSp>
              <p:nvCxnSpPr>
                <p:cNvPr id="66" name="Straight Connector 37"/>
                <p:cNvCxnSpPr>
                  <a:cxnSpLocks noChangeShapeType="1"/>
                </p:cNvCxnSpPr>
                <p:nvPr/>
              </p:nvCxnSpPr>
              <p:spPr bwMode="auto">
                <a:xfrm>
                  <a:off x="7256879" y="1927436"/>
                  <a:ext cx="295273" cy="147284"/>
                </a:xfrm>
                <a:prstGeom prst="line">
                  <a:avLst/>
                </a:prstGeom>
                <a:grp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67" name="Straight Connector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60467" y="2065489"/>
                  <a:ext cx="297320" cy="172279"/>
                </a:xfrm>
                <a:prstGeom prst="line">
                  <a:avLst/>
                </a:prstGeom>
                <a:grp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cxnSp>
          <p:nvCxnSpPr>
            <p:cNvPr id="81" name="Straight Arrow Connector 80"/>
            <p:cNvCxnSpPr/>
            <p:nvPr/>
          </p:nvCxnSpPr>
          <p:spPr bwMode="auto">
            <a:xfrm flipV="1">
              <a:off x="3240026" y="4965452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82" name="TextBox 81"/>
          <p:cNvSpPr txBox="1"/>
          <p:nvPr/>
        </p:nvSpPr>
        <p:spPr>
          <a:xfrm>
            <a:off x="3140560" y="4908302"/>
            <a:ext cx="43633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en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01727" y="1605516"/>
            <a:ext cx="3155194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We need two registers to hold s and </a:t>
            </a:r>
            <a:r>
              <a:rPr lang="en-US" dirty="0" err="1" smtClean="0"/>
              <a:t>i</a:t>
            </a:r>
            <a:r>
              <a:rPr lang="en-US" dirty="0" smtClean="0"/>
              <a:t> values from one iteration to the next.</a:t>
            </a:r>
          </a:p>
          <a:p>
            <a:pPr>
              <a:buNone/>
            </a:pPr>
            <a:r>
              <a:rPr lang="en-US" dirty="0" smtClean="0"/>
              <a:t>These registers are initialized when the computation starts and updated every cycle until the computation terminates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2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1" grpId="0"/>
      <p:bldP spid="62" grpId="0" build="p" autoUpdateAnimBg="0"/>
      <p:bldP spid="62" grpId="1" build="allAtOnce" animBg="1"/>
      <p:bldP spid="79" grpId="0"/>
      <p:bldP spid="82" grpId="0"/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sequential circuits in BSV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814" y="1554125"/>
            <a:ext cx="7772400" cy="4602125"/>
          </a:xfrm>
        </p:spPr>
        <p:txBody>
          <a:bodyPr/>
          <a:lstStyle/>
          <a:p>
            <a:r>
              <a:rPr lang="en-US" sz="2400" dirty="0" smtClean="0"/>
              <a:t>Sequential circuits, unlike combinational circuits, are not expressed structurally (as wiring diagrams) in BSV</a:t>
            </a:r>
          </a:p>
          <a:p>
            <a:r>
              <a:rPr lang="en-US" sz="2400" dirty="0" smtClean="0"/>
              <a:t>For sequential circuits a designer defines:</a:t>
            </a:r>
          </a:p>
          <a:p>
            <a:pPr lvl="1"/>
            <a:r>
              <a:rPr lang="en-US" sz="2000" i="1" dirty="0" smtClean="0"/>
              <a:t>State elements </a:t>
            </a:r>
            <a:r>
              <a:rPr lang="en-US" sz="2000" dirty="0" smtClean="0"/>
              <a:t>by instantiating modules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#(Bit#(32))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#(Bit#(6))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(32);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i="1" dirty="0" smtClean="0"/>
              <a:t>Rules</a:t>
            </a:r>
            <a:r>
              <a:rPr lang="en-US" sz="2000" dirty="0" smtClean="0"/>
              <a:t> which define how state is to be transformed atomically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rule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 32);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&lt;= f(s);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&lt;= i+1;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53694" y="3221666"/>
            <a:ext cx="2094614" cy="8402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make a 32-bit register which is uninitialized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 bwMode="auto">
          <a:xfrm flipH="1">
            <a:off x="6092456" y="3641781"/>
            <a:ext cx="861238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85588" y="4515823"/>
            <a:ext cx="2094614" cy="8402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make a 6-bit register with initial value 32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 flipV="1">
            <a:off x="6092456" y="4061896"/>
            <a:ext cx="893132" cy="578736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380074" y="5475639"/>
            <a:ext cx="2232835" cy="8402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the rule can execute only when its guard is true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2295" y="5810690"/>
            <a:ext cx="2094614" cy="8402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actions to be performed when the rule executes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040912" y="4816551"/>
            <a:ext cx="2328530" cy="744280"/>
          </a:xfrm>
          <a:custGeom>
            <a:avLst/>
            <a:gdLst>
              <a:gd name="connsiteX0" fmla="*/ 2328530 w 2328530"/>
              <a:gd name="connsiteY0" fmla="*/ 744280 h 744280"/>
              <a:gd name="connsiteX1" fmla="*/ 2286000 w 2328530"/>
              <a:gd name="connsiteY1" fmla="*/ 659219 h 744280"/>
              <a:gd name="connsiteX2" fmla="*/ 2254102 w 2328530"/>
              <a:gd name="connsiteY2" fmla="*/ 510363 h 744280"/>
              <a:gd name="connsiteX3" fmla="*/ 2222204 w 2328530"/>
              <a:gd name="connsiteY3" fmla="*/ 489098 h 744280"/>
              <a:gd name="connsiteX4" fmla="*/ 2137144 w 2328530"/>
              <a:gd name="connsiteY4" fmla="*/ 435935 h 744280"/>
              <a:gd name="connsiteX5" fmla="*/ 1180214 w 2328530"/>
              <a:gd name="connsiteY5" fmla="*/ 425303 h 744280"/>
              <a:gd name="connsiteX6" fmla="*/ 1052623 w 2328530"/>
              <a:gd name="connsiteY6" fmla="*/ 404038 h 744280"/>
              <a:gd name="connsiteX7" fmla="*/ 978195 w 2328530"/>
              <a:gd name="connsiteY7" fmla="*/ 393405 h 744280"/>
              <a:gd name="connsiteX8" fmla="*/ 935665 w 2328530"/>
              <a:gd name="connsiteY8" fmla="*/ 382773 h 744280"/>
              <a:gd name="connsiteX9" fmla="*/ 882502 w 2328530"/>
              <a:gd name="connsiteY9" fmla="*/ 372140 h 744280"/>
              <a:gd name="connsiteX10" fmla="*/ 797441 w 2328530"/>
              <a:gd name="connsiteY10" fmla="*/ 350875 h 744280"/>
              <a:gd name="connsiteX11" fmla="*/ 754911 w 2328530"/>
              <a:gd name="connsiteY11" fmla="*/ 340242 h 744280"/>
              <a:gd name="connsiteX12" fmla="*/ 701748 w 2328530"/>
              <a:gd name="connsiteY12" fmla="*/ 329610 h 744280"/>
              <a:gd name="connsiteX13" fmla="*/ 669851 w 2328530"/>
              <a:gd name="connsiteY13" fmla="*/ 318977 h 744280"/>
              <a:gd name="connsiteX14" fmla="*/ 446567 w 2328530"/>
              <a:gd name="connsiteY14" fmla="*/ 297712 h 744280"/>
              <a:gd name="connsiteX15" fmla="*/ 53162 w 2328530"/>
              <a:gd name="connsiteY15" fmla="*/ 276447 h 744280"/>
              <a:gd name="connsiteX16" fmla="*/ 21265 w 2328530"/>
              <a:gd name="connsiteY16" fmla="*/ 255182 h 744280"/>
              <a:gd name="connsiteX17" fmla="*/ 10632 w 2328530"/>
              <a:gd name="connsiteY17" fmla="*/ 223284 h 744280"/>
              <a:gd name="connsiteX18" fmla="*/ 0 w 2328530"/>
              <a:gd name="connsiteY18" fmla="*/ 138224 h 744280"/>
              <a:gd name="connsiteX19" fmla="*/ 31897 w 2328530"/>
              <a:gd name="connsiteY19" fmla="*/ 42531 h 744280"/>
              <a:gd name="connsiteX20" fmla="*/ 74428 w 2328530"/>
              <a:gd name="connsiteY20" fmla="*/ 31898 h 744280"/>
              <a:gd name="connsiteX21" fmla="*/ 212651 w 2328530"/>
              <a:gd name="connsiteY21" fmla="*/ 0 h 744280"/>
              <a:gd name="connsiteX22" fmla="*/ 382772 w 2328530"/>
              <a:gd name="connsiteY22" fmla="*/ 10633 h 744280"/>
              <a:gd name="connsiteX23" fmla="*/ 606055 w 2328530"/>
              <a:gd name="connsiteY23" fmla="*/ 31898 h 744280"/>
              <a:gd name="connsiteX24" fmla="*/ 935665 w 2328530"/>
              <a:gd name="connsiteY24" fmla="*/ 10633 h 744280"/>
              <a:gd name="connsiteX25" fmla="*/ 988828 w 2328530"/>
              <a:gd name="connsiteY25" fmla="*/ 0 h 744280"/>
              <a:gd name="connsiteX26" fmla="*/ 1648046 w 2328530"/>
              <a:gd name="connsiteY26" fmla="*/ 10633 h 744280"/>
              <a:gd name="connsiteX27" fmla="*/ 1828800 w 2328530"/>
              <a:gd name="connsiteY27" fmla="*/ 31898 h 744280"/>
              <a:gd name="connsiteX28" fmla="*/ 1860697 w 2328530"/>
              <a:gd name="connsiteY28" fmla="*/ 42531 h 744280"/>
              <a:gd name="connsiteX29" fmla="*/ 1924493 w 2328530"/>
              <a:gd name="connsiteY29" fmla="*/ 95694 h 744280"/>
              <a:gd name="connsiteX30" fmla="*/ 1956390 w 2328530"/>
              <a:gd name="connsiteY30" fmla="*/ 116959 h 744280"/>
              <a:gd name="connsiteX31" fmla="*/ 2020186 w 2328530"/>
              <a:gd name="connsiteY31" fmla="*/ 170121 h 744280"/>
              <a:gd name="connsiteX32" fmla="*/ 2062716 w 2328530"/>
              <a:gd name="connsiteY32" fmla="*/ 276447 h 744280"/>
              <a:gd name="connsiteX33" fmla="*/ 2041451 w 2328530"/>
              <a:gd name="connsiteY33" fmla="*/ 425303 h 744280"/>
              <a:gd name="connsiteX34" fmla="*/ 2020186 w 2328530"/>
              <a:gd name="connsiteY34" fmla="*/ 457200 h 744280"/>
              <a:gd name="connsiteX35" fmla="*/ 1998921 w 2328530"/>
              <a:gd name="connsiteY35" fmla="*/ 467833 h 74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328530" h="744280">
                <a:moveTo>
                  <a:pt x="2328530" y="744280"/>
                </a:moveTo>
                <a:cubicBezTo>
                  <a:pt x="2313786" y="719707"/>
                  <a:pt x="2290736" y="690005"/>
                  <a:pt x="2286000" y="659219"/>
                </a:cubicBezTo>
                <a:cubicBezTo>
                  <a:pt x="2278344" y="609456"/>
                  <a:pt x="2289269" y="552564"/>
                  <a:pt x="2254102" y="510363"/>
                </a:cubicBezTo>
                <a:cubicBezTo>
                  <a:pt x="2245921" y="500546"/>
                  <a:pt x="2232837" y="496186"/>
                  <a:pt x="2222204" y="489098"/>
                </a:cubicBezTo>
                <a:cubicBezTo>
                  <a:pt x="2197872" y="452599"/>
                  <a:pt x="2196632" y="436596"/>
                  <a:pt x="2137144" y="435935"/>
                </a:cubicBezTo>
                <a:lnTo>
                  <a:pt x="1180214" y="425303"/>
                </a:lnTo>
                <a:cubicBezTo>
                  <a:pt x="915820" y="392253"/>
                  <a:pt x="1207170" y="432137"/>
                  <a:pt x="1052623" y="404038"/>
                </a:cubicBezTo>
                <a:cubicBezTo>
                  <a:pt x="1027966" y="399555"/>
                  <a:pt x="1002852" y="397888"/>
                  <a:pt x="978195" y="393405"/>
                </a:cubicBezTo>
                <a:cubicBezTo>
                  <a:pt x="963818" y="390791"/>
                  <a:pt x="949930" y="385943"/>
                  <a:pt x="935665" y="382773"/>
                </a:cubicBezTo>
                <a:cubicBezTo>
                  <a:pt x="918023" y="378853"/>
                  <a:pt x="900111" y="376204"/>
                  <a:pt x="882502" y="372140"/>
                </a:cubicBezTo>
                <a:cubicBezTo>
                  <a:pt x="854024" y="365568"/>
                  <a:pt x="825795" y="357963"/>
                  <a:pt x="797441" y="350875"/>
                </a:cubicBezTo>
                <a:cubicBezTo>
                  <a:pt x="783264" y="347331"/>
                  <a:pt x="769240" y="343108"/>
                  <a:pt x="754911" y="340242"/>
                </a:cubicBezTo>
                <a:cubicBezTo>
                  <a:pt x="737190" y="336698"/>
                  <a:pt x="719280" y="333993"/>
                  <a:pt x="701748" y="329610"/>
                </a:cubicBezTo>
                <a:cubicBezTo>
                  <a:pt x="690875" y="326892"/>
                  <a:pt x="680906" y="320820"/>
                  <a:pt x="669851" y="318977"/>
                </a:cubicBezTo>
                <a:cubicBezTo>
                  <a:pt x="619177" y="310531"/>
                  <a:pt x="489871" y="301836"/>
                  <a:pt x="446567" y="297712"/>
                </a:cubicBezTo>
                <a:cubicBezTo>
                  <a:pt x="200359" y="274264"/>
                  <a:pt x="543286" y="293952"/>
                  <a:pt x="53162" y="276447"/>
                </a:cubicBezTo>
                <a:cubicBezTo>
                  <a:pt x="42530" y="269359"/>
                  <a:pt x="29248" y="265160"/>
                  <a:pt x="21265" y="255182"/>
                </a:cubicBezTo>
                <a:cubicBezTo>
                  <a:pt x="14264" y="246430"/>
                  <a:pt x="12637" y="234311"/>
                  <a:pt x="10632" y="223284"/>
                </a:cubicBezTo>
                <a:cubicBezTo>
                  <a:pt x="5521" y="195171"/>
                  <a:pt x="3544" y="166577"/>
                  <a:pt x="0" y="138224"/>
                </a:cubicBezTo>
                <a:cubicBezTo>
                  <a:pt x="3975" y="114370"/>
                  <a:pt x="3864" y="61219"/>
                  <a:pt x="31897" y="42531"/>
                </a:cubicBezTo>
                <a:cubicBezTo>
                  <a:pt x="44056" y="34425"/>
                  <a:pt x="60565" y="36519"/>
                  <a:pt x="74428" y="31898"/>
                </a:cubicBezTo>
                <a:cubicBezTo>
                  <a:pt x="179622" y="-3167"/>
                  <a:pt x="70471" y="17773"/>
                  <a:pt x="212651" y="0"/>
                </a:cubicBezTo>
                <a:lnTo>
                  <a:pt x="382772" y="10633"/>
                </a:lnTo>
                <a:cubicBezTo>
                  <a:pt x="457292" y="16675"/>
                  <a:pt x="606055" y="31898"/>
                  <a:pt x="606055" y="31898"/>
                </a:cubicBezTo>
                <a:cubicBezTo>
                  <a:pt x="734698" y="26051"/>
                  <a:pt x="818866" y="27319"/>
                  <a:pt x="935665" y="10633"/>
                </a:cubicBezTo>
                <a:cubicBezTo>
                  <a:pt x="953555" y="8077"/>
                  <a:pt x="971107" y="3544"/>
                  <a:pt x="988828" y="0"/>
                </a:cubicBezTo>
                <a:lnTo>
                  <a:pt x="1648046" y="10633"/>
                </a:lnTo>
                <a:cubicBezTo>
                  <a:pt x="1706551" y="12214"/>
                  <a:pt x="1770669" y="17365"/>
                  <a:pt x="1828800" y="31898"/>
                </a:cubicBezTo>
                <a:cubicBezTo>
                  <a:pt x="1839673" y="34616"/>
                  <a:pt x="1850673" y="37519"/>
                  <a:pt x="1860697" y="42531"/>
                </a:cubicBezTo>
                <a:cubicBezTo>
                  <a:pt x="1900297" y="62331"/>
                  <a:pt x="1889218" y="66298"/>
                  <a:pt x="1924493" y="95694"/>
                </a:cubicBezTo>
                <a:cubicBezTo>
                  <a:pt x="1934310" y="103875"/>
                  <a:pt x="1946573" y="108778"/>
                  <a:pt x="1956390" y="116959"/>
                </a:cubicBezTo>
                <a:cubicBezTo>
                  <a:pt x="2038252" y="185177"/>
                  <a:pt x="1940994" y="117327"/>
                  <a:pt x="2020186" y="170121"/>
                </a:cubicBezTo>
                <a:cubicBezTo>
                  <a:pt x="2046463" y="248954"/>
                  <a:pt x="2031426" y="213868"/>
                  <a:pt x="2062716" y="276447"/>
                </a:cubicBezTo>
                <a:cubicBezTo>
                  <a:pt x="2060000" y="306317"/>
                  <a:pt x="2061904" y="384396"/>
                  <a:pt x="2041451" y="425303"/>
                </a:cubicBezTo>
                <a:cubicBezTo>
                  <a:pt x="2035736" y="436733"/>
                  <a:pt x="2029222" y="448164"/>
                  <a:pt x="2020186" y="457200"/>
                </a:cubicBezTo>
                <a:cubicBezTo>
                  <a:pt x="2014582" y="462804"/>
                  <a:pt x="2006009" y="464289"/>
                  <a:pt x="1998921" y="46783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1763794" y="5050465"/>
            <a:ext cx="2414801" cy="783988"/>
          </a:xfrm>
          <a:custGeom>
            <a:avLst/>
            <a:gdLst>
              <a:gd name="connsiteX0" fmla="*/ 1436606 w 2414801"/>
              <a:gd name="connsiteY0" fmla="*/ 776177 h 783988"/>
              <a:gd name="connsiteX1" fmla="*/ 788020 w 2414801"/>
              <a:gd name="connsiteY1" fmla="*/ 765544 h 783988"/>
              <a:gd name="connsiteX2" fmla="*/ 724225 w 2414801"/>
              <a:gd name="connsiteY2" fmla="*/ 754912 h 783988"/>
              <a:gd name="connsiteX3" fmla="*/ 586001 w 2414801"/>
              <a:gd name="connsiteY3" fmla="*/ 733647 h 783988"/>
              <a:gd name="connsiteX4" fmla="*/ 522206 w 2414801"/>
              <a:gd name="connsiteY4" fmla="*/ 712382 h 783988"/>
              <a:gd name="connsiteX5" fmla="*/ 479676 w 2414801"/>
              <a:gd name="connsiteY5" fmla="*/ 701749 h 783988"/>
              <a:gd name="connsiteX6" fmla="*/ 415880 w 2414801"/>
              <a:gd name="connsiteY6" fmla="*/ 680484 h 783988"/>
              <a:gd name="connsiteX7" fmla="*/ 298922 w 2414801"/>
              <a:gd name="connsiteY7" fmla="*/ 659219 h 783988"/>
              <a:gd name="connsiteX8" fmla="*/ 267025 w 2414801"/>
              <a:gd name="connsiteY8" fmla="*/ 648586 h 783988"/>
              <a:gd name="connsiteX9" fmla="*/ 139434 w 2414801"/>
              <a:gd name="connsiteY9" fmla="*/ 627321 h 783988"/>
              <a:gd name="connsiteX10" fmla="*/ 43741 w 2414801"/>
              <a:gd name="connsiteY10" fmla="*/ 584791 h 783988"/>
              <a:gd name="connsiteX11" fmla="*/ 22476 w 2414801"/>
              <a:gd name="connsiteY11" fmla="*/ 552893 h 783988"/>
              <a:gd name="connsiteX12" fmla="*/ 1211 w 2414801"/>
              <a:gd name="connsiteY12" fmla="*/ 478465 h 783988"/>
              <a:gd name="connsiteX13" fmla="*/ 22476 w 2414801"/>
              <a:gd name="connsiteY13" fmla="*/ 212651 h 783988"/>
              <a:gd name="connsiteX14" fmla="*/ 43741 w 2414801"/>
              <a:gd name="connsiteY14" fmla="*/ 170121 h 783988"/>
              <a:gd name="connsiteX15" fmla="*/ 75639 w 2414801"/>
              <a:gd name="connsiteY15" fmla="*/ 138223 h 783988"/>
              <a:gd name="connsiteX16" fmla="*/ 96904 w 2414801"/>
              <a:gd name="connsiteY16" fmla="*/ 106326 h 783988"/>
              <a:gd name="connsiteX17" fmla="*/ 128801 w 2414801"/>
              <a:gd name="connsiteY17" fmla="*/ 95693 h 783988"/>
              <a:gd name="connsiteX18" fmla="*/ 192597 w 2414801"/>
              <a:gd name="connsiteY18" fmla="*/ 53163 h 783988"/>
              <a:gd name="connsiteX19" fmla="*/ 235127 w 2414801"/>
              <a:gd name="connsiteY19" fmla="*/ 42530 h 783988"/>
              <a:gd name="connsiteX20" fmla="*/ 298922 w 2414801"/>
              <a:gd name="connsiteY20" fmla="*/ 21265 h 783988"/>
              <a:gd name="connsiteX21" fmla="*/ 383983 w 2414801"/>
              <a:gd name="connsiteY21" fmla="*/ 0 h 783988"/>
              <a:gd name="connsiteX22" fmla="*/ 554104 w 2414801"/>
              <a:gd name="connsiteY22" fmla="*/ 10633 h 783988"/>
              <a:gd name="connsiteX23" fmla="*/ 596634 w 2414801"/>
              <a:gd name="connsiteY23" fmla="*/ 21265 h 783988"/>
              <a:gd name="connsiteX24" fmla="*/ 660429 w 2414801"/>
              <a:gd name="connsiteY24" fmla="*/ 31898 h 783988"/>
              <a:gd name="connsiteX25" fmla="*/ 702959 w 2414801"/>
              <a:gd name="connsiteY25" fmla="*/ 42530 h 783988"/>
              <a:gd name="connsiteX26" fmla="*/ 851815 w 2414801"/>
              <a:gd name="connsiteY26" fmla="*/ 53163 h 783988"/>
              <a:gd name="connsiteX27" fmla="*/ 926243 w 2414801"/>
              <a:gd name="connsiteY27" fmla="*/ 63795 h 783988"/>
              <a:gd name="connsiteX28" fmla="*/ 1096364 w 2414801"/>
              <a:gd name="connsiteY28" fmla="*/ 74428 h 783988"/>
              <a:gd name="connsiteX29" fmla="*/ 1170792 w 2414801"/>
              <a:gd name="connsiteY29" fmla="*/ 85061 h 783988"/>
              <a:gd name="connsiteX30" fmla="*/ 1202690 w 2414801"/>
              <a:gd name="connsiteY30" fmla="*/ 95693 h 783988"/>
              <a:gd name="connsiteX31" fmla="*/ 1287750 w 2414801"/>
              <a:gd name="connsiteY31" fmla="*/ 106326 h 783988"/>
              <a:gd name="connsiteX32" fmla="*/ 1330280 w 2414801"/>
              <a:gd name="connsiteY32" fmla="*/ 116958 h 783988"/>
              <a:gd name="connsiteX33" fmla="*/ 1383443 w 2414801"/>
              <a:gd name="connsiteY33" fmla="*/ 127591 h 783988"/>
              <a:gd name="connsiteX34" fmla="*/ 1425973 w 2414801"/>
              <a:gd name="connsiteY34" fmla="*/ 138223 h 783988"/>
              <a:gd name="connsiteX35" fmla="*/ 1532299 w 2414801"/>
              <a:gd name="connsiteY35" fmla="*/ 159488 h 783988"/>
              <a:gd name="connsiteX36" fmla="*/ 1681155 w 2414801"/>
              <a:gd name="connsiteY36" fmla="*/ 148856 h 783988"/>
              <a:gd name="connsiteX37" fmla="*/ 1723685 w 2414801"/>
              <a:gd name="connsiteY37" fmla="*/ 138223 h 783988"/>
              <a:gd name="connsiteX38" fmla="*/ 1787480 w 2414801"/>
              <a:gd name="connsiteY38" fmla="*/ 116958 h 783988"/>
              <a:gd name="connsiteX39" fmla="*/ 1968234 w 2414801"/>
              <a:gd name="connsiteY39" fmla="*/ 127591 h 783988"/>
              <a:gd name="connsiteX40" fmla="*/ 2000132 w 2414801"/>
              <a:gd name="connsiteY40" fmla="*/ 138223 h 783988"/>
              <a:gd name="connsiteX41" fmla="*/ 2063927 w 2414801"/>
              <a:gd name="connsiteY41" fmla="*/ 148856 h 783988"/>
              <a:gd name="connsiteX42" fmla="*/ 2106457 w 2414801"/>
              <a:gd name="connsiteY42" fmla="*/ 159488 h 783988"/>
              <a:gd name="connsiteX43" fmla="*/ 2159620 w 2414801"/>
              <a:gd name="connsiteY43" fmla="*/ 170121 h 783988"/>
              <a:gd name="connsiteX44" fmla="*/ 2191518 w 2414801"/>
              <a:gd name="connsiteY44" fmla="*/ 180754 h 783988"/>
              <a:gd name="connsiteX45" fmla="*/ 2265946 w 2414801"/>
              <a:gd name="connsiteY45" fmla="*/ 191386 h 783988"/>
              <a:gd name="connsiteX46" fmla="*/ 2297843 w 2414801"/>
              <a:gd name="connsiteY46" fmla="*/ 202019 h 783988"/>
              <a:gd name="connsiteX47" fmla="*/ 2340373 w 2414801"/>
              <a:gd name="connsiteY47" fmla="*/ 212651 h 783988"/>
              <a:gd name="connsiteX48" fmla="*/ 2404169 w 2414801"/>
              <a:gd name="connsiteY48" fmla="*/ 297712 h 783988"/>
              <a:gd name="connsiteX49" fmla="*/ 2414801 w 2414801"/>
              <a:gd name="connsiteY49" fmla="*/ 329609 h 783988"/>
              <a:gd name="connsiteX50" fmla="*/ 2393536 w 2414801"/>
              <a:gd name="connsiteY50" fmla="*/ 489098 h 783988"/>
              <a:gd name="connsiteX51" fmla="*/ 2308476 w 2414801"/>
              <a:gd name="connsiteY51" fmla="*/ 520995 h 783988"/>
              <a:gd name="connsiteX52" fmla="*/ 2244680 w 2414801"/>
              <a:gd name="connsiteY52" fmla="*/ 542261 h 783988"/>
              <a:gd name="connsiteX53" fmla="*/ 2212783 w 2414801"/>
              <a:gd name="connsiteY53" fmla="*/ 552893 h 783988"/>
              <a:gd name="connsiteX54" fmla="*/ 2138355 w 2414801"/>
              <a:gd name="connsiteY54" fmla="*/ 563526 h 783988"/>
              <a:gd name="connsiteX55" fmla="*/ 2063927 w 2414801"/>
              <a:gd name="connsiteY55" fmla="*/ 584791 h 783988"/>
              <a:gd name="connsiteX56" fmla="*/ 2032029 w 2414801"/>
              <a:gd name="connsiteY56" fmla="*/ 595423 h 783988"/>
              <a:gd name="connsiteX57" fmla="*/ 1925704 w 2414801"/>
              <a:gd name="connsiteY57" fmla="*/ 606056 h 783988"/>
              <a:gd name="connsiteX58" fmla="*/ 1840643 w 2414801"/>
              <a:gd name="connsiteY58" fmla="*/ 616688 h 783988"/>
              <a:gd name="connsiteX59" fmla="*/ 1766215 w 2414801"/>
              <a:gd name="connsiteY59" fmla="*/ 637954 h 783988"/>
              <a:gd name="connsiteX60" fmla="*/ 1659890 w 2414801"/>
              <a:gd name="connsiteY60" fmla="*/ 659219 h 783988"/>
              <a:gd name="connsiteX61" fmla="*/ 1596094 w 2414801"/>
              <a:gd name="connsiteY61" fmla="*/ 680484 h 783988"/>
              <a:gd name="connsiteX62" fmla="*/ 1564197 w 2414801"/>
              <a:gd name="connsiteY62" fmla="*/ 701749 h 783988"/>
              <a:gd name="connsiteX63" fmla="*/ 1532299 w 2414801"/>
              <a:gd name="connsiteY63" fmla="*/ 733647 h 783988"/>
              <a:gd name="connsiteX64" fmla="*/ 1500401 w 2414801"/>
              <a:gd name="connsiteY64" fmla="*/ 744279 h 783988"/>
              <a:gd name="connsiteX65" fmla="*/ 1436606 w 2414801"/>
              <a:gd name="connsiteY65" fmla="*/ 776177 h 78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414801" h="783988">
                <a:moveTo>
                  <a:pt x="1436606" y="776177"/>
                </a:moveTo>
                <a:cubicBezTo>
                  <a:pt x="1317876" y="779721"/>
                  <a:pt x="1004148" y="771996"/>
                  <a:pt x="788020" y="765544"/>
                </a:cubicBezTo>
                <a:cubicBezTo>
                  <a:pt x="766471" y="764901"/>
                  <a:pt x="745533" y="758190"/>
                  <a:pt x="724225" y="754912"/>
                </a:cubicBezTo>
                <a:cubicBezTo>
                  <a:pt x="546350" y="727547"/>
                  <a:pt x="745147" y="760170"/>
                  <a:pt x="586001" y="733647"/>
                </a:cubicBezTo>
                <a:cubicBezTo>
                  <a:pt x="564736" y="726559"/>
                  <a:pt x="543952" y="717819"/>
                  <a:pt x="522206" y="712382"/>
                </a:cubicBezTo>
                <a:cubicBezTo>
                  <a:pt x="508029" y="708838"/>
                  <a:pt x="493673" y="705948"/>
                  <a:pt x="479676" y="701749"/>
                </a:cubicBezTo>
                <a:cubicBezTo>
                  <a:pt x="458206" y="695308"/>
                  <a:pt x="437860" y="684880"/>
                  <a:pt x="415880" y="680484"/>
                </a:cubicBezTo>
                <a:cubicBezTo>
                  <a:pt x="341578" y="665623"/>
                  <a:pt x="380544" y="672822"/>
                  <a:pt x="298922" y="659219"/>
                </a:cubicBezTo>
                <a:cubicBezTo>
                  <a:pt x="288290" y="655675"/>
                  <a:pt x="277898" y="651304"/>
                  <a:pt x="267025" y="648586"/>
                </a:cubicBezTo>
                <a:cubicBezTo>
                  <a:pt x="225575" y="638224"/>
                  <a:pt x="181430" y="633321"/>
                  <a:pt x="139434" y="627321"/>
                </a:cubicBezTo>
                <a:cubicBezTo>
                  <a:pt x="63516" y="602015"/>
                  <a:pt x="94290" y="618490"/>
                  <a:pt x="43741" y="584791"/>
                </a:cubicBezTo>
                <a:cubicBezTo>
                  <a:pt x="36653" y="574158"/>
                  <a:pt x="28191" y="564323"/>
                  <a:pt x="22476" y="552893"/>
                </a:cubicBezTo>
                <a:cubicBezTo>
                  <a:pt x="14847" y="537636"/>
                  <a:pt x="4619" y="492097"/>
                  <a:pt x="1211" y="478465"/>
                </a:cubicBezTo>
                <a:cubicBezTo>
                  <a:pt x="4016" y="416747"/>
                  <a:pt x="-11643" y="292262"/>
                  <a:pt x="22476" y="212651"/>
                </a:cubicBezTo>
                <a:cubicBezTo>
                  <a:pt x="28720" y="198083"/>
                  <a:pt x="34528" y="183019"/>
                  <a:pt x="43741" y="170121"/>
                </a:cubicBezTo>
                <a:cubicBezTo>
                  <a:pt x="52481" y="157885"/>
                  <a:pt x="66013" y="149775"/>
                  <a:pt x="75639" y="138223"/>
                </a:cubicBezTo>
                <a:cubicBezTo>
                  <a:pt x="83820" y="128406"/>
                  <a:pt x="86926" y="114309"/>
                  <a:pt x="96904" y="106326"/>
                </a:cubicBezTo>
                <a:cubicBezTo>
                  <a:pt x="105656" y="99325"/>
                  <a:pt x="119004" y="101136"/>
                  <a:pt x="128801" y="95693"/>
                </a:cubicBezTo>
                <a:cubicBezTo>
                  <a:pt x="151142" y="83281"/>
                  <a:pt x="167803" y="59362"/>
                  <a:pt x="192597" y="53163"/>
                </a:cubicBezTo>
                <a:cubicBezTo>
                  <a:pt x="206774" y="49619"/>
                  <a:pt x="221130" y="46729"/>
                  <a:pt x="235127" y="42530"/>
                </a:cubicBezTo>
                <a:cubicBezTo>
                  <a:pt x="256597" y="36089"/>
                  <a:pt x="277176" y="26701"/>
                  <a:pt x="298922" y="21265"/>
                </a:cubicBezTo>
                <a:lnTo>
                  <a:pt x="383983" y="0"/>
                </a:lnTo>
                <a:cubicBezTo>
                  <a:pt x="440690" y="3544"/>
                  <a:pt x="497568" y="4979"/>
                  <a:pt x="554104" y="10633"/>
                </a:cubicBezTo>
                <a:cubicBezTo>
                  <a:pt x="568644" y="12087"/>
                  <a:pt x="582305" y="18399"/>
                  <a:pt x="596634" y="21265"/>
                </a:cubicBezTo>
                <a:cubicBezTo>
                  <a:pt x="617774" y="25493"/>
                  <a:pt x="639289" y="27670"/>
                  <a:pt x="660429" y="31898"/>
                </a:cubicBezTo>
                <a:cubicBezTo>
                  <a:pt x="674758" y="34764"/>
                  <a:pt x="688435" y="40916"/>
                  <a:pt x="702959" y="42530"/>
                </a:cubicBezTo>
                <a:cubicBezTo>
                  <a:pt x="752400" y="48023"/>
                  <a:pt x="802294" y="48447"/>
                  <a:pt x="851815" y="53163"/>
                </a:cubicBezTo>
                <a:cubicBezTo>
                  <a:pt x="876763" y="55539"/>
                  <a:pt x="901276" y="61624"/>
                  <a:pt x="926243" y="63795"/>
                </a:cubicBezTo>
                <a:cubicBezTo>
                  <a:pt x="982847" y="68717"/>
                  <a:pt x="1039657" y="70884"/>
                  <a:pt x="1096364" y="74428"/>
                </a:cubicBezTo>
                <a:cubicBezTo>
                  <a:pt x="1121173" y="77972"/>
                  <a:pt x="1146217" y="80146"/>
                  <a:pt x="1170792" y="85061"/>
                </a:cubicBezTo>
                <a:cubicBezTo>
                  <a:pt x="1181782" y="87259"/>
                  <a:pt x="1191663" y="93688"/>
                  <a:pt x="1202690" y="95693"/>
                </a:cubicBezTo>
                <a:cubicBezTo>
                  <a:pt x="1230803" y="100804"/>
                  <a:pt x="1259565" y="101628"/>
                  <a:pt x="1287750" y="106326"/>
                </a:cubicBezTo>
                <a:cubicBezTo>
                  <a:pt x="1302164" y="108728"/>
                  <a:pt x="1316015" y="113788"/>
                  <a:pt x="1330280" y="116958"/>
                </a:cubicBezTo>
                <a:cubicBezTo>
                  <a:pt x="1347922" y="120878"/>
                  <a:pt x="1365801" y="123671"/>
                  <a:pt x="1383443" y="127591"/>
                </a:cubicBezTo>
                <a:cubicBezTo>
                  <a:pt x="1397708" y="130761"/>
                  <a:pt x="1411684" y="135161"/>
                  <a:pt x="1425973" y="138223"/>
                </a:cubicBezTo>
                <a:cubicBezTo>
                  <a:pt x="1461315" y="145796"/>
                  <a:pt x="1532299" y="159488"/>
                  <a:pt x="1532299" y="159488"/>
                </a:cubicBezTo>
                <a:cubicBezTo>
                  <a:pt x="1581918" y="155944"/>
                  <a:pt x="1631714" y="154349"/>
                  <a:pt x="1681155" y="148856"/>
                </a:cubicBezTo>
                <a:cubicBezTo>
                  <a:pt x="1695679" y="147242"/>
                  <a:pt x="1709688" y="142422"/>
                  <a:pt x="1723685" y="138223"/>
                </a:cubicBezTo>
                <a:cubicBezTo>
                  <a:pt x="1745155" y="131782"/>
                  <a:pt x="1787480" y="116958"/>
                  <a:pt x="1787480" y="116958"/>
                </a:cubicBezTo>
                <a:cubicBezTo>
                  <a:pt x="1847731" y="120502"/>
                  <a:pt x="1908178" y="121585"/>
                  <a:pt x="1968234" y="127591"/>
                </a:cubicBezTo>
                <a:cubicBezTo>
                  <a:pt x="1979386" y="128706"/>
                  <a:pt x="1989191" y="135792"/>
                  <a:pt x="2000132" y="138223"/>
                </a:cubicBezTo>
                <a:cubicBezTo>
                  <a:pt x="2021177" y="142900"/>
                  <a:pt x="2042787" y="144628"/>
                  <a:pt x="2063927" y="148856"/>
                </a:cubicBezTo>
                <a:cubicBezTo>
                  <a:pt x="2078256" y="151722"/>
                  <a:pt x="2092192" y="156318"/>
                  <a:pt x="2106457" y="159488"/>
                </a:cubicBezTo>
                <a:cubicBezTo>
                  <a:pt x="2124099" y="163408"/>
                  <a:pt x="2142088" y="165738"/>
                  <a:pt x="2159620" y="170121"/>
                </a:cubicBezTo>
                <a:cubicBezTo>
                  <a:pt x="2170493" y="172839"/>
                  <a:pt x="2180528" y="178556"/>
                  <a:pt x="2191518" y="180754"/>
                </a:cubicBezTo>
                <a:cubicBezTo>
                  <a:pt x="2216093" y="185669"/>
                  <a:pt x="2241137" y="187842"/>
                  <a:pt x="2265946" y="191386"/>
                </a:cubicBezTo>
                <a:cubicBezTo>
                  <a:pt x="2276578" y="194930"/>
                  <a:pt x="2287067" y="198940"/>
                  <a:pt x="2297843" y="202019"/>
                </a:cubicBezTo>
                <a:cubicBezTo>
                  <a:pt x="2311894" y="206034"/>
                  <a:pt x="2327981" y="204906"/>
                  <a:pt x="2340373" y="212651"/>
                </a:cubicBezTo>
                <a:cubicBezTo>
                  <a:pt x="2374853" y="234201"/>
                  <a:pt x="2389162" y="262696"/>
                  <a:pt x="2404169" y="297712"/>
                </a:cubicBezTo>
                <a:cubicBezTo>
                  <a:pt x="2408584" y="308013"/>
                  <a:pt x="2411257" y="318977"/>
                  <a:pt x="2414801" y="329609"/>
                </a:cubicBezTo>
                <a:cubicBezTo>
                  <a:pt x="2407713" y="382772"/>
                  <a:pt x="2408669" y="437644"/>
                  <a:pt x="2393536" y="489098"/>
                </a:cubicBezTo>
                <a:cubicBezTo>
                  <a:pt x="2386543" y="512873"/>
                  <a:pt x="2317683" y="518484"/>
                  <a:pt x="2308476" y="520995"/>
                </a:cubicBezTo>
                <a:cubicBezTo>
                  <a:pt x="2286850" y="526893"/>
                  <a:pt x="2265945" y="535172"/>
                  <a:pt x="2244680" y="542261"/>
                </a:cubicBezTo>
                <a:cubicBezTo>
                  <a:pt x="2234048" y="545805"/>
                  <a:pt x="2223878" y="551308"/>
                  <a:pt x="2212783" y="552893"/>
                </a:cubicBezTo>
                <a:lnTo>
                  <a:pt x="2138355" y="563526"/>
                </a:lnTo>
                <a:cubicBezTo>
                  <a:pt x="2061874" y="589018"/>
                  <a:pt x="2157383" y="558089"/>
                  <a:pt x="2063927" y="584791"/>
                </a:cubicBezTo>
                <a:cubicBezTo>
                  <a:pt x="2053150" y="587870"/>
                  <a:pt x="2043106" y="593719"/>
                  <a:pt x="2032029" y="595423"/>
                </a:cubicBezTo>
                <a:cubicBezTo>
                  <a:pt x="1996825" y="600839"/>
                  <a:pt x="1961105" y="602123"/>
                  <a:pt x="1925704" y="606056"/>
                </a:cubicBezTo>
                <a:cubicBezTo>
                  <a:pt x="1897304" y="609211"/>
                  <a:pt x="1868997" y="613144"/>
                  <a:pt x="1840643" y="616688"/>
                </a:cubicBezTo>
                <a:cubicBezTo>
                  <a:pt x="1810241" y="626822"/>
                  <a:pt x="1799593" y="631279"/>
                  <a:pt x="1766215" y="637954"/>
                </a:cubicBezTo>
                <a:cubicBezTo>
                  <a:pt x="1708721" y="649453"/>
                  <a:pt x="1709293" y="644398"/>
                  <a:pt x="1659890" y="659219"/>
                </a:cubicBezTo>
                <a:cubicBezTo>
                  <a:pt x="1638420" y="665660"/>
                  <a:pt x="1614745" y="668050"/>
                  <a:pt x="1596094" y="680484"/>
                </a:cubicBezTo>
                <a:cubicBezTo>
                  <a:pt x="1585462" y="687572"/>
                  <a:pt x="1574014" y="693568"/>
                  <a:pt x="1564197" y="701749"/>
                </a:cubicBezTo>
                <a:cubicBezTo>
                  <a:pt x="1552645" y="711375"/>
                  <a:pt x="1544810" y="725306"/>
                  <a:pt x="1532299" y="733647"/>
                </a:cubicBezTo>
                <a:cubicBezTo>
                  <a:pt x="1522974" y="739864"/>
                  <a:pt x="1511034" y="740735"/>
                  <a:pt x="1500401" y="744279"/>
                </a:cubicBezTo>
                <a:cubicBezTo>
                  <a:pt x="1455905" y="811024"/>
                  <a:pt x="1555336" y="772633"/>
                  <a:pt x="1436606" y="776177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8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10" grpId="0" animBg="1"/>
      <p:bldP spid="15" grpId="0" animBg="1"/>
      <p:bldP spid="19" grpId="0" animBg="1"/>
      <p:bldP spid="20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Execution</a:t>
            </a:r>
            <a:endParaRPr lang="en-US" dirty="0"/>
          </a:p>
        </p:txBody>
      </p:sp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4819607" y="5559374"/>
            <a:ext cx="713048" cy="2905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 smtClean="0"/>
              <a:t>&lt; 32</a:t>
            </a:r>
            <a:endParaRPr lang="en-US" sz="1400" dirty="0"/>
          </a:p>
        </p:txBody>
      </p:sp>
      <p:cxnSp>
        <p:nvCxnSpPr>
          <p:cNvPr id="47" name="Straight Arrow Connector 230"/>
          <p:cNvCxnSpPr>
            <a:cxnSpLocks noChangeShapeType="1"/>
          </p:cNvCxnSpPr>
          <p:nvPr/>
        </p:nvCxnSpPr>
        <p:spPr bwMode="auto">
          <a:xfrm>
            <a:off x="5173152" y="5317017"/>
            <a:ext cx="1239" cy="24235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8" name="Shape 256"/>
          <p:cNvCxnSpPr>
            <a:cxnSpLocks noChangeShapeType="1"/>
            <a:stCxn id="37" idx="2"/>
            <a:endCxn id="53" idx="0"/>
          </p:cNvCxnSpPr>
          <p:nvPr/>
        </p:nvCxnSpPr>
        <p:spPr bwMode="auto">
          <a:xfrm rot="5400000" flipH="1">
            <a:off x="4414254" y="4533920"/>
            <a:ext cx="1341965" cy="181788"/>
          </a:xfrm>
          <a:prstGeom prst="bentConnector5">
            <a:avLst>
              <a:gd name="adj1" fmla="val -17035"/>
              <a:gd name="adj2" fmla="val 348409"/>
              <a:gd name="adj3" fmla="val 117035"/>
            </a:avLst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51" name="Straight Arrow Connector 230"/>
          <p:cNvCxnSpPr>
            <a:cxnSpLocks noChangeShapeType="1"/>
          </p:cNvCxnSpPr>
          <p:nvPr/>
        </p:nvCxnSpPr>
        <p:spPr bwMode="auto">
          <a:xfrm>
            <a:off x="5157580" y="5869395"/>
            <a:ext cx="1239" cy="24235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52" name="TextBox 102"/>
          <p:cNvSpPr txBox="1">
            <a:spLocks noChangeArrowheads="1"/>
          </p:cNvSpPr>
          <p:nvPr/>
        </p:nvSpPr>
        <p:spPr bwMode="auto">
          <a:xfrm>
            <a:off x="4695661" y="6125459"/>
            <a:ext cx="946093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 err="1" smtClean="0"/>
              <a:t>notDone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4771365" y="3953831"/>
            <a:ext cx="445956" cy="2862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/>
              <a:t>+1</a:t>
            </a:r>
            <a:endParaRPr lang="en-US" sz="1400" dirty="0"/>
          </a:p>
        </p:txBody>
      </p:sp>
      <p:cxnSp>
        <p:nvCxnSpPr>
          <p:cNvPr id="54" name="Elbow Connector 190"/>
          <p:cNvCxnSpPr>
            <a:cxnSpLocks noChangeShapeType="1"/>
          </p:cNvCxnSpPr>
          <p:nvPr/>
        </p:nvCxnSpPr>
        <p:spPr bwMode="auto">
          <a:xfrm rot="16200000" flipH="1">
            <a:off x="4867096" y="4335391"/>
            <a:ext cx="350838" cy="152868"/>
          </a:xfrm>
          <a:prstGeom prst="bentConnector3">
            <a:avLst>
              <a:gd name="adj1" fmla="val 41855"/>
            </a:avLst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grpSp>
        <p:nvGrpSpPr>
          <p:cNvPr id="14" name="Group 13"/>
          <p:cNvGrpSpPr/>
          <p:nvPr/>
        </p:nvGrpSpPr>
        <p:grpSpPr>
          <a:xfrm>
            <a:off x="4961318" y="3922643"/>
            <a:ext cx="975372" cy="983295"/>
            <a:chOff x="4961318" y="3922643"/>
            <a:chExt cx="975372" cy="983295"/>
          </a:xfrm>
        </p:grpSpPr>
        <p:sp>
          <p:nvSpPr>
            <p:cNvPr id="58" name="TextBox 57"/>
            <p:cNvSpPr txBox="1"/>
            <p:nvPr/>
          </p:nvSpPr>
          <p:spPr>
            <a:xfrm>
              <a:off x="5466690" y="4592006"/>
              <a:ext cx="47000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err="1" smtClean="0">
                  <a:solidFill>
                    <a:srgbClr val="FF0000"/>
                  </a:solidFill>
                </a:rPr>
                <a:t>sel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3" name="AutoShape 10"/>
            <p:cNvSpPr>
              <a:spLocks noChangeArrowheads="1"/>
            </p:cNvSpPr>
            <p:nvPr/>
          </p:nvSpPr>
          <p:spPr bwMode="auto">
            <a:xfrm>
              <a:off x="4961318" y="4587244"/>
              <a:ext cx="428625" cy="144462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u="sng"/>
            </a:p>
          </p:txBody>
        </p:sp>
        <p:sp>
          <p:nvSpPr>
            <p:cNvPr id="49" name="Oval 149"/>
            <p:cNvSpPr>
              <a:spLocks noChangeArrowheads="1"/>
            </p:cNvSpPr>
            <p:nvPr/>
          </p:nvSpPr>
          <p:spPr bwMode="auto">
            <a:xfrm>
              <a:off x="5302173" y="3922643"/>
              <a:ext cx="304734" cy="313763"/>
            </a:xfrm>
            <a:prstGeom prst="ellipse">
              <a:avLst/>
            </a:prstGeom>
            <a:noFill/>
            <a:ln w="254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0</a:t>
              </a:r>
            </a:p>
          </p:txBody>
        </p:sp>
        <p:cxnSp>
          <p:nvCxnSpPr>
            <p:cNvPr id="50" name="Elbow Connector 190"/>
            <p:cNvCxnSpPr>
              <a:cxnSpLocks noChangeShapeType="1"/>
              <a:stCxn id="49" idx="4"/>
            </p:cNvCxnSpPr>
            <p:nvPr/>
          </p:nvCxnSpPr>
          <p:spPr bwMode="auto">
            <a:xfrm rot="5400000">
              <a:off x="5202687" y="4335391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H="1" flipV="1">
              <a:off x="5347081" y="4658681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44" name="Straight Arrow Connector 230"/>
          <p:cNvCxnSpPr>
            <a:cxnSpLocks noChangeShapeType="1"/>
          </p:cNvCxnSpPr>
          <p:nvPr/>
        </p:nvCxnSpPr>
        <p:spPr bwMode="auto">
          <a:xfrm>
            <a:off x="5174391" y="4746299"/>
            <a:ext cx="1239" cy="24235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grpSp>
        <p:nvGrpSpPr>
          <p:cNvPr id="4" name="Group 3"/>
          <p:cNvGrpSpPr/>
          <p:nvPr/>
        </p:nvGrpSpPr>
        <p:grpSpPr>
          <a:xfrm>
            <a:off x="4632706" y="4976176"/>
            <a:ext cx="780413" cy="319620"/>
            <a:chOff x="1333263" y="4775447"/>
            <a:chExt cx="780413" cy="319620"/>
          </a:xfrm>
        </p:grpSpPr>
        <p:grpSp>
          <p:nvGrpSpPr>
            <p:cNvPr id="31" name="Group 30"/>
            <p:cNvGrpSpPr/>
            <p:nvPr/>
          </p:nvGrpSpPr>
          <p:grpSpPr>
            <a:xfrm>
              <a:off x="1639700" y="4775447"/>
              <a:ext cx="473976" cy="319620"/>
              <a:chOff x="1339353" y="4041770"/>
              <a:chExt cx="473976" cy="319620"/>
            </a:xfrm>
          </p:grpSpPr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1339353" y="4041770"/>
                <a:ext cx="473976" cy="3196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err="1" smtClean="0"/>
                  <a:t>i</a:t>
                </a:r>
                <a:endParaRPr lang="en-US" sz="1400" dirty="0"/>
              </a:p>
            </p:txBody>
          </p:sp>
          <p:grpSp>
            <p:nvGrpSpPr>
              <p:cNvPr id="39" name="Group 31"/>
              <p:cNvGrpSpPr>
                <a:grpSpLocks/>
              </p:cNvGrpSpPr>
              <p:nvPr/>
            </p:nvGrpSpPr>
            <p:grpSpPr bwMode="auto">
              <a:xfrm>
                <a:off x="1350874" y="4054250"/>
                <a:ext cx="101142" cy="290356"/>
                <a:chOff x="7256879" y="1927436"/>
                <a:chExt cx="300908" cy="310332"/>
              </a:xfrm>
            </p:grpSpPr>
            <p:cxnSp>
              <p:nvCxnSpPr>
                <p:cNvPr id="40" name="Straight Connector 37"/>
                <p:cNvCxnSpPr>
                  <a:cxnSpLocks noChangeShapeType="1"/>
                </p:cNvCxnSpPr>
                <p:nvPr/>
              </p:nvCxnSpPr>
              <p:spPr bwMode="auto">
                <a:xfrm>
                  <a:off x="7256879" y="1927436"/>
                  <a:ext cx="295273" cy="147284"/>
                </a:xfrm>
                <a:prstGeom prst="line">
                  <a:avLst/>
                </a:prstGeom>
                <a:no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" name="Straight Connector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60467" y="2065489"/>
                  <a:ext cx="297320" cy="172279"/>
                </a:xfrm>
                <a:prstGeom prst="line">
                  <a:avLst/>
                </a:prstGeom>
                <a:no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cxnSp>
          <p:nvCxnSpPr>
            <p:cNvPr id="60" name="Straight Arrow Connector 59"/>
            <p:cNvCxnSpPr/>
            <p:nvPr/>
          </p:nvCxnSpPr>
          <p:spPr bwMode="auto">
            <a:xfrm flipV="1">
              <a:off x="1333263" y="4934202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4533240" y="5077781"/>
            <a:ext cx="43633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en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860056" y="5704470"/>
            <a:ext cx="2686954" cy="6601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sel</a:t>
            </a:r>
            <a:r>
              <a:rPr lang="en-US" sz="1800" dirty="0" smtClean="0"/>
              <a:t> = start</a:t>
            </a: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en </a:t>
            </a:r>
            <a:r>
              <a:rPr lang="en-US" sz="1800" dirty="0" smtClean="0"/>
              <a:t> = start | </a:t>
            </a:r>
            <a:r>
              <a:rPr lang="en-US" sz="1800" dirty="0" err="1" smtClean="0"/>
              <a:t>notDone</a:t>
            </a:r>
            <a:endParaRPr lang="en-US" sz="1800" dirty="0"/>
          </a:p>
        </p:txBody>
      </p:sp>
      <p:cxnSp>
        <p:nvCxnSpPr>
          <p:cNvPr id="69" name="Straight Arrow Connector 230"/>
          <p:cNvCxnSpPr>
            <a:cxnSpLocks noChangeShapeType="1"/>
          </p:cNvCxnSpPr>
          <p:nvPr/>
        </p:nvCxnSpPr>
        <p:spPr bwMode="auto">
          <a:xfrm>
            <a:off x="7315080" y="4746299"/>
            <a:ext cx="1239" cy="24235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70" name="Straight Arrow Connector 230"/>
          <p:cNvCxnSpPr>
            <a:cxnSpLocks noChangeShapeType="1"/>
          </p:cNvCxnSpPr>
          <p:nvPr/>
        </p:nvCxnSpPr>
        <p:spPr bwMode="auto">
          <a:xfrm>
            <a:off x="7313841" y="5317017"/>
            <a:ext cx="0" cy="24235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71" name="Shape 256"/>
          <p:cNvCxnSpPr>
            <a:cxnSpLocks noChangeShapeType="1"/>
          </p:cNvCxnSpPr>
          <p:nvPr/>
        </p:nvCxnSpPr>
        <p:spPr bwMode="auto">
          <a:xfrm rot="5400000" flipH="1">
            <a:off x="6446122" y="4428106"/>
            <a:ext cx="1341965" cy="400236"/>
          </a:xfrm>
          <a:prstGeom prst="bentConnector5">
            <a:avLst>
              <a:gd name="adj1" fmla="val -9904"/>
              <a:gd name="adj2" fmla="val 217744"/>
              <a:gd name="adj3" fmla="val 117035"/>
            </a:avLst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75" name="TextBox 74"/>
          <p:cNvSpPr txBox="1"/>
          <p:nvPr/>
        </p:nvSpPr>
        <p:spPr>
          <a:xfrm>
            <a:off x="6673929" y="3953831"/>
            <a:ext cx="485309" cy="2862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 smtClean="0"/>
              <a:t>f</a:t>
            </a:r>
            <a:endParaRPr lang="en-US" sz="1400" dirty="0"/>
          </a:p>
        </p:txBody>
      </p:sp>
      <p:cxnSp>
        <p:nvCxnSpPr>
          <p:cNvPr id="76" name="Elbow Connector 190"/>
          <p:cNvCxnSpPr>
            <a:cxnSpLocks noChangeShapeType="1"/>
          </p:cNvCxnSpPr>
          <p:nvPr/>
        </p:nvCxnSpPr>
        <p:spPr bwMode="auto">
          <a:xfrm rot="16200000" flipH="1">
            <a:off x="7007785" y="4335391"/>
            <a:ext cx="350838" cy="152868"/>
          </a:xfrm>
          <a:prstGeom prst="bentConnector3">
            <a:avLst>
              <a:gd name="adj1" fmla="val 41855"/>
            </a:avLst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grpSp>
        <p:nvGrpSpPr>
          <p:cNvPr id="13" name="Group 12"/>
          <p:cNvGrpSpPr/>
          <p:nvPr/>
        </p:nvGrpSpPr>
        <p:grpSpPr>
          <a:xfrm>
            <a:off x="7102007" y="3922643"/>
            <a:ext cx="975372" cy="1014545"/>
            <a:chOff x="7102007" y="3922643"/>
            <a:chExt cx="975372" cy="1014545"/>
          </a:xfrm>
        </p:grpSpPr>
        <p:sp>
          <p:nvSpPr>
            <p:cNvPr id="68" name="AutoShape 10"/>
            <p:cNvSpPr>
              <a:spLocks noChangeArrowheads="1"/>
            </p:cNvSpPr>
            <p:nvPr/>
          </p:nvSpPr>
          <p:spPr bwMode="auto">
            <a:xfrm>
              <a:off x="7102007" y="4587244"/>
              <a:ext cx="428625" cy="144462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72" name="Oval 149"/>
            <p:cNvSpPr>
              <a:spLocks noChangeArrowheads="1"/>
            </p:cNvSpPr>
            <p:nvPr/>
          </p:nvSpPr>
          <p:spPr bwMode="auto">
            <a:xfrm>
              <a:off x="7421596" y="3922643"/>
              <a:ext cx="304734" cy="313763"/>
            </a:xfrm>
            <a:prstGeom prst="ellipse">
              <a:avLst/>
            </a:prstGeom>
            <a:noFill/>
            <a:ln w="254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 smtClean="0"/>
                <a:t>s0</a:t>
              </a:r>
              <a:endParaRPr lang="en-US" dirty="0"/>
            </a:p>
          </p:txBody>
        </p:sp>
        <p:cxnSp>
          <p:nvCxnSpPr>
            <p:cNvPr id="73" name="Elbow Connector 190"/>
            <p:cNvCxnSpPr>
              <a:cxnSpLocks noChangeShapeType="1"/>
              <a:stCxn id="72" idx="4"/>
            </p:cNvCxnSpPr>
            <p:nvPr/>
          </p:nvCxnSpPr>
          <p:spPr bwMode="auto">
            <a:xfrm rot="5400000">
              <a:off x="7322110" y="4335391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8" name="Straight Arrow Connector 77"/>
            <p:cNvCxnSpPr/>
            <p:nvPr/>
          </p:nvCxnSpPr>
          <p:spPr bwMode="auto">
            <a:xfrm flipH="1" flipV="1">
              <a:off x="7487770" y="4658681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7607379" y="4623256"/>
              <a:ext cx="47000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err="1" smtClean="0">
                  <a:solidFill>
                    <a:srgbClr val="FF0000"/>
                  </a:solidFill>
                </a:rPr>
                <a:t>sel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539469" y="5007426"/>
            <a:ext cx="1266526" cy="319620"/>
            <a:chOff x="3240026" y="4806697"/>
            <a:chExt cx="1266526" cy="319620"/>
          </a:xfrm>
        </p:grpSpPr>
        <p:grpSp>
          <p:nvGrpSpPr>
            <p:cNvPr id="63" name="Group 62"/>
            <p:cNvGrpSpPr/>
            <p:nvPr/>
          </p:nvGrpSpPr>
          <p:grpSpPr>
            <a:xfrm>
              <a:off x="3557095" y="4806697"/>
              <a:ext cx="949457" cy="319620"/>
              <a:chOff x="1339353" y="4041770"/>
              <a:chExt cx="473976" cy="319620"/>
            </a:xfrm>
            <a:solidFill>
              <a:schemeClr val="accent1"/>
            </a:solidFill>
          </p:grpSpPr>
          <p:sp>
            <p:nvSpPr>
              <p:cNvPr id="64" name="Rectangle 63"/>
              <p:cNvSpPr>
                <a:spLocks noChangeArrowheads="1"/>
              </p:cNvSpPr>
              <p:nvPr/>
            </p:nvSpPr>
            <p:spPr bwMode="auto">
              <a:xfrm>
                <a:off x="1339353" y="4041770"/>
                <a:ext cx="473976" cy="319620"/>
              </a:xfrm>
              <a:prstGeom prst="rect">
                <a:avLst/>
              </a:prstGeom>
              <a:grpFill/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smtClean="0"/>
                  <a:t>s</a:t>
                </a:r>
                <a:endParaRPr lang="en-US" sz="1400" dirty="0"/>
              </a:p>
            </p:txBody>
          </p:sp>
          <p:grpSp>
            <p:nvGrpSpPr>
              <p:cNvPr id="65" name="Group 31"/>
              <p:cNvGrpSpPr>
                <a:grpSpLocks/>
              </p:cNvGrpSpPr>
              <p:nvPr/>
            </p:nvGrpSpPr>
            <p:grpSpPr bwMode="auto">
              <a:xfrm>
                <a:off x="1350874" y="4054250"/>
                <a:ext cx="101142" cy="290356"/>
                <a:chOff x="7256879" y="1927436"/>
                <a:chExt cx="300908" cy="310332"/>
              </a:xfrm>
              <a:grpFill/>
            </p:grpSpPr>
            <p:cxnSp>
              <p:nvCxnSpPr>
                <p:cNvPr id="66" name="Straight Connector 37"/>
                <p:cNvCxnSpPr>
                  <a:cxnSpLocks noChangeShapeType="1"/>
                </p:cNvCxnSpPr>
                <p:nvPr/>
              </p:nvCxnSpPr>
              <p:spPr bwMode="auto">
                <a:xfrm>
                  <a:off x="7256879" y="1927436"/>
                  <a:ext cx="295273" cy="147284"/>
                </a:xfrm>
                <a:prstGeom prst="line">
                  <a:avLst/>
                </a:prstGeom>
                <a:grp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67" name="Straight Connector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60467" y="2065489"/>
                  <a:ext cx="297320" cy="172279"/>
                </a:xfrm>
                <a:prstGeom prst="line">
                  <a:avLst/>
                </a:prstGeom>
                <a:grp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cxnSp>
          <p:nvCxnSpPr>
            <p:cNvPr id="81" name="Straight Arrow Connector 80"/>
            <p:cNvCxnSpPr/>
            <p:nvPr/>
          </p:nvCxnSpPr>
          <p:spPr bwMode="auto">
            <a:xfrm flipV="1">
              <a:off x="3240026" y="4965452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82" name="TextBox 81"/>
          <p:cNvSpPr txBox="1"/>
          <p:nvPr/>
        </p:nvSpPr>
        <p:spPr>
          <a:xfrm>
            <a:off x="6440003" y="5109031"/>
            <a:ext cx="43633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en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8086" y="1527769"/>
            <a:ext cx="4801314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#(Bit#(32)) s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#(Bit#(6))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(32);</a:t>
            </a:r>
          </a:p>
          <a:p>
            <a:pPr marL="0">
              <a:spcBef>
                <a:spcPts val="0"/>
              </a:spcBef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step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32);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f(s);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i+1;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dirty="0"/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626392" y="1535082"/>
            <a:ext cx="3467147" cy="5032519"/>
          </a:xfrm>
        </p:spPr>
        <p:txBody>
          <a:bodyPr/>
          <a:lstStyle/>
          <a:p>
            <a:r>
              <a:rPr lang="en-US" sz="2000" dirty="0" smtClean="0"/>
              <a:t>When a rule executes:</a:t>
            </a:r>
          </a:p>
          <a:p>
            <a:pPr lvl="1"/>
            <a:r>
              <a:rPr lang="en-US" sz="1600" dirty="0" smtClean="0"/>
              <a:t>all </a:t>
            </a:r>
            <a:r>
              <a:rPr lang="en-US" sz="1600" dirty="0"/>
              <a:t>the registers are </a:t>
            </a:r>
            <a:r>
              <a:rPr lang="en-US" sz="1600" dirty="0" smtClean="0"/>
              <a:t>read at the beginning of a clock cycle</a:t>
            </a:r>
          </a:p>
          <a:p>
            <a:pPr lvl="1"/>
            <a:r>
              <a:rPr lang="en-US" sz="1600" dirty="0" smtClean="0"/>
              <a:t>the guard and computations to evaluate the next value of the registers are performed</a:t>
            </a:r>
          </a:p>
          <a:p>
            <a:pPr lvl="1"/>
            <a:r>
              <a:rPr lang="en-US" sz="1600" dirty="0" smtClean="0"/>
              <a:t>at </a:t>
            </a:r>
            <a:r>
              <a:rPr lang="en-US" sz="1600" dirty="0"/>
              <a:t>the end of the clock cycle registers are </a:t>
            </a:r>
            <a:r>
              <a:rPr lang="en-US" sz="1600" dirty="0" smtClean="0"/>
              <a:t>updated </a:t>
            </a:r>
            <a:r>
              <a:rPr lang="en-US" sz="1600" dirty="0" err="1" smtClean="0"/>
              <a:t>iff</a:t>
            </a:r>
            <a:r>
              <a:rPr lang="en-US" sz="1600" dirty="0" smtClean="0"/>
              <a:t> the guard is true</a:t>
            </a:r>
          </a:p>
          <a:p>
            <a:r>
              <a:rPr lang="en-US" sz="2000" dirty="0" err="1" smtClean="0"/>
              <a:t>Muxes</a:t>
            </a:r>
            <a:r>
              <a:rPr lang="en-US" sz="2000" dirty="0" smtClean="0"/>
              <a:t> are need to initialize the registers</a:t>
            </a: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3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238" y="283946"/>
            <a:ext cx="7772400" cy="1143000"/>
          </a:xfrm>
        </p:spPr>
        <p:txBody>
          <a:bodyPr/>
          <a:lstStyle/>
          <a:p>
            <a:r>
              <a:rPr lang="en-US" dirty="0" smtClean="0"/>
              <a:t>Multiplication by repeated addition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05943" y="1601408"/>
            <a:ext cx="3025187" cy="426270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1101	</a:t>
            </a:r>
            <a:r>
              <a:rPr lang="en-US" dirty="0" smtClean="0">
                <a:latin typeface="+mn-lt"/>
                <a:cs typeface="Courier New" pitchFamily="49" charset="0"/>
              </a:rPr>
              <a:t>(13)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1011	</a:t>
            </a:r>
            <a:r>
              <a:rPr lang="en-US" dirty="0" smtClean="0">
                <a:latin typeface="+mn-lt"/>
                <a:cs typeface="Courier New" pitchFamily="49" charset="0"/>
              </a:rPr>
              <a:t>(11)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0000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 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00111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0000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100111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0001111	</a:t>
            </a:r>
            <a:r>
              <a:rPr lang="en-US" dirty="0" smtClean="0">
                <a:latin typeface="+mn-lt"/>
                <a:cs typeface="Courier New" pitchFamily="49" charset="0"/>
              </a:rPr>
              <a:t>(143)   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292" y="1612992"/>
            <a:ext cx="1965603" cy="4262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b Multiplicand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err="1" smtClean="0"/>
              <a:t>Muliplier</a:t>
            </a:r>
            <a:r>
              <a:rPr lang="en-US" dirty="0" smtClean="0"/>
              <a:t>   *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/>
          </a:p>
          <a:p>
            <a:pPr>
              <a:buNone/>
            </a:pPr>
            <a:r>
              <a:rPr lang="en-US" dirty="0" smtClean="0"/>
              <a:t>m0</a:t>
            </a:r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m1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m2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m3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1653092" y="5409844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1653092" y="4080981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627769" y="6074351"/>
            <a:ext cx="35702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]==0)? 0 : b;</a:t>
            </a:r>
            <a:endParaRPr lang="en-US" dirty="0"/>
          </a:p>
        </p:txBody>
      </p:sp>
      <p:cxnSp>
        <p:nvCxnSpPr>
          <p:cNvPr id="78" name="Straight Connector 77"/>
          <p:cNvCxnSpPr/>
          <p:nvPr/>
        </p:nvCxnSpPr>
        <p:spPr bwMode="auto">
          <a:xfrm flipH="1">
            <a:off x="1653092" y="3322828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1653092" y="4799211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"/>
          <p:cNvGrpSpPr/>
          <p:nvPr/>
        </p:nvGrpSpPr>
        <p:grpSpPr>
          <a:xfrm>
            <a:off x="4496938" y="1730829"/>
            <a:ext cx="4176528" cy="4351361"/>
            <a:chOff x="4496938" y="1730829"/>
            <a:chExt cx="4176528" cy="4351361"/>
          </a:xfrm>
        </p:grpSpPr>
        <p:grpSp>
          <p:nvGrpSpPr>
            <p:cNvPr id="9" name="Group 8"/>
            <p:cNvGrpSpPr/>
            <p:nvPr/>
          </p:nvGrpSpPr>
          <p:grpSpPr>
            <a:xfrm>
              <a:off x="4915468" y="1730829"/>
              <a:ext cx="1965269" cy="784738"/>
              <a:chOff x="4915468" y="2117688"/>
              <a:chExt cx="1965269" cy="784738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5679734" y="2131336"/>
                <a:ext cx="1201003" cy="36848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 bwMode="auto">
              <a:xfrm>
                <a:off x="5829858" y="2492993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0" name="Straight Arrow Connector 29"/>
              <p:cNvCxnSpPr/>
              <p:nvPr/>
            </p:nvCxnSpPr>
            <p:spPr bwMode="auto">
              <a:xfrm>
                <a:off x="6132386" y="2492993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1" name="Straight Arrow Connector 30"/>
              <p:cNvCxnSpPr/>
              <p:nvPr/>
            </p:nvCxnSpPr>
            <p:spPr bwMode="auto">
              <a:xfrm>
                <a:off x="6434914" y="2492993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2" name="Straight Arrow Connector 31"/>
              <p:cNvCxnSpPr/>
              <p:nvPr/>
            </p:nvCxnSpPr>
            <p:spPr bwMode="auto">
              <a:xfrm>
                <a:off x="6737442" y="2492993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3" name="Straight Arrow Connector 32"/>
              <p:cNvCxnSpPr>
                <a:endCxn id="28" idx="1"/>
              </p:cNvCxnSpPr>
              <p:nvPr/>
            </p:nvCxnSpPr>
            <p:spPr bwMode="auto">
              <a:xfrm>
                <a:off x="5434076" y="2308757"/>
                <a:ext cx="245658" cy="682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84" name="TextBox 83"/>
              <p:cNvSpPr txBox="1"/>
              <p:nvPr/>
            </p:nvSpPr>
            <p:spPr>
              <a:xfrm>
                <a:off x="4915468" y="2117688"/>
                <a:ext cx="5020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a1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6007295" y="2144984"/>
                <a:ext cx="598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/>
                  <a:t>m1</a:t>
                </a:r>
                <a:endParaRPr lang="en-US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685731" y="3111528"/>
              <a:ext cx="1965264" cy="771090"/>
              <a:chOff x="4685731" y="3498387"/>
              <a:chExt cx="1965264" cy="771090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5449992" y="3498387"/>
                <a:ext cx="1201003" cy="36848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38" name="Straight Arrow Connector 37"/>
              <p:cNvCxnSpPr/>
              <p:nvPr/>
            </p:nvCxnSpPr>
            <p:spPr bwMode="auto">
              <a:xfrm>
                <a:off x="5600116" y="3860044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9" name="Straight Arrow Connector 38"/>
              <p:cNvCxnSpPr/>
              <p:nvPr/>
            </p:nvCxnSpPr>
            <p:spPr bwMode="auto">
              <a:xfrm>
                <a:off x="5902644" y="3860044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40" name="Straight Arrow Connector 39"/>
              <p:cNvCxnSpPr/>
              <p:nvPr/>
            </p:nvCxnSpPr>
            <p:spPr bwMode="auto">
              <a:xfrm>
                <a:off x="6205172" y="3860044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41" name="Straight Arrow Connector 40"/>
              <p:cNvCxnSpPr/>
              <p:nvPr/>
            </p:nvCxnSpPr>
            <p:spPr bwMode="auto">
              <a:xfrm>
                <a:off x="6507700" y="3860044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42" name="Straight Arrow Connector 41"/>
              <p:cNvCxnSpPr>
                <a:endCxn id="37" idx="1"/>
              </p:cNvCxnSpPr>
              <p:nvPr/>
            </p:nvCxnSpPr>
            <p:spPr bwMode="auto">
              <a:xfrm>
                <a:off x="5204334" y="3675808"/>
                <a:ext cx="245658" cy="682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85" name="TextBox 84"/>
              <p:cNvSpPr txBox="1"/>
              <p:nvPr/>
            </p:nvSpPr>
            <p:spPr>
              <a:xfrm>
                <a:off x="4685731" y="3512034"/>
                <a:ext cx="5020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a2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5750263" y="3512035"/>
                <a:ext cx="598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/>
                  <a:t>m2</a:t>
                </a:r>
                <a:endParaRPr lang="en-US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496938" y="4451280"/>
              <a:ext cx="1978911" cy="771090"/>
              <a:chOff x="4496938" y="4838139"/>
              <a:chExt cx="1978911" cy="771090"/>
            </a:xfrm>
          </p:grpSpPr>
          <p:sp>
            <p:nvSpPr>
              <p:cNvPr id="56" name="Rectangle 55"/>
              <p:cNvSpPr/>
              <p:nvPr/>
            </p:nvSpPr>
            <p:spPr bwMode="auto">
              <a:xfrm>
                <a:off x="5274846" y="4838139"/>
                <a:ext cx="1201003" cy="36848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57" name="Straight Arrow Connector 56"/>
              <p:cNvCxnSpPr/>
              <p:nvPr/>
            </p:nvCxnSpPr>
            <p:spPr bwMode="auto">
              <a:xfrm>
                <a:off x="5424970" y="5199796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8" name="Straight Arrow Connector 57"/>
              <p:cNvCxnSpPr/>
              <p:nvPr/>
            </p:nvCxnSpPr>
            <p:spPr bwMode="auto">
              <a:xfrm>
                <a:off x="5727498" y="5199796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9" name="Straight Arrow Connector 58"/>
              <p:cNvCxnSpPr/>
              <p:nvPr/>
            </p:nvCxnSpPr>
            <p:spPr bwMode="auto">
              <a:xfrm>
                <a:off x="6030026" y="5199796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60" name="Straight Arrow Connector 59"/>
              <p:cNvCxnSpPr/>
              <p:nvPr/>
            </p:nvCxnSpPr>
            <p:spPr bwMode="auto">
              <a:xfrm>
                <a:off x="6332554" y="5199796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61" name="Straight Arrow Connector 60"/>
              <p:cNvCxnSpPr>
                <a:endCxn id="56" idx="1"/>
              </p:cNvCxnSpPr>
              <p:nvPr/>
            </p:nvCxnSpPr>
            <p:spPr bwMode="auto">
              <a:xfrm>
                <a:off x="5029188" y="5015560"/>
                <a:ext cx="245658" cy="682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86" name="TextBox 85"/>
              <p:cNvSpPr txBox="1"/>
              <p:nvPr/>
            </p:nvSpPr>
            <p:spPr>
              <a:xfrm>
                <a:off x="4496938" y="4838142"/>
                <a:ext cx="5020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a3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5602412" y="4838142"/>
                <a:ext cx="598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/>
                  <a:t>m3</a:t>
                </a:r>
                <a:endParaRPr lang="en-US" dirty="0"/>
              </a:p>
            </p:txBody>
          </p:sp>
        </p:grpSp>
        <p:sp>
          <p:nvSpPr>
            <p:cNvPr id="34" name="Rectangle 33"/>
            <p:cNvSpPr/>
            <p:nvPr/>
          </p:nvSpPr>
          <p:spPr bwMode="auto">
            <a:xfrm>
              <a:off x="5663813" y="2506477"/>
              <a:ext cx="2729552" cy="38213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>
              <a:off x="7415271" y="2122068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0" name="TextBox 79"/>
            <p:cNvSpPr txBox="1"/>
            <p:nvPr/>
          </p:nvSpPr>
          <p:spPr>
            <a:xfrm>
              <a:off x="6578219" y="2533769"/>
              <a:ext cx="82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add4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117307" y="2090222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0</a:t>
              </a:r>
              <a:endParaRPr lang="en-US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406780" y="2697546"/>
              <a:ext cx="2904707" cy="3318330"/>
              <a:chOff x="5406780" y="3084405"/>
              <a:chExt cx="2904707" cy="3318330"/>
            </a:xfrm>
          </p:grpSpPr>
          <p:cxnSp>
            <p:nvCxnSpPr>
              <p:cNvPr id="20" name="Straight Arrow Connector 19"/>
              <p:cNvCxnSpPr/>
              <p:nvPr/>
            </p:nvCxnSpPr>
            <p:spPr bwMode="auto">
              <a:xfrm>
                <a:off x="7685951" y="3311871"/>
                <a:ext cx="0" cy="95989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21" name="Straight Arrow Connector 20"/>
              <p:cNvCxnSpPr/>
              <p:nvPr/>
            </p:nvCxnSpPr>
            <p:spPr bwMode="auto">
              <a:xfrm>
                <a:off x="7401621" y="3325518"/>
                <a:ext cx="0" cy="95989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22" name="Straight Arrow Connector 21"/>
              <p:cNvCxnSpPr/>
              <p:nvPr/>
            </p:nvCxnSpPr>
            <p:spPr bwMode="auto">
              <a:xfrm>
                <a:off x="7977109" y="3325518"/>
                <a:ext cx="0" cy="95989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48" name="Rectangle 47"/>
              <p:cNvSpPr/>
              <p:nvPr/>
            </p:nvSpPr>
            <p:spPr bwMode="auto">
              <a:xfrm>
                <a:off x="5406780" y="4287683"/>
                <a:ext cx="2729552" cy="382137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 bwMode="auto">
              <a:xfrm>
                <a:off x="8311487" y="3289121"/>
                <a:ext cx="0" cy="3113614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81" name="TextBox 80"/>
              <p:cNvSpPr txBox="1"/>
              <p:nvPr/>
            </p:nvSpPr>
            <p:spPr>
              <a:xfrm>
                <a:off x="6348479" y="4301326"/>
                <a:ext cx="8226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/>
                  <a:t>add4</a:t>
                </a:r>
                <a:endParaRPr lang="en-US" dirty="0"/>
              </a:p>
            </p:txBody>
          </p:sp>
          <p:sp>
            <p:nvSpPr>
              <p:cNvPr id="79" name="Freeform 78"/>
              <p:cNvSpPr/>
              <p:nvPr/>
            </p:nvSpPr>
            <p:spPr bwMode="auto">
              <a:xfrm>
                <a:off x="5554639" y="3084405"/>
                <a:ext cx="1542197" cy="1201003"/>
              </a:xfrm>
              <a:custGeom>
                <a:avLst/>
                <a:gdLst>
                  <a:gd name="connsiteX0" fmla="*/ 109182 w 1542197"/>
                  <a:gd name="connsiteY0" fmla="*/ 0 h 1201003"/>
                  <a:gd name="connsiteX1" fmla="*/ 0 w 1542197"/>
                  <a:gd name="connsiteY1" fmla="*/ 0 h 1201003"/>
                  <a:gd name="connsiteX2" fmla="*/ 0 w 1542197"/>
                  <a:gd name="connsiteY2" fmla="*/ 286603 h 1201003"/>
                  <a:gd name="connsiteX3" fmla="*/ 1528549 w 1542197"/>
                  <a:gd name="connsiteY3" fmla="*/ 300250 h 1201003"/>
                  <a:gd name="connsiteX4" fmla="*/ 1542197 w 1542197"/>
                  <a:gd name="connsiteY4" fmla="*/ 1201003 h 1201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42197" h="1201003">
                    <a:moveTo>
                      <a:pt x="109182" y="0"/>
                    </a:moveTo>
                    <a:lnTo>
                      <a:pt x="0" y="0"/>
                    </a:lnTo>
                    <a:lnTo>
                      <a:pt x="0" y="286603"/>
                    </a:lnTo>
                    <a:lnTo>
                      <a:pt x="1528549" y="300250"/>
                    </a:lnTo>
                    <a:lnTo>
                      <a:pt x="1542197" y="1201003"/>
                    </a:ln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5231634" y="4078244"/>
              <a:ext cx="2834193" cy="1922060"/>
              <a:chOff x="5231634" y="4465103"/>
              <a:chExt cx="2834193" cy="1922060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5231634" y="5627435"/>
                <a:ext cx="2729552" cy="382137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6159685" y="5641081"/>
                <a:ext cx="8226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/>
                  <a:t>add4</a:t>
                </a:r>
                <a:endParaRPr lang="en-US" dirty="0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297607" y="4465103"/>
                <a:ext cx="2768220" cy="1922060"/>
                <a:chOff x="5297607" y="4465103"/>
                <a:chExt cx="2768220" cy="1922060"/>
              </a:xfrm>
            </p:grpSpPr>
            <p:cxnSp>
              <p:nvCxnSpPr>
                <p:cNvPr id="65" name="Straight Arrow Connector 64"/>
                <p:cNvCxnSpPr/>
                <p:nvPr/>
              </p:nvCxnSpPr>
              <p:spPr bwMode="auto">
                <a:xfrm flipH="1">
                  <a:off x="8052179" y="4667545"/>
                  <a:ext cx="13648" cy="1719618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62" name="Straight Arrow Connector 61"/>
                <p:cNvCxnSpPr/>
                <p:nvPr/>
              </p:nvCxnSpPr>
              <p:spPr bwMode="auto">
                <a:xfrm>
                  <a:off x="7196907" y="4665270"/>
                  <a:ext cx="0" cy="95989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63" name="Straight Arrow Connector 62"/>
                <p:cNvCxnSpPr/>
                <p:nvPr/>
              </p:nvCxnSpPr>
              <p:spPr bwMode="auto">
                <a:xfrm>
                  <a:off x="7499435" y="4665270"/>
                  <a:ext cx="0" cy="95989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64" name="Straight Arrow Connector 63"/>
                <p:cNvCxnSpPr/>
                <p:nvPr/>
              </p:nvCxnSpPr>
              <p:spPr bwMode="auto">
                <a:xfrm>
                  <a:off x="7801963" y="4665270"/>
                  <a:ext cx="0" cy="95989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sp>
              <p:nvSpPr>
                <p:cNvPr id="94" name="Freeform 93"/>
                <p:cNvSpPr/>
                <p:nvPr/>
              </p:nvSpPr>
              <p:spPr bwMode="auto">
                <a:xfrm>
                  <a:off x="5297607" y="4465103"/>
                  <a:ext cx="1542197" cy="1201003"/>
                </a:xfrm>
                <a:custGeom>
                  <a:avLst/>
                  <a:gdLst>
                    <a:gd name="connsiteX0" fmla="*/ 109182 w 1542197"/>
                    <a:gd name="connsiteY0" fmla="*/ 0 h 1201003"/>
                    <a:gd name="connsiteX1" fmla="*/ 0 w 1542197"/>
                    <a:gd name="connsiteY1" fmla="*/ 0 h 1201003"/>
                    <a:gd name="connsiteX2" fmla="*/ 0 w 1542197"/>
                    <a:gd name="connsiteY2" fmla="*/ 286603 h 1201003"/>
                    <a:gd name="connsiteX3" fmla="*/ 1528549 w 1542197"/>
                    <a:gd name="connsiteY3" fmla="*/ 300250 h 1201003"/>
                    <a:gd name="connsiteX4" fmla="*/ 1542197 w 1542197"/>
                    <a:gd name="connsiteY4" fmla="*/ 1201003 h 12010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42197" h="1201003">
                      <a:moveTo>
                        <a:pt x="109182" y="0"/>
                      </a:moveTo>
                      <a:lnTo>
                        <a:pt x="0" y="0"/>
                      </a:lnTo>
                      <a:lnTo>
                        <a:pt x="0" y="286603"/>
                      </a:lnTo>
                      <a:lnTo>
                        <a:pt x="1528549" y="300250"/>
                      </a:lnTo>
                      <a:lnTo>
                        <a:pt x="1542197" y="1201003"/>
                      </a:lnTo>
                    </a:path>
                  </a:pathLst>
                </a:cu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</p:grpSp>
        </p:grpSp>
        <p:grpSp>
          <p:nvGrpSpPr>
            <p:cNvPr id="26" name="Group 25"/>
            <p:cNvGrpSpPr/>
            <p:nvPr/>
          </p:nvGrpSpPr>
          <p:grpSpPr>
            <a:xfrm>
              <a:off x="5095165" y="5404352"/>
              <a:ext cx="2599909" cy="677838"/>
              <a:chOff x="5095165" y="5791211"/>
              <a:chExt cx="2599909" cy="677838"/>
            </a:xfrm>
          </p:grpSpPr>
          <p:cxnSp>
            <p:nvCxnSpPr>
              <p:cNvPr id="69" name="Straight Arrow Connector 68"/>
              <p:cNvCxnSpPr/>
              <p:nvPr/>
            </p:nvCxnSpPr>
            <p:spPr bwMode="auto">
              <a:xfrm>
                <a:off x="6787490" y="6002801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70" name="Straight Arrow Connector 69"/>
              <p:cNvCxnSpPr/>
              <p:nvPr/>
            </p:nvCxnSpPr>
            <p:spPr bwMode="auto">
              <a:xfrm>
                <a:off x="7090018" y="6002801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71" name="Straight Arrow Connector 70"/>
              <p:cNvCxnSpPr/>
              <p:nvPr/>
            </p:nvCxnSpPr>
            <p:spPr bwMode="auto">
              <a:xfrm>
                <a:off x="7392546" y="6002801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72" name="Straight Arrow Connector 71"/>
              <p:cNvCxnSpPr/>
              <p:nvPr/>
            </p:nvCxnSpPr>
            <p:spPr bwMode="auto">
              <a:xfrm>
                <a:off x="7695074" y="6002801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95" name="Freeform 94"/>
              <p:cNvSpPr/>
              <p:nvPr/>
            </p:nvSpPr>
            <p:spPr bwMode="auto">
              <a:xfrm>
                <a:off x="5095165" y="5791211"/>
                <a:ext cx="1387522" cy="677838"/>
              </a:xfrm>
              <a:custGeom>
                <a:avLst/>
                <a:gdLst>
                  <a:gd name="connsiteX0" fmla="*/ 109182 w 1542197"/>
                  <a:gd name="connsiteY0" fmla="*/ 0 h 1201003"/>
                  <a:gd name="connsiteX1" fmla="*/ 0 w 1542197"/>
                  <a:gd name="connsiteY1" fmla="*/ 0 h 1201003"/>
                  <a:gd name="connsiteX2" fmla="*/ 0 w 1542197"/>
                  <a:gd name="connsiteY2" fmla="*/ 286603 h 1201003"/>
                  <a:gd name="connsiteX3" fmla="*/ 1528549 w 1542197"/>
                  <a:gd name="connsiteY3" fmla="*/ 300250 h 1201003"/>
                  <a:gd name="connsiteX4" fmla="*/ 1542197 w 1542197"/>
                  <a:gd name="connsiteY4" fmla="*/ 1201003 h 1201003"/>
                  <a:gd name="connsiteX0" fmla="*/ 109182 w 1555530"/>
                  <a:gd name="connsiteY0" fmla="*/ 0 h 636830"/>
                  <a:gd name="connsiteX1" fmla="*/ 0 w 1555530"/>
                  <a:gd name="connsiteY1" fmla="*/ 0 h 636830"/>
                  <a:gd name="connsiteX2" fmla="*/ 0 w 1555530"/>
                  <a:gd name="connsiteY2" fmla="*/ 286603 h 636830"/>
                  <a:gd name="connsiteX3" fmla="*/ 1528549 w 1555530"/>
                  <a:gd name="connsiteY3" fmla="*/ 300250 h 636830"/>
                  <a:gd name="connsiteX4" fmla="*/ 1555530 w 1555530"/>
                  <a:gd name="connsiteY4" fmla="*/ 636830 h 636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55530" h="636830">
                    <a:moveTo>
                      <a:pt x="109182" y="0"/>
                    </a:moveTo>
                    <a:lnTo>
                      <a:pt x="0" y="0"/>
                    </a:lnTo>
                    <a:lnTo>
                      <a:pt x="0" y="286603"/>
                    </a:lnTo>
                    <a:lnTo>
                      <a:pt x="1528549" y="300250"/>
                    </a:lnTo>
                    <a:lnTo>
                      <a:pt x="1555530" y="636830"/>
                    </a:ln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sp>
          <p:nvSpPr>
            <p:cNvPr id="96" name="Rectangle 95"/>
            <p:cNvSpPr/>
            <p:nvPr/>
          </p:nvSpPr>
          <p:spPr bwMode="auto">
            <a:xfrm>
              <a:off x="7472463" y="1748327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97" name="Straight Arrow Connector 96"/>
            <p:cNvCxnSpPr/>
            <p:nvPr/>
          </p:nvCxnSpPr>
          <p:spPr bwMode="auto">
            <a:xfrm>
              <a:off x="7622587" y="210998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8" name="Straight Arrow Connector 97"/>
            <p:cNvCxnSpPr/>
            <p:nvPr/>
          </p:nvCxnSpPr>
          <p:spPr bwMode="auto">
            <a:xfrm>
              <a:off x="7925115" y="210998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9" name="Straight Arrow Connector 98"/>
            <p:cNvCxnSpPr/>
            <p:nvPr/>
          </p:nvCxnSpPr>
          <p:spPr bwMode="auto">
            <a:xfrm>
              <a:off x="8227643" y="210998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0" name="Straight Arrow Connector 99"/>
            <p:cNvCxnSpPr/>
            <p:nvPr/>
          </p:nvCxnSpPr>
          <p:spPr bwMode="auto">
            <a:xfrm>
              <a:off x="8530171" y="2109984"/>
              <a:ext cx="26616" cy="389032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1" name="Straight Arrow Connector 100"/>
            <p:cNvCxnSpPr>
              <a:endCxn id="96" idx="1"/>
            </p:cNvCxnSpPr>
            <p:nvPr/>
          </p:nvCxnSpPr>
          <p:spPr bwMode="auto">
            <a:xfrm>
              <a:off x="7226805" y="1925748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02" name="TextBox 101"/>
            <p:cNvSpPr txBox="1"/>
            <p:nvPr/>
          </p:nvSpPr>
          <p:spPr>
            <a:xfrm>
              <a:off x="6825427" y="1734679"/>
              <a:ext cx="5020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800024" y="1761975"/>
              <a:ext cx="5982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m0</a:t>
              </a:r>
              <a:endParaRPr lang="en-US" dirty="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10,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F948D18-B4E4-4317-99B7-73E7F36F22F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92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36278</TotalTime>
  <Words>2106</Words>
  <Application>Microsoft Office PowerPoint</Application>
  <PresentationFormat>On-screen Show (4:3)</PresentationFormat>
  <Paragraphs>622</Paragraphs>
  <Slides>30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Blueprint</vt:lpstr>
      <vt:lpstr>PowerPoint Presentation</vt:lpstr>
      <vt:lpstr>Folding large combinational circuits</vt:lpstr>
      <vt:lpstr>Flip flop: The basic building block of Sequential Circuits</vt:lpstr>
      <vt:lpstr>Flip-flops with Write Enables</vt:lpstr>
      <vt:lpstr>Registers</vt:lpstr>
      <vt:lpstr>Expressing a loop using registers</vt:lpstr>
      <vt:lpstr>Expressing sequential circuits in BSV</vt:lpstr>
      <vt:lpstr>Rule Execution</vt:lpstr>
      <vt:lpstr>Multiplication by repeated addition</vt:lpstr>
      <vt:lpstr>Combinational 32-bit multiply</vt:lpstr>
      <vt:lpstr>Design issues with combinational multiply</vt:lpstr>
      <vt:lpstr>Multiply using registers</vt:lpstr>
      <vt:lpstr>  Sequential Circuit for Multiply</vt:lpstr>
      <vt:lpstr>Dynamic selection requires a mux</vt:lpstr>
      <vt:lpstr>Replacing repeated selections by shifts</vt:lpstr>
      <vt:lpstr>Circuit for Sequential Multiply</vt:lpstr>
      <vt:lpstr>Circuit analysis</vt:lpstr>
      <vt:lpstr>Combinational IFFT</vt:lpstr>
      <vt:lpstr>Folded IFFT: Reusing the Stage computation</vt:lpstr>
      <vt:lpstr>BSV Code for stage_f</vt:lpstr>
      <vt:lpstr>Higher-order functions: Stage functions f1, f2 and f3</vt:lpstr>
      <vt:lpstr>Folded Combinational Ckts</vt:lpstr>
      <vt:lpstr>Shared Circuit</vt:lpstr>
      <vt:lpstr>Superfolded IFFT: Just one Bfly-4 node!</vt:lpstr>
      <vt:lpstr>Superfolded IFFT:  stage function f</vt:lpstr>
      <vt:lpstr>Code for the Superfolded stage function</vt:lpstr>
      <vt:lpstr>Syntax: Vector of Registers</vt:lpstr>
      <vt:lpstr>802.11a Transmitter  [MEMOCODE 2006] Dave, Gerding, Pellauer, Arvind</vt:lpstr>
      <vt:lpstr>802.11a Transmitter Synthesis results (Only the IFFT block is changing)</vt:lpstr>
      <vt:lpstr>Why are the areas so similar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898</cp:revision>
  <cp:lastPrinted>1601-01-01T00:00:00Z</cp:lastPrinted>
  <dcterms:created xsi:type="dcterms:W3CDTF">2003-01-21T19:25:41Z</dcterms:created>
  <dcterms:modified xsi:type="dcterms:W3CDTF">2016-02-09T19:51:33Z</dcterms:modified>
</cp:coreProperties>
</file>