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46"/>
  </p:notesMasterIdLst>
  <p:handoutMasterIdLst>
    <p:handoutMasterId r:id="rId47"/>
  </p:handoutMasterIdLst>
  <p:sldIdLst>
    <p:sldId id="1375" r:id="rId2"/>
    <p:sldId id="1400" r:id="rId3"/>
    <p:sldId id="1401" r:id="rId4"/>
    <p:sldId id="1412" r:id="rId5"/>
    <p:sldId id="1413" r:id="rId6"/>
    <p:sldId id="1419" r:id="rId7"/>
    <p:sldId id="1409" r:id="rId8"/>
    <p:sldId id="1404" r:id="rId9"/>
    <p:sldId id="1422" r:id="rId10"/>
    <p:sldId id="1403" r:id="rId11"/>
    <p:sldId id="1402" r:id="rId12"/>
    <p:sldId id="1405" r:id="rId13"/>
    <p:sldId id="1406" r:id="rId14"/>
    <p:sldId id="1420" r:id="rId15"/>
    <p:sldId id="1433" r:id="rId16"/>
    <p:sldId id="1434" r:id="rId17"/>
    <p:sldId id="1424" r:id="rId18"/>
    <p:sldId id="1423" r:id="rId19"/>
    <p:sldId id="1408" r:id="rId20"/>
    <p:sldId id="1425" r:id="rId21"/>
    <p:sldId id="1426" r:id="rId22"/>
    <p:sldId id="1410" r:id="rId23"/>
    <p:sldId id="1428" r:id="rId24"/>
    <p:sldId id="1427" r:id="rId25"/>
    <p:sldId id="1429" r:id="rId26"/>
    <p:sldId id="1430" r:id="rId27"/>
    <p:sldId id="1431" r:id="rId28"/>
    <p:sldId id="1432" r:id="rId29"/>
    <p:sldId id="1418" r:id="rId30"/>
    <p:sldId id="1435" r:id="rId31"/>
    <p:sldId id="1436" r:id="rId32"/>
    <p:sldId id="1376" r:id="rId33"/>
    <p:sldId id="1377" r:id="rId34"/>
    <p:sldId id="1378" r:id="rId35"/>
    <p:sldId id="1379" r:id="rId36"/>
    <p:sldId id="1380" r:id="rId37"/>
    <p:sldId id="1381" r:id="rId38"/>
    <p:sldId id="1382" r:id="rId39"/>
    <p:sldId id="1383" r:id="rId40"/>
    <p:sldId id="1384" r:id="rId41"/>
    <p:sldId id="1386" r:id="rId42"/>
    <p:sldId id="1389" r:id="rId43"/>
    <p:sldId id="1396" r:id="rId44"/>
    <p:sldId id="1397" r:id="rId45"/>
  </p:sldIdLst>
  <p:sldSz cx="9144000" cy="6858000" type="screen4x3"/>
  <p:notesSz cx="7099300" cy="10234613"/>
  <p:defaultTextStyle>
    <a:defPPr>
      <a:defRPr lang="en-US"/>
    </a:defPPr>
    <a:lvl1pPr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>
          <p15:clr>
            <a:srgbClr val="A4A3A4"/>
          </p15:clr>
        </p15:guide>
        <p15:guide id="2" pos="196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F6FD71"/>
    <a:srgbClr val="FF3333"/>
    <a:srgbClr val="FD7E71"/>
    <a:srgbClr val="CC33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3" autoAdjust="0"/>
    <p:restoredTop sz="96189" autoAdjust="0"/>
  </p:normalViewPr>
  <p:slideViewPr>
    <p:cSldViewPr snapToGrid="0">
      <p:cViewPr>
        <p:scale>
          <a:sx n="90" d="100"/>
          <a:sy n="90" d="100"/>
        </p:scale>
        <p:origin x="-1368" y="-42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6672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t" anchorCtr="0" compatLnSpc="1">
            <a:prstTxWarp prst="textNoShape">
              <a:avLst/>
            </a:prstTxWarp>
          </a:bodyPr>
          <a:lstStyle>
            <a:lvl1pPr defTabSz="98873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31" y="2"/>
            <a:ext cx="3076671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t" anchorCtr="0" compatLnSpc="1">
            <a:prstTxWarp prst="textNoShape">
              <a:avLst/>
            </a:prstTxWarp>
          </a:bodyPr>
          <a:lstStyle>
            <a:lvl1pPr algn="r" defTabSz="98873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21867"/>
            <a:ext cx="3076672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b" anchorCtr="0" compatLnSpc="1">
            <a:prstTxWarp prst="textNoShape">
              <a:avLst/>
            </a:prstTxWarp>
          </a:bodyPr>
          <a:lstStyle>
            <a:lvl1pPr defTabSz="98873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31" y="9721867"/>
            <a:ext cx="3076671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b" anchorCtr="0" compatLnSpc="1">
            <a:prstTxWarp prst="textNoShape">
              <a:avLst/>
            </a:prstTxWarp>
          </a:bodyPr>
          <a:lstStyle>
            <a:lvl1pPr algn="r" defTabSz="98873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D06BDAD0-7E88-4F24-996F-A4239B167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32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6672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t" anchorCtr="0" compatLnSpc="1">
            <a:prstTxWarp prst="textNoShape">
              <a:avLst/>
            </a:prstTxWarp>
          </a:bodyPr>
          <a:lstStyle>
            <a:lvl1pPr defTabSz="98873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8" y="4861782"/>
            <a:ext cx="5207386" cy="460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31" y="2"/>
            <a:ext cx="3076671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t" anchorCtr="0" compatLnSpc="1">
            <a:prstTxWarp prst="textNoShape">
              <a:avLst/>
            </a:prstTxWarp>
          </a:bodyPr>
          <a:lstStyle>
            <a:lvl1pPr algn="r" defTabSz="98873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1867"/>
            <a:ext cx="3076672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b" anchorCtr="0" compatLnSpc="1">
            <a:prstTxWarp prst="textNoShape">
              <a:avLst/>
            </a:prstTxWarp>
          </a:bodyPr>
          <a:lstStyle>
            <a:lvl1pPr defTabSz="98873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31" y="9721867"/>
            <a:ext cx="3076671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b" anchorCtr="0" compatLnSpc="1">
            <a:prstTxWarp prst="textNoShape">
              <a:avLst/>
            </a:prstTxWarp>
          </a:bodyPr>
          <a:lstStyle>
            <a:lvl1pPr algn="r" defTabSz="98873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89D0B5DD-E471-468E-BF81-0C492E66E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96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63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4763" y="6400800"/>
            <a:ext cx="1905000" cy="457200"/>
          </a:xfrm>
        </p:spPr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T01-</a:t>
            </a:r>
            <a:fld id="{E106E5FE-2B70-4D48-BE0C-1D2745C5F1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http://csg.csail.mit.edu/6.375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http://csg.csail.mit.edu/6.375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10633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T01-</a:t>
            </a:r>
            <a:fld id="{B24ECE11-5C89-470A-9AF8-7FAC56BAE1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330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http://csg.csail.mit.edu/6.375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943849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endParaRPr lang="en-US" sz="180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tx2"/>
                </a:solidFill>
              </a:rPr>
              <a:t>6.375 Tutorial 1</a:t>
            </a:r>
          </a:p>
          <a:p>
            <a:pPr eaLnBrk="1" hangingPunct="1">
              <a:lnSpc>
                <a:spcPct val="80000"/>
              </a:lnSpc>
            </a:pPr>
            <a:r>
              <a:rPr lang="en-US" sz="4400" smtClean="0">
                <a:solidFill>
                  <a:schemeClr val="tx2"/>
                </a:solidFill>
              </a:rPr>
              <a:t>BSV</a:t>
            </a:r>
            <a:endParaRPr lang="en-US" sz="36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Ming Liu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4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rule at a time: </a:t>
            </a:r>
          </a:p>
          <a:p>
            <a:pPr lvl="1"/>
            <a:r>
              <a:rPr lang="en-US" dirty="0" smtClean="0"/>
              <a:t>Choose an </a:t>
            </a:r>
            <a:r>
              <a:rPr lang="en-US" i="1" dirty="0" smtClean="0"/>
              <a:t>enabled</a:t>
            </a:r>
            <a:r>
              <a:rPr lang="en-US" dirty="0" smtClean="0"/>
              <a:t> rule</a:t>
            </a:r>
          </a:p>
          <a:p>
            <a:pPr lvl="1"/>
            <a:r>
              <a:rPr lang="en-US" dirty="0" smtClean="0"/>
              <a:t>Apply </a:t>
            </a:r>
            <a:r>
              <a:rPr lang="en-US" i="1" dirty="0" smtClean="0"/>
              <a:t>all </a:t>
            </a:r>
            <a:r>
              <a:rPr lang="en-US" dirty="0" smtClean="0"/>
              <a:t>of the </a:t>
            </a:r>
            <a:r>
              <a:rPr lang="en-US" i="1" dirty="0" smtClean="0"/>
              <a:t>actions</a:t>
            </a:r>
            <a:r>
              <a:rPr lang="en-US" dirty="0" smtClean="0"/>
              <a:t> of the rule</a:t>
            </a:r>
          </a:p>
          <a:p>
            <a:pPr lvl="1"/>
            <a:r>
              <a:rPr lang="en-US" dirty="0" smtClean="0"/>
              <a:t>Repeat</a:t>
            </a:r>
          </a:p>
          <a:p>
            <a:r>
              <a:rPr lang="en-US" sz="2400" dirty="0" smtClean="0"/>
              <a:t>Conceptually rules execute one at a time in global order, but compiler aggressively </a:t>
            </a:r>
            <a:r>
              <a:rPr lang="en-US" sz="2400" i="1" dirty="0" smtClean="0"/>
              <a:t>schedules</a:t>
            </a:r>
            <a:r>
              <a:rPr lang="en-US" sz="2400" dirty="0" smtClean="0"/>
              <a:t> multiple rules to execute in the same clock cycle</a:t>
            </a:r>
          </a:p>
          <a:p>
            <a:pPr lvl="1"/>
            <a:r>
              <a:rPr lang="en-US" sz="2000" dirty="0" smtClean="0"/>
              <a:t>Scheduling will be covered in detail in upcoming lectures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09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657" y="3664581"/>
            <a:ext cx="7772400" cy="146982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does this do?</a:t>
            </a:r>
          </a:p>
          <a:p>
            <a:pPr lvl="1"/>
            <a:r>
              <a:rPr lang="en-US" dirty="0" smtClean="0"/>
              <a:t>Print “hello, world” infinitely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3657" y="1814840"/>
            <a:ext cx="6205355" cy="1615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mkHelloWorld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(Empty);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rule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sayhello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(True);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$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display("hello, world");</a:t>
            </a:r>
          </a:p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endrule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2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 with State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87401" y="1961081"/>
            <a:ext cx="7032794" cy="39087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mkHelloWorldOnce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said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sayhello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(!said);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$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display("hello, world");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said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&lt;= True;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goodbye (said);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$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finish();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endmodule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5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i="1" dirty="0" smtClean="0"/>
              <a:t>can</a:t>
            </a:r>
            <a:r>
              <a:rPr lang="en-US" dirty="0" smtClean="0"/>
              <a:t> a rule fire?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493" y="1630119"/>
            <a:ext cx="8137162" cy="4114800"/>
          </a:xfrm>
        </p:spPr>
        <p:txBody>
          <a:bodyPr/>
          <a:lstStyle/>
          <a:p>
            <a:r>
              <a:rPr lang="en-US" dirty="0" smtClean="0"/>
              <a:t>Guard is true (explicit)</a:t>
            </a:r>
          </a:p>
          <a:p>
            <a:r>
              <a:rPr lang="en-US" i="1" dirty="0" smtClean="0"/>
              <a:t>All</a:t>
            </a:r>
            <a:r>
              <a:rPr lang="en-US" dirty="0" smtClean="0"/>
              <a:t> actions/methods in rule are ready (implicit)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i="1" dirty="0" smtClean="0"/>
              <a:t>Will </a:t>
            </a:r>
            <a:r>
              <a:rPr lang="en-US" dirty="0" smtClean="0"/>
              <a:t>it fire?</a:t>
            </a:r>
          </a:p>
          <a:p>
            <a:pPr lvl="1"/>
            <a:r>
              <a:rPr lang="en-US" dirty="0" smtClean="0"/>
              <a:t>That depends on scheduling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89271" y="3248639"/>
            <a:ext cx="6205355" cy="22529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doCompute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if (started); 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Bit#(32)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Q.first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 //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is a FIFO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Bit#(32) b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bQ.first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 //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is a FIFO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Q.deq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bQ.deq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outQ.enq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 {a, b} ); //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is a FIFO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13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7080"/>
            <a:ext cx="7772400" cy="1143000"/>
          </a:xfrm>
        </p:spPr>
        <p:txBody>
          <a:bodyPr/>
          <a:lstStyle/>
          <a:p>
            <a:r>
              <a:rPr lang="en-US" sz="3200" dirty="0"/>
              <a:t>Part 5: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Implement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80766"/>
            <a:ext cx="8114731" cy="4114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Methods, just like rules, have can have implicit and explicit guards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2161" y="1301843"/>
            <a:ext cx="6218960" cy="42350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MyIfc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#(numeric type n);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#(Bit#(n)) f();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SubIfc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#(n)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s;</a:t>
            </a:r>
          </a:p>
          <a:p>
            <a:pPr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endinterface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mkDut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MyIfc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#(n));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……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#(Bit#(n)) f();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……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SubIfc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// no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“n”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// methods of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SubIfc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endinterface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08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4250" y="6055608"/>
            <a:ext cx="4494636" cy="916692"/>
          </a:xfrm>
        </p:spPr>
        <p:txBody>
          <a:bodyPr/>
          <a:lstStyle/>
          <a:p>
            <a:r>
              <a:rPr lang="en-US" dirty="0" smtClean="0"/>
              <a:t>Is this correct?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5734" y="1420507"/>
            <a:ext cx="5157168" cy="38687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Multiplier;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Action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putOperands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#(32) a,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#(32) b);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#(32))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getResult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endinterface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mkMultiplier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(Multiplier);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#(32))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results &lt;-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mkFIFO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Action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putOperands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#(32) a,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#(32) b);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results.enq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(a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b);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#(32))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getResult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results.deq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results.first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endmodule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42902" y="1420507"/>
            <a:ext cx="3738275" cy="4718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mkCalculator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Calc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);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#(32)) a &lt;-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#(32)) b &lt;-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#(32)) res &lt;-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>
              <a:buNone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Multiplier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mkMultiplier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sentReq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pPr>
              <a:buNone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doStartMult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if (!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sentReq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mult.putOperands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(a, b);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sentReq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&lt;= True;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doFinishMult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if 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sentReq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#(32) prod &lt;-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mult.getResult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res &lt;=  prod;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sentReq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&lt;= False;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… //interface definition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4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2876" y="5753232"/>
            <a:ext cx="4494636" cy="916692"/>
          </a:xfrm>
        </p:spPr>
        <p:txBody>
          <a:bodyPr/>
          <a:lstStyle/>
          <a:p>
            <a:r>
              <a:rPr lang="en-US" dirty="0" smtClean="0"/>
              <a:t>Is this correct?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84636" y="1420507"/>
            <a:ext cx="3738275" cy="41380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1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mkCalculator2 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Calc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);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#(32)) a &lt;-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#(32)) b &lt;-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#(32)) res &lt;-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>
              <a:buNone/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Multiplier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mkMultiplier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doStartMult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mult.putOperands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(a, b);</a:t>
            </a: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doFinishMult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#(32) prod &lt;-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mult.getResult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res &lt;=  prod;</a:t>
            </a: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//interface definition</a:t>
            </a:r>
          </a:p>
          <a:p>
            <a:pPr>
              <a:buNone/>
            </a:pP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6347" y="1420507"/>
            <a:ext cx="3738275" cy="4332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1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mkCalculator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Calc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);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#(32)) a &lt;-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#(32)) b &lt;-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#(32)) res &lt;-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>
              <a:buNone/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Multiplier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mkMultiplier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sentReq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pPr>
              <a:buNone/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doStartMult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if (!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sentReq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mult.putOperands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(a, b);</a:t>
            </a: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sentReq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&lt;= True;</a:t>
            </a: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doFinishMult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if (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sentReq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#(32) prod &lt;-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mult.getResult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res &lt;=  prod;</a:t>
            </a: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sentReq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&lt;= False;</a:t>
            </a: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… //interface definition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94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Useful Lab 2 Topics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106E5FE-2B70-4D48-BE0C-1D2745C5F17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18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313" y="1539367"/>
            <a:ext cx="8223913" cy="4114800"/>
          </a:xfrm>
        </p:spPr>
        <p:txBody>
          <a:bodyPr/>
          <a:lstStyle/>
          <a:p>
            <a:r>
              <a:rPr lang="en-US" dirty="0" smtClean="0"/>
              <a:t>Type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Vector#(numeric type size, type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data_type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/>
              <a:t>Values:</a:t>
            </a:r>
          </a:p>
          <a:p>
            <a:pPr lvl="1"/>
            <a:r>
              <a:rPr lang="en-US" dirty="0" err="1"/>
              <a:t>newVector</a:t>
            </a:r>
            <a:r>
              <a:rPr lang="en-US" dirty="0"/>
              <a:t>(), replicate(</a:t>
            </a:r>
            <a:r>
              <a:rPr lang="en-US" dirty="0" err="1"/>
              <a:t>val</a:t>
            </a:r>
            <a:r>
              <a:rPr lang="en-US" dirty="0"/>
              <a:t>)</a:t>
            </a:r>
          </a:p>
          <a:p>
            <a:r>
              <a:rPr lang="en-US" dirty="0"/>
              <a:t>Functions:</a:t>
            </a:r>
          </a:p>
          <a:p>
            <a:pPr lvl="1"/>
            <a:r>
              <a:rPr lang="en-US" dirty="0"/>
              <a:t>Access an element: []</a:t>
            </a:r>
          </a:p>
          <a:p>
            <a:pPr lvl="1"/>
            <a:r>
              <a:rPr lang="en-US" dirty="0"/>
              <a:t>Range of vectors: take, </a:t>
            </a:r>
            <a:r>
              <a:rPr lang="en-US" dirty="0" err="1" smtClean="0"/>
              <a:t>takeAt</a:t>
            </a:r>
            <a:endParaRPr lang="en-US" dirty="0" smtClean="0"/>
          </a:p>
          <a:p>
            <a:pPr lvl="1"/>
            <a:r>
              <a:rPr lang="en-US" dirty="0" smtClean="0"/>
              <a:t>Rotate functions</a:t>
            </a:r>
          </a:p>
          <a:p>
            <a:pPr lvl="1"/>
            <a:r>
              <a:rPr lang="en-US" dirty="0" smtClean="0"/>
              <a:t>Advanced </a:t>
            </a:r>
            <a:r>
              <a:rPr lang="en-US" dirty="0"/>
              <a:t>functions: zip, map, fold</a:t>
            </a:r>
          </a:p>
          <a:p>
            <a:r>
              <a:rPr lang="en-US" dirty="0"/>
              <a:t>Can contain registers or modules</a:t>
            </a:r>
          </a:p>
          <a:p>
            <a:r>
              <a:rPr lang="en-US" dirty="0"/>
              <a:t>Must have ‘import Vector::*;’ in BSV file</a:t>
            </a:r>
            <a:endParaRPr lang="en-US" dirty="0">
              <a:cs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47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916" y="1604854"/>
            <a:ext cx="8194699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kern="1200" dirty="0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2000" kern="1200" dirty="0">
                <a:latin typeface="Courier New" pitchFamily="49" charset="0"/>
                <a:cs typeface="Courier New" pitchFamily="49" charset="0"/>
              </a:rPr>
              <a:t>#(Vector#(FFT_POINTS, </a:t>
            </a:r>
            <a:r>
              <a:rPr lang="en-US" sz="2000" kern="1200" dirty="0" err="1">
                <a:latin typeface="Courier New" pitchFamily="49" charset="0"/>
                <a:cs typeface="Courier New" pitchFamily="49" charset="0"/>
              </a:rPr>
              <a:t>ComplexSample</a:t>
            </a:r>
            <a:r>
              <a:rPr lang="en-US" sz="2000" kern="1200" dirty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2000" kern="1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kern="1200" dirty="0" err="1" smtClean="0">
                <a:latin typeface="Courier New" pitchFamily="49" charset="0"/>
                <a:cs typeface="Courier New" pitchFamily="49" charset="0"/>
              </a:rPr>
              <a:t>inputFIFO</a:t>
            </a:r>
            <a:r>
              <a:rPr lang="en-US" sz="2000" kern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12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2000" kern="1200" dirty="0" err="1">
                <a:latin typeface="Courier New" pitchFamily="49" charset="0"/>
                <a:cs typeface="Courier New" pitchFamily="49" charset="0"/>
              </a:rPr>
              <a:t>mkFIFO</a:t>
            </a:r>
            <a:r>
              <a:rPr lang="en-US" sz="2000" kern="1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lvl="1" indent="0">
              <a:buClr>
                <a:schemeClr val="hlink"/>
              </a:buClr>
              <a:buSzPct val="110000"/>
              <a:buNone/>
            </a:pPr>
            <a:r>
              <a:rPr lang="en-US" dirty="0"/>
              <a:t>Instantiating a single FIFO, holding vectors of samples</a:t>
            </a:r>
          </a:p>
          <a:p>
            <a:pPr marL="0" indent="0">
              <a:buNone/>
            </a:pPr>
            <a:endParaRPr lang="en-US" sz="2000" kern="1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Vector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1,FFT_LOG_POINTS),Vector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#(FFT_POINTS,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ComplexSample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stage_data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newVector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lvl="1" indent="0">
              <a:buClr>
                <a:schemeClr val="hlink"/>
              </a:buClr>
              <a:buSzPct val="110000"/>
              <a:buNone/>
            </a:pPr>
            <a:r>
              <a:rPr lang="en-US" dirty="0"/>
              <a:t>Declaring a vector of vectors</a:t>
            </a:r>
          </a:p>
          <a:p>
            <a:pPr marL="0" indent="0">
              <a:buNone/>
            </a:pPr>
            <a:endParaRPr lang="en-US" sz="1600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for (Integer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=i+1) begin</a:t>
            </a:r>
          </a:p>
          <a:p>
            <a:pPr marL="0" indent="0"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stage_data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][0] = 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kern="1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kern="1200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2400" dirty="0"/>
              <a:t>Assigning </a:t>
            </a:r>
            <a:r>
              <a:rPr lang="en-US" sz="2400" dirty="0" smtClean="0"/>
              <a:t>values to a </a:t>
            </a:r>
            <a:r>
              <a:rPr lang="en-US" sz="2400" dirty="0"/>
              <a:t>vector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23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Parts of a BSV module</a:t>
            </a:r>
          </a:p>
          <a:p>
            <a:r>
              <a:rPr lang="en-US" smtClean="0"/>
              <a:t>Lab 2 topics</a:t>
            </a:r>
          </a:p>
          <a:p>
            <a:r>
              <a:rPr lang="en-US" smtClean="0"/>
              <a:t>More types in BSV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T01-</a:t>
            </a:r>
            <a:fld id="{EC0A9AF3-268B-496B-8C8B-87FFEF96908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3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</a:t>
            </a:r>
            <a:r>
              <a:rPr lang="en-US" dirty="0"/>
              <a:t> and 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Register of Vectors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#( Vector#(32, Bit#(32) ) 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mkReg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replicate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 );</a:t>
            </a:r>
          </a:p>
          <a:p>
            <a:r>
              <a:rPr lang="en-US" dirty="0"/>
              <a:t>Vector of Registers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Vector#( 32,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#(Bit#(32)) 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replicateM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mkReg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>
                <a:ea typeface="+mn-ea"/>
                <a:cs typeface="+mn-cs"/>
              </a:rPr>
              <a:t>Similarly: </a:t>
            </a:r>
            <a:endParaRPr lang="en-US" dirty="0" smtClean="0">
              <a:ea typeface="+mn-ea"/>
              <a:cs typeface="+mn-cs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ea typeface="+mn-ea"/>
                <a:cs typeface="+mn-cs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fifoVec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replicateM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mkFIFO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Each has its own advantages and disadvantages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23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Writes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32045"/>
            <a:ext cx="8343331" cy="4114800"/>
          </a:xfrm>
        </p:spPr>
        <p:txBody>
          <a:bodyPr/>
          <a:lstStyle/>
          <a:p>
            <a:r>
              <a:rPr lang="en-US" sz="2400" dirty="0" err="1"/>
              <a:t>Reg</a:t>
            </a:r>
            <a:r>
              <a:rPr lang="en-US" sz="2400" dirty="0"/>
              <a:t>#(Bit#(8)) r;</a:t>
            </a:r>
          </a:p>
          <a:p>
            <a:pPr lvl="1"/>
            <a:r>
              <a:rPr lang="en-US" sz="2000" dirty="0"/>
              <a:t>r[0] &lt;= 0 counts as a </a:t>
            </a:r>
            <a:r>
              <a:rPr lang="en-US" sz="2000" dirty="0" smtClean="0"/>
              <a:t>read &amp; write </a:t>
            </a:r>
            <a:r>
              <a:rPr lang="en-US" sz="2000" dirty="0"/>
              <a:t>to the </a:t>
            </a:r>
            <a:r>
              <a:rPr lang="en-US" sz="2000" dirty="0" smtClean="0"/>
              <a:t>entire </a:t>
            </a:r>
            <a:r>
              <a:rPr lang="en-US" sz="2000" dirty="0" err="1" smtClean="0"/>
              <a:t>reg</a:t>
            </a:r>
            <a:r>
              <a:rPr lang="en-US" sz="2000" dirty="0" smtClean="0"/>
              <a:t> r</a:t>
            </a:r>
            <a:endParaRPr lang="en-US" sz="2000" dirty="0"/>
          </a:p>
          <a:p>
            <a:pPr lvl="2"/>
            <a:r>
              <a:rPr lang="en-US" sz="2000" dirty="0"/>
              <a:t>let </a:t>
            </a:r>
            <a:r>
              <a:rPr lang="en-US" sz="2000" dirty="0" err="1"/>
              <a:t>r_new</a:t>
            </a:r>
            <a:r>
              <a:rPr lang="en-US" sz="2000" dirty="0"/>
              <a:t> = r; </a:t>
            </a:r>
            <a:r>
              <a:rPr lang="en-US" sz="2000" dirty="0" err="1"/>
              <a:t>r_new</a:t>
            </a:r>
            <a:r>
              <a:rPr lang="en-US" sz="2000" dirty="0"/>
              <a:t>[0] = 0; r &lt;= </a:t>
            </a:r>
            <a:r>
              <a:rPr lang="en-US" sz="2000" dirty="0" err="1"/>
              <a:t>r_new</a:t>
            </a:r>
            <a:endParaRPr lang="en-US" sz="2000" dirty="0"/>
          </a:p>
          <a:p>
            <a:r>
              <a:rPr lang="en-US" sz="2400" dirty="0" err="1"/>
              <a:t>Reg</a:t>
            </a:r>
            <a:r>
              <a:rPr lang="en-US" sz="2400" dirty="0"/>
              <a:t>#(Vector#(8, Bit#(1))) r</a:t>
            </a:r>
          </a:p>
          <a:p>
            <a:pPr lvl="1"/>
            <a:r>
              <a:rPr lang="en-US" sz="2000" dirty="0"/>
              <a:t>Same problem, r[0] &lt;= 0 counts as a read and write to the entire register</a:t>
            </a:r>
          </a:p>
          <a:p>
            <a:pPr lvl="1"/>
            <a:r>
              <a:rPr lang="en-US" sz="2000" dirty="0"/>
              <a:t>r[0] &lt;= 0; r[1] &lt;= 1 counts as two writes to </a:t>
            </a:r>
            <a:r>
              <a:rPr lang="en-US" sz="2000" dirty="0" smtClean="0"/>
              <a:t>register</a:t>
            </a:r>
          </a:p>
          <a:p>
            <a:pPr lvl="2"/>
            <a:r>
              <a:rPr lang="en-US" sz="2000" dirty="0" smtClean="0"/>
              <a:t>double </a:t>
            </a:r>
            <a:r>
              <a:rPr lang="en-US" sz="2000" dirty="0"/>
              <a:t>write problem</a:t>
            </a:r>
          </a:p>
          <a:p>
            <a:r>
              <a:rPr lang="en-US" sz="2400" dirty="0"/>
              <a:t>Vector#(8,Reg#(Bit#(1))) r</a:t>
            </a:r>
          </a:p>
          <a:p>
            <a:pPr lvl="1"/>
            <a:r>
              <a:rPr lang="en-US" sz="2000" dirty="0"/>
              <a:t>r is 8 different registers</a:t>
            </a:r>
          </a:p>
          <a:p>
            <a:pPr lvl="1"/>
            <a:r>
              <a:rPr lang="en-US" sz="2000" dirty="0"/>
              <a:t>r[0] &lt;= 0 is only a write to register r[0]</a:t>
            </a:r>
          </a:p>
          <a:p>
            <a:pPr lvl="1"/>
            <a:r>
              <a:rPr lang="en-US" sz="2000" dirty="0"/>
              <a:t>r[0] &lt;= 0 ; r[1] &lt;= 1 is not a double write problem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25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07855" y="1514109"/>
            <a:ext cx="6944670" cy="51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kern="0" dirty="0" smtClean="0"/>
              <a:t>Declaring a polymorphic interface</a:t>
            </a:r>
          </a:p>
          <a:p>
            <a:pPr>
              <a:lnSpc>
                <a:spcPct val="100000"/>
              </a:lnSpc>
            </a:pPr>
            <a:endParaRPr lang="en-US" sz="2000" kern="0" dirty="0"/>
          </a:p>
          <a:p>
            <a:pPr>
              <a:lnSpc>
                <a:spcPct val="100000"/>
              </a:lnSpc>
            </a:pPr>
            <a:endParaRPr lang="en-US" sz="2000" kern="0" dirty="0" smtClean="0"/>
          </a:p>
          <a:p>
            <a:pPr>
              <a:lnSpc>
                <a:spcPct val="100000"/>
              </a:lnSpc>
            </a:pPr>
            <a:endParaRPr lang="en-US" sz="2000" kern="0" dirty="0" smtClean="0"/>
          </a:p>
          <a:p>
            <a:pPr>
              <a:lnSpc>
                <a:spcPct val="100000"/>
              </a:lnSpc>
            </a:pPr>
            <a:endParaRPr lang="en-US" sz="2000" kern="0" dirty="0" smtClean="0"/>
          </a:p>
          <a:p>
            <a:pPr>
              <a:lnSpc>
                <a:spcPct val="100000"/>
              </a:lnSpc>
            </a:pPr>
            <a:r>
              <a:rPr lang="en-US" sz="2000" kern="0" dirty="0" smtClean="0"/>
              <a:t>Using polymorphic interfaces </a:t>
            </a:r>
          </a:p>
          <a:p>
            <a:pPr>
              <a:lnSpc>
                <a:spcPct val="100000"/>
              </a:lnSpc>
            </a:pPr>
            <a:endParaRPr lang="en-US" sz="2000" kern="0" dirty="0"/>
          </a:p>
          <a:p>
            <a:pPr>
              <a:lnSpc>
                <a:spcPct val="100000"/>
              </a:lnSpc>
            </a:pPr>
            <a:endParaRPr lang="en-US" sz="2000" kern="0" dirty="0" smtClean="0"/>
          </a:p>
          <a:p>
            <a:pPr>
              <a:lnSpc>
                <a:spcPct val="100000"/>
              </a:lnSpc>
            </a:pPr>
            <a:endParaRPr lang="en-US" sz="2000" kern="0" dirty="0" smtClean="0"/>
          </a:p>
          <a:p>
            <a:pPr>
              <a:lnSpc>
                <a:spcPct val="100000"/>
              </a:lnSpc>
            </a:pPr>
            <a:endParaRPr lang="en-US" sz="2000" kern="0" dirty="0" smtClean="0"/>
          </a:p>
          <a:p>
            <a:pPr>
              <a:lnSpc>
                <a:spcPct val="100000"/>
              </a:lnSpc>
            </a:pPr>
            <a:endParaRPr lang="en-US" sz="500" kern="0" dirty="0" smtClean="0"/>
          </a:p>
          <a:p>
            <a:pPr>
              <a:lnSpc>
                <a:spcPct val="100000"/>
              </a:lnSpc>
            </a:pPr>
            <a:r>
              <a:rPr lang="en-US" sz="2000" kern="0" dirty="0" smtClean="0"/>
              <a:t>Instantiating a module with polymorphic </a:t>
            </a:r>
            <a:r>
              <a:rPr lang="en-US" sz="2000" kern="0" dirty="0" err="1" smtClean="0"/>
              <a:t>ifc</a:t>
            </a:r>
            <a:endParaRPr lang="en-US" sz="2000" kern="0" dirty="0" smtClean="0"/>
          </a:p>
          <a:p>
            <a:pPr>
              <a:lnSpc>
                <a:spcPct val="100000"/>
              </a:lnSpc>
            </a:pPr>
            <a:endParaRPr lang="en-US" sz="2000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Polymorphic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076" y="1863117"/>
            <a:ext cx="7772400" cy="1304203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None/>
            </a:pPr>
            <a:r>
              <a:rPr lang="en-US" sz="1800" b="1" kern="1200" dirty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DSP#(</a:t>
            </a:r>
            <a:r>
              <a:rPr lang="en-US" sz="1800" b="1" kern="1200" dirty="0">
                <a:latin typeface="Courier New" pitchFamily="49" charset="0"/>
                <a:cs typeface="Courier New" pitchFamily="49" charset="0"/>
              </a:rPr>
              <a:t>numeric type 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w, </a:t>
            </a:r>
            <a:r>
              <a:rPr lang="en-US" sz="1800" b="1" kern="1200" dirty="0"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dType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kern="1200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Action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putSample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(Bit#(w) a,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dType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b);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None/>
            </a:pP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kern="1200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 Vector#(w,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dType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kern="1200" dirty="0" err="1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1800" kern="12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None/>
            </a:pPr>
            <a:r>
              <a:rPr lang="en-US" sz="1800" b="1" kern="1200" dirty="0" err="1">
                <a:latin typeface="Courier New" pitchFamily="49" charset="0"/>
                <a:cs typeface="Courier New" pitchFamily="49" charset="0"/>
              </a:rPr>
              <a:t>endinterface</a:t>
            </a:r>
            <a:endParaRPr lang="en-US" sz="1800" b="1" kern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23076" y="3712344"/>
            <a:ext cx="7772400" cy="16158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342900" indent="-342900" eaLnBrk="0" hangingPunct="0">
              <a:buNone/>
              <a:defRPr sz="1800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Char char="n"/>
              <a:defRPr sz="2400"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Char char="w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Char char="n"/>
              <a:defRPr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Char char="n"/>
              <a:defRPr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9pPr>
          </a:lstStyle>
          <a:p>
            <a:r>
              <a:rPr lang="en-US" b="1" dirty="0"/>
              <a:t>module</a:t>
            </a:r>
            <a:r>
              <a:rPr lang="en-US" dirty="0"/>
              <a:t> </a:t>
            </a:r>
            <a:r>
              <a:rPr lang="en-US" dirty="0" err="1"/>
              <a:t>mkDSP</a:t>
            </a:r>
            <a:r>
              <a:rPr lang="en-US" dirty="0"/>
              <a:t> ( DSP#(w, </a:t>
            </a:r>
            <a:r>
              <a:rPr lang="en-US" dirty="0" err="1"/>
              <a:t>dType</a:t>
            </a:r>
            <a:r>
              <a:rPr lang="en-US" dirty="0"/>
              <a:t>) );</a:t>
            </a:r>
          </a:p>
          <a:p>
            <a:r>
              <a:rPr lang="en-US" dirty="0"/>
              <a:t>	</a:t>
            </a:r>
            <a:r>
              <a:rPr lang="en-US" dirty="0" err="1"/>
              <a:t>Reg</a:t>
            </a:r>
            <a:r>
              <a:rPr lang="en-US" dirty="0"/>
              <a:t>#(Bit#(w)) </a:t>
            </a:r>
            <a:r>
              <a:rPr lang="en-US" dirty="0" err="1"/>
              <a:t>aReg</a:t>
            </a:r>
            <a:r>
              <a:rPr lang="en-US" dirty="0"/>
              <a:t> &lt;- </a:t>
            </a:r>
            <a:r>
              <a:rPr lang="en-US" dirty="0" err="1"/>
              <a:t>mkReg</a:t>
            </a:r>
            <a:r>
              <a:rPr lang="en-US" dirty="0"/>
              <a:t>(0);</a:t>
            </a:r>
          </a:p>
          <a:p>
            <a:r>
              <a:rPr lang="en-US" dirty="0"/>
              <a:t>	</a:t>
            </a:r>
            <a:r>
              <a:rPr lang="en-US" dirty="0" err="1"/>
              <a:t>Reg</a:t>
            </a:r>
            <a:r>
              <a:rPr lang="en-US" dirty="0"/>
              <a:t>#(</a:t>
            </a:r>
            <a:r>
              <a:rPr lang="en-US" dirty="0" err="1"/>
              <a:t>dType</a:t>
            </a:r>
            <a:r>
              <a:rPr lang="en-US" dirty="0"/>
              <a:t>) </a:t>
            </a:r>
            <a:r>
              <a:rPr lang="en-US" dirty="0" err="1"/>
              <a:t>bReg</a:t>
            </a:r>
            <a:r>
              <a:rPr lang="en-US" dirty="0"/>
              <a:t> &lt;- </a:t>
            </a:r>
            <a:r>
              <a:rPr lang="en-US" dirty="0" err="1"/>
              <a:t>mkRegU</a:t>
            </a:r>
            <a:r>
              <a:rPr lang="en-US" dirty="0"/>
              <a:t>();</a:t>
            </a:r>
          </a:p>
          <a:p>
            <a:r>
              <a:rPr lang="en-US" dirty="0"/>
              <a:t>  …</a:t>
            </a:r>
          </a:p>
          <a:p>
            <a:r>
              <a:rPr lang="en-US" b="1" dirty="0" err="1"/>
              <a:t>endmodule</a:t>
            </a:r>
            <a:endParaRPr lang="en-US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23076" y="5589592"/>
            <a:ext cx="7772400" cy="97872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342900" indent="-342900" eaLnBrk="0" hangingPunct="0">
              <a:buNone/>
              <a:defRPr sz="1800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Char char="n"/>
              <a:defRPr sz="2400"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Char char="w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Char char="n"/>
              <a:defRPr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Char char="n"/>
              <a:defRPr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9pPr>
          </a:lstStyle>
          <a:p>
            <a:r>
              <a:rPr lang="en-US" b="1" dirty="0"/>
              <a:t>module</a:t>
            </a:r>
            <a:r>
              <a:rPr lang="en-US" dirty="0"/>
              <a:t> </a:t>
            </a:r>
            <a:r>
              <a:rPr lang="en-US" dirty="0" err="1"/>
              <a:t>mkTb</a:t>
            </a:r>
            <a:r>
              <a:rPr lang="en-US" dirty="0"/>
              <a:t>();</a:t>
            </a:r>
          </a:p>
          <a:p>
            <a:r>
              <a:rPr lang="en-US" dirty="0"/>
              <a:t>	DSP#(8, </a:t>
            </a:r>
            <a:r>
              <a:rPr lang="en-US" dirty="0" err="1"/>
              <a:t>UInt</a:t>
            </a:r>
            <a:r>
              <a:rPr lang="en-US" dirty="0"/>
              <a:t>#(32)) </a:t>
            </a:r>
            <a:r>
              <a:rPr lang="en-US" dirty="0" err="1"/>
              <a:t>dspInst</a:t>
            </a:r>
            <a:r>
              <a:rPr lang="en-US" dirty="0"/>
              <a:t> &lt;- </a:t>
            </a:r>
            <a:r>
              <a:rPr lang="en-US" dirty="0" err="1"/>
              <a:t>mkDSP</a:t>
            </a:r>
            <a:r>
              <a:rPr lang="en-US" dirty="0"/>
              <a:t>();</a:t>
            </a:r>
          </a:p>
          <a:p>
            <a:r>
              <a:rPr lang="en-US" b="1" dirty="0" err="1"/>
              <a:t>endmodule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14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Get/Put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996905"/>
          </a:xfrm>
        </p:spPr>
        <p:txBody>
          <a:bodyPr/>
          <a:lstStyle/>
          <a:p>
            <a:r>
              <a:rPr lang="en-US" dirty="0" smtClean="0"/>
              <a:t>Pre-defined interface in BSV</a:t>
            </a:r>
          </a:p>
          <a:p>
            <a:r>
              <a:rPr lang="en-US" dirty="0" smtClean="0"/>
              <a:t>Provides a </a:t>
            </a:r>
            <a:r>
              <a:rPr lang="en-US" dirty="0"/>
              <a:t>simple handshaking mechanism for getting data from a module or putting data into it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318668" y="3782145"/>
            <a:ext cx="5842969" cy="257147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342900" indent="-342900" eaLnBrk="0" hangingPunct="0">
              <a:buNone/>
              <a:defRPr sz="1800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Char char="n"/>
              <a:defRPr sz="2400"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Char char="w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Char char="n"/>
              <a:defRPr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Char char="n"/>
              <a:defRPr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9pPr>
          </a:lstStyle>
          <a:p>
            <a:r>
              <a:rPr lang="en-US" b="1" dirty="0"/>
              <a:t>import </a:t>
            </a:r>
            <a:r>
              <a:rPr lang="en-US" b="1" dirty="0" err="1"/>
              <a:t>GetPut</a:t>
            </a:r>
            <a:r>
              <a:rPr lang="en-US" b="1" dirty="0"/>
              <a:t>::*</a:t>
            </a:r>
          </a:p>
          <a:p>
            <a:r>
              <a:rPr lang="en-US" b="1" dirty="0" smtClean="0"/>
              <a:t>interface</a:t>
            </a:r>
            <a:r>
              <a:rPr lang="en-US" dirty="0" smtClean="0"/>
              <a:t> </a:t>
            </a:r>
            <a:r>
              <a:rPr lang="en-US" dirty="0"/>
              <a:t>Get#(type t);</a:t>
            </a:r>
          </a:p>
          <a:p>
            <a:r>
              <a:rPr lang="en-US" dirty="0"/>
              <a:t>    method </a:t>
            </a:r>
            <a:r>
              <a:rPr lang="en-US" dirty="0" err="1"/>
              <a:t>ActionValue</a:t>
            </a:r>
            <a:r>
              <a:rPr lang="en-US" dirty="0"/>
              <a:t>#(t) get();</a:t>
            </a:r>
          </a:p>
          <a:p>
            <a:r>
              <a:rPr lang="en-US" b="1" dirty="0" err="1"/>
              <a:t>endinterface</a:t>
            </a:r>
            <a:endParaRPr lang="en-US" b="1" dirty="0"/>
          </a:p>
          <a:p>
            <a:endParaRPr lang="en-US" dirty="0"/>
          </a:p>
          <a:p>
            <a:r>
              <a:rPr lang="en-US" b="1" dirty="0"/>
              <a:t>interface</a:t>
            </a:r>
            <a:r>
              <a:rPr lang="en-US" dirty="0"/>
              <a:t> Put#(type t);</a:t>
            </a:r>
          </a:p>
          <a:p>
            <a:r>
              <a:rPr lang="en-US" dirty="0"/>
              <a:t>    method Action put(t x);</a:t>
            </a:r>
          </a:p>
          <a:p>
            <a:r>
              <a:rPr lang="en-US" b="1" dirty="0" err="1"/>
              <a:t>endinterface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78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525838"/>
          </a:xfrm>
        </p:spPr>
        <p:txBody>
          <a:bodyPr/>
          <a:lstStyle/>
          <a:p>
            <a:r>
              <a:rPr lang="en-US" dirty="0" smtClean="0"/>
              <a:t>Using Get/Put Interfaces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560942" y="942920"/>
            <a:ext cx="5842969" cy="573695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342900" indent="-342900" eaLnBrk="0" hangingPunct="0">
              <a:buNone/>
              <a:defRPr sz="1800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Char char="n"/>
              <a:defRPr sz="2400"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Char char="w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Char char="n"/>
              <a:defRPr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Char char="n"/>
              <a:defRPr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9pPr>
          </a:lstStyle>
          <a:p>
            <a:r>
              <a:rPr lang="en-US" sz="1400" dirty="0"/>
              <a:t>import FIFO::*; </a:t>
            </a:r>
            <a:endParaRPr lang="en-US" sz="1400" dirty="0" smtClean="0"/>
          </a:p>
          <a:p>
            <a:r>
              <a:rPr lang="en-US" sz="1400" dirty="0" smtClean="0"/>
              <a:t>import </a:t>
            </a:r>
            <a:r>
              <a:rPr lang="en-US" sz="1400" dirty="0" err="1"/>
              <a:t>GetPut</a:t>
            </a:r>
            <a:r>
              <a:rPr lang="en-US" sz="1400" dirty="0" smtClean="0"/>
              <a:t>::*;</a:t>
            </a:r>
          </a:p>
          <a:p>
            <a:r>
              <a:rPr lang="en-US" sz="1400" b="1" dirty="0" smtClean="0"/>
              <a:t>interface</a:t>
            </a:r>
            <a:r>
              <a:rPr lang="en-US" sz="1400" dirty="0" smtClean="0"/>
              <a:t> </a:t>
            </a:r>
            <a:r>
              <a:rPr lang="en-US" sz="1400" dirty="0" err="1"/>
              <a:t>FooIfc</a:t>
            </a:r>
            <a:r>
              <a:rPr lang="en-US" sz="1400" dirty="0"/>
              <a:t>;</a:t>
            </a:r>
          </a:p>
          <a:p>
            <a:r>
              <a:rPr lang="en-US" sz="1400" dirty="0"/>
              <a:t>   </a:t>
            </a:r>
            <a:r>
              <a:rPr lang="en-US" sz="1400" b="1" dirty="0"/>
              <a:t>interface</a:t>
            </a:r>
            <a:r>
              <a:rPr lang="en-US" sz="1400" dirty="0"/>
              <a:t> Put#(Bit#(32))  request;</a:t>
            </a:r>
          </a:p>
          <a:p>
            <a:r>
              <a:rPr lang="en-US" sz="1400" dirty="0"/>
              <a:t>   </a:t>
            </a:r>
            <a:r>
              <a:rPr lang="en-US" sz="1400" b="1" dirty="0"/>
              <a:t>interface</a:t>
            </a:r>
            <a:r>
              <a:rPr lang="en-US" sz="1400" dirty="0"/>
              <a:t> Get#(Bit#(32))  response;</a:t>
            </a:r>
          </a:p>
          <a:p>
            <a:r>
              <a:rPr lang="en-US" sz="1400" b="1" dirty="0" err="1"/>
              <a:t>endinterface</a:t>
            </a:r>
            <a:endParaRPr lang="en-US" sz="1400" b="1" dirty="0"/>
          </a:p>
          <a:p>
            <a:endParaRPr lang="en-US" sz="1400" dirty="0"/>
          </a:p>
          <a:p>
            <a:r>
              <a:rPr lang="en-US" sz="1400" b="1" dirty="0" smtClean="0"/>
              <a:t>module</a:t>
            </a:r>
            <a:r>
              <a:rPr lang="en-US" sz="1400" dirty="0" smtClean="0"/>
              <a:t> </a:t>
            </a:r>
            <a:r>
              <a:rPr lang="en-US" sz="1400" dirty="0" err="1"/>
              <a:t>mkFoo</a:t>
            </a:r>
            <a:r>
              <a:rPr lang="en-US" sz="1400" dirty="0"/>
              <a:t> (</a:t>
            </a:r>
            <a:r>
              <a:rPr lang="en-US" sz="1400" dirty="0" err="1"/>
              <a:t>FooIfc</a:t>
            </a:r>
            <a:r>
              <a:rPr lang="en-US" sz="1400" dirty="0"/>
              <a:t>);</a:t>
            </a:r>
          </a:p>
          <a:p>
            <a:r>
              <a:rPr lang="en-US" sz="1400" dirty="0"/>
              <a:t>   FIFO#(Bit#(32))  </a:t>
            </a:r>
            <a:r>
              <a:rPr lang="en-US" sz="1400" dirty="0" err="1"/>
              <a:t>reqQ</a:t>
            </a:r>
            <a:r>
              <a:rPr lang="en-US" sz="1400" dirty="0"/>
              <a:t> &lt;- </a:t>
            </a:r>
            <a:r>
              <a:rPr lang="en-US" sz="1400" dirty="0" err="1"/>
              <a:t>mkFIFO</a:t>
            </a:r>
            <a:r>
              <a:rPr lang="en-US" sz="1400" dirty="0"/>
              <a:t>;</a:t>
            </a:r>
          </a:p>
          <a:p>
            <a:r>
              <a:rPr lang="en-US" sz="1400" dirty="0"/>
              <a:t>   FIFO#(Bit#(32)) </a:t>
            </a:r>
            <a:r>
              <a:rPr lang="en-US" sz="1400" dirty="0" err="1"/>
              <a:t>respQ</a:t>
            </a:r>
            <a:r>
              <a:rPr lang="en-US" sz="1400" dirty="0"/>
              <a:t> &lt;- </a:t>
            </a:r>
            <a:r>
              <a:rPr lang="en-US" sz="1400" dirty="0" err="1"/>
              <a:t>mkFIFO</a:t>
            </a:r>
            <a:r>
              <a:rPr lang="en-US" sz="1400" dirty="0" smtClean="0"/>
              <a:t>;</a:t>
            </a:r>
            <a:endParaRPr lang="en-US" sz="1400" dirty="0"/>
          </a:p>
          <a:p>
            <a:r>
              <a:rPr lang="en-US" sz="1400" dirty="0"/>
              <a:t>   </a:t>
            </a:r>
            <a:r>
              <a:rPr lang="en-US" sz="1400" b="1" dirty="0"/>
              <a:t>interface</a:t>
            </a:r>
            <a:r>
              <a:rPr lang="en-US" sz="1400" dirty="0"/>
              <a:t> Put request;</a:t>
            </a:r>
          </a:p>
          <a:p>
            <a:r>
              <a:rPr lang="en-US" sz="1400" dirty="0"/>
              <a:t>      </a:t>
            </a:r>
            <a:r>
              <a:rPr lang="en-US" sz="1400" b="1" dirty="0"/>
              <a:t>method</a:t>
            </a:r>
            <a:r>
              <a:rPr lang="en-US" sz="1400" dirty="0"/>
              <a:t> Action put (Bit#(32) </a:t>
            </a:r>
            <a:r>
              <a:rPr lang="en-US" sz="1400" dirty="0" err="1"/>
              <a:t>req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   </a:t>
            </a:r>
            <a:r>
              <a:rPr lang="en-US" sz="1400" dirty="0" err="1"/>
              <a:t>reqQ.enq</a:t>
            </a:r>
            <a:r>
              <a:rPr lang="en-US" sz="1400" dirty="0"/>
              <a:t> (</a:t>
            </a:r>
            <a:r>
              <a:rPr lang="en-US" sz="1400" dirty="0" err="1"/>
              <a:t>req</a:t>
            </a:r>
            <a:r>
              <a:rPr lang="en-US" sz="1400" dirty="0"/>
              <a:t>);</a:t>
            </a:r>
          </a:p>
          <a:p>
            <a:r>
              <a:rPr lang="en-US" sz="1400" dirty="0"/>
              <a:t>      </a:t>
            </a:r>
            <a:r>
              <a:rPr lang="en-US" sz="1400" b="1" dirty="0" err="1"/>
              <a:t>endmethod</a:t>
            </a:r>
            <a:endParaRPr lang="en-US" sz="1400" b="1" dirty="0"/>
          </a:p>
          <a:p>
            <a:r>
              <a:rPr lang="en-US" sz="1400" dirty="0"/>
              <a:t>   </a:t>
            </a:r>
            <a:r>
              <a:rPr lang="en-US" sz="1400" b="1" dirty="0" err="1" smtClean="0"/>
              <a:t>endinterface</a:t>
            </a:r>
            <a:endParaRPr lang="en-US" sz="1400" dirty="0"/>
          </a:p>
          <a:p>
            <a:r>
              <a:rPr lang="en-US" sz="1400" dirty="0"/>
              <a:t>   </a:t>
            </a:r>
            <a:r>
              <a:rPr lang="en-US" sz="1400" b="1" dirty="0"/>
              <a:t>interface</a:t>
            </a:r>
            <a:r>
              <a:rPr lang="en-US" sz="1400" dirty="0"/>
              <a:t> Get response;</a:t>
            </a:r>
          </a:p>
          <a:p>
            <a:r>
              <a:rPr lang="en-US" sz="1400" dirty="0"/>
              <a:t>      </a:t>
            </a:r>
            <a:r>
              <a:rPr lang="en-US" sz="1400" b="1" dirty="0"/>
              <a:t>method</a:t>
            </a:r>
            <a:r>
              <a:rPr lang="en-US" sz="1400" dirty="0"/>
              <a:t> </a:t>
            </a:r>
            <a:r>
              <a:rPr lang="en-US" sz="1400" dirty="0" err="1"/>
              <a:t>ActionValue</a:t>
            </a:r>
            <a:r>
              <a:rPr lang="en-US" sz="1400" dirty="0"/>
              <a:t>#(Bit#(32)) get ();</a:t>
            </a:r>
          </a:p>
          <a:p>
            <a:r>
              <a:rPr lang="en-US" sz="1400" dirty="0"/>
              <a:t>          let </a:t>
            </a:r>
            <a:r>
              <a:rPr lang="en-US" sz="1400" dirty="0" err="1"/>
              <a:t>resp</a:t>
            </a:r>
            <a:r>
              <a:rPr lang="en-US" sz="1400" dirty="0"/>
              <a:t> = </a:t>
            </a:r>
            <a:r>
              <a:rPr lang="en-US" sz="1400" dirty="0" err="1"/>
              <a:t>respQ.first</a:t>
            </a:r>
            <a:r>
              <a:rPr lang="en-US" sz="1400" dirty="0"/>
              <a:t>; </a:t>
            </a:r>
            <a:endParaRPr lang="en-US" sz="1400" dirty="0" smtClean="0"/>
          </a:p>
          <a:p>
            <a:r>
              <a:rPr lang="en-US" sz="1400" dirty="0" smtClean="0"/>
              <a:t>          </a:t>
            </a:r>
            <a:r>
              <a:rPr lang="en-US" sz="1400" dirty="0" err="1" smtClean="0"/>
              <a:t>respQ.deq</a:t>
            </a:r>
            <a:r>
              <a:rPr lang="en-US" sz="1400" dirty="0"/>
              <a:t>;</a:t>
            </a:r>
          </a:p>
          <a:p>
            <a:r>
              <a:rPr lang="en-US" sz="1400" dirty="0"/>
              <a:t>          return </a:t>
            </a:r>
            <a:r>
              <a:rPr lang="en-US" sz="1400" dirty="0" err="1"/>
              <a:t>resp</a:t>
            </a:r>
            <a:r>
              <a:rPr lang="en-US" sz="1400" dirty="0"/>
              <a:t>;</a:t>
            </a:r>
          </a:p>
          <a:p>
            <a:r>
              <a:rPr lang="en-US" sz="1400" dirty="0"/>
              <a:t>      </a:t>
            </a:r>
            <a:r>
              <a:rPr lang="en-US" sz="1400" b="1" dirty="0" err="1"/>
              <a:t>endmethod</a:t>
            </a:r>
            <a:endParaRPr lang="en-US" sz="1400" b="1" dirty="0"/>
          </a:p>
          <a:p>
            <a:r>
              <a:rPr lang="en-US" sz="1400" dirty="0"/>
              <a:t>   </a:t>
            </a:r>
            <a:r>
              <a:rPr lang="en-US" sz="1400" b="1" dirty="0" err="1"/>
              <a:t>endinterface</a:t>
            </a:r>
            <a:endParaRPr lang="en-US" sz="1400" b="1" dirty="0"/>
          </a:p>
          <a:p>
            <a:r>
              <a:rPr lang="en-US" sz="1400" b="1" dirty="0" err="1" smtClean="0"/>
              <a:t>endmodule</a:t>
            </a:r>
            <a:endParaRPr lang="en-US" sz="14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6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481" y="946974"/>
            <a:ext cx="7772400" cy="525838"/>
          </a:xfrm>
        </p:spPr>
        <p:txBody>
          <a:bodyPr/>
          <a:lstStyle/>
          <a:p>
            <a:r>
              <a:rPr lang="en-US" dirty="0" smtClean="0"/>
              <a:t>Get/Put with FIFOs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535050" y="1986858"/>
            <a:ext cx="5842969" cy="301159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342900" indent="-342900" eaLnBrk="0" hangingPunct="0">
              <a:buNone/>
              <a:defRPr sz="1800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Char char="n"/>
              <a:defRPr sz="2400"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Char char="w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Char char="n"/>
              <a:defRPr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Char char="n"/>
              <a:defRPr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9pPr>
          </a:lstStyle>
          <a:p>
            <a:r>
              <a:rPr lang="en-US" sz="1400" dirty="0"/>
              <a:t>import FIFO::*; </a:t>
            </a:r>
            <a:endParaRPr lang="en-US" sz="1400" dirty="0" smtClean="0"/>
          </a:p>
          <a:p>
            <a:r>
              <a:rPr lang="en-US" sz="1400" dirty="0" smtClean="0"/>
              <a:t>import </a:t>
            </a:r>
            <a:r>
              <a:rPr lang="en-US" sz="1400" dirty="0" err="1"/>
              <a:t>GetPut</a:t>
            </a:r>
            <a:r>
              <a:rPr lang="en-US" sz="1400" dirty="0" smtClean="0"/>
              <a:t>::*;</a:t>
            </a:r>
          </a:p>
          <a:p>
            <a:r>
              <a:rPr lang="en-US" sz="1400" b="1" dirty="0"/>
              <a:t>interface</a:t>
            </a:r>
            <a:r>
              <a:rPr lang="en-US" sz="1400" dirty="0"/>
              <a:t> </a:t>
            </a:r>
            <a:r>
              <a:rPr lang="en-US" sz="1400" dirty="0" err="1"/>
              <a:t>FooIfc</a:t>
            </a:r>
            <a:r>
              <a:rPr lang="en-US" sz="1400" dirty="0"/>
              <a:t>;</a:t>
            </a:r>
          </a:p>
          <a:p>
            <a:r>
              <a:rPr lang="en-US" sz="1400" dirty="0"/>
              <a:t>   </a:t>
            </a:r>
            <a:r>
              <a:rPr lang="en-US" sz="1400" b="1" dirty="0"/>
              <a:t>interface</a:t>
            </a:r>
            <a:r>
              <a:rPr lang="en-US" sz="1400" dirty="0"/>
              <a:t> Put#(Bit#(32))  request;</a:t>
            </a:r>
          </a:p>
          <a:p>
            <a:r>
              <a:rPr lang="en-US" sz="1400" dirty="0"/>
              <a:t>   </a:t>
            </a:r>
            <a:r>
              <a:rPr lang="en-US" sz="1400" b="1" dirty="0"/>
              <a:t>interface</a:t>
            </a:r>
            <a:r>
              <a:rPr lang="en-US" sz="1400" dirty="0"/>
              <a:t> Get#(Bit#(32))  response;</a:t>
            </a:r>
          </a:p>
          <a:p>
            <a:r>
              <a:rPr lang="en-US" sz="1400" b="1" dirty="0" err="1" smtClean="0"/>
              <a:t>endinterface</a:t>
            </a:r>
            <a:endParaRPr lang="en-US" sz="1400" dirty="0"/>
          </a:p>
          <a:p>
            <a:r>
              <a:rPr lang="en-US" sz="1400" b="1" dirty="0" smtClean="0"/>
              <a:t>module</a:t>
            </a:r>
            <a:r>
              <a:rPr lang="en-US" sz="1400" dirty="0" smtClean="0"/>
              <a:t> </a:t>
            </a:r>
            <a:r>
              <a:rPr lang="en-US" sz="1400" dirty="0" err="1"/>
              <a:t>mkFoo</a:t>
            </a:r>
            <a:r>
              <a:rPr lang="en-US" sz="1400" dirty="0"/>
              <a:t> (</a:t>
            </a:r>
            <a:r>
              <a:rPr lang="en-US" sz="1400" dirty="0" err="1"/>
              <a:t>FooIfc</a:t>
            </a:r>
            <a:r>
              <a:rPr lang="en-US" sz="1400" dirty="0"/>
              <a:t>);</a:t>
            </a:r>
          </a:p>
          <a:p>
            <a:r>
              <a:rPr lang="en-US" sz="1400" dirty="0"/>
              <a:t>   FIFO#(Bit#(32))  </a:t>
            </a:r>
            <a:r>
              <a:rPr lang="en-US" sz="1400" dirty="0" err="1"/>
              <a:t>reqQ</a:t>
            </a:r>
            <a:r>
              <a:rPr lang="en-US" sz="1400" dirty="0"/>
              <a:t> &lt;- </a:t>
            </a:r>
            <a:r>
              <a:rPr lang="en-US" sz="1400" dirty="0" err="1"/>
              <a:t>mkFIFO</a:t>
            </a:r>
            <a:r>
              <a:rPr lang="en-US" sz="1400" dirty="0"/>
              <a:t>;</a:t>
            </a:r>
          </a:p>
          <a:p>
            <a:r>
              <a:rPr lang="en-US" sz="1400" dirty="0"/>
              <a:t>   FIFO#(Bit#(32)) </a:t>
            </a:r>
            <a:r>
              <a:rPr lang="en-US" sz="1400" dirty="0" err="1"/>
              <a:t>respQ</a:t>
            </a:r>
            <a:r>
              <a:rPr lang="en-US" sz="1400" dirty="0"/>
              <a:t> &lt;- </a:t>
            </a:r>
            <a:r>
              <a:rPr lang="en-US" sz="1400" dirty="0" err="1"/>
              <a:t>mkFIFO</a:t>
            </a:r>
            <a:r>
              <a:rPr lang="en-US" sz="1400" dirty="0" smtClean="0"/>
              <a:t>;</a:t>
            </a:r>
            <a:endParaRPr lang="en-US" sz="1400" dirty="0"/>
          </a:p>
          <a:p>
            <a:r>
              <a:rPr lang="en-US" sz="1400" dirty="0"/>
              <a:t>   </a:t>
            </a:r>
            <a:r>
              <a:rPr lang="en-US" sz="1400" b="1" dirty="0"/>
              <a:t>interface</a:t>
            </a:r>
            <a:r>
              <a:rPr lang="en-US" sz="1400" dirty="0"/>
              <a:t> request = </a:t>
            </a:r>
            <a:r>
              <a:rPr lang="en-US" sz="1400" b="1" dirty="0" err="1" smtClean="0"/>
              <a:t>toPut</a:t>
            </a:r>
            <a:r>
              <a:rPr lang="en-US" sz="1400" dirty="0" smtClean="0"/>
              <a:t>(</a:t>
            </a:r>
            <a:r>
              <a:rPr lang="en-US" sz="1400" dirty="0" err="1" smtClean="0"/>
              <a:t>reqQ</a:t>
            </a:r>
            <a:r>
              <a:rPr lang="en-US" sz="1400" dirty="0" smtClean="0"/>
              <a:t>);</a:t>
            </a:r>
            <a:endParaRPr lang="en-US" sz="1400" dirty="0"/>
          </a:p>
          <a:p>
            <a:r>
              <a:rPr lang="en-US" sz="1400" dirty="0"/>
              <a:t>   </a:t>
            </a:r>
            <a:r>
              <a:rPr lang="en-US" sz="1400" b="1" dirty="0"/>
              <a:t>interface</a:t>
            </a:r>
            <a:r>
              <a:rPr lang="en-US" sz="1400" dirty="0"/>
              <a:t> response = </a:t>
            </a:r>
            <a:r>
              <a:rPr lang="en-US" sz="1400" b="1" dirty="0" err="1"/>
              <a:t>t</a:t>
            </a:r>
            <a:r>
              <a:rPr lang="en-US" sz="1400" b="1" dirty="0" err="1" smtClean="0"/>
              <a:t>oGet</a:t>
            </a:r>
            <a:r>
              <a:rPr lang="en-US" sz="1400" dirty="0" smtClean="0"/>
              <a:t>(</a:t>
            </a:r>
            <a:r>
              <a:rPr lang="en-US" sz="1400" dirty="0" err="1" smtClean="0"/>
              <a:t>respQ</a:t>
            </a:r>
            <a:r>
              <a:rPr lang="en-US" sz="1400" dirty="0"/>
              <a:t>);</a:t>
            </a:r>
          </a:p>
          <a:p>
            <a:r>
              <a:rPr lang="en-US" sz="1400" dirty="0" err="1"/>
              <a:t>endmodule</a:t>
            </a:r>
            <a:endParaRPr lang="en-US" sz="14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3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1"/>
            <a:ext cx="7772400" cy="300728"/>
          </a:xfrm>
        </p:spPr>
        <p:txBody>
          <a:bodyPr/>
          <a:lstStyle/>
          <a:p>
            <a:r>
              <a:rPr lang="en-US" dirty="0" smtClean="0"/>
              <a:t>Extension of Get/Put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172085" y="2658341"/>
            <a:ext cx="6520043" cy="193437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342900" indent="-342900" eaLnBrk="0" hangingPunct="0">
              <a:buNone/>
              <a:defRPr sz="1800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Char char="n"/>
              <a:defRPr sz="2400"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Char char="w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Char char="n"/>
              <a:defRPr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Char char="n"/>
              <a:defRPr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9pPr>
          </a:lstStyle>
          <a:p>
            <a:r>
              <a:rPr lang="fr-FR" b="1" dirty="0" smtClean="0"/>
              <a:t>import </a:t>
            </a:r>
            <a:r>
              <a:rPr lang="fr-FR" b="1" dirty="0" err="1" smtClean="0"/>
              <a:t>ClientServer</a:t>
            </a:r>
            <a:r>
              <a:rPr lang="fr-FR" b="1" dirty="0" smtClean="0"/>
              <a:t>::*;</a:t>
            </a:r>
          </a:p>
          <a:p>
            <a:endParaRPr lang="fr-FR" b="1" dirty="0" smtClean="0"/>
          </a:p>
          <a:p>
            <a:r>
              <a:rPr lang="fr-FR" b="1" dirty="0" smtClean="0"/>
              <a:t>interface</a:t>
            </a:r>
            <a:r>
              <a:rPr lang="fr-FR" dirty="0" smtClean="0"/>
              <a:t> </a:t>
            </a:r>
            <a:r>
              <a:rPr lang="fr-FR" dirty="0"/>
              <a:t>Server #(type </a:t>
            </a:r>
            <a:r>
              <a:rPr lang="fr-FR" dirty="0" err="1"/>
              <a:t>req_t</a:t>
            </a:r>
            <a:r>
              <a:rPr lang="fr-FR" dirty="0"/>
              <a:t>, type </a:t>
            </a:r>
            <a:r>
              <a:rPr lang="fr-FR" dirty="0" err="1"/>
              <a:t>rsp_t</a:t>
            </a:r>
            <a:r>
              <a:rPr lang="fr-FR" dirty="0"/>
              <a:t>);</a:t>
            </a:r>
          </a:p>
          <a:p>
            <a:r>
              <a:rPr lang="fr-FR" dirty="0"/>
              <a:t>   </a:t>
            </a:r>
            <a:r>
              <a:rPr lang="fr-FR" b="1" dirty="0"/>
              <a:t>interface</a:t>
            </a:r>
            <a:r>
              <a:rPr lang="fr-FR" dirty="0"/>
              <a:t> Put#(</a:t>
            </a:r>
            <a:r>
              <a:rPr lang="fr-FR" dirty="0" err="1"/>
              <a:t>req_t</a:t>
            </a:r>
            <a:r>
              <a:rPr lang="fr-FR" dirty="0"/>
              <a:t>)  </a:t>
            </a:r>
            <a:r>
              <a:rPr lang="fr-FR" dirty="0" err="1"/>
              <a:t>request</a:t>
            </a:r>
            <a:r>
              <a:rPr lang="fr-FR" dirty="0"/>
              <a:t>;</a:t>
            </a:r>
          </a:p>
          <a:p>
            <a:r>
              <a:rPr lang="fr-FR" dirty="0"/>
              <a:t>   </a:t>
            </a:r>
            <a:r>
              <a:rPr lang="fr-FR" b="1" dirty="0"/>
              <a:t>interface</a:t>
            </a:r>
            <a:r>
              <a:rPr lang="fr-FR" dirty="0"/>
              <a:t> </a:t>
            </a:r>
            <a:r>
              <a:rPr lang="fr-FR" dirty="0" err="1"/>
              <a:t>Get</a:t>
            </a:r>
            <a:r>
              <a:rPr lang="fr-FR" dirty="0"/>
              <a:t>#(</a:t>
            </a:r>
            <a:r>
              <a:rPr lang="fr-FR" dirty="0" err="1"/>
              <a:t>rsp_t</a:t>
            </a:r>
            <a:r>
              <a:rPr lang="fr-FR" dirty="0"/>
              <a:t>)  </a:t>
            </a:r>
            <a:r>
              <a:rPr lang="fr-FR" dirty="0" err="1"/>
              <a:t>response</a:t>
            </a:r>
            <a:r>
              <a:rPr lang="fr-FR" dirty="0"/>
              <a:t>;</a:t>
            </a:r>
          </a:p>
          <a:p>
            <a:r>
              <a:rPr lang="fr-FR" b="1" dirty="0" err="1"/>
              <a:t>endinterface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89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Interfaces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55847" y="1660179"/>
            <a:ext cx="6520043" cy="384566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342900" indent="-342900" eaLnBrk="0" hangingPunct="0">
              <a:buNone/>
              <a:defRPr sz="1800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Char char="n"/>
              <a:defRPr sz="2400"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Char char="w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Char char="n"/>
              <a:defRPr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Char char="n"/>
              <a:defRPr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>
                <a:latin typeface="+mn-lt"/>
              </a:defRPr>
            </a:lvl9pPr>
          </a:lstStyle>
          <a:p>
            <a:r>
              <a:rPr lang="fr-FR" dirty="0"/>
              <a:t>import FIFO::*;</a:t>
            </a:r>
          </a:p>
          <a:p>
            <a:r>
              <a:rPr lang="fr-FR" dirty="0"/>
              <a:t>import </a:t>
            </a:r>
            <a:r>
              <a:rPr lang="fr-FR" dirty="0" err="1"/>
              <a:t>GetPut</a:t>
            </a:r>
            <a:r>
              <a:rPr lang="fr-FR" dirty="0"/>
              <a:t>::*;</a:t>
            </a:r>
          </a:p>
          <a:p>
            <a:r>
              <a:rPr lang="fr-FR" dirty="0"/>
              <a:t>import </a:t>
            </a:r>
            <a:r>
              <a:rPr lang="fr-FR" dirty="0" err="1"/>
              <a:t>ClientServer</a:t>
            </a:r>
            <a:r>
              <a:rPr lang="fr-FR" dirty="0"/>
              <a:t>::*;</a:t>
            </a:r>
          </a:p>
          <a:p>
            <a:endParaRPr lang="fr-FR" dirty="0"/>
          </a:p>
          <a:p>
            <a:r>
              <a:rPr lang="fr-FR" b="1" dirty="0" err="1"/>
              <a:t>typedef</a:t>
            </a:r>
            <a:r>
              <a:rPr lang="fr-FR" dirty="0"/>
              <a:t> Server#(Bit#(32), Bit#(32)) </a:t>
            </a:r>
            <a:r>
              <a:rPr lang="fr-FR" dirty="0" err="1"/>
              <a:t>FooIfc</a:t>
            </a:r>
            <a:r>
              <a:rPr lang="fr-FR" dirty="0"/>
              <a:t>;</a:t>
            </a:r>
          </a:p>
          <a:p>
            <a:endParaRPr lang="fr-FR" dirty="0"/>
          </a:p>
          <a:p>
            <a:r>
              <a:rPr lang="fr-FR" b="1" dirty="0"/>
              <a:t>module</a:t>
            </a:r>
            <a:r>
              <a:rPr lang="fr-FR" dirty="0"/>
              <a:t> </a:t>
            </a:r>
            <a:r>
              <a:rPr lang="fr-FR" dirty="0" err="1"/>
              <a:t>mkFoo</a:t>
            </a:r>
            <a:r>
              <a:rPr lang="fr-FR" dirty="0"/>
              <a:t> (</a:t>
            </a:r>
            <a:r>
              <a:rPr lang="fr-FR" dirty="0" err="1"/>
              <a:t>FooIfc</a:t>
            </a:r>
            <a:r>
              <a:rPr lang="fr-FR" dirty="0"/>
              <a:t>);</a:t>
            </a:r>
          </a:p>
          <a:p>
            <a:r>
              <a:rPr lang="fr-FR" dirty="0"/>
              <a:t>   FIFO#(Bit#(32))  </a:t>
            </a:r>
            <a:r>
              <a:rPr lang="fr-FR" dirty="0" err="1"/>
              <a:t>reqQ</a:t>
            </a:r>
            <a:r>
              <a:rPr lang="fr-FR" dirty="0"/>
              <a:t> &lt;- </a:t>
            </a:r>
            <a:r>
              <a:rPr lang="fr-FR" dirty="0" err="1"/>
              <a:t>mkFIFO</a:t>
            </a:r>
            <a:r>
              <a:rPr lang="fr-FR" dirty="0"/>
              <a:t>;</a:t>
            </a:r>
          </a:p>
          <a:p>
            <a:r>
              <a:rPr lang="fr-FR" dirty="0"/>
              <a:t>   FIFO#(Bit#(32)) </a:t>
            </a:r>
            <a:r>
              <a:rPr lang="fr-FR" dirty="0" err="1"/>
              <a:t>respQ</a:t>
            </a:r>
            <a:r>
              <a:rPr lang="fr-FR" dirty="0"/>
              <a:t> &lt;- </a:t>
            </a:r>
            <a:r>
              <a:rPr lang="fr-FR" dirty="0" err="1"/>
              <a:t>mkFIFO</a:t>
            </a:r>
            <a:r>
              <a:rPr lang="fr-FR" dirty="0" smtClean="0"/>
              <a:t>;</a:t>
            </a:r>
            <a:endParaRPr lang="fr-FR" dirty="0"/>
          </a:p>
          <a:p>
            <a:r>
              <a:rPr lang="fr-FR" dirty="0"/>
              <a:t>   </a:t>
            </a:r>
            <a:r>
              <a:rPr lang="fr-FR" b="1" dirty="0"/>
              <a:t>interface</a:t>
            </a:r>
            <a:r>
              <a:rPr lang="fr-FR" dirty="0"/>
              <a:t> Put </a:t>
            </a:r>
            <a:r>
              <a:rPr lang="fr-FR" dirty="0" err="1"/>
              <a:t>request</a:t>
            </a:r>
            <a:r>
              <a:rPr lang="fr-FR" dirty="0"/>
              <a:t> = </a:t>
            </a:r>
            <a:r>
              <a:rPr lang="fr-FR" dirty="0" err="1"/>
              <a:t>t</a:t>
            </a:r>
            <a:r>
              <a:rPr lang="fr-FR" dirty="0" err="1" smtClean="0"/>
              <a:t>oPut</a:t>
            </a:r>
            <a:r>
              <a:rPr lang="fr-FR" dirty="0" smtClean="0"/>
              <a:t>(</a:t>
            </a:r>
            <a:r>
              <a:rPr lang="fr-FR" dirty="0" err="1" smtClean="0"/>
              <a:t>reqQ</a:t>
            </a:r>
            <a:r>
              <a:rPr lang="fr-FR" dirty="0" smtClean="0"/>
              <a:t>);</a:t>
            </a:r>
            <a:endParaRPr lang="fr-FR" dirty="0"/>
          </a:p>
          <a:p>
            <a:r>
              <a:rPr lang="fr-FR" dirty="0"/>
              <a:t>   </a:t>
            </a:r>
            <a:r>
              <a:rPr lang="fr-FR" b="1" dirty="0"/>
              <a:t>interface</a:t>
            </a:r>
            <a:r>
              <a:rPr lang="fr-FR" dirty="0"/>
              <a:t> </a:t>
            </a:r>
            <a:r>
              <a:rPr lang="fr-FR" dirty="0" err="1"/>
              <a:t>Get</a:t>
            </a:r>
            <a:r>
              <a:rPr lang="fr-FR" dirty="0"/>
              <a:t> </a:t>
            </a:r>
            <a:r>
              <a:rPr lang="fr-FR" dirty="0" err="1"/>
              <a:t>response</a:t>
            </a:r>
            <a:r>
              <a:rPr lang="fr-FR" dirty="0"/>
              <a:t> = </a:t>
            </a:r>
            <a:r>
              <a:rPr lang="fr-FR" dirty="0" err="1"/>
              <a:t>t</a:t>
            </a:r>
            <a:r>
              <a:rPr lang="fr-FR" dirty="0" err="1" smtClean="0"/>
              <a:t>oGet</a:t>
            </a:r>
            <a:r>
              <a:rPr lang="fr-FR" dirty="0" smtClean="0"/>
              <a:t>(</a:t>
            </a:r>
            <a:r>
              <a:rPr lang="fr-FR" dirty="0" err="1" smtClean="0"/>
              <a:t>respQ</a:t>
            </a:r>
            <a:r>
              <a:rPr lang="fr-FR" dirty="0"/>
              <a:t>);</a:t>
            </a:r>
          </a:p>
          <a:p>
            <a:r>
              <a:rPr lang="fr-FR" b="1" dirty="0" err="1"/>
              <a:t>endmodule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52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13253"/>
            <a:ext cx="8206854" cy="4114800"/>
          </a:xfrm>
        </p:spPr>
        <p:txBody>
          <a:bodyPr/>
          <a:lstStyle/>
          <a:p>
            <a:r>
              <a:rPr lang="en-US" dirty="0" smtClean="0"/>
              <a:t>Tell compiler that type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/>
              <a:t> can do “+”</a:t>
            </a:r>
          </a:p>
          <a:p>
            <a:pPr lvl="1"/>
            <a:r>
              <a:rPr lang="en-US" dirty="0" smtClean="0"/>
              <a:t>Add provisos (compile error without provisos)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Provisos</a:t>
            </a:r>
          </a:p>
          <a:p>
            <a:pPr lvl="1"/>
            <a:r>
              <a:rPr lang="en-US" dirty="0" smtClean="0"/>
              <a:t>Tell compiler additional information about the parametrized types</a:t>
            </a:r>
          </a:p>
          <a:p>
            <a:pPr lvl="1"/>
            <a:r>
              <a:rPr lang="en-US" dirty="0" smtClean="0"/>
              <a:t>Compiler can type check based on the info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41092" y="2847082"/>
            <a:ext cx="74174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unction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adder(t a, t b)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provisos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Arith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#(t))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+ b;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endfunction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81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319" y="1618814"/>
            <a:ext cx="7772400" cy="4114800"/>
          </a:xfrm>
        </p:spPr>
        <p:txBody>
          <a:bodyPr/>
          <a:lstStyle/>
          <a:p>
            <a:r>
              <a:rPr lang="en-US" sz="2400" dirty="0" smtClean="0"/>
              <a:t>Numeric type: type parameters</a:t>
            </a:r>
          </a:p>
          <a:p>
            <a:pPr lvl="1"/>
            <a:r>
              <a:rPr lang="en-US" sz="2000" dirty="0" smtClean="0"/>
              <a:t>Often natural numbers</a:t>
            </a:r>
          </a:p>
          <a:p>
            <a:pPr lvl="1"/>
            <a:r>
              <a:rPr lang="en-US" sz="2000" dirty="0" smtClean="0"/>
              <a:t>Bit#(w); Vector#(n, </a:t>
            </a:r>
            <a:r>
              <a:rPr lang="en-US" sz="2000" dirty="0" err="1" smtClean="0"/>
              <a:t>Uint</a:t>
            </a:r>
            <a:r>
              <a:rPr lang="en-US" sz="2000" dirty="0" smtClean="0"/>
              <a:t>#(w))</a:t>
            </a:r>
          </a:p>
          <a:p>
            <a:r>
              <a:rPr lang="en-US" sz="2400" dirty="0" smtClean="0"/>
              <a:t>Integers</a:t>
            </a:r>
          </a:p>
          <a:p>
            <a:pPr lvl="1"/>
            <a:r>
              <a:rPr lang="en-US" sz="2000" dirty="0" smtClean="0"/>
              <a:t>Not synthesizable in hardware (vs </a:t>
            </a:r>
            <a:r>
              <a:rPr lang="en-US" sz="2000" dirty="0" err="1" smtClean="0"/>
              <a:t>Int</a:t>
            </a:r>
            <a:r>
              <a:rPr lang="en-US" sz="2000" dirty="0" smtClean="0"/>
              <a:t>#())</a:t>
            </a:r>
          </a:p>
          <a:p>
            <a:pPr lvl="1"/>
            <a:r>
              <a:rPr lang="en-US" sz="2000" dirty="0" smtClean="0"/>
              <a:t>Often used in static elaboration (for loops)</a:t>
            </a:r>
          </a:p>
          <a:p>
            <a:r>
              <a:rPr lang="en-US" sz="2400" dirty="0" smtClean="0"/>
              <a:t>Numeric type -&gt; Integer: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(w)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/>
              <a:t>Integer -&gt; Numeric type: not possible</a:t>
            </a:r>
          </a:p>
          <a:p>
            <a:r>
              <a:rPr lang="en-US" sz="2400" dirty="0" smtClean="0"/>
              <a:t>Integer -&gt; Bit#(), </a:t>
            </a:r>
            <a:r>
              <a:rPr lang="en-US" sz="2400" dirty="0" err="1" smtClean="0"/>
              <a:t>Int</a:t>
            </a:r>
            <a:r>
              <a:rPr lang="en-US" sz="2400" dirty="0" smtClean="0"/>
              <a:t>#() etc.: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fromInteger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dirty="0" smtClean="0"/>
              <a:t>Numeric type -&gt; Bit#(), </a:t>
            </a:r>
            <a:r>
              <a:rPr lang="en-US" sz="2400" dirty="0" err="1" smtClean="0"/>
              <a:t>Int</a:t>
            </a:r>
            <a:r>
              <a:rPr lang="en-US" sz="2400" dirty="0" smtClean="0"/>
              <a:t>#() </a:t>
            </a:r>
            <a:r>
              <a:rPr lang="en-US" sz="2400" dirty="0" err="1" smtClean="0"/>
              <a:t>etc</a:t>
            </a:r>
            <a:r>
              <a:rPr lang="en-US" sz="2400" dirty="0" smtClean="0"/>
              <a:t>: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fromInteger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(w))</a:t>
            </a:r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86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1980"/>
            <a:ext cx="7772400" cy="4114800"/>
          </a:xfrm>
        </p:spPr>
        <p:txBody>
          <a:bodyPr/>
          <a:lstStyle/>
          <a:p>
            <a:r>
              <a:rPr lang="en-US" smtClean="0"/>
              <a:t>Interfaces</a:t>
            </a:r>
          </a:p>
          <a:p>
            <a:pPr lvl="1"/>
            <a:r>
              <a:rPr lang="en-US" smtClean="0"/>
              <a:t>Methods provide a way for the outside world to interact with the module</a:t>
            </a:r>
          </a:p>
          <a:p>
            <a:r>
              <a:rPr lang="en-US" smtClean="0"/>
              <a:t>State elements and sub-modules</a:t>
            </a:r>
          </a:p>
          <a:p>
            <a:pPr lvl="1"/>
            <a:r>
              <a:rPr lang="en-US" smtClean="0"/>
              <a:t>Registers, FIFOs, BRAMs, FIR filters (Lab 1)</a:t>
            </a:r>
          </a:p>
          <a:p>
            <a:r>
              <a:rPr lang="en-US" smtClean="0"/>
              <a:t>Rules</a:t>
            </a:r>
          </a:p>
          <a:p>
            <a:pPr lvl="1"/>
            <a:r>
              <a:rPr lang="en-US" i="1" smtClean="0"/>
              <a:t>Guarded atomic actions to </a:t>
            </a:r>
            <a:r>
              <a:rPr lang="en-US" smtClean="0"/>
              <a:t>describe how the state elements should change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64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way to learn BSV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405" y="1563806"/>
            <a:ext cx="7732595" cy="4114800"/>
          </a:xfrm>
        </p:spPr>
        <p:txBody>
          <a:bodyPr/>
          <a:lstStyle/>
          <a:p>
            <a:r>
              <a:rPr lang="en-US" dirty="0" smtClean="0"/>
              <a:t>BSV Reference guide</a:t>
            </a:r>
          </a:p>
          <a:p>
            <a:endParaRPr lang="en-US" dirty="0" smtClean="0"/>
          </a:p>
          <a:p>
            <a:r>
              <a:rPr lang="en-US" dirty="0" smtClean="0"/>
              <a:t>Lab code</a:t>
            </a:r>
          </a:p>
          <a:p>
            <a:endParaRPr lang="en-US" dirty="0" smtClean="0"/>
          </a:p>
          <a:p>
            <a:r>
              <a:rPr lang="en-US" dirty="0" smtClean="0"/>
              <a:t>Try 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28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Types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106E5FE-2B70-4D48-BE0C-1D2745C5F17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Bit#(numeric type 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77455"/>
            <a:ext cx="7989277" cy="4114800"/>
          </a:xfrm>
        </p:spPr>
        <p:txBody>
          <a:bodyPr/>
          <a:lstStyle/>
          <a:p>
            <a:r>
              <a:rPr lang="en-US" sz="2800" dirty="0"/>
              <a:t>Literal values:</a:t>
            </a:r>
          </a:p>
          <a:p>
            <a:pPr lvl="1"/>
            <a:r>
              <a:rPr lang="en-US" sz="2400" dirty="0"/>
              <a:t>Decimal: 0, 1, 2, … (each have type Bit#(n)</a:t>
            </a:r>
          </a:p>
          <a:p>
            <a:pPr lvl="1"/>
            <a:r>
              <a:rPr lang="en-US" sz="2400" dirty="0"/>
              <a:t>Binary: </a:t>
            </a:r>
            <a:r>
              <a:rPr lang="en-US" sz="2400" dirty="0" smtClean="0"/>
              <a:t>5’b01101, 2’b11 </a:t>
            </a:r>
          </a:p>
          <a:p>
            <a:pPr lvl="1"/>
            <a:r>
              <a:rPr lang="en-US" sz="2400" dirty="0" smtClean="0"/>
              <a:t>Hex</a:t>
            </a:r>
            <a:r>
              <a:rPr lang="en-US" sz="2400" dirty="0"/>
              <a:t>: 5’hD, 2’h3, 16’h1FF0</a:t>
            </a:r>
          </a:p>
          <a:p>
            <a:r>
              <a:rPr lang="en-US" sz="2800" dirty="0"/>
              <a:t>Common functions:</a:t>
            </a:r>
          </a:p>
          <a:p>
            <a:pPr lvl="1"/>
            <a:r>
              <a:rPr lang="en-US" sz="2400" dirty="0"/>
              <a:t>Bitwise Logic: |, &amp;, ^, ~, </a:t>
            </a:r>
            <a:r>
              <a:rPr lang="en-US" sz="2400" dirty="0" smtClean="0"/>
              <a:t>etc.</a:t>
            </a:r>
          </a:p>
          <a:p>
            <a:pPr lvl="1"/>
            <a:r>
              <a:rPr lang="en-US" sz="2400" dirty="0" smtClean="0"/>
              <a:t>Arithmetic</a:t>
            </a:r>
            <a:r>
              <a:rPr lang="en-US" sz="2400" dirty="0"/>
              <a:t>: +, -, *, %, etc.</a:t>
            </a:r>
          </a:p>
          <a:p>
            <a:pPr lvl="1"/>
            <a:r>
              <a:rPr lang="en-US" sz="2400" dirty="0"/>
              <a:t>Indexing: a[</a:t>
            </a:r>
            <a:r>
              <a:rPr lang="en-US" sz="2400" dirty="0" err="1"/>
              <a:t>i</a:t>
            </a:r>
            <a:r>
              <a:rPr lang="en-US" sz="2400" dirty="0" smtClean="0"/>
              <a:t>], a[3:1]</a:t>
            </a:r>
            <a:endParaRPr lang="en-US" sz="2400" dirty="0"/>
          </a:p>
          <a:p>
            <a:pPr lvl="1"/>
            <a:r>
              <a:rPr lang="en-US" sz="2400" dirty="0"/>
              <a:t>Concatenation: {a, b</a:t>
            </a:r>
            <a:r>
              <a:rPr lang="en-US" sz="2400" dirty="0" smtClean="0"/>
              <a:t>}</a:t>
            </a:r>
          </a:p>
          <a:p>
            <a:pPr lvl="1"/>
            <a:r>
              <a:rPr lang="en-US" dirty="0"/>
              <a:t>t</a:t>
            </a:r>
            <a:r>
              <a:rPr lang="en-US" sz="2400" dirty="0" smtClean="0"/>
              <a:t>runcate, </a:t>
            </a:r>
            <a:r>
              <a:rPr lang="en-US" sz="2400" dirty="0" err="1" smtClean="0"/>
              <a:t>truncateLSB</a:t>
            </a:r>
            <a:endParaRPr lang="en-US" sz="2400" dirty="0"/>
          </a:p>
          <a:p>
            <a:pPr lvl="1"/>
            <a:r>
              <a:rPr lang="en-US" sz="2400" dirty="0" err="1" smtClean="0"/>
              <a:t>zeroExtend</a:t>
            </a:r>
            <a:r>
              <a:rPr lang="en-US" sz="2400" dirty="0" smtClean="0"/>
              <a:t>, </a:t>
            </a:r>
            <a:r>
              <a:rPr lang="en-US" sz="2400" dirty="0" err="1" smtClean="0"/>
              <a:t>signExtend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7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Literal values:</a:t>
            </a:r>
          </a:p>
          <a:p>
            <a:pPr lvl="1"/>
            <a:r>
              <a:rPr lang="en-US" sz="2400" dirty="0"/>
              <a:t>True, False</a:t>
            </a:r>
          </a:p>
          <a:p>
            <a:pPr lvl="1"/>
            <a:endParaRPr lang="en-US" sz="2400" dirty="0"/>
          </a:p>
          <a:p>
            <a:r>
              <a:rPr lang="en-US" sz="2800" dirty="0"/>
              <a:t>Common functions:</a:t>
            </a:r>
          </a:p>
          <a:p>
            <a:pPr lvl="1"/>
            <a:r>
              <a:rPr lang="en-US" sz="2400" dirty="0"/>
              <a:t>Boolean Logic: ||, &amp;&amp;, !, ==, !=, etc.</a:t>
            </a:r>
          </a:p>
          <a:p>
            <a:pPr lvl="1"/>
            <a:endParaRPr lang="en-US" sz="2400" dirty="0"/>
          </a:p>
          <a:p>
            <a:r>
              <a:rPr lang="en-US" sz="2800" dirty="0"/>
              <a:t>All comparison operators (==, !=, &gt;, &lt;, &gt;=, &lt;=) return Bools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57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#(n), </a:t>
            </a:r>
            <a:r>
              <a:rPr lang="en-US" dirty="0" err="1"/>
              <a:t>UInt</a:t>
            </a:r>
            <a:r>
              <a:rPr lang="en-US" dirty="0"/>
              <a:t>#(n)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370" y="1700283"/>
            <a:ext cx="7772400" cy="4114800"/>
          </a:xfrm>
        </p:spPr>
        <p:txBody>
          <a:bodyPr/>
          <a:lstStyle/>
          <a:p>
            <a:r>
              <a:rPr lang="en-US" dirty="0"/>
              <a:t>Literal values:</a:t>
            </a:r>
          </a:p>
          <a:p>
            <a:pPr lvl="1"/>
            <a:r>
              <a:rPr lang="en-US" dirty="0"/>
              <a:t>Decimal:</a:t>
            </a:r>
          </a:p>
          <a:p>
            <a:pPr lvl="2"/>
            <a:r>
              <a:rPr lang="en-US" dirty="0"/>
              <a:t>0, 1, 2, … (</a:t>
            </a:r>
            <a:r>
              <a:rPr lang="en-US" dirty="0" err="1"/>
              <a:t>Int</a:t>
            </a:r>
            <a:r>
              <a:rPr lang="en-US" dirty="0"/>
              <a:t>#(n) and </a:t>
            </a:r>
            <a:r>
              <a:rPr lang="en-US" dirty="0" err="1"/>
              <a:t>UInt</a:t>
            </a:r>
            <a:r>
              <a:rPr lang="en-US" dirty="0"/>
              <a:t>#(n))</a:t>
            </a:r>
          </a:p>
          <a:p>
            <a:pPr lvl="2"/>
            <a:r>
              <a:rPr lang="en-US" dirty="0"/>
              <a:t>-1, -2, … (</a:t>
            </a:r>
            <a:r>
              <a:rPr lang="en-US" dirty="0" err="1"/>
              <a:t>Int</a:t>
            </a:r>
            <a:r>
              <a:rPr lang="en-US" dirty="0"/>
              <a:t>#(n))</a:t>
            </a:r>
          </a:p>
          <a:p>
            <a:pPr lvl="1"/>
            <a:endParaRPr lang="en-US" dirty="0"/>
          </a:p>
          <a:p>
            <a:r>
              <a:rPr lang="en-US" dirty="0"/>
              <a:t>Common functions:</a:t>
            </a:r>
          </a:p>
          <a:p>
            <a:pPr lvl="1"/>
            <a:r>
              <a:rPr lang="en-US" dirty="0"/>
              <a:t>Arithmetic: +, -, *, %, etc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/>
              <a:t>#(n) performs signed </a:t>
            </a:r>
            <a:r>
              <a:rPr lang="en-US" dirty="0" smtClean="0"/>
              <a:t>operations</a:t>
            </a:r>
          </a:p>
          <a:p>
            <a:pPr lvl="2"/>
            <a:r>
              <a:rPr lang="en-US" dirty="0" err="1" smtClean="0"/>
              <a:t>UInt</a:t>
            </a:r>
            <a:r>
              <a:rPr lang="en-US" dirty="0"/>
              <a:t>#(n) performs unsigned </a:t>
            </a:r>
            <a:r>
              <a:rPr lang="en-US" dirty="0" smtClean="0"/>
              <a:t>operations</a:t>
            </a:r>
            <a:endParaRPr lang="en-US" dirty="0"/>
          </a:p>
          <a:p>
            <a:pPr lvl="1"/>
            <a:r>
              <a:rPr lang="en-US" dirty="0"/>
              <a:t>Comparison: &gt;, &lt;, &gt;=, &lt;=, ==, !=, etc.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new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Renaming types:</a:t>
            </a:r>
          </a:p>
          <a:p>
            <a:pPr lvl="1"/>
            <a:r>
              <a:rPr lang="en-US" dirty="0" err="1"/>
              <a:t>typedef</a:t>
            </a:r>
            <a:endParaRPr lang="en-US" dirty="0"/>
          </a:p>
          <a:p>
            <a:r>
              <a:rPr lang="en-US" dirty="0"/>
              <a:t>Enumeration types:</a:t>
            </a:r>
          </a:p>
          <a:p>
            <a:pPr lvl="1"/>
            <a:r>
              <a:rPr lang="en-US" dirty="0" err="1"/>
              <a:t>enum</a:t>
            </a:r>
            <a:endParaRPr lang="en-US" dirty="0"/>
          </a:p>
          <a:p>
            <a:r>
              <a:rPr lang="en-US" dirty="0"/>
              <a:t>Compound types:</a:t>
            </a:r>
          </a:p>
          <a:p>
            <a:pPr lvl="1"/>
            <a:r>
              <a:rPr lang="en-US" dirty="0" err="1"/>
              <a:t>struct</a:t>
            </a:r>
            <a:endParaRPr lang="en-US" dirty="0"/>
          </a:p>
          <a:p>
            <a:pPr lvl="1"/>
            <a:r>
              <a:rPr lang="en-US" dirty="0"/>
              <a:t>vector</a:t>
            </a:r>
          </a:p>
          <a:p>
            <a:pPr lvl="1"/>
            <a:r>
              <a:rPr lang="en-US" dirty="0"/>
              <a:t>maybe</a:t>
            </a:r>
          </a:p>
          <a:p>
            <a:pPr lvl="1"/>
            <a:r>
              <a:rPr lang="en-US" dirty="0"/>
              <a:t>tagged union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42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typedef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370" y="1741227"/>
            <a:ext cx="7772400" cy="4114800"/>
          </a:xfrm>
        </p:spPr>
        <p:txBody>
          <a:bodyPr/>
          <a:lstStyle/>
          <a:p>
            <a:r>
              <a:rPr lang="en-US" dirty="0"/>
              <a:t>Syntax: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typedef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&lt;type&gt; 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new_type_name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&gt;;</a:t>
            </a:r>
          </a:p>
          <a:p>
            <a:r>
              <a:rPr lang="en-US" dirty="0" smtClean="0"/>
              <a:t>Basic</a:t>
            </a:r>
            <a:r>
              <a:rPr lang="en-US" dirty="0"/>
              <a:t>: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typedef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8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BitsPerWord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typedef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Bit#(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BitsPerWord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Word;</a:t>
            </a:r>
          </a:p>
          <a:p>
            <a:pPr lvl="2"/>
            <a:r>
              <a:rPr lang="en-US" dirty="0"/>
              <a:t>Can’t be used with parameter: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Word#(n)</a:t>
            </a:r>
          </a:p>
          <a:p>
            <a:r>
              <a:rPr lang="en-US" dirty="0" smtClean="0"/>
              <a:t>Parameterized</a:t>
            </a:r>
            <a:r>
              <a:rPr lang="en-US" dirty="0"/>
              <a:t>: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typedef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Bit#(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TMul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#(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BitsPerWord,n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)) Word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#(numeric type 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lvl="2"/>
            <a:r>
              <a:rPr lang="en-US" dirty="0"/>
              <a:t>Can’t be used </a:t>
            </a:r>
            <a:r>
              <a:rPr lang="en-US" i="1" dirty="0"/>
              <a:t>without</a:t>
            </a:r>
            <a:r>
              <a:rPr lang="en-US" dirty="0"/>
              <a:t> parameter: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Word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6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138615" cy="4114800"/>
          </a:xfrm>
        </p:spPr>
        <p:txBody>
          <a:bodyPr/>
          <a:lstStyle/>
          <a:p>
            <a:pPr marL="0" lvl="2" indent="0">
              <a:buSzPct val="110000"/>
              <a:buNone/>
            </a:pPr>
            <a:endParaRPr lang="en-US" dirty="0" smtClean="0"/>
          </a:p>
          <a:p>
            <a:pPr marL="342900" lvl="2" indent="-342900">
              <a:buSzPct val="110000"/>
              <a:buBlip>
                <a:blip r:embed="rId2"/>
              </a:buBlip>
            </a:pPr>
            <a:endParaRPr lang="en-US" dirty="0"/>
          </a:p>
          <a:p>
            <a:pPr marL="342900" lvl="2" indent="-342900">
              <a:buSzPct val="110000"/>
              <a:buBlip>
                <a:blip r:embed="rId2"/>
              </a:buBlip>
            </a:pPr>
            <a:r>
              <a:rPr lang="en-US" sz="2800" dirty="0" smtClean="0"/>
              <a:t>Creates </a:t>
            </a:r>
            <a:r>
              <a:rPr lang="en-US" sz="2800" dirty="0"/>
              <a:t>the type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Color</a:t>
            </a:r>
            <a:r>
              <a:rPr lang="en-US" sz="2800" dirty="0"/>
              <a:t> with values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Red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Blue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2" indent="-342900">
              <a:buSzPct val="110000"/>
              <a:buBlip>
                <a:blip r:embed="rId2"/>
              </a:buBlip>
            </a:pPr>
            <a:r>
              <a:rPr lang="en-US" sz="2800" dirty="0">
                <a:cs typeface="Consolas" panose="020B0609020204030204" pitchFamily="49" charset="0"/>
              </a:rPr>
              <a:t>Can create registers containing colors</a:t>
            </a:r>
          </a:p>
          <a:p>
            <a:pPr lvl="1"/>
            <a:r>
              <a:rPr lang="en-US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#(Color)</a:t>
            </a:r>
          </a:p>
          <a:p>
            <a:pPr marL="342900" lvl="2" indent="-342900">
              <a:buSzPct val="110000"/>
              <a:buBlip>
                <a:blip r:embed="rId2"/>
              </a:buBlip>
            </a:pPr>
            <a:r>
              <a:rPr lang="en-US" sz="2800" dirty="0">
                <a:cs typeface="Consolas" panose="020B0609020204030204" pitchFamily="49" charset="0"/>
              </a:rPr>
              <a:t>Values can be compared with == and !=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6980" y="1730493"/>
            <a:ext cx="5452134" cy="8494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2" indent="0">
              <a:buSzPct val="110000"/>
              <a:buNone/>
            </a:pP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typedef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enum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{Red</a:t>
            </a:r>
            <a:r>
              <a:rPr lang="en-US" sz="240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400" smtClean="0">
                <a:latin typeface="Consolas" panose="020B0609020204030204" pitchFamily="49" charset="0"/>
                <a:cs typeface="Consolas" panose="020B0609020204030204" pitchFamily="49" charset="0"/>
              </a:rPr>
              <a:t>Blue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} Color </a:t>
            </a:r>
          </a:p>
          <a:p>
            <a:pPr marL="0" lvl="2" indent="0">
              <a:buSzPct val="110000"/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deriving (Bits,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Eq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51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66900"/>
            <a:ext cx="8046493" cy="4114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342900" lvl="1" indent="-342900">
              <a:buClr>
                <a:schemeClr val="hlink"/>
              </a:buClr>
              <a:buSzPct val="110000"/>
              <a:buBlip>
                <a:blip r:embed="rId2"/>
              </a:buBlip>
            </a:pPr>
            <a:endParaRPr lang="en-US" dirty="0" smtClean="0"/>
          </a:p>
          <a:p>
            <a:pPr marL="342900" lvl="1" indent="-342900"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en-US" sz="2800" dirty="0" smtClean="0"/>
              <a:t>Elements </a:t>
            </a:r>
            <a:r>
              <a:rPr lang="en-US" sz="2800" dirty="0"/>
              <a:t>from </a:t>
            </a:r>
            <a:r>
              <a:rPr lang="en-US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MemReq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x</a:t>
            </a:r>
            <a:r>
              <a:rPr lang="en-US" sz="2800" dirty="0"/>
              <a:t> can be accessed with </a:t>
            </a:r>
            <a:r>
              <a:rPr lang="en-US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x.addr</a:t>
            </a:r>
            <a:r>
              <a:rPr lang="en-US" sz="2800" dirty="0" smtClean="0">
                <a:cs typeface="Consolas" panose="020B0609020204030204" pitchFamily="49" charset="0"/>
              </a:rPr>
              <a:t>,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x.data</a:t>
            </a:r>
            <a:r>
              <a:rPr lang="en-US" sz="2800" dirty="0">
                <a:cs typeface="Consolas" panose="020B0609020204030204" pitchFamily="49" charset="0"/>
              </a:rPr>
              <a:t>,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x.wren</a:t>
            </a:r>
            <a:endParaRPr lang="en-US" sz="2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-342900"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en-US" sz="2800" dirty="0" err="1"/>
              <a:t>Struct</a:t>
            </a:r>
            <a:r>
              <a:rPr lang="en-US" sz="2800" dirty="0"/>
              <a:t> </a:t>
            </a:r>
            <a:r>
              <a:rPr lang="en-US" sz="2800" dirty="0" smtClean="0"/>
              <a:t>Expression</a:t>
            </a:r>
          </a:p>
          <a:p>
            <a:pPr marL="857250" lvl="2" indent="-457200">
              <a:buSzPct val="110000"/>
              <a:buFont typeface="Wingdings" panose="05000000000000000000" pitchFamily="2" charset="2"/>
              <a:buChar char="§"/>
            </a:pPr>
            <a:r>
              <a:rPr lang="en-US" kern="12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X = </a:t>
            </a:r>
            <a:r>
              <a:rPr lang="en-US" kern="1200" dirty="0" err="1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MemReq</a:t>
            </a:r>
            <a:r>
              <a:rPr lang="en-US" kern="12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{</a:t>
            </a:r>
            <a:r>
              <a:rPr lang="en-US" kern="1200" dirty="0" err="1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addr</a:t>
            </a:r>
            <a:r>
              <a:rPr lang="en-US" kern="12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: 0, data: 1, wren: True</a:t>
            </a:r>
            <a:r>
              <a:rPr lang="en-US" kern="12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};</a:t>
            </a:r>
            <a:endParaRPr lang="en-US" kern="1200" dirty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857250" lvl="2" indent="-457200">
              <a:buSzPct val="110000"/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742950" lvl="2" indent="-342900">
              <a:buSzPct val="110000"/>
              <a:buBlip>
                <a:blip r:embed="rId2"/>
              </a:buBlip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585984"/>
            <a:ext cx="5272585" cy="21236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typedef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Bit#(12)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addr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Bit#(8) data;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Bool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wren;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MemReq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deriving (Bits,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Eq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08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Parametrized </a:t>
            </a:r>
            <a:r>
              <a:rPr lang="en-US" dirty="0" err="1" smtClean="0"/>
              <a:t>struct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2500" y="1800642"/>
            <a:ext cx="5311822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typedef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 a;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Bit#(n) b;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Req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#(type t, numeric type n)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deriving (Bits,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Eq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28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Part 1: </a:t>
            </a:r>
            <a:br>
              <a:rPr lang="en-US" sz="3200" smtClean="0"/>
            </a:br>
            <a:r>
              <a:rPr lang="en-US" smtClean="0"/>
              <a:t>Declare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4748"/>
            <a:ext cx="7964606" cy="4114800"/>
          </a:xfrm>
        </p:spPr>
        <p:txBody>
          <a:bodyPr/>
          <a:lstStyle/>
          <a:p>
            <a:r>
              <a:rPr lang="en-US" dirty="0" smtClean="0"/>
              <a:t>Contain methods for other modules to interact with the given module</a:t>
            </a:r>
          </a:p>
          <a:p>
            <a:pPr lvl="1"/>
            <a:r>
              <a:rPr lang="en-US" dirty="0" smtClean="0"/>
              <a:t>Interfaces can also contain sub-interfaces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Special interface: Empty</a:t>
            </a:r>
          </a:p>
          <a:p>
            <a:pPr lvl="1"/>
            <a:r>
              <a:rPr lang="en-US" dirty="0" smtClean="0"/>
              <a:t>No method, used in </a:t>
            </a:r>
            <a:r>
              <a:rPr lang="en-US" dirty="0" err="1" smtClean="0"/>
              <a:t>testbench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2500" y="3196568"/>
            <a:ext cx="6682740" cy="14311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#(Bit#(32)) f();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SubIfc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s;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endinterface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3837" y="5785824"/>
            <a:ext cx="5845163" cy="7309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mkTb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(Empty);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mkTb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 // () are necessary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15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369" y="1632045"/>
            <a:ext cx="8305801" cy="4114800"/>
          </a:xfrm>
        </p:spPr>
        <p:txBody>
          <a:bodyPr/>
          <a:lstStyle/>
          <a:p>
            <a:r>
              <a:rPr lang="en-US" sz="2400" dirty="0"/>
              <a:t>Types:</a:t>
            </a:r>
          </a:p>
          <a:p>
            <a:pPr lvl="1"/>
            <a:r>
              <a:rPr lang="en-US" sz="2000" dirty="0"/>
              <a:t>Tuple2#(type t1, type t2)</a:t>
            </a:r>
          </a:p>
          <a:p>
            <a:pPr lvl="1"/>
            <a:r>
              <a:rPr lang="en-US" sz="2000" dirty="0"/>
              <a:t>Tuple3#(type t1, type t2, type t3)</a:t>
            </a:r>
          </a:p>
          <a:p>
            <a:pPr lvl="1"/>
            <a:r>
              <a:rPr lang="en-US" sz="2000" dirty="0"/>
              <a:t>up to Tuple8</a:t>
            </a:r>
          </a:p>
          <a:p>
            <a:r>
              <a:rPr lang="en-US" sz="2400" dirty="0" smtClean="0"/>
              <a:t>Construct tuple: tuple2</a:t>
            </a:r>
            <a:r>
              <a:rPr lang="en-US" sz="2400" dirty="0"/>
              <a:t>( x, y ), tuple3( x, y, z </a:t>
            </a:r>
            <a:r>
              <a:rPr lang="en-US" sz="2400" dirty="0" smtClean="0"/>
              <a:t>) </a:t>
            </a:r>
            <a:r>
              <a:rPr lang="en-US" sz="2400" dirty="0"/>
              <a:t>…</a:t>
            </a:r>
          </a:p>
          <a:p>
            <a:r>
              <a:rPr lang="en-US" sz="2400" dirty="0" smtClean="0"/>
              <a:t>Accessing </a:t>
            </a:r>
            <a:r>
              <a:rPr lang="en-US" sz="2400" dirty="0"/>
              <a:t>an element:</a:t>
            </a:r>
          </a:p>
          <a:p>
            <a:pPr lvl="1"/>
            <a:r>
              <a:rPr lang="en-US" sz="2000" dirty="0"/>
              <a:t>tpl_1( tuple2(x, y) ) </a:t>
            </a:r>
            <a:r>
              <a:rPr lang="en-US" sz="2000" dirty="0" smtClean="0"/>
              <a:t> // x</a:t>
            </a:r>
            <a:endParaRPr lang="en-US" sz="2000" dirty="0"/>
          </a:p>
          <a:p>
            <a:pPr lvl="1"/>
            <a:r>
              <a:rPr lang="en-US" sz="2000" dirty="0"/>
              <a:t>tpl_2( tuple3(x, y, z) </a:t>
            </a:r>
            <a:r>
              <a:rPr lang="en-US" sz="2000" dirty="0" smtClean="0"/>
              <a:t>) // y</a:t>
            </a:r>
            <a:endParaRPr lang="en-US" sz="2000" dirty="0"/>
          </a:p>
          <a:p>
            <a:pPr lvl="1"/>
            <a:r>
              <a:rPr lang="en-US" dirty="0" smtClean="0"/>
              <a:t>Pattern matching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5369" y="5293992"/>
            <a:ext cx="7867934" cy="12741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Tuple2#(Bit#(2), Bool)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tup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tuple2(2, True);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match {.a, .b} =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tup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a = 2, b = True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7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Maybe#(t)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370" y="1645692"/>
            <a:ext cx="7772400" cy="4114800"/>
          </a:xfrm>
        </p:spPr>
        <p:txBody>
          <a:bodyPr/>
          <a:lstStyle/>
          <a:p>
            <a:r>
              <a:rPr lang="en-US" sz="2400" dirty="0"/>
              <a:t>Type:</a:t>
            </a:r>
          </a:p>
          <a:p>
            <a:pPr lvl="1"/>
            <a:r>
              <a:rPr lang="en-US" sz="2000" dirty="0"/>
              <a:t>Maybe#(type t)</a:t>
            </a:r>
          </a:p>
          <a:p>
            <a:r>
              <a:rPr lang="en-US" sz="2400" dirty="0"/>
              <a:t>Values:</a:t>
            </a:r>
          </a:p>
          <a:p>
            <a:pPr lvl="1"/>
            <a:r>
              <a:rPr lang="en-US" sz="2000" dirty="0" smtClean="0"/>
              <a:t>tagged Invalid</a:t>
            </a:r>
            <a:endParaRPr lang="en-US" sz="2000" dirty="0"/>
          </a:p>
          <a:p>
            <a:pPr lvl="1"/>
            <a:r>
              <a:rPr lang="en-US" sz="2000" dirty="0"/>
              <a:t>tagged Valid x (where x is a value of type t)</a:t>
            </a:r>
          </a:p>
          <a:p>
            <a:r>
              <a:rPr lang="en-US" sz="2400" dirty="0"/>
              <a:t>Functions:</a:t>
            </a:r>
          </a:p>
          <a:p>
            <a:pPr lvl="1"/>
            <a:r>
              <a:rPr lang="en-US" sz="2000" dirty="0" err="1"/>
              <a:t>isValid</a:t>
            </a:r>
            <a:r>
              <a:rPr lang="en-US" sz="2000" dirty="0"/>
              <a:t>(x)</a:t>
            </a:r>
          </a:p>
          <a:p>
            <a:pPr lvl="2"/>
            <a:r>
              <a:rPr lang="en-US" sz="2000" dirty="0"/>
              <a:t>Returns true if x is valid</a:t>
            </a:r>
          </a:p>
          <a:p>
            <a:pPr lvl="1"/>
            <a:r>
              <a:rPr lang="en-US" sz="2000" dirty="0" err="1"/>
              <a:t>fromMaybe</a:t>
            </a:r>
            <a:r>
              <a:rPr lang="en-US" sz="2000" dirty="0"/>
              <a:t>(default, m)</a:t>
            </a:r>
          </a:p>
          <a:p>
            <a:pPr lvl="2"/>
            <a:r>
              <a:rPr lang="en-US" sz="2000" dirty="0"/>
              <a:t>If m is valid, returns the valid value of m if m is valid, otherwise returns default</a:t>
            </a:r>
          </a:p>
          <a:p>
            <a:pPr lvl="2"/>
            <a:r>
              <a:rPr lang="en-US" sz="2000" dirty="0"/>
              <a:t>Commonly used </a:t>
            </a:r>
            <a:r>
              <a:rPr lang="en-US" sz="2000" dirty="0" err="1"/>
              <a:t>fromMaybe</a:t>
            </a:r>
            <a:r>
              <a:rPr lang="en-US" sz="2000" dirty="0"/>
              <a:t>(?, m)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65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</a:t>
            </a:r>
            <a:r>
              <a:rPr lang="en-US" dirty="0"/>
              <a:t>#(t)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66" y="1700283"/>
            <a:ext cx="7772400" cy="4114800"/>
          </a:xfrm>
        </p:spPr>
        <p:txBody>
          <a:bodyPr/>
          <a:lstStyle/>
          <a:p>
            <a:r>
              <a:rPr lang="en-US" sz="2400" dirty="0"/>
              <a:t>Main state element in BSV</a:t>
            </a:r>
          </a:p>
          <a:p>
            <a:r>
              <a:rPr lang="en-US" sz="2400" dirty="0"/>
              <a:t>Type: </a:t>
            </a:r>
            <a:r>
              <a:rPr lang="en-US" sz="2400" dirty="0" err="1"/>
              <a:t>Reg</a:t>
            </a:r>
            <a:r>
              <a:rPr lang="en-US" sz="2400" dirty="0"/>
              <a:t>#(type </a:t>
            </a:r>
            <a:r>
              <a:rPr lang="en-US" sz="2400" dirty="0" err="1"/>
              <a:t>data_type</a:t>
            </a:r>
            <a:r>
              <a:rPr lang="en-US" sz="2400" dirty="0"/>
              <a:t>)</a:t>
            </a:r>
          </a:p>
          <a:p>
            <a:r>
              <a:rPr lang="en-US" sz="2400" dirty="0"/>
              <a:t>Instantiated differently from normal variables</a:t>
            </a:r>
          </a:p>
          <a:p>
            <a:pPr lvl="1"/>
            <a:r>
              <a:rPr lang="en-US" sz="2000" dirty="0"/>
              <a:t>Uses &lt;- notation</a:t>
            </a:r>
          </a:p>
          <a:p>
            <a:r>
              <a:rPr lang="en-US" sz="2400" dirty="0"/>
              <a:t>Written to differently from normal variables</a:t>
            </a:r>
          </a:p>
          <a:p>
            <a:pPr lvl="1"/>
            <a:r>
              <a:rPr lang="en-US" sz="2000" dirty="0"/>
              <a:t>Uses &lt;= notation</a:t>
            </a:r>
          </a:p>
          <a:p>
            <a:pPr lvl="1"/>
            <a:r>
              <a:rPr lang="en-US" sz="2000" dirty="0"/>
              <a:t>Can only be done inside of rules and methods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52748" y="4824703"/>
            <a:ext cx="7552236" cy="7232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#(Bit#(32))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a_reg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&lt;-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mkReg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(0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// value set to 0</a:t>
            </a:r>
          </a:p>
          <a:p>
            <a:pPr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#(Bit#(32))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b_reg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&lt;-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mkRegU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uninitialized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8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Interface of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2448"/>
            <a:ext cx="8114731" cy="4114800"/>
          </a:xfrm>
        </p:spPr>
        <p:txBody>
          <a:bodyPr/>
          <a:lstStyle/>
          <a:p>
            <a:r>
              <a:rPr lang="en-US" dirty="0" smtClean="0"/>
              <a:t>Return interface at the end of module</a:t>
            </a:r>
          </a:p>
          <a:p>
            <a:pPr lvl="1"/>
            <a:r>
              <a:rPr lang="en-US" dirty="0" smtClean="0"/>
              <a:t>Interface expression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83236" y="2470980"/>
            <a:ext cx="7025127" cy="42627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mkDut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#(n));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……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ret = (interface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method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#(Bit#(n)) f();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……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interface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SubIfc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s; // no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“n”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// methods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SubIfc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endinterface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endinterface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return ret;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98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Sub-interface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160" y="1478842"/>
            <a:ext cx="7772400" cy="4114800"/>
          </a:xfrm>
        </p:spPr>
        <p:txBody>
          <a:bodyPr/>
          <a:lstStyle/>
          <a:p>
            <a:r>
              <a:rPr lang="en-US" dirty="0" smtClean="0"/>
              <a:t>Sub-interface can be vector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BSV reference guide Section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5160" y="2052916"/>
            <a:ext cx="7974215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nterface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VecIfc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#(numeric type m, numeric type n);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interface Vector#(m,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SubIfc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#(n)) s;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endinterface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5160" y="3468002"/>
            <a:ext cx="7974215" cy="2492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Vector#(m,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SubIfc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vec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?;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for(Integer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(m);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=i+1) begin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// implement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vec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VecIfc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(interface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VecIfc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interface Vector s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vec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// interface s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vec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Endinterface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5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017" y="1713932"/>
            <a:ext cx="8695473" cy="4114800"/>
          </a:xfrm>
        </p:spPr>
        <p:txBody>
          <a:bodyPr/>
          <a:lstStyle/>
          <a:p>
            <a:r>
              <a:rPr lang="en-US" dirty="0" smtClean="0"/>
              <a:t>Value</a:t>
            </a:r>
            <a:endParaRPr lang="en-US" dirty="0"/>
          </a:p>
          <a:p>
            <a:pPr lvl="1"/>
            <a:r>
              <a:rPr lang="en-US" dirty="0"/>
              <a:t>Returns value, doesn’t change state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method Bit#(32)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first;</a:t>
            </a:r>
          </a:p>
          <a:p>
            <a:r>
              <a:rPr lang="en-US" dirty="0" smtClean="0"/>
              <a:t>Action</a:t>
            </a:r>
            <a:endParaRPr lang="en-US" dirty="0"/>
          </a:p>
          <a:p>
            <a:pPr lvl="1"/>
            <a:r>
              <a:rPr lang="en-US" dirty="0"/>
              <a:t>Changes state, doesn’t return value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method Action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(Bit#(32) x);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/>
              <a:t>ActionValue</a:t>
            </a:r>
            <a:endParaRPr lang="en-US" dirty="0"/>
          </a:p>
          <a:p>
            <a:pPr lvl="1"/>
            <a:r>
              <a:rPr lang="en-US" dirty="0"/>
              <a:t>Changes state, returns value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method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#(Bit#(32))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deqAndGet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3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Interface </a:t>
            </a:r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117" y="1560369"/>
            <a:ext cx="7933352" cy="4603106"/>
          </a:xfrm>
        </p:spPr>
        <p:txBody>
          <a:bodyPr/>
          <a:lstStyle/>
          <a:p>
            <a:r>
              <a:rPr lang="en-US" dirty="0" smtClean="0"/>
              <a:t>Value: Call inside or outside of a rule since it only returns a value</a:t>
            </a:r>
          </a:p>
          <a:p>
            <a:pPr lvl="1"/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Bit#(32) a =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aQ.first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Bit#(32) sum =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aQ.first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aQ.first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bQ.first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/>
              <a:t>Action: Can call </a:t>
            </a:r>
            <a:r>
              <a:rPr lang="en-US" i="1" dirty="0" smtClean="0"/>
              <a:t>once</a:t>
            </a:r>
            <a:r>
              <a:rPr lang="en-US" dirty="0" smtClean="0"/>
              <a:t> within a rule</a:t>
            </a:r>
            <a:endParaRPr lang="en-US" dirty="0"/>
          </a:p>
          <a:p>
            <a:pPr lvl="1"/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aQ.enq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(sum);</a:t>
            </a:r>
          </a:p>
          <a:p>
            <a:r>
              <a:rPr lang="en-US" dirty="0" err="1" smtClean="0"/>
              <a:t>ActionValue</a:t>
            </a:r>
            <a:r>
              <a:rPr lang="en-US" dirty="0" smtClean="0"/>
              <a:t>: Can call </a:t>
            </a:r>
            <a:r>
              <a:rPr lang="en-US" i="1" dirty="0" smtClean="0"/>
              <a:t>once </a:t>
            </a:r>
            <a:r>
              <a:rPr lang="en-US" dirty="0" smtClean="0"/>
              <a:t>within a rule</a:t>
            </a:r>
          </a:p>
          <a:p>
            <a:pPr lvl="1"/>
            <a:r>
              <a:rPr lang="en-US" sz="2000" dirty="0" smtClean="0">
                <a:ea typeface="+mn-ea"/>
                <a:cs typeface="+mn-cs"/>
              </a:rPr>
              <a:t>Use </a:t>
            </a:r>
            <a:r>
              <a:rPr lang="en-US" sz="2000" dirty="0">
                <a:ea typeface="+mn-ea"/>
                <a:cs typeface="+mn-cs"/>
              </a:rPr>
              <a:t>“&lt;-” operator </a:t>
            </a:r>
            <a:r>
              <a:rPr lang="en-US" sz="2000" i="1" dirty="0" smtClean="0">
                <a:ea typeface="+mn-ea"/>
                <a:cs typeface="+mn-cs"/>
              </a:rPr>
              <a:t>inside</a:t>
            </a:r>
            <a:r>
              <a:rPr lang="en-US" sz="2000" dirty="0" smtClean="0">
                <a:ea typeface="+mn-ea"/>
                <a:cs typeface="+mn-cs"/>
              </a:rPr>
              <a:t> a rule to apply the </a:t>
            </a:r>
            <a:r>
              <a:rPr lang="en-US" sz="2000" dirty="0">
                <a:ea typeface="+mn-ea"/>
                <a:cs typeface="+mn-cs"/>
              </a:rPr>
              <a:t>action and </a:t>
            </a:r>
            <a:r>
              <a:rPr lang="en-US" sz="2000" dirty="0" smtClean="0">
                <a:ea typeface="+mn-ea"/>
                <a:cs typeface="+mn-cs"/>
              </a:rPr>
              <a:t>return the value</a:t>
            </a:r>
          </a:p>
          <a:p>
            <a:pPr lvl="1"/>
            <a:r>
              <a:rPr lang="en-US" sz="2200" dirty="0">
                <a:latin typeface="Courier New" pitchFamily="49" charset="0"/>
                <a:cs typeface="Courier New" pitchFamily="49" charset="0"/>
              </a:rPr>
              <a:t>Bit#(32) prod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multiplier.deqAndGet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9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Part 2: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Defining a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905000"/>
            <a:ext cx="8247798" cy="4114800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mkAdder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 Adder#(32) );</a:t>
            </a:r>
          </a:p>
          <a:p>
            <a:pPr lvl="1"/>
            <a:r>
              <a:rPr lang="en-US" dirty="0"/>
              <a:t>Adder#(32) is the </a:t>
            </a:r>
            <a:r>
              <a:rPr lang="en-US" dirty="0" smtClean="0"/>
              <a:t>interface</a:t>
            </a:r>
          </a:p>
          <a:p>
            <a:r>
              <a:rPr lang="en-US" dirty="0" smtClean="0"/>
              <a:t>Module can be parametrized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…, interface);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5520" y="4382192"/>
            <a:ext cx="80101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mkMul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#(Bool signed)(Adder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#(n) a,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#(n) x);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43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Part 3: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Instantiating sub-modules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 Registers, FIFOs, RAMs, FIR filter (from Lab 1)</a:t>
            </a:r>
          </a:p>
          <a:p>
            <a:r>
              <a:rPr lang="en-US" dirty="0" smtClean="0"/>
              <a:t>Instantiation: </a:t>
            </a:r>
          </a:p>
          <a:p>
            <a:pPr lvl="1"/>
            <a:r>
              <a:rPr lang="en-US" dirty="0"/>
              <a:t>The “ &lt;- “ </a:t>
            </a:r>
            <a:r>
              <a:rPr lang="en-US" i="1" dirty="0"/>
              <a:t>outside</a:t>
            </a:r>
            <a:r>
              <a:rPr lang="en-US" dirty="0"/>
              <a:t> a rule is used to instantiate a </a:t>
            </a:r>
            <a:r>
              <a:rPr lang="en-US" dirty="0" smtClean="0"/>
              <a:t>module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instOfModule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mkModule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#(Bit#(32)) counter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FIFO#(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#(32))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mkFIFO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06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Part 4: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Rules describe the actions to be applied atomically</a:t>
            </a:r>
          </a:p>
          <a:p>
            <a:pPr lvl="1"/>
            <a:r>
              <a:rPr lang="en-US" sz="2400" dirty="0" smtClean="0">
                <a:ea typeface="+mn-ea"/>
                <a:cs typeface="+mn-cs"/>
              </a:rPr>
              <a:t>Modifies state</a:t>
            </a:r>
          </a:p>
          <a:p>
            <a:r>
              <a:rPr lang="en-US" dirty="0" smtClean="0"/>
              <a:t>Rules have guards to determine when they can fire</a:t>
            </a:r>
          </a:p>
          <a:p>
            <a:pPr lvl="1"/>
            <a:r>
              <a:rPr lang="en-US" sz="2400" dirty="0" smtClean="0">
                <a:ea typeface="+mn-ea"/>
                <a:cs typeface="+mn-cs"/>
              </a:rPr>
              <a:t>Implicit or explicit</a:t>
            </a:r>
            <a:endParaRPr lang="en-US" sz="2400" dirty="0"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13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43597</TotalTime>
  <Words>2976</Words>
  <Application>Microsoft Office PowerPoint</Application>
  <PresentationFormat>On-screen Show (4:3)</PresentationFormat>
  <Paragraphs>683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Blueprint</vt:lpstr>
      <vt:lpstr>PowerPoint Presentation</vt:lpstr>
      <vt:lpstr>Overview</vt:lpstr>
      <vt:lpstr>Modules</vt:lpstr>
      <vt:lpstr>Part 1:  Declare Interfaces</vt:lpstr>
      <vt:lpstr>Interface Methods</vt:lpstr>
      <vt:lpstr>Calling Interface Methods</vt:lpstr>
      <vt:lpstr>Part 2:  Defining a Module</vt:lpstr>
      <vt:lpstr>Part 3:  Instantiating sub-modules</vt:lpstr>
      <vt:lpstr>Part 4:  Rules</vt:lpstr>
      <vt:lpstr>Rule Execution</vt:lpstr>
      <vt:lpstr>Hello World</vt:lpstr>
      <vt:lpstr>Hello World with State</vt:lpstr>
      <vt:lpstr>When can a rule fire?</vt:lpstr>
      <vt:lpstr>Part 5:  Implement Interface</vt:lpstr>
      <vt:lpstr>Multiplier Example</vt:lpstr>
      <vt:lpstr>Multiplier Example</vt:lpstr>
      <vt:lpstr>Useful Lab 2 Topics</vt:lpstr>
      <vt:lpstr>Vector</vt:lpstr>
      <vt:lpstr>Vectors: Example</vt:lpstr>
      <vt:lpstr>Reg and Vector</vt:lpstr>
      <vt:lpstr>Partial Writes</vt:lpstr>
      <vt:lpstr>Polymorphic Interfaces</vt:lpstr>
      <vt:lpstr>Get/Put Interfaces</vt:lpstr>
      <vt:lpstr>Using Get/Put Interfaces</vt:lpstr>
      <vt:lpstr>Get/Put with FIFOs</vt:lpstr>
      <vt:lpstr>Server Interfaces</vt:lpstr>
      <vt:lpstr>Server Interfaces</vt:lpstr>
      <vt:lpstr>Provisos</vt:lpstr>
      <vt:lpstr>Type Conversions</vt:lpstr>
      <vt:lpstr>Best way to learn BSV</vt:lpstr>
      <vt:lpstr>More Types</vt:lpstr>
      <vt:lpstr>Bit#(numeric type n)</vt:lpstr>
      <vt:lpstr>Bool</vt:lpstr>
      <vt:lpstr>Int#(n), UInt#(n)</vt:lpstr>
      <vt:lpstr>Constructing new types</vt:lpstr>
      <vt:lpstr>typedef</vt:lpstr>
      <vt:lpstr>enum</vt:lpstr>
      <vt:lpstr>struct</vt:lpstr>
      <vt:lpstr>struct</vt:lpstr>
      <vt:lpstr>Tuple</vt:lpstr>
      <vt:lpstr>Maybe#(t)</vt:lpstr>
      <vt:lpstr>Reg#(t)</vt:lpstr>
      <vt:lpstr>Implement Interface of Module</vt:lpstr>
      <vt:lpstr>Vector Sub-interface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CACA-Lectures</dc:title>
  <dc:subject>Sequential Circuits</dc:subject>
  <dc:creator>Arvind</dc:creator>
  <cp:lastModifiedBy>Ming Liu</cp:lastModifiedBy>
  <cp:revision>1248</cp:revision>
  <cp:lastPrinted>2015-10-02T22:04:07Z</cp:lastPrinted>
  <dcterms:created xsi:type="dcterms:W3CDTF">2003-01-21T19:25:41Z</dcterms:created>
  <dcterms:modified xsi:type="dcterms:W3CDTF">2016-02-12T21:12:42Z</dcterms:modified>
</cp:coreProperties>
</file>