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5"/>
  </p:notesMasterIdLst>
  <p:handoutMasterIdLst>
    <p:handoutMasterId r:id="rId36"/>
  </p:handoutMasterIdLst>
  <p:sldIdLst>
    <p:sldId id="1375" r:id="rId2"/>
    <p:sldId id="1400" r:id="rId3"/>
    <p:sldId id="1479" r:id="rId4"/>
    <p:sldId id="1480" r:id="rId5"/>
    <p:sldId id="1486" r:id="rId6"/>
    <p:sldId id="1487" r:id="rId7"/>
    <p:sldId id="1489" r:id="rId8"/>
    <p:sldId id="1490" r:id="rId9"/>
    <p:sldId id="1513" r:id="rId10"/>
    <p:sldId id="1488" r:id="rId11"/>
    <p:sldId id="1491" r:id="rId12"/>
    <p:sldId id="1505" r:id="rId13"/>
    <p:sldId id="1492" r:id="rId14"/>
    <p:sldId id="1504" r:id="rId15"/>
    <p:sldId id="1493" r:id="rId16"/>
    <p:sldId id="1506" r:id="rId17"/>
    <p:sldId id="1514" r:id="rId18"/>
    <p:sldId id="1494" r:id="rId19"/>
    <p:sldId id="1508" r:id="rId20"/>
    <p:sldId id="1509" r:id="rId21"/>
    <p:sldId id="1496" r:id="rId22"/>
    <p:sldId id="1510" r:id="rId23"/>
    <p:sldId id="1499" r:id="rId24"/>
    <p:sldId id="1498" r:id="rId25"/>
    <p:sldId id="1497" r:id="rId26"/>
    <p:sldId id="1495" r:id="rId27"/>
    <p:sldId id="1501" r:id="rId28"/>
    <p:sldId id="1502" r:id="rId29"/>
    <p:sldId id="1503" r:id="rId30"/>
    <p:sldId id="1511" r:id="rId31"/>
    <p:sldId id="1512" r:id="rId32"/>
    <p:sldId id="1500" r:id="rId33"/>
    <p:sldId id="1515" r:id="rId34"/>
  </p:sldIdLst>
  <p:sldSz cx="9144000" cy="6858000" type="screen4x3"/>
  <p:notesSz cx="7315200" cy="96012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33"/>
    <a:srgbClr val="000000"/>
    <a:srgbClr val="FF0000"/>
    <a:srgbClr val="F6FD71"/>
    <a:srgbClr val="FD7E71"/>
    <a:srgbClr val="CC33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3" autoAdjust="0"/>
    <p:restoredTop sz="81130" autoAdjust="0"/>
  </p:normalViewPr>
  <p:slideViewPr>
    <p:cSldViewPr snapToGrid="0">
      <p:cViewPr>
        <p:scale>
          <a:sx n="90" d="100"/>
          <a:sy n="90" d="100"/>
        </p:scale>
        <p:origin x="-1584" y="-204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82"/>
    </p:cViewPr>
  </p:sorterViewPr>
  <p:notesViewPr>
    <p:cSldViewPr snapToGrid="0">
      <p:cViewPr>
        <p:scale>
          <a:sx n="75" d="100"/>
          <a:sy n="75" d="100"/>
        </p:scale>
        <p:origin x="-4008" y="-7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>
            <a:lvl1pPr defTabSz="98873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6" y="3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>
            <a:lvl1pPr algn="r" defTabSz="98873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0187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b" anchorCtr="0" compatLnSpc="1">
            <a:prstTxWarp prst="textNoShape">
              <a:avLst/>
            </a:prstTxWarp>
          </a:bodyPr>
          <a:lstStyle>
            <a:lvl1pPr defTabSz="98873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6" y="9120187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b" anchorCtr="0" compatLnSpc="1">
            <a:prstTxWarp prst="textNoShape">
              <a:avLst/>
            </a:prstTxWarp>
          </a:bodyPr>
          <a:lstStyle>
            <a:lvl1pPr algn="r" defTabSz="98873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D06BDAD0-7E88-4F24-996F-A4239B16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>
            <a:lvl1pPr defTabSz="98873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6" y="3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>
            <a:lvl1pPr algn="r" defTabSz="98873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20187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b" anchorCtr="0" compatLnSpc="1">
            <a:prstTxWarp prst="textNoShape">
              <a:avLst/>
            </a:prstTxWarp>
          </a:bodyPr>
          <a:lstStyle>
            <a:lvl1pPr defTabSz="98873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6" y="9120187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b" anchorCtr="0" compatLnSpc="1">
            <a:prstTxWarp prst="textNoShape">
              <a:avLst/>
            </a:prstTxWarp>
          </a:bodyPr>
          <a:lstStyle>
            <a:lvl1pPr algn="r" defTabSz="98873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89D0B5DD-E471-468E-BF81-0C492E6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68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code</a:t>
            </a:r>
            <a:r>
              <a:rPr lang="en-US" baseline="0" dirty="0" smtClean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csgml</a:t>
            </a:r>
            <a:r>
              <a:rPr lang="en-US" dirty="0" smtClean="0"/>
              <a:t>. Which rules can fire together?</a:t>
            </a:r>
          </a:p>
          <a:p>
            <a:r>
              <a:rPr lang="en-US" dirty="0" smtClean="0"/>
              <a:t>Compile</a:t>
            </a:r>
            <a:r>
              <a:rPr lang="en-US" baseline="0" dirty="0" smtClean="0"/>
              <a:t> and show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42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calculator </a:t>
            </a:r>
            <a:r>
              <a:rPr lang="en-US" dirty="0" err="1" smtClean="0"/>
              <a:t>SceMi</a:t>
            </a:r>
            <a:r>
              <a:rPr lang="en-US" baseline="0" dirty="0" smtClean="0"/>
              <a:t> simulation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35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failed</a:t>
            </a:r>
            <a:r>
              <a:rPr lang="en-US" baseline="0" dirty="0" smtClean="0"/>
              <a:t> 75MHz design on lightning; Open </a:t>
            </a:r>
            <a:r>
              <a:rPr lang="en-US" baseline="0" dirty="0" err="1" smtClean="0"/>
              <a:t>Vivado</a:t>
            </a:r>
            <a:endParaRPr lang="en-US" baseline="0" dirty="0" smtClean="0"/>
          </a:p>
          <a:p>
            <a:r>
              <a:rPr lang="en-US" baseline="0" dirty="0" smtClean="0"/>
              <a:t>~/6.375_test/</a:t>
            </a:r>
            <a:r>
              <a:rPr lang="en-US" baseline="0" dirty="0" err="1" smtClean="0"/>
              <a:t>mingliu</a:t>
            </a:r>
            <a:r>
              <a:rPr lang="en-US" baseline="0" dirty="0" smtClean="0"/>
              <a:t>/audio/</a:t>
            </a:r>
            <a:r>
              <a:rPr lang="en-US" baseline="0" dirty="0" err="1" smtClean="0"/>
              <a:t>scemi</a:t>
            </a:r>
            <a:r>
              <a:rPr lang="en-US" baseline="0" dirty="0" smtClean="0"/>
              <a:t>/</a:t>
            </a:r>
            <a:r>
              <a:rPr lang="en-US" baseline="0" dirty="0" err="1" smtClean="0"/>
              <a:t>fpga</a:t>
            </a:r>
            <a:r>
              <a:rPr lang="en-US" baseline="0" dirty="0" smtClean="0"/>
              <a:t>/xilinx_1_75mhz_fail/</a:t>
            </a:r>
            <a:r>
              <a:rPr lang="en-US" baseline="0" dirty="0" err="1" smtClean="0"/>
              <a:t>mkBridge</a:t>
            </a:r>
            <a:r>
              <a:rPr lang="en-US" baseline="0" dirty="0" smtClean="0"/>
              <a:t>/</a:t>
            </a:r>
            <a:r>
              <a:rPr lang="en-US" baseline="0" dirty="0" err="1" smtClean="0"/>
              <a:t>mkBridge.runs</a:t>
            </a:r>
            <a:r>
              <a:rPr lang="en-US" baseline="0" dirty="0" smtClean="0"/>
              <a:t>/impl_1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04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 Second level Third level Fourth level 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4763" y="6400800"/>
            <a:ext cx="1905000" cy="457200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T03-</a:t>
            </a:r>
            <a:fld id="{E106E5FE-2B70-4D48-BE0C-1D2745C5F1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http://csg.csail.mit.edu/6.375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http://csg.csail.mit.edu/6.375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10633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 Second level Third level Fourth level 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T03-</a:t>
            </a:r>
            <a:fld id="{B24ECE11-5C89-470A-9AF8-7FAC56BAE1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30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http://csg.csail.mit.edu/6.375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 descr="Rectangle: Click to edit Master text styles Second level Third level Fourth level 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8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6.375 Tutorial 3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>
                <a:solidFill>
                  <a:schemeClr val="tx2"/>
                </a:solidFill>
              </a:rPr>
              <a:t>Scheduling, </a:t>
            </a:r>
            <a:r>
              <a:rPr lang="en-US" sz="3600" dirty="0" err="1" smtClean="0">
                <a:solidFill>
                  <a:schemeClr val="tx2"/>
                </a:solidFill>
              </a:rPr>
              <a:t>Sce-Mi</a:t>
            </a:r>
            <a:r>
              <a:rPr lang="en-US" sz="3600" dirty="0" smtClean="0">
                <a:solidFill>
                  <a:schemeClr val="tx2"/>
                </a:solidFill>
              </a:rPr>
              <a:t> &amp; FPGA Tools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Ming Liu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106E5FE-2B70-4D48-BE0C-1D2745C5F17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1947333" y="2946398"/>
            <a:ext cx="1998133" cy="292100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en-US" sz="1800" dirty="0" smtClean="0">
                <a:latin typeface="Verdana" pitchFamily="34" charset="0"/>
              </a:rPr>
              <a:t>Host Processor</a:t>
            </a:r>
            <a:endParaRPr lang="en-US" sz="1800" dirty="0"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Sce-Mi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/>
              <a:t>Standard Co-Emulation Modeling </a:t>
            </a:r>
            <a:r>
              <a:rPr lang="en-US" sz="2400" dirty="0" smtClean="0"/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066800"/>
          </a:xfrm>
        </p:spPr>
        <p:txBody>
          <a:bodyPr/>
          <a:lstStyle/>
          <a:p>
            <a:r>
              <a:rPr lang="en-US" dirty="0" smtClean="0"/>
              <a:t>A software/hardware communication framework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209793" y="3513702"/>
            <a:ext cx="1549401" cy="781049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sz="1800" dirty="0">
                <a:solidFill>
                  <a:schemeClr val="bg1"/>
                </a:solidFill>
                <a:latin typeface="Verdana" pitchFamily="34" charset="0"/>
              </a:rPr>
              <a:t>User SW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209794" y="4386827"/>
            <a:ext cx="1549401" cy="605367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en-US" sz="1800" dirty="0" err="1">
                <a:solidFill>
                  <a:schemeClr val="bg1"/>
                </a:solidFill>
                <a:latin typeface="Verdana" pitchFamily="34" charset="0"/>
              </a:rPr>
              <a:t>SceMi</a:t>
            </a:r>
            <a:r>
              <a:rPr lang="en-US" sz="1800" dirty="0">
                <a:solidFill>
                  <a:schemeClr val="bg1"/>
                </a:solidFill>
                <a:latin typeface="Verdana" pitchFamily="34" charset="0"/>
              </a:rPr>
              <a:t> Library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09795" y="5074742"/>
            <a:ext cx="1549401" cy="611718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en-US" sz="1800" dirty="0" err="1">
                <a:solidFill>
                  <a:schemeClr val="bg1"/>
                </a:solidFill>
                <a:latin typeface="Verdana" pitchFamily="34" charset="0"/>
              </a:rPr>
              <a:t>PCIe</a:t>
            </a:r>
            <a:r>
              <a:rPr lang="en-US" sz="1800" dirty="0">
                <a:solidFill>
                  <a:schemeClr val="bg1"/>
                </a:solidFill>
                <a:latin typeface="Verdana" pitchFamily="34" charset="0"/>
              </a:rPr>
              <a:t> Driver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545671" y="2946399"/>
            <a:ext cx="2421467" cy="2920999"/>
            <a:chOff x="5435600" y="2946399"/>
            <a:chExt cx="2421467" cy="2920999"/>
          </a:xfrm>
        </p:grpSpPr>
        <p:sp>
          <p:nvSpPr>
            <p:cNvPr id="18" name="Rectangle 17"/>
            <p:cNvSpPr/>
            <p:nvPr/>
          </p:nvSpPr>
          <p:spPr bwMode="auto">
            <a:xfrm>
              <a:off x="5435600" y="2946399"/>
              <a:ext cx="2421467" cy="2920999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None/>
              </a:pPr>
              <a:r>
                <a:rPr lang="en-US" sz="1800" dirty="0" smtClean="0">
                  <a:latin typeface="Verdana" pitchFamily="34" charset="0"/>
                </a:rPr>
                <a:t>FPGA</a:t>
              </a:r>
              <a:endParaRPr lang="en-US" sz="1800" dirty="0">
                <a:latin typeface="Verdan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609167" y="5083209"/>
              <a:ext cx="2044700" cy="596900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 w="952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None/>
              </a:pPr>
              <a:r>
                <a:rPr lang="en-US" sz="1800" dirty="0" err="1">
                  <a:solidFill>
                    <a:schemeClr val="bg1"/>
                  </a:solidFill>
                  <a:latin typeface="Verdana" pitchFamily="34" charset="0"/>
                </a:rPr>
                <a:t>PCIe</a:t>
              </a:r>
              <a:r>
                <a:rPr lang="en-US" sz="1800" dirty="0">
                  <a:solidFill>
                    <a:schemeClr val="bg1"/>
                  </a:solidFill>
                  <a:latin typeface="Verdana" pitchFamily="34" charset="0"/>
                </a:rPr>
                <a:t> Endpoint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609167" y="4398491"/>
              <a:ext cx="2044700" cy="596900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 w="952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None/>
              </a:pPr>
              <a:r>
                <a:rPr lang="en-US" sz="1800" dirty="0" err="1">
                  <a:solidFill>
                    <a:schemeClr val="bg1"/>
                  </a:solidFill>
                  <a:latin typeface="Verdana" pitchFamily="34" charset="0"/>
                </a:rPr>
                <a:t>SceMi</a:t>
              </a:r>
              <a:r>
                <a:rPr lang="en-US" sz="1800" dirty="0">
                  <a:solidFill>
                    <a:schemeClr val="bg1"/>
                  </a:solidFill>
                  <a:latin typeface="Verdana" pitchFamily="34" charset="0"/>
                </a:rPr>
                <a:t> </a:t>
              </a:r>
              <a:r>
                <a:rPr lang="en-US" sz="1800" dirty="0" err="1" smtClean="0">
                  <a:solidFill>
                    <a:schemeClr val="bg1"/>
                  </a:solidFill>
                  <a:latin typeface="Verdana" pitchFamily="34" charset="0"/>
                </a:rPr>
                <a:t>Xactors</a:t>
              </a:r>
              <a:endParaRPr lang="en-US" sz="18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609165" y="3251199"/>
              <a:ext cx="2044701" cy="1022407"/>
            </a:xfrm>
            <a:prstGeom prst="rect">
              <a:avLst/>
            </a:prstGeom>
            <a:solidFill>
              <a:schemeClr val="tx1">
                <a:lumMod val="60000"/>
                <a:lumOff val="40000"/>
              </a:schemeClr>
            </a:solidFill>
            <a:ln w="952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buNone/>
              </a:pPr>
              <a:r>
                <a:rPr lang="en-US" sz="1800" dirty="0" err="1">
                  <a:solidFill>
                    <a:schemeClr val="bg1"/>
                  </a:solidFill>
                  <a:latin typeface="Verdana" pitchFamily="34" charset="0"/>
                </a:rPr>
                <a:t>SceMiLayer</a:t>
              </a:r>
              <a:endParaRPr lang="en-US" sz="18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875867" y="3587313"/>
              <a:ext cx="1557866" cy="6053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None/>
              </a:pPr>
              <a:r>
                <a:rPr lang="en-US" sz="1800" dirty="0">
                  <a:solidFill>
                    <a:schemeClr val="bg1"/>
                  </a:solidFill>
                  <a:latin typeface="Verdana" pitchFamily="34" charset="0"/>
                </a:rPr>
                <a:t>DUT </a:t>
              </a:r>
            </a:p>
            <a:p>
              <a:pPr algn="ctr">
                <a:buNone/>
              </a:pPr>
              <a:r>
                <a:rPr lang="en-US" sz="1800" dirty="0">
                  <a:solidFill>
                    <a:schemeClr val="bg1"/>
                  </a:solidFill>
                  <a:latin typeface="Verdana" pitchFamily="34" charset="0"/>
                </a:rPr>
                <a:t>(AP)</a:t>
              </a:r>
            </a:p>
          </p:txBody>
        </p:sp>
      </p:grpSp>
      <p:sp>
        <p:nvSpPr>
          <p:cNvPr id="16" name="Left-Right Arrow 15"/>
          <p:cNvSpPr/>
          <p:nvPr/>
        </p:nvSpPr>
        <p:spPr bwMode="auto">
          <a:xfrm>
            <a:off x="3945466" y="5083209"/>
            <a:ext cx="1593849" cy="540766"/>
          </a:xfrm>
          <a:prstGeom prst="left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en-US" sz="1600" dirty="0" err="1" smtClean="0">
                <a:solidFill>
                  <a:schemeClr val="bg1"/>
                </a:solidFill>
                <a:latin typeface="Verdana" pitchFamily="34" charset="0"/>
              </a:rPr>
              <a:t>PCIe</a:t>
            </a:r>
            <a:endParaRPr lang="en-US" sz="1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31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Sce-Mi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965" y="3112637"/>
            <a:ext cx="6559643" cy="321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276" y="1745512"/>
            <a:ext cx="7772400" cy="1508051"/>
          </a:xfrm>
        </p:spPr>
        <p:txBody>
          <a:bodyPr/>
          <a:lstStyle/>
          <a:p>
            <a:r>
              <a:rPr lang="en-US" dirty="0" smtClean="0"/>
              <a:t>Ports and proxies form a </a:t>
            </a:r>
            <a:r>
              <a:rPr lang="en-US" b="1" dirty="0" smtClean="0"/>
              <a:t>FIFO abstraction </a:t>
            </a:r>
            <a:r>
              <a:rPr lang="en-US" dirty="0" smtClean="0"/>
              <a:t>over a link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58067" y="2750999"/>
            <a:ext cx="254846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TCP (simulation)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or </a:t>
            </a:r>
            <a:r>
              <a:rPr lang="en-US" dirty="0" err="1" smtClean="0">
                <a:solidFill>
                  <a:srgbClr val="FF0000"/>
                </a:solidFill>
              </a:rPr>
              <a:t>PCIe</a:t>
            </a:r>
            <a:r>
              <a:rPr lang="en-US" dirty="0" smtClean="0">
                <a:solidFill>
                  <a:srgbClr val="FF0000"/>
                </a:solidFill>
              </a:rPr>
              <a:t> (HW)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4329786" y="3474274"/>
            <a:ext cx="411547" cy="1470259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1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5111765" y="3496702"/>
            <a:ext cx="546099" cy="1168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endParaRPr lang="en-US" sz="1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Sce-Mi</a:t>
            </a:r>
            <a:r>
              <a:rPr lang="en-US" sz="4000" dirty="0" smtClean="0"/>
              <a:t> Example: Calculator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536281" y="3378169"/>
            <a:ext cx="1778000" cy="143933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en-US" sz="1800" dirty="0">
                <a:solidFill>
                  <a:schemeClr val="bg1"/>
                </a:solidFill>
                <a:latin typeface="Verdana" pitchFamily="34" charset="0"/>
              </a:rPr>
              <a:t>Calculator</a:t>
            </a:r>
          </a:p>
          <a:p>
            <a:pPr algn="ctr">
              <a:buNone/>
            </a:pPr>
            <a:r>
              <a:rPr lang="en-US" sz="1800" dirty="0">
                <a:solidFill>
                  <a:schemeClr val="bg1"/>
                </a:solidFill>
                <a:latin typeface="Verdana" pitchFamily="34" charset="0"/>
              </a:rPr>
              <a:t>(DUT)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237707" y="3604652"/>
            <a:ext cx="294216" cy="2984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endParaRPr lang="en-US" sz="1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37707" y="4228010"/>
            <a:ext cx="294216" cy="2984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endParaRPr lang="en-US" sz="1800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12" name="Straight Arrow Connector 11"/>
          <p:cNvCxnSpPr>
            <a:stCxn id="9" idx="3"/>
          </p:cNvCxnSpPr>
          <p:nvPr/>
        </p:nvCxnSpPr>
        <p:spPr bwMode="auto">
          <a:xfrm>
            <a:off x="5531923" y="3753877"/>
            <a:ext cx="1004358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5531923" y="4377235"/>
            <a:ext cx="1004358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Left-Right Arrow 14"/>
          <p:cNvSpPr/>
          <p:nvPr/>
        </p:nvSpPr>
        <p:spPr bwMode="auto">
          <a:xfrm>
            <a:off x="3517916" y="3810519"/>
            <a:ext cx="1593849" cy="540766"/>
          </a:xfrm>
          <a:prstGeom prst="left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</a:rPr>
              <a:t>Link</a:t>
            </a:r>
            <a:endParaRPr lang="en-US" sz="1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3831" y="3023704"/>
            <a:ext cx="231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ServerXactor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956748" y="3378168"/>
            <a:ext cx="1778000" cy="143933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en-US" sz="1800" dirty="0" err="1" smtClean="0">
                <a:solidFill>
                  <a:schemeClr val="bg1"/>
                </a:solidFill>
                <a:latin typeface="Verdana" pitchFamily="34" charset="0"/>
              </a:rPr>
              <a:t>Testbench</a:t>
            </a:r>
            <a:endParaRPr lang="en-US" sz="1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982398" y="3539036"/>
            <a:ext cx="546099" cy="1168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endParaRPr lang="en-US" sz="1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108340" y="3646986"/>
            <a:ext cx="294216" cy="2984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endParaRPr lang="en-US" sz="1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108340" y="4270344"/>
            <a:ext cx="294216" cy="29845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endParaRPr lang="en-US" sz="1800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734748" y="4419569"/>
            <a:ext cx="373592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>
            <a:endCxn id="20" idx="1"/>
          </p:cNvCxnSpPr>
          <p:nvPr/>
        </p:nvCxnSpPr>
        <p:spPr bwMode="auto">
          <a:xfrm>
            <a:off x="2734748" y="3796211"/>
            <a:ext cx="373592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03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Sce-Mi</a:t>
            </a:r>
            <a:r>
              <a:rPr lang="en-US" dirty="0" smtClean="0"/>
              <a:t>: Hardware</a:t>
            </a:r>
            <a:br>
              <a:rPr lang="en-US" dirty="0" smtClean="0"/>
            </a:br>
            <a:r>
              <a:rPr lang="en-US" sz="2800" dirty="0" smtClean="0"/>
              <a:t>Calculator DUT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4411" y="1483914"/>
            <a:ext cx="9049589" cy="51198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32) Value;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 ADD, SUB, MUL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Operation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deriving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tagged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{   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void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Clear;   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Operation op;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Value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}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Operate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 Command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Bits,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Server#(Command, Value) Calculator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mkCalculator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(Calculator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4733" y="3682207"/>
            <a:ext cx="2523067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Server interface: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Put commands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Get results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615267" y="4148667"/>
            <a:ext cx="1659466" cy="795866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9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Sce-Mi</a:t>
            </a:r>
            <a:r>
              <a:rPr lang="en-US" dirty="0" smtClean="0"/>
              <a:t>: Hardware</a:t>
            </a:r>
            <a:br>
              <a:rPr lang="en-US" dirty="0" smtClean="0"/>
            </a:br>
            <a:r>
              <a:rPr lang="en-US" sz="2800" dirty="0" err="1" smtClean="0"/>
              <a:t>SceMiLayer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1411" y="1560113"/>
            <a:ext cx="8084389" cy="41642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(*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synthesize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[Module]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mkDutWrapper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(Calculator);   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Calculator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calc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mkCalculator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();   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calc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ndmodule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SceMiModule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mkSceMiLayer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();   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SceMiClockConfiguration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defaultValue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SceMiClockPortIfc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clk_port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mkSceMiClockPort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Calculator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buildDut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mkDutWrapper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clk_port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Empty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calcxactor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mkServerXactor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clk_port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Empty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shutdown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mkShutdownXactor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04466" y="2233768"/>
            <a:ext cx="281093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Wrap DUT in synthesis boundary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5604933" y="2192867"/>
            <a:ext cx="499533" cy="364067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197599" y="3207434"/>
            <a:ext cx="28109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Instantiate the DUT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4123267" y="3392101"/>
            <a:ext cx="2074333" cy="1069832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545665" y="5355597"/>
            <a:ext cx="325966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Create a </a:t>
            </a:r>
            <a:r>
              <a:rPr lang="en-US" dirty="0" smtClean="0"/>
              <a:t>Server </a:t>
            </a:r>
            <a:r>
              <a:rPr lang="en-US" dirty="0" err="1"/>
              <a:t>transactor</a:t>
            </a:r>
            <a:r>
              <a:rPr lang="en-US" dirty="0"/>
              <a:t> on the Calculator </a:t>
            </a:r>
            <a:r>
              <a:rPr lang="en-US" dirty="0" err="1"/>
              <a:t>dut</a:t>
            </a:r>
            <a:r>
              <a:rPr lang="en-US" dirty="0"/>
              <a:t> interface</a:t>
            </a:r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 bwMode="auto">
          <a:xfrm flipH="1" flipV="1">
            <a:off x="4715933" y="5012267"/>
            <a:ext cx="829732" cy="804995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34433" y="5829423"/>
            <a:ext cx="5088466" cy="646331"/>
          </a:xfrm>
          <a:prstGeom prst="rect">
            <a:avLst/>
          </a:prstGeom>
          <a:noFill/>
          <a:ln>
            <a:solidFill>
              <a:srgbClr val="FF3333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Note: </a:t>
            </a:r>
            <a:r>
              <a:rPr lang="en-US" dirty="0" err="1" smtClean="0"/>
              <a:t>DutWrapper</a:t>
            </a:r>
            <a:r>
              <a:rPr lang="en-US" dirty="0" smtClean="0"/>
              <a:t> in Lab 4 is slightly more complex (discussed later)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5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Sce-Mi</a:t>
            </a:r>
            <a:r>
              <a:rPr lang="en-US" dirty="0" smtClean="0"/>
              <a:t>: Software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2868" y="1774028"/>
            <a:ext cx="7399866" cy="37764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bsv_scemi.h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“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SceMiHeaders.h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“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char*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//Initialize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scemi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InportProxyT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&lt;Command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inport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("",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scemi_calcxactor_req_inport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sceMi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Initialize the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SceMi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outport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OutportQueueT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outport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("",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scemi_calcxactor_resp_outport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sceMi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11799" y="1971301"/>
            <a:ext cx="281093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Auto-generated classes based on your BSV types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4529667" y="2233768"/>
            <a:ext cx="956733" cy="1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008032" y="3095936"/>
            <a:ext cx="342476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err="1" smtClean="0"/>
              <a:t>SceMi</a:t>
            </a:r>
            <a:r>
              <a:rPr lang="en-US" dirty="0" smtClean="0"/>
              <a:t> auto-generates the Command class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3589867" y="3414931"/>
            <a:ext cx="1426634" cy="327336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719233" y="4357469"/>
            <a:ext cx="342476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Name of port is found in “</a:t>
            </a:r>
            <a:r>
              <a:rPr lang="en-US" dirty="0" err="1" smtClean="0"/>
              <a:t>scemi.params</a:t>
            </a:r>
            <a:r>
              <a:rPr lang="en-US" dirty="0" smtClean="0"/>
              <a:t>” file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 flipV="1">
            <a:off x="4622801" y="4267200"/>
            <a:ext cx="1104901" cy="409264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278468" y="6043766"/>
            <a:ext cx="2082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Type of port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1600200" y="5173134"/>
            <a:ext cx="0" cy="870632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7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6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Sce-Mi</a:t>
            </a:r>
            <a:r>
              <a:rPr lang="en-US" dirty="0" smtClean="0"/>
              <a:t>: Software</a:t>
            </a:r>
            <a:br>
              <a:rPr lang="en-US" dirty="0" smtClean="0"/>
            </a:br>
            <a:r>
              <a:rPr lang="en-US" sz="3200" dirty="0" smtClean="0"/>
              <a:t>Sending/Receiving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2868" y="1774028"/>
            <a:ext cx="7399866" cy="2432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Command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cmd.the_tag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Command::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tag_Operate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cmd.m_Operate.m_val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100;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cmd.m_Operate.m_op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Operation(Operation::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e_ADD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inport.sendMessage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outport.getMessage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 &lt;&lt;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7702" y="1872456"/>
            <a:ext cx="281093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Construct the </a:t>
            </a:r>
            <a:r>
              <a:rPr lang="en-US" dirty="0" err="1" smtClean="0"/>
              <a:t>cmd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19233" y="4491798"/>
            <a:ext cx="34247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Get results!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 flipV="1">
            <a:off x="4622801" y="4267200"/>
            <a:ext cx="1104901" cy="409264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6290733" y="2241788"/>
            <a:ext cx="842437" cy="169995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914902" y="2990514"/>
            <a:ext cx="34078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Send the </a:t>
            </a:r>
            <a:r>
              <a:rPr lang="en-US" dirty="0" err="1" smtClean="0"/>
              <a:t>cmd</a:t>
            </a:r>
            <a:r>
              <a:rPr lang="en-US" dirty="0" smtClean="0"/>
              <a:t> to hardware (blocking)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8" idx="1"/>
          </p:cNvCxnSpPr>
          <p:nvPr/>
        </p:nvCxnSpPr>
        <p:spPr bwMode="auto">
          <a:xfrm flipH="1">
            <a:off x="4332815" y="3313680"/>
            <a:ext cx="582087" cy="84996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1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Sce-Mi</a:t>
            </a:r>
            <a:r>
              <a:rPr lang="en-US" dirty="0" smtClean="0"/>
              <a:t>: </a:t>
            </a:r>
            <a:r>
              <a:rPr lang="en-US" dirty="0" err="1" smtClean="0"/>
              <a:t>Transactors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542"/>
            <a:ext cx="7772400" cy="4114800"/>
          </a:xfrm>
        </p:spPr>
        <p:txBody>
          <a:bodyPr/>
          <a:lstStyle/>
          <a:p>
            <a:r>
              <a:rPr lang="en-US" dirty="0" smtClean="0"/>
              <a:t>Many </a:t>
            </a:r>
            <a:r>
              <a:rPr lang="en-US" dirty="0" err="1" smtClean="0"/>
              <a:t>transactor</a:t>
            </a:r>
            <a:r>
              <a:rPr lang="en-US" dirty="0" smtClean="0"/>
              <a:t> available. See documentation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904" y="2599719"/>
            <a:ext cx="4630036" cy="4258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246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Sce-Mi</a:t>
            </a:r>
            <a:r>
              <a:rPr lang="en-US" dirty="0" smtClean="0"/>
              <a:t>: Build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SceMi</a:t>
            </a:r>
            <a:r>
              <a:rPr lang="en-US" dirty="0" smtClean="0"/>
              <a:t> has its own build tool: build</a:t>
            </a:r>
          </a:p>
          <a:p>
            <a:pPr lvl="1"/>
            <a:r>
              <a:rPr lang="en-US" dirty="0" smtClean="0"/>
              <a:t>Lab 4:  </a:t>
            </a:r>
            <a:r>
              <a:rPr lang="en-US" dirty="0" err="1" smtClean="0"/>
              <a:t>project.bld</a:t>
            </a:r>
            <a:endParaRPr lang="en-US" dirty="0"/>
          </a:p>
          <a:p>
            <a:r>
              <a:rPr lang="en-US" dirty="0" smtClean="0"/>
              <a:t>Always </a:t>
            </a:r>
            <a:r>
              <a:rPr lang="en-US" b="1" dirty="0" smtClean="0"/>
              <a:t>simulate</a:t>
            </a:r>
            <a:r>
              <a:rPr lang="en-US" dirty="0" smtClean="0"/>
              <a:t> first: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Wrap DUT in </a:t>
            </a:r>
            <a:r>
              <a:rPr lang="en-US" dirty="0" err="1" smtClean="0"/>
              <a:t>SceMiLayer</a:t>
            </a:r>
            <a:r>
              <a:rPr lang="en-US" dirty="0" smtClean="0"/>
              <a:t> in hardware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Run build: “build –v”</a:t>
            </a:r>
          </a:p>
          <a:p>
            <a:pPr marL="1314450" lvl="2" indent="-514350"/>
            <a:r>
              <a:rPr lang="en-US" sz="2000" dirty="0"/>
              <a:t>This creates </a:t>
            </a:r>
            <a:r>
              <a:rPr lang="en-US" sz="2000" dirty="0" err="1"/>
              <a:t>scemi.params</a:t>
            </a:r>
            <a:r>
              <a:rPr lang="en-US" sz="2000" dirty="0"/>
              <a:t> and C++ headers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Write/update your software C++ code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Re-run “build –v”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7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Sce-Mi</a:t>
            </a:r>
            <a:r>
              <a:rPr lang="en-US" dirty="0" smtClean="0"/>
              <a:t>: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SceMi</a:t>
            </a:r>
            <a:r>
              <a:rPr lang="en-US" dirty="0" smtClean="0"/>
              <a:t> simulation is done over TCP sockets</a:t>
            </a:r>
          </a:p>
          <a:p>
            <a:r>
              <a:rPr lang="en-US" dirty="0" smtClean="0"/>
              <a:t>“build –v” will generate two binaries</a:t>
            </a:r>
          </a:p>
          <a:p>
            <a:pPr lvl="1"/>
            <a:r>
              <a:rPr lang="en-US" dirty="0" err="1" smtClean="0"/>
              <a:t>bsim_dut</a:t>
            </a:r>
            <a:r>
              <a:rPr lang="en-US" dirty="0" smtClean="0"/>
              <a:t>: simulated hardware</a:t>
            </a:r>
          </a:p>
          <a:p>
            <a:pPr lvl="1"/>
            <a:r>
              <a:rPr lang="en-US" dirty="0" err="1" smtClean="0"/>
              <a:t>tb</a:t>
            </a:r>
            <a:r>
              <a:rPr lang="en-US" dirty="0" smtClean="0"/>
              <a:t>: the host software </a:t>
            </a:r>
          </a:p>
          <a:p>
            <a:r>
              <a:rPr lang="en-US" dirty="0" smtClean="0"/>
              <a:t>Run both binaries. They will communicate with each other.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25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Example</a:t>
            </a:r>
          </a:p>
          <a:p>
            <a:r>
              <a:rPr lang="en-US" dirty="0" smtClean="0"/>
              <a:t>Synthesis Boundaries</a:t>
            </a:r>
          </a:p>
          <a:p>
            <a:r>
              <a:rPr lang="en-US" dirty="0" err="1" smtClean="0"/>
              <a:t>Sce-Mi</a:t>
            </a:r>
            <a:endParaRPr lang="en-US" dirty="0" smtClean="0"/>
          </a:p>
          <a:p>
            <a:r>
              <a:rPr lang="en-US" dirty="0" smtClean="0"/>
              <a:t>FPGA Architecture/Tools</a:t>
            </a:r>
          </a:p>
          <a:p>
            <a:r>
              <a:rPr lang="en-US" dirty="0" smtClean="0"/>
              <a:t>Timing Analysis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Sce-Mi</a:t>
            </a:r>
            <a:r>
              <a:rPr lang="en-US" dirty="0" smtClean="0"/>
              <a:t>: Building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Build: 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vivado_setup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build –v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Runs synthesis tool (for a long time) to create FPGA </a:t>
            </a:r>
            <a:r>
              <a:rPr lang="en-US" dirty="0" err="1" smtClean="0"/>
              <a:t>bitfile</a:t>
            </a:r>
            <a:endParaRPr lang="en-US" dirty="0" smtClean="0"/>
          </a:p>
          <a:p>
            <a:pPr lvl="2"/>
            <a:r>
              <a:rPr lang="en-US" dirty="0" smtClean="0"/>
              <a:t>Compiles software </a:t>
            </a:r>
            <a:r>
              <a:rPr lang="en-US" dirty="0" err="1" smtClean="0"/>
              <a:t>tb</a:t>
            </a:r>
            <a:endParaRPr lang="en-US" dirty="0" smtClean="0"/>
          </a:p>
          <a:p>
            <a:r>
              <a:rPr lang="en-US" dirty="0" smtClean="0"/>
              <a:t>Log into a server with FPGA attached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programfpga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path_to_bitfile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 smtClean="0"/>
          </a:p>
          <a:p>
            <a:r>
              <a:rPr lang="en-US" dirty="0" smtClean="0"/>
              <a:t>Run software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runtb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./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2.0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811986" y="5898300"/>
            <a:ext cx="1842430" cy="420687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Demo</a:t>
            </a:r>
            <a:endParaRPr lang="en-US" sz="3600" b="1" baseline="30000" dirty="0">
              <a:solidFill>
                <a:srgbClr val="FF0000"/>
              </a:solidFill>
              <a:latin typeface="+mn-lt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5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Clocks and Resets in BSV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3911600"/>
          </a:xfrm>
        </p:spPr>
        <p:txBody>
          <a:bodyPr/>
          <a:lstStyle/>
          <a:p>
            <a:r>
              <a:rPr lang="en-US" dirty="0" smtClean="0"/>
              <a:t>All BSV modules have implicit clock and reset interfaces</a:t>
            </a:r>
          </a:p>
          <a:p>
            <a:pPr lvl="1"/>
            <a:r>
              <a:rPr lang="en-US" dirty="0" smtClean="0"/>
              <a:t>Compiled Verilog files will have these ports</a:t>
            </a:r>
          </a:p>
          <a:p>
            <a:r>
              <a:rPr lang="en-US" dirty="0" smtClean="0"/>
              <a:t>Modules can also have additional clocks/resets as parameters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specify clocks/reset explicitly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http://csg.csail.mit.edu/6.375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59934" y="4224866"/>
            <a:ext cx="7103534" cy="978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module</a:t>
            </a:r>
            <a:r>
              <a:rPr lang="en-US" b="0" dirty="0"/>
              <a:t> </a:t>
            </a:r>
            <a:r>
              <a:rPr lang="en-US" b="0" dirty="0" err="1" smtClean="0"/>
              <a:t>mkDut</a:t>
            </a:r>
            <a:r>
              <a:rPr lang="en-US" b="0" dirty="0" smtClean="0"/>
              <a:t>(</a:t>
            </a:r>
            <a:r>
              <a:rPr lang="en-US" b="0" dirty="0" err="1" smtClean="0"/>
              <a:t>DutIfc</a:t>
            </a:r>
            <a:r>
              <a:rPr lang="en-US" b="0" dirty="0" smtClean="0"/>
              <a:t>); </a:t>
            </a:r>
            <a:r>
              <a:rPr lang="en-US" b="0" dirty="0"/>
              <a:t>//One default </a:t>
            </a:r>
            <a:r>
              <a:rPr lang="en-US" b="0" dirty="0" err="1"/>
              <a:t>clk</a:t>
            </a:r>
            <a:r>
              <a:rPr lang="en-US" b="0" dirty="0"/>
              <a:t>/</a:t>
            </a:r>
            <a:r>
              <a:rPr lang="en-US" b="0" dirty="0" err="1"/>
              <a:t>rst</a:t>
            </a:r>
            <a:endParaRPr lang="en-US" b="0" dirty="0"/>
          </a:p>
          <a:p>
            <a:r>
              <a:rPr lang="en-US" b="0" dirty="0"/>
              <a:t>//Two </a:t>
            </a:r>
            <a:r>
              <a:rPr lang="en-US" b="0" dirty="0" err="1"/>
              <a:t>clks</a:t>
            </a:r>
            <a:r>
              <a:rPr lang="en-US" b="0" dirty="0"/>
              <a:t>, one default </a:t>
            </a:r>
            <a:r>
              <a:rPr lang="en-US" b="0" dirty="0" err="1" smtClean="0"/>
              <a:t>rst</a:t>
            </a:r>
            <a:endParaRPr lang="en-US" b="0" dirty="0" smtClean="0"/>
          </a:p>
          <a:p>
            <a:r>
              <a:rPr lang="en-US" dirty="0" smtClean="0"/>
              <a:t>module</a:t>
            </a:r>
            <a:r>
              <a:rPr lang="en-US" b="0" dirty="0" smtClean="0"/>
              <a:t> </a:t>
            </a:r>
            <a:r>
              <a:rPr lang="en-US" b="0" dirty="0"/>
              <a:t>mkDut2Clk#(Clock </a:t>
            </a:r>
            <a:r>
              <a:rPr lang="en-US" b="0" dirty="0" err="1"/>
              <a:t>clk_usr</a:t>
            </a:r>
            <a:r>
              <a:rPr lang="en-US" b="0" dirty="0"/>
              <a:t>)(</a:t>
            </a:r>
            <a:r>
              <a:rPr lang="en-US" b="0" dirty="0" err="1" smtClean="0"/>
              <a:t>DutIfc</a:t>
            </a:r>
            <a:r>
              <a:rPr lang="en-US" b="0" dirty="0" smtClean="0"/>
              <a:t>);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8223" y="5806397"/>
            <a:ext cx="8785643" cy="6601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b="0" dirty="0" err="1" smtClean="0"/>
              <a:t>DutIfc</a:t>
            </a:r>
            <a:r>
              <a:rPr lang="en-US" b="0" dirty="0" smtClean="0"/>
              <a:t> </a:t>
            </a:r>
            <a:r>
              <a:rPr lang="en-US" b="0" dirty="0" err="1" smtClean="0"/>
              <a:t>dut</a:t>
            </a:r>
            <a:r>
              <a:rPr lang="en-US" b="0" dirty="0" smtClean="0"/>
              <a:t> &lt;- </a:t>
            </a:r>
            <a:r>
              <a:rPr lang="en-US" b="0" dirty="0" err="1" smtClean="0"/>
              <a:t>mkDut</a:t>
            </a:r>
            <a:r>
              <a:rPr lang="en-US" b="0" dirty="0" smtClean="0"/>
              <a:t>(</a:t>
            </a:r>
            <a:r>
              <a:rPr lang="en-US" dirty="0" err="1" smtClean="0"/>
              <a:t>clocked_by</a:t>
            </a:r>
            <a:r>
              <a:rPr lang="en-US" b="0" dirty="0"/>
              <a:t> </a:t>
            </a:r>
            <a:r>
              <a:rPr lang="en-US" b="0" dirty="0" err="1" smtClean="0"/>
              <a:t>clk</a:t>
            </a:r>
            <a:r>
              <a:rPr lang="en-US" b="0" dirty="0" smtClean="0"/>
              <a:t>, </a:t>
            </a:r>
            <a:r>
              <a:rPr lang="en-US" dirty="0" err="1" smtClean="0"/>
              <a:t>reset_by</a:t>
            </a:r>
            <a:r>
              <a:rPr lang="en-US" b="0" dirty="0" smtClean="0"/>
              <a:t> </a:t>
            </a:r>
            <a:r>
              <a:rPr lang="en-US" b="0" dirty="0" err="1" smtClean="0"/>
              <a:t>rst</a:t>
            </a:r>
            <a:r>
              <a:rPr lang="en-US" b="0" dirty="0" smtClean="0"/>
              <a:t>); </a:t>
            </a:r>
          </a:p>
          <a:p>
            <a:r>
              <a:rPr lang="en-US" b="0" dirty="0" err="1" smtClean="0"/>
              <a:t>DutIfc</a:t>
            </a:r>
            <a:r>
              <a:rPr lang="en-US" b="0" dirty="0" smtClean="0"/>
              <a:t> </a:t>
            </a:r>
            <a:r>
              <a:rPr lang="en-US" b="0" dirty="0" err="1" smtClean="0"/>
              <a:t>dut</a:t>
            </a:r>
            <a:r>
              <a:rPr lang="en-US" b="0" dirty="0" smtClean="0"/>
              <a:t> &lt;- mkDut2Clk(</a:t>
            </a:r>
            <a:r>
              <a:rPr lang="en-US" b="0" dirty="0" err="1" smtClean="0"/>
              <a:t>clk_usr</a:t>
            </a:r>
            <a:r>
              <a:rPr lang="en-US" b="0" dirty="0" smtClean="0"/>
              <a:t>, </a:t>
            </a:r>
            <a:r>
              <a:rPr lang="en-US" dirty="0" err="1" smtClean="0"/>
              <a:t>clocked_by</a:t>
            </a:r>
            <a:r>
              <a:rPr lang="en-US" b="0" dirty="0" smtClean="0"/>
              <a:t> </a:t>
            </a:r>
            <a:r>
              <a:rPr lang="en-US" b="0" dirty="0" err="1" smtClean="0"/>
              <a:t>clk</a:t>
            </a:r>
            <a:r>
              <a:rPr lang="en-US" b="0" dirty="0" smtClean="0"/>
              <a:t>, </a:t>
            </a:r>
            <a:r>
              <a:rPr lang="en-US" dirty="0" err="1" smtClean="0"/>
              <a:t>reset_by</a:t>
            </a:r>
            <a:r>
              <a:rPr lang="en-US" b="0" dirty="0" smtClean="0"/>
              <a:t> </a:t>
            </a:r>
            <a:r>
              <a:rPr lang="en-US" b="0" dirty="0" err="1" smtClean="0"/>
              <a:t>rst</a:t>
            </a:r>
            <a:r>
              <a:rPr lang="en-US" b="0" dirty="0" smtClean="0"/>
              <a:t>);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SceMi</a:t>
            </a:r>
            <a:r>
              <a:rPr lang="en-US" dirty="0" smtClean="0"/>
              <a:t>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658533"/>
          </a:xfrm>
        </p:spPr>
        <p:txBody>
          <a:bodyPr/>
          <a:lstStyle/>
          <a:p>
            <a:r>
              <a:rPr lang="en-US" sz="2400" dirty="0" err="1" smtClean="0"/>
              <a:t>SceMi</a:t>
            </a:r>
            <a:r>
              <a:rPr lang="en-US" sz="2400" dirty="0" smtClean="0"/>
              <a:t> </a:t>
            </a:r>
            <a:r>
              <a:rPr lang="en-US" sz="2400" dirty="0" err="1" smtClean="0"/>
              <a:t>transactors</a:t>
            </a:r>
            <a:r>
              <a:rPr lang="en-US" sz="2400" dirty="0" smtClean="0"/>
              <a:t> run at 50MHz</a:t>
            </a:r>
          </a:p>
          <a:p>
            <a:r>
              <a:rPr lang="en-US" sz="2400" dirty="0" smtClean="0"/>
              <a:t>But our DUT runs faster in a different clock domain</a:t>
            </a:r>
          </a:p>
          <a:p>
            <a:r>
              <a:rPr lang="en-US" sz="2400" dirty="0" smtClean="0"/>
              <a:t>Thus need clock domain crossing primitives at the DUT interface</a:t>
            </a:r>
          </a:p>
          <a:p>
            <a:pPr lvl="1"/>
            <a:r>
              <a:rPr lang="en-US" sz="2000" dirty="0" smtClean="0"/>
              <a:t>Synchronization FIFOs/Registers</a:t>
            </a:r>
          </a:p>
          <a:p>
            <a:pPr lvl="1"/>
            <a:r>
              <a:rPr lang="en-US" sz="2000" dirty="0" err="1" smtClean="0"/>
              <a:t>Bluespec</a:t>
            </a:r>
            <a:r>
              <a:rPr lang="en-US" sz="2000" dirty="0" smtClean="0"/>
              <a:t> provides these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http://csg.csail.mit.edu/6.375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4732" y="4885260"/>
            <a:ext cx="8873068" cy="15465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b="0" dirty="0" smtClean="0"/>
              <a:t>//</a:t>
            </a:r>
            <a:r>
              <a:rPr lang="en-US" b="0" dirty="0" err="1" smtClean="0"/>
              <a:t>Scemi</a:t>
            </a:r>
            <a:r>
              <a:rPr lang="en-US" b="0" dirty="0" smtClean="0"/>
              <a:t> clock to user clock (</a:t>
            </a:r>
            <a:r>
              <a:rPr lang="en-US" b="0" dirty="0" err="1" smtClean="0"/>
              <a:t>dut</a:t>
            </a:r>
            <a:r>
              <a:rPr lang="en-US" b="0" dirty="0" smtClean="0"/>
              <a:t>) sync </a:t>
            </a:r>
            <a:r>
              <a:rPr lang="en-US" b="0" dirty="0" err="1" smtClean="0"/>
              <a:t>fifo</a:t>
            </a:r>
            <a:endParaRPr lang="en-US" b="0" dirty="0" smtClean="0"/>
          </a:p>
          <a:p>
            <a:r>
              <a:rPr lang="en-US" b="0" dirty="0" err="1" smtClean="0"/>
              <a:t>SyncFIFOIfc</a:t>
            </a:r>
            <a:r>
              <a:rPr lang="en-US" b="0" dirty="0"/>
              <a:t>#(Sample) </a:t>
            </a:r>
            <a:r>
              <a:rPr lang="en-US" b="0" dirty="0" err="1" smtClean="0"/>
              <a:t>toApSyncQ</a:t>
            </a:r>
            <a:r>
              <a:rPr lang="en-US" b="0" dirty="0" smtClean="0"/>
              <a:t> </a:t>
            </a:r>
            <a:r>
              <a:rPr lang="en-US" b="0" dirty="0"/>
              <a:t>&lt;- </a:t>
            </a:r>
            <a:r>
              <a:rPr lang="en-US" dirty="0" err="1" smtClean="0"/>
              <a:t>mkSyncFIFOFromCC</a:t>
            </a:r>
            <a:r>
              <a:rPr lang="en-US" b="0" dirty="0" smtClean="0"/>
              <a:t>(2</a:t>
            </a:r>
            <a:r>
              <a:rPr lang="en-US" b="0" dirty="0"/>
              <a:t>, </a:t>
            </a:r>
            <a:r>
              <a:rPr lang="en-US" b="0" dirty="0" err="1"/>
              <a:t>clk_usr</a:t>
            </a:r>
            <a:r>
              <a:rPr lang="en-US" b="0" dirty="0" smtClean="0"/>
              <a:t>);</a:t>
            </a:r>
          </a:p>
          <a:p>
            <a:r>
              <a:rPr lang="en-US" b="0" dirty="0" smtClean="0"/>
              <a:t>//User clock to </a:t>
            </a:r>
            <a:r>
              <a:rPr lang="en-US" b="0" dirty="0" err="1" smtClean="0"/>
              <a:t>Scemi</a:t>
            </a:r>
            <a:r>
              <a:rPr lang="en-US" b="0" dirty="0" smtClean="0"/>
              <a:t> clock sync </a:t>
            </a:r>
            <a:r>
              <a:rPr lang="en-US" b="0" dirty="0" err="1" smtClean="0"/>
              <a:t>fifo</a:t>
            </a:r>
            <a:endParaRPr lang="en-US" b="0" dirty="0" smtClean="0"/>
          </a:p>
          <a:p>
            <a:r>
              <a:rPr lang="en-US" b="0" dirty="0" err="1"/>
              <a:t>SyncFIFOIfc</a:t>
            </a:r>
            <a:r>
              <a:rPr lang="en-US" b="0" dirty="0"/>
              <a:t>#(Sample) </a:t>
            </a:r>
            <a:r>
              <a:rPr lang="en-US" b="0" dirty="0" err="1" smtClean="0"/>
              <a:t>fromApSyncQ</a:t>
            </a:r>
            <a:r>
              <a:rPr lang="en-US" b="0" dirty="0" smtClean="0"/>
              <a:t> </a:t>
            </a:r>
            <a:r>
              <a:rPr lang="en-US" b="0" dirty="0"/>
              <a:t>&lt;- </a:t>
            </a:r>
            <a:r>
              <a:rPr lang="en-US" dirty="0" err="1"/>
              <a:t>mkSyncFIFOToCC</a:t>
            </a:r>
            <a:r>
              <a:rPr lang="en-US" b="0" dirty="0"/>
              <a:t>(2, </a:t>
            </a:r>
            <a:r>
              <a:rPr lang="en-US" b="0" dirty="0" err="1"/>
              <a:t>clk_usr</a:t>
            </a:r>
            <a:r>
              <a:rPr lang="en-US" b="0" dirty="0"/>
              <a:t>, </a:t>
            </a:r>
            <a:r>
              <a:rPr lang="en-US" b="0" dirty="0" err="1"/>
              <a:t>rst_usr</a:t>
            </a:r>
            <a:r>
              <a:rPr lang="en-US" b="0" dirty="0"/>
              <a:t>); </a:t>
            </a:r>
            <a:endParaRPr lang="en-US" b="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Running Design on FPGA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106E5FE-2B70-4D48-BE0C-1D2745C5F17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Hardware Setup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pic>
        <p:nvPicPr>
          <p:cNvPr id="4098" name="Picture 2" descr="Z:\home\mingliu\Dropbox\PhD Y4\6.375_TA\IMG_20160213_01153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361"/>
          <a:stretch/>
        </p:blipFill>
        <p:spPr bwMode="auto">
          <a:xfrm>
            <a:off x="2946547" y="1605515"/>
            <a:ext cx="4698262" cy="467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35665" y="2131424"/>
            <a:ext cx="281093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err="1" smtClean="0"/>
              <a:t>PCIe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405469" y="2596449"/>
            <a:ext cx="2847554" cy="169995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10040" y="3443208"/>
            <a:ext cx="2810935" cy="10002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Xilinx VC707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Virtex</a:t>
            </a:r>
            <a:r>
              <a:rPr lang="en-US" dirty="0" smtClean="0"/>
              <a:t> 7) Development Board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078865" y="3639991"/>
            <a:ext cx="2847554" cy="303354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0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Architecture</a:t>
            </a:r>
            <a:br>
              <a:rPr lang="en-US" dirty="0" smtClean="0"/>
            </a:br>
            <a:r>
              <a:rPr lang="en-US" sz="2800" dirty="0" smtClean="0"/>
              <a:t>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364" y="1905000"/>
            <a:ext cx="4199860" cy="4114800"/>
          </a:xfrm>
        </p:spPr>
        <p:txBody>
          <a:bodyPr/>
          <a:lstStyle/>
          <a:p>
            <a:r>
              <a:rPr lang="en-US" sz="2400" dirty="0" smtClean="0"/>
              <a:t>CLB: configurable logic block </a:t>
            </a:r>
          </a:p>
          <a:p>
            <a:r>
              <a:rPr lang="en-US" sz="2400" dirty="0" smtClean="0"/>
              <a:t>Routing switches</a:t>
            </a:r>
          </a:p>
          <a:p>
            <a:r>
              <a:rPr lang="en-US" sz="2400" dirty="0" smtClean="0"/>
              <a:t>BRAMs (~1-8MB total)</a:t>
            </a:r>
          </a:p>
          <a:p>
            <a:r>
              <a:rPr lang="en-US" sz="2400" dirty="0" smtClean="0"/>
              <a:t>DSP</a:t>
            </a:r>
          </a:p>
          <a:p>
            <a:r>
              <a:rPr lang="en-US" sz="2400" dirty="0" smtClean="0"/>
              <a:t>IOB: I/O buffers</a:t>
            </a:r>
          </a:p>
          <a:p>
            <a:r>
              <a:rPr lang="en-US" sz="2400" dirty="0" smtClean="0"/>
              <a:t>Hard IPs: </a:t>
            </a:r>
            <a:r>
              <a:rPr lang="en-US" sz="2400" dirty="0" err="1" smtClean="0"/>
              <a:t>PCIe</a:t>
            </a:r>
            <a:r>
              <a:rPr lang="en-US" sz="2400" dirty="0" smtClean="0"/>
              <a:t>, DRAM </a:t>
            </a:r>
          </a:p>
          <a:p>
            <a:r>
              <a:rPr lang="en-US" sz="2400" dirty="0" smtClean="0"/>
              <a:t>Clocking network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95" y="1707302"/>
            <a:ext cx="4248985" cy="4172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3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013405" cy="1143000"/>
          </a:xfrm>
        </p:spPr>
        <p:txBody>
          <a:bodyPr/>
          <a:lstStyle/>
          <a:p>
            <a:r>
              <a:rPr lang="en-US" dirty="0" smtClean="0"/>
              <a:t>Tool Flow for FPGA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965797" y="1929462"/>
            <a:ext cx="1549401" cy="50540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</a:rPr>
              <a:t>BSV 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965797" y="2519787"/>
            <a:ext cx="1549401" cy="62945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sz="1800" dirty="0" err="1" smtClean="0">
                <a:solidFill>
                  <a:schemeClr val="bg1"/>
                </a:solidFill>
                <a:latin typeface="Verdana" pitchFamily="34" charset="0"/>
              </a:rPr>
              <a:t>Bluespec</a:t>
            </a: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</a:rPr>
              <a:t> Compiler</a:t>
            </a:r>
            <a:endParaRPr lang="en-US" sz="1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720167" y="3269826"/>
            <a:ext cx="1549401" cy="626614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</a:rPr>
              <a:t>Synthesis</a:t>
            </a:r>
            <a:endParaRPr lang="en-US" sz="1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65797" y="3270586"/>
            <a:ext cx="1549401" cy="56464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</a:rPr>
              <a:t>Verilog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720163" y="4020903"/>
            <a:ext cx="1549401" cy="549037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</a:rPr>
              <a:t>Map</a:t>
            </a:r>
            <a:endParaRPr lang="en-US" sz="1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720162" y="4705703"/>
            <a:ext cx="1549401" cy="539209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</a:rPr>
              <a:t>Place and Route</a:t>
            </a:r>
            <a:endParaRPr lang="en-US" sz="1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20164" y="5455124"/>
            <a:ext cx="1549401" cy="46722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</a:rPr>
              <a:t>Bit File</a:t>
            </a:r>
            <a:endParaRPr lang="en-US" sz="1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535779" y="4779810"/>
            <a:ext cx="1549401" cy="78104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chemeClr val="bg1"/>
                </a:solidFill>
                <a:latin typeface="Verdana" pitchFamily="34" charset="0"/>
              </a:rPr>
              <a:t>Software TB Binary</a:t>
            </a:r>
            <a:endParaRPr lang="en-US" sz="1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535778" y="3078690"/>
            <a:ext cx="1549401" cy="78104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sz="1800" dirty="0">
                <a:solidFill>
                  <a:schemeClr val="bg1"/>
                </a:solidFill>
                <a:latin typeface="Verdana" pitchFamily="34" charset="0"/>
              </a:rPr>
              <a:t>C++/</a:t>
            </a:r>
            <a:r>
              <a:rPr lang="en-US" sz="1800" dirty="0" err="1">
                <a:solidFill>
                  <a:schemeClr val="bg1"/>
                </a:solidFill>
                <a:latin typeface="Verdana" pitchFamily="34" charset="0"/>
              </a:rPr>
              <a:t>SceMi</a:t>
            </a:r>
            <a:endParaRPr lang="en-US" sz="1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535779" y="4063409"/>
            <a:ext cx="1549401" cy="506531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sz="1800" dirty="0">
                <a:solidFill>
                  <a:schemeClr val="bg1"/>
                </a:solidFill>
                <a:latin typeface="Verdana" pitchFamily="34" charset="0"/>
              </a:rPr>
              <a:t>g++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474539" y="3313582"/>
            <a:ext cx="1549401" cy="59528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sz="1800" dirty="0">
                <a:solidFill>
                  <a:schemeClr val="bg1"/>
                </a:solidFill>
                <a:latin typeface="Verdana" pitchFamily="34" charset="0"/>
              </a:rPr>
              <a:t>Constraints (.</a:t>
            </a:r>
            <a:r>
              <a:rPr lang="en-US" sz="1800" dirty="0" err="1">
                <a:solidFill>
                  <a:schemeClr val="bg1"/>
                </a:solidFill>
                <a:latin typeface="Verdana" pitchFamily="34" charset="0"/>
              </a:rPr>
              <a:t>xdc</a:t>
            </a:r>
            <a:r>
              <a:rPr lang="en-US" sz="1800" dirty="0">
                <a:solidFill>
                  <a:schemeClr val="bg1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2517257" y="3469215"/>
            <a:ext cx="204971" cy="167383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</a:pPr>
            <a:endParaRPr lang="en-US">
              <a:latin typeface="Verdana" pitchFamily="34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flipH="1">
            <a:off x="4269568" y="3527532"/>
            <a:ext cx="204971" cy="167383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619742" y="2834513"/>
            <a:ext cx="1752311" cy="3374901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Xilinx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Vivado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327990" y="1777592"/>
            <a:ext cx="5220585" cy="4247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sz="2400" dirty="0" err="1" smtClean="0"/>
              <a:t>SceMi</a:t>
            </a:r>
            <a:r>
              <a:rPr lang="en-US" sz="2400" dirty="0" smtClean="0"/>
              <a:t> build file invokes all tools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270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Timing Reports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Focus on Max Delay Path (setup)</a:t>
            </a:r>
          </a:p>
          <a:p>
            <a:r>
              <a:rPr lang="en-US" sz="2400" dirty="0" smtClean="0"/>
              <a:t>Slack: Timing margin</a:t>
            </a:r>
          </a:p>
          <a:p>
            <a:r>
              <a:rPr lang="en-US" sz="2400" dirty="0" smtClean="0"/>
              <a:t>Location: Physical location of the slice</a:t>
            </a:r>
          </a:p>
          <a:p>
            <a:r>
              <a:rPr lang="en-US" sz="2400" dirty="0" smtClean="0"/>
              <a:t>Delay Type: which resource in the slice the path goes through</a:t>
            </a:r>
          </a:p>
          <a:p>
            <a:pPr lvl="1"/>
            <a:r>
              <a:rPr lang="en-US" sz="1600" dirty="0" smtClean="0"/>
              <a:t>FDRE: register, LUT: look up table, CARRY4: carry chain</a:t>
            </a:r>
          </a:p>
          <a:p>
            <a:pPr lvl="1"/>
            <a:r>
              <a:rPr lang="en-US" sz="1600" dirty="0" smtClean="0"/>
              <a:t>Net: routing delay</a:t>
            </a:r>
          </a:p>
          <a:p>
            <a:r>
              <a:rPr lang="en-US" sz="2400" dirty="0" err="1" smtClean="0"/>
              <a:t>Incr</a:t>
            </a:r>
            <a:r>
              <a:rPr lang="en-US" sz="2400" dirty="0" smtClean="0"/>
              <a:t> </a:t>
            </a:r>
            <a:r>
              <a:rPr lang="en-US" sz="2400" dirty="0"/>
              <a:t>(ns): Additional delay added</a:t>
            </a:r>
          </a:p>
          <a:p>
            <a:r>
              <a:rPr lang="en-US" sz="2400" dirty="0"/>
              <a:t>Path (ns): Total delay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291530" y="5709453"/>
            <a:ext cx="1842430" cy="420687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Demo</a:t>
            </a:r>
            <a:endParaRPr lang="en-US" sz="3600" b="1" baseline="30000" dirty="0">
              <a:solidFill>
                <a:srgbClr val="FF0000"/>
              </a:solidFill>
              <a:latin typeface="+mn-lt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Timing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Search for “VIOLATED” in the timing report</a:t>
            </a:r>
          </a:p>
          <a:p>
            <a:r>
              <a:rPr lang="en-US" sz="2400" dirty="0"/>
              <a:t>Look at which module the error is from</a:t>
            </a:r>
          </a:p>
          <a:p>
            <a:pPr lvl="1"/>
            <a:r>
              <a:rPr lang="en-US" sz="1800" dirty="0" smtClean="0"/>
              <a:t>Source and destination</a:t>
            </a:r>
          </a:p>
          <a:p>
            <a:r>
              <a:rPr lang="en-US" sz="2400" dirty="0" smtClean="0"/>
              <a:t>What logic is generally on the path</a:t>
            </a:r>
          </a:p>
          <a:p>
            <a:r>
              <a:rPr lang="en-US" sz="2400" dirty="0" smtClean="0"/>
              <a:t>Remember that you are looking at one particular path – when there are timing failures on one path, there are typically many paths failing in the same way</a:t>
            </a:r>
          </a:p>
          <a:p>
            <a:pPr lvl="1"/>
            <a:r>
              <a:rPr lang="en-US" sz="2000" dirty="0" smtClean="0"/>
              <a:t>TNS Failing Endpoints tells you exactly how many</a:t>
            </a:r>
          </a:p>
          <a:p>
            <a:r>
              <a:rPr lang="en-US" dirty="0" smtClean="0"/>
              <a:t>Resolve long combinational paths by pipelining/folding your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Long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986" y="1541719"/>
            <a:ext cx="5295014" cy="1766777"/>
          </a:xfrm>
        </p:spPr>
        <p:txBody>
          <a:bodyPr/>
          <a:lstStyle/>
          <a:p>
            <a:r>
              <a:rPr lang="en-US" dirty="0" smtClean="0"/>
              <a:t>Multipliers/adders generally expensive</a:t>
            </a:r>
          </a:p>
          <a:p>
            <a:pPr lvl="1"/>
            <a:r>
              <a:rPr lang="en-US" dirty="0" smtClean="0"/>
              <a:t>Can be cheap for constants</a:t>
            </a:r>
          </a:p>
          <a:p>
            <a:pPr lvl="1"/>
            <a:r>
              <a:rPr lang="en-US" dirty="0" smtClean="0"/>
              <a:t>Proportional to width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2808" y="2199469"/>
            <a:ext cx="2707956" cy="978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rule</a:t>
            </a:r>
            <a:r>
              <a:rPr lang="en-US" b="0" dirty="0" smtClean="0"/>
              <a:t> </a:t>
            </a:r>
            <a:r>
              <a:rPr lang="en-US" b="0" dirty="0" err="1" smtClean="0"/>
              <a:t>doMult</a:t>
            </a:r>
            <a:r>
              <a:rPr lang="en-US" b="0" dirty="0" smtClean="0"/>
              <a:t>;</a:t>
            </a:r>
          </a:p>
          <a:p>
            <a:r>
              <a:rPr lang="en-US" b="0" dirty="0"/>
              <a:t> </a:t>
            </a:r>
            <a:r>
              <a:rPr lang="en-US" b="0" dirty="0" smtClean="0"/>
              <a:t> </a:t>
            </a:r>
            <a:r>
              <a:rPr lang="en-US" b="0" dirty="0" err="1" smtClean="0"/>
              <a:t>outR</a:t>
            </a:r>
            <a:r>
              <a:rPr lang="en-US" b="0" dirty="0" smtClean="0"/>
              <a:t> &lt;= a * b;</a:t>
            </a:r>
          </a:p>
          <a:p>
            <a:r>
              <a:rPr lang="en-US" dirty="0" err="1" smtClean="0"/>
              <a:t>endrule</a:t>
            </a:r>
            <a:r>
              <a:rPr lang="en-US" dirty="0" smtClean="0"/>
              <a:t>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2807" y="3426835"/>
            <a:ext cx="7939174" cy="978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b="0" dirty="0" err="1" smtClean="0"/>
              <a:t>Reg</a:t>
            </a:r>
            <a:r>
              <a:rPr lang="en-US" b="0" dirty="0" smtClean="0"/>
              <a:t>#(Bit#(32)) a &lt;- </a:t>
            </a:r>
            <a:r>
              <a:rPr lang="en-US" b="0" dirty="0" err="1" smtClean="0"/>
              <a:t>mkReg</a:t>
            </a:r>
            <a:r>
              <a:rPr lang="en-US" b="0" dirty="0" smtClean="0"/>
              <a:t>(0); //value set dynamically</a:t>
            </a:r>
          </a:p>
          <a:p>
            <a:r>
              <a:rPr lang="en-US" b="0" dirty="0" err="1" smtClean="0"/>
              <a:t>Reg</a:t>
            </a:r>
            <a:r>
              <a:rPr lang="en-US" b="0" dirty="0" smtClean="0"/>
              <a:t>#(Bit#(32)) b &lt;- </a:t>
            </a:r>
            <a:r>
              <a:rPr lang="en-US" b="0" dirty="0" err="1" smtClean="0"/>
              <a:t>mkReg</a:t>
            </a:r>
            <a:r>
              <a:rPr lang="en-US" b="0" dirty="0" smtClean="0"/>
              <a:t>(0); </a:t>
            </a:r>
            <a:r>
              <a:rPr lang="en-US" b="0" dirty="0"/>
              <a:t>//value set </a:t>
            </a:r>
            <a:r>
              <a:rPr lang="en-US" b="0" dirty="0" smtClean="0"/>
              <a:t>dynamically</a:t>
            </a:r>
          </a:p>
          <a:p>
            <a:r>
              <a:rPr lang="en-US" b="0" dirty="0" smtClean="0"/>
              <a:t>method </a:t>
            </a:r>
            <a:r>
              <a:rPr lang="en-US" b="0" dirty="0" err="1" smtClean="0"/>
              <a:t>setInputs</a:t>
            </a:r>
            <a:r>
              <a:rPr lang="en-US" b="0" dirty="0" smtClean="0"/>
              <a:t> (Bit#(32) a, Bit#(32) b) …</a:t>
            </a:r>
            <a:endParaRPr lang="en-US" b="0" dirty="0"/>
          </a:p>
        </p:txBody>
      </p:sp>
      <p:sp>
        <p:nvSpPr>
          <p:cNvPr id="10" name="TextBox 9"/>
          <p:cNvSpPr txBox="1"/>
          <p:nvPr/>
        </p:nvSpPr>
        <p:spPr>
          <a:xfrm>
            <a:off x="1002806" y="5564760"/>
            <a:ext cx="4313471" cy="6671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b="0" dirty="0" smtClean="0"/>
              <a:t>Bit#(32) a = 2;</a:t>
            </a:r>
          </a:p>
          <a:p>
            <a:r>
              <a:rPr lang="en-US" b="0" dirty="0" err="1" smtClean="0"/>
              <a:t>Reg</a:t>
            </a:r>
            <a:r>
              <a:rPr lang="en-US" b="0" dirty="0" smtClean="0"/>
              <a:t>#(Bit#(32)) b &lt;- </a:t>
            </a:r>
            <a:r>
              <a:rPr lang="en-US" b="0" dirty="0" err="1" smtClean="0"/>
              <a:t>mkReg</a:t>
            </a:r>
            <a:r>
              <a:rPr lang="en-US" b="0" dirty="0" smtClean="0"/>
              <a:t>(0);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2805" y="4653904"/>
            <a:ext cx="4313471" cy="6671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b="0" dirty="0" err="1" smtClean="0"/>
              <a:t>Reg</a:t>
            </a:r>
            <a:r>
              <a:rPr lang="en-US" b="0" dirty="0" smtClean="0"/>
              <a:t>#(Bit#(4)) a &lt;- </a:t>
            </a:r>
            <a:r>
              <a:rPr lang="en-US" b="0" dirty="0" err="1" smtClean="0"/>
              <a:t>mkReg</a:t>
            </a:r>
            <a:r>
              <a:rPr lang="en-US" b="0" dirty="0" smtClean="0"/>
              <a:t>(0);</a:t>
            </a:r>
          </a:p>
          <a:p>
            <a:r>
              <a:rPr lang="en-US" b="0" dirty="0" err="1" smtClean="0"/>
              <a:t>Reg</a:t>
            </a:r>
            <a:r>
              <a:rPr lang="en-US" b="0" dirty="0" smtClean="0"/>
              <a:t>#(Bit#(4)) b &lt;- </a:t>
            </a:r>
            <a:r>
              <a:rPr lang="en-US" b="0" dirty="0" err="1" smtClean="0"/>
              <a:t>mkReg</a:t>
            </a:r>
            <a:r>
              <a:rPr lang="en-US" b="0" dirty="0" smtClean="0"/>
              <a:t>(0);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3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Intra-rule: What makes a legal rule?</a:t>
            </a:r>
          </a:p>
          <a:p>
            <a:pPr lvl="1"/>
            <a:r>
              <a:rPr lang="en-US" dirty="0" smtClean="0"/>
              <a:t>No double write</a:t>
            </a:r>
          </a:p>
          <a:p>
            <a:pPr lvl="1"/>
            <a:r>
              <a:rPr lang="en-US" dirty="0" smtClean="0"/>
              <a:t>No combinational cycles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Inter-rule: When can rules fire in the same cycle?</a:t>
            </a:r>
          </a:p>
          <a:p>
            <a:pPr lvl="1"/>
            <a:r>
              <a:rPr lang="en-US" dirty="0" smtClean="0"/>
              <a:t>Parallel </a:t>
            </a:r>
            <a:r>
              <a:rPr lang="en-US" dirty="0"/>
              <a:t>execution of rules </a:t>
            </a:r>
            <a:r>
              <a:rPr lang="en-US" i="1" dirty="0"/>
              <a:t>appears</a:t>
            </a:r>
            <a:r>
              <a:rPr lang="en-US" dirty="0"/>
              <a:t> as if rules executed in sequential one-rule-at-a-time order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5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Long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337" y="4584897"/>
            <a:ext cx="7398588" cy="1766777"/>
          </a:xfrm>
        </p:spPr>
        <p:txBody>
          <a:bodyPr/>
          <a:lstStyle/>
          <a:p>
            <a:r>
              <a:rPr lang="en-US" dirty="0"/>
              <a:t>Dynamic selection creates </a:t>
            </a:r>
            <a:r>
              <a:rPr lang="en-US" dirty="0" err="1" smtClean="0"/>
              <a:t>muxes</a:t>
            </a:r>
            <a:endParaRPr lang="en-US" dirty="0" smtClean="0"/>
          </a:p>
          <a:p>
            <a:r>
              <a:rPr lang="en-US" dirty="0" smtClean="0"/>
              <a:t>Many input </a:t>
            </a:r>
            <a:r>
              <a:rPr lang="en-US" dirty="0" err="1" smtClean="0"/>
              <a:t>muxes</a:t>
            </a:r>
            <a:r>
              <a:rPr lang="en-US" dirty="0" smtClean="0"/>
              <a:t> creates long comb paths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1830" y="1593413"/>
            <a:ext cx="5419257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b="0" dirty="0" smtClean="0"/>
              <a:t>Vector#(N, </a:t>
            </a:r>
            <a:r>
              <a:rPr lang="en-US" b="0" dirty="0" err="1" smtClean="0"/>
              <a:t>Reg</a:t>
            </a:r>
            <a:r>
              <a:rPr lang="en-US" b="0" dirty="0" smtClean="0"/>
              <a:t>#(Bit#(32)) </a:t>
            </a:r>
          </a:p>
          <a:p>
            <a:r>
              <a:rPr lang="en-US" b="0" dirty="0"/>
              <a:t> </a:t>
            </a:r>
            <a:r>
              <a:rPr lang="en-US" b="0" dirty="0" smtClean="0"/>
              <a:t>    </a:t>
            </a:r>
            <a:r>
              <a:rPr lang="en-US" b="0" dirty="0" err="1" smtClean="0"/>
              <a:t>outVectR</a:t>
            </a:r>
            <a:r>
              <a:rPr lang="en-US" b="0" dirty="0" smtClean="0"/>
              <a:t> &lt;- </a:t>
            </a:r>
            <a:r>
              <a:rPr lang="en-US" b="0" dirty="0" err="1" smtClean="0"/>
              <a:t>replicateM</a:t>
            </a:r>
            <a:r>
              <a:rPr lang="en-US" b="0" dirty="0" smtClean="0"/>
              <a:t>(</a:t>
            </a:r>
            <a:r>
              <a:rPr lang="en-US" b="0" dirty="0" err="1" smtClean="0"/>
              <a:t>mkReg</a:t>
            </a:r>
            <a:r>
              <a:rPr lang="en-US" b="0" dirty="0" smtClean="0"/>
              <a:t>(0))</a:t>
            </a:r>
          </a:p>
          <a:p>
            <a:r>
              <a:rPr lang="en-US" dirty="0" smtClean="0"/>
              <a:t>rule</a:t>
            </a:r>
            <a:r>
              <a:rPr lang="en-US" b="0" dirty="0" smtClean="0"/>
              <a:t> </a:t>
            </a:r>
            <a:r>
              <a:rPr lang="en-US" b="0" dirty="0" err="1" smtClean="0"/>
              <a:t>doSel</a:t>
            </a:r>
            <a:r>
              <a:rPr lang="en-US" b="0" dirty="0" smtClean="0"/>
              <a:t>;</a:t>
            </a:r>
          </a:p>
          <a:p>
            <a:r>
              <a:rPr lang="en-US" b="0" dirty="0"/>
              <a:t> </a:t>
            </a:r>
            <a:r>
              <a:rPr lang="en-US" b="0" dirty="0" smtClean="0"/>
              <a:t> </a:t>
            </a:r>
            <a:r>
              <a:rPr lang="en-US" b="0" dirty="0" err="1" smtClean="0"/>
              <a:t>outR</a:t>
            </a:r>
            <a:r>
              <a:rPr lang="en-US" b="0" dirty="0" smtClean="0"/>
              <a:t>[</a:t>
            </a:r>
            <a:r>
              <a:rPr lang="en-US" b="0" dirty="0" err="1" smtClean="0"/>
              <a:t>sel</a:t>
            </a:r>
            <a:r>
              <a:rPr lang="en-US" b="0" dirty="0" smtClean="0"/>
              <a:t>] &lt;= ..</a:t>
            </a:r>
          </a:p>
          <a:p>
            <a:r>
              <a:rPr lang="en-US" dirty="0" err="1" smtClean="0"/>
              <a:t>endrule</a:t>
            </a:r>
            <a:r>
              <a:rPr lang="en-US" dirty="0" smtClean="0"/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1829" y="3426835"/>
            <a:ext cx="7980031" cy="341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b="0" dirty="0" err="1" smtClean="0"/>
              <a:t>Reg</a:t>
            </a:r>
            <a:r>
              <a:rPr lang="en-US" b="0" dirty="0" smtClean="0"/>
              <a:t>#(Bit#(</a:t>
            </a:r>
            <a:r>
              <a:rPr lang="en-US" b="0" dirty="0" err="1" smtClean="0"/>
              <a:t>TLog</a:t>
            </a:r>
            <a:r>
              <a:rPr lang="en-US" b="0" dirty="0" smtClean="0"/>
              <a:t>#(N))) </a:t>
            </a:r>
            <a:r>
              <a:rPr lang="en-US" b="0" dirty="0" err="1" smtClean="0"/>
              <a:t>sel</a:t>
            </a:r>
            <a:r>
              <a:rPr lang="en-US" b="0" dirty="0" smtClean="0"/>
              <a:t> &lt;- </a:t>
            </a:r>
            <a:r>
              <a:rPr lang="en-US" b="0" dirty="0" err="1" smtClean="0"/>
              <a:t>mkReg</a:t>
            </a:r>
            <a:r>
              <a:rPr lang="en-US" b="0" dirty="0" smtClean="0"/>
              <a:t>(0); //dynamically set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3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Long Paths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http://csg.csail.mit.edu/6.375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1830" y="1593413"/>
            <a:ext cx="7395240" cy="19343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rule</a:t>
            </a:r>
            <a:r>
              <a:rPr lang="en-US" b="0" dirty="0" smtClean="0"/>
              <a:t> </a:t>
            </a:r>
            <a:r>
              <a:rPr lang="en-US" b="0" dirty="0" err="1" smtClean="0"/>
              <a:t>doPipe</a:t>
            </a:r>
            <a:r>
              <a:rPr lang="en-US" b="0" dirty="0" smtClean="0"/>
              <a:t>;</a:t>
            </a:r>
          </a:p>
          <a:p>
            <a:r>
              <a:rPr lang="en-US" b="0" dirty="0"/>
              <a:t> </a:t>
            </a:r>
            <a:r>
              <a:rPr lang="en-US" b="0" dirty="0" smtClean="0"/>
              <a:t> </a:t>
            </a:r>
            <a:r>
              <a:rPr lang="en-US" dirty="0" smtClean="0"/>
              <a:t>for</a:t>
            </a:r>
            <a:r>
              <a:rPr lang="en-US" b="0" dirty="0" smtClean="0"/>
              <a:t> </a:t>
            </a:r>
            <a:r>
              <a:rPr lang="en-US" b="0" dirty="0"/>
              <a:t>(Integer </a:t>
            </a:r>
            <a:r>
              <a:rPr lang="en-US" b="0" dirty="0" err="1"/>
              <a:t>sel</a:t>
            </a:r>
            <a:r>
              <a:rPr lang="en-US" b="0" dirty="0"/>
              <a:t>=0; </a:t>
            </a:r>
            <a:r>
              <a:rPr lang="en-US" b="0" dirty="0" err="1"/>
              <a:t>sel</a:t>
            </a:r>
            <a:r>
              <a:rPr lang="en-US" b="0" dirty="0"/>
              <a:t>&lt; n; </a:t>
            </a:r>
            <a:r>
              <a:rPr lang="en-US" b="0" dirty="0" err="1"/>
              <a:t>sel</a:t>
            </a:r>
            <a:r>
              <a:rPr lang="en-US" b="0" dirty="0"/>
              <a:t>=sel+1</a:t>
            </a:r>
            <a:r>
              <a:rPr lang="en-US" b="0" dirty="0" smtClean="0"/>
              <a:t>) </a:t>
            </a:r>
            <a:r>
              <a:rPr lang="en-US" dirty="0" smtClean="0"/>
              <a:t>begin</a:t>
            </a:r>
          </a:p>
          <a:p>
            <a:r>
              <a:rPr lang="en-US" b="0" dirty="0"/>
              <a:t> </a:t>
            </a:r>
            <a:r>
              <a:rPr lang="en-US" b="0" dirty="0" smtClean="0"/>
              <a:t>   </a:t>
            </a:r>
            <a:r>
              <a:rPr lang="en-US" b="0" dirty="0" err="1" smtClean="0"/>
              <a:t>outFIFO</a:t>
            </a:r>
            <a:r>
              <a:rPr lang="en-US" b="0" dirty="0" smtClean="0"/>
              <a:t>[</a:t>
            </a:r>
            <a:r>
              <a:rPr lang="en-US" b="0" dirty="0" err="1" smtClean="0"/>
              <a:t>sel</a:t>
            </a:r>
            <a:r>
              <a:rPr lang="en-US" b="0" dirty="0" smtClean="0"/>
              <a:t>].</a:t>
            </a:r>
            <a:r>
              <a:rPr lang="en-US" b="0" dirty="0" err="1" smtClean="0"/>
              <a:t>enq</a:t>
            </a:r>
            <a:r>
              <a:rPr lang="en-US" b="0" dirty="0" smtClean="0"/>
              <a:t>( </a:t>
            </a:r>
            <a:r>
              <a:rPr lang="en-US" b="0" dirty="0" err="1" smtClean="0"/>
              <a:t>inpFIFO</a:t>
            </a:r>
            <a:r>
              <a:rPr lang="en-US" b="0" dirty="0" smtClean="0"/>
              <a:t>[</a:t>
            </a:r>
            <a:r>
              <a:rPr lang="en-US" b="0" dirty="0" err="1" smtClean="0"/>
              <a:t>sel</a:t>
            </a:r>
            <a:r>
              <a:rPr lang="en-US" b="0" dirty="0" smtClean="0"/>
              <a:t>].first );</a:t>
            </a:r>
          </a:p>
          <a:p>
            <a:r>
              <a:rPr lang="en-US" b="0" dirty="0"/>
              <a:t> </a:t>
            </a:r>
            <a:r>
              <a:rPr lang="en-US" b="0" dirty="0" smtClean="0"/>
              <a:t>   </a:t>
            </a:r>
            <a:r>
              <a:rPr lang="en-US" b="0" dirty="0" err="1" smtClean="0"/>
              <a:t>inpFIFO</a:t>
            </a:r>
            <a:r>
              <a:rPr lang="en-US" b="0" dirty="0" smtClean="0"/>
              <a:t>[</a:t>
            </a:r>
            <a:r>
              <a:rPr lang="en-US" b="0" dirty="0" err="1" smtClean="0"/>
              <a:t>sel</a:t>
            </a:r>
            <a:r>
              <a:rPr lang="en-US" b="0" dirty="0" smtClean="0"/>
              <a:t>].</a:t>
            </a:r>
            <a:r>
              <a:rPr lang="en-US" b="0" dirty="0" err="1" smtClean="0"/>
              <a:t>deq</a:t>
            </a:r>
            <a:r>
              <a:rPr lang="en-US" b="0" dirty="0" smtClean="0"/>
              <a:t>;</a:t>
            </a:r>
          </a:p>
          <a:p>
            <a:r>
              <a:rPr lang="en-US" b="0" dirty="0"/>
              <a:t> </a:t>
            </a:r>
            <a:r>
              <a:rPr lang="en-US" b="0" dirty="0" smtClean="0"/>
              <a:t> </a:t>
            </a:r>
            <a:r>
              <a:rPr lang="en-US" dirty="0" smtClean="0"/>
              <a:t>end</a:t>
            </a:r>
          </a:p>
          <a:p>
            <a:r>
              <a:rPr lang="en-US" dirty="0" err="1" smtClean="0"/>
              <a:t>endrule</a:t>
            </a:r>
            <a:r>
              <a:rPr lang="en-US" dirty="0" smtClean="0"/>
              <a:t>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1830" y="3950870"/>
            <a:ext cx="7395240" cy="19343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for</a:t>
            </a:r>
            <a:r>
              <a:rPr lang="en-US" b="0" dirty="0"/>
              <a:t> (Integer </a:t>
            </a:r>
            <a:r>
              <a:rPr lang="en-US" b="0" dirty="0" err="1"/>
              <a:t>sel</a:t>
            </a:r>
            <a:r>
              <a:rPr lang="en-US" b="0" dirty="0"/>
              <a:t>=0; </a:t>
            </a:r>
            <a:r>
              <a:rPr lang="en-US" b="0" dirty="0" err="1"/>
              <a:t>sel</a:t>
            </a:r>
            <a:r>
              <a:rPr lang="en-US" b="0" dirty="0"/>
              <a:t>&lt; n; </a:t>
            </a:r>
            <a:r>
              <a:rPr lang="en-US" b="0" dirty="0" err="1"/>
              <a:t>sel</a:t>
            </a:r>
            <a:r>
              <a:rPr lang="en-US" b="0" dirty="0"/>
              <a:t>=sel+1</a:t>
            </a:r>
            <a:r>
              <a:rPr lang="en-US" b="0" dirty="0" smtClean="0"/>
              <a:t>) </a:t>
            </a:r>
            <a:r>
              <a:rPr lang="en-US" dirty="0" smtClean="0"/>
              <a:t>begin</a:t>
            </a:r>
            <a:endParaRPr lang="en-US" dirty="0"/>
          </a:p>
          <a:p>
            <a:r>
              <a:rPr lang="en-US" dirty="0" smtClean="0"/>
              <a:t>  rule</a:t>
            </a:r>
            <a:r>
              <a:rPr lang="en-US" b="0" dirty="0" smtClean="0"/>
              <a:t> </a:t>
            </a:r>
            <a:r>
              <a:rPr lang="en-US" b="0" dirty="0" err="1" smtClean="0"/>
              <a:t>doPipe</a:t>
            </a:r>
            <a:r>
              <a:rPr lang="en-US" b="0" dirty="0" smtClean="0"/>
              <a:t>;</a:t>
            </a:r>
          </a:p>
          <a:p>
            <a:r>
              <a:rPr lang="en-US" b="0" dirty="0" smtClean="0"/>
              <a:t>    </a:t>
            </a:r>
            <a:r>
              <a:rPr lang="en-US" b="0" dirty="0" err="1" smtClean="0"/>
              <a:t>outOneFIFO.enq</a:t>
            </a:r>
            <a:r>
              <a:rPr lang="en-US" b="0" dirty="0" smtClean="0"/>
              <a:t>( </a:t>
            </a:r>
            <a:r>
              <a:rPr lang="en-US" b="0" dirty="0" err="1" smtClean="0"/>
              <a:t>inpFIFO</a:t>
            </a:r>
            <a:r>
              <a:rPr lang="en-US" b="0" dirty="0" smtClean="0"/>
              <a:t>[</a:t>
            </a:r>
            <a:r>
              <a:rPr lang="en-US" b="0" dirty="0" err="1" smtClean="0"/>
              <a:t>sel</a:t>
            </a:r>
            <a:r>
              <a:rPr lang="en-US" b="0" dirty="0" smtClean="0"/>
              <a:t>].first );</a:t>
            </a:r>
          </a:p>
          <a:p>
            <a:r>
              <a:rPr lang="en-US" b="0" dirty="0"/>
              <a:t> </a:t>
            </a:r>
            <a:r>
              <a:rPr lang="en-US" b="0" dirty="0" smtClean="0"/>
              <a:t>   </a:t>
            </a:r>
            <a:r>
              <a:rPr lang="en-US" b="0" dirty="0" err="1" smtClean="0"/>
              <a:t>inpFIFO</a:t>
            </a:r>
            <a:r>
              <a:rPr lang="en-US" b="0" dirty="0" smtClean="0"/>
              <a:t>[</a:t>
            </a:r>
            <a:r>
              <a:rPr lang="en-US" b="0" dirty="0" err="1" smtClean="0"/>
              <a:t>sel</a:t>
            </a:r>
            <a:r>
              <a:rPr lang="en-US" b="0" dirty="0" smtClean="0"/>
              <a:t>].</a:t>
            </a:r>
            <a:r>
              <a:rPr lang="en-US" b="0" dirty="0" err="1" smtClean="0"/>
              <a:t>deq</a:t>
            </a:r>
            <a:r>
              <a:rPr lang="en-US" b="0" dirty="0" smtClean="0"/>
              <a:t>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endrule</a:t>
            </a:r>
            <a:r>
              <a:rPr lang="en-US" dirty="0" smtClean="0"/>
              <a:t>  </a:t>
            </a:r>
          </a:p>
          <a:p>
            <a:r>
              <a:rPr lang="en-US" dirty="0" smtClean="0"/>
              <a:t>end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0707" y="2913321"/>
            <a:ext cx="2456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Likely OK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0706" y="5209238"/>
            <a:ext cx="279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Many conflicting rules -&gt; large mux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6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506" y="1500962"/>
            <a:ext cx="7772400" cy="4804145"/>
          </a:xfrm>
        </p:spPr>
        <p:txBody>
          <a:bodyPr/>
          <a:lstStyle/>
          <a:p>
            <a:r>
              <a:rPr lang="en-US" sz="2400" dirty="0" smtClean="0"/>
              <a:t>Please don’t program the FPGA until design meets timing</a:t>
            </a:r>
          </a:p>
          <a:p>
            <a:pPr lvl="1"/>
            <a:r>
              <a:rPr lang="en-US" sz="2000" dirty="0"/>
              <a:t>Send me an email if having issues with </a:t>
            </a:r>
            <a:r>
              <a:rPr lang="en-US" sz="2000" dirty="0" smtClean="0"/>
              <a:t>FPGA</a:t>
            </a:r>
          </a:p>
          <a:p>
            <a:r>
              <a:rPr lang="en-US" sz="2400" dirty="0" smtClean="0"/>
              <a:t>Servers with FPGAs attached:</a:t>
            </a:r>
          </a:p>
          <a:p>
            <a:pPr lvl="1"/>
            <a:r>
              <a:rPr lang="en-US" sz="2000" dirty="0" err="1" smtClean="0"/>
              <a:t>bdbm</a:t>
            </a:r>
            <a:r>
              <a:rPr lang="en-US" sz="2000" dirty="0" smtClean="0"/>
              <a:t>[12-14].csail.mit.edu</a:t>
            </a:r>
          </a:p>
          <a:p>
            <a:pPr lvl="1"/>
            <a:r>
              <a:rPr lang="en-US" sz="2000" dirty="0" smtClean="0"/>
              <a:t>Do not use these for long compiles</a:t>
            </a:r>
          </a:p>
          <a:p>
            <a:r>
              <a:rPr lang="en-US" sz="2400" dirty="0" smtClean="0"/>
              <a:t>Additional servers for compiling</a:t>
            </a:r>
          </a:p>
          <a:p>
            <a:pPr lvl="1"/>
            <a:r>
              <a:rPr lang="en-US" sz="2000" dirty="0" err="1" smtClean="0"/>
              <a:t>bdbm</a:t>
            </a:r>
            <a:r>
              <a:rPr lang="en-US" sz="2000" dirty="0" smtClean="0"/>
              <a:t>[10-11].csail.mit.edu</a:t>
            </a:r>
          </a:p>
          <a:p>
            <a:r>
              <a:rPr lang="en-US" sz="2400" dirty="0" smtClean="0"/>
              <a:t>Sharing</a:t>
            </a:r>
          </a:p>
          <a:p>
            <a:pPr lvl="1"/>
            <a:r>
              <a:rPr lang="en-US" sz="2000" dirty="0" smtClean="0"/>
              <a:t>Use “w” and “top” to check who is using machine</a:t>
            </a:r>
          </a:p>
          <a:p>
            <a:pPr lvl="1"/>
            <a:r>
              <a:rPr lang="en-US" sz="2000" dirty="0" smtClean="0"/>
              <a:t>Only one person can use the FPGA at a time</a:t>
            </a:r>
          </a:p>
          <a:p>
            <a:pPr lvl="1"/>
            <a:r>
              <a:rPr lang="en-US" sz="2000" dirty="0" smtClean="0"/>
              <a:t>Change TCP port in </a:t>
            </a:r>
            <a:r>
              <a:rPr lang="en-US" sz="2000" dirty="0" err="1" smtClean="0"/>
              <a:t>project.bld</a:t>
            </a:r>
            <a:r>
              <a:rPr lang="en-US" sz="2000" dirty="0" smtClean="0"/>
              <a:t> in </a:t>
            </a:r>
            <a:r>
              <a:rPr lang="en-US" sz="2000" dirty="0" err="1" smtClean="0"/>
              <a:t>sim</a:t>
            </a:r>
            <a:endParaRPr lang="en-US" sz="2000" dirty="0" smtClean="0"/>
          </a:p>
          <a:p>
            <a:r>
              <a:rPr lang="en-US" sz="2400" dirty="0" smtClean="0"/>
              <a:t>Start early! Synthesis takes &gt;30 minutes.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http://csg.csail.mit.edu/6.375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29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4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5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http://csg.csail.mit.edu/6.375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601464" y="2275368"/>
            <a:ext cx="1852371" cy="224051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</a:rPr>
              <a:t>Switch</a:t>
            </a:r>
            <a:endParaRPr lang="en-US" sz="2400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671160" y="3081725"/>
            <a:ext cx="930304" cy="885096"/>
            <a:chOff x="3145603" y="3476467"/>
            <a:chExt cx="373592" cy="641478"/>
          </a:xfrm>
        </p:grpSpPr>
        <p:cxnSp>
          <p:nvCxnSpPr>
            <p:cNvPr id="9" name="Straight Arrow Connector 8"/>
            <p:cNvCxnSpPr/>
            <p:nvPr/>
          </p:nvCxnSpPr>
          <p:spPr bwMode="auto">
            <a:xfrm>
              <a:off x="3145603" y="4117945"/>
              <a:ext cx="373592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3145603" y="3476467"/>
              <a:ext cx="373592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3" name="Straight Arrow Connector 12"/>
          <p:cNvCxnSpPr/>
          <p:nvPr/>
        </p:nvCxnSpPr>
        <p:spPr bwMode="auto">
          <a:xfrm>
            <a:off x="3601464" y="3081725"/>
            <a:ext cx="1852371" cy="860095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3601464" y="3081725"/>
            <a:ext cx="1852371" cy="885096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5453834" y="3081725"/>
            <a:ext cx="930304" cy="885096"/>
            <a:chOff x="3145603" y="3476467"/>
            <a:chExt cx="373592" cy="641478"/>
          </a:xfrm>
        </p:grpSpPr>
        <p:cxnSp>
          <p:nvCxnSpPr>
            <p:cNvPr id="24" name="Straight Arrow Connector 23"/>
            <p:cNvCxnSpPr/>
            <p:nvPr/>
          </p:nvCxnSpPr>
          <p:spPr bwMode="auto">
            <a:xfrm>
              <a:off x="3145603" y="4117945"/>
              <a:ext cx="373592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3145603" y="3476467"/>
              <a:ext cx="373592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26" name="TextBox 25"/>
          <p:cNvSpPr txBox="1"/>
          <p:nvPr/>
        </p:nvSpPr>
        <p:spPr>
          <a:xfrm>
            <a:off x="1371589" y="2819257"/>
            <a:ext cx="1739135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UCLA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1371590" y="3786454"/>
            <a:ext cx="1739135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USC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6384137" y="2840523"/>
            <a:ext cx="1739135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MIT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384138" y="3807720"/>
            <a:ext cx="1739135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Harvard</a:t>
            </a:r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3597345" y="3081725"/>
            <a:ext cx="1856489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3601464" y="3941819"/>
            <a:ext cx="1856489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3597345" y="5341698"/>
            <a:ext cx="1842430" cy="420687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Demo</a:t>
            </a:r>
            <a:endParaRPr lang="en-US" sz="3600" b="1" baseline="30000" dirty="0">
              <a:solidFill>
                <a:srgbClr val="FF0000"/>
              </a:solidFill>
              <a:latin typeface="+mn-lt"/>
              <a:cs typeface="Arial" charset="0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Boundary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 BSV compiles your design into a </a:t>
            </a:r>
            <a:r>
              <a:rPr lang="en-US" i="1" dirty="0" smtClean="0"/>
              <a:t>single flat </a:t>
            </a:r>
            <a:r>
              <a:rPr lang="en-US" dirty="0" smtClean="0"/>
              <a:t>Verilog module</a:t>
            </a:r>
          </a:p>
          <a:p>
            <a:pPr lvl="1"/>
            <a:r>
              <a:rPr lang="en-US" dirty="0" smtClean="0"/>
              <a:t>All methods/rules in-lined</a:t>
            </a:r>
          </a:p>
          <a:p>
            <a:r>
              <a:rPr lang="en-US" dirty="0" smtClean="0"/>
              <a:t>Use synthesis pragma to generate separate modules (.v files)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86956" y="4757506"/>
            <a:ext cx="5816111" cy="7232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(*synthesize*)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mkMultiplier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(Multiplier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37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Boundary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Faster compile times. Modules are reused</a:t>
            </a:r>
          </a:p>
          <a:p>
            <a:pPr lvl="1"/>
            <a:r>
              <a:rPr lang="en-US" dirty="0" smtClean="0"/>
              <a:t>Modularization at the circuit level</a:t>
            </a:r>
          </a:p>
          <a:p>
            <a:pPr lvl="1"/>
            <a:r>
              <a:rPr lang="en-US" dirty="0" smtClean="0"/>
              <a:t>Better for synthesis and reporting</a:t>
            </a:r>
          </a:p>
          <a:p>
            <a:r>
              <a:rPr lang="en-US" dirty="0" smtClean="0"/>
              <a:t>Drawbacks:</a:t>
            </a:r>
          </a:p>
          <a:p>
            <a:pPr lvl="1"/>
            <a:r>
              <a:rPr lang="en-US" dirty="0" smtClean="0"/>
              <a:t>Polymorphic modules not supported</a:t>
            </a:r>
          </a:p>
          <a:p>
            <a:pPr lvl="1"/>
            <a:r>
              <a:rPr lang="en-US" dirty="0" smtClean="0"/>
              <a:t>More conservative guard lifting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60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Boundary</a:t>
            </a:r>
            <a:br>
              <a:rPr lang="en-US" dirty="0" smtClean="0"/>
            </a:br>
            <a:r>
              <a:rPr lang="en-US" sz="2800" dirty="0" smtClean="0"/>
              <a:t>Handling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444256"/>
          </a:xfrm>
        </p:spPr>
        <p:txBody>
          <a:bodyPr/>
          <a:lstStyle/>
          <a:p>
            <a:r>
              <a:rPr lang="en-US" dirty="0" smtClean="0"/>
              <a:t>Verilog does not support polymorphic interfaces</a:t>
            </a:r>
          </a:p>
          <a:p>
            <a:r>
              <a:rPr lang="en-US" dirty="0" smtClean="0"/>
              <a:t>Wrap polymorphic modules with specific instantiations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84891" y="3826988"/>
            <a:ext cx="6026003" cy="3770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FFT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ComplexData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fft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mkFFT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0223" y="4638973"/>
            <a:ext cx="7645697" cy="17851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(* synthesize *)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mkSynthesizableFFT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#(N,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ComplexData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#(N,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ComplexData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mkFFT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5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Synthesis Boundary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Guard </a:t>
            </a:r>
            <a:r>
              <a:rPr lang="en-US" sz="2800" dirty="0" smtClean="0"/>
              <a:t>Logic (Example)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05262"/>
            <a:ext cx="7772400" cy="4895538"/>
          </a:xfrm>
        </p:spPr>
        <p:txBody>
          <a:bodyPr/>
          <a:lstStyle/>
          <a:p>
            <a:r>
              <a:rPr lang="en-US" sz="2400" dirty="0"/>
              <a:t>Synthesis boundaries simplifies guard </a:t>
            </a:r>
            <a:r>
              <a:rPr lang="en-US" sz="2400" dirty="0" smtClean="0"/>
              <a:t>logic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lvl="1"/>
            <a:r>
              <a:rPr lang="en-US" sz="2000" dirty="0"/>
              <a:t>Lifted guard without synthesis boundary</a:t>
            </a:r>
            <a:r>
              <a:rPr lang="en-US" sz="2000" dirty="0" smtClean="0"/>
              <a:t>: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(x &amp;&amp; </a:t>
            </a:r>
            <a:r>
              <a:rPr lang="en-US" sz="2000" dirty="0" err="1" smtClean="0">
                <a:solidFill>
                  <a:srgbClr val="FF0000"/>
                </a:solidFill>
              </a:rPr>
              <a:t>aQ.notFull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</a:rPr>
              <a:t>|| (!x &amp;&amp; </a:t>
            </a:r>
            <a:r>
              <a:rPr lang="en-US" sz="2000" dirty="0" err="1" smtClean="0">
                <a:solidFill>
                  <a:srgbClr val="FF0000"/>
                </a:solidFill>
              </a:rPr>
              <a:t>bQ.notFull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Lifted </a:t>
            </a:r>
            <a:r>
              <a:rPr lang="en-US" sz="2000" dirty="0"/>
              <a:t>guard with synthesis </a:t>
            </a:r>
            <a:r>
              <a:rPr lang="en-US" sz="2000" dirty="0" smtClean="0"/>
              <a:t>boundary:</a:t>
            </a:r>
          </a:p>
          <a:p>
            <a:pPr lvl="2"/>
            <a:r>
              <a:rPr lang="en-US" sz="2000" dirty="0" err="1" smtClean="0">
                <a:solidFill>
                  <a:srgbClr val="FF0000"/>
                </a:solidFill>
              </a:rPr>
              <a:t>aQ.notFull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&amp;&amp; </a:t>
            </a:r>
            <a:r>
              <a:rPr lang="en-US" sz="2000" dirty="0" err="1" smtClean="0">
                <a:solidFill>
                  <a:srgbClr val="FF0000"/>
                </a:solidFill>
              </a:rPr>
              <a:t>bQ.notFull</a:t>
            </a:r>
            <a:endParaRPr lang="en-US" sz="2000" dirty="0"/>
          </a:p>
          <a:p>
            <a:pPr lvl="1"/>
            <a:endParaRPr lang="en-US" sz="2000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01" y="1978849"/>
            <a:ext cx="5262979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doAction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Bool x 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x 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aQ.enq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else begin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bQ.enq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endmethod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6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Sce-Mi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26,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106E5FE-2B70-4D48-BE0C-1D2745C5F17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0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44760</TotalTime>
  <Words>1709</Words>
  <Application>Microsoft Office PowerPoint</Application>
  <PresentationFormat>On-screen Show (4:3)</PresentationFormat>
  <Paragraphs>421</Paragraphs>
  <Slides>33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Blueprint</vt:lpstr>
      <vt:lpstr>PowerPoint Presentation</vt:lpstr>
      <vt:lpstr>Overview</vt:lpstr>
      <vt:lpstr>Scheduling Recap</vt:lpstr>
      <vt:lpstr>Packet Switching</vt:lpstr>
      <vt:lpstr>Synthesis Boundary</vt:lpstr>
      <vt:lpstr>Synthesis Boundary</vt:lpstr>
      <vt:lpstr>Synthesis Boundary Handling Polymorphism</vt:lpstr>
      <vt:lpstr>Synthesis Boundary Guard Logic (Example)</vt:lpstr>
      <vt:lpstr>Sce-Mi</vt:lpstr>
      <vt:lpstr>Sce-Mi Standard Co-Emulation Modeling Interface</vt:lpstr>
      <vt:lpstr>Sce-Mi Abstraction</vt:lpstr>
      <vt:lpstr>Sce-Mi Example: Calculator</vt:lpstr>
      <vt:lpstr>Sce-Mi: Hardware Calculator DUT</vt:lpstr>
      <vt:lpstr>Sce-Mi: Hardware SceMiLayer</vt:lpstr>
      <vt:lpstr>Sce-Mi: Software</vt:lpstr>
      <vt:lpstr>Sce-Mi: Software Sending/Receiving</vt:lpstr>
      <vt:lpstr>Sce-Mi: Transactors</vt:lpstr>
      <vt:lpstr>Sce-Mi: Build Process</vt:lpstr>
      <vt:lpstr>Sce-Mi: Simulation</vt:lpstr>
      <vt:lpstr>Sce-Mi: Building Hardware</vt:lpstr>
      <vt:lpstr>Clocks and Resets in BSV</vt:lpstr>
      <vt:lpstr>SceMi Clocks</vt:lpstr>
      <vt:lpstr>Running Design on FPGA</vt:lpstr>
      <vt:lpstr>FPGA Hardware Setup</vt:lpstr>
      <vt:lpstr>FPGA Architecture Brief</vt:lpstr>
      <vt:lpstr>Tool Flow for FPGA</vt:lpstr>
      <vt:lpstr>Reading Timing Reports</vt:lpstr>
      <vt:lpstr>Debugging Timing Errors</vt:lpstr>
      <vt:lpstr>Examples of Long Paths</vt:lpstr>
      <vt:lpstr>Examples of Long Paths</vt:lpstr>
      <vt:lpstr>Examples of Long Paths</vt:lpstr>
      <vt:lpstr>A Few Notes</vt:lpstr>
      <vt:lpstr>Lab 4 Code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Sequential Circuits</dc:subject>
  <dc:creator>Arvind</dc:creator>
  <cp:lastModifiedBy>mingliu</cp:lastModifiedBy>
  <cp:revision>1383</cp:revision>
  <cp:lastPrinted>2015-10-02T22:04:07Z</cp:lastPrinted>
  <dcterms:created xsi:type="dcterms:W3CDTF">2003-01-21T19:25:41Z</dcterms:created>
  <dcterms:modified xsi:type="dcterms:W3CDTF">2016-02-26T21:05:07Z</dcterms:modified>
</cp:coreProperties>
</file>