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259" r:id="rId17"/>
    <p:sldId id="298" r:id="rId18"/>
    <p:sldId id="299" r:id="rId19"/>
    <p:sldId id="300" r:id="rId20"/>
    <p:sldId id="302" r:id="rId21"/>
    <p:sldId id="303" r:id="rId22"/>
    <p:sldId id="304" r:id="rId23"/>
    <p:sldId id="322" r:id="rId24"/>
    <p:sldId id="324" r:id="rId25"/>
    <p:sldId id="325" r:id="rId26"/>
    <p:sldId id="323" r:id="rId27"/>
    <p:sldId id="326" r:id="rId28"/>
    <p:sldId id="327" r:id="rId29"/>
    <p:sldId id="329" r:id="rId30"/>
    <p:sldId id="328" r:id="rId31"/>
    <p:sldId id="331" r:id="rId32"/>
    <p:sldId id="330" r:id="rId33"/>
    <p:sldId id="333" r:id="rId34"/>
    <p:sldId id="332" r:id="rId35"/>
    <p:sldId id="319" r:id="rId36"/>
    <p:sldId id="320" r:id="rId37"/>
    <p:sldId id="321" r:id="rId38"/>
    <p:sldId id="334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2" autoAdjust="0"/>
  </p:normalViewPr>
  <p:slideViewPr>
    <p:cSldViewPr>
      <p:cViewPr>
        <p:scale>
          <a:sx n="100" d="100"/>
          <a:sy n="100" d="100"/>
        </p:scale>
        <p:origin x="-1284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C6DF1-FAA6-4AD4-AAB6-46B608E2B46B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7B961-3160-4476-84B0-52598737D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07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60E1C-5DAF-46F2-82FF-670688EEB7FE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33F70-1EF9-46D3-A5D6-4439316B9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24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33F70-1EF9-46D3-A5D6-4439316B90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467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33F70-1EF9-46D3-A5D6-4439316B902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194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33F70-1EF9-46D3-A5D6-4439316B902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194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33F70-1EF9-46D3-A5D6-4439316B902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194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33F70-1EF9-46D3-A5D6-4439316B902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194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33F70-1EF9-46D3-A5D6-4439316B902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194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33F70-1EF9-46D3-A5D6-4439316B902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194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33F70-1EF9-46D3-A5D6-4439316B902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194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33F70-1EF9-46D3-A5D6-4439316B902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194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33F70-1EF9-46D3-A5D6-4439316B902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194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33F70-1EF9-46D3-A5D6-4439316B902A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19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33F70-1EF9-46D3-A5D6-4439316B902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194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33F70-1EF9-46D3-A5D6-4439316B902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19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33F70-1EF9-46D3-A5D6-4439316B902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19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33F70-1EF9-46D3-A5D6-4439316B902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19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33F70-1EF9-46D3-A5D6-4439316B902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19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33F70-1EF9-46D3-A5D6-4439316B902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19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33F70-1EF9-46D3-A5D6-4439316B902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194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33F70-1EF9-46D3-A5D6-4439316B902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19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33F70-1EF9-46D3-A5D6-4439316B902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419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6.823 Spring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98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6.823 Spring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0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6.823 Spring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4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6.823 Spring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590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6.823 Spring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2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6.823 Spring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8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6.823 Spring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359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6.823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06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6.823 Spring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21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6.823 Spring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6.823 Spring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3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4/2/2015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6.823 Spring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3C8F6-07F4-48BE-988C-2F3FD8912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53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6.823 SPring15</a:t>
            </a:r>
            <a:br>
              <a:rPr lang="en-US" sz="4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Quiz 2 Review (L09-L14)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TA: Po-An Tsai, </a:t>
            </a:r>
            <a:r>
              <a:rPr lang="en-US" b="1" dirty="0" err="1" smtClean="0">
                <a:solidFill>
                  <a:schemeClr val="tx1"/>
                </a:solidFill>
              </a:rPr>
              <a:t>Hsin</a:t>
            </a:r>
            <a:r>
              <a:rPr lang="en-US" b="1" dirty="0" smtClean="0">
                <a:solidFill>
                  <a:schemeClr val="tx1"/>
                </a:solidFill>
              </a:rPr>
              <a:t>-Jung Yang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6.823 Spring 2015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Example </a:t>
            </a:r>
            <a:r>
              <a:rPr lang="en-US" sz="3600" dirty="0" err="1" smtClean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OoO</a:t>
            </a:r>
            <a:r>
              <a:rPr lang="en-US" sz="3600" dirty="0" smtClean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 Pipeline</a:t>
            </a:r>
            <a:endParaRPr lang="en-US" sz="3600" dirty="0">
              <a:solidFill>
                <a:srgbClr val="08318E"/>
              </a:solidFill>
              <a:latin typeface="Arial Black" pitchFamily="34" charset="0"/>
              <a:ea typeface="Arial Unicode MS" pitchFamily="34" charset="-120"/>
              <a:cs typeface="Arial Unicode MS" pitchFamily="34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9144000" cy="2990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6.823 Spring 2015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54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Branch </a:t>
            </a:r>
            <a:r>
              <a:rPr lang="en-US" sz="3600" dirty="0" smtClean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Prediction</a:t>
            </a:r>
            <a:endParaRPr lang="en-US" sz="3600" dirty="0">
              <a:solidFill>
                <a:srgbClr val="08318E"/>
              </a:solidFill>
              <a:latin typeface="Arial Black" pitchFamily="34" charset="0"/>
              <a:ea typeface="Arial Unicode MS" pitchFamily="34" charset="-120"/>
              <a:cs typeface="Arial Unicode MS" pitchFamily="34" charset="-12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435"/>
          <a:stretch/>
        </p:blipFill>
        <p:spPr bwMode="auto">
          <a:xfrm>
            <a:off x="76200" y="1518914"/>
            <a:ext cx="8962931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848600" y="2796466"/>
            <a:ext cx="1066800" cy="11659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629400" y="3433439"/>
            <a:ext cx="2286000" cy="68136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6.823 Spring 2015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4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Branch </a:t>
            </a:r>
            <a:r>
              <a:rPr lang="en-US" sz="3600" dirty="0" smtClean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Prediction</a:t>
            </a:r>
            <a:endParaRPr lang="en-US" sz="3600" dirty="0">
              <a:solidFill>
                <a:srgbClr val="08318E"/>
              </a:solidFill>
              <a:latin typeface="Arial Black" pitchFamily="34" charset="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Speculate what the next instruction is</a:t>
            </a:r>
          </a:p>
          <a:p>
            <a:pPr lvl="1"/>
            <a:r>
              <a:rPr lang="en-US" dirty="0" smtClean="0"/>
              <a:t>Static</a:t>
            </a:r>
          </a:p>
          <a:p>
            <a:pPr lvl="1"/>
            <a:r>
              <a:rPr lang="en-US" dirty="0" smtClean="0"/>
              <a:t>1 bit predictor</a:t>
            </a:r>
          </a:p>
          <a:p>
            <a:pPr lvl="1"/>
            <a:r>
              <a:rPr lang="en-US" dirty="0" smtClean="0"/>
              <a:t>2 bit predictor</a:t>
            </a:r>
          </a:p>
          <a:p>
            <a:pPr lvl="1"/>
            <a:r>
              <a:rPr lang="en-US" dirty="0" smtClean="0"/>
              <a:t>Global history (a history register and lots of predictor)</a:t>
            </a:r>
          </a:p>
          <a:p>
            <a:pPr lvl="1"/>
            <a:r>
              <a:rPr lang="en-US" dirty="0" smtClean="0"/>
              <a:t>Local history (many history registers and lots of predictor)</a:t>
            </a:r>
          </a:p>
          <a:p>
            <a:pPr lvl="1"/>
            <a:r>
              <a:rPr lang="en-US" dirty="0" smtClean="0"/>
              <a:t>Combined local and global history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6.823 Spring 2015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8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Branch </a:t>
            </a:r>
            <a:r>
              <a:rPr lang="en-US" sz="3600" dirty="0" smtClean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Prediction</a:t>
            </a:r>
            <a:endParaRPr lang="en-US" sz="3600" dirty="0">
              <a:solidFill>
                <a:srgbClr val="08318E"/>
              </a:solidFill>
              <a:latin typeface="Arial Black" pitchFamily="34" charset="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management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09800"/>
            <a:ext cx="6543674" cy="4347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6.823 Spring 2015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3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Branch Target 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the next PC of branch/</a:t>
            </a:r>
            <a:r>
              <a:rPr lang="en-US" dirty="0" err="1" smtClean="0"/>
              <a:t>jmp</a:t>
            </a:r>
            <a:r>
              <a:rPr lang="en-US" dirty="0" smtClean="0"/>
              <a:t> instructions seen last time</a:t>
            </a:r>
          </a:p>
          <a:p>
            <a:endParaRPr lang="en-US" dirty="0"/>
          </a:p>
          <a:p>
            <a:r>
              <a:rPr lang="en-US" dirty="0" smtClean="0"/>
              <a:t>Get address earlier than predictor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6.823 Spring 2015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8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Combine BTB and </a:t>
            </a:r>
            <a:r>
              <a:rPr lang="en-US" sz="3600" dirty="0" smtClean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Predictor(BHT</a:t>
            </a:r>
            <a:r>
              <a:rPr lang="en-US" sz="3600" dirty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)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972287"/>
            <a:ext cx="8229600" cy="378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6.823 Spring 2015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85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Out-of-Order Execution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6.823 Spring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16</a:t>
            </a:fld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70101"/>
            <a:ext cx="8839199" cy="2350135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3962400" y="1389102"/>
            <a:ext cx="4191000" cy="30480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67200" y="4583668"/>
            <a:ext cx="231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Out-of-order Execute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7700" y="4572000"/>
            <a:ext cx="2362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In-order Fetch/Decode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15200" y="45836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In-order Commit</a:t>
            </a:r>
            <a:endParaRPr lang="en-US" b="1" dirty="0">
              <a:solidFill>
                <a:srgbClr val="7030A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8686800" y="3294102"/>
            <a:ext cx="0" cy="1289566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676400" y="4208502"/>
            <a:ext cx="0" cy="39130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424488" y="4437102"/>
            <a:ext cx="0" cy="19565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962025" y="5105399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can we execute an instruction </a:t>
            </a:r>
            <a:r>
              <a:rPr lang="en-US" sz="2400" dirty="0" smtClean="0"/>
              <a:t>out-of-order</a:t>
            </a:r>
            <a:r>
              <a:rPr lang="en-US" sz="2400" dirty="0" smtClean="0"/>
              <a:t>? </a:t>
            </a:r>
          </a:p>
          <a:p>
            <a:r>
              <a:rPr lang="en-US" sz="2400" b="1" dirty="0" smtClean="0">
                <a:solidFill>
                  <a:srgbClr val="C00000"/>
                </a:solidFill>
              </a:rPr>
              <a:t>Need to consider data dependency </a:t>
            </a:r>
          </a:p>
          <a:p>
            <a:r>
              <a:rPr lang="en-US" sz="2400" dirty="0" smtClean="0">
                <a:solidFill>
                  <a:srgbClr val="C00000"/>
                </a:solidFill>
              </a:rPr>
              <a:t>(register dependency, memory dependency) 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45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0608"/>
            <a:ext cx="8458200" cy="45259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6600"/>
                </a:solidFill>
              </a:rPr>
              <a:t>Register Dependency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1130300" y="4724400"/>
            <a:ext cx="7075015" cy="1074653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>
                <a:latin typeface="Verdana" pitchFamily="34" charset="0"/>
              </a:rPr>
              <a:t>Output-dependence</a:t>
            </a:r>
          </a:p>
          <a:p>
            <a:pPr lvl="3" eaLnBrk="0" hangingPunct="0"/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3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  </a:t>
            </a:r>
            <a:r>
              <a:rPr lang="en-US" sz="2000" dirty="0">
                <a:solidFill>
                  <a:srgbClr val="56127A"/>
                </a:solidFill>
                <a:latin typeface="Symbol" pitchFamily="18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  (r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1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)  op  (r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2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)  	</a:t>
            </a:r>
            <a:r>
              <a:rPr lang="en-US" sz="2000" dirty="0">
                <a:solidFill>
                  <a:srgbClr val="C00000"/>
                </a:solidFill>
                <a:latin typeface="Verdana" pitchFamily="34" charset="0"/>
              </a:rPr>
              <a:t>Write-after-Write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 </a:t>
            </a:r>
          </a:p>
          <a:p>
            <a:pPr lvl="3" eaLnBrk="0" hangingPunct="0"/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3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  </a:t>
            </a:r>
            <a:r>
              <a:rPr lang="en-US" sz="2000" dirty="0">
                <a:solidFill>
                  <a:srgbClr val="56127A"/>
                </a:solidFill>
                <a:latin typeface="Symbol" pitchFamily="18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  (r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6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)  op  (r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7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)   	</a:t>
            </a:r>
            <a:r>
              <a:rPr lang="en-US" sz="2000" dirty="0">
                <a:solidFill>
                  <a:srgbClr val="C00000"/>
                </a:solidFill>
                <a:latin typeface="Verdana" pitchFamily="34" charset="0"/>
              </a:rPr>
              <a:t>(WAW) </a:t>
            </a:r>
            <a:r>
              <a:rPr lang="en-US" sz="2000" dirty="0" smtClean="0">
                <a:solidFill>
                  <a:srgbClr val="C00000"/>
                </a:solidFill>
                <a:latin typeface="Verdana" pitchFamily="34" charset="0"/>
              </a:rPr>
              <a:t>hazard</a:t>
            </a:r>
          </a:p>
          <a:p>
            <a:pPr lvl="3" eaLnBrk="0" hangingPunct="0"/>
            <a:endParaRPr lang="en-US" sz="600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130300" y="3468688"/>
            <a:ext cx="7040839" cy="1074653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>
                <a:latin typeface="Verdana" pitchFamily="34" charset="0"/>
              </a:rPr>
              <a:t>Anti-dependence</a:t>
            </a:r>
          </a:p>
          <a:p>
            <a:pPr lvl="3" eaLnBrk="0" hangingPunct="0"/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3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  </a:t>
            </a:r>
            <a:r>
              <a:rPr lang="en-US" sz="2000" dirty="0">
                <a:solidFill>
                  <a:srgbClr val="56127A"/>
                </a:solidFill>
                <a:latin typeface="Symbol" pitchFamily="18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  (r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1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)  op  (r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2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) 	</a:t>
            </a:r>
            <a:r>
              <a:rPr lang="en-US" sz="2000" dirty="0">
                <a:solidFill>
                  <a:srgbClr val="C00000"/>
                </a:solidFill>
                <a:latin typeface="Verdana" pitchFamily="34" charset="0"/>
              </a:rPr>
              <a:t>Write-after-Read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 </a:t>
            </a:r>
          </a:p>
          <a:p>
            <a:pPr lvl="3" eaLnBrk="0" hangingPunct="0"/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1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  </a:t>
            </a:r>
            <a:r>
              <a:rPr lang="en-US" sz="2000" dirty="0">
                <a:solidFill>
                  <a:srgbClr val="56127A"/>
                </a:solidFill>
                <a:latin typeface="Symbol" pitchFamily="18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  (r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4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)  op  (r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5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)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	</a:t>
            </a:r>
            <a:r>
              <a:rPr lang="en-US" sz="2000" dirty="0">
                <a:solidFill>
                  <a:srgbClr val="C00000"/>
                </a:solidFill>
                <a:latin typeface="Verdana" pitchFamily="34" charset="0"/>
              </a:rPr>
              <a:t>(WAR) </a:t>
            </a:r>
            <a:r>
              <a:rPr lang="en-US" sz="2000" dirty="0" smtClean="0">
                <a:solidFill>
                  <a:srgbClr val="C00000"/>
                </a:solidFill>
                <a:latin typeface="Verdana" pitchFamily="34" charset="0"/>
              </a:rPr>
              <a:t>hazard</a:t>
            </a:r>
            <a:endParaRPr lang="en-US" sz="2000" dirty="0">
              <a:solidFill>
                <a:srgbClr val="56127A"/>
              </a:solidFill>
              <a:latin typeface="Verdana" pitchFamily="34" charset="0"/>
            </a:endParaRPr>
          </a:p>
          <a:p>
            <a:pPr lvl="3" eaLnBrk="0" hangingPunct="0"/>
            <a:endParaRPr lang="en-US" sz="500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1130300" y="2201947"/>
            <a:ext cx="7004050" cy="1074653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dirty="0">
                <a:latin typeface="Verdana" pitchFamily="34" charset="0"/>
              </a:rPr>
              <a:t>Data-dependence</a:t>
            </a:r>
          </a:p>
          <a:p>
            <a:pPr lvl="3" eaLnBrk="0" hangingPunct="0"/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3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  </a:t>
            </a:r>
            <a:r>
              <a:rPr lang="en-US" sz="2000" dirty="0">
                <a:solidFill>
                  <a:srgbClr val="56127A"/>
                </a:solidFill>
                <a:latin typeface="Symbol" pitchFamily="18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  (r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1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)  op  (r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2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) 	</a:t>
            </a:r>
            <a:r>
              <a:rPr lang="en-US" sz="2000" dirty="0">
                <a:solidFill>
                  <a:srgbClr val="C00000"/>
                </a:solidFill>
                <a:latin typeface="Verdana" pitchFamily="34" charset="0"/>
              </a:rPr>
              <a:t>Read-after-Write  </a:t>
            </a:r>
          </a:p>
          <a:p>
            <a:pPr lvl="3" eaLnBrk="0" hangingPunct="0"/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5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  </a:t>
            </a:r>
            <a:r>
              <a:rPr lang="en-US" sz="2000" dirty="0">
                <a:solidFill>
                  <a:srgbClr val="56127A"/>
                </a:solidFill>
                <a:latin typeface="Symbol" pitchFamily="18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  (r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3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)  op  (r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4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)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	</a:t>
            </a:r>
            <a:r>
              <a:rPr lang="en-US" sz="2000" dirty="0">
                <a:solidFill>
                  <a:srgbClr val="C00000"/>
                </a:solidFill>
                <a:latin typeface="Verdana" pitchFamily="34" charset="0"/>
              </a:rPr>
              <a:t>(RAW) </a:t>
            </a:r>
            <a:r>
              <a:rPr lang="en-US" sz="2000" dirty="0" smtClean="0">
                <a:solidFill>
                  <a:srgbClr val="C00000"/>
                </a:solidFill>
                <a:latin typeface="Verdana" pitchFamily="34" charset="0"/>
              </a:rPr>
              <a:t>hazard</a:t>
            </a:r>
          </a:p>
          <a:p>
            <a:pPr lvl="3" eaLnBrk="0" hangingPunct="0"/>
            <a:endParaRPr lang="en-US" sz="600" dirty="0">
              <a:solidFill>
                <a:srgbClr val="56127A"/>
              </a:solidFill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Data Dependency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6.823 Spring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17</a:t>
            </a:fld>
            <a:endParaRPr lang="en-US" dirty="0"/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>
            <a:off x="2878138" y="2798847"/>
            <a:ext cx="508000" cy="165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H="1">
            <a:off x="2830513" y="4038600"/>
            <a:ext cx="584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13"/>
          <p:cNvSpPr>
            <a:spLocks/>
          </p:cNvSpPr>
          <p:nvPr/>
        </p:nvSpPr>
        <p:spPr bwMode="auto">
          <a:xfrm>
            <a:off x="2413000" y="5283200"/>
            <a:ext cx="133350" cy="342900"/>
          </a:xfrm>
          <a:custGeom>
            <a:avLst/>
            <a:gdLst>
              <a:gd name="T0" fmla="*/ 60 w 84"/>
              <a:gd name="T1" fmla="*/ 0 h 216"/>
              <a:gd name="T2" fmla="*/ 12 w 84"/>
              <a:gd name="T3" fmla="*/ 56 h 216"/>
              <a:gd name="T4" fmla="*/ 12 w 84"/>
              <a:gd name="T5" fmla="*/ 184 h 216"/>
              <a:gd name="T6" fmla="*/ 84 w 84"/>
              <a:gd name="T7" fmla="*/ 216 h 216"/>
              <a:gd name="T8" fmla="*/ 0 60000 65536"/>
              <a:gd name="T9" fmla="*/ 0 60000 65536"/>
              <a:gd name="T10" fmla="*/ 0 60000 65536"/>
              <a:gd name="T11" fmla="*/ 0 60000 65536"/>
              <a:gd name="T12" fmla="*/ 0 w 84"/>
              <a:gd name="T13" fmla="*/ 0 h 216"/>
              <a:gd name="T14" fmla="*/ 84 w 84"/>
              <a:gd name="T15" fmla="*/ 216 h 2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4" h="216">
                <a:moveTo>
                  <a:pt x="60" y="0"/>
                </a:moveTo>
                <a:cubicBezTo>
                  <a:pt x="40" y="12"/>
                  <a:pt x="20" y="25"/>
                  <a:pt x="12" y="56"/>
                </a:cubicBezTo>
                <a:cubicBezTo>
                  <a:pt x="4" y="87"/>
                  <a:pt x="0" y="157"/>
                  <a:pt x="12" y="184"/>
                </a:cubicBezTo>
                <a:cubicBezTo>
                  <a:pt x="24" y="211"/>
                  <a:pt x="54" y="213"/>
                  <a:pt x="84" y="21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2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0608"/>
            <a:ext cx="8458200" cy="45259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6600"/>
                </a:solidFill>
              </a:rPr>
              <a:t>Register Dependency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1130300" y="4724400"/>
            <a:ext cx="7075015" cy="107465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>
                <a:latin typeface="Verdana" pitchFamily="34" charset="0"/>
              </a:rPr>
              <a:t>Output-dependence</a:t>
            </a:r>
          </a:p>
          <a:p>
            <a:pPr lvl="3" eaLnBrk="0" hangingPunct="0"/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3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  </a:t>
            </a:r>
            <a:r>
              <a:rPr lang="en-US" sz="2000" dirty="0">
                <a:solidFill>
                  <a:srgbClr val="56127A"/>
                </a:solidFill>
                <a:latin typeface="Symbol" pitchFamily="18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  (r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1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)  op  (r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2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)  	</a:t>
            </a:r>
            <a:r>
              <a:rPr lang="en-US" sz="2000" dirty="0">
                <a:latin typeface="Verdana" pitchFamily="34" charset="0"/>
              </a:rPr>
              <a:t>Write-after-Write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 </a:t>
            </a:r>
          </a:p>
          <a:p>
            <a:pPr lvl="3" eaLnBrk="0" hangingPunct="0"/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3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  </a:t>
            </a:r>
            <a:r>
              <a:rPr lang="en-US" sz="2000" dirty="0">
                <a:solidFill>
                  <a:srgbClr val="56127A"/>
                </a:solidFill>
                <a:latin typeface="Symbol" pitchFamily="18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  (r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6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)  op  (r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7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)   	</a:t>
            </a:r>
            <a:r>
              <a:rPr lang="en-US" sz="2000" dirty="0">
                <a:latin typeface="Verdana" pitchFamily="34" charset="0"/>
              </a:rPr>
              <a:t>(WAW) </a:t>
            </a:r>
            <a:r>
              <a:rPr lang="en-US" sz="2000" dirty="0" smtClean="0">
                <a:latin typeface="Verdana" pitchFamily="34" charset="0"/>
              </a:rPr>
              <a:t>hazard</a:t>
            </a:r>
          </a:p>
          <a:p>
            <a:pPr lvl="3" eaLnBrk="0" hangingPunct="0"/>
            <a:endParaRPr lang="en-US" sz="600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130300" y="3468688"/>
            <a:ext cx="7040839" cy="107465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dirty="0">
                <a:latin typeface="Verdana" pitchFamily="34" charset="0"/>
              </a:rPr>
              <a:t>Anti-dependence</a:t>
            </a:r>
          </a:p>
          <a:p>
            <a:pPr lvl="3" eaLnBrk="0" hangingPunct="0"/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3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  </a:t>
            </a:r>
            <a:r>
              <a:rPr lang="en-US" sz="2000" dirty="0">
                <a:solidFill>
                  <a:srgbClr val="56127A"/>
                </a:solidFill>
                <a:latin typeface="Symbol" pitchFamily="18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  (r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1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)  op  (r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2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) 	</a:t>
            </a:r>
            <a:r>
              <a:rPr lang="en-US" sz="2000" dirty="0">
                <a:latin typeface="Verdana" pitchFamily="34" charset="0"/>
              </a:rPr>
              <a:t>Write-after-Read </a:t>
            </a:r>
          </a:p>
          <a:p>
            <a:pPr lvl="3" eaLnBrk="0" hangingPunct="0"/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1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  </a:t>
            </a:r>
            <a:r>
              <a:rPr lang="en-US" sz="2000" dirty="0">
                <a:solidFill>
                  <a:srgbClr val="56127A"/>
                </a:solidFill>
                <a:latin typeface="Symbol" pitchFamily="18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  (r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4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)  op  (r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5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)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	</a:t>
            </a:r>
            <a:r>
              <a:rPr lang="en-US" sz="2000" dirty="0">
                <a:latin typeface="Verdana" pitchFamily="34" charset="0"/>
              </a:rPr>
              <a:t>(WAR) </a:t>
            </a:r>
            <a:r>
              <a:rPr lang="en-US" sz="2000" dirty="0" smtClean="0">
                <a:latin typeface="Verdana" pitchFamily="34" charset="0"/>
              </a:rPr>
              <a:t>hazard</a:t>
            </a:r>
            <a:endParaRPr lang="en-US" sz="2000" dirty="0">
              <a:latin typeface="Verdana" pitchFamily="34" charset="0"/>
            </a:endParaRPr>
          </a:p>
          <a:p>
            <a:pPr lvl="3" eaLnBrk="0" hangingPunct="0"/>
            <a:endParaRPr lang="en-US" sz="500" dirty="0">
              <a:solidFill>
                <a:srgbClr val="C00000"/>
              </a:solidFill>
              <a:latin typeface="Verdana" pitchFamily="34" charset="0"/>
            </a:endParaRPr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1130300" y="2201947"/>
            <a:ext cx="7004050" cy="1074653"/>
          </a:xfrm>
          <a:prstGeom prst="rect">
            <a:avLst/>
          </a:prstGeom>
          <a:noFill/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 wrap="square" lIns="90488" tIns="44450" rIns="90488" bIns="44450">
            <a:spAutoFit/>
          </a:bodyPr>
          <a:lstStyle/>
          <a:p>
            <a:pPr eaLnBrk="0" hangingPunct="0"/>
            <a:r>
              <a:rPr lang="en-US" dirty="0">
                <a:latin typeface="Verdana" pitchFamily="34" charset="0"/>
              </a:rPr>
              <a:t>Data-dependence</a:t>
            </a:r>
          </a:p>
          <a:p>
            <a:pPr lvl="3" eaLnBrk="0" hangingPunct="0"/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3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  </a:t>
            </a:r>
            <a:r>
              <a:rPr lang="en-US" sz="2000" dirty="0">
                <a:solidFill>
                  <a:srgbClr val="56127A"/>
                </a:solidFill>
                <a:latin typeface="Symbol" pitchFamily="18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  (r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1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)  op  (r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2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) 	</a:t>
            </a:r>
            <a:r>
              <a:rPr lang="en-US" sz="2000" dirty="0">
                <a:latin typeface="Verdana" pitchFamily="34" charset="0"/>
              </a:rPr>
              <a:t>Read-after-Write  </a:t>
            </a:r>
          </a:p>
          <a:p>
            <a:pPr lvl="3" eaLnBrk="0" hangingPunct="0"/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5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  </a:t>
            </a:r>
            <a:r>
              <a:rPr lang="en-US" sz="2000" dirty="0">
                <a:solidFill>
                  <a:srgbClr val="56127A"/>
                </a:solidFill>
                <a:latin typeface="Symbol" pitchFamily="18" charset="2"/>
              </a:rPr>
              <a:t>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  (r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3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)  op  (r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4</a:t>
            </a:r>
            <a:r>
              <a:rPr lang="en-US" sz="2000" dirty="0">
                <a:solidFill>
                  <a:srgbClr val="56127A"/>
                </a:solidFill>
                <a:latin typeface="Verdana" pitchFamily="34" charset="0"/>
              </a:rPr>
              <a:t>)</a:t>
            </a:r>
            <a:r>
              <a:rPr lang="en-US" sz="2000" baseline="-25000" dirty="0">
                <a:solidFill>
                  <a:srgbClr val="56127A"/>
                </a:solidFill>
                <a:latin typeface="Verdana" pitchFamily="34" charset="0"/>
              </a:rPr>
              <a:t>	</a:t>
            </a:r>
            <a:r>
              <a:rPr lang="en-US" sz="2000" dirty="0">
                <a:latin typeface="Verdana" pitchFamily="34" charset="0"/>
              </a:rPr>
              <a:t>(RAW) </a:t>
            </a:r>
            <a:r>
              <a:rPr lang="en-US" sz="2000" dirty="0" smtClean="0">
                <a:latin typeface="Verdana" pitchFamily="34" charset="0"/>
              </a:rPr>
              <a:t>hazard</a:t>
            </a:r>
          </a:p>
          <a:p>
            <a:pPr lvl="3" eaLnBrk="0" hangingPunct="0"/>
            <a:endParaRPr lang="en-US" sz="600" dirty="0">
              <a:solidFill>
                <a:srgbClr val="56127A"/>
              </a:solidFill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Data Dependency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6.823 Spring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18</a:t>
            </a:fld>
            <a:endParaRPr lang="en-US" dirty="0"/>
          </a:p>
        </p:txBody>
      </p:sp>
      <p:sp>
        <p:nvSpPr>
          <p:cNvPr id="25" name="Line 6"/>
          <p:cNvSpPr>
            <a:spLocks noChangeShapeType="1"/>
          </p:cNvSpPr>
          <p:nvPr/>
        </p:nvSpPr>
        <p:spPr bwMode="auto">
          <a:xfrm>
            <a:off x="2878138" y="2798847"/>
            <a:ext cx="508000" cy="1651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H="1">
            <a:off x="2830513" y="4038600"/>
            <a:ext cx="5842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Freeform 13"/>
          <p:cNvSpPr>
            <a:spLocks/>
          </p:cNvSpPr>
          <p:nvPr/>
        </p:nvSpPr>
        <p:spPr bwMode="auto">
          <a:xfrm>
            <a:off x="2413000" y="5283200"/>
            <a:ext cx="133350" cy="342900"/>
          </a:xfrm>
          <a:custGeom>
            <a:avLst/>
            <a:gdLst>
              <a:gd name="T0" fmla="*/ 60 w 84"/>
              <a:gd name="T1" fmla="*/ 0 h 216"/>
              <a:gd name="T2" fmla="*/ 12 w 84"/>
              <a:gd name="T3" fmla="*/ 56 h 216"/>
              <a:gd name="T4" fmla="*/ 12 w 84"/>
              <a:gd name="T5" fmla="*/ 184 h 216"/>
              <a:gd name="T6" fmla="*/ 84 w 84"/>
              <a:gd name="T7" fmla="*/ 216 h 216"/>
              <a:gd name="T8" fmla="*/ 0 60000 65536"/>
              <a:gd name="T9" fmla="*/ 0 60000 65536"/>
              <a:gd name="T10" fmla="*/ 0 60000 65536"/>
              <a:gd name="T11" fmla="*/ 0 60000 65536"/>
              <a:gd name="T12" fmla="*/ 0 w 84"/>
              <a:gd name="T13" fmla="*/ 0 h 216"/>
              <a:gd name="T14" fmla="*/ 84 w 84"/>
              <a:gd name="T15" fmla="*/ 216 h 2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4" h="216">
                <a:moveTo>
                  <a:pt x="60" y="0"/>
                </a:moveTo>
                <a:cubicBezTo>
                  <a:pt x="40" y="12"/>
                  <a:pt x="20" y="25"/>
                  <a:pt x="12" y="56"/>
                </a:cubicBezTo>
                <a:cubicBezTo>
                  <a:pt x="4" y="87"/>
                  <a:pt x="0" y="157"/>
                  <a:pt x="12" y="184"/>
                </a:cubicBezTo>
                <a:cubicBezTo>
                  <a:pt x="24" y="211"/>
                  <a:pt x="54" y="213"/>
                  <a:pt x="84" y="216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21197998">
            <a:off x="5270822" y="5690705"/>
            <a:ext cx="4073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Handled by </a:t>
            </a:r>
            <a:r>
              <a:rPr lang="en-US" sz="2400" b="1" dirty="0">
                <a:solidFill>
                  <a:srgbClr val="C00000"/>
                </a:solidFill>
              </a:rPr>
              <a:t>r</a:t>
            </a:r>
            <a:r>
              <a:rPr lang="en-US" sz="2400" b="1" dirty="0" smtClean="0">
                <a:solidFill>
                  <a:srgbClr val="C00000"/>
                </a:solidFill>
              </a:rPr>
              <a:t>egister naming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21197998">
            <a:off x="5116511" y="4360380"/>
            <a:ext cx="4073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Handled by </a:t>
            </a:r>
            <a:r>
              <a:rPr lang="en-US" sz="2400" b="1" dirty="0">
                <a:solidFill>
                  <a:srgbClr val="C00000"/>
                </a:solidFill>
              </a:rPr>
              <a:t>r</a:t>
            </a:r>
            <a:r>
              <a:rPr lang="en-US" sz="2400" b="1" dirty="0" smtClean="0">
                <a:solidFill>
                  <a:srgbClr val="C00000"/>
                </a:solidFill>
              </a:rPr>
              <a:t>egister naming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26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0608"/>
            <a:ext cx="8458200" cy="45259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6600"/>
                </a:solidFill>
              </a:rPr>
              <a:t>Memory Dependency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  When is the load dependent on the store?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           When (r2 + 4) == (r4 + 8)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Do we know this issue when the instruction </a:t>
            </a:r>
            <a:br>
              <a:rPr lang="en-US" sz="2800" dirty="0" smtClean="0"/>
            </a:br>
            <a:r>
              <a:rPr lang="en-US" sz="2800" dirty="0" smtClean="0"/>
              <a:t>    is  decoded?  </a:t>
            </a:r>
            <a:r>
              <a:rPr lang="en-US" sz="2800" b="1" dirty="0" smtClean="0">
                <a:solidFill>
                  <a:srgbClr val="C00000"/>
                </a:solidFill>
              </a:rPr>
              <a:t>No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Data Dependency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6.823 Spring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19</a:t>
            </a:fld>
            <a:endParaRPr lang="en-US" dirty="0"/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>
          <a:xfrm>
            <a:off x="3048000" y="2133600"/>
            <a:ext cx="2667000" cy="1524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Tx/>
              <a:buNone/>
            </a:pPr>
            <a:r>
              <a:rPr lang="en-US" sz="2800" b="1" dirty="0" err="1" smtClean="0"/>
              <a:t>st</a:t>
            </a:r>
            <a:r>
              <a:rPr lang="en-US" sz="2800" b="1" dirty="0" smtClean="0"/>
              <a:t> r1, 4(r2)</a:t>
            </a:r>
          </a:p>
          <a:p>
            <a:pPr marL="457200" indent="-457200">
              <a:buFontTx/>
              <a:buNone/>
            </a:pPr>
            <a:r>
              <a:rPr lang="en-US" sz="2800" b="1" dirty="0" err="1" smtClean="0"/>
              <a:t>ld</a:t>
            </a:r>
            <a:r>
              <a:rPr lang="en-US" sz="2800" b="1" dirty="0" smtClean="0"/>
              <a:t> r3, 8(r4)</a:t>
            </a:r>
            <a:endParaRPr lang="en-US" b="1" dirty="0" smtClean="0"/>
          </a:p>
          <a:p>
            <a:pPr marL="457200" indent="-457200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736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Lecture 9-14 are all about ILP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Instruction-level parallelism (ILP)</a:t>
            </a:r>
          </a:p>
          <a:p>
            <a:pPr lvl="1"/>
            <a:r>
              <a:rPr lang="en-US" dirty="0" smtClean="0"/>
              <a:t>Execute as many instructions as possible at the same time to maximize throughput and hide long latency by memory/ALU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Why this is not easy?</a:t>
            </a:r>
          </a:p>
          <a:p>
            <a:pPr lvl="1"/>
            <a:r>
              <a:rPr lang="en-US" dirty="0" smtClean="0"/>
              <a:t>Dependencies between instructions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6.823 Spring 2015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7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0608"/>
            <a:ext cx="8458200" cy="45259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6600"/>
                </a:solidFill>
              </a:rPr>
              <a:t>Memory Dependency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    Solution: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(1) </a:t>
            </a:r>
            <a:r>
              <a:rPr lang="en-US" sz="2800" b="1" dirty="0" smtClean="0"/>
              <a:t>Stall: </a:t>
            </a:r>
            <a:r>
              <a:rPr lang="en-US" sz="2800" dirty="0" smtClean="0"/>
              <a:t>can execute load </a:t>
            </a:r>
            <a:r>
              <a:rPr lang="en-US" sz="2800" dirty="0"/>
              <a:t>before </a:t>
            </a:r>
            <a:r>
              <a:rPr lang="en-US" sz="2800" dirty="0" smtClean="0"/>
              <a:t>store only if the </a:t>
            </a:r>
            <a:br>
              <a:rPr lang="en-US" sz="2800" dirty="0" smtClean="0"/>
            </a:br>
            <a:r>
              <a:rPr lang="en-US" sz="2800" dirty="0" smtClean="0"/>
              <a:t>                     addresses are known to be different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  (2) </a:t>
            </a:r>
            <a:r>
              <a:rPr lang="en-US" sz="2800" b="1" dirty="0" smtClean="0"/>
              <a:t>Address speculation: </a:t>
            </a:r>
            <a:r>
              <a:rPr lang="en-US" sz="2800" dirty="0" smtClean="0"/>
              <a:t>guess r2+4 != r4+8 and </a:t>
            </a:r>
            <a:br>
              <a:rPr lang="en-US" sz="2800" dirty="0" smtClean="0"/>
            </a:br>
            <a:r>
              <a:rPr lang="en-US" sz="2800" dirty="0" smtClean="0"/>
              <a:t>                                                  execute load before store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Data Dependency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6.823 Spring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20</a:t>
            </a:fld>
            <a:endParaRPr lang="en-US" dirty="0"/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>
          <a:xfrm>
            <a:off x="3048000" y="2133600"/>
            <a:ext cx="2667000" cy="1524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Tx/>
              <a:buNone/>
            </a:pPr>
            <a:r>
              <a:rPr lang="en-US" sz="2800" b="1" dirty="0" err="1" smtClean="0"/>
              <a:t>st</a:t>
            </a:r>
            <a:r>
              <a:rPr lang="en-US" sz="2800" b="1" dirty="0" smtClean="0"/>
              <a:t> r1, 4(r2)</a:t>
            </a:r>
          </a:p>
          <a:p>
            <a:pPr marL="457200" indent="-457200">
              <a:buFontTx/>
              <a:buNone/>
            </a:pPr>
            <a:r>
              <a:rPr lang="en-US" sz="2800" b="1" dirty="0" err="1" smtClean="0"/>
              <a:t>ld</a:t>
            </a:r>
            <a:r>
              <a:rPr lang="en-US" sz="2800" b="1" dirty="0" smtClean="0"/>
              <a:t> r3, 8(r4)</a:t>
            </a:r>
            <a:endParaRPr lang="en-US" b="1" dirty="0" smtClean="0"/>
          </a:p>
          <a:p>
            <a:pPr marL="457200" indent="-457200">
              <a:buFontTx/>
              <a:buNone/>
            </a:pP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676400" y="588645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Speculative Load Buffer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3810000" y="5695950"/>
            <a:ext cx="609600" cy="1905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401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0608"/>
            <a:ext cx="8458200" cy="45259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6600"/>
                </a:solidFill>
              </a:rPr>
              <a:t>Speculative Load Buffer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Data Dependency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6.823 Spring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21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5" y="1828800"/>
            <a:ext cx="6267450" cy="242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3400" y="4384203"/>
            <a:ext cx="8229600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b="1" dirty="0"/>
              <a:t>On load execute</a:t>
            </a:r>
            <a:r>
              <a:rPr lang="en-US" sz="2400" b="1" dirty="0" smtClean="0"/>
              <a:t>: </a:t>
            </a:r>
            <a:r>
              <a:rPr lang="en-US" sz="2400" dirty="0" smtClean="0"/>
              <a:t>mark </a:t>
            </a:r>
            <a:r>
              <a:rPr lang="en-US" sz="2400" dirty="0"/>
              <a:t>entry valid, </a:t>
            </a:r>
            <a:r>
              <a:rPr lang="en-US" sz="2400" dirty="0" smtClean="0"/>
              <a:t>instruction </a:t>
            </a:r>
            <a:r>
              <a:rPr lang="en-US" sz="2400" dirty="0"/>
              <a:t>number and tag </a:t>
            </a:r>
            <a:r>
              <a:rPr lang="en-US" sz="2400" b="1" dirty="0" smtClean="0"/>
              <a:t>On </a:t>
            </a:r>
            <a:r>
              <a:rPr lang="en-US" sz="2400" b="1" dirty="0"/>
              <a:t>load commit: </a:t>
            </a:r>
            <a:r>
              <a:rPr lang="en-US" sz="2400" dirty="0" smtClean="0"/>
              <a:t>clear </a:t>
            </a:r>
            <a:r>
              <a:rPr lang="en-US" sz="2400" dirty="0"/>
              <a:t>valid bit</a:t>
            </a:r>
          </a:p>
          <a:p>
            <a:pPr>
              <a:lnSpc>
                <a:spcPct val="90000"/>
              </a:lnSpc>
            </a:pPr>
            <a:r>
              <a:rPr lang="en-US" sz="2400" b="1" dirty="0"/>
              <a:t>On load abort</a:t>
            </a:r>
            <a:r>
              <a:rPr lang="en-US" sz="2400" b="1" dirty="0" smtClean="0"/>
              <a:t>: </a:t>
            </a:r>
            <a:r>
              <a:rPr lang="en-US" sz="2400" dirty="0" smtClean="0"/>
              <a:t>clear </a:t>
            </a:r>
            <a:r>
              <a:rPr lang="en-US" sz="2400" dirty="0"/>
              <a:t>valid </a:t>
            </a:r>
            <a:r>
              <a:rPr lang="en-US" sz="2400" dirty="0" smtClean="0"/>
              <a:t>bit</a:t>
            </a:r>
          </a:p>
          <a:p>
            <a:pPr>
              <a:lnSpc>
                <a:spcPct val="90000"/>
              </a:lnSpc>
            </a:pPr>
            <a:r>
              <a:rPr lang="en-US" sz="2400" b="1" dirty="0" smtClean="0"/>
              <a:t>On store execute: </a:t>
            </a:r>
            <a:r>
              <a:rPr lang="en-US" sz="2400" dirty="0" smtClean="0">
                <a:solidFill>
                  <a:srgbClr val="C00000"/>
                </a:solidFill>
              </a:rPr>
              <a:t>if tag matches and the </a:t>
            </a:r>
            <a:r>
              <a:rPr lang="en-US" sz="2400" dirty="0">
                <a:solidFill>
                  <a:srgbClr val="C00000"/>
                </a:solidFill>
              </a:rPr>
              <a:t>instruction </a:t>
            </a:r>
            <a:r>
              <a:rPr lang="en-US" sz="2400" dirty="0" smtClean="0">
                <a:solidFill>
                  <a:srgbClr val="C00000"/>
                </a:solidFill>
              </a:rPr>
              <a:t>is younger </a:t>
            </a:r>
            <a:r>
              <a:rPr lang="en-US" sz="2400" dirty="0">
                <a:solidFill>
                  <a:srgbClr val="C00000"/>
                </a:solidFill>
              </a:rPr>
              <a:t>than </a:t>
            </a:r>
            <a:r>
              <a:rPr lang="en-US" sz="2400" dirty="0" smtClean="0">
                <a:solidFill>
                  <a:srgbClr val="C00000"/>
                </a:solidFill>
              </a:rPr>
              <a:t>the store -&gt; Abort</a:t>
            </a:r>
            <a:r>
              <a:rPr lang="en-US" sz="2400" dirty="0">
                <a:solidFill>
                  <a:srgbClr val="C00000"/>
                </a:solidFill>
              </a:rPr>
              <a:t>!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574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Speculative Data Management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6.823 Spring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22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When do we do speculation?</a:t>
            </a:r>
          </a:p>
          <a:p>
            <a:pPr lvl="1"/>
            <a:r>
              <a:rPr lang="en-US" sz="2400" dirty="0" smtClean="0"/>
              <a:t>Branch prediction</a:t>
            </a:r>
          </a:p>
          <a:p>
            <a:pPr lvl="1"/>
            <a:r>
              <a:rPr lang="en-US" sz="2400" dirty="0" smtClean="0"/>
              <a:t>Assume no exceptions/interrupts</a:t>
            </a:r>
          </a:p>
          <a:p>
            <a:pPr lvl="1"/>
            <a:r>
              <a:rPr lang="en-US" sz="2400" dirty="0" smtClean="0"/>
              <a:t>Assume no memory dependency</a:t>
            </a:r>
          </a:p>
          <a:p>
            <a:pPr lvl="1"/>
            <a:r>
              <a:rPr lang="en-US" sz="2400" dirty="0" smtClean="0"/>
              <a:t>…</a:t>
            </a:r>
          </a:p>
          <a:p>
            <a:r>
              <a:rPr lang="en-US" sz="2800" b="1" dirty="0" smtClean="0"/>
              <a:t>How do we manage speculative data?</a:t>
            </a:r>
          </a:p>
          <a:p>
            <a:pPr lvl="1"/>
            <a:r>
              <a:rPr lang="en-US" sz="2400" b="1" dirty="0">
                <a:solidFill>
                  <a:srgbClr val="7030A0"/>
                </a:solidFill>
              </a:rPr>
              <a:t>Greedy (or Eager) </a:t>
            </a:r>
            <a:r>
              <a:rPr lang="en-US" sz="2400" b="1" dirty="0" smtClean="0">
                <a:solidFill>
                  <a:srgbClr val="7030A0"/>
                </a:solidFill>
              </a:rPr>
              <a:t>Update</a:t>
            </a:r>
            <a:endParaRPr lang="en-US" sz="2400" b="1" dirty="0">
              <a:solidFill>
                <a:srgbClr val="7030A0"/>
              </a:solidFill>
            </a:endParaRPr>
          </a:p>
          <a:p>
            <a:pPr lvl="2"/>
            <a:r>
              <a:rPr lang="en-US" sz="2000" dirty="0"/>
              <a:t>Update </a:t>
            </a:r>
            <a:r>
              <a:rPr lang="en-US" sz="2000" dirty="0" smtClean="0"/>
              <a:t>the value </a:t>
            </a:r>
            <a:r>
              <a:rPr lang="en-US" sz="2000" dirty="0"/>
              <a:t>in </a:t>
            </a:r>
            <a:r>
              <a:rPr lang="en-US" sz="2000" dirty="0" smtClean="0"/>
              <a:t>place</a:t>
            </a:r>
            <a:endParaRPr lang="en-US" sz="2000" dirty="0"/>
          </a:p>
          <a:p>
            <a:pPr lvl="2"/>
            <a:r>
              <a:rPr lang="en-US" sz="2000" dirty="0"/>
              <a:t>Maintain a log of old values to use for </a:t>
            </a:r>
            <a:r>
              <a:rPr lang="en-US" sz="2000" dirty="0" smtClean="0"/>
              <a:t>recovery</a:t>
            </a:r>
            <a:endParaRPr lang="en-US" sz="2800" dirty="0"/>
          </a:p>
          <a:p>
            <a:pPr lvl="1"/>
            <a:r>
              <a:rPr lang="en-US" sz="2400" b="1" dirty="0">
                <a:solidFill>
                  <a:srgbClr val="7030A0"/>
                </a:solidFill>
              </a:rPr>
              <a:t>Lazy </a:t>
            </a:r>
            <a:r>
              <a:rPr lang="en-US" sz="2400" b="1" dirty="0" smtClean="0">
                <a:solidFill>
                  <a:srgbClr val="7030A0"/>
                </a:solidFill>
              </a:rPr>
              <a:t>Update</a:t>
            </a:r>
            <a:endParaRPr lang="en-US" sz="2400" b="1" dirty="0">
              <a:solidFill>
                <a:srgbClr val="7030A0"/>
              </a:solidFill>
            </a:endParaRPr>
          </a:p>
          <a:p>
            <a:pPr lvl="2"/>
            <a:r>
              <a:rPr lang="en-US" sz="2000" dirty="0"/>
              <a:t>Buffer </a:t>
            </a:r>
            <a:r>
              <a:rPr lang="en-US" sz="2000" dirty="0" smtClean="0"/>
              <a:t>the new value and leave the old </a:t>
            </a:r>
            <a:r>
              <a:rPr lang="en-US" sz="2000" dirty="0"/>
              <a:t>value in </a:t>
            </a:r>
            <a:r>
              <a:rPr lang="en-US" sz="2000" dirty="0" smtClean="0"/>
              <a:t>place</a:t>
            </a:r>
            <a:endParaRPr lang="en-US" sz="2000" dirty="0"/>
          </a:p>
          <a:p>
            <a:pPr lvl="2"/>
            <a:r>
              <a:rPr lang="en-US" sz="2000" dirty="0"/>
              <a:t>Replace </a:t>
            </a:r>
            <a:r>
              <a:rPr lang="en-US" sz="2000" dirty="0" smtClean="0"/>
              <a:t>the old </a:t>
            </a:r>
            <a:r>
              <a:rPr lang="en-US" sz="2000" dirty="0"/>
              <a:t>value only at ‘commit’ time</a:t>
            </a: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43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Speculative Data Management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6.823 Spring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23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6600"/>
                </a:solidFill>
              </a:rPr>
              <a:t>Type of speculative data</a:t>
            </a:r>
          </a:p>
          <a:p>
            <a:pPr lvl="1"/>
            <a:r>
              <a:rPr lang="en-US" sz="2400" b="1" dirty="0" smtClean="0"/>
              <a:t>Branch prediction</a:t>
            </a:r>
          </a:p>
          <a:p>
            <a:pPr lvl="2"/>
            <a:r>
              <a:rPr lang="en-US" sz="2000" dirty="0" smtClean="0"/>
              <a:t>history registers, prediction counters (see P.13)</a:t>
            </a:r>
          </a:p>
          <a:p>
            <a:pPr lvl="1"/>
            <a:r>
              <a:rPr lang="en-US" sz="2400" b="1" dirty="0" smtClean="0"/>
              <a:t>Register values</a:t>
            </a:r>
          </a:p>
          <a:p>
            <a:pPr lvl="2"/>
            <a:r>
              <a:rPr lang="en-US" sz="2000" dirty="0" smtClean="0"/>
              <a:t>Lazy update: store new values in the ROB and update registers during commit</a:t>
            </a:r>
          </a:p>
          <a:p>
            <a:pPr lvl="2"/>
            <a:r>
              <a:rPr lang="en-US" sz="2000" dirty="0" smtClean="0"/>
              <a:t>Hybrid: store both new and old values in the unified physical register file</a:t>
            </a:r>
          </a:p>
          <a:p>
            <a:pPr lvl="1"/>
            <a:r>
              <a:rPr lang="en-US" sz="2400" b="1" dirty="0" smtClean="0"/>
              <a:t>Store values to memory</a:t>
            </a:r>
          </a:p>
          <a:p>
            <a:pPr lvl="2"/>
            <a:r>
              <a:rPr lang="en-US" sz="2000" dirty="0" smtClean="0"/>
              <a:t>Laze update: store new values in the </a:t>
            </a:r>
            <a:r>
              <a:rPr lang="en-US" sz="2000" dirty="0" smtClean="0"/>
              <a:t>speculative store </a:t>
            </a:r>
            <a:r>
              <a:rPr lang="en-US" sz="2000" dirty="0" smtClean="0"/>
              <a:t>buffer and write to </a:t>
            </a:r>
            <a:r>
              <a:rPr lang="en-US" sz="2000" dirty="0" smtClean="0"/>
              <a:t>non-speculative store buffer/cache/memory </a:t>
            </a:r>
            <a:r>
              <a:rPr lang="en-US" sz="2000" dirty="0" smtClean="0"/>
              <a:t>during commit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66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Speculative Data Management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6.823 Spring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24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Register Value Management</a:t>
            </a:r>
          </a:p>
          <a:p>
            <a:pPr lvl="1"/>
            <a:r>
              <a:rPr lang="en-US" sz="2400" dirty="0" smtClean="0"/>
              <a:t>Approach 1: store </a:t>
            </a:r>
            <a:r>
              <a:rPr lang="en-US" sz="2400" dirty="0"/>
              <a:t>new values in the ROB and update registers during commit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971800"/>
            <a:ext cx="6632577" cy="3343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loud Callout 2"/>
          <p:cNvSpPr/>
          <p:nvPr/>
        </p:nvSpPr>
        <p:spPr>
          <a:xfrm>
            <a:off x="304800" y="5305424"/>
            <a:ext cx="2286001" cy="981003"/>
          </a:xfrm>
          <a:prstGeom prst="cloudCallout">
            <a:avLst>
              <a:gd name="adj1" fmla="val 48721"/>
              <a:gd name="adj2" fmla="val -10722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Space Inefficient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13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Speculative Data Management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6.823 Spring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25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Register Value Management</a:t>
            </a:r>
          </a:p>
          <a:p>
            <a:pPr lvl="1"/>
            <a:r>
              <a:rPr lang="en-US" sz="2400" dirty="0" smtClean="0"/>
              <a:t>Approach 2</a:t>
            </a:r>
            <a:r>
              <a:rPr lang="en-US" sz="2400" dirty="0"/>
              <a:t>: keep all data values in a physical register file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43200"/>
            <a:ext cx="4303806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loud Callout 9"/>
          <p:cNvSpPr/>
          <p:nvPr/>
        </p:nvSpPr>
        <p:spPr>
          <a:xfrm>
            <a:off x="5638800" y="3276600"/>
            <a:ext cx="3352800" cy="1066800"/>
          </a:xfrm>
          <a:prstGeom prst="cloudCallout">
            <a:avLst>
              <a:gd name="adj1" fmla="val -46904"/>
              <a:gd name="adj2" fmla="val 10910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05180" y="3443935"/>
            <a:ext cx="22647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000" b="1" dirty="0">
                <a:solidFill>
                  <a:srgbClr val="7030A0"/>
                </a:solidFill>
              </a:rPr>
              <a:t>Reorder buffer </a:t>
            </a:r>
            <a:r>
              <a:rPr lang="en-US" sz="2000" b="1" dirty="0" smtClean="0">
                <a:solidFill>
                  <a:srgbClr val="7030A0"/>
                </a:solidFill>
              </a:rPr>
              <a:t/>
            </a:r>
            <a:br>
              <a:rPr lang="en-US" sz="2000" b="1" dirty="0" smtClean="0">
                <a:solidFill>
                  <a:srgbClr val="7030A0"/>
                </a:solidFill>
              </a:rPr>
            </a:br>
            <a:r>
              <a:rPr lang="en-US" sz="2000" b="1" dirty="0" smtClean="0">
                <a:solidFill>
                  <a:srgbClr val="7030A0"/>
                </a:solidFill>
              </a:rPr>
              <a:t>contains </a:t>
            </a:r>
            <a:r>
              <a:rPr lang="en-US" sz="2000" b="1" dirty="0">
                <a:solidFill>
                  <a:srgbClr val="7030A0"/>
                </a:solidFill>
              </a:rPr>
              <a:t>only tags   </a:t>
            </a:r>
          </a:p>
          <a:p>
            <a:endParaRPr lang="en-US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87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Out-of-Order Execution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6.823 Spring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26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b="1" dirty="0" smtClean="0"/>
              <a:t>Pre-Issue Check: </a:t>
            </a:r>
            <a:endParaRPr lang="en-US" dirty="0"/>
          </a:p>
          <a:p>
            <a:pPr lvl="1"/>
            <a:r>
              <a:rPr lang="en-US" sz="2400" dirty="0"/>
              <a:t>The ROB is checked </a:t>
            </a:r>
            <a:r>
              <a:rPr lang="en-US" sz="2400" dirty="0" smtClean="0"/>
              <a:t>for available slots</a:t>
            </a:r>
            <a:endParaRPr lang="en-US" sz="2400" dirty="0"/>
          </a:p>
          <a:p>
            <a:pPr lvl="1"/>
            <a:r>
              <a:rPr lang="en-US" sz="2400" dirty="0"/>
              <a:t>The free list is checked for free rename </a:t>
            </a:r>
            <a:r>
              <a:rPr lang="en-US" sz="2400" dirty="0" smtClean="0"/>
              <a:t>registers (if necessary)</a:t>
            </a:r>
            <a:endParaRPr lang="en-US" sz="2400" dirty="0"/>
          </a:p>
          <a:p>
            <a:pPr lvl="1"/>
            <a:r>
              <a:rPr lang="en-US" sz="2400" dirty="0"/>
              <a:t>For store instructions, </a:t>
            </a:r>
            <a:r>
              <a:rPr lang="en-US" sz="2400" dirty="0" smtClean="0"/>
              <a:t>the non-speculative </a:t>
            </a:r>
            <a:r>
              <a:rPr lang="en-US" sz="2400" dirty="0"/>
              <a:t>store buffer is checked for available </a:t>
            </a:r>
            <a:r>
              <a:rPr lang="en-US" sz="2400" dirty="0" smtClean="0"/>
              <a:t>slots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" name="Picture 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30" t="43826" r="47271" b="36478"/>
          <a:stretch/>
        </p:blipFill>
        <p:spPr bwMode="auto">
          <a:xfrm>
            <a:off x="1371600" y="1524000"/>
            <a:ext cx="6067425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922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Out-of-Order Execution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6.823 Spring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27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800" b="1" dirty="0" smtClean="0"/>
              <a:t>ROB Insert: </a:t>
            </a:r>
            <a:endParaRPr lang="en-US" dirty="0"/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instruction is inserted into the ROB only </a:t>
            </a:r>
            <a:r>
              <a:rPr lang="en-US" sz="2400" dirty="0" smtClean="0"/>
              <a:t>if all the </a:t>
            </a:r>
            <a:r>
              <a:rPr lang="en-US" sz="2400" dirty="0"/>
              <a:t>checks in the previous </a:t>
            </a:r>
            <a:r>
              <a:rPr lang="en-US" sz="2400" dirty="0" smtClean="0"/>
              <a:t>cycle (Pre-Issue </a:t>
            </a:r>
            <a:r>
              <a:rPr lang="en-US" sz="2400" dirty="0"/>
              <a:t>check</a:t>
            </a:r>
            <a:r>
              <a:rPr lang="en-US" sz="2400" dirty="0" smtClean="0"/>
              <a:t>) </a:t>
            </a:r>
            <a:r>
              <a:rPr lang="en-US" sz="2400" dirty="0" smtClean="0"/>
              <a:t>pass</a:t>
            </a:r>
            <a:endParaRPr lang="en-US" sz="2400" dirty="0" smtClean="0"/>
          </a:p>
          <a:p>
            <a:pPr lvl="1"/>
            <a:r>
              <a:rPr lang="en-US" sz="2400" dirty="0" smtClean="0"/>
              <a:t>The destination register is renamed</a:t>
            </a:r>
            <a:endParaRPr lang="en-US" sz="2400" dirty="0" smtClean="0"/>
          </a:p>
        </p:txBody>
      </p:sp>
      <p:pic>
        <p:nvPicPr>
          <p:cNvPr id="8" name="Picture 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30" t="43826" r="47271" b="36478"/>
          <a:stretch/>
        </p:blipFill>
        <p:spPr bwMode="auto">
          <a:xfrm>
            <a:off x="1371600" y="1524000"/>
            <a:ext cx="6067425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286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Out-of-Order Execution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6.823 Spring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28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9" name="Group 3"/>
          <p:cNvGrpSpPr>
            <a:grpSpLocks/>
          </p:cNvGrpSpPr>
          <p:nvPr/>
        </p:nvGrpSpPr>
        <p:grpSpPr bwMode="auto">
          <a:xfrm>
            <a:off x="774700" y="4299507"/>
            <a:ext cx="6324600" cy="2036762"/>
            <a:chOff x="144" y="2557"/>
            <a:chExt cx="3984" cy="1283"/>
          </a:xfrm>
        </p:grpSpPr>
        <p:grpSp>
          <p:nvGrpSpPr>
            <p:cNvPr id="10" name="Group 4"/>
            <p:cNvGrpSpPr>
              <a:grpSpLocks/>
            </p:cNvGrpSpPr>
            <p:nvPr/>
          </p:nvGrpSpPr>
          <p:grpSpPr bwMode="auto">
            <a:xfrm>
              <a:off x="144" y="2832"/>
              <a:ext cx="3984" cy="1008"/>
              <a:chOff x="144" y="2928"/>
              <a:chExt cx="3984" cy="1008"/>
            </a:xfrm>
          </p:grpSpPr>
          <p:sp>
            <p:nvSpPr>
              <p:cNvPr id="12" name="Rectangle 5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op</a:t>
                </a:r>
              </a:p>
            </p:txBody>
          </p:sp>
          <p:sp>
            <p:nvSpPr>
              <p:cNvPr id="13" name="Rectangle 6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p1</a:t>
                </a:r>
              </a:p>
            </p:txBody>
          </p:sp>
          <p:sp>
            <p:nvSpPr>
              <p:cNvPr id="14" name="Rectangle 7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PR1</a:t>
                </a:r>
              </a:p>
            </p:txBody>
          </p:sp>
          <p:sp>
            <p:nvSpPr>
              <p:cNvPr id="15" name="Rectangle 8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p2</a:t>
                </a:r>
              </a:p>
            </p:txBody>
          </p:sp>
          <p:sp>
            <p:nvSpPr>
              <p:cNvPr id="16" name="Rectangle 9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PR2</a:t>
                </a:r>
              </a:p>
            </p:txBody>
          </p:sp>
          <p:sp>
            <p:nvSpPr>
              <p:cNvPr id="17" name="Rectangle 10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ex</a:t>
                </a:r>
              </a:p>
            </p:txBody>
          </p:sp>
          <p:sp>
            <p:nvSpPr>
              <p:cNvPr id="18" name="Rectangle 11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use</a:t>
                </a:r>
              </a:p>
            </p:txBody>
          </p:sp>
          <p:sp>
            <p:nvSpPr>
              <p:cNvPr id="19" name="Rectangle 12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0" name="Rectangle 13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1" name="Rectangle 14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2" name="Rectangle 15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3" name="Rectangle 16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4" name="Rectangle 17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5" name="Rectangle 18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6" name="Rectangle 19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7" name="Rectangle 20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8" name="Rectangle 21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29" name="Rectangle 22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30" name="Rectangle 23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31" name="Rectangle 24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32" name="Rectangle 25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33" name="Rectangle 26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34" name="Rectangle 27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35" name="Rectangle 28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36" name="Rectangle 29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37" name="Rectangle 30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38" name="Rectangle 31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39" name="Rectangle 32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40" name="Rectangle 33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41" name="Rectangle 34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42" name="Rectangle 35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43" name="Rectangle 36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44" name="Rectangle 37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45" name="Rectangle 38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46" name="Rectangle 39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47" name="Rectangle 40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48" name="Rectangle 41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49" name="Rectangle 42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50" name="Rectangle 43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51" name="Rectangle 44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52" name="Rectangle 45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53" name="Rectangle 46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54" name="Rectangle 47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55" name="Rectangle 48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56" name="Rectangle 49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57" name="Rectangle 50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58" name="Rectangle 51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59" name="Rectangle 52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60" name="Rectangle 53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66" name="Rectangle 59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Rd</a:t>
                </a:r>
              </a:p>
            </p:txBody>
          </p:sp>
          <p:sp>
            <p:nvSpPr>
              <p:cNvPr id="67" name="Rectangle 60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68" name="Rectangle 61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69" name="Rectangle 62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70" name="Rectangle 63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71" name="Rectangle 64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72" name="Rectangle 65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76" name="Rectangle 69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PRd</a:t>
                </a:r>
              </a:p>
            </p:txBody>
          </p:sp>
          <p:sp>
            <p:nvSpPr>
              <p:cNvPr id="77" name="Rectangle 70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78" name="Rectangle 71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79" name="Rectangle 72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80" name="Rectangle 73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81" name="Rectangle 74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82" name="Rectangle 75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84" name="Rectangle 77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LPRd</a:t>
                </a:r>
              </a:p>
            </p:txBody>
          </p:sp>
          <p:sp>
            <p:nvSpPr>
              <p:cNvPr id="85" name="Rectangle 78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86" name="Rectangle 79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87" name="Rectangle 80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88" name="Rectangle 81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89" name="Rectangle 82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90" name="Rectangle 83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</p:grpSp>
        <p:sp>
          <p:nvSpPr>
            <p:cNvPr id="11" name="Text Box 85"/>
            <p:cNvSpPr txBox="1">
              <a:spLocks noChangeArrowheads="1"/>
            </p:cNvSpPr>
            <p:nvPr/>
          </p:nvSpPr>
          <p:spPr bwMode="auto">
            <a:xfrm>
              <a:off x="166" y="2557"/>
              <a:ext cx="42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 i="1">
                  <a:latin typeface="Verdana" pitchFamily="34" charset="0"/>
                </a:rPr>
                <a:t>ROB</a:t>
              </a:r>
            </a:p>
          </p:txBody>
        </p:sp>
      </p:grpSp>
      <p:sp>
        <p:nvSpPr>
          <p:cNvPr id="92" name="Rectangle 86"/>
          <p:cNvSpPr>
            <a:spLocks noChangeArrowheads="1"/>
          </p:cNvSpPr>
          <p:nvPr/>
        </p:nvSpPr>
        <p:spPr bwMode="auto">
          <a:xfrm>
            <a:off x="6794500" y="1992869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ld r1, 0(r3)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add r3, r1, #4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sub r6, r7, r6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add r3, r3, r6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ld r6, 0(r1)</a:t>
            </a:r>
          </a:p>
        </p:txBody>
      </p:sp>
      <p:grpSp>
        <p:nvGrpSpPr>
          <p:cNvPr id="93" name="Group 87"/>
          <p:cNvGrpSpPr>
            <a:grpSpLocks/>
          </p:cNvGrpSpPr>
          <p:nvPr/>
        </p:nvGrpSpPr>
        <p:grpSpPr bwMode="auto">
          <a:xfrm>
            <a:off x="5330825" y="1302307"/>
            <a:ext cx="1271588" cy="3052762"/>
            <a:chOff x="3014" y="669"/>
            <a:chExt cx="801" cy="1923"/>
          </a:xfrm>
        </p:grpSpPr>
        <p:sp>
          <p:nvSpPr>
            <p:cNvPr id="94" name="Text Box 88"/>
            <p:cNvSpPr txBox="1">
              <a:spLocks noChangeArrowheads="1"/>
            </p:cNvSpPr>
            <p:nvPr/>
          </p:nvSpPr>
          <p:spPr bwMode="auto">
            <a:xfrm>
              <a:off x="3014" y="669"/>
              <a:ext cx="801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Free List</a:t>
              </a:r>
            </a:p>
          </p:txBody>
        </p:sp>
        <p:sp>
          <p:nvSpPr>
            <p:cNvPr id="95" name="Rectangle 89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96" name="Rectangle 90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97" name="Rectangle 91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98" name="Rectangle 92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P0</a:t>
              </a:r>
            </a:p>
          </p:txBody>
        </p:sp>
        <p:sp>
          <p:nvSpPr>
            <p:cNvPr id="99" name="Rectangle 93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100" name="Rectangle 94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P1</a:t>
              </a:r>
            </a:p>
          </p:txBody>
        </p:sp>
        <p:sp>
          <p:nvSpPr>
            <p:cNvPr id="101" name="Rectangle 95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P3</a:t>
              </a:r>
            </a:p>
          </p:txBody>
        </p:sp>
        <p:sp>
          <p:nvSpPr>
            <p:cNvPr id="102" name="Rectangle 96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P2</a:t>
              </a:r>
            </a:p>
          </p:txBody>
        </p:sp>
        <p:sp>
          <p:nvSpPr>
            <p:cNvPr id="103" name="Rectangle 97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P4</a:t>
              </a:r>
            </a:p>
          </p:txBody>
        </p:sp>
        <p:sp>
          <p:nvSpPr>
            <p:cNvPr id="104" name="Line 98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99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6" name="Group 100"/>
          <p:cNvGrpSpPr>
            <a:grpSpLocks/>
          </p:cNvGrpSpPr>
          <p:nvPr/>
        </p:nvGrpSpPr>
        <p:grpSpPr bwMode="auto">
          <a:xfrm>
            <a:off x="2981325" y="1226107"/>
            <a:ext cx="2136775" cy="3186112"/>
            <a:chOff x="1534" y="621"/>
            <a:chExt cx="1346" cy="2007"/>
          </a:xfrm>
        </p:grpSpPr>
        <p:grpSp>
          <p:nvGrpSpPr>
            <p:cNvPr id="107" name="Group 101"/>
            <p:cNvGrpSpPr>
              <a:grpSpLocks/>
            </p:cNvGrpSpPr>
            <p:nvPr/>
          </p:nvGrpSpPr>
          <p:grpSpPr bwMode="auto">
            <a:xfrm>
              <a:off x="1534" y="1581"/>
              <a:ext cx="1154" cy="231"/>
              <a:chOff x="1678" y="1533"/>
              <a:chExt cx="1154" cy="231"/>
            </a:xfrm>
          </p:grpSpPr>
          <p:sp>
            <p:nvSpPr>
              <p:cNvPr id="150" name="Rectangle 102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&lt;R6&gt;</a:t>
                </a:r>
              </a:p>
            </p:txBody>
          </p:sp>
          <p:sp>
            <p:nvSpPr>
              <p:cNvPr id="151" name="Text Box 103"/>
              <p:cNvSpPr txBox="1">
                <a:spLocks noChangeArrowheads="1"/>
              </p:cNvSpPr>
              <p:nvPr/>
            </p:nvSpPr>
            <p:spPr bwMode="auto">
              <a:xfrm>
                <a:off x="1678" y="1533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P5</a:t>
                </a:r>
              </a:p>
            </p:txBody>
          </p:sp>
        </p:grpSp>
        <p:grpSp>
          <p:nvGrpSpPr>
            <p:cNvPr id="108" name="Group 104"/>
            <p:cNvGrpSpPr>
              <a:grpSpLocks/>
            </p:cNvGrpSpPr>
            <p:nvPr/>
          </p:nvGrpSpPr>
          <p:grpSpPr bwMode="auto">
            <a:xfrm>
              <a:off x="1534" y="1725"/>
              <a:ext cx="1154" cy="231"/>
              <a:chOff x="1678" y="1677"/>
              <a:chExt cx="1154" cy="231"/>
            </a:xfrm>
          </p:grpSpPr>
          <p:sp>
            <p:nvSpPr>
              <p:cNvPr id="148" name="Rectangle 105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&lt;R7&gt;</a:t>
                </a:r>
              </a:p>
            </p:txBody>
          </p:sp>
          <p:sp>
            <p:nvSpPr>
              <p:cNvPr id="149" name="Text Box 106"/>
              <p:cNvSpPr txBox="1">
                <a:spLocks noChangeArrowheads="1"/>
              </p:cNvSpPr>
              <p:nvPr/>
            </p:nvSpPr>
            <p:spPr bwMode="auto">
              <a:xfrm>
                <a:off x="1678" y="1677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P6</a:t>
                </a:r>
              </a:p>
            </p:txBody>
          </p:sp>
        </p:grpSp>
        <p:grpSp>
          <p:nvGrpSpPr>
            <p:cNvPr id="109" name="Group 107"/>
            <p:cNvGrpSpPr>
              <a:grpSpLocks/>
            </p:cNvGrpSpPr>
            <p:nvPr/>
          </p:nvGrpSpPr>
          <p:grpSpPr bwMode="auto">
            <a:xfrm>
              <a:off x="1534" y="1869"/>
              <a:ext cx="1154" cy="231"/>
              <a:chOff x="1678" y="1821"/>
              <a:chExt cx="1154" cy="231"/>
            </a:xfrm>
          </p:grpSpPr>
          <p:sp>
            <p:nvSpPr>
              <p:cNvPr id="146" name="Rectangle 108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&lt;R3&gt;</a:t>
                </a:r>
              </a:p>
            </p:txBody>
          </p:sp>
          <p:sp>
            <p:nvSpPr>
              <p:cNvPr id="147" name="Text Box 109"/>
              <p:cNvSpPr txBox="1">
                <a:spLocks noChangeArrowheads="1"/>
              </p:cNvSpPr>
              <p:nvPr/>
            </p:nvSpPr>
            <p:spPr bwMode="auto">
              <a:xfrm>
                <a:off x="1678" y="182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P7</a:t>
                </a:r>
              </a:p>
            </p:txBody>
          </p:sp>
        </p:grpSp>
        <p:grpSp>
          <p:nvGrpSpPr>
            <p:cNvPr id="110" name="Group 110"/>
            <p:cNvGrpSpPr>
              <a:grpSpLocks/>
            </p:cNvGrpSpPr>
            <p:nvPr/>
          </p:nvGrpSpPr>
          <p:grpSpPr bwMode="auto">
            <a:xfrm>
              <a:off x="1534" y="861"/>
              <a:ext cx="1154" cy="231"/>
              <a:chOff x="1678" y="813"/>
              <a:chExt cx="1154" cy="231"/>
            </a:xfrm>
          </p:grpSpPr>
          <p:sp>
            <p:nvSpPr>
              <p:cNvPr id="144" name="Rectangle 111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45" name="Text Box 112"/>
              <p:cNvSpPr txBox="1">
                <a:spLocks noChangeArrowheads="1"/>
              </p:cNvSpPr>
              <p:nvPr/>
            </p:nvSpPr>
            <p:spPr bwMode="auto">
              <a:xfrm>
                <a:off x="1678" y="813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P0</a:t>
                </a:r>
              </a:p>
            </p:txBody>
          </p:sp>
        </p:grpSp>
        <p:grpSp>
          <p:nvGrpSpPr>
            <p:cNvPr id="111" name="Group 113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42" name="Rectangle 114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43" name="Text Box 115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Pn</a:t>
                </a:r>
              </a:p>
            </p:txBody>
          </p:sp>
        </p:grpSp>
        <p:grpSp>
          <p:nvGrpSpPr>
            <p:cNvPr id="112" name="Group 116"/>
            <p:cNvGrpSpPr>
              <a:grpSpLocks/>
            </p:cNvGrpSpPr>
            <p:nvPr/>
          </p:nvGrpSpPr>
          <p:grpSpPr bwMode="auto">
            <a:xfrm>
              <a:off x="1534" y="1005"/>
              <a:ext cx="1154" cy="231"/>
              <a:chOff x="1678" y="957"/>
              <a:chExt cx="1154" cy="231"/>
            </a:xfrm>
          </p:grpSpPr>
          <p:sp>
            <p:nvSpPr>
              <p:cNvPr id="140" name="Rectangle 117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41" name="Text Box 118"/>
              <p:cNvSpPr txBox="1">
                <a:spLocks noChangeArrowheads="1"/>
              </p:cNvSpPr>
              <p:nvPr/>
            </p:nvSpPr>
            <p:spPr bwMode="auto">
              <a:xfrm>
                <a:off x="1678" y="957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P1</a:t>
                </a:r>
              </a:p>
            </p:txBody>
          </p:sp>
        </p:grpSp>
        <p:grpSp>
          <p:nvGrpSpPr>
            <p:cNvPr id="113" name="Group 119"/>
            <p:cNvGrpSpPr>
              <a:grpSpLocks/>
            </p:cNvGrpSpPr>
            <p:nvPr/>
          </p:nvGrpSpPr>
          <p:grpSpPr bwMode="auto">
            <a:xfrm>
              <a:off x="1534" y="1149"/>
              <a:ext cx="1154" cy="231"/>
              <a:chOff x="1678" y="1101"/>
              <a:chExt cx="1154" cy="231"/>
            </a:xfrm>
          </p:grpSpPr>
          <p:sp>
            <p:nvSpPr>
              <p:cNvPr id="138" name="Rectangle 120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39" name="Text Box 121"/>
              <p:cNvSpPr txBox="1">
                <a:spLocks noChangeArrowheads="1"/>
              </p:cNvSpPr>
              <p:nvPr/>
            </p:nvSpPr>
            <p:spPr bwMode="auto">
              <a:xfrm>
                <a:off x="1678" y="110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P2</a:t>
                </a:r>
              </a:p>
            </p:txBody>
          </p:sp>
        </p:grpSp>
        <p:grpSp>
          <p:nvGrpSpPr>
            <p:cNvPr id="114" name="Group 122"/>
            <p:cNvGrpSpPr>
              <a:grpSpLocks/>
            </p:cNvGrpSpPr>
            <p:nvPr/>
          </p:nvGrpSpPr>
          <p:grpSpPr bwMode="auto">
            <a:xfrm>
              <a:off x="1534" y="1293"/>
              <a:ext cx="1154" cy="231"/>
              <a:chOff x="1678" y="1245"/>
              <a:chExt cx="1154" cy="231"/>
            </a:xfrm>
          </p:grpSpPr>
          <p:sp>
            <p:nvSpPr>
              <p:cNvPr id="136" name="Rectangle 123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37" name="Text Box 124"/>
              <p:cNvSpPr txBox="1">
                <a:spLocks noChangeArrowheads="1"/>
              </p:cNvSpPr>
              <p:nvPr/>
            </p:nvSpPr>
            <p:spPr bwMode="auto">
              <a:xfrm>
                <a:off x="1678" y="1245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P3</a:t>
                </a:r>
              </a:p>
            </p:txBody>
          </p:sp>
        </p:grpSp>
        <p:grpSp>
          <p:nvGrpSpPr>
            <p:cNvPr id="115" name="Group 125"/>
            <p:cNvGrpSpPr>
              <a:grpSpLocks/>
            </p:cNvGrpSpPr>
            <p:nvPr/>
          </p:nvGrpSpPr>
          <p:grpSpPr bwMode="auto">
            <a:xfrm>
              <a:off x="1534" y="1437"/>
              <a:ext cx="1154" cy="231"/>
              <a:chOff x="1678" y="1389"/>
              <a:chExt cx="1154" cy="231"/>
            </a:xfrm>
          </p:grpSpPr>
          <p:sp>
            <p:nvSpPr>
              <p:cNvPr id="134" name="Rectangle 126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35" name="Text Box 127"/>
              <p:cNvSpPr txBox="1">
                <a:spLocks noChangeArrowheads="1"/>
              </p:cNvSpPr>
              <p:nvPr/>
            </p:nvSpPr>
            <p:spPr bwMode="auto">
              <a:xfrm>
                <a:off x="1678" y="1389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P4</a:t>
                </a:r>
              </a:p>
            </p:txBody>
          </p:sp>
        </p:grpSp>
        <p:sp>
          <p:nvSpPr>
            <p:cNvPr id="116" name="Line 128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Line 129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" name="Text Box 130"/>
            <p:cNvSpPr txBox="1">
              <a:spLocks noChangeArrowheads="1"/>
            </p:cNvSpPr>
            <p:nvPr/>
          </p:nvSpPr>
          <p:spPr bwMode="auto">
            <a:xfrm>
              <a:off x="1632" y="621"/>
              <a:ext cx="12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Physical Regs</a:t>
              </a:r>
            </a:p>
          </p:txBody>
        </p:sp>
        <p:sp>
          <p:nvSpPr>
            <p:cNvPr id="119" name="Rectangle 131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120" name="Rectangle 132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121" name="Rectangle 133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122" name="Rectangle 134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123" name="Rectangle 135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124" name="Rectangle 136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125" name="Rectangle 137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126" name="Rectangle 138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127" name="Rectangle 139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128" name="Line 140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Line 141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0" name="Group 142"/>
            <p:cNvGrpSpPr>
              <a:grpSpLocks/>
            </p:cNvGrpSpPr>
            <p:nvPr/>
          </p:nvGrpSpPr>
          <p:grpSpPr bwMode="auto">
            <a:xfrm>
              <a:off x="1534" y="2013"/>
              <a:ext cx="1154" cy="231"/>
              <a:chOff x="1678" y="1821"/>
              <a:chExt cx="1154" cy="231"/>
            </a:xfrm>
          </p:grpSpPr>
          <p:sp>
            <p:nvSpPr>
              <p:cNvPr id="132" name="Rectangle 143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&lt;R1&gt;</a:t>
                </a:r>
              </a:p>
            </p:txBody>
          </p:sp>
          <p:sp>
            <p:nvSpPr>
              <p:cNvPr id="133" name="Text Box 144"/>
              <p:cNvSpPr txBox="1">
                <a:spLocks noChangeArrowheads="1"/>
              </p:cNvSpPr>
              <p:nvPr/>
            </p:nvSpPr>
            <p:spPr bwMode="auto">
              <a:xfrm>
                <a:off x="1678" y="182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P8</a:t>
                </a:r>
              </a:p>
            </p:txBody>
          </p:sp>
        </p:grpSp>
        <p:sp>
          <p:nvSpPr>
            <p:cNvPr id="131" name="Rectangle 145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</p:grpSp>
      <p:sp>
        <p:nvSpPr>
          <p:cNvPr id="152" name="Line 146"/>
          <p:cNvSpPr>
            <a:spLocks noChangeShapeType="1"/>
          </p:cNvSpPr>
          <p:nvPr/>
        </p:nvSpPr>
        <p:spPr bwMode="auto">
          <a:xfrm>
            <a:off x="6489700" y="2145269"/>
            <a:ext cx="304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" name="Group 147"/>
          <p:cNvGrpSpPr>
            <a:grpSpLocks/>
          </p:cNvGrpSpPr>
          <p:nvPr/>
        </p:nvGrpSpPr>
        <p:grpSpPr bwMode="auto">
          <a:xfrm>
            <a:off x="5575300" y="1688069"/>
            <a:ext cx="685800" cy="228600"/>
            <a:chOff x="3168" y="912"/>
            <a:chExt cx="432" cy="144"/>
          </a:xfrm>
        </p:grpSpPr>
        <p:sp>
          <p:nvSpPr>
            <p:cNvPr id="154" name="Line 14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" name="Line 14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6" name="Text Box 150"/>
          <p:cNvSpPr txBox="1">
            <a:spLocks noChangeArrowheads="1"/>
          </p:cNvSpPr>
          <p:nvPr/>
        </p:nvSpPr>
        <p:spPr bwMode="auto">
          <a:xfrm>
            <a:off x="774700" y="4888469"/>
            <a:ext cx="471805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 dirty="0">
                <a:solidFill>
                  <a:schemeClr val="hlink"/>
                </a:solidFill>
                <a:latin typeface="Verdana" pitchFamily="34" charset="0"/>
              </a:rPr>
              <a:t>x          ld      </a:t>
            </a:r>
            <a:r>
              <a:rPr lang="en-US" sz="1800" b="0" dirty="0" smtClean="0">
                <a:solidFill>
                  <a:schemeClr val="hlink"/>
                </a:solidFill>
                <a:latin typeface="Verdana" pitchFamily="34" charset="0"/>
              </a:rPr>
              <a:t>                             </a:t>
            </a:r>
            <a:r>
              <a:rPr lang="en-US" sz="1800" b="0" dirty="0">
                <a:solidFill>
                  <a:schemeClr val="hlink"/>
                </a:solidFill>
                <a:latin typeface="Verdana" pitchFamily="34" charset="0"/>
              </a:rPr>
              <a:t>r1  </a:t>
            </a:r>
          </a:p>
        </p:txBody>
      </p:sp>
      <p:grpSp>
        <p:nvGrpSpPr>
          <p:cNvPr id="157" name="Group 151"/>
          <p:cNvGrpSpPr>
            <a:grpSpLocks/>
          </p:cNvGrpSpPr>
          <p:nvPr/>
        </p:nvGrpSpPr>
        <p:grpSpPr bwMode="auto">
          <a:xfrm>
            <a:off x="692150" y="1230869"/>
            <a:ext cx="2046288" cy="2571750"/>
            <a:chOff x="92" y="624"/>
            <a:chExt cx="1289" cy="1620"/>
          </a:xfrm>
        </p:grpSpPr>
        <p:grpSp>
          <p:nvGrpSpPr>
            <p:cNvPr id="158" name="Group 152"/>
            <p:cNvGrpSpPr>
              <a:grpSpLocks/>
            </p:cNvGrpSpPr>
            <p:nvPr/>
          </p:nvGrpSpPr>
          <p:grpSpPr bwMode="auto">
            <a:xfrm>
              <a:off x="92" y="1005"/>
              <a:ext cx="1160" cy="1239"/>
              <a:chOff x="236" y="957"/>
              <a:chExt cx="1160" cy="1239"/>
            </a:xfrm>
          </p:grpSpPr>
          <p:grpSp>
            <p:nvGrpSpPr>
              <p:cNvPr id="160" name="Group 153"/>
              <p:cNvGrpSpPr>
                <a:grpSpLocks/>
              </p:cNvGrpSpPr>
              <p:nvPr/>
            </p:nvGrpSpPr>
            <p:grpSpPr bwMode="auto">
              <a:xfrm>
                <a:off x="236" y="1677"/>
                <a:ext cx="1160" cy="231"/>
                <a:chOff x="236" y="1677"/>
                <a:chExt cx="1160" cy="231"/>
              </a:xfrm>
            </p:grpSpPr>
            <p:sp>
              <p:nvSpPr>
                <p:cNvPr id="182" name="Rectangle 154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183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236" y="167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R5</a:t>
                  </a:r>
                </a:p>
              </p:txBody>
            </p:sp>
          </p:grpSp>
          <p:grpSp>
            <p:nvGrpSpPr>
              <p:cNvPr id="161" name="Group 156"/>
              <p:cNvGrpSpPr>
                <a:grpSpLocks/>
              </p:cNvGrpSpPr>
              <p:nvPr/>
            </p:nvGrpSpPr>
            <p:grpSpPr bwMode="auto">
              <a:xfrm>
                <a:off x="236" y="1821"/>
                <a:ext cx="1160" cy="231"/>
                <a:chOff x="236" y="1821"/>
                <a:chExt cx="1160" cy="231"/>
              </a:xfrm>
            </p:grpSpPr>
            <p:sp>
              <p:nvSpPr>
                <p:cNvPr id="180" name="Rectangle 157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P5</a:t>
                  </a:r>
                </a:p>
              </p:txBody>
            </p:sp>
            <p:sp>
              <p:nvSpPr>
                <p:cNvPr id="181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236" y="182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R6</a:t>
                  </a:r>
                </a:p>
              </p:txBody>
            </p:sp>
          </p:grpSp>
          <p:grpSp>
            <p:nvGrpSpPr>
              <p:cNvPr id="162" name="Group 159"/>
              <p:cNvGrpSpPr>
                <a:grpSpLocks/>
              </p:cNvGrpSpPr>
              <p:nvPr/>
            </p:nvGrpSpPr>
            <p:grpSpPr bwMode="auto">
              <a:xfrm>
                <a:off x="236" y="1965"/>
                <a:ext cx="1160" cy="231"/>
                <a:chOff x="236" y="1965"/>
                <a:chExt cx="1160" cy="231"/>
              </a:xfrm>
            </p:grpSpPr>
            <p:sp>
              <p:nvSpPr>
                <p:cNvPr id="178" name="Rectangle 160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P6</a:t>
                  </a:r>
                </a:p>
              </p:txBody>
            </p:sp>
            <p:sp>
              <p:nvSpPr>
                <p:cNvPr id="179" name="Text Box 161"/>
                <p:cNvSpPr txBox="1">
                  <a:spLocks noChangeArrowheads="1"/>
                </p:cNvSpPr>
                <p:nvPr/>
              </p:nvSpPr>
              <p:spPr bwMode="auto">
                <a:xfrm>
                  <a:off x="236" y="196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R7</a:t>
                  </a:r>
                </a:p>
              </p:txBody>
            </p:sp>
          </p:grpSp>
          <p:grpSp>
            <p:nvGrpSpPr>
              <p:cNvPr id="163" name="Group 162"/>
              <p:cNvGrpSpPr>
                <a:grpSpLocks/>
              </p:cNvGrpSpPr>
              <p:nvPr/>
            </p:nvGrpSpPr>
            <p:grpSpPr bwMode="auto">
              <a:xfrm>
                <a:off x="236" y="957"/>
                <a:ext cx="1160" cy="231"/>
                <a:chOff x="236" y="957"/>
                <a:chExt cx="1160" cy="231"/>
              </a:xfrm>
            </p:grpSpPr>
            <p:sp>
              <p:nvSpPr>
                <p:cNvPr id="176" name="Rectangle 163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177" name="Text Box 164"/>
                <p:cNvSpPr txBox="1">
                  <a:spLocks noChangeArrowheads="1"/>
                </p:cNvSpPr>
                <p:nvPr/>
              </p:nvSpPr>
              <p:spPr bwMode="auto">
                <a:xfrm>
                  <a:off x="236" y="95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R0</a:t>
                  </a:r>
                </a:p>
              </p:txBody>
            </p:sp>
          </p:grpSp>
          <p:grpSp>
            <p:nvGrpSpPr>
              <p:cNvPr id="164" name="Group 165"/>
              <p:cNvGrpSpPr>
                <a:grpSpLocks/>
              </p:cNvGrpSpPr>
              <p:nvPr/>
            </p:nvGrpSpPr>
            <p:grpSpPr bwMode="auto">
              <a:xfrm>
                <a:off x="236" y="1101"/>
                <a:ext cx="1160" cy="231"/>
                <a:chOff x="236" y="1101"/>
                <a:chExt cx="1160" cy="231"/>
              </a:xfrm>
            </p:grpSpPr>
            <p:sp>
              <p:nvSpPr>
                <p:cNvPr id="174" name="Rectangle 166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P8</a:t>
                  </a:r>
                </a:p>
              </p:txBody>
            </p:sp>
            <p:sp>
              <p:nvSpPr>
                <p:cNvPr id="175" name="Text Box 167"/>
                <p:cNvSpPr txBox="1">
                  <a:spLocks noChangeArrowheads="1"/>
                </p:cNvSpPr>
                <p:nvPr/>
              </p:nvSpPr>
              <p:spPr bwMode="auto">
                <a:xfrm>
                  <a:off x="236" y="110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R1</a:t>
                  </a:r>
                </a:p>
              </p:txBody>
            </p:sp>
          </p:grpSp>
          <p:grpSp>
            <p:nvGrpSpPr>
              <p:cNvPr id="165" name="Group 168"/>
              <p:cNvGrpSpPr>
                <a:grpSpLocks/>
              </p:cNvGrpSpPr>
              <p:nvPr/>
            </p:nvGrpSpPr>
            <p:grpSpPr bwMode="auto">
              <a:xfrm>
                <a:off x="236" y="1245"/>
                <a:ext cx="1160" cy="231"/>
                <a:chOff x="236" y="1245"/>
                <a:chExt cx="1160" cy="231"/>
              </a:xfrm>
            </p:grpSpPr>
            <p:sp>
              <p:nvSpPr>
                <p:cNvPr id="172" name="Rectangle 169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173" name="Text Box 170"/>
                <p:cNvSpPr txBox="1">
                  <a:spLocks noChangeArrowheads="1"/>
                </p:cNvSpPr>
                <p:nvPr/>
              </p:nvSpPr>
              <p:spPr bwMode="auto">
                <a:xfrm>
                  <a:off x="236" y="124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R2</a:t>
                  </a:r>
                </a:p>
              </p:txBody>
            </p:sp>
          </p:grpSp>
          <p:grpSp>
            <p:nvGrpSpPr>
              <p:cNvPr id="166" name="Group 171"/>
              <p:cNvGrpSpPr>
                <a:grpSpLocks/>
              </p:cNvGrpSpPr>
              <p:nvPr/>
            </p:nvGrpSpPr>
            <p:grpSpPr bwMode="auto">
              <a:xfrm>
                <a:off x="236" y="1389"/>
                <a:ext cx="1160" cy="231"/>
                <a:chOff x="236" y="1389"/>
                <a:chExt cx="1160" cy="231"/>
              </a:xfrm>
            </p:grpSpPr>
            <p:sp>
              <p:nvSpPr>
                <p:cNvPr id="170" name="Rectangle 172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P7</a:t>
                  </a:r>
                </a:p>
              </p:txBody>
            </p:sp>
            <p:sp>
              <p:nvSpPr>
                <p:cNvPr id="171" name="Text Box 173"/>
                <p:cNvSpPr txBox="1">
                  <a:spLocks noChangeArrowheads="1"/>
                </p:cNvSpPr>
                <p:nvPr/>
              </p:nvSpPr>
              <p:spPr bwMode="auto">
                <a:xfrm>
                  <a:off x="236" y="1389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R3</a:t>
                  </a:r>
                </a:p>
              </p:txBody>
            </p:sp>
          </p:grpSp>
          <p:grpSp>
            <p:nvGrpSpPr>
              <p:cNvPr id="167" name="Group 174"/>
              <p:cNvGrpSpPr>
                <a:grpSpLocks/>
              </p:cNvGrpSpPr>
              <p:nvPr/>
            </p:nvGrpSpPr>
            <p:grpSpPr bwMode="auto">
              <a:xfrm>
                <a:off x="236" y="1533"/>
                <a:ext cx="1160" cy="231"/>
                <a:chOff x="236" y="1533"/>
                <a:chExt cx="1160" cy="231"/>
              </a:xfrm>
            </p:grpSpPr>
            <p:sp>
              <p:nvSpPr>
                <p:cNvPr id="168" name="Rectangle 175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169" name="Text Box 176"/>
                <p:cNvSpPr txBox="1">
                  <a:spLocks noChangeArrowheads="1"/>
                </p:cNvSpPr>
                <p:nvPr/>
              </p:nvSpPr>
              <p:spPr bwMode="auto">
                <a:xfrm>
                  <a:off x="236" y="1533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R4</a:t>
                  </a:r>
                </a:p>
              </p:txBody>
            </p:sp>
          </p:grpSp>
        </p:grpSp>
        <p:sp>
          <p:nvSpPr>
            <p:cNvPr id="159" name="Text Box 177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Rename Table</a:t>
              </a:r>
            </a:p>
          </p:txBody>
        </p:sp>
      </p:grpSp>
      <p:grpSp>
        <p:nvGrpSpPr>
          <p:cNvPr id="184" name="Group 178"/>
          <p:cNvGrpSpPr>
            <a:grpSpLocks/>
          </p:cNvGrpSpPr>
          <p:nvPr/>
        </p:nvGrpSpPr>
        <p:grpSpPr bwMode="auto">
          <a:xfrm>
            <a:off x="1155700" y="2064307"/>
            <a:ext cx="846138" cy="366712"/>
            <a:chOff x="384" y="1149"/>
            <a:chExt cx="533" cy="231"/>
          </a:xfrm>
        </p:grpSpPr>
        <p:grpSp>
          <p:nvGrpSpPr>
            <p:cNvPr id="185" name="Group 179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87" name="Line 180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8" name="Line 181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6" name="Text Box 182"/>
            <p:cNvSpPr txBox="1">
              <a:spLocks noChangeArrowheads="1"/>
            </p:cNvSpPr>
            <p:nvPr/>
          </p:nvSpPr>
          <p:spPr bwMode="auto">
            <a:xfrm>
              <a:off x="622" y="1149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solidFill>
                    <a:schemeClr val="hlink"/>
                  </a:solidFill>
                  <a:latin typeface="Verdana" pitchFamily="34" charset="0"/>
                </a:rPr>
                <a:t>P0</a:t>
              </a:r>
            </a:p>
          </p:txBody>
        </p:sp>
      </p:grpSp>
      <p:grpSp>
        <p:nvGrpSpPr>
          <p:cNvPr id="189" name="Group 183"/>
          <p:cNvGrpSpPr>
            <a:grpSpLocks/>
          </p:cNvGrpSpPr>
          <p:nvPr/>
        </p:nvGrpSpPr>
        <p:grpSpPr bwMode="auto">
          <a:xfrm>
            <a:off x="1993900" y="1840469"/>
            <a:ext cx="4724400" cy="3124200"/>
            <a:chOff x="912" y="1008"/>
            <a:chExt cx="2976" cy="1968"/>
          </a:xfrm>
        </p:grpSpPr>
        <p:sp>
          <p:nvSpPr>
            <p:cNvPr id="190" name="Line 184"/>
            <p:cNvSpPr>
              <a:spLocks noChangeShapeType="1"/>
            </p:cNvSpPr>
            <p:nvPr/>
          </p:nvSpPr>
          <p:spPr bwMode="auto">
            <a:xfrm>
              <a:off x="3456" y="1056"/>
              <a:ext cx="432" cy="192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1" name="Line 185"/>
            <p:cNvSpPr>
              <a:spLocks noChangeShapeType="1"/>
            </p:cNvSpPr>
            <p:nvPr/>
          </p:nvSpPr>
          <p:spPr bwMode="auto">
            <a:xfrm flipH="1">
              <a:off x="912" y="1008"/>
              <a:ext cx="2304" cy="240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2" name="Line 186"/>
          <p:cNvSpPr>
            <a:spLocks noChangeShapeType="1"/>
          </p:cNvSpPr>
          <p:nvPr/>
        </p:nvSpPr>
        <p:spPr bwMode="auto">
          <a:xfrm>
            <a:off x="1612900" y="2373869"/>
            <a:ext cx="4038600" cy="2667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3" name="Text Box 187"/>
          <p:cNvSpPr txBox="1">
            <a:spLocks noChangeArrowheads="1"/>
          </p:cNvSpPr>
          <p:nvPr/>
        </p:nvSpPr>
        <p:spPr bwMode="auto">
          <a:xfrm>
            <a:off x="5499100" y="4888469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hlink"/>
                </a:solidFill>
                <a:latin typeface="Verdana" pitchFamily="34" charset="0"/>
              </a:rPr>
              <a:t>P8</a:t>
            </a:r>
          </a:p>
        </p:txBody>
      </p:sp>
      <p:sp>
        <p:nvSpPr>
          <p:cNvPr id="194" name="Text Box 150"/>
          <p:cNvSpPr txBox="1">
            <a:spLocks noChangeArrowheads="1"/>
          </p:cNvSpPr>
          <p:nvPr/>
        </p:nvSpPr>
        <p:spPr bwMode="auto">
          <a:xfrm>
            <a:off x="6407150" y="4888469"/>
            <a:ext cx="679450" cy="3693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 dirty="0" smtClean="0">
                <a:solidFill>
                  <a:schemeClr val="hlink"/>
                </a:solidFill>
                <a:latin typeface="Verdana" pitchFamily="34" charset="0"/>
              </a:rPr>
              <a:t>P0</a:t>
            </a:r>
            <a:endParaRPr lang="en-US" sz="1800" b="0" dirty="0">
              <a:solidFill>
                <a:schemeClr val="hlink"/>
              </a:solidFill>
              <a:latin typeface="Verdana" pitchFamily="34" charset="0"/>
            </a:endParaRPr>
          </a:p>
        </p:txBody>
      </p:sp>
      <p:sp>
        <p:nvSpPr>
          <p:cNvPr id="195" name="Text Box 150"/>
          <p:cNvSpPr txBox="1">
            <a:spLocks noChangeArrowheads="1"/>
          </p:cNvSpPr>
          <p:nvPr/>
        </p:nvSpPr>
        <p:spPr bwMode="auto">
          <a:xfrm>
            <a:off x="2754326" y="4902757"/>
            <a:ext cx="7620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 dirty="0" smtClean="0">
                <a:solidFill>
                  <a:schemeClr val="hlink"/>
                </a:solidFill>
                <a:latin typeface="Verdana" pitchFamily="34" charset="0"/>
              </a:rPr>
              <a:t> P7    </a:t>
            </a:r>
            <a:endParaRPr lang="en-US" sz="1800" b="0" dirty="0">
              <a:solidFill>
                <a:schemeClr val="hlink"/>
              </a:solidFill>
              <a:latin typeface="Verdana" pitchFamily="34" charset="0"/>
            </a:endParaRPr>
          </a:p>
        </p:txBody>
      </p:sp>
      <p:sp>
        <p:nvSpPr>
          <p:cNvPr id="196" name="Line 186"/>
          <p:cNvSpPr>
            <a:spLocks noChangeShapeType="1"/>
          </p:cNvSpPr>
          <p:nvPr/>
        </p:nvSpPr>
        <p:spPr bwMode="auto">
          <a:xfrm>
            <a:off x="1835150" y="2678669"/>
            <a:ext cx="1143000" cy="2286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7" name="Line 186"/>
          <p:cNvSpPr>
            <a:spLocks noChangeShapeType="1"/>
          </p:cNvSpPr>
          <p:nvPr/>
        </p:nvSpPr>
        <p:spPr bwMode="auto">
          <a:xfrm flipH="1">
            <a:off x="2597150" y="3440669"/>
            <a:ext cx="2286000" cy="16002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8" name="Text Box 150"/>
          <p:cNvSpPr txBox="1">
            <a:spLocks noChangeArrowheads="1"/>
          </p:cNvSpPr>
          <p:nvPr/>
        </p:nvSpPr>
        <p:spPr bwMode="auto">
          <a:xfrm>
            <a:off x="2316150" y="4893213"/>
            <a:ext cx="3810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 dirty="0" smtClean="0">
                <a:solidFill>
                  <a:schemeClr val="hlink"/>
                </a:solidFill>
                <a:latin typeface="Verdana" pitchFamily="34" charset="0"/>
              </a:rPr>
              <a:t>p  </a:t>
            </a:r>
            <a:endParaRPr lang="en-US" sz="1800" b="0" dirty="0">
              <a:solidFill>
                <a:schemeClr val="hlin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40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 animBg="1"/>
      <p:bldP spid="156" grpId="0" autoUpdateAnimBg="0"/>
      <p:bldP spid="192" grpId="0" animBg="1"/>
      <p:bldP spid="193" grpId="0" autoUpdateAnimBg="0"/>
      <p:bldP spid="194" grpId="0" autoUpdateAnimBg="0"/>
      <p:bldP spid="195" grpId="0" autoUpdateAnimBg="0"/>
      <p:bldP spid="196" grpId="0" animBg="1"/>
      <p:bldP spid="197" grpId="0" animBg="1"/>
      <p:bldP spid="198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Out-of-Order Execution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6.823 Spring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29</a:t>
            </a:fld>
            <a:endParaRPr lang="en-US" dirty="0"/>
          </a:p>
        </p:txBody>
      </p: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539750" y="4287838"/>
            <a:ext cx="6324600" cy="2036762"/>
            <a:chOff x="144" y="2557"/>
            <a:chExt cx="3984" cy="1283"/>
          </a:xfrm>
        </p:grpSpPr>
        <p:grpSp>
          <p:nvGrpSpPr>
            <p:cNvPr id="10" name="Group 3"/>
            <p:cNvGrpSpPr>
              <a:grpSpLocks/>
            </p:cNvGrpSpPr>
            <p:nvPr/>
          </p:nvGrpSpPr>
          <p:grpSpPr bwMode="auto">
            <a:xfrm>
              <a:off x="144" y="2832"/>
              <a:ext cx="3984" cy="1008"/>
              <a:chOff x="144" y="2928"/>
              <a:chExt cx="3984" cy="1008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op</a:t>
                </a: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p1</a:t>
                </a:r>
              </a:p>
            </p:txBody>
          </p:sp>
          <p:sp>
            <p:nvSpPr>
              <p:cNvPr id="14" name="Rectangle 6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PR1</a:t>
                </a:r>
              </a:p>
            </p:txBody>
          </p:sp>
          <p:sp>
            <p:nvSpPr>
              <p:cNvPr id="15" name="Rectangle 7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p2</a:t>
                </a:r>
              </a:p>
            </p:txBody>
          </p:sp>
          <p:sp>
            <p:nvSpPr>
              <p:cNvPr id="16" name="Rectangle 8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PR2</a:t>
                </a:r>
              </a:p>
            </p:txBody>
          </p:sp>
          <p:sp>
            <p:nvSpPr>
              <p:cNvPr id="17" name="Rectangle 9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ex</a:t>
                </a:r>
              </a:p>
            </p:txBody>
          </p:sp>
          <p:sp>
            <p:nvSpPr>
              <p:cNvPr id="18" name="Rectangle 10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use</a:t>
                </a:r>
              </a:p>
            </p:txBody>
          </p:sp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0" name="Rectangle 12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1" name="Rectangle 13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2" name="Rectangle 14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3" name="Rectangle 15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" name="Rectangle 16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" name="Rectangle 17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6" name="Rectangle 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7" name="Rectangle 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8" name="Rectangle 20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9" name="Rectangle 21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0" name="Rectangle 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1" name="Rectangle 23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2" name="Rectangle 24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3" name="Rectangle 25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4" name="Rectangle 26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5" name="Rectangle 27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6" name="Rectangle 28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7" name="Rectangle 29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8" name="Rectangle 30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9" name="Rectangle 31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40" name="Rectangle 32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41" name="Rectangle 33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42" name="Rectangle 34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43" name="Rectangle 35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44" name="Rectangle 36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45" name="Rectangle 37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46" name="Rectangle 38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47" name="Rectangle 39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48" name="Rectangle 40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49" name="Rectangle 41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50" name="Rectangle 42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51" name="Rectangle 43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52" name="Rectangle 44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53" name="Rectangle 45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54" name="Rectangle 46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55" name="Rectangle 47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56" name="Rectangle 48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57" name="Rectangle 49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58" name="Rectangle 50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59" name="Rectangle 51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60" name="Rectangle 52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66" name="Rectangle 58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Rd</a:t>
                </a:r>
              </a:p>
            </p:txBody>
          </p:sp>
          <p:sp>
            <p:nvSpPr>
              <p:cNvPr id="67" name="Rectangle 59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68" name="Rectangle 60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69" name="Rectangle 61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70" name="Rectangle 62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71" name="Rectangle 63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72" name="Rectangle 64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76" name="Rectangle 68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PRd</a:t>
                </a:r>
              </a:p>
            </p:txBody>
          </p:sp>
          <p:sp>
            <p:nvSpPr>
              <p:cNvPr id="77" name="Rectangle 69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78" name="Rectangle 70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79" name="Rectangle 71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80" name="Rectangle 72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81" name="Rectangle 73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82" name="Rectangle 74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84" name="Rectangle 76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LPRd</a:t>
                </a:r>
              </a:p>
            </p:txBody>
          </p:sp>
          <p:sp>
            <p:nvSpPr>
              <p:cNvPr id="85" name="Rectangle 77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86" name="Rectangle 78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87" name="Rectangle 79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88" name="Rectangle 80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89" name="Rectangle 81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90" name="Rectangle 82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</p:grpSp>
        <p:sp>
          <p:nvSpPr>
            <p:cNvPr id="11" name="Text Box 84"/>
            <p:cNvSpPr txBox="1">
              <a:spLocks noChangeArrowheads="1"/>
            </p:cNvSpPr>
            <p:nvPr/>
          </p:nvSpPr>
          <p:spPr bwMode="auto">
            <a:xfrm>
              <a:off x="166" y="2557"/>
              <a:ext cx="42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 i="1">
                  <a:latin typeface="Verdana" pitchFamily="34" charset="0"/>
                </a:rPr>
                <a:t>ROB</a:t>
              </a:r>
            </a:p>
          </p:txBody>
        </p:sp>
      </p:grpSp>
      <p:sp>
        <p:nvSpPr>
          <p:cNvPr id="92" name="Text Box 85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2"/>
                </a:solidFill>
                <a:latin typeface="Verdana" pitchFamily="34" charset="0"/>
              </a:rPr>
              <a:t>x          ld     p    P7                      r1                P0</a:t>
            </a:r>
          </a:p>
        </p:txBody>
      </p:sp>
      <p:sp>
        <p:nvSpPr>
          <p:cNvPr id="93" name="Text Box 86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2"/>
                </a:solidFill>
                <a:latin typeface="Verdana" pitchFamily="34" charset="0"/>
              </a:rPr>
              <a:t>x          add        P0                      r3                P1</a:t>
            </a:r>
          </a:p>
        </p:txBody>
      </p:sp>
      <p:sp>
        <p:nvSpPr>
          <p:cNvPr id="94" name="Text Box 87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x          sub   p    P6     p     P5      r6                P3</a:t>
            </a:r>
          </a:p>
        </p:txBody>
      </p:sp>
      <p:sp>
        <p:nvSpPr>
          <p:cNvPr id="96" name="Rectangle 90"/>
          <p:cNvSpPr>
            <a:spLocks noChangeArrowheads="1"/>
          </p:cNvSpPr>
          <p:nvPr/>
        </p:nvSpPr>
        <p:spPr bwMode="auto">
          <a:xfrm>
            <a:off x="6559550" y="19812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ld r1, 0(r3)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add r3, r1, #4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sub r6, r7, r6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add r3, r3, r6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ld r6, 0(r1)</a:t>
            </a:r>
          </a:p>
        </p:txBody>
      </p:sp>
      <p:grpSp>
        <p:nvGrpSpPr>
          <p:cNvPr id="97" name="Group 91"/>
          <p:cNvGrpSpPr>
            <a:grpSpLocks/>
          </p:cNvGrpSpPr>
          <p:nvPr/>
        </p:nvGrpSpPr>
        <p:grpSpPr bwMode="auto">
          <a:xfrm>
            <a:off x="5095875" y="1290638"/>
            <a:ext cx="1271588" cy="3052762"/>
            <a:chOff x="3014" y="669"/>
            <a:chExt cx="801" cy="1923"/>
          </a:xfrm>
        </p:grpSpPr>
        <p:sp>
          <p:nvSpPr>
            <p:cNvPr id="98" name="Text Box 92"/>
            <p:cNvSpPr txBox="1">
              <a:spLocks noChangeArrowheads="1"/>
            </p:cNvSpPr>
            <p:nvPr/>
          </p:nvSpPr>
          <p:spPr bwMode="auto">
            <a:xfrm>
              <a:off x="3014" y="669"/>
              <a:ext cx="801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Free List</a:t>
              </a:r>
            </a:p>
          </p:txBody>
        </p:sp>
        <p:sp>
          <p:nvSpPr>
            <p:cNvPr id="99" name="Rectangle 93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100" name="Rectangle 94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101" name="Rectangle 95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102" name="Rectangle 96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P0</a:t>
              </a:r>
            </a:p>
          </p:txBody>
        </p:sp>
        <p:sp>
          <p:nvSpPr>
            <p:cNvPr id="103" name="Rectangle 97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104" name="Rectangle 98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P1</a:t>
              </a:r>
            </a:p>
          </p:txBody>
        </p:sp>
        <p:sp>
          <p:nvSpPr>
            <p:cNvPr id="105" name="Rectangle 99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P3</a:t>
              </a:r>
            </a:p>
          </p:txBody>
        </p:sp>
        <p:sp>
          <p:nvSpPr>
            <p:cNvPr id="106" name="Rectangle 100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P2</a:t>
              </a:r>
            </a:p>
          </p:txBody>
        </p:sp>
        <p:sp>
          <p:nvSpPr>
            <p:cNvPr id="107" name="Rectangle 101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P4</a:t>
              </a:r>
            </a:p>
          </p:txBody>
        </p:sp>
        <p:sp>
          <p:nvSpPr>
            <p:cNvPr id="108" name="Line 102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103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0" name="Group 104"/>
          <p:cNvGrpSpPr>
            <a:grpSpLocks/>
          </p:cNvGrpSpPr>
          <p:nvPr/>
        </p:nvGrpSpPr>
        <p:grpSpPr bwMode="auto">
          <a:xfrm>
            <a:off x="2746375" y="1214438"/>
            <a:ext cx="2136775" cy="3186112"/>
            <a:chOff x="1534" y="621"/>
            <a:chExt cx="1346" cy="2007"/>
          </a:xfrm>
        </p:grpSpPr>
        <p:grpSp>
          <p:nvGrpSpPr>
            <p:cNvPr id="111" name="Group 105"/>
            <p:cNvGrpSpPr>
              <a:grpSpLocks/>
            </p:cNvGrpSpPr>
            <p:nvPr/>
          </p:nvGrpSpPr>
          <p:grpSpPr bwMode="auto">
            <a:xfrm>
              <a:off x="1534" y="1581"/>
              <a:ext cx="1154" cy="231"/>
              <a:chOff x="1678" y="1533"/>
              <a:chExt cx="1154" cy="231"/>
            </a:xfrm>
          </p:grpSpPr>
          <p:sp>
            <p:nvSpPr>
              <p:cNvPr id="154" name="Rectangle 106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&lt;R6&gt;</a:t>
                </a:r>
              </a:p>
            </p:txBody>
          </p:sp>
          <p:sp>
            <p:nvSpPr>
              <p:cNvPr id="155" name="Text Box 107"/>
              <p:cNvSpPr txBox="1">
                <a:spLocks noChangeArrowheads="1"/>
              </p:cNvSpPr>
              <p:nvPr/>
            </p:nvSpPr>
            <p:spPr bwMode="auto">
              <a:xfrm>
                <a:off x="1678" y="1533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P5</a:t>
                </a:r>
              </a:p>
            </p:txBody>
          </p:sp>
        </p:grpSp>
        <p:grpSp>
          <p:nvGrpSpPr>
            <p:cNvPr id="112" name="Group 108"/>
            <p:cNvGrpSpPr>
              <a:grpSpLocks/>
            </p:cNvGrpSpPr>
            <p:nvPr/>
          </p:nvGrpSpPr>
          <p:grpSpPr bwMode="auto">
            <a:xfrm>
              <a:off x="1534" y="1725"/>
              <a:ext cx="1154" cy="231"/>
              <a:chOff x="1678" y="1677"/>
              <a:chExt cx="1154" cy="231"/>
            </a:xfrm>
          </p:grpSpPr>
          <p:sp>
            <p:nvSpPr>
              <p:cNvPr id="152" name="Rectangle 109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&lt;R7&gt;</a:t>
                </a:r>
              </a:p>
            </p:txBody>
          </p:sp>
          <p:sp>
            <p:nvSpPr>
              <p:cNvPr id="153" name="Text Box 110"/>
              <p:cNvSpPr txBox="1">
                <a:spLocks noChangeArrowheads="1"/>
              </p:cNvSpPr>
              <p:nvPr/>
            </p:nvSpPr>
            <p:spPr bwMode="auto">
              <a:xfrm>
                <a:off x="1678" y="1677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P6</a:t>
                </a:r>
              </a:p>
            </p:txBody>
          </p:sp>
        </p:grpSp>
        <p:grpSp>
          <p:nvGrpSpPr>
            <p:cNvPr id="113" name="Group 111"/>
            <p:cNvGrpSpPr>
              <a:grpSpLocks/>
            </p:cNvGrpSpPr>
            <p:nvPr/>
          </p:nvGrpSpPr>
          <p:grpSpPr bwMode="auto">
            <a:xfrm>
              <a:off x="1534" y="1869"/>
              <a:ext cx="1154" cy="231"/>
              <a:chOff x="1678" y="1821"/>
              <a:chExt cx="1154" cy="231"/>
            </a:xfrm>
          </p:grpSpPr>
          <p:sp>
            <p:nvSpPr>
              <p:cNvPr id="150" name="Rectangle 112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&lt;R3&gt;</a:t>
                </a:r>
              </a:p>
            </p:txBody>
          </p:sp>
          <p:sp>
            <p:nvSpPr>
              <p:cNvPr id="151" name="Text Box 113"/>
              <p:cNvSpPr txBox="1">
                <a:spLocks noChangeArrowheads="1"/>
              </p:cNvSpPr>
              <p:nvPr/>
            </p:nvSpPr>
            <p:spPr bwMode="auto">
              <a:xfrm>
                <a:off x="1678" y="182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P7</a:t>
                </a:r>
              </a:p>
            </p:txBody>
          </p:sp>
        </p:grpSp>
        <p:grpSp>
          <p:nvGrpSpPr>
            <p:cNvPr id="114" name="Group 114"/>
            <p:cNvGrpSpPr>
              <a:grpSpLocks/>
            </p:cNvGrpSpPr>
            <p:nvPr/>
          </p:nvGrpSpPr>
          <p:grpSpPr bwMode="auto">
            <a:xfrm>
              <a:off x="1534" y="861"/>
              <a:ext cx="1154" cy="231"/>
              <a:chOff x="1678" y="813"/>
              <a:chExt cx="1154" cy="231"/>
            </a:xfrm>
          </p:grpSpPr>
          <p:sp>
            <p:nvSpPr>
              <p:cNvPr id="148" name="Rectangle 115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49" name="Text Box 116"/>
              <p:cNvSpPr txBox="1">
                <a:spLocks noChangeArrowheads="1"/>
              </p:cNvSpPr>
              <p:nvPr/>
            </p:nvSpPr>
            <p:spPr bwMode="auto">
              <a:xfrm>
                <a:off x="1678" y="813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P0</a:t>
                </a:r>
              </a:p>
            </p:txBody>
          </p:sp>
        </p:grpSp>
        <p:grpSp>
          <p:nvGrpSpPr>
            <p:cNvPr id="115" name="Group 117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146" name="Rectangle 118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47" name="Text Box 119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Pn</a:t>
                </a:r>
              </a:p>
            </p:txBody>
          </p:sp>
        </p:grpSp>
        <p:grpSp>
          <p:nvGrpSpPr>
            <p:cNvPr id="116" name="Group 120"/>
            <p:cNvGrpSpPr>
              <a:grpSpLocks/>
            </p:cNvGrpSpPr>
            <p:nvPr/>
          </p:nvGrpSpPr>
          <p:grpSpPr bwMode="auto">
            <a:xfrm>
              <a:off x="1534" y="1005"/>
              <a:ext cx="1154" cy="231"/>
              <a:chOff x="1678" y="957"/>
              <a:chExt cx="1154" cy="231"/>
            </a:xfrm>
          </p:grpSpPr>
          <p:sp>
            <p:nvSpPr>
              <p:cNvPr id="144" name="Rectangle 121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45" name="Text Box 122"/>
              <p:cNvSpPr txBox="1">
                <a:spLocks noChangeArrowheads="1"/>
              </p:cNvSpPr>
              <p:nvPr/>
            </p:nvSpPr>
            <p:spPr bwMode="auto">
              <a:xfrm>
                <a:off x="1678" y="957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P1</a:t>
                </a:r>
              </a:p>
            </p:txBody>
          </p:sp>
        </p:grpSp>
        <p:grpSp>
          <p:nvGrpSpPr>
            <p:cNvPr id="117" name="Group 123"/>
            <p:cNvGrpSpPr>
              <a:grpSpLocks/>
            </p:cNvGrpSpPr>
            <p:nvPr/>
          </p:nvGrpSpPr>
          <p:grpSpPr bwMode="auto">
            <a:xfrm>
              <a:off x="1534" y="1149"/>
              <a:ext cx="1154" cy="231"/>
              <a:chOff x="1678" y="1101"/>
              <a:chExt cx="1154" cy="231"/>
            </a:xfrm>
          </p:grpSpPr>
          <p:sp>
            <p:nvSpPr>
              <p:cNvPr id="142" name="Rectangle 124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43" name="Text Box 125"/>
              <p:cNvSpPr txBox="1">
                <a:spLocks noChangeArrowheads="1"/>
              </p:cNvSpPr>
              <p:nvPr/>
            </p:nvSpPr>
            <p:spPr bwMode="auto">
              <a:xfrm>
                <a:off x="1678" y="110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P2</a:t>
                </a:r>
              </a:p>
            </p:txBody>
          </p:sp>
        </p:grpSp>
        <p:grpSp>
          <p:nvGrpSpPr>
            <p:cNvPr id="118" name="Group 126"/>
            <p:cNvGrpSpPr>
              <a:grpSpLocks/>
            </p:cNvGrpSpPr>
            <p:nvPr/>
          </p:nvGrpSpPr>
          <p:grpSpPr bwMode="auto">
            <a:xfrm>
              <a:off x="1534" y="1293"/>
              <a:ext cx="1154" cy="231"/>
              <a:chOff x="1678" y="1245"/>
              <a:chExt cx="1154" cy="231"/>
            </a:xfrm>
          </p:grpSpPr>
          <p:sp>
            <p:nvSpPr>
              <p:cNvPr id="140" name="Rectangle 127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41" name="Text Box 128"/>
              <p:cNvSpPr txBox="1">
                <a:spLocks noChangeArrowheads="1"/>
              </p:cNvSpPr>
              <p:nvPr/>
            </p:nvSpPr>
            <p:spPr bwMode="auto">
              <a:xfrm>
                <a:off x="1678" y="1245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P3</a:t>
                </a:r>
              </a:p>
            </p:txBody>
          </p:sp>
        </p:grpSp>
        <p:grpSp>
          <p:nvGrpSpPr>
            <p:cNvPr id="119" name="Group 129"/>
            <p:cNvGrpSpPr>
              <a:grpSpLocks/>
            </p:cNvGrpSpPr>
            <p:nvPr/>
          </p:nvGrpSpPr>
          <p:grpSpPr bwMode="auto">
            <a:xfrm>
              <a:off x="1534" y="1437"/>
              <a:ext cx="1154" cy="231"/>
              <a:chOff x="1678" y="1389"/>
              <a:chExt cx="1154" cy="231"/>
            </a:xfrm>
          </p:grpSpPr>
          <p:sp>
            <p:nvSpPr>
              <p:cNvPr id="138" name="Rectangle 130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139" name="Text Box 131"/>
              <p:cNvSpPr txBox="1">
                <a:spLocks noChangeArrowheads="1"/>
              </p:cNvSpPr>
              <p:nvPr/>
            </p:nvSpPr>
            <p:spPr bwMode="auto">
              <a:xfrm>
                <a:off x="1678" y="1389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P4</a:t>
                </a:r>
              </a:p>
            </p:txBody>
          </p:sp>
        </p:grpSp>
        <p:sp>
          <p:nvSpPr>
            <p:cNvPr id="120" name="Line 132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Line 133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Text Box 134"/>
            <p:cNvSpPr txBox="1">
              <a:spLocks noChangeArrowheads="1"/>
            </p:cNvSpPr>
            <p:nvPr/>
          </p:nvSpPr>
          <p:spPr bwMode="auto">
            <a:xfrm>
              <a:off x="1632" y="621"/>
              <a:ext cx="12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Physical Regs</a:t>
              </a:r>
            </a:p>
          </p:txBody>
        </p:sp>
        <p:sp>
          <p:nvSpPr>
            <p:cNvPr id="123" name="Rectangle 135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124" name="Rectangle 136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125" name="Rectangle 137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126" name="Rectangle 138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127" name="Rectangle 139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128" name="Rectangle 140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129" name="Rectangle 141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130" name="Rectangle 142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131" name="Rectangle 143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132" name="Line 144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Line 145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4" name="Group 146"/>
            <p:cNvGrpSpPr>
              <a:grpSpLocks/>
            </p:cNvGrpSpPr>
            <p:nvPr/>
          </p:nvGrpSpPr>
          <p:grpSpPr bwMode="auto">
            <a:xfrm>
              <a:off x="1534" y="2013"/>
              <a:ext cx="1154" cy="231"/>
              <a:chOff x="1678" y="1821"/>
              <a:chExt cx="1154" cy="231"/>
            </a:xfrm>
          </p:grpSpPr>
          <p:sp>
            <p:nvSpPr>
              <p:cNvPr id="136" name="Rectangle 147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&lt;R1&gt;</a:t>
                </a:r>
              </a:p>
            </p:txBody>
          </p:sp>
          <p:sp>
            <p:nvSpPr>
              <p:cNvPr id="137" name="Text Box 148"/>
              <p:cNvSpPr txBox="1">
                <a:spLocks noChangeArrowheads="1"/>
              </p:cNvSpPr>
              <p:nvPr/>
            </p:nvSpPr>
            <p:spPr bwMode="auto">
              <a:xfrm>
                <a:off x="1678" y="182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P8</a:t>
                </a:r>
              </a:p>
            </p:txBody>
          </p:sp>
        </p:grpSp>
        <p:sp>
          <p:nvSpPr>
            <p:cNvPr id="135" name="Rectangle 149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</p:grpSp>
      <p:grpSp>
        <p:nvGrpSpPr>
          <p:cNvPr id="156" name="Group 150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157" name="Line 151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" name="Line 152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9" name="Group 153"/>
          <p:cNvGrpSpPr>
            <a:grpSpLocks/>
          </p:cNvGrpSpPr>
          <p:nvPr/>
        </p:nvGrpSpPr>
        <p:grpSpPr bwMode="auto">
          <a:xfrm>
            <a:off x="457200" y="1219200"/>
            <a:ext cx="2046288" cy="2571750"/>
            <a:chOff x="92" y="624"/>
            <a:chExt cx="1289" cy="1620"/>
          </a:xfrm>
        </p:grpSpPr>
        <p:grpSp>
          <p:nvGrpSpPr>
            <p:cNvPr id="160" name="Group 154"/>
            <p:cNvGrpSpPr>
              <a:grpSpLocks/>
            </p:cNvGrpSpPr>
            <p:nvPr/>
          </p:nvGrpSpPr>
          <p:grpSpPr bwMode="auto">
            <a:xfrm>
              <a:off x="92" y="1005"/>
              <a:ext cx="1160" cy="1239"/>
              <a:chOff x="236" y="957"/>
              <a:chExt cx="1160" cy="1239"/>
            </a:xfrm>
          </p:grpSpPr>
          <p:grpSp>
            <p:nvGrpSpPr>
              <p:cNvPr id="162" name="Group 155"/>
              <p:cNvGrpSpPr>
                <a:grpSpLocks/>
              </p:cNvGrpSpPr>
              <p:nvPr/>
            </p:nvGrpSpPr>
            <p:grpSpPr bwMode="auto">
              <a:xfrm>
                <a:off x="236" y="1677"/>
                <a:ext cx="1160" cy="231"/>
                <a:chOff x="236" y="1677"/>
                <a:chExt cx="1160" cy="231"/>
              </a:xfrm>
            </p:grpSpPr>
            <p:sp>
              <p:nvSpPr>
                <p:cNvPr id="184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185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236" y="167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R5</a:t>
                  </a:r>
                </a:p>
              </p:txBody>
            </p:sp>
          </p:grpSp>
          <p:grpSp>
            <p:nvGrpSpPr>
              <p:cNvPr id="163" name="Group 158"/>
              <p:cNvGrpSpPr>
                <a:grpSpLocks/>
              </p:cNvGrpSpPr>
              <p:nvPr/>
            </p:nvGrpSpPr>
            <p:grpSpPr bwMode="auto">
              <a:xfrm>
                <a:off x="236" y="1821"/>
                <a:ext cx="1160" cy="231"/>
                <a:chOff x="236" y="1821"/>
                <a:chExt cx="1160" cy="231"/>
              </a:xfrm>
            </p:grpSpPr>
            <p:sp>
              <p:nvSpPr>
                <p:cNvPr id="182" name="Rectangle 159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P5</a:t>
                  </a:r>
                </a:p>
              </p:txBody>
            </p:sp>
            <p:sp>
              <p:nvSpPr>
                <p:cNvPr id="183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236" y="182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R6</a:t>
                  </a:r>
                </a:p>
              </p:txBody>
            </p:sp>
          </p:grpSp>
          <p:grpSp>
            <p:nvGrpSpPr>
              <p:cNvPr id="164" name="Group 161"/>
              <p:cNvGrpSpPr>
                <a:grpSpLocks/>
              </p:cNvGrpSpPr>
              <p:nvPr/>
            </p:nvGrpSpPr>
            <p:grpSpPr bwMode="auto">
              <a:xfrm>
                <a:off x="236" y="1965"/>
                <a:ext cx="1160" cy="231"/>
                <a:chOff x="236" y="1965"/>
                <a:chExt cx="1160" cy="231"/>
              </a:xfrm>
            </p:grpSpPr>
            <p:sp>
              <p:nvSpPr>
                <p:cNvPr id="180" name="Rectangle 162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P6</a:t>
                  </a:r>
                </a:p>
              </p:txBody>
            </p:sp>
            <p:sp>
              <p:nvSpPr>
                <p:cNvPr id="181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236" y="196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R7</a:t>
                  </a:r>
                </a:p>
              </p:txBody>
            </p:sp>
          </p:grpSp>
          <p:grpSp>
            <p:nvGrpSpPr>
              <p:cNvPr id="165" name="Group 164"/>
              <p:cNvGrpSpPr>
                <a:grpSpLocks/>
              </p:cNvGrpSpPr>
              <p:nvPr/>
            </p:nvGrpSpPr>
            <p:grpSpPr bwMode="auto">
              <a:xfrm>
                <a:off x="236" y="957"/>
                <a:ext cx="1160" cy="231"/>
                <a:chOff x="236" y="957"/>
                <a:chExt cx="1160" cy="231"/>
              </a:xfrm>
            </p:grpSpPr>
            <p:sp>
              <p:nvSpPr>
                <p:cNvPr id="178" name="Rectangle 165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179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236" y="95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R0</a:t>
                  </a:r>
                </a:p>
              </p:txBody>
            </p:sp>
          </p:grpSp>
          <p:grpSp>
            <p:nvGrpSpPr>
              <p:cNvPr id="166" name="Group 167"/>
              <p:cNvGrpSpPr>
                <a:grpSpLocks/>
              </p:cNvGrpSpPr>
              <p:nvPr/>
            </p:nvGrpSpPr>
            <p:grpSpPr bwMode="auto">
              <a:xfrm>
                <a:off x="236" y="1101"/>
                <a:ext cx="1160" cy="231"/>
                <a:chOff x="236" y="1101"/>
                <a:chExt cx="1160" cy="231"/>
              </a:xfrm>
            </p:grpSpPr>
            <p:sp>
              <p:nvSpPr>
                <p:cNvPr id="176" name="Rectangle 168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P8</a:t>
                  </a:r>
                </a:p>
              </p:txBody>
            </p:sp>
            <p:sp>
              <p:nvSpPr>
                <p:cNvPr id="177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236" y="110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R1</a:t>
                  </a:r>
                </a:p>
              </p:txBody>
            </p:sp>
          </p:grpSp>
          <p:grpSp>
            <p:nvGrpSpPr>
              <p:cNvPr id="167" name="Group 170"/>
              <p:cNvGrpSpPr>
                <a:grpSpLocks/>
              </p:cNvGrpSpPr>
              <p:nvPr/>
            </p:nvGrpSpPr>
            <p:grpSpPr bwMode="auto">
              <a:xfrm>
                <a:off x="236" y="1245"/>
                <a:ext cx="1160" cy="231"/>
                <a:chOff x="236" y="1245"/>
                <a:chExt cx="1160" cy="231"/>
              </a:xfrm>
            </p:grpSpPr>
            <p:sp>
              <p:nvSpPr>
                <p:cNvPr id="174" name="Rectangle 171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175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36" y="124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R2</a:t>
                  </a:r>
                </a:p>
              </p:txBody>
            </p:sp>
          </p:grpSp>
          <p:grpSp>
            <p:nvGrpSpPr>
              <p:cNvPr id="168" name="Group 173"/>
              <p:cNvGrpSpPr>
                <a:grpSpLocks/>
              </p:cNvGrpSpPr>
              <p:nvPr/>
            </p:nvGrpSpPr>
            <p:grpSpPr bwMode="auto">
              <a:xfrm>
                <a:off x="236" y="1389"/>
                <a:ext cx="1160" cy="231"/>
                <a:chOff x="236" y="1389"/>
                <a:chExt cx="1160" cy="231"/>
              </a:xfrm>
            </p:grpSpPr>
            <p:sp>
              <p:nvSpPr>
                <p:cNvPr id="172" name="Rectangle 174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P7</a:t>
                  </a:r>
                </a:p>
              </p:txBody>
            </p:sp>
            <p:sp>
              <p:nvSpPr>
                <p:cNvPr id="173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236" y="1389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R3</a:t>
                  </a:r>
                </a:p>
              </p:txBody>
            </p:sp>
          </p:grpSp>
          <p:grpSp>
            <p:nvGrpSpPr>
              <p:cNvPr id="169" name="Group 176"/>
              <p:cNvGrpSpPr>
                <a:grpSpLocks/>
              </p:cNvGrpSpPr>
              <p:nvPr/>
            </p:nvGrpSpPr>
            <p:grpSpPr bwMode="auto">
              <a:xfrm>
                <a:off x="236" y="1533"/>
                <a:ext cx="1160" cy="231"/>
                <a:chOff x="236" y="1533"/>
                <a:chExt cx="1160" cy="231"/>
              </a:xfrm>
            </p:grpSpPr>
            <p:sp>
              <p:nvSpPr>
                <p:cNvPr id="170" name="Rectangle 177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171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236" y="1533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R4</a:t>
                  </a:r>
                </a:p>
              </p:txBody>
            </p:sp>
          </p:grpSp>
        </p:grpSp>
        <p:sp>
          <p:nvSpPr>
            <p:cNvPr id="161" name="Text Box 179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Rename Table</a:t>
              </a:r>
            </a:p>
          </p:txBody>
        </p:sp>
      </p:grpSp>
      <p:grpSp>
        <p:nvGrpSpPr>
          <p:cNvPr id="186" name="Group 180"/>
          <p:cNvGrpSpPr>
            <a:grpSpLocks/>
          </p:cNvGrpSpPr>
          <p:nvPr/>
        </p:nvGrpSpPr>
        <p:grpSpPr bwMode="auto">
          <a:xfrm>
            <a:off x="920750" y="2052638"/>
            <a:ext cx="846138" cy="366712"/>
            <a:chOff x="384" y="1149"/>
            <a:chExt cx="533" cy="231"/>
          </a:xfrm>
        </p:grpSpPr>
        <p:grpSp>
          <p:nvGrpSpPr>
            <p:cNvPr id="187" name="Group 181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189" name="Line 18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0" name="Line 18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8" name="Text Box 184"/>
            <p:cNvSpPr txBox="1">
              <a:spLocks noChangeArrowheads="1"/>
            </p:cNvSpPr>
            <p:nvPr/>
          </p:nvSpPr>
          <p:spPr bwMode="auto">
            <a:xfrm>
              <a:off x="622" y="1149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solidFill>
                    <a:schemeClr val="tx2"/>
                  </a:solidFill>
                  <a:latin typeface="Verdana" pitchFamily="34" charset="0"/>
                </a:rPr>
                <a:t>P0</a:t>
              </a:r>
            </a:p>
          </p:txBody>
        </p:sp>
      </p:grpSp>
      <p:sp>
        <p:nvSpPr>
          <p:cNvPr id="191" name="Text Box 185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P8</a:t>
            </a:r>
          </a:p>
        </p:txBody>
      </p:sp>
      <p:sp>
        <p:nvSpPr>
          <p:cNvPr id="192" name="Text Box 186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P7</a:t>
            </a:r>
          </a:p>
        </p:txBody>
      </p:sp>
      <p:grpSp>
        <p:nvGrpSpPr>
          <p:cNvPr id="193" name="Group 187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194" name="Line 18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" name="Line 18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6" name="Group 190"/>
          <p:cNvGrpSpPr>
            <a:grpSpLocks/>
          </p:cNvGrpSpPr>
          <p:nvPr/>
        </p:nvGrpSpPr>
        <p:grpSpPr bwMode="auto">
          <a:xfrm>
            <a:off x="920750" y="2509838"/>
            <a:ext cx="846138" cy="366712"/>
            <a:chOff x="384" y="1437"/>
            <a:chExt cx="533" cy="231"/>
          </a:xfrm>
        </p:grpSpPr>
        <p:grpSp>
          <p:nvGrpSpPr>
            <p:cNvPr id="197" name="Group 191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200" name="Line 19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1" name="Line 19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8" name="Text Box 194"/>
            <p:cNvSpPr txBox="1">
              <a:spLocks noChangeArrowheads="1"/>
            </p:cNvSpPr>
            <p:nvPr/>
          </p:nvSpPr>
          <p:spPr bwMode="auto">
            <a:xfrm>
              <a:off x="622" y="1437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solidFill>
                    <a:schemeClr val="tx2"/>
                  </a:solidFill>
                  <a:latin typeface="Verdana" pitchFamily="34" charset="0"/>
                </a:rPr>
                <a:t>P1</a:t>
              </a:r>
            </a:p>
          </p:txBody>
        </p:sp>
      </p:grpSp>
      <p:sp>
        <p:nvSpPr>
          <p:cNvPr id="202" name="Text Box 195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P5</a:t>
            </a:r>
          </a:p>
        </p:txBody>
      </p:sp>
      <p:grpSp>
        <p:nvGrpSpPr>
          <p:cNvPr id="203" name="Group 196"/>
          <p:cNvGrpSpPr>
            <a:grpSpLocks/>
          </p:cNvGrpSpPr>
          <p:nvPr/>
        </p:nvGrpSpPr>
        <p:grpSpPr bwMode="auto">
          <a:xfrm>
            <a:off x="920750" y="3195638"/>
            <a:ext cx="846138" cy="366712"/>
            <a:chOff x="384" y="1869"/>
            <a:chExt cx="533" cy="231"/>
          </a:xfrm>
        </p:grpSpPr>
        <p:grpSp>
          <p:nvGrpSpPr>
            <p:cNvPr id="204" name="Group 197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206" name="Line 19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" name="Line 19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05" name="Text Box 200"/>
            <p:cNvSpPr txBox="1">
              <a:spLocks noChangeArrowheads="1"/>
            </p:cNvSpPr>
            <p:nvPr/>
          </p:nvSpPr>
          <p:spPr bwMode="auto">
            <a:xfrm>
              <a:off x="622" y="1869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P3</a:t>
              </a:r>
            </a:p>
          </p:txBody>
        </p:sp>
      </p:grpSp>
      <p:grpSp>
        <p:nvGrpSpPr>
          <p:cNvPr id="208" name="Group 201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209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1" name="Text Box 204"/>
          <p:cNvSpPr txBox="1">
            <a:spLocks noChangeArrowheads="1"/>
          </p:cNvSpPr>
          <p:nvPr/>
        </p:nvSpPr>
        <p:spPr bwMode="auto">
          <a:xfrm>
            <a:off x="5264150" y="55626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P1</a:t>
            </a:r>
          </a:p>
        </p:txBody>
      </p:sp>
      <p:grpSp>
        <p:nvGrpSpPr>
          <p:cNvPr id="212" name="Group 205"/>
          <p:cNvGrpSpPr>
            <a:grpSpLocks/>
          </p:cNvGrpSpPr>
          <p:nvPr/>
        </p:nvGrpSpPr>
        <p:grpSpPr bwMode="auto">
          <a:xfrm>
            <a:off x="1377950" y="2509838"/>
            <a:ext cx="846138" cy="366712"/>
            <a:chOff x="672" y="1437"/>
            <a:chExt cx="533" cy="231"/>
          </a:xfrm>
        </p:grpSpPr>
        <p:grpSp>
          <p:nvGrpSpPr>
            <p:cNvPr id="213" name="Group 206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215" name="Line 20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6" name="Line 20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4" name="Text Box 209"/>
            <p:cNvSpPr txBox="1">
              <a:spLocks noChangeArrowheads="1"/>
            </p:cNvSpPr>
            <p:nvPr/>
          </p:nvSpPr>
          <p:spPr bwMode="auto">
            <a:xfrm>
              <a:off x="910" y="1437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P2</a:t>
              </a:r>
            </a:p>
          </p:txBody>
        </p:sp>
      </p:grpSp>
      <p:sp>
        <p:nvSpPr>
          <p:cNvPr id="217" name="Text Box 210"/>
          <p:cNvSpPr txBox="1">
            <a:spLocks noChangeArrowheads="1"/>
          </p:cNvSpPr>
          <p:nvPr/>
        </p:nvSpPr>
        <p:spPr bwMode="auto">
          <a:xfrm>
            <a:off x="539750" y="55626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 dirty="0">
                <a:latin typeface="Verdana" pitchFamily="34" charset="0"/>
              </a:rPr>
              <a:t>x          add         P1            P3     </a:t>
            </a:r>
            <a:r>
              <a:rPr lang="en-US" sz="1800" b="0" dirty="0" smtClean="0">
                <a:latin typeface="Verdana" pitchFamily="34" charset="0"/>
              </a:rPr>
              <a:t> r3                </a:t>
            </a:r>
            <a:r>
              <a:rPr lang="en-US" sz="1800" b="0" dirty="0">
                <a:latin typeface="Verdana" pitchFamily="34" charset="0"/>
              </a:rPr>
              <a:t>P2</a:t>
            </a:r>
          </a:p>
        </p:txBody>
      </p:sp>
      <p:sp>
        <p:nvSpPr>
          <p:cNvPr id="218" name="Text Box 211"/>
          <p:cNvSpPr txBox="1">
            <a:spLocks noChangeArrowheads="1"/>
          </p:cNvSpPr>
          <p:nvPr/>
        </p:nvSpPr>
        <p:spPr bwMode="auto">
          <a:xfrm>
            <a:off x="609600" y="5791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x          ld           P0                     r6                P4</a:t>
            </a:r>
          </a:p>
        </p:txBody>
      </p:sp>
      <p:sp>
        <p:nvSpPr>
          <p:cNvPr id="219" name="Text Box 212"/>
          <p:cNvSpPr txBox="1">
            <a:spLocks noChangeArrowheads="1"/>
          </p:cNvSpPr>
          <p:nvPr/>
        </p:nvSpPr>
        <p:spPr bwMode="auto">
          <a:xfrm>
            <a:off x="5264150" y="5791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P3</a:t>
            </a:r>
          </a:p>
        </p:txBody>
      </p:sp>
      <p:grpSp>
        <p:nvGrpSpPr>
          <p:cNvPr id="220" name="Group 213"/>
          <p:cNvGrpSpPr>
            <a:grpSpLocks/>
          </p:cNvGrpSpPr>
          <p:nvPr/>
        </p:nvGrpSpPr>
        <p:grpSpPr bwMode="auto">
          <a:xfrm>
            <a:off x="5340350" y="2362200"/>
            <a:ext cx="685800" cy="228600"/>
            <a:chOff x="3168" y="912"/>
            <a:chExt cx="432" cy="144"/>
          </a:xfrm>
        </p:grpSpPr>
        <p:sp>
          <p:nvSpPr>
            <p:cNvPr id="221" name="Line 214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" name="Line 215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23" name="Group 216"/>
          <p:cNvGrpSpPr>
            <a:grpSpLocks/>
          </p:cNvGrpSpPr>
          <p:nvPr/>
        </p:nvGrpSpPr>
        <p:grpSpPr bwMode="auto">
          <a:xfrm>
            <a:off x="1377950" y="3195638"/>
            <a:ext cx="846138" cy="366712"/>
            <a:chOff x="672" y="1869"/>
            <a:chExt cx="533" cy="231"/>
          </a:xfrm>
        </p:grpSpPr>
        <p:grpSp>
          <p:nvGrpSpPr>
            <p:cNvPr id="224" name="Group 217"/>
            <p:cNvGrpSpPr>
              <a:grpSpLocks/>
            </p:cNvGrpSpPr>
            <p:nvPr/>
          </p:nvGrpSpPr>
          <p:grpSpPr bwMode="auto">
            <a:xfrm>
              <a:off x="672" y="1920"/>
              <a:ext cx="288" cy="144"/>
              <a:chOff x="3168" y="912"/>
              <a:chExt cx="432" cy="144"/>
            </a:xfrm>
          </p:grpSpPr>
          <p:sp>
            <p:nvSpPr>
              <p:cNvPr id="226" name="Line 21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7" name="Line 21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" name="Text Box 220"/>
            <p:cNvSpPr txBox="1">
              <a:spLocks noChangeArrowheads="1"/>
            </p:cNvSpPr>
            <p:nvPr/>
          </p:nvSpPr>
          <p:spPr bwMode="auto">
            <a:xfrm>
              <a:off x="910" y="1869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P4</a:t>
              </a:r>
            </a:p>
          </p:txBody>
        </p:sp>
      </p:grpSp>
      <p:grpSp>
        <p:nvGrpSpPr>
          <p:cNvPr id="228" name="Group 221"/>
          <p:cNvGrpSpPr>
            <a:grpSpLocks/>
          </p:cNvGrpSpPr>
          <p:nvPr/>
        </p:nvGrpSpPr>
        <p:grpSpPr bwMode="auto">
          <a:xfrm>
            <a:off x="5340350" y="2590800"/>
            <a:ext cx="685800" cy="228600"/>
            <a:chOff x="3168" y="912"/>
            <a:chExt cx="432" cy="144"/>
          </a:xfrm>
        </p:grpSpPr>
        <p:sp>
          <p:nvSpPr>
            <p:cNvPr id="229" name="Line 22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" name="Line 22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49250" y="4950381"/>
            <a:ext cx="6845299" cy="23121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1" name="TextBox 250"/>
          <p:cNvSpPr txBox="1"/>
          <p:nvPr/>
        </p:nvSpPr>
        <p:spPr>
          <a:xfrm>
            <a:off x="349250" y="5398056"/>
            <a:ext cx="6845299" cy="23121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2" name="TextBox 251"/>
          <p:cNvSpPr txBox="1"/>
          <p:nvPr/>
        </p:nvSpPr>
        <p:spPr>
          <a:xfrm>
            <a:off x="7010400" y="4507468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Ready to execute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33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51" grpId="0" animBg="1"/>
      <p:bldP spid="2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Dependency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dependency</a:t>
            </a:r>
          </a:p>
          <a:p>
            <a:pPr lvl="1"/>
            <a:r>
              <a:rPr lang="en-US" dirty="0" smtClean="0"/>
              <a:t>RAW WAR WAW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Control dependency</a:t>
            </a:r>
          </a:p>
          <a:p>
            <a:pPr lvl="1"/>
            <a:r>
              <a:rPr lang="en-US" dirty="0" smtClean="0"/>
              <a:t>Branch jump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Structural dependency</a:t>
            </a:r>
          </a:p>
          <a:p>
            <a:pPr lvl="1"/>
            <a:r>
              <a:rPr lang="en-US" dirty="0" smtClean="0"/>
              <a:t>Only one ALU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6.823 Spring 2015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1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Out-of-Order Execution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6.823 Spring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30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3000" b="1" dirty="0" err="1" smtClean="0"/>
              <a:t>Reg</a:t>
            </a:r>
            <a:r>
              <a:rPr lang="en-US" sz="3000" b="1" dirty="0" smtClean="0"/>
              <a:t> </a:t>
            </a:r>
            <a:r>
              <a:rPr lang="en-US" sz="3000" b="1" dirty="0"/>
              <a:t>File Read: </a:t>
            </a:r>
            <a:endParaRPr lang="en-US" sz="3000" dirty="0"/>
          </a:p>
          <a:p>
            <a:pPr lvl="1"/>
            <a:r>
              <a:rPr lang="en-US" sz="2600" dirty="0" smtClean="0"/>
              <a:t>Operand values </a:t>
            </a:r>
            <a:r>
              <a:rPr lang="en-US" sz="2600" dirty="0"/>
              <a:t>are read from </a:t>
            </a:r>
            <a:r>
              <a:rPr lang="en-US" sz="2600" dirty="0" smtClean="0"/>
              <a:t>the unified </a:t>
            </a:r>
            <a:r>
              <a:rPr lang="en-US" sz="2600" dirty="0"/>
              <a:t>physical </a:t>
            </a:r>
            <a:r>
              <a:rPr lang="en-US" sz="2600" dirty="0" smtClean="0"/>
              <a:t>register file</a:t>
            </a:r>
            <a:endParaRPr lang="en-US" sz="2600" dirty="0"/>
          </a:p>
          <a:p>
            <a:pPr marL="0" indent="0">
              <a:buNone/>
            </a:pPr>
            <a:r>
              <a:rPr lang="en-US" sz="3000" b="1" dirty="0"/>
              <a:t>Execute: </a:t>
            </a:r>
            <a:endParaRPr lang="en-US" sz="3000" b="1" dirty="0" smtClean="0"/>
          </a:p>
          <a:p>
            <a:pPr lvl="1"/>
            <a:r>
              <a:rPr lang="en-US" sz="2600" dirty="0" smtClean="0"/>
              <a:t>Integer </a:t>
            </a:r>
            <a:r>
              <a:rPr lang="en-US" sz="2600" dirty="0"/>
              <a:t>and </a:t>
            </a:r>
            <a:r>
              <a:rPr lang="en-US" sz="2600" dirty="0" smtClean="0"/>
              <a:t>floating </a:t>
            </a:r>
            <a:r>
              <a:rPr lang="en-US" sz="2600" dirty="0"/>
              <a:t>p</a:t>
            </a:r>
            <a:r>
              <a:rPr lang="en-US" sz="2600" dirty="0" smtClean="0"/>
              <a:t>oint </a:t>
            </a:r>
            <a:r>
              <a:rPr lang="en-US" sz="2600" dirty="0"/>
              <a:t>operations are sent to the appropriate functional </a:t>
            </a:r>
            <a:r>
              <a:rPr lang="en-US" sz="2600" dirty="0" smtClean="0"/>
              <a:t>units</a:t>
            </a:r>
            <a:endParaRPr lang="en-US" sz="2600" dirty="0" smtClean="0"/>
          </a:p>
          <a:p>
            <a:pPr lvl="1"/>
            <a:r>
              <a:rPr lang="en-US" sz="2600" dirty="0" smtClean="0"/>
              <a:t>Stores enter </a:t>
            </a:r>
            <a:r>
              <a:rPr lang="en-US" sz="2600" dirty="0" smtClean="0"/>
              <a:t>the speculative </a:t>
            </a:r>
            <a:r>
              <a:rPr lang="en-US" sz="2600" dirty="0" smtClean="0"/>
              <a:t>store buffer</a:t>
            </a:r>
          </a:p>
          <a:p>
            <a:pPr lvl="1"/>
            <a:r>
              <a:rPr lang="en-US" sz="2600" dirty="0" smtClean="0"/>
              <a:t>Loads read from the </a:t>
            </a:r>
            <a:r>
              <a:rPr lang="en-US" sz="2600" dirty="0" smtClean="0"/>
              <a:t>store </a:t>
            </a:r>
            <a:r>
              <a:rPr lang="en-US" sz="2600" dirty="0" smtClean="0"/>
              <a:t>buffer or cache/memory</a:t>
            </a:r>
            <a:endParaRPr lang="en-US" sz="2600" dirty="0"/>
          </a:p>
          <a:p>
            <a:pPr lvl="1"/>
            <a:endParaRPr lang="en-US" sz="26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99" name="Picture 198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27" t="6080" r="9914" b="25019"/>
          <a:stretch/>
        </p:blipFill>
        <p:spPr bwMode="auto">
          <a:xfrm>
            <a:off x="1704975" y="1295400"/>
            <a:ext cx="5486400" cy="228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9173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Out-of-Order Execution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6.823 Spring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31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3000" b="1" dirty="0" err="1" smtClean="0"/>
              <a:t>Reg</a:t>
            </a:r>
            <a:r>
              <a:rPr lang="en-US" sz="3000" b="1" dirty="0" smtClean="0"/>
              <a:t> </a:t>
            </a:r>
            <a:r>
              <a:rPr lang="en-US" sz="3000" b="1" dirty="0"/>
              <a:t>File </a:t>
            </a:r>
            <a:r>
              <a:rPr lang="en-US" sz="3000" b="1" dirty="0" smtClean="0"/>
              <a:t>Write: </a:t>
            </a:r>
            <a:endParaRPr lang="en-US" sz="3000" dirty="0"/>
          </a:p>
          <a:p>
            <a:pPr lvl="1"/>
            <a:r>
              <a:rPr lang="en-US" sz="2600" dirty="0"/>
              <a:t>The output from the functional units/memory is written into the </a:t>
            </a:r>
            <a:r>
              <a:rPr lang="en-US" sz="2600" dirty="0" smtClean="0"/>
              <a:t>unified register </a:t>
            </a:r>
            <a:r>
              <a:rPr lang="en-US" sz="2600" dirty="0" smtClean="0"/>
              <a:t>file </a:t>
            </a:r>
            <a:r>
              <a:rPr lang="en-US" sz="2600" dirty="0"/>
              <a:t>and the </a:t>
            </a:r>
            <a:r>
              <a:rPr lang="en-US" sz="2600" dirty="0" smtClean="0"/>
              <a:t>ROB is </a:t>
            </a:r>
            <a:r>
              <a:rPr lang="en-US" sz="2600" dirty="0"/>
              <a:t>notified.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99" name="Picture 198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27" t="6080" r="-1427" b="25019"/>
          <a:stretch/>
        </p:blipFill>
        <p:spPr bwMode="auto">
          <a:xfrm>
            <a:off x="1219200" y="1304925"/>
            <a:ext cx="6819900" cy="228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6892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Out-of-Order Execution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6.823 Spring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32</a:t>
            </a:fld>
            <a:endParaRPr lang="en-US" dirty="0"/>
          </a:p>
        </p:txBody>
      </p:sp>
      <p:grpSp>
        <p:nvGrpSpPr>
          <p:cNvPr id="231" name="Group 2"/>
          <p:cNvGrpSpPr>
            <a:grpSpLocks/>
          </p:cNvGrpSpPr>
          <p:nvPr/>
        </p:nvGrpSpPr>
        <p:grpSpPr bwMode="auto">
          <a:xfrm>
            <a:off x="539750" y="4287838"/>
            <a:ext cx="6324600" cy="2036762"/>
            <a:chOff x="144" y="2557"/>
            <a:chExt cx="3984" cy="1283"/>
          </a:xfrm>
        </p:grpSpPr>
        <p:grpSp>
          <p:nvGrpSpPr>
            <p:cNvPr id="232" name="Group 3"/>
            <p:cNvGrpSpPr>
              <a:grpSpLocks/>
            </p:cNvGrpSpPr>
            <p:nvPr/>
          </p:nvGrpSpPr>
          <p:grpSpPr bwMode="auto">
            <a:xfrm>
              <a:off x="144" y="2832"/>
              <a:ext cx="3984" cy="1008"/>
              <a:chOff x="144" y="2928"/>
              <a:chExt cx="3984" cy="1008"/>
            </a:xfrm>
          </p:grpSpPr>
          <p:sp>
            <p:nvSpPr>
              <p:cNvPr id="234" name="Rectangle 4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op</a:t>
                </a:r>
              </a:p>
            </p:txBody>
          </p:sp>
          <p:sp>
            <p:nvSpPr>
              <p:cNvPr id="235" name="Rectangle 5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p1</a:t>
                </a:r>
              </a:p>
            </p:txBody>
          </p:sp>
          <p:sp>
            <p:nvSpPr>
              <p:cNvPr id="236" name="Rectangle 6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PR1</a:t>
                </a:r>
              </a:p>
            </p:txBody>
          </p:sp>
          <p:sp>
            <p:nvSpPr>
              <p:cNvPr id="237" name="Rectangle 7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p2</a:t>
                </a:r>
              </a:p>
            </p:txBody>
          </p:sp>
          <p:sp>
            <p:nvSpPr>
              <p:cNvPr id="238" name="Rectangle 8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PR2</a:t>
                </a:r>
              </a:p>
            </p:txBody>
          </p:sp>
          <p:sp>
            <p:nvSpPr>
              <p:cNvPr id="239" name="Rectangle 9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ex</a:t>
                </a:r>
              </a:p>
            </p:txBody>
          </p:sp>
          <p:sp>
            <p:nvSpPr>
              <p:cNvPr id="240" name="Rectangle 10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use</a:t>
                </a:r>
              </a:p>
            </p:txBody>
          </p:sp>
          <p:sp>
            <p:nvSpPr>
              <p:cNvPr id="241" name="Rectangle 11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2" name="Rectangle 12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3" name="Rectangle 13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4" name="Rectangle 14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5" name="Rectangle 15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6" name="Rectangle 16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" name="Rectangle 17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8" name="Rectangle 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9" name="Rectangle 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0" name="Rectangle 20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3" name="Rectangle 21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4" name="Rectangle 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5" name="Rectangle 23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6" name="Rectangle 24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7" name="Rectangle 25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" name="Rectangle 26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9" name="Rectangle 27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60" name="Rectangle 28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61" name="Rectangle 29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62" name="Rectangle 30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63" name="Rectangle 31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64" name="Rectangle 32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65" name="Rectangle 33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66" name="Rectangle 34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67" name="Rectangle 35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68" name="Rectangle 36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69" name="Rectangle 37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70" name="Rectangle 38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71" name="Rectangle 39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72" name="Rectangle 40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73" name="Rectangle 41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74" name="Rectangle 42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75" name="Rectangle 43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76" name="Rectangle 44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77" name="Rectangle 45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78" name="Rectangle 46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79" name="Rectangle 47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80" name="Rectangle 48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81" name="Rectangle 49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82" name="Rectangle 50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83" name="Rectangle 51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84" name="Rectangle 52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90" name="Rectangle 58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Rd</a:t>
                </a:r>
              </a:p>
            </p:txBody>
          </p:sp>
          <p:sp>
            <p:nvSpPr>
              <p:cNvPr id="291" name="Rectangle 59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92" name="Rectangle 60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93" name="Rectangle 61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94" name="Rectangle 62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95" name="Rectangle 63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96" name="Rectangle 64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00" name="Rectangle 68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PRd</a:t>
                </a:r>
              </a:p>
            </p:txBody>
          </p:sp>
          <p:sp>
            <p:nvSpPr>
              <p:cNvPr id="301" name="Rectangle 69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02" name="Rectangle 70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03" name="Rectangle 71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04" name="Rectangle 72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05" name="Rectangle 73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06" name="Rectangle 74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08" name="Rectangle 76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LPRd</a:t>
                </a:r>
              </a:p>
            </p:txBody>
          </p:sp>
          <p:sp>
            <p:nvSpPr>
              <p:cNvPr id="309" name="Rectangle 77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10" name="Rectangle 78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11" name="Rectangle 79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12" name="Rectangle 80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13" name="Rectangle 81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14" name="Rectangle 82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</p:grpSp>
        <p:sp>
          <p:nvSpPr>
            <p:cNvPr id="233" name="Text Box 84"/>
            <p:cNvSpPr txBox="1">
              <a:spLocks noChangeArrowheads="1"/>
            </p:cNvSpPr>
            <p:nvPr/>
          </p:nvSpPr>
          <p:spPr bwMode="auto">
            <a:xfrm>
              <a:off x="166" y="2557"/>
              <a:ext cx="42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 i="1">
                  <a:latin typeface="Verdana" pitchFamily="34" charset="0"/>
                </a:rPr>
                <a:t>ROB</a:t>
              </a:r>
            </a:p>
          </p:txBody>
        </p:sp>
      </p:grpSp>
      <p:sp>
        <p:nvSpPr>
          <p:cNvPr id="316" name="Text Box 85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2"/>
                </a:solidFill>
                <a:latin typeface="Verdana" pitchFamily="34" charset="0"/>
              </a:rPr>
              <a:t>x          ld     p    P7                      r1                P0</a:t>
            </a:r>
          </a:p>
        </p:txBody>
      </p:sp>
      <p:sp>
        <p:nvSpPr>
          <p:cNvPr id="317" name="Text Box 86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2"/>
                </a:solidFill>
                <a:latin typeface="Verdana" pitchFamily="34" charset="0"/>
              </a:rPr>
              <a:t>x          add        P0                      r3                P1</a:t>
            </a:r>
          </a:p>
        </p:txBody>
      </p:sp>
      <p:sp>
        <p:nvSpPr>
          <p:cNvPr id="318" name="Text Box 87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x          sub   p    P6     p     P5      r6                P3</a:t>
            </a:r>
          </a:p>
        </p:txBody>
      </p:sp>
      <p:sp>
        <p:nvSpPr>
          <p:cNvPr id="319" name="Text Box 88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2"/>
                </a:solidFill>
                <a:latin typeface="Verdana" pitchFamily="34" charset="0"/>
              </a:rPr>
              <a:t>x          ld     p    P7                      r1                </a:t>
            </a:r>
            <a:r>
              <a:rPr lang="en-US" sz="1800" b="0">
                <a:solidFill>
                  <a:schemeClr val="hlink"/>
                </a:solidFill>
                <a:latin typeface="Verdana" pitchFamily="34" charset="0"/>
              </a:rPr>
              <a:t>P0</a:t>
            </a:r>
          </a:p>
        </p:txBody>
      </p:sp>
      <p:sp>
        <p:nvSpPr>
          <p:cNvPr id="320" name="Rectangle 90"/>
          <p:cNvSpPr>
            <a:spLocks noChangeArrowheads="1"/>
          </p:cNvSpPr>
          <p:nvPr/>
        </p:nvSpPr>
        <p:spPr bwMode="auto">
          <a:xfrm>
            <a:off x="6559550" y="19812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ld r1, 0(r3)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add r3, r1, #4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sub r6, r7, r6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add r3, r3, r6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ld r6, 0(r1)</a:t>
            </a:r>
          </a:p>
        </p:txBody>
      </p:sp>
      <p:grpSp>
        <p:nvGrpSpPr>
          <p:cNvPr id="321" name="Group 91"/>
          <p:cNvGrpSpPr>
            <a:grpSpLocks/>
          </p:cNvGrpSpPr>
          <p:nvPr/>
        </p:nvGrpSpPr>
        <p:grpSpPr bwMode="auto">
          <a:xfrm>
            <a:off x="5095875" y="1290638"/>
            <a:ext cx="1271588" cy="3052762"/>
            <a:chOff x="3014" y="669"/>
            <a:chExt cx="801" cy="1923"/>
          </a:xfrm>
        </p:grpSpPr>
        <p:sp>
          <p:nvSpPr>
            <p:cNvPr id="322" name="Text Box 92"/>
            <p:cNvSpPr txBox="1">
              <a:spLocks noChangeArrowheads="1"/>
            </p:cNvSpPr>
            <p:nvPr/>
          </p:nvSpPr>
          <p:spPr bwMode="auto">
            <a:xfrm>
              <a:off x="3014" y="669"/>
              <a:ext cx="801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Free List</a:t>
              </a:r>
            </a:p>
          </p:txBody>
        </p:sp>
        <p:sp>
          <p:nvSpPr>
            <p:cNvPr id="323" name="Rectangle 93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324" name="Rectangle 94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325" name="Rectangle 95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326" name="Rectangle 96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P0</a:t>
              </a:r>
            </a:p>
          </p:txBody>
        </p:sp>
        <p:sp>
          <p:nvSpPr>
            <p:cNvPr id="327" name="Rectangle 97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328" name="Rectangle 98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P1</a:t>
              </a:r>
            </a:p>
          </p:txBody>
        </p:sp>
        <p:sp>
          <p:nvSpPr>
            <p:cNvPr id="329" name="Rectangle 99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P3</a:t>
              </a:r>
            </a:p>
          </p:txBody>
        </p:sp>
        <p:sp>
          <p:nvSpPr>
            <p:cNvPr id="330" name="Rectangle 100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P2</a:t>
              </a:r>
            </a:p>
          </p:txBody>
        </p:sp>
        <p:sp>
          <p:nvSpPr>
            <p:cNvPr id="331" name="Rectangle 101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P4</a:t>
              </a:r>
            </a:p>
          </p:txBody>
        </p:sp>
        <p:sp>
          <p:nvSpPr>
            <p:cNvPr id="332" name="Line 102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" name="Line 103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4" name="Group 104"/>
          <p:cNvGrpSpPr>
            <a:grpSpLocks/>
          </p:cNvGrpSpPr>
          <p:nvPr/>
        </p:nvGrpSpPr>
        <p:grpSpPr bwMode="auto">
          <a:xfrm>
            <a:off x="2746375" y="1214438"/>
            <a:ext cx="2136775" cy="3186112"/>
            <a:chOff x="1534" y="621"/>
            <a:chExt cx="1346" cy="2007"/>
          </a:xfrm>
        </p:grpSpPr>
        <p:grpSp>
          <p:nvGrpSpPr>
            <p:cNvPr id="335" name="Group 105"/>
            <p:cNvGrpSpPr>
              <a:grpSpLocks/>
            </p:cNvGrpSpPr>
            <p:nvPr/>
          </p:nvGrpSpPr>
          <p:grpSpPr bwMode="auto">
            <a:xfrm>
              <a:off x="1534" y="1581"/>
              <a:ext cx="1154" cy="231"/>
              <a:chOff x="1678" y="1533"/>
              <a:chExt cx="1154" cy="231"/>
            </a:xfrm>
          </p:grpSpPr>
          <p:sp>
            <p:nvSpPr>
              <p:cNvPr id="378" name="Rectangle 106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&lt;R6&gt;</a:t>
                </a:r>
              </a:p>
            </p:txBody>
          </p:sp>
          <p:sp>
            <p:nvSpPr>
              <p:cNvPr id="379" name="Text Box 107"/>
              <p:cNvSpPr txBox="1">
                <a:spLocks noChangeArrowheads="1"/>
              </p:cNvSpPr>
              <p:nvPr/>
            </p:nvSpPr>
            <p:spPr bwMode="auto">
              <a:xfrm>
                <a:off x="1678" y="1533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P5</a:t>
                </a:r>
              </a:p>
            </p:txBody>
          </p:sp>
        </p:grpSp>
        <p:grpSp>
          <p:nvGrpSpPr>
            <p:cNvPr id="336" name="Group 108"/>
            <p:cNvGrpSpPr>
              <a:grpSpLocks/>
            </p:cNvGrpSpPr>
            <p:nvPr/>
          </p:nvGrpSpPr>
          <p:grpSpPr bwMode="auto">
            <a:xfrm>
              <a:off x="1534" y="1725"/>
              <a:ext cx="1154" cy="231"/>
              <a:chOff x="1678" y="1677"/>
              <a:chExt cx="1154" cy="231"/>
            </a:xfrm>
          </p:grpSpPr>
          <p:sp>
            <p:nvSpPr>
              <p:cNvPr id="376" name="Rectangle 109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&lt;R7&gt;</a:t>
                </a:r>
              </a:p>
            </p:txBody>
          </p:sp>
          <p:sp>
            <p:nvSpPr>
              <p:cNvPr id="377" name="Text Box 110"/>
              <p:cNvSpPr txBox="1">
                <a:spLocks noChangeArrowheads="1"/>
              </p:cNvSpPr>
              <p:nvPr/>
            </p:nvSpPr>
            <p:spPr bwMode="auto">
              <a:xfrm>
                <a:off x="1678" y="1677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P6</a:t>
                </a:r>
              </a:p>
            </p:txBody>
          </p:sp>
        </p:grpSp>
        <p:grpSp>
          <p:nvGrpSpPr>
            <p:cNvPr id="337" name="Group 111"/>
            <p:cNvGrpSpPr>
              <a:grpSpLocks/>
            </p:cNvGrpSpPr>
            <p:nvPr/>
          </p:nvGrpSpPr>
          <p:grpSpPr bwMode="auto">
            <a:xfrm>
              <a:off x="1534" y="1869"/>
              <a:ext cx="1154" cy="231"/>
              <a:chOff x="1678" y="1821"/>
              <a:chExt cx="1154" cy="231"/>
            </a:xfrm>
          </p:grpSpPr>
          <p:sp>
            <p:nvSpPr>
              <p:cNvPr id="374" name="Rectangle 112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&lt;R3&gt;</a:t>
                </a:r>
              </a:p>
            </p:txBody>
          </p:sp>
          <p:sp>
            <p:nvSpPr>
              <p:cNvPr id="375" name="Text Box 113"/>
              <p:cNvSpPr txBox="1">
                <a:spLocks noChangeArrowheads="1"/>
              </p:cNvSpPr>
              <p:nvPr/>
            </p:nvSpPr>
            <p:spPr bwMode="auto">
              <a:xfrm>
                <a:off x="1678" y="182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P7</a:t>
                </a:r>
              </a:p>
            </p:txBody>
          </p:sp>
        </p:grpSp>
        <p:grpSp>
          <p:nvGrpSpPr>
            <p:cNvPr id="338" name="Group 114"/>
            <p:cNvGrpSpPr>
              <a:grpSpLocks/>
            </p:cNvGrpSpPr>
            <p:nvPr/>
          </p:nvGrpSpPr>
          <p:grpSpPr bwMode="auto">
            <a:xfrm>
              <a:off x="1534" y="861"/>
              <a:ext cx="1154" cy="231"/>
              <a:chOff x="1678" y="813"/>
              <a:chExt cx="1154" cy="231"/>
            </a:xfrm>
          </p:grpSpPr>
          <p:sp>
            <p:nvSpPr>
              <p:cNvPr id="372" name="Rectangle 115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373" name="Text Box 116"/>
              <p:cNvSpPr txBox="1">
                <a:spLocks noChangeArrowheads="1"/>
              </p:cNvSpPr>
              <p:nvPr/>
            </p:nvSpPr>
            <p:spPr bwMode="auto">
              <a:xfrm>
                <a:off x="1678" y="813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P0</a:t>
                </a:r>
              </a:p>
            </p:txBody>
          </p:sp>
        </p:grpSp>
        <p:grpSp>
          <p:nvGrpSpPr>
            <p:cNvPr id="339" name="Group 117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370" name="Rectangle 118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371" name="Text Box 119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Pn</a:t>
                </a:r>
              </a:p>
            </p:txBody>
          </p:sp>
        </p:grpSp>
        <p:grpSp>
          <p:nvGrpSpPr>
            <p:cNvPr id="340" name="Group 120"/>
            <p:cNvGrpSpPr>
              <a:grpSpLocks/>
            </p:cNvGrpSpPr>
            <p:nvPr/>
          </p:nvGrpSpPr>
          <p:grpSpPr bwMode="auto">
            <a:xfrm>
              <a:off x="1534" y="1005"/>
              <a:ext cx="1154" cy="231"/>
              <a:chOff x="1678" y="957"/>
              <a:chExt cx="1154" cy="231"/>
            </a:xfrm>
          </p:grpSpPr>
          <p:sp>
            <p:nvSpPr>
              <p:cNvPr id="368" name="Rectangle 121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369" name="Text Box 122"/>
              <p:cNvSpPr txBox="1">
                <a:spLocks noChangeArrowheads="1"/>
              </p:cNvSpPr>
              <p:nvPr/>
            </p:nvSpPr>
            <p:spPr bwMode="auto">
              <a:xfrm>
                <a:off x="1678" y="957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P1</a:t>
                </a:r>
              </a:p>
            </p:txBody>
          </p:sp>
        </p:grpSp>
        <p:grpSp>
          <p:nvGrpSpPr>
            <p:cNvPr id="341" name="Group 123"/>
            <p:cNvGrpSpPr>
              <a:grpSpLocks/>
            </p:cNvGrpSpPr>
            <p:nvPr/>
          </p:nvGrpSpPr>
          <p:grpSpPr bwMode="auto">
            <a:xfrm>
              <a:off x="1534" y="1149"/>
              <a:ext cx="1154" cy="231"/>
              <a:chOff x="1678" y="1101"/>
              <a:chExt cx="1154" cy="231"/>
            </a:xfrm>
          </p:grpSpPr>
          <p:sp>
            <p:nvSpPr>
              <p:cNvPr id="366" name="Rectangle 124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367" name="Text Box 125"/>
              <p:cNvSpPr txBox="1">
                <a:spLocks noChangeArrowheads="1"/>
              </p:cNvSpPr>
              <p:nvPr/>
            </p:nvSpPr>
            <p:spPr bwMode="auto">
              <a:xfrm>
                <a:off x="1678" y="110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P2</a:t>
                </a:r>
              </a:p>
            </p:txBody>
          </p:sp>
        </p:grpSp>
        <p:grpSp>
          <p:nvGrpSpPr>
            <p:cNvPr id="342" name="Group 126"/>
            <p:cNvGrpSpPr>
              <a:grpSpLocks/>
            </p:cNvGrpSpPr>
            <p:nvPr/>
          </p:nvGrpSpPr>
          <p:grpSpPr bwMode="auto">
            <a:xfrm>
              <a:off x="1534" y="1293"/>
              <a:ext cx="1154" cy="231"/>
              <a:chOff x="1678" y="1245"/>
              <a:chExt cx="1154" cy="231"/>
            </a:xfrm>
          </p:grpSpPr>
          <p:sp>
            <p:nvSpPr>
              <p:cNvPr id="364" name="Rectangle 127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365" name="Text Box 128"/>
              <p:cNvSpPr txBox="1">
                <a:spLocks noChangeArrowheads="1"/>
              </p:cNvSpPr>
              <p:nvPr/>
            </p:nvSpPr>
            <p:spPr bwMode="auto">
              <a:xfrm>
                <a:off x="1678" y="1245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P3</a:t>
                </a:r>
              </a:p>
            </p:txBody>
          </p:sp>
        </p:grpSp>
        <p:grpSp>
          <p:nvGrpSpPr>
            <p:cNvPr id="343" name="Group 129"/>
            <p:cNvGrpSpPr>
              <a:grpSpLocks/>
            </p:cNvGrpSpPr>
            <p:nvPr/>
          </p:nvGrpSpPr>
          <p:grpSpPr bwMode="auto">
            <a:xfrm>
              <a:off x="1534" y="1437"/>
              <a:ext cx="1154" cy="231"/>
              <a:chOff x="1678" y="1389"/>
              <a:chExt cx="1154" cy="231"/>
            </a:xfrm>
          </p:grpSpPr>
          <p:sp>
            <p:nvSpPr>
              <p:cNvPr id="362" name="Rectangle 130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363" name="Text Box 131"/>
              <p:cNvSpPr txBox="1">
                <a:spLocks noChangeArrowheads="1"/>
              </p:cNvSpPr>
              <p:nvPr/>
            </p:nvSpPr>
            <p:spPr bwMode="auto">
              <a:xfrm>
                <a:off x="1678" y="1389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P4</a:t>
                </a:r>
              </a:p>
            </p:txBody>
          </p:sp>
        </p:grpSp>
        <p:sp>
          <p:nvSpPr>
            <p:cNvPr id="344" name="Line 132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" name="Line 133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" name="Text Box 134"/>
            <p:cNvSpPr txBox="1">
              <a:spLocks noChangeArrowheads="1"/>
            </p:cNvSpPr>
            <p:nvPr/>
          </p:nvSpPr>
          <p:spPr bwMode="auto">
            <a:xfrm>
              <a:off x="1632" y="621"/>
              <a:ext cx="12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Physical Regs</a:t>
              </a:r>
            </a:p>
          </p:txBody>
        </p:sp>
        <p:sp>
          <p:nvSpPr>
            <p:cNvPr id="347" name="Rectangle 135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348" name="Rectangle 136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349" name="Rectangle 137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350" name="Rectangle 138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351" name="Rectangle 139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352" name="Rectangle 140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353" name="Rectangle 141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354" name="Rectangle 142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355" name="Rectangle 143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356" name="Line 144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7" name="Line 145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8" name="Group 146"/>
            <p:cNvGrpSpPr>
              <a:grpSpLocks/>
            </p:cNvGrpSpPr>
            <p:nvPr/>
          </p:nvGrpSpPr>
          <p:grpSpPr bwMode="auto">
            <a:xfrm>
              <a:off x="1534" y="2013"/>
              <a:ext cx="1154" cy="231"/>
              <a:chOff x="1678" y="1821"/>
              <a:chExt cx="1154" cy="231"/>
            </a:xfrm>
          </p:grpSpPr>
          <p:sp>
            <p:nvSpPr>
              <p:cNvPr id="360" name="Rectangle 147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&lt;R1&gt;</a:t>
                </a:r>
              </a:p>
            </p:txBody>
          </p:sp>
          <p:sp>
            <p:nvSpPr>
              <p:cNvPr id="361" name="Text Box 148"/>
              <p:cNvSpPr txBox="1">
                <a:spLocks noChangeArrowheads="1"/>
              </p:cNvSpPr>
              <p:nvPr/>
            </p:nvSpPr>
            <p:spPr bwMode="auto">
              <a:xfrm>
                <a:off x="1678" y="182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P8</a:t>
                </a:r>
              </a:p>
            </p:txBody>
          </p:sp>
        </p:grpSp>
        <p:sp>
          <p:nvSpPr>
            <p:cNvPr id="359" name="Rectangle 149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</p:grpSp>
      <p:grpSp>
        <p:nvGrpSpPr>
          <p:cNvPr id="380" name="Group 150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381" name="Line 151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" name="Line 152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3" name="Group 153"/>
          <p:cNvGrpSpPr>
            <a:grpSpLocks/>
          </p:cNvGrpSpPr>
          <p:nvPr/>
        </p:nvGrpSpPr>
        <p:grpSpPr bwMode="auto">
          <a:xfrm>
            <a:off x="457200" y="1219200"/>
            <a:ext cx="2046288" cy="2571750"/>
            <a:chOff x="92" y="624"/>
            <a:chExt cx="1289" cy="1620"/>
          </a:xfrm>
        </p:grpSpPr>
        <p:grpSp>
          <p:nvGrpSpPr>
            <p:cNvPr id="384" name="Group 154"/>
            <p:cNvGrpSpPr>
              <a:grpSpLocks/>
            </p:cNvGrpSpPr>
            <p:nvPr/>
          </p:nvGrpSpPr>
          <p:grpSpPr bwMode="auto">
            <a:xfrm>
              <a:off x="92" y="1005"/>
              <a:ext cx="1160" cy="1239"/>
              <a:chOff x="236" y="957"/>
              <a:chExt cx="1160" cy="1239"/>
            </a:xfrm>
          </p:grpSpPr>
          <p:grpSp>
            <p:nvGrpSpPr>
              <p:cNvPr id="386" name="Group 155"/>
              <p:cNvGrpSpPr>
                <a:grpSpLocks/>
              </p:cNvGrpSpPr>
              <p:nvPr/>
            </p:nvGrpSpPr>
            <p:grpSpPr bwMode="auto">
              <a:xfrm>
                <a:off x="236" y="1677"/>
                <a:ext cx="1160" cy="231"/>
                <a:chOff x="236" y="1677"/>
                <a:chExt cx="1160" cy="231"/>
              </a:xfrm>
            </p:grpSpPr>
            <p:sp>
              <p:nvSpPr>
                <p:cNvPr id="408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409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236" y="167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R5</a:t>
                  </a:r>
                </a:p>
              </p:txBody>
            </p:sp>
          </p:grpSp>
          <p:grpSp>
            <p:nvGrpSpPr>
              <p:cNvPr id="387" name="Group 158"/>
              <p:cNvGrpSpPr>
                <a:grpSpLocks/>
              </p:cNvGrpSpPr>
              <p:nvPr/>
            </p:nvGrpSpPr>
            <p:grpSpPr bwMode="auto">
              <a:xfrm>
                <a:off x="236" y="1821"/>
                <a:ext cx="1160" cy="231"/>
                <a:chOff x="236" y="1821"/>
                <a:chExt cx="1160" cy="231"/>
              </a:xfrm>
            </p:grpSpPr>
            <p:sp>
              <p:nvSpPr>
                <p:cNvPr id="406" name="Rectangle 159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P5</a:t>
                  </a:r>
                </a:p>
              </p:txBody>
            </p:sp>
            <p:sp>
              <p:nvSpPr>
                <p:cNvPr id="407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236" y="182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R6</a:t>
                  </a:r>
                </a:p>
              </p:txBody>
            </p:sp>
          </p:grpSp>
          <p:grpSp>
            <p:nvGrpSpPr>
              <p:cNvPr id="388" name="Group 161"/>
              <p:cNvGrpSpPr>
                <a:grpSpLocks/>
              </p:cNvGrpSpPr>
              <p:nvPr/>
            </p:nvGrpSpPr>
            <p:grpSpPr bwMode="auto">
              <a:xfrm>
                <a:off x="236" y="1965"/>
                <a:ext cx="1160" cy="231"/>
                <a:chOff x="236" y="1965"/>
                <a:chExt cx="1160" cy="231"/>
              </a:xfrm>
            </p:grpSpPr>
            <p:sp>
              <p:nvSpPr>
                <p:cNvPr id="404" name="Rectangle 162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P6</a:t>
                  </a:r>
                </a:p>
              </p:txBody>
            </p:sp>
            <p:sp>
              <p:nvSpPr>
                <p:cNvPr id="405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236" y="196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R7</a:t>
                  </a:r>
                </a:p>
              </p:txBody>
            </p:sp>
          </p:grpSp>
          <p:grpSp>
            <p:nvGrpSpPr>
              <p:cNvPr id="389" name="Group 164"/>
              <p:cNvGrpSpPr>
                <a:grpSpLocks/>
              </p:cNvGrpSpPr>
              <p:nvPr/>
            </p:nvGrpSpPr>
            <p:grpSpPr bwMode="auto">
              <a:xfrm>
                <a:off x="236" y="957"/>
                <a:ext cx="1160" cy="231"/>
                <a:chOff x="236" y="957"/>
                <a:chExt cx="1160" cy="231"/>
              </a:xfrm>
            </p:grpSpPr>
            <p:sp>
              <p:nvSpPr>
                <p:cNvPr id="402" name="Rectangle 165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403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236" y="95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R0</a:t>
                  </a:r>
                </a:p>
              </p:txBody>
            </p:sp>
          </p:grpSp>
          <p:grpSp>
            <p:nvGrpSpPr>
              <p:cNvPr id="390" name="Group 167"/>
              <p:cNvGrpSpPr>
                <a:grpSpLocks/>
              </p:cNvGrpSpPr>
              <p:nvPr/>
            </p:nvGrpSpPr>
            <p:grpSpPr bwMode="auto">
              <a:xfrm>
                <a:off x="236" y="1101"/>
                <a:ext cx="1160" cy="231"/>
                <a:chOff x="236" y="1101"/>
                <a:chExt cx="1160" cy="231"/>
              </a:xfrm>
            </p:grpSpPr>
            <p:sp>
              <p:nvSpPr>
                <p:cNvPr id="400" name="Rectangle 168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P8</a:t>
                  </a:r>
                </a:p>
              </p:txBody>
            </p:sp>
            <p:sp>
              <p:nvSpPr>
                <p:cNvPr id="401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236" y="110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R1</a:t>
                  </a:r>
                </a:p>
              </p:txBody>
            </p:sp>
          </p:grpSp>
          <p:grpSp>
            <p:nvGrpSpPr>
              <p:cNvPr id="391" name="Group 170"/>
              <p:cNvGrpSpPr>
                <a:grpSpLocks/>
              </p:cNvGrpSpPr>
              <p:nvPr/>
            </p:nvGrpSpPr>
            <p:grpSpPr bwMode="auto">
              <a:xfrm>
                <a:off x="236" y="1245"/>
                <a:ext cx="1160" cy="231"/>
                <a:chOff x="236" y="1245"/>
                <a:chExt cx="1160" cy="231"/>
              </a:xfrm>
            </p:grpSpPr>
            <p:sp>
              <p:nvSpPr>
                <p:cNvPr id="398" name="Rectangle 171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399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36" y="124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R2</a:t>
                  </a:r>
                </a:p>
              </p:txBody>
            </p:sp>
          </p:grpSp>
          <p:grpSp>
            <p:nvGrpSpPr>
              <p:cNvPr id="392" name="Group 173"/>
              <p:cNvGrpSpPr>
                <a:grpSpLocks/>
              </p:cNvGrpSpPr>
              <p:nvPr/>
            </p:nvGrpSpPr>
            <p:grpSpPr bwMode="auto">
              <a:xfrm>
                <a:off x="236" y="1389"/>
                <a:ext cx="1160" cy="231"/>
                <a:chOff x="236" y="1389"/>
                <a:chExt cx="1160" cy="231"/>
              </a:xfrm>
            </p:grpSpPr>
            <p:sp>
              <p:nvSpPr>
                <p:cNvPr id="396" name="Rectangle 174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P7</a:t>
                  </a:r>
                </a:p>
              </p:txBody>
            </p:sp>
            <p:sp>
              <p:nvSpPr>
                <p:cNvPr id="397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236" y="1389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R3</a:t>
                  </a:r>
                </a:p>
              </p:txBody>
            </p:sp>
          </p:grpSp>
          <p:grpSp>
            <p:nvGrpSpPr>
              <p:cNvPr id="393" name="Group 176"/>
              <p:cNvGrpSpPr>
                <a:grpSpLocks/>
              </p:cNvGrpSpPr>
              <p:nvPr/>
            </p:nvGrpSpPr>
            <p:grpSpPr bwMode="auto">
              <a:xfrm>
                <a:off x="236" y="1533"/>
                <a:ext cx="1160" cy="231"/>
                <a:chOff x="236" y="1533"/>
                <a:chExt cx="1160" cy="231"/>
              </a:xfrm>
            </p:grpSpPr>
            <p:sp>
              <p:nvSpPr>
                <p:cNvPr id="394" name="Rectangle 177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395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236" y="1533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R4</a:t>
                  </a:r>
                </a:p>
              </p:txBody>
            </p:sp>
          </p:grpSp>
        </p:grpSp>
        <p:sp>
          <p:nvSpPr>
            <p:cNvPr id="385" name="Text Box 179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Rename Table</a:t>
              </a:r>
            </a:p>
          </p:txBody>
        </p:sp>
      </p:grpSp>
      <p:grpSp>
        <p:nvGrpSpPr>
          <p:cNvPr id="410" name="Group 180"/>
          <p:cNvGrpSpPr>
            <a:grpSpLocks/>
          </p:cNvGrpSpPr>
          <p:nvPr/>
        </p:nvGrpSpPr>
        <p:grpSpPr bwMode="auto">
          <a:xfrm>
            <a:off x="920750" y="2052638"/>
            <a:ext cx="846138" cy="366712"/>
            <a:chOff x="384" y="1149"/>
            <a:chExt cx="533" cy="231"/>
          </a:xfrm>
        </p:grpSpPr>
        <p:grpSp>
          <p:nvGrpSpPr>
            <p:cNvPr id="411" name="Group 181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413" name="Line 18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" name="Line 18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2" name="Text Box 184"/>
            <p:cNvSpPr txBox="1">
              <a:spLocks noChangeArrowheads="1"/>
            </p:cNvSpPr>
            <p:nvPr/>
          </p:nvSpPr>
          <p:spPr bwMode="auto">
            <a:xfrm>
              <a:off x="622" y="1149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solidFill>
                    <a:schemeClr val="tx2"/>
                  </a:solidFill>
                  <a:latin typeface="Verdana" pitchFamily="34" charset="0"/>
                </a:rPr>
                <a:t>P0</a:t>
              </a:r>
            </a:p>
          </p:txBody>
        </p:sp>
      </p:grpSp>
      <p:sp>
        <p:nvSpPr>
          <p:cNvPr id="415" name="Text Box 185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P8</a:t>
            </a:r>
          </a:p>
        </p:txBody>
      </p:sp>
      <p:sp>
        <p:nvSpPr>
          <p:cNvPr id="416" name="Text Box 186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P7</a:t>
            </a:r>
          </a:p>
        </p:txBody>
      </p:sp>
      <p:grpSp>
        <p:nvGrpSpPr>
          <p:cNvPr id="417" name="Group 187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418" name="Line 18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" name="Line 18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0" name="Group 190"/>
          <p:cNvGrpSpPr>
            <a:grpSpLocks/>
          </p:cNvGrpSpPr>
          <p:nvPr/>
        </p:nvGrpSpPr>
        <p:grpSpPr bwMode="auto">
          <a:xfrm>
            <a:off x="920750" y="2509838"/>
            <a:ext cx="846138" cy="366712"/>
            <a:chOff x="384" y="1437"/>
            <a:chExt cx="533" cy="231"/>
          </a:xfrm>
        </p:grpSpPr>
        <p:grpSp>
          <p:nvGrpSpPr>
            <p:cNvPr id="421" name="Group 191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423" name="Line 19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" name="Line 19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2" name="Text Box 194"/>
            <p:cNvSpPr txBox="1">
              <a:spLocks noChangeArrowheads="1"/>
            </p:cNvSpPr>
            <p:nvPr/>
          </p:nvSpPr>
          <p:spPr bwMode="auto">
            <a:xfrm>
              <a:off x="622" y="1437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solidFill>
                    <a:schemeClr val="tx2"/>
                  </a:solidFill>
                  <a:latin typeface="Verdana" pitchFamily="34" charset="0"/>
                </a:rPr>
                <a:t>P1</a:t>
              </a:r>
            </a:p>
          </p:txBody>
        </p:sp>
      </p:grpSp>
      <p:sp>
        <p:nvSpPr>
          <p:cNvPr id="425" name="Text Box 195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P5</a:t>
            </a:r>
          </a:p>
        </p:txBody>
      </p:sp>
      <p:grpSp>
        <p:nvGrpSpPr>
          <p:cNvPr id="426" name="Group 196"/>
          <p:cNvGrpSpPr>
            <a:grpSpLocks/>
          </p:cNvGrpSpPr>
          <p:nvPr/>
        </p:nvGrpSpPr>
        <p:grpSpPr bwMode="auto">
          <a:xfrm>
            <a:off x="920750" y="3195638"/>
            <a:ext cx="846138" cy="366712"/>
            <a:chOff x="384" y="1869"/>
            <a:chExt cx="533" cy="231"/>
          </a:xfrm>
        </p:grpSpPr>
        <p:grpSp>
          <p:nvGrpSpPr>
            <p:cNvPr id="427" name="Group 197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429" name="Line 19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" name="Line 19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8" name="Text Box 200"/>
            <p:cNvSpPr txBox="1">
              <a:spLocks noChangeArrowheads="1"/>
            </p:cNvSpPr>
            <p:nvPr/>
          </p:nvSpPr>
          <p:spPr bwMode="auto">
            <a:xfrm>
              <a:off x="622" y="1869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P3</a:t>
              </a:r>
            </a:p>
          </p:txBody>
        </p:sp>
      </p:grpSp>
      <p:grpSp>
        <p:nvGrpSpPr>
          <p:cNvPr id="431" name="Group 201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432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4" name="Text Box 204"/>
          <p:cNvSpPr txBox="1">
            <a:spLocks noChangeArrowheads="1"/>
          </p:cNvSpPr>
          <p:nvPr/>
        </p:nvSpPr>
        <p:spPr bwMode="auto">
          <a:xfrm>
            <a:off x="5264150" y="55626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P1</a:t>
            </a:r>
          </a:p>
        </p:txBody>
      </p:sp>
      <p:grpSp>
        <p:nvGrpSpPr>
          <p:cNvPr id="435" name="Group 205"/>
          <p:cNvGrpSpPr>
            <a:grpSpLocks/>
          </p:cNvGrpSpPr>
          <p:nvPr/>
        </p:nvGrpSpPr>
        <p:grpSpPr bwMode="auto">
          <a:xfrm>
            <a:off x="1377950" y="2509838"/>
            <a:ext cx="846138" cy="366712"/>
            <a:chOff x="672" y="1437"/>
            <a:chExt cx="533" cy="231"/>
          </a:xfrm>
        </p:grpSpPr>
        <p:grpSp>
          <p:nvGrpSpPr>
            <p:cNvPr id="436" name="Group 206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438" name="Line 20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" name="Line 20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7" name="Text Box 209"/>
            <p:cNvSpPr txBox="1">
              <a:spLocks noChangeArrowheads="1"/>
            </p:cNvSpPr>
            <p:nvPr/>
          </p:nvSpPr>
          <p:spPr bwMode="auto">
            <a:xfrm>
              <a:off x="910" y="1437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P2</a:t>
              </a:r>
            </a:p>
          </p:txBody>
        </p:sp>
      </p:grpSp>
      <p:sp>
        <p:nvSpPr>
          <p:cNvPr id="440" name="Text Box 210"/>
          <p:cNvSpPr txBox="1">
            <a:spLocks noChangeArrowheads="1"/>
          </p:cNvSpPr>
          <p:nvPr/>
        </p:nvSpPr>
        <p:spPr bwMode="auto">
          <a:xfrm>
            <a:off x="539750" y="55626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x          add         P1            P3      r3                P2</a:t>
            </a:r>
          </a:p>
        </p:txBody>
      </p:sp>
      <p:sp>
        <p:nvSpPr>
          <p:cNvPr id="441" name="Text Box 211"/>
          <p:cNvSpPr txBox="1">
            <a:spLocks noChangeArrowheads="1"/>
          </p:cNvSpPr>
          <p:nvPr/>
        </p:nvSpPr>
        <p:spPr bwMode="auto">
          <a:xfrm>
            <a:off x="609600" y="5791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x          ld           P0                     r6                P4</a:t>
            </a:r>
          </a:p>
        </p:txBody>
      </p:sp>
      <p:sp>
        <p:nvSpPr>
          <p:cNvPr id="442" name="Text Box 212"/>
          <p:cNvSpPr txBox="1">
            <a:spLocks noChangeArrowheads="1"/>
          </p:cNvSpPr>
          <p:nvPr/>
        </p:nvSpPr>
        <p:spPr bwMode="auto">
          <a:xfrm>
            <a:off x="5264150" y="5791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P3</a:t>
            </a:r>
          </a:p>
        </p:txBody>
      </p:sp>
      <p:grpSp>
        <p:nvGrpSpPr>
          <p:cNvPr id="443" name="Group 213"/>
          <p:cNvGrpSpPr>
            <a:grpSpLocks/>
          </p:cNvGrpSpPr>
          <p:nvPr/>
        </p:nvGrpSpPr>
        <p:grpSpPr bwMode="auto">
          <a:xfrm>
            <a:off x="5340350" y="2362200"/>
            <a:ext cx="685800" cy="228600"/>
            <a:chOff x="3168" y="912"/>
            <a:chExt cx="432" cy="144"/>
          </a:xfrm>
        </p:grpSpPr>
        <p:sp>
          <p:nvSpPr>
            <p:cNvPr id="444" name="Line 214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" name="Line 215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6" name="Group 216"/>
          <p:cNvGrpSpPr>
            <a:grpSpLocks/>
          </p:cNvGrpSpPr>
          <p:nvPr/>
        </p:nvGrpSpPr>
        <p:grpSpPr bwMode="auto">
          <a:xfrm>
            <a:off x="1377950" y="3195638"/>
            <a:ext cx="846138" cy="366712"/>
            <a:chOff x="672" y="1869"/>
            <a:chExt cx="533" cy="231"/>
          </a:xfrm>
        </p:grpSpPr>
        <p:grpSp>
          <p:nvGrpSpPr>
            <p:cNvPr id="447" name="Group 217"/>
            <p:cNvGrpSpPr>
              <a:grpSpLocks/>
            </p:cNvGrpSpPr>
            <p:nvPr/>
          </p:nvGrpSpPr>
          <p:grpSpPr bwMode="auto">
            <a:xfrm>
              <a:off x="672" y="1920"/>
              <a:ext cx="288" cy="144"/>
              <a:chOff x="3168" y="912"/>
              <a:chExt cx="432" cy="144"/>
            </a:xfrm>
          </p:grpSpPr>
          <p:sp>
            <p:nvSpPr>
              <p:cNvPr id="449" name="Line 21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" name="Line 21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8" name="Text Box 220"/>
            <p:cNvSpPr txBox="1">
              <a:spLocks noChangeArrowheads="1"/>
            </p:cNvSpPr>
            <p:nvPr/>
          </p:nvSpPr>
          <p:spPr bwMode="auto">
            <a:xfrm>
              <a:off x="910" y="1869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P4</a:t>
              </a:r>
            </a:p>
          </p:txBody>
        </p:sp>
      </p:grpSp>
      <p:grpSp>
        <p:nvGrpSpPr>
          <p:cNvPr id="451" name="Group 221"/>
          <p:cNvGrpSpPr>
            <a:grpSpLocks/>
          </p:cNvGrpSpPr>
          <p:nvPr/>
        </p:nvGrpSpPr>
        <p:grpSpPr bwMode="auto">
          <a:xfrm>
            <a:off x="5340350" y="2590800"/>
            <a:ext cx="685800" cy="228600"/>
            <a:chOff x="3168" y="912"/>
            <a:chExt cx="432" cy="144"/>
          </a:xfrm>
        </p:grpSpPr>
        <p:sp>
          <p:nvSpPr>
            <p:cNvPr id="452" name="Line 22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" name="Line 22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4" name="Group 224"/>
          <p:cNvGrpSpPr>
            <a:grpSpLocks/>
          </p:cNvGrpSpPr>
          <p:nvPr/>
        </p:nvGrpSpPr>
        <p:grpSpPr bwMode="auto">
          <a:xfrm>
            <a:off x="6940550" y="4819650"/>
            <a:ext cx="2051050" cy="400050"/>
            <a:chOff x="4176" y="2892"/>
            <a:chExt cx="1292" cy="252"/>
          </a:xfrm>
        </p:grpSpPr>
        <p:sp>
          <p:nvSpPr>
            <p:cNvPr id="455" name="Line 225"/>
            <p:cNvSpPr>
              <a:spLocks noChangeShapeType="1"/>
            </p:cNvSpPr>
            <p:nvPr/>
          </p:nvSpPr>
          <p:spPr bwMode="auto">
            <a:xfrm flipH="1">
              <a:off x="4176" y="3024"/>
              <a:ext cx="192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" name="Text Box 226"/>
            <p:cNvSpPr txBox="1">
              <a:spLocks noChangeArrowheads="1"/>
            </p:cNvSpPr>
            <p:nvPr/>
          </p:nvSpPr>
          <p:spPr bwMode="auto">
            <a:xfrm>
              <a:off x="4272" y="2892"/>
              <a:ext cx="1196" cy="25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dirty="0" smtClean="0">
                  <a:solidFill>
                    <a:schemeClr val="hlink"/>
                  </a:solidFill>
                  <a:latin typeface="Verdana" pitchFamily="34" charset="0"/>
                </a:rPr>
                <a:t>Execute</a:t>
              </a:r>
              <a:endParaRPr lang="en-US" sz="2000" b="0" dirty="0">
                <a:solidFill>
                  <a:schemeClr val="hlink"/>
                </a:solidFill>
                <a:latin typeface="Verdana" pitchFamily="34" charset="0"/>
              </a:endParaRPr>
            </a:p>
          </p:txBody>
        </p:sp>
      </p:grpSp>
      <p:grpSp>
        <p:nvGrpSpPr>
          <p:cNvPr id="457" name="Group 227"/>
          <p:cNvGrpSpPr>
            <a:grpSpLocks/>
          </p:cNvGrpSpPr>
          <p:nvPr/>
        </p:nvGrpSpPr>
        <p:grpSpPr bwMode="auto">
          <a:xfrm>
            <a:off x="2368550" y="1828800"/>
            <a:ext cx="3733800" cy="4191000"/>
            <a:chOff x="1296" y="1008"/>
            <a:chExt cx="2352" cy="2640"/>
          </a:xfrm>
        </p:grpSpPr>
        <p:sp>
          <p:nvSpPr>
            <p:cNvPr id="458" name="Line 228"/>
            <p:cNvSpPr>
              <a:spLocks noChangeShapeType="1"/>
            </p:cNvSpPr>
            <p:nvPr/>
          </p:nvSpPr>
          <p:spPr bwMode="auto">
            <a:xfrm flipH="1">
              <a:off x="1296" y="3072"/>
              <a:ext cx="2352" cy="144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9" name="Line 229"/>
            <p:cNvSpPr>
              <a:spLocks noChangeShapeType="1"/>
            </p:cNvSpPr>
            <p:nvPr/>
          </p:nvSpPr>
          <p:spPr bwMode="auto">
            <a:xfrm flipH="1">
              <a:off x="1296" y="3120"/>
              <a:ext cx="2352" cy="528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" name="Line 230"/>
            <p:cNvSpPr>
              <a:spLocks noChangeShapeType="1"/>
            </p:cNvSpPr>
            <p:nvPr/>
          </p:nvSpPr>
          <p:spPr bwMode="auto">
            <a:xfrm flipH="1" flipV="1">
              <a:off x="2832" y="1008"/>
              <a:ext cx="816" cy="2016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1" name="Group 231"/>
          <p:cNvGrpSpPr>
            <a:grpSpLocks/>
          </p:cNvGrpSpPr>
          <p:nvPr/>
        </p:nvGrpSpPr>
        <p:grpSpPr bwMode="auto">
          <a:xfrm>
            <a:off x="2138363" y="1595438"/>
            <a:ext cx="2773362" cy="4587875"/>
            <a:chOff x="1151" y="861"/>
            <a:chExt cx="1747" cy="2890"/>
          </a:xfrm>
        </p:grpSpPr>
        <p:sp>
          <p:nvSpPr>
            <p:cNvPr id="462" name="Text Box 232"/>
            <p:cNvSpPr txBox="1">
              <a:spLocks noChangeArrowheads="1"/>
            </p:cNvSpPr>
            <p:nvPr/>
          </p:nvSpPr>
          <p:spPr bwMode="auto">
            <a:xfrm>
              <a:off x="1151" y="3069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>
                  <a:solidFill>
                    <a:schemeClr val="hlink"/>
                  </a:solidFill>
                  <a:latin typeface="Verdana" pitchFamily="34" charset="0"/>
                </a:rPr>
                <a:t>p</a:t>
              </a:r>
            </a:p>
          </p:txBody>
        </p:sp>
        <p:sp>
          <p:nvSpPr>
            <p:cNvPr id="463" name="Text Box 233"/>
            <p:cNvSpPr txBox="1">
              <a:spLocks noChangeArrowheads="1"/>
            </p:cNvSpPr>
            <p:nvPr/>
          </p:nvSpPr>
          <p:spPr bwMode="auto">
            <a:xfrm>
              <a:off x="1151" y="3501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>
                  <a:solidFill>
                    <a:schemeClr val="hlink"/>
                  </a:solidFill>
                  <a:latin typeface="Verdana" pitchFamily="34" charset="0"/>
                </a:rPr>
                <a:t>p</a:t>
              </a:r>
            </a:p>
          </p:txBody>
        </p:sp>
        <p:sp>
          <p:nvSpPr>
            <p:cNvPr id="464" name="Text Box 234"/>
            <p:cNvSpPr txBox="1">
              <a:spLocks noChangeArrowheads="1"/>
            </p:cNvSpPr>
            <p:nvPr/>
          </p:nvSpPr>
          <p:spPr bwMode="auto">
            <a:xfrm>
              <a:off x="2692" y="877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solidFill>
                    <a:schemeClr val="hlink"/>
                  </a:solidFill>
                  <a:latin typeface="Verdana" pitchFamily="34" charset="0"/>
                </a:rPr>
                <a:t>p</a:t>
              </a:r>
            </a:p>
          </p:txBody>
        </p:sp>
        <p:sp>
          <p:nvSpPr>
            <p:cNvPr id="465" name="Text Box 235"/>
            <p:cNvSpPr txBox="1">
              <a:spLocks noChangeArrowheads="1"/>
            </p:cNvSpPr>
            <p:nvPr/>
          </p:nvSpPr>
          <p:spPr bwMode="auto">
            <a:xfrm>
              <a:off x="1786" y="861"/>
              <a:ext cx="54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solidFill>
                    <a:schemeClr val="hlink"/>
                  </a:solidFill>
                  <a:latin typeface="Verdana" pitchFamily="34" charset="0"/>
                </a:rPr>
                <a:t>&lt;R1&gt;</a:t>
              </a:r>
            </a:p>
          </p:txBody>
        </p:sp>
      </p:grpSp>
      <p:sp>
        <p:nvSpPr>
          <p:cNvPr id="472" name="Text Box 242"/>
          <p:cNvSpPr txBox="1">
            <a:spLocks noChangeArrowheads="1"/>
          </p:cNvSpPr>
          <p:nvPr/>
        </p:nvSpPr>
        <p:spPr bwMode="auto">
          <a:xfrm>
            <a:off x="996950" y="4876800"/>
            <a:ext cx="304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hlink"/>
                </a:solidFill>
                <a:latin typeface="Verdana" pitchFamily="34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44966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" grpId="0" autoUpdateAnimBg="0"/>
      <p:bldP spid="472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Out-of-Order Execution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6.823 Spring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33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768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r>
              <a:rPr lang="en-US" sz="3000" b="1" dirty="0" smtClean="0"/>
              <a:t>Commit: </a:t>
            </a:r>
            <a:endParaRPr lang="en-US" sz="3000" dirty="0"/>
          </a:p>
          <a:p>
            <a:pPr lvl="1"/>
            <a:r>
              <a:rPr lang="en-US" sz="2600" dirty="0" smtClean="0"/>
              <a:t>Instructions </a:t>
            </a:r>
            <a:r>
              <a:rPr lang="en-US" sz="2600" dirty="0"/>
              <a:t>are </a:t>
            </a:r>
            <a:r>
              <a:rPr lang="en-US" sz="2600" dirty="0" smtClean="0"/>
              <a:t>committed </a:t>
            </a:r>
            <a:r>
              <a:rPr lang="en-US" sz="2600" dirty="0" smtClean="0"/>
              <a:t>in-order</a:t>
            </a:r>
            <a:endParaRPr lang="en-US" sz="2600" dirty="0" smtClean="0"/>
          </a:p>
          <a:p>
            <a:pPr lvl="1"/>
            <a:r>
              <a:rPr lang="en-US" sz="2600" dirty="0" smtClean="0"/>
              <a:t>Free the previously mapped physical </a:t>
            </a:r>
            <a:r>
              <a:rPr lang="en-US" sz="2600" dirty="0" smtClean="0"/>
              <a:t>register</a:t>
            </a:r>
            <a:endParaRPr lang="en-US" sz="2600" dirty="0" smtClean="0"/>
          </a:p>
          <a:p>
            <a:pPr lvl="1"/>
            <a:r>
              <a:rPr lang="en-US" sz="2600" dirty="0" smtClean="0"/>
              <a:t>Data is written to cache/memory/non-speculative store buffer when a store is </a:t>
            </a:r>
            <a:r>
              <a:rPr lang="en-US" sz="2600" dirty="0" smtClean="0"/>
              <a:t>committed</a:t>
            </a:r>
          </a:p>
          <a:p>
            <a:pPr lvl="1"/>
            <a:r>
              <a:rPr lang="en-US" sz="2600" dirty="0" smtClean="0"/>
              <a:t>The ROB entry is freed after commit</a:t>
            </a:r>
            <a:endParaRPr lang="en-US" dirty="0"/>
          </a:p>
        </p:txBody>
      </p:sp>
      <p:pic>
        <p:nvPicPr>
          <p:cNvPr id="199" name="Picture 198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27" t="6080" r="-1427" b="25019"/>
          <a:stretch/>
        </p:blipFill>
        <p:spPr bwMode="auto">
          <a:xfrm>
            <a:off x="1219200" y="1304925"/>
            <a:ext cx="6819900" cy="228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752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Out-of-Order Execution</a:t>
            </a:r>
            <a:endParaRPr lang="en-US" sz="3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6.823 Spring 2015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34</a:t>
            </a:fld>
            <a:endParaRPr lang="en-US" dirty="0"/>
          </a:p>
        </p:txBody>
      </p:sp>
      <p:grpSp>
        <p:nvGrpSpPr>
          <p:cNvPr id="231" name="Group 2"/>
          <p:cNvGrpSpPr>
            <a:grpSpLocks/>
          </p:cNvGrpSpPr>
          <p:nvPr/>
        </p:nvGrpSpPr>
        <p:grpSpPr bwMode="auto">
          <a:xfrm>
            <a:off x="539750" y="4287838"/>
            <a:ext cx="6324600" cy="2036762"/>
            <a:chOff x="144" y="2557"/>
            <a:chExt cx="3984" cy="1283"/>
          </a:xfrm>
        </p:grpSpPr>
        <p:grpSp>
          <p:nvGrpSpPr>
            <p:cNvPr id="232" name="Group 3"/>
            <p:cNvGrpSpPr>
              <a:grpSpLocks/>
            </p:cNvGrpSpPr>
            <p:nvPr/>
          </p:nvGrpSpPr>
          <p:grpSpPr bwMode="auto">
            <a:xfrm>
              <a:off x="144" y="2832"/>
              <a:ext cx="3984" cy="1008"/>
              <a:chOff x="144" y="2928"/>
              <a:chExt cx="3984" cy="1008"/>
            </a:xfrm>
          </p:grpSpPr>
          <p:sp>
            <p:nvSpPr>
              <p:cNvPr id="234" name="Rectangle 4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op</a:t>
                </a:r>
              </a:p>
            </p:txBody>
          </p:sp>
          <p:sp>
            <p:nvSpPr>
              <p:cNvPr id="235" name="Rectangle 5"/>
              <p:cNvSpPr>
                <a:spLocks noChangeArrowheads="1"/>
              </p:cNvSpPr>
              <p:nvPr/>
            </p:nvSpPr>
            <p:spPr bwMode="auto">
              <a:xfrm>
                <a:off x="1104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p1</a:t>
                </a:r>
              </a:p>
            </p:txBody>
          </p:sp>
          <p:sp>
            <p:nvSpPr>
              <p:cNvPr id="236" name="Rectangle 6"/>
              <p:cNvSpPr>
                <a:spLocks noChangeArrowheads="1"/>
              </p:cNvSpPr>
              <p:nvPr/>
            </p:nvSpPr>
            <p:spPr bwMode="auto">
              <a:xfrm>
                <a:off x="1344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PR1</a:t>
                </a:r>
              </a:p>
            </p:txBody>
          </p:sp>
          <p:sp>
            <p:nvSpPr>
              <p:cNvPr id="237" name="Rectangle 7"/>
              <p:cNvSpPr>
                <a:spLocks noChangeArrowheads="1"/>
              </p:cNvSpPr>
              <p:nvPr/>
            </p:nvSpPr>
            <p:spPr bwMode="auto">
              <a:xfrm>
                <a:off x="187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p2</a:t>
                </a:r>
              </a:p>
            </p:txBody>
          </p:sp>
          <p:sp>
            <p:nvSpPr>
              <p:cNvPr id="238" name="Rectangle 8"/>
              <p:cNvSpPr>
                <a:spLocks noChangeArrowheads="1"/>
              </p:cNvSpPr>
              <p:nvPr/>
            </p:nvSpPr>
            <p:spPr bwMode="auto">
              <a:xfrm>
                <a:off x="211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PR2</a:t>
                </a:r>
              </a:p>
            </p:txBody>
          </p:sp>
          <p:sp>
            <p:nvSpPr>
              <p:cNvPr id="239" name="Rectangle 9"/>
              <p:cNvSpPr>
                <a:spLocks noChangeArrowheads="1"/>
              </p:cNvSpPr>
              <p:nvPr/>
            </p:nvSpPr>
            <p:spPr bwMode="auto">
              <a:xfrm>
                <a:off x="432" y="292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ex</a:t>
                </a:r>
              </a:p>
            </p:txBody>
          </p:sp>
          <p:sp>
            <p:nvSpPr>
              <p:cNvPr id="240" name="Rectangle 10"/>
              <p:cNvSpPr>
                <a:spLocks noChangeArrowheads="1"/>
              </p:cNvSpPr>
              <p:nvPr/>
            </p:nvSpPr>
            <p:spPr bwMode="auto">
              <a:xfrm>
                <a:off x="144" y="292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use</a:t>
                </a:r>
              </a:p>
            </p:txBody>
          </p:sp>
          <p:sp>
            <p:nvSpPr>
              <p:cNvPr id="241" name="Rectangle 11"/>
              <p:cNvSpPr>
                <a:spLocks noChangeArrowheads="1"/>
              </p:cNvSpPr>
              <p:nvPr/>
            </p:nvSpPr>
            <p:spPr bwMode="auto">
              <a:xfrm>
                <a:off x="672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2" name="Rectangle 12"/>
              <p:cNvSpPr>
                <a:spLocks noChangeArrowheads="1"/>
              </p:cNvSpPr>
              <p:nvPr/>
            </p:nvSpPr>
            <p:spPr bwMode="auto">
              <a:xfrm>
                <a:off x="1104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3" name="Rectangle 13"/>
              <p:cNvSpPr>
                <a:spLocks noChangeArrowheads="1"/>
              </p:cNvSpPr>
              <p:nvPr/>
            </p:nvSpPr>
            <p:spPr bwMode="auto">
              <a:xfrm>
                <a:off x="1344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4" name="Rectangle 14"/>
              <p:cNvSpPr>
                <a:spLocks noChangeArrowheads="1"/>
              </p:cNvSpPr>
              <p:nvPr/>
            </p:nvSpPr>
            <p:spPr bwMode="auto">
              <a:xfrm>
                <a:off x="187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5" name="Rectangle 15"/>
              <p:cNvSpPr>
                <a:spLocks noChangeArrowheads="1"/>
              </p:cNvSpPr>
              <p:nvPr/>
            </p:nvSpPr>
            <p:spPr bwMode="auto">
              <a:xfrm>
                <a:off x="211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6" name="Rectangle 16"/>
              <p:cNvSpPr>
                <a:spLocks noChangeArrowheads="1"/>
              </p:cNvSpPr>
              <p:nvPr/>
            </p:nvSpPr>
            <p:spPr bwMode="auto">
              <a:xfrm>
                <a:off x="432" y="307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7" name="Rectangle 17"/>
              <p:cNvSpPr>
                <a:spLocks noChangeArrowheads="1"/>
              </p:cNvSpPr>
              <p:nvPr/>
            </p:nvSpPr>
            <p:spPr bwMode="auto">
              <a:xfrm>
                <a:off x="144" y="307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8" name="Rectangle 18"/>
              <p:cNvSpPr>
                <a:spLocks noChangeArrowheads="1"/>
              </p:cNvSpPr>
              <p:nvPr/>
            </p:nvSpPr>
            <p:spPr bwMode="auto">
              <a:xfrm>
                <a:off x="672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49" name="Rectangle 19"/>
              <p:cNvSpPr>
                <a:spLocks noChangeArrowheads="1"/>
              </p:cNvSpPr>
              <p:nvPr/>
            </p:nvSpPr>
            <p:spPr bwMode="auto">
              <a:xfrm>
                <a:off x="1104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0" name="Rectangle 20"/>
              <p:cNvSpPr>
                <a:spLocks noChangeArrowheads="1"/>
              </p:cNvSpPr>
              <p:nvPr/>
            </p:nvSpPr>
            <p:spPr bwMode="auto">
              <a:xfrm>
                <a:off x="1344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3" name="Rectangle 21"/>
              <p:cNvSpPr>
                <a:spLocks noChangeArrowheads="1"/>
              </p:cNvSpPr>
              <p:nvPr/>
            </p:nvSpPr>
            <p:spPr bwMode="auto">
              <a:xfrm>
                <a:off x="187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4" name="Rectangle 22"/>
              <p:cNvSpPr>
                <a:spLocks noChangeArrowheads="1"/>
              </p:cNvSpPr>
              <p:nvPr/>
            </p:nvSpPr>
            <p:spPr bwMode="auto">
              <a:xfrm>
                <a:off x="211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5" name="Rectangle 23"/>
              <p:cNvSpPr>
                <a:spLocks noChangeArrowheads="1"/>
              </p:cNvSpPr>
              <p:nvPr/>
            </p:nvSpPr>
            <p:spPr bwMode="auto">
              <a:xfrm>
                <a:off x="432" y="3216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6" name="Rectangle 24"/>
              <p:cNvSpPr>
                <a:spLocks noChangeArrowheads="1"/>
              </p:cNvSpPr>
              <p:nvPr/>
            </p:nvSpPr>
            <p:spPr bwMode="auto">
              <a:xfrm>
                <a:off x="144" y="3216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7" name="Rectangle 25"/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8" name="Rectangle 26"/>
              <p:cNvSpPr>
                <a:spLocks noChangeArrowheads="1"/>
              </p:cNvSpPr>
              <p:nvPr/>
            </p:nvSpPr>
            <p:spPr bwMode="auto">
              <a:xfrm>
                <a:off x="1104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59" name="Rectangle 27"/>
              <p:cNvSpPr>
                <a:spLocks noChangeArrowheads="1"/>
              </p:cNvSpPr>
              <p:nvPr/>
            </p:nvSpPr>
            <p:spPr bwMode="auto">
              <a:xfrm>
                <a:off x="1344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60" name="Rectangle 28"/>
              <p:cNvSpPr>
                <a:spLocks noChangeArrowheads="1"/>
              </p:cNvSpPr>
              <p:nvPr/>
            </p:nvSpPr>
            <p:spPr bwMode="auto">
              <a:xfrm>
                <a:off x="187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61" name="Rectangle 29"/>
              <p:cNvSpPr>
                <a:spLocks noChangeArrowheads="1"/>
              </p:cNvSpPr>
              <p:nvPr/>
            </p:nvSpPr>
            <p:spPr bwMode="auto">
              <a:xfrm>
                <a:off x="211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62" name="Rectangle 30"/>
              <p:cNvSpPr>
                <a:spLocks noChangeArrowheads="1"/>
              </p:cNvSpPr>
              <p:nvPr/>
            </p:nvSpPr>
            <p:spPr bwMode="auto">
              <a:xfrm>
                <a:off x="432" y="3360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63" name="Rectangle 31"/>
              <p:cNvSpPr>
                <a:spLocks noChangeArrowheads="1"/>
              </p:cNvSpPr>
              <p:nvPr/>
            </p:nvSpPr>
            <p:spPr bwMode="auto">
              <a:xfrm>
                <a:off x="144" y="3360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64" name="Rectangle 32"/>
              <p:cNvSpPr>
                <a:spLocks noChangeArrowheads="1"/>
              </p:cNvSpPr>
              <p:nvPr/>
            </p:nvSpPr>
            <p:spPr bwMode="auto">
              <a:xfrm>
                <a:off x="672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65" name="Rectangle 33"/>
              <p:cNvSpPr>
                <a:spLocks noChangeArrowheads="1"/>
              </p:cNvSpPr>
              <p:nvPr/>
            </p:nvSpPr>
            <p:spPr bwMode="auto">
              <a:xfrm>
                <a:off x="1104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66" name="Rectangle 34"/>
              <p:cNvSpPr>
                <a:spLocks noChangeArrowheads="1"/>
              </p:cNvSpPr>
              <p:nvPr/>
            </p:nvSpPr>
            <p:spPr bwMode="auto">
              <a:xfrm>
                <a:off x="1344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67" name="Rectangle 35"/>
              <p:cNvSpPr>
                <a:spLocks noChangeArrowheads="1"/>
              </p:cNvSpPr>
              <p:nvPr/>
            </p:nvSpPr>
            <p:spPr bwMode="auto">
              <a:xfrm>
                <a:off x="187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68" name="Rectangle 36"/>
              <p:cNvSpPr>
                <a:spLocks noChangeArrowheads="1"/>
              </p:cNvSpPr>
              <p:nvPr/>
            </p:nvSpPr>
            <p:spPr bwMode="auto">
              <a:xfrm>
                <a:off x="211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69" name="Rectangle 37"/>
              <p:cNvSpPr>
                <a:spLocks noChangeArrowheads="1"/>
              </p:cNvSpPr>
              <p:nvPr/>
            </p:nvSpPr>
            <p:spPr bwMode="auto">
              <a:xfrm>
                <a:off x="432" y="3504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70" name="Rectangle 38"/>
              <p:cNvSpPr>
                <a:spLocks noChangeArrowheads="1"/>
              </p:cNvSpPr>
              <p:nvPr/>
            </p:nvSpPr>
            <p:spPr bwMode="auto">
              <a:xfrm>
                <a:off x="144" y="3504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71" name="Rectangle 39"/>
              <p:cNvSpPr>
                <a:spLocks noChangeArrowheads="1"/>
              </p:cNvSpPr>
              <p:nvPr/>
            </p:nvSpPr>
            <p:spPr bwMode="auto">
              <a:xfrm>
                <a:off x="672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72" name="Rectangle 40"/>
              <p:cNvSpPr>
                <a:spLocks noChangeArrowheads="1"/>
              </p:cNvSpPr>
              <p:nvPr/>
            </p:nvSpPr>
            <p:spPr bwMode="auto">
              <a:xfrm>
                <a:off x="1104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73" name="Rectangle 41"/>
              <p:cNvSpPr>
                <a:spLocks noChangeArrowheads="1"/>
              </p:cNvSpPr>
              <p:nvPr/>
            </p:nvSpPr>
            <p:spPr bwMode="auto">
              <a:xfrm>
                <a:off x="1344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74" name="Rectangle 42"/>
              <p:cNvSpPr>
                <a:spLocks noChangeArrowheads="1"/>
              </p:cNvSpPr>
              <p:nvPr/>
            </p:nvSpPr>
            <p:spPr bwMode="auto">
              <a:xfrm>
                <a:off x="187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75" name="Rectangle 43"/>
              <p:cNvSpPr>
                <a:spLocks noChangeArrowheads="1"/>
              </p:cNvSpPr>
              <p:nvPr/>
            </p:nvSpPr>
            <p:spPr bwMode="auto">
              <a:xfrm>
                <a:off x="211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76" name="Rectangle 44"/>
              <p:cNvSpPr>
                <a:spLocks noChangeArrowheads="1"/>
              </p:cNvSpPr>
              <p:nvPr/>
            </p:nvSpPr>
            <p:spPr bwMode="auto">
              <a:xfrm>
                <a:off x="432" y="3648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77" name="Rectangle 45"/>
              <p:cNvSpPr>
                <a:spLocks noChangeArrowheads="1"/>
              </p:cNvSpPr>
              <p:nvPr/>
            </p:nvSpPr>
            <p:spPr bwMode="auto">
              <a:xfrm>
                <a:off x="144" y="3648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78" name="Rectangle 46"/>
              <p:cNvSpPr>
                <a:spLocks noChangeArrowheads="1"/>
              </p:cNvSpPr>
              <p:nvPr/>
            </p:nvSpPr>
            <p:spPr bwMode="auto">
              <a:xfrm>
                <a:off x="672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79" name="Rectangle 47"/>
              <p:cNvSpPr>
                <a:spLocks noChangeArrowheads="1"/>
              </p:cNvSpPr>
              <p:nvPr/>
            </p:nvSpPr>
            <p:spPr bwMode="auto">
              <a:xfrm>
                <a:off x="1104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80" name="Rectangle 48"/>
              <p:cNvSpPr>
                <a:spLocks noChangeArrowheads="1"/>
              </p:cNvSpPr>
              <p:nvPr/>
            </p:nvSpPr>
            <p:spPr bwMode="auto">
              <a:xfrm>
                <a:off x="1344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81" name="Rectangle 49"/>
              <p:cNvSpPr>
                <a:spLocks noChangeArrowheads="1"/>
              </p:cNvSpPr>
              <p:nvPr/>
            </p:nvSpPr>
            <p:spPr bwMode="auto">
              <a:xfrm>
                <a:off x="187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82" name="Rectangle 50"/>
              <p:cNvSpPr>
                <a:spLocks noChangeArrowheads="1"/>
              </p:cNvSpPr>
              <p:nvPr/>
            </p:nvSpPr>
            <p:spPr bwMode="auto">
              <a:xfrm>
                <a:off x="211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83" name="Rectangle 51"/>
              <p:cNvSpPr>
                <a:spLocks noChangeArrowheads="1"/>
              </p:cNvSpPr>
              <p:nvPr/>
            </p:nvSpPr>
            <p:spPr bwMode="auto">
              <a:xfrm>
                <a:off x="432" y="3792"/>
                <a:ext cx="240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84" name="Rectangle 52"/>
              <p:cNvSpPr>
                <a:spLocks noChangeArrowheads="1"/>
              </p:cNvSpPr>
              <p:nvPr/>
            </p:nvSpPr>
            <p:spPr bwMode="auto">
              <a:xfrm>
                <a:off x="144" y="3792"/>
                <a:ext cx="28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90" name="Rectangle 58"/>
              <p:cNvSpPr>
                <a:spLocks noChangeArrowheads="1"/>
              </p:cNvSpPr>
              <p:nvPr/>
            </p:nvSpPr>
            <p:spPr bwMode="auto">
              <a:xfrm>
                <a:off x="2640" y="292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Rd</a:t>
                </a:r>
              </a:p>
            </p:txBody>
          </p:sp>
          <p:sp>
            <p:nvSpPr>
              <p:cNvPr id="291" name="Rectangle 59"/>
              <p:cNvSpPr>
                <a:spLocks noChangeArrowheads="1"/>
              </p:cNvSpPr>
              <p:nvPr/>
            </p:nvSpPr>
            <p:spPr bwMode="auto">
              <a:xfrm>
                <a:off x="2640" y="307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92" name="Rectangle 60"/>
              <p:cNvSpPr>
                <a:spLocks noChangeArrowheads="1"/>
              </p:cNvSpPr>
              <p:nvPr/>
            </p:nvSpPr>
            <p:spPr bwMode="auto">
              <a:xfrm>
                <a:off x="2640" y="3216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93" name="Rectangle 61"/>
              <p:cNvSpPr>
                <a:spLocks noChangeArrowheads="1"/>
              </p:cNvSpPr>
              <p:nvPr/>
            </p:nvSpPr>
            <p:spPr bwMode="auto">
              <a:xfrm>
                <a:off x="2640" y="3360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94" name="Rectangle 62"/>
              <p:cNvSpPr>
                <a:spLocks noChangeArrowheads="1"/>
              </p:cNvSpPr>
              <p:nvPr/>
            </p:nvSpPr>
            <p:spPr bwMode="auto">
              <a:xfrm>
                <a:off x="2640" y="3504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95" name="Rectangle 63"/>
              <p:cNvSpPr>
                <a:spLocks noChangeArrowheads="1"/>
              </p:cNvSpPr>
              <p:nvPr/>
            </p:nvSpPr>
            <p:spPr bwMode="auto">
              <a:xfrm>
                <a:off x="2640" y="3648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296" name="Rectangle 64"/>
              <p:cNvSpPr>
                <a:spLocks noChangeArrowheads="1"/>
              </p:cNvSpPr>
              <p:nvPr/>
            </p:nvSpPr>
            <p:spPr bwMode="auto">
              <a:xfrm>
                <a:off x="2640" y="3792"/>
                <a:ext cx="432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00" name="Rectangle 68"/>
              <p:cNvSpPr>
                <a:spLocks noChangeArrowheads="1"/>
              </p:cNvSpPr>
              <p:nvPr/>
            </p:nvSpPr>
            <p:spPr bwMode="auto">
              <a:xfrm>
                <a:off x="3600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PRd</a:t>
                </a:r>
              </a:p>
            </p:txBody>
          </p:sp>
          <p:sp>
            <p:nvSpPr>
              <p:cNvPr id="301" name="Rectangle 69"/>
              <p:cNvSpPr>
                <a:spLocks noChangeArrowheads="1"/>
              </p:cNvSpPr>
              <p:nvPr/>
            </p:nvSpPr>
            <p:spPr bwMode="auto">
              <a:xfrm>
                <a:off x="3600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02" name="Rectangle 70"/>
              <p:cNvSpPr>
                <a:spLocks noChangeArrowheads="1"/>
              </p:cNvSpPr>
              <p:nvPr/>
            </p:nvSpPr>
            <p:spPr bwMode="auto">
              <a:xfrm>
                <a:off x="3600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03" name="Rectangle 71"/>
              <p:cNvSpPr>
                <a:spLocks noChangeArrowheads="1"/>
              </p:cNvSpPr>
              <p:nvPr/>
            </p:nvSpPr>
            <p:spPr bwMode="auto">
              <a:xfrm>
                <a:off x="3600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04" name="Rectangle 72"/>
              <p:cNvSpPr>
                <a:spLocks noChangeArrowheads="1"/>
              </p:cNvSpPr>
              <p:nvPr/>
            </p:nvSpPr>
            <p:spPr bwMode="auto">
              <a:xfrm>
                <a:off x="3600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05" name="Rectangle 73"/>
              <p:cNvSpPr>
                <a:spLocks noChangeArrowheads="1"/>
              </p:cNvSpPr>
              <p:nvPr/>
            </p:nvSpPr>
            <p:spPr bwMode="auto">
              <a:xfrm>
                <a:off x="3600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06" name="Rectangle 74"/>
              <p:cNvSpPr>
                <a:spLocks noChangeArrowheads="1"/>
              </p:cNvSpPr>
              <p:nvPr/>
            </p:nvSpPr>
            <p:spPr bwMode="auto">
              <a:xfrm>
                <a:off x="3600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08" name="Rectangle 76"/>
              <p:cNvSpPr>
                <a:spLocks noChangeArrowheads="1"/>
              </p:cNvSpPr>
              <p:nvPr/>
            </p:nvSpPr>
            <p:spPr bwMode="auto">
              <a:xfrm>
                <a:off x="3072" y="292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600" b="0">
                    <a:latin typeface="Verdana" pitchFamily="34" charset="0"/>
                  </a:rPr>
                  <a:t>LPRd</a:t>
                </a:r>
              </a:p>
            </p:txBody>
          </p:sp>
          <p:sp>
            <p:nvSpPr>
              <p:cNvPr id="309" name="Rectangle 77"/>
              <p:cNvSpPr>
                <a:spLocks noChangeArrowheads="1"/>
              </p:cNvSpPr>
              <p:nvPr/>
            </p:nvSpPr>
            <p:spPr bwMode="auto">
              <a:xfrm>
                <a:off x="3072" y="307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10" name="Rectangle 78"/>
              <p:cNvSpPr>
                <a:spLocks noChangeArrowheads="1"/>
              </p:cNvSpPr>
              <p:nvPr/>
            </p:nvSpPr>
            <p:spPr bwMode="auto">
              <a:xfrm>
                <a:off x="3072" y="3216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11" name="Rectangle 79"/>
              <p:cNvSpPr>
                <a:spLocks noChangeArrowheads="1"/>
              </p:cNvSpPr>
              <p:nvPr/>
            </p:nvSpPr>
            <p:spPr bwMode="auto">
              <a:xfrm>
                <a:off x="3072" y="3360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12" name="Rectangle 80"/>
              <p:cNvSpPr>
                <a:spLocks noChangeArrowheads="1"/>
              </p:cNvSpPr>
              <p:nvPr/>
            </p:nvSpPr>
            <p:spPr bwMode="auto">
              <a:xfrm>
                <a:off x="3072" y="3504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13" name="Rectangle 81"/>
              <p:cNvSpPr>
                <a:spLocks noChangeArrowheads="1"/>
              </p:cNvSpPr>
              <p:nvPr/>
            </p:nvSpPr>
            <p:spPr bwMode="auto">
              <a:xfrm>
                <a:off x="3072" y="3648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  <p:sp>
            <p:nvSpPr>
              <p:cNvPr id="314" name="Rectangle 82"/>
              <p:cNvSpPr>
                <a:spLocks noChangeArrowheads="1"/>
              </p:cNvSpPr>
              <p:nvPr/>
            </p:nvSpPr>
            <p:spPr bwMode="auto">
              <a:xfrm>
                <a:off x="3072" y="3792"/>
                <a:ext cx="528" cy="144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 b="0">
                  <a:latin typeface="Verdana" pitchFamily="34" charset="0"/>
                </a:endParaRPr>
              </a:p>
            </p:txBody>
          </p:sp>
        </p:grpSp>
        <p:sp>
          <p:nvSpPr>
            <p:cNvPr id="233" name="Text Box 84"/>
            <p:cNvSpPr txBox="1">
              <a:spLocks noChangeArrowheads="1"/>
            </p:cNvSpPr>
            <p:nvPr/>
          </p:nvSpPr>
          <p:spPr bwMode="auto">
            <a:xfrm>
              <a:off x="166" y="2557"/>
              <a:ext cx="428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 i="1">
                  <a:latin typeface="Verdana" pitchFamily="34" charset="0"/>
                </a:rPr>
                <a:t>ROB</a:t>
              </a:r>
            </a:p>
          </p:txBody>
        </p:sp>
      </p:grpSp>
      <p:sp>
        <p:nvSpPr>
          <p:cNvPr id="316" name="Text Box 85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2"/>
                </a:solidFill>
                <a:latin typeface="Verdana" pitchFamily="34" charset="0"/>
              </a:rPr>
              <a:t>x          ld     p    P7                      r1                P0</a:t>
            </a:r>
          </a:p>
        </p:txBody>
      </p:sp>
      <p:sp>
        <p:nvSpPr>
          <p:cNvPr id="317" name="Text Box 86"/>
          <p:cNvSpPr txBox="1">
            <a:spLocks noChangeArrowheads="1"/>
          </p:cNvSpPr>
          <p:nvPr/>
        </p:nvSpPr>
        <p:spPr bwMode="auto">
          <a:xfrm>
            <a:off x="539750" y="51054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tx2"/>
                </a:solidFill>
                <a:latin typeface="Verdana" pitchFamily="34" charset="0"/>
              </a:rPr>
              <a:t>x          add        P0                      r3                P1</a:t>
            </a:r>
          </a:p>
        </p:txBody>
      </p:sp>
      <p:sp>
        <p:nvSpPr>
          <p:cNvPr id="318" name="Text Box 87"/>
          <p:cNvSpPr txBox="1">
            <a:spLocks noChangeArrowheads="1"/>
          </p:cNvSpPr>
          <p:nvPr/>
        </p:nvSpPr>
        <p:spPr bwMode="auto">
          <a:xfrm>
            <a:off x="539750" y="53340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x          sub   p    P6     p     P5      r6                P3</a:t>
            </a:r>
          </a:p>
        </p:txBody>
      </p:sp>
      <p:sp>
        <p:nvSpPr>
          <p:cNvPr id="319" name="Text Box 88"/>
          <p:cNvSpPr txBox="1">
            <a:spLocks noChangeArrowheads="1"/>
          </p:cNvSpPr>
          <p:nvPr/>
        </p:nvSpPr>
        <p:spPr bwMode="auto">
          <a:xfrm>
            <a:off x="539750" y="48768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 dirty="0">
                <a:solidFill>
                  <a:schemeClr val="tx2"/>
                </a:solidFill>
                <a:latin typeface="Verdana" pitchFamily="34" charset="0"/>
              </a:rPr>
              <a:t>x          </a:t>
            </a:r>
            <a:r>
              <a:rPr lang="en-US" sz="1800" b="0" dirty="0" err="1">
                <a:solidFill>
                  <a:schemeClr val="tx2"/>
                </a:solidFill>
                <a:latin typeface="Verdana" pitchFamily="34" charset="0"/>
              </a:rPr>
              <a:t>ld</a:t>
            </a:r>
            <a:r>
              <a:rPr lang="en-US" sz="1800" b="0" dirty="0">
                <a:solidFill>
                  <a:schemeClr val="tx2"/>
                </a:solidFill>
                <a:latin typeface="Verdana" pitchFamily="34" charset="0"/>
              </a:rPr>
              <a:t>     p    P7                      r1                </a:t>
            </a:r>
            <a:r>
              <a:rPr lang="en-US" sz="1800" b="0" dirty="0">
                <a:solidFill>
                  <a:schemeClr val="hlink"/>
                </a:solidFill>
                <a:latin typeface="Verdana" pitchFamily="34" charset="0"/>
              </a:rPr>
              <a:t>P0</a:t>
            </a:r>
          </a:p>
        </p:txBody>
      </p:sp>
      <p:sp>
        <p:nvSpPr>
          <p:cNvPr id="320" name="Rectangle 90"/>
          <p:cNvSpPr>
            <a:spLocks noChangeArrowheads="1"/>
          </p:cNvSpPr>
          <p:nvPr/>
        </p:nvSpPr>
        <p:spPr bwMode="auto">
          <a:xfrm>
            <a:off x="6559550" y="1981200"/>
            <a:ext cx="2895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ld r1, 0(r3)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add r3, r1, #4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sub r6, r7, r6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add r3, r3, r6</a:t>
            </a:r>
          </a:p>
          <a:p>
            <a:pPr marL="285750" indent="-285750" eaLnBrk="0" hangingPunct="0">
              <a:lnSpc>
                <a:spcPct val="80000"/>
              </a:lnSpc>
              <a:spcBef>
                <a:spcPct val="30000"/>
              </a:spcBef>
              <a:buSzPct val="100000"/>
            </a:pPr>
            <a:r>
              <a:rPr lang="en-US" b="0">
                <a:latin typeface="Verdana" pitchFamily="34" charset="0"/>
              </a:rPr>
              <a:t>ld r6, 0(r1)</a:t>
            </a:r>
          </a:p>
        </p:txBody>
      </p:sp>
      <p:grpSp>
        <p:nvGrpSpPr>
          <p:cNvPr id="321" name="Group 91"/>
          <p:cNvGrpSpPr>
            <a:grpSpLocks/>
          </p:cNvGrpSpPr>
          <p:nvPr/>
        </p:nvGrpSpPr>
        <p:grpSpPr bwMode="auto">
          <a:xfrm>
            <a:off x="5095875" y="1290638"/>
            <a:ext cx="1271588" cy="3052762"/>
            <a:chOff x="3014" y="669"/>
            <a:chExt cx="801" cy="1923"/>
          </a:xfrm>
        </p:grpSpPr>
        <p:sp>
          <p:nvSpPr>
            <p:cNvPr id="322" name="Text Box 92"/>
            <p:cNvSpPr txBox="1">
              <a:spLocks noChangeArrowheads="1"/>
            </p:cNvSpPr>
            <p:nvPr/>
          </p:nvSpPr>
          <p:spPr bwMode="auto">
            <a:xfrm>
              <a:off x="3014" y="669"/>
              <a:ext cx="801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Free List</a:t>
              </a:r>
            </a:p>
          </p:txBody>
        </p:sp>
        <p:sp>
          <p:nvSpPr>
            <p:cNvPr id="323" name="Rectangle 93"/>
            <p:cNvSpPr>
              <a:spLocks noChangeArrowheads="1"/>
            </p:cNvSpPr>
            <p:nvPr/>
          </p:nvSpPr>
          <p:spPr bwMode="auto">
            <a:xfrm>
              <a:off x="3168" y="163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324" name="Rectangle 94"/>
            <p:cNvSpPr>
              <a:spLocks noChangeArrowheads="1"/>
            </p:cNvSpPr>
            <p:nvPr/>
          </p:nvSpPr>
          <p:spPr bwMode="auto">
            <a:xfrm>
              <a:off x="3168" y="177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325" name="Rectangle 95"/>
            <p:cNvSpPr>
              <a:spLocks noChangeArrowheads="1"/>
            </p:cNvSpPr>
            <p:nvPr/>
          </p:nvSpPr>
          <p:spPr bwMode="auto">
            <a:xfrm>
              <a:off x="3168" y="192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326" name="Rectangle 96"/>
            <p:cNvSpPr>
              <a:spLocks noChangeArrowheads="1"/>
            </p:cNvSpPr>
            <p:nvPr/>
          </p:nvSpPr>
          <p:spPr bwMode="auto">
            <a:xfrm>
              <a:off x="3168" y="912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P0</a:t>
              </a:r>
            </a:p>
          </p:txBody>
        </p:sp>
        <p:sp>
          <p:nvSpPr>
            <p:cNvPr id="327" name="Rectangle 97"/>
            <p:cNvSpPr>
              <a:spLocks noChangeArrowheads="1"/>
            </p:cNvSpPr>
            <p:nvPr/>
          </p:nvSpPr>
          <p:spPr bwMode="auto">
            <a:xfrm>
              <a:off x="3170" y="244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328" name="Rectangle 98"/>
            <p:cNvSpPr>
              <a:spLocks noChangeArrowheads="1"/>
            </p:cNvSpPr>
            <p:nvPr/>
          </p:nvSpPr>
          <p:spPr bwMode="auto">
            <a:xfrm>
              <a:off x="3168" y="1056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P1</a:t>
              </a:r>
            </a:p>
          </p:txBody>
        </p:sp>
        <p:sp>
          <p:nvSpPr>
            <p:cNvPr id="329" name="Rectangle 99"/>
            <p:cNvSpPr>
              <a:spLocks noChangeArrowheads="1"/>
            </p:cNvSpPr>
            <p:nvPr/>
          </p:nvSpPr>
          <p:spPr bwMode="auto">
            <a:xfrm>
              <a:off x="3168" y="1200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P3</a:t>
              </a:r>
            </a:p>
          </p:txBody>
        </p:sp>
        <p:sp>
          <p:nvSpPr>
            <p:cNvPr id="330" name="Rectangle 100"/>
            <p:cNvSpPr>
              <a:spLocks noChangeArrowheads="1"/>
            </p:cNvSpPr>
            <p:nvPr/>
          </p:nvSpPr>
          <p:spPr bwMode="auto">
            <a:xfrm>
              <a:off x="3168" y="1344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P2</a:t>
              </a:r>
            </a:p>
          </p:txBody>
        </p:sp>
        <p:sp>
          <p:nvSpPr>
            <p:cNvPr id="331" name="Rectangle 101"/>
            <p:cNvSpPr>
              <a:spLocks noChangeArrowheads="1"/>
            </p:cNvSpPr>
            <p:nvPr/>
          </p:nvSpPr>
          <p:spPr bwMode="auto">
            <a:xfrm>
              <a:off x="3168" y="1488"/>
              <a:ext cx="430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P4</a:t>
              </a:r>
            </a:p>
          </p:txBody>
        </p:sp>
        <p:sp>
          <p:nvSpPr>
            <p:cNvPr id="332" name="Line 102"/>
            <p:cNvSpPr>
              <a:spLocks noChangeShapeType="1"/>
            </p:cNvSpPr>
            <p:nvPr/>
          </p:nvSpPr>
          <p:spPr bwMode="auto">
            <a:xfrm>
              <a:off x="316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3" name="Line 103"/>
            <p:cNvSpPr>
              <a:spLocks noChangeShapeType="1"/>
            </p:cNvSpPr>
            <p:nvPr/>
          </p:nvSpPr>
          <p:spPr bwMode="auto">
            <a:xfrm>
              <a:off x="359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4" name="Group 104"/>
          <p:cNvGrpSpPr>
            <a:grpSpLocks/>
          </p:cNvGrpSpPr>
          <p:nvPr/>
        </p:nvGrpSpPr>
        <p:grpSpPr bwMode="auto">
          <a:xfrm>
            <a:off x="2746375" y="1214438"/>
            <a:ext cx="2136775" cy="3186112"/>
            <a:chOff x="1534" y="621"/>
            <a:chExt cx="1346" cy="2007"/>
          </a:xfrm>
        </p:grpSpPr>
        <p:grpSp>
          <p:nvGrpSpPr>
            <p:cNvPr id="335" name="Group 105"/>
            <p:cNvGrpSpPr>
              <a:grpSpLocks/>
            </p:cNvGrpSpPr>
            <p:nvPr/>
          </p:nvGrpSpPr>
          <p:grpSpPr bwMode="auto">
            <a:xfrm>
              <a:off x="1534" y="1581"/>
              <a:ext cx="1154" cy="231"/>
              <a:chOff x="1678" y="1533"/>
              <a:chExt cx="1154" cy="231"/>
            </a:xfrm>
          </p:grpSpPr>
          <p:sp>
            <p:nvSpPr>
              <p:cNvPr id="378" name="Rectangle 106"/>
              <p:cNvSpPr>
                <a:spLocks noChangeArrowheads="1"/>
              </p:cNvSpPr>
              <p:nvPr/>
            </p:nvSpPr>
            <p:spPr bwMode="auto">
              <a:xfrm>
                <a:off x="1968" y="158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&lt;R6&gt;</a:t>
                </a:r>
              </a:p>
            </p:txBody>
          </p:sp>
          <p:sp>
            <p:nvSpPr>
              <p:cNvPr id="379" name="Text Box 107"/>
              <p:cNvSpPr txBox="1">
                <a:spLocks noChangeArrowheads="1"/>
              </p:cNvSpPr>
              <p:nvPr/>
            </p:nvSpPr>
            <p:spPr bwMode="auto">
              <a:xfrm>
                <a:off x="1678" y="1533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P5</a:t>
                </a:r>
              </a:p>
            </p:txBody>
          </p:sp>
        </p:grpSp>
        <p:grpSp>
          <p:nvGrpSpPr>
            <p:cNvPr id="336" name="Group 108"/>
            <p:cNvGrpSpPr>
              <a:grpSpLocks/>
            </p:cNvGrpSpPr>
            <p:nvPr/>
          </p:nvGrpSpPr>
          <p:grpSpPr bwMode="auto">
            <a:xfrm>
              <a:off x="1534" y="1725"/>
              <a:ext cx="1154" cy="231"/>
              <a:chOff x="1678" y="1677"/>
              <a:chExt cx="1154" cy="231"/>
            </a:xfrm>
          </p:grpSpPr>
          <p:sp>
            <p:nvSpPr>
              <p:cNvPr id="376" name="Rectangle 109"/>
              <p:cNvSpPr>
                <a:spLocks noChangeArrowheads="1"/>
              </p:cNvSpPr>
              <p:nvPr/>
            </p:nvSpPr>
            <p:spPr bwMode="auto">
              <a:xfrm>
                <a:off x="1968" y="172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&lt;R7&gt;</a:t>
                </a:r>
              </a:p>
            </p:txBody>
          </p:sp>
          <p:sp>
            <p:nvSpPr>
              <p:cNvPr id="377" name="Text Box 110"/>
              <p:cNvSpPr txBox="1">
                <a:spLocks noChangeArrowheads="1"/>
              </p:cNvSpPr>
              <p:nvPr/>
            </p:nvSpPr>
            <p:spPr bwMode="auto">
              <a:xfrm>
                <a:off x="1678" y="1677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P6</a:t>
                </a:r>
              </a:p>
            </p:txBody>
          </p:sp>
        </p:grpSp>
        <p:grpSp>
          <p:nvGrpSpPr>
            <p:cNvPr id="337" name="Group 111"/>
            <p:cNvGrpSpPr>
              <a:grpSpLocks/>
            </p:cNvGrpSpPr>
            <p:nvPr/>
          </p:nvGrpSpPr>
          <p:grpSpPr bwMode="auto">
            <a:xfrm>
              <a:off x="1534" y="1869"/>
              <a:ext cx="1154" cy="231"/>
              <a:chOff x="1678" y="1821"/>
              <a:chExt cx="1154" cy="231"/>
            </a:xfrm>
          </p:grpSpPr>
          <p:sp>
            <p:nvSpPr>
              <p:cNvPr id="374" name="Rectangle 112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&lt;R3&gt;</a:t>
                </a:r>
              </a:p>
            </p:txBody>
          </p:sp>
          <p:sp>
            <p:nvSpPr>
              <p:cNvPr id="375" name="Text Box 113"/>
              <p:cNvSpPr txBox="1">
                <a:spLocks noChangeArrowheads="1"/>
              </p:cNvSpPr>
              <p:nvPr/>
            </p:nvSpPr>
            <p:spPr bwMode="auto">
              <a:xfrm>
                <a:off x="1678" y="182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P7</a:t>
                </a:r>
              </a:p>
            </p:txBody>
          </p:sp>
        </p:grpSp>
        <p:grpSp>
          <p:nvGrpSpPr>
            <p:cNvPr id="338" name="Group 114"/>
            <p:cNvGrpSpPr>
              <a:grpSpLocks/>
            </p:cNvGrpSpPr>
            <p:nvPr/>
          </p:nvGrpSpPr>
          <p:grpSpPr bwMode="auto">
            <a:xfrm>
              <a:off x="1534" y="861"/>
              <a:ext cx="1154" cy="231"/>
              <a:chOff x="1678" y="813"/>
              <a:chExt cx="1154" cy="231"/>
            </a:xfrm>
          </p:grpSpPr>
          <p:sp>
            <p:nvSpPr>
              <p:cNvPr id="372" name="Rectangle 115"/>
              <p:cNvSpPr>
                <a:spLocks noChangeArrowheads="1"/>
              </p:cNvSpPr>
              <p:nvPr/>
            </p:nvSpPr>
            <p:spPr bwMode="auto">
              <a:xfrm>
                <a:off x="1968" y="864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373" name="Text Box 116"/>
              <p:cNvSpPr txBox="1">
                <a:spLocks noChangeArrowheads="1"/>
              </p:cNvSpPr>
              <p:nvPr/>
            </p:nvSpPr>
            <p:spPr bwMode="auto">
              <a:xfrm>
                <a:off x="1678" y="813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P0</a:t>
                </a:r>
              </a:p>
            </p:txBody>
          </p:sp>
        </p:grpSp>
        <p:grpSp>
          <p:nvGrpSpPr>
            <p:cNvPr id="339" name="Group 117"/>
            <p:cNvGrpSpPr>
              <a:grpSpLocks/>
            </p:cNvGrpSpPr>
            <p:nvPr/>
          </p:nvGrpSpPr>
          <p:grpSpPr bwMode="auto">
            <a:xfrm>
              <a:off x="1539" y="2397"/>
              <a:ext cx="1153" cy="231"/>
              <a:chOff x="1683" y="2349"/>
              <a:chExt cx="1153" cy="231"/>
            </a:xfrm>
          </p:grpSpPr>
          <p:sp>
            <p:nvSpPr>
              <p:cNvPr id="370" name="Rectangle 118"/>
              <p:cNvSpPr>
                <a:spLocks noChangeArrowheads="1"/>
              </p:cNvSpPr>
              <p:nvPr/>
            </p:nvSpPr>
            <p:spPr bwMode="auto">
              <a:xfrm>
                <a:off x="1972" y="240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371" name="Text Box 119"/>
              <p:cNvSpPr txBox="1">
                <a:spLocks noChangeArrowheads="1"/>
              </p:cNvSpPr>
              <p:nvPr/>
            </p:nvSpPr>
            <p:spPr bwMode="auto">
              <a:xfrm>
                <a:off x="1683" y="2349"/>
                <a:ext cx="294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Pn</a:t>
                </a:r>
              </a:p>
            </p:txBody>
          </p:sp>
        </p:grpSp>
        <p:grpSp>
          <p:nvGrpSpPr>
            <p:cNvPr id="340" name="Group 120"/>
            <p:cNvGrpSpPr>
              <a:grpSpLocks/>
            </p:cNvGrpSpPr>
            <p:nvPr/>
          </p:nvGrpSpPr>
          <p:grpSpPr bwMode="auto">
            <a:xfrm>
              <a:off x="1534" y="1005"/>
              <a:ext cx="1154" cy="231"/>
              <a:chOff x="1678" y="957"/>
              <a:chExt cx="1154" cy="231"/>
            </a:xfrm>
          </p:grpSpPr>
          <p:sp>
            <p:nvSpPr>
              <p:cNvPr id="368" name="Rectangle 121"/>
              <p:cNvSpPr>
                <a:spLocks noChangeArrowheads="1"/>
              </p:cNvSpPr>
              <p:nvPr/>
            </p:nvSpPr>
            <p:spPr bwMode="auto">
              <a:xfrm>
                <a:off x="1968" y="1008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369" name="Text Box 122"/>
              <p:cNvSpPr txBox="1">
                <a:spLocks noChangeArrowheads="1"/>
              </p:cNvSpPr>
              <p:nvPr/>
            </p:nvSpPr>
            <p:spPr bwMode="auto">
              <a:xfrm>
                <a:off x="1678" y="957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P1</a:t>
                </a:r>
              </a:p>
            </p:txBody>
          </p:sp>
        </p:grpSp>
        <p:grpSp>
          <p:nvGrpSpPr>
            <p:cNvPr id="341" name="Group 123"/>
            <p:cNvGrpSpPr>
              <a:grpSpLocks/>
            </p:cNvGrpSpPr>
            <p:nvPr/>
          </p:nvGrpSpPr>
          <p:grpSpPr bwMode="auto">
            <a:xfrm>
              <a:off x="1534" y="1149"/>
              <a:ext cx="1154" cy="231"/>
              <a:chOff x="1678" y="1101"/>
              <a:chExt cx="1154" cy="231"/>
            </a:xfrm>
          </p:grpSpPr>
          <p:sp>
            <p:nvSpPr>
              <p:cNvPr id="366" name="Rectangle 124"/>
              <p:cNvSpPr>
                <a:spLocks noChangeArrowheads="1"/>
              </p:cNvSpPr>
              <p:nvPr/>
            </p:nvSpPr>
            <p:spPr bwMode="auto">
              <a:xfrm>
                <a:off x="1968" y="115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367" name="Text Box 125"/>
              <p:cNvSpPr txBox="1">
                <a:spLocks noChangeArrowheads="1"/>
              </p:cNvSpPr>
              <p:nvPr/>
            </p:nvSpPr>
            <p:spPr bwMode="auto">
              <a:xfrm>
                <a:off x="1678" y="110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P2</a:t>
                </a:r>
              </a:p>
            </p:txBody>
          </p:sp>
        </p:grpSp>
        <p:grpSp>
          <p:nvGrpSpPr>
            <p:cNvPr id="342" name="Group 126"/>
            <p:cNvGrpSpPr>
              <a:grpSpLocks/>
            </p:cNvGrpSpPr>
            <p:nvPr/>
          </p:nvGrpSpPr>
          <p:grpSpPr bwMode="auto">
            <a:xfrm>
              <a:off x="1534" y="1293"/>
              <a:ext cx="1154" cy="231"/>
              <a:chOff x="1678" y="1245"/>
              <a:chExt cx="1154" cy="231"/>
            </a:xfrm>
          </p:grpSpPr>
          <p:sp>
            <p:nvSpPr>
              <p:cNvPr id="364" name="Rectangle 127"/>
              <p:cNvSpPr>
                <a:spLocks noChangeArrowheads="1"/>
              </p:cNvSpPr>
              <p:nvPr/>
            </p:nvSpPr>
            <p:spPr bwMode="auto">
              <a:xfrm>
                <a:off x="1968" y="1296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365" name="Text Box 128"/>
              <p:cNvSpPr txBox="1">
                <a:spLocks noChangeArrowheads="1"/>
              </p:cNvSpPr>
              <p:nvPr/>
            </p:nvSpPr>
            <p:spPr bwMode="auto">
              <a:xfrm>
                <a:off x="1678" y="1245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P3</a:t>
                </a:r>
              </a:p>
            </p:txBody>
          </p:sp>
        </p:grpSp>
        <p:grpSp>
          <p:nvGrpSpPr>
            <p:cNvPr id="343" name="Group 129"/>
            <p:cNvGrpSpPr>
              <a:grpSpLocks/>
            </p:cNvGrpSpPr>
            <p:nvPr/>
          </p:nvGrpSpPr>
          <p:grpSpPr bwMode="auto">
            <a:xfrm>
              <a:off x="1534" y="1437"/>
              <a:ext cx="1154" cy="231"/>
              <a:chOff x="1678" y="1389"/>
              <a:chExt cx="1154" cy="231"/>
            </a:xfrm>
          </p:grpSpPr>
          <p:sp>
            <p:nvSpPr>
              <p:cNvPr id="362" name="Rectangle 130"/>
              <p:cNvSpPr>
                <a:spLocks noChangeArrowheads="1"/>
              </p:cNvSpPr>
              <p:nvPr/>
            </p:nvSpPr>
            <p:spPr bwMode="auto">
              <a:xfrm>
                <a:off x="1968" y="1440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800" b="0">
                  <a:latin typeface="Verdana" pitchFamily="34" charset="0"/>
                </a:endParaRPr>
              </a:p>
            </p:txBody>
          </p:sp>
          <p:sp>
            <p:nvSpPr>
              <p:cNvPr id="363" name="Text Box 131"/>
              <p:cNvSpPr txBox="1">
                <a:spLocks noChangeArrowheads="1"/>
              </p:cNvSpPr>
              <p:nvPr/>
            </p:nvSpPr>
            <p:spPr bwMode="auto">
              <a:xfrm>
                <a:off x="1678" y="1389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P4</a:t>
                </a:r>
              </a:p>
            </p:txBody>
          </p:sp>
        </p:grpSp>
        <p:sp>
          <p:nvSpPr>
            <p:cNvPr id="344" name="Line 132"/>
            <p:cNvSpPr>
              <a:spLocks noChangeShapeType="1"/>
            </p:cNvSpPr>
            <p:nvPr/>
          </p:nvSpPr>
          <p:spPr bwMode="auto">
            <a:xfrm>
              <a:off x="1824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5" name="Line 133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" name="Text Box 134"/>
            <p:cNvSpPr txBox="1">
              <a:spLocks noChangeArrowheads="1"/>
            </p:cNvSpPr>
            <p:nvPr/>
          </p:nvSpPr>
          <p:spPr bwMode="auto">
            <a:xfrm>
              <a:off x="1632" y="621"/>
              <a:ext cx="1202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Physical Regs</a:t>
              </a:r>
            </a:p>
          </p:txBody>
        </p:sp>
        <p:sp>
          <p:nvSpPr>
            <p:cNvPr id="347" name="Rectangle 135"/>
            <p:cNvSpPr>
              <a:spLocks noChangeArrowheads="1"/>
            </p:cNvSpPr>
            <p:nvPr/>
          </p:nvSpPr>
          <p:spPr bwMode="auto">
            <a:xfrm>
              <a:off x="2688" y="163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348" name="Rectangle 136"/>
            <p:cNvSpPr>
              <a:spLocks noChangeArrowheads="1"/>
            </p:cNvSpPr>
            <p:nvPr/>
          </p:nvSpPr>
          <p:spPr bwMode="auto">
            <a:xfrm>
              <a:off x="2688" y="177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349" name="Rectangle 137"/>
            <p:cNvSpPr>
              <a:spLocks noChangeArrowheads="1"/>
            </p:cNvSpPr>
            <p:nvPr/>
          </p:nvSpPr>
          <p:spPr bwMode="auto">
            <a:xfrm>
              <a:off x="2688" y="192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  <p:sp>
          <p:nvSpPr>
            <p:cNvPr id="350" name="Rectangle 138"/>
            <p:cNvSpPr>
              <a:spLocks noChangeArrowheads="1"/>
            </p:cNvSpPr>
            <p:nvPr/>
          </p:nvSpPr>
          <p:spPr bwMode="auto">
            <a:xfrm>
              <a:off x="2688" y="912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351" name="Rectangle 139"/>
            <p:cNvSpPr>
              <a:spLocks noChangeArrowheads="1"/>
            </p:cNvSpPr>
            <p:nvPr/>
          </p:nvSpPr>
          <p:spPr bwMode="auto">
            <a:xfrm>
              <a:off x="2689" y="244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352" name="Rectangle 140"/>
            <p:cNvSpPr>
              <a:spLocks noChangeArrowheads="1"/>
            </p:cNvSpPr>
            <p:nvPr/>
          </p:nvSpPr>
          <p:spPr bwMode="auto">
            <a:xfrm>
              <a:off x="2688" y="1056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353" name="Rectangle 141"/>
            <p:cNvSpPr>
              <a:spLocks noChangeArrowheads="1"/>
            </p:cNvSpPr>
            <p:nvPr/>
          </p:nvSpPr>
          <p:spPr bwMode="auto">
            <a:xfrm>
              <a:off x="2688" y="1200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354" name="Rectangle 142"/>
            <p:cNvSpPr>
              <a:spLocks noChangeArrowheads="1"/>
            </p:cNvSpPr>
            <p:nvPr/>
          </p:nvSpPr>
          <p:spPr bwMode="auto">
            <a:xfrm>
              <a:off x="2688" y="134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355" name="Rectangle 143"/>
            <p:cNvSpPr>
              <a:spLocks noChangeArrowheads="1"/>
            </p:cNvSpPr>
            <p:nvPr/>
          </p:nvSpPr>
          <p:spPr bwMode="auto">
            <a:xfrm>
              <a:off x="2688" y="1488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1800" b="0">
                <a:latin typeface="Verdana" pitchFamily="34" charset="0"/>
              </a:endParaRPr>
            </a:p>
          </p:txBody>
        </p:sp>
        <p:sp>
          <p:nvSpPr>
            <p:cNvPr id="356" name="Line 144"/>
            <p:cNvSpPr>
              <a:spLocks noChangeShapeType="1"/>
            </p:cNvSpPr>
            <p:nvPr/>
          </p:nvSpPr>
          <p:spPr bwMode="auto">
            <a:xfrm>
              <a:off x="2688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7" name="Line 145"/>
            <p:cNvSpPr>
              <a:spLocks noChangeShapeType="1"/>
            </p:cNvSpPr>
            <p:nvPr/>
          </p:nvSpPr>
          <p:spPr bwMode="auto">
            <a:xfrm>
              <a:off x="2879" y="2064"/>
              <a:ext cx="0" cy="3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8" name="Group 146"/>
            <p:cNvGrpSpPr>
              <a:grpSpLocks/>
            </p:cNvGrpSpPr>
            <p:nvPr/>
          </p:nvGrpSpPr>
          <p:grpSpPr bwMode="auto">
            <a:xfrm>
              <a:off x="1534" y="2013"/>
              <a:ext cx="1154" cy="231"/>
              <a:chOff x="1678" y="1821"/>
              <a:chExt cx="1154" cy="231"/>
            </a:xfrm>
          </p:grpSpPr>
          <p:sp>
            <p:nvSpPr>
              <p:cNvPr id="360" name="Rectangle 147"/>
              <p:cNvSpPr>
                <a:spLocks noChangeArrowheads="1"/>
              </p:cNvSpPr>
              <p:nvPr/>
            </p:nvSpPr>
            <p:spPr bwMode="auto">
              <a:xfrm>
                <a:off x="1968" y="1872"/>
                <a:ext cx="864" cy="144"/>
              </a:xfrm>
              <a:prstGeom prst="rect">
                <a:avLst/>
              </a:prstGeom>
              <a:noFill/>
              <a:ln w="1905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&lt;R1&gt;</a:t>
                </a:r>
              </a:p>
            </p:txBody>
          </p:sp>
          <p:sp>
            <p:nvSpPr>
              <p:cNvPr id="361" name="Text Box 148"/>
              <p:cNvSpPr txBox="1">
                <a:spLocks noChangeArrowheads="1"/>
              </p:cNvSpPr>
              <p:nvPr/>
            </p:nvSpPr>
            <p:spPr bwMode="auto">
              <a:xfrm>
                <a:off x="1678" y="1821"/>
                <a:ext cx="295" cy="231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b="0">
                    <a:latin typeface="Verdana" pitchFamily="34" charset="0"/>
                  </a:rPr>
                  <a:t>P8</a:t>
                </a:r>
              </a:p>
            </p:txBody>
          </p:sp>
        </p:grpSp>
        <p:sp>
          <p:nvSpPr>
            <p:cNvPr id="359" name="Rectangle 149"/>
            <p:cNvSpPr>
              <a:spLocks noChangeArrowheads="1"/>
            </p:cNvSpPr>
            <p:nvPr/>
          </p:nvSpPr>
          <p:spPr bwMode="auto">
            <a:xfrm>
              <a:off x="2688" y="2064"/>
              <a:ext cx="191" cy="14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</a:t>
              </a:r>
            </a:p>
          </p:txBody>
        </p:sp>
      </p:grpSp>
      <p:grpSp>
        <p:nvGrpSpPr>
          <p:cNvPr id="380" name="Group 150"/>
          <p:cNvGrpSpPr>
            <a:grpSpLocks/>
          </p:cNvGrpSpPr>
          <p:nvPr/>
        </p:nvGrpSpPr>
        <p:grpSpPr bwMode="auto">
          <a:xfrm>
            <a:off x="5340350" y="1676400"/>
            <a:ext cx="685800" cy="228600"/>
            <a:chOff x="3168" y="912"/>
            <a:chExt cx="432" cy="144"/>
          </a:xfrm>
        </p:grpSpPr>
        <p:sp>
          <p:nvSpPr>
            <p:cNvPr id="381" name="Line 151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2" name="Line 152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3" name="Group 153"/>
          <p:cNvGrpSpPr>
            <a:grpSpLocks/>
          </p:cNvGrpSpPr>
          <p:nvPr/>
        </p:nvGrpSpPr>
        <p:grpSpPr bwMode="auto">
          <a:xfrm>
            <a:off x="457200" y="1219200"/>
            <a:ext cx="2046288" cy="2571750"/>
            <a:chOff x="92" y="624"/>
            <a:chExt cx="1289" cy="1620"/>
          </a:xfrm>
        </p:grpSpPr>
        <p:grpSp>
          <p:nvGrpSpPr>
            <p:cNvPr id="384" name="Group 154"/>
            <p:cNvGrpSpPr>
              <a:grpSpLocks/>
            </p:cNvGrpSpPr>
            <p:nvPr/>
          </p:nvGrpSpPr>
          <p:grpSpPr bwMode="auto">
            <a:xfrm>
              <a:off x="92" y="1005"/>
              <a:ext cx="1160" cy="1239"/>
              <a:chOff x="236" y="957"/>
              <a:chExt cx="1160" cy="1239"/>
            </a:xfrm>
          </p:grpSpPr>
          <p:grpSp>
            <p:nvGrpSpPr>
              <p:cNvPr id="386" name="Group 155"/>
              <p:cNvGrpSpPr>
                <a:grpSpLocks/>
              </p:cNvGrpSpPr>
              <p:nvPr/>
            </p:nvGrpSpPr>
            <p:grpSpPr bwMode="auto">
              <a:xfrm>
                <a:off x="236" y="1677"/>
                <a:ext cx="1160" cy="231"/>
                <a:chOff x="236" y="1677"/>
                <a:chExt cx="1160" cy="231"/>
              </a:xfrm>
            </p:grpSpPr>
            <p:sp>
              <p:nvSpPr>
                <p:cNvPr id="408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2" y="172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409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236" y="167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R5</a:t>
                  </a:r>
                </a:p>
              </p:txBody>
            </p:sp>
          </p:grpSp>
          <p:grpSp>
            <p:nvGrpSpPr>
              <p:cNvPr id="387" name="Group 158"/>
              <p:cNvGrpSpPr>
                <a:grpSpLocks/>
              </p:cNvGrpSpPr>
              <p:nvPr/>
            </p:nvGrpSpPr>
            <p:grpSpPr bwMode="auto">
              <a:xfrm>
                <a:off x="236" y="1821"/>
                <a:ext cx="1160" cy="231"/>
                <a:chOff x="236" y="1821"/>
                <a:chExt cx="1160" cy="231"/>
              </a:xfrm>
            </p:grpSpPr>
            <p:sp>
              <p:nvSpPr>
                <p:cNvPr id="406" name="Rectangle 159"/>
                <p:cNvSpPr>
                  <a:spLocks noChangeArrowheads="1"/>
                </p:cNvSpPr>
                <p:nvPr/>
              </p:nvSpPr>
              <p:spPr bwMode="auto">
                <a:xfrm>
                  <a:off x="532" y="187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P5</a:t>
                  </a:r>
                </a:p>
              </p:txBody>
            </p:sp>
            <p:sp>
              <p:nvSpPr>
                <p:cNvPr id="407" name="Text Box 160"/>
                <p:cNvSpPr txBox="1">
                  <a:spLocks noChangeArrowheads="1"/>
                </p:cNvSpPr>
                <p:nvPr/>
              </p:nvSpPr>
              <p:spPr bwMode="auto">
                <a:xfrm>
                  <a:off x="236" y="182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R6</a:t>
                  </a:r>
                </a:p>
              </p:txBody>
            </p:sp>
          </p:grpSp>
          <p:grpSp>
            <p:nvGrpSpPr>
              <p:cNvPr id="388" name="Group 161"/>
              <p:cNvGrpSpPr>
                <a:grpSpLocks/>
              </p:cNvGrpSpPr>
              <p:nvPr/>
            </p:nvGrpSpPr>
            <p:grpSpPr bwMode="auto">
              <a:xfrm>
                <a:off x="236" y="1965"/>
                <a:ext cx="1160" cy="231"/>
                <a:chOff x="236" y="1965"/>
                <a:chExt cx="1160" cy="231"/>
              </a:xfrm>
            </p:grpSpPr>
            <p:sp>
              <p:nvSpPr>
                <p:cNvPr id="404" name="Rectangle 162"/>
                <p:cNvSpPr>
                  <a:spLocks noChangeArrowheads="1"/>
                </p:cNvSpPr>
                <p:nvPr/>
              </p:nvSpPr>
              <p:spPr bwMode="auto">
                <a:xfrm>
                  <a:off x="532" y="201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P6</a:t>
                  </a:r>
                </a:p>
              </p:txBody>
            </p:sp>
            <p:sp>
              <p:nvSpPr>
                <p:cNvPr id="405" name="Text Box 163"/>
                <p:cNvSpPr txBox="1">
                  <a:spLocks noChangeArrowheads="1"/>
                </p:cNvSpPr>
                <p:nvPr/>
              </p:nvSpPr>
              <p:spPr bwMode="auto">
                <a:xfrm>
                  <a:off x="236" y="196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R7</a:t>
                  </a:r>
                </a:p>
              </p:txBody>
            </p:sp>
          </p:grpSp>
          <p:grpSp>
            <p:nvGrpSpPr>
              <p:cNvPr id="389" name="Group 164"/>
              <p:cNvGrpSpPr>
                <a:grpSpLocks/>
              </p:cNvGrpSpPr>
              <p:nvPr/>
            </p:nvGrpSpPr>
            <p:grpSpPr bwMode="auto">
              <a:xfrm>
                <a:off x="236" y="957"/>
                <a:ext cx="1160" cy="231"/>
                <a:chOff x="236" y="957"/>
                <a:chExt cx="1160" cy="231"/>
              </a:xfrm>
            </p:grpSpPr>
            <p:sp>
              <p:nvSpPr>
                <p:cNvPr id="402" name="Rectangle 165"/>
                <p:cNvSpPr>
                  <a:spLocks noChangeArrowheads="1"/>
                </p:cNvSpPr>
                <p:nvPr/>
              </p:nvSpPr>
              <p:spPr bwMode="auto">
                <a:xfrm>
                  <a:off x="532" y="1008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403" name="Text Box 166"/>
                <p:cNvSpPr txBox="1">
                  <a:spLocks noChangeArrowheads="1"/>
                </p:cNvSpPr>
                <p:nvPr/>
              </p:nvSpPr>
              <p:spPr bwMode="auto">
                <a:xfrm>
                  <a:off x="236" y="957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R0</a:t>
                  </a:r>
                </a:p>
              </p:txBody>
            </p:sp>
          </p:grpSp>
          <p:grpSp>
            <p:nvGrpSpPr>
              <p:cNvPr id="390" name="Group 167"/>
              <p:cNvGrpSpPr>
                <a:grpSpLocks/>
              </p:cNvGrpSpPr>
              <p:nvPr/>
            </p:nvGrpSpPr>
            <p:grpSpPr bwMode="auto">
              <a:xfrm>
                <a:off x="236" y="1101"/>
                <a:ext cx="1160" cy="231"/>
                <a:chOff x="236" y="1101"/>
                <a:chExt cx="1160" cy="231"/>
              </a:xfrm>
            </p:grpSpPr>
            <p:sp>
              <p:nvSpPr>
                <p:cNvPr id="400" name="Rectangle 168"/>
                <p:cNvSpPr>
                  <a:spLocks noChangeArrowheads="1"/>
                </p:cNvSpPr>
                <p:nvPr/>
              </p:nvSpPr>
              <p:spPr bwMode="auto">
                <a:xfrm>
                  <a:off x="532" y="1152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P8</a:t>
                  </a:r>
                </a:p>
              </p:txBody>
            </p:sp>
            <p:sp>
              <p:nvSpPr>
                <p:cNvPr id="401" name="Text Box 169"/>
                <p:cNvSpPr txBox="1">
                  <a:spLocks noChangeArrowheads="1"/>
                </p:cNvSpPr>
                <p:nvPr/>
              </p:nvSpPr>
              <p:spPr bwMode="auto">
                <a:xfrm>
                  <a:off x="236" y="1101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R1</a:t>
                  </a:r>
                </a:p>
              </p:txBody>
            </p:sp>
          </p:grpSp>
          <p:grpSp>
            <p:nvGrpSpPr>
              <p:cNvPr id="391" name="Group 170"/>
              <p:cNvGrpSpPr>
                <a:grpSpLocks/>
              </p:cNvGrpSpPr>
              <p:nvPr/>
            </p:nvGrpSpPr>
            <p:grpSpPr bwMode="auto">
              <a:xfrm>
                <a:off x="236" y="1245"/>
                <a:ext cx="1160" cy="231"/>
                <a:chOff x="236" y="1245"/>
                <a:chExt cx="1160" cy="231"/>
              </a:xfrm>
            </p:grpSpPr>
            <p:sp>
              <p:nvSpPr>
                <p:cNvPr id="398" name="Rectangle 171"/>
                <p:cNvSpPr>
                  <a:spLocks noChangeArrowheads="1"/>
                </p:cNvSpPr>
                <p:nvPr/>
              </p:nvSpPr>
              <p:spPr bwMode="auto">
                <a:xfrm>
                  <a:off x="532" y="1296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399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236" y="1245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R2</a:t>
                  </a:r>
                </a:p>
              </p:txBody>
            </p:sp>
          </p:grpSp>
          <p:grpSp>
            <p:nvGrpSpPr>
              <p:cNvPr id="392" name="Group 173"/>
              <p:cNvGrpSpPr>
                <a:grpSpLocks/>
              </p:cNvGrpSpPr>
              <p:nvPr/>
            </p:nvGrpSpPr>
            <p:grpSpPr bwMode="auto">
              <a:xfrm>
                <a:off x="236" y="1389"/>
                <a:ext cx="1160" cy="231"/>
                <a:chOff x="236" y="1389"/>
                <a:chExt cx="1160" cy="231"/>
              </a:xfrm>
            </p:grpSpPr>
            <p:sp>
              <p:nvSpPr>
                <p:cNvPr id="396" name="Rectangle 174"/>
                <p:cNvSpPr>
                  <a:spLocks noChangeArrowheads="1"/>
                </p:cNvSpPr>
                <p:nvPr/>
              </p:nvSpPr>
              <p:spPr bwMode="auto">
                <a:xfrm>
                  <a:off x="532" y="1440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P7</a:t>
                  </a:r>
                </a:p>
              </p:txBody>
            </p:sp>
            <p:sp>
              <p:nvSpPr>
                <p:cNvPr id="397" name="Text Box 175"/>
                <p:cNvSpPr txBox="1">
                  <a:spLocks noChangeArrowheads="1"/>
                </p:cNvSpPr>
                <p:nvPr/>
              </p:nvSpPr>
              <p:spPr bwMode="auto">
                <a:xfrm>
                  <a:off x="236" y="1389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R3</a:t>
                  </a:r>
                </a:p>
              </p:txBody>
            </p:sp>
          </p:grpSp>
          <p:grpSp>
            <p:nvGrpSpPr>
              <p:cNvPr id="393" name="Group 176"/>
              <p:cNvGrpSpPr>
                <a:grpSpLocks/>
              </p:cNvGrpSpPr>
              <p:nvPr/>
            </p:nvGrpSpPr>
            <p:grpSpPr bwMode="auto">
              <a:xfrm>
                <a:off x="236" y="1533"/>
                <a:ext cx="1160" cy="231"/>
                <a:chOff x="236" y="1533"/>
                <a:chExt cx="1160" cy="231"/>
              </a:xfrm>
            </p:grpSpPr>
            <p:sp>
              <p:nvSpPr>
                <p:cNvPr id="394" name="Rectangle 177"/>
                <p:cNvSpPr>
                  <a:spLocks noChangeArrowheads="1"/>
                </p:cNvSpPr>
                <p:nvPr/>
              </p:nvSpPr>
              <p:spPr bwMode="auto">
                <a:xfrm>
                  <a:off x="532" y="1584"/>
                  <a:ext cx="864" cy="144"/>
                </a:xfrm>
                <a:prstGeom prst="rect">
                  <a:avLst/>
                </a:prstGeom>
                <a:noFill/>
                <a:ln w="19050">
                  <a:solidFill>
                    <a:schemeClr val="tx2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800" b="0">
                    <a:latin typeface="Verdana" pitchFamily="34" charset="0"/>
                  </a:endParaRPr>
                </a:p>
              </p:txBody>
            </p:sp>
            <p:sp>
              <p:nvSpPr>
                <p:cNvPr id="395" name="Text Box 178"/>
                <p:cNvSpPr txBox="1">
                  <a:spLocks noChangeArrowheads="1"/>
                </p:cNvSpPr>
                <p:nvPr/>
              </p:nvSpPr>
              <p:spPr bwMode="auto">
                <a:xfrm>
                  <a:off x="236" y="1533"/>
                  <a:ext cx="308" cy="231"/>
                </a:xfrm>
                <a:prstGeom prst="rect">
                  <a:avLst/>
                </a:prstGeom>
                <a:noFill/>
                <a:ln w="1905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US" sz="1800" b="0">
                      <a:latin typeface="Verdana" pitchFamily="34" charset="0"/>
                    </a:rPr>
                    <a:t>R4</a:t>
                  </a:r>
                </a:p>
              </p:txBody>
            </p:sp>
          </p:grpSp>
        </p:grpSp>
        <p:sp>
          <p:nvSpPr>
            <p:cNvPr id="385" name="Text Box 179"/>
            <p:cNvSpPr txBox="1">
              <a:spLocks noChangeArrowheads="1"/>
            </p:cNvSpPr>
            <p:nvPr/>
          </p:nvSpPr>
          <p:spPr bwMode="auto">
            <a:xfrm>
              <a:off x="288" y="624"/>
              <a:ext cx="1093" cy="44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i="1">
                  <a:latin typeface="Verdana" pitchFamily="34" charset="0"/>
                </a:rPr>
                <a:t>Rename Table</a:t>
              </a:r>
            </a:p>
          </p:txBody>
        </p:sp>
      </p:grpSp>
      <p:grpSp>
        <p:nvGrpSpPr>
          <p:cNvPr id="410" name="Group 180"/>
          <p:cNvGrpSpPr>
            <a:grpSpLocks/>
          </p:cNvGrpSpPr>
          <p:nvPr/>
        </p:nvGrpSpPr>
        <p:grpSpPr bwMode="auto">
          <a:xfrm>
            <a:off x="920750" y="2052638"/>
            <a:ext cx="846138" cy="366712"/>
            <a:chOff x="384" y="1149"/>
            <a:chExt cx="533" cy="231"/>
          </a:xfrm>
        </p:grpSpPr>
        <p:grpSp>
          <p:nvGrpSpPr>
            <p:cNvPr id="411" name="Group 181"/>
            <p:cNvGrpSpPr>
              <a:grpSpLocks/>
            </p:cNvGrpSpPr>
            <p:nvPr/>
          </p:nvGrpSpPr>
          <p:grpSpPr bwMode="auto">
            <a:xfrm>
              <a:off x="384" y="1200"/>
              <a:ext cx="288" cy="144"/>
              <a:chOff x="3168" y="912"/>
              <a:chExt cx="432" cy="144"/>
            </a:xfrm>
          </p:grpSpPr>
          <p:sp>
            <p:nvSpPr>
              <p:cNvPr id="413" name="Line 18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4" name="Line 18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2" name="Text Box 184"/>
            <p:cNvSpPr txBox="1">
              <a:spLocks noChangeArrowheads="1"/>
            </p:cNvSpPr>
            <p:nvPr/>
          </p:nvSpPr>
          <p:spPr bwMode="auto">
            <a:xfrm>
              <a:off x="622" y="1149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solidFill>
                    <a:schemeClr val="tx2"/>
                  </a:solidFill>
                  <a:latin typeface="Verdana" pitchFamily="34" charset="0"/>
                </a:rPr>
                <a:t>P0</a:t>
              </a:r>
            </a:p>
          </p:txBody>
        </p:sp>
      </p:grpSp>
      <p:sp>
        <p:nvSpPr>
          <p:cNvPr id="415" name="Text Box 185"/>
          <p:cNvSpPr txBox="1">
            <a:spLocks noChangeArrowheads="1"/>
          </p:cNvSpPr>
          <p:nvPr/>
        </p:nvSpPr>
        <p:spPr bwMode="auto">
          <a:xfrm>
            <a:off x="5264150" y="48768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P8</a:t>
            </a:r>
          </a:p>
        </p:txBody>
      </p:sp>
      <p:sp>
        <p:nvSpPr>
          <p:cNvPr id="416" name="Text Box 186"/>
          <p:cNvSpPr txBox="1">
            <a:spLocks noChangeArrowheads="1"/>
          </p:cNvSpPr>
          <p:nvPr/>
        </p:nvSpPr>
        <p:spPr bwMode="auto">
          <a:xfrm>
            <a:off x="5264150" y="51054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P7</a:t>
            </a:r>
          </a:p>
        </p:txBody>
      </p:sp>
      <p:grpSp>
        <p:nvGrpSpPr>
          <p:cNvPr id="417" name="Group 187"/>
          <p:cNvGrpSpPr>
            <a:grpSpLocks/>
          </p:cNvGrpSpPr>
          <p:nvPr/>
        </p:nvGrpSpPr>
        <p:grpSpPr bwMode="auto">
          <a:xfrm>
            <a:off x="5340350" y="1905000"/>
            <a:ext cx="685800" cy="228600"/>
            <a:chOff x="3168" y="912"/>
            <a:chExt cx="432" cy="144"/>
          </a:xfrm>
        </p:grpSpPr>
        <p:sp>
          <p:nvSpPr>
            <p:cNvPr id="418" name="Line 18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" name="Line 18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20" name="Group 190"/>
          <p:cNvGrpSpPr>
            <a:grpSpLocks/>
          </p:cNvGrpSpPr>
          <p:nvPr/>
        </p:nvGrpSpPr>
        <p:grpSpPr bwMode="auto">
          <a:xfrm>
            <a:off x="920750" y="2509838"/>
            <a:ext cx="846138" cy="366712"/>
            <a:chOff x="384" y="1437"/>
            <a:chExt cx="533" cy="231"/>
          </a:xfrm>
        </p:grpSpPr>
        <p:grpSp>
          <p:nvGrpSpPr>
            <p:cNvPr id="421" name="Group 191"/>
            <p:cNvGrpSpPr>
              <a:grpSpLocks/>
            </p:cNvGrpSpPr>
            <p:nvPr/>
          </p:nvGrpSpPr>
          <p:grpSpPr bwMode="auto">
            <a:xfrm>
              <a:off x="384" y="1488"/>
              <a:ext cx="288" cy="144"/>
              <a:chOff x="3168" y="912"/>
              <a:chExt cx="432" cy="144"/>
            </a:xfrm>
          </p:grpSpPr>
          <p:sp>
            <p:nvSpPr>
              <p:cNvPr id="423" name="Line 192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" name="Line 193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2" name="Text Box 194"/>
            <p:cNvSpPr txBox="1">
              <a:spLocks noChangeArrowheads="1"/>
            </p:cNvSpPr>
            <p:nvPr/>
          </p:nvSpPr>
          <p:spPr bwMode="auto">
            <a:xfrm>
              <a:off x="622" y="1437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solidFill>
                    <a:schemeClr val="tx2"/>
                  </a:solidFill>
                  <a:latin typeface="Verdana" pitchFamily="34" charset="0"/>
                </a:rPr>
                <a:t>P1</a:t>
              </a:r>
            </a:p>
          </p:txBody>
        </p:sp>
      </p:grpSp>
      <p:sp>
        <p:nvSpPr>
          <p:cNvPr id="425" name="Text Box 195"/>
          <p:cNvSpPr txBox="1">
            <a:spLocks noChangeArrowheads="1"/>
          </p:cNvSpPr>
          <p:nvPr/>
        </p:nvSpPr>
        <p:spPr bwMode="auto">
          <a:xfrm>
            <a:off x="5264150" y="53340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P5</a:t>
            </a:r>
          </a:p>
        </p:txBody>
      </p:sp>
      <p:grpSp>
        <p:nvGrpSpPr>
          <p:cNvPr id="426" name="Group 196"/>
          <p:cNvGrpSpPr>
            <a:grpSpLocks/>
          </p:cNvGrpSpPr>
          <p:nvPr/>
        </p:nvGrpSpPr>
        <p:grpSpPr bwMode="auto">
          <a:xfrm>
            <a:off x="920750" y="3195638"/>
            <a:ext cx="846138" cy="366712"/>
            <a:chOff x="384" y="1869"/>
            <a:chExt cx="533" cy="231"/>
          </a:xfrm>
        </p:grpSpPr>
        <p:grpSp>
          <p:nvGrpSpPr>
            <p:cNvPr id="427" name="Group 197"/>
            <p:cNvGrpSpPr>
              <a:grpSpLocks/>
            </p:cNvGrpSpPr>
            <p:nvPr/>
          </p:nvGrpSpPr>
          <p:grpSpPr bwMode="auto">
            <a:xfrm>
              <a:off x="384" y="1920"/>
              <a:ext cx="288" cy="144"/>
              <a:chOff x="3168" y="912"/>
              <a:chExt cx="432" cy="144"/>
            </a:xfrm>
          </p:grpSpPr>
          <p:sp>
            <p:nvSpPr>
              <p:cNvPr id="429" name="Line 19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" name="Line 19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8" name="Text Box 200"/>
            <p:cNvSpPr txBox="1">
              <a:spLocks noChangeArrowheads="1"/>
            </p:cNvSpPr>
            <p:nvPr/>
          </p:nvSpPr>
          <p:spPr bwMode="auto">
            <a:xfrm>
              <a:off x="622" y="1869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P3</a:t>
              </a:r>
            </a:p>
          </p:txBody>
        </p:sp>
      </p:grpSp>
      <p:grpSp>
        <p:nvGrpSpPr>
          <p:cNvPr id="431" name="Group 201"/>
          <p:cNvGrpSpPr>
            <a:grpSpLocks/>
          </p:cNvGrpSpPr>
          <p:nvPr/>
        </p:nvGrpSpPr>
        <p:grpSpPr bwMode="auto">
          <a:xfrm>
            <a:off x="5340350" y="2133600"/>
            <a:ext cx="685800" cy="228600"/>
            <a:chOff x="3168" y="912"/>
            <a:chExt cx="432" cy="144"/>
          </a:xfrm>
        </p:grpSpPr>
        <p:sp>
          <p:nvSpPr>
            <p:cNvPr id="432" name="Line 20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3" name="Line 20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4" name="Text Box 204"/>
          <p:cNvSpPr txBox="1">
            <a:spLocks noChangeArrowheads="1"/>
          </p:cNvSpPr>
          <p:nvPr/>
        </p:nvSpPr>
        <p:spPr bwMode="auto">
          <a:xfrm>
            <a:off x="5264150" y="55626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P1</a:t>
            </a:r>
          </a:p>
        </p:txBody>
      </p:sp>
      <p:grpSp>
        <p:nvGrpSpPr>
          <p:cNvPr id="435" name="Group 205"/>
          <p:cNvGrpSpPr>
            <a:grpSpLocks/>
          </p:cNvGrpSpPr>
          <p:nvPr/>
        </p:nvGrpSpPr>
        <p:grpSpPr bwMode="auto">
          <a:xfrm>
            <a:off x="1377950" y="2509838"/>
            <a:ext cx="846138" cy="366712"/>
            <a:chOff x="672" y="1437"/>
            <a:chExt cx="533" cy="231"/>
          </a:xfrm>
        </p:grpSpPr>
        <p:grpSp>
          <p:nvGrpSpPr>
            <p:cNvPr id="436" name="Group 206"/>
            <p:cNvGrpSpPr>
              <a:grpSpLocks/>
            </p:cNvGrpSpPr>
            <p:nvPr/>
          </p:nvGrpSpPr>
          <p:grpSpPr bwMode="auto">
            <a:xfrm>
              <a:off x="672" y="1488"/>
              <a:ext cx="288" cy="144"/>
              <a:chOff x="3168" y="912"/>
              <a:chExt cx="432" cy="144"/>
            </a:xfrm>
          </p:grpSpPr>
          <p:sp>
            <p:nvSpPr>
              <p:cNvPr id="438" name="Line 207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" name="Line 208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7" name="Text Box 209"/>
            <p:cNvSpPr txBox="1">
              <a:spLocks noChangeArrowheads="1"/>
            </p:cNvSpPr>
            <p:nvPr/>
          </p:nvSpPr>
          <p:spPr bwMode="auto">
            <a:xfrm>
              <a:off x="910" y="1437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P2</a:t>
              </a:r>
            </a:p>
          </p:txBody>
        </p:sp>
      </p:grpSp>
      <p:sp>
        <p:nvSpPr>
          <p:cNvPr id="440" name="Text Box 210"/>
          <p:cNvSpPr txBox="1">
            <a:spLocks noChangeArrowheads="1"/>
          </p:cNvSpPr>
          <p:nvPr/>
        </p:nvSpPr>
        <p:spPr bwMode="auto">
          <a:xfrm>
            <a:off x="539750" y="55626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x          add         P1            P3      r3                P2</a:t>
            </a:r>
          </a:p>
        </p:txBody>
      </p:sp>
      <p:sp>
        <p:nvSpPr>
          <p:cNvPr id="441" name="Text Box 211"/>
          <p:cNvSpPr txBox="1">
            <a:spLocks noChangeArrowheads="1"/>
          </p:cNvSpPr>
          <p:nvPr/>
        </p:nvSpPr>
        <p:spPr bwMode="auto">
          <a:xfrm>
            <a:off x="609600" y="5791200"/>
            <a:ext cx="63246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x          ld           P0                     r6                P4</a:t>
            </a:r>
          </a:p>
        </p:txBody>
      </p:sp>
      <p:sp>
        <p:nvSpPr>
          <p:cNvPr id="442" name="Text Box 212"/>
          <p:cNvSpPr txBox="1">
            <a:spLocks noChangeArrowheads="1"/>
          </p:cNvSpPr>
          <p:nvPr/>
        </p:nvSpPr>
        <p:spPr bwMode="auto">
          <a:xfrm>
            <a:off x="5264150" y="5791200"/>
            <a:ext cx="5334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latin typeface="Verdana" pitchFamily="34" charset="0"/>
              </a:rPr>
              <a:t>P3</a:t>
            </a:r>
          </a:p>
        </p:txBody>
      </p:sp>
      <p:grpSp>
        <p:nvGrpSpPr>
          <p:cNvPr id="443" name="Group 213"/>
          <p:cNvGrpSpPr>
            <a:grpSpLocks/>
          </p:cNvGrpSpPr>
          <p:nvPr/>
        </p:nvGrpSpPr>
        <p:grpSpPr bwMode="auto">
          <a:xfrm>
            <a:off x="5340350" y="2362200"/>
            <a:ext cx="685800" cy="228600"/>
            <a:chOff x="3168" y="912"/>
            <a:chExt cx="432" cy="144"/>
          </a:xfrm>
        </p:grpSpPr>
        <p:sp>
          <p:nvSpPr>
            <p:cNvPr id="444" name="Line 214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5" name="Line 215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6" name="Group 216"/>
          <p:cNvGrpSpPr>
            <a:grpSpLocks/>
          </p:cNvGrpSpPr>
          <p:nvPr/>
        </p:nvGrpSpPr>
        <p:grpSpPr bwMode="auto">
          <a:xfrm>
            <a:off x="1377950" y="3195638"/>
            <a:ext cx="846138" cy="366712"/>
            <a:chOff x="672" y="1869"/>
            <a:chExt cx="533" cy="231"/>
          </a:xfrm>
        </p:grpSpPr>
        <p:grpSp>
          <p:nvGrpSpPr>
            <p:cNvPr id="447" name="Group 217"/>
            <p:cNvGrpSpPr>
              <a:grpSpLocks/>
            </p:cNvGrpSpPr>
            <p:nvPr/>
          </p:nvGrpSpPr>
          <p:grpSpPr bwMode="auto">
            <a:xfrm>
              <a:off x="672" y="1920"/>
              <a:ext cx="288" cy="144"/>
              <a:chOff x="3168" y="912"/>
              <a:chExt cx="432" cy="144"/>
            </a:xfrm>
          </p:grpSpPr>
          <p:sp>
            <p:nvSpPr>
              <p:cNvPr id="449" name="Line 218"/>
              <p:cNvSpPr>
                <a:spLocks noChangeShapeType="1"/>
              </p:cNvSpPr>
              <p:nvPr/>
            </p:nvSpPr>
            <p:spPr bwMode="auto">
              <a:xfrm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" name="Line 219"/>
              <p:cNvSpPr>
                <a:spLocks noChangeShapeType="1"/>
              </p:cNvSpPr>
              <p:nvPr/>
            </p:nvSpPr>
            <p:spPr bwMode="auto">
              <a:xfrm flipV="1">
                <a:off x="3168" y="912"/>
                <a:ext cx="432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8" name="Text Box 220"/>
            <p:cNvSpPr txBox="1">
              <a:spLocks noChangeArrowheads="1"/>
            </p:cNvSpPr>
            <p:nvPr/>
          </p:nvSpPr>
          <p:spPr bwMode="auto">
            <a:xfrm>
              <a:off x="910" y="1869"/>
              <a:ext cx="295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latin typeface="Verdana" pitchFamily="34" charset="0"/>
                </a:rPr>
                <a:t>P4</a:t>
              </a:r>
            </a:p>
          </p:txBody>
        </p:sp>
      </p:grpSp>
      <p:grpSp>
        <p:nvGrpSpPr>
          <p:cNvPr id="451" name="Group 221"/>
          <p:cNvGrpSpPr>
            <a:grpSpLocks/>
          </p:cNvGrpSpPr>
          <p:nvPr/>
        </p:nvGrpSpPr>
        <p:grpSpPr bwMode="auto">
          <a:xfrm>
            <a:off x="5340350" y="2590800"/>
            <a:ext cx="685800" cy="228600"/>
            <a:chOff x="3168" y="912"/>
            <a:chExt cx="432" cy="144"/>
          </a:xfrm>
        </p:grpSpPr>
        <p:sp>
          <p:nvSpPr>
            <p:cNvPr id="452" name="Line 222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3" name="Line 223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4" name="Group 224"/>
          <p:cNvGrpSpPr>
            <a:grpSpLocks/>
          </p:cNvGrpSpPr>
          <p:nvPr/>
        </p:nvGrpSpPr>
        <p:grpSpPr bwMode="auto">
          <a:xfrm>
            <a:off x="6940550" y="4819650"/>
            <a:ext cx="2051050" cy="400050"/>
            <a:chOff x="4176" y="2892"/>
            <a:chExt cx="1292" cy="252"/>
          </a:xfrm>
        </p:grpSpPr>
        <p:sp>
          <p:nvSpPr>
            <p:cNvPr id="455" name="Line 225"/>
            <p:cNvSpPr>
              <a:spLocks noChangeShapeType="1"/>
            </p:cNvSpPr>
            <p:nvPr/>
          </p:nvSpPr>
          <p:spPr bwMode="auto">
            <a:xfrm flipH="1">
              <a:off x="4176" y="3024"/>
              <a:ext cx="192" cy="0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6" name="Text Box 226"/>
            <p:cNvSpPr txBox="1">
              <a:spLocks noChangeArrowheads="1"/>
            </p:cNvSpPr>
            <p:nvPr/>
          </p:nvSpPr>
          <p:spPr bwMode="auto">
            <a:xfrm>
              <a:off x="4272" y="2892"/>
              <a:ext cx="1196" cy="252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 dirty="0" smtClean="0">
                  <a:solidFill>
                    <a:schemeClr val="hlink"/>
                  </a:solidFill>
                  <a:latin typeface="Verdana" pitchFamily="34" charset="0"/>
                </a:rPr>
                <a:t>Commit</a:t>
              </a:r>
              <a:endParaRPr lang="en-US" sz="2000" b="0" dirty="0">
                <a:solidFill>
                  <a:schemeClr val="hlink"/>
                </a:solidFill>
                <a:latin typeface="Verdana" pitchFamily="34" charset="0"/>
              </a:endParaRPr>
            </a:p>
          </p:txBody>
        </p:sp>
      </p:grpSp>
      <p:grpSp>
        <p:nvGrpSpPr>
          <p:cNvPr id="461" name="Group 231"/>
          <p:cNvGrpSpPr>
            <a:grpSpLocks/>
          </p:cNvGrpSpPr>
          <p:nvPr/>
        </p:nvGrpSpPr>
        <p:grpSpPr bwMode="auto">
          <a:xfrm>
            <a:off x="2138363" y="1595438"/>
            <a:ext cx="2773362" cy="4587875"/>
            <a:chOff x="1151" y="861"/>
            <a:chExt cx="1747" cy="2890"/>
          </a:xfrm>
        </p:grpSpPr>
        <p:sp>
          <p:nvSpPr>
            <p:cNvPr id="462" name="Text Box 232"/>
            <p:cNvSpPr txBox="1">
              <a:spLocks noChangeArrowheads="1"/>
            </p:cNvSpPr>
            <p:nvPr/>
          </p:nvSpPr>
          <p:spPr bwMode="auto">
            <a:xfrm>
              <a:off x="1151" y="3069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>
                  <a:solidFill>
                    <a:schemeClr val="hlink"/>
                  </a:solidFill>
                  <a:latin typeface="Verdana" pitchFamily="34" charset="0"/>
                </a:rPr>
                <a:t>p</a:t>
              </a:r>
            </a:p>
          </p:txBody>
        </p:sp>
        <p:sp>
          <p:nvSpPr>
            <p:cNvPr id="463" name="Text Box 233"/>
            <p:cNvSpPr txBox="1">
              <a:spLocks noChangeArrowheads="1"/>
            </p:cNvSpPr>
            <p:nvPr/>
          </p:nvSpPr>
          <p:spPr bwMode="auto">
            <a:xfrm>
              <a:off x="1151" y="3501"/>
              <a:ext cx="216" cy="250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0">
                  <a:solidFill>
                    <a:schemeClr val="hlink"/>
                  </a:solidFill>
                  <a:latin typeface="Verdana" pitchFamily="34" charset="0"/>
                </a:rPr>
                <a:t>p</a:t>
              </a:r>
            </a:p>
          </p:txBody>
        </p:sp>
        <p:sp>
          <p:nvSpPr>
            <p:cNvPr id="464" name="Text Box 234"/>
            <p:cNvSpPr txBox="1">
              <a:spLocks noChangeArrowheads="1"/>
            </p:cNvSpPr>
            <p:nvPr/>
          </p:nvSpPr>
          <p:spPr bwMode="auto">
            <a:xfrm>
              <a:off x="2692" y="877"/>
              <a:ext cx="206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solidFill>
                    <a:schemeClr val="hlink"/>
                  </a:solidFill>
                  <a:latin typeface="Verdana" pitchFamily="34" charset="0"/>
                </a:rPr>
                <a:t>p</a:t>
              </a:r>
            </a:p>
          </p:txBody>
        </p:sp>
        <p:sp>
          <p:nvSpPr>
            <p:cNvPr id="465" name="Text Box 235"/>
            <p:cNvSpPr txBox="1">
              <a:spLocks noChangeArrowheads="1"/>
            </p:cNvSpPr>
            <p:nvPr/>
          </p:nvSpPr>
          <p:spPr bwMode="auto">
            <a:xfrm>
              <a:off x="1786" y="861"/>
              <a:ext cx="544" cy="23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 b="0">
                  <a:solidFill>
                    <a:schemeClr val="hlink"/>
                  </a:solidFill>
                  <a:latin typeface="Verdana" pitchFamily="34" charset="0"/>
                </a:rPr>
                <a:t>&lt;R1&gt;</a:t>
              </a:r>
            </a:p>
          </p:txBody>
        </p:sp>
      </p:grpSp>
      <p:sp>
        <p:nvSpPr>
          <p:cNvPr id="466" name="Line 236"/>
          <p:cNvSpPr>
            <a:spLocks noChangeShapeType="1"/>
          </p:cNvSpPr>
          <p:nvPr/>
        </p:nvSpPr>
        <p:spPr bwMode="auto">
          <a:xfrm flipH="1" flipV="1">
            <a:off x="4806950" y="3733800"/>
            <a:ext cx="533400" cy="1295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67" name="Group 237"/>
          <p:cNvGrpSpPr>
            <a:grpSpLocks/>
          </p:cNvGrpSpPr>
          <p:nvPr/>
        </p:nvGrpSpPr>
        <p:grpSpPr bwMode="auto">
          <a:xfrm>
            <a:off x="3206750" y="3505200"/>
            <a:ext cx="1676400" cy="228600"/>
            <a:chOff x="3168" y="912"/>
            <a:chExt cx="432" cy="144"/>
          </a:xfrm>
        </p:grpSpPr>
        <p:sp>
          <p:nvSpPr>
            <p:cNvPr id="468" name="Line 238"/>
            <p:cNvSpPr>
              <a:spLocks noChangeShapeType="1"/>
            </p:cNvSpPr>
            <p:nvPr/>
          </p:nvSpPr>
          <p:spPr bwMode="auto">
            <a:xfrm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9" name="Line 239"/>
            <p:cNvSpPr>
              <a:spLocks noChangeShapeType="1"/>
            </p:cNvSpPr>
            <p:nvPr/>
          </p:nvSpPr>
          <p:spPr bwMode="auto">
            <a:xfrm flipV="1">
              <a:off x="3168" y="912"/>
              <a:ext cx="432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70" name="Line 240"/>
          <p:cNvSpPr>
            <a:spLocks noChangeShapeType="1"/>
          </p:cNvSpPr>
          <p:nvPr/>
        </p:nvSpPr>
        <p:spPr bwMode="auto">
          <a:xfrm flipV="1">
            <a:off x="5492750" y="3048000"/>
            <a:ext cx="152400" cy="19050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" name="Text Box 241"/>
          <p:cNvSpPr txBox="1">
            <a:spLocks noChangeArrowheads="1"/>
          </p:cNvSpPr>
          <p:nvPr/>
        </p:nvSpPr>
        <p:spPr bwMode="auto">
          <a:xfrm>
            <a:off x="5416550" y="2743200"/>
            <a:ext cx="533400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0">
                <a:solidFill>
                  <a:schemeClr val="hlink"/>
                </a:solidFill>
                <a:latin typeface="Verdana" pitchFamily="34" charset="0"/>
              </a:rPr>
              <a:t>P8</a:t>
            </a:r>
          </a:p>
        </p:txBody>
      </p:sp>
      <p:sp>
        <p:nvSpPr>
          <p:cNvPr id="472" name="Text Box 242"/>
          <p:cNvSpPr txBox="1">
            <a:spLocks noChangeArrowheads="1"/>
          </p:cNvSpPr>
          <p:nvPr/>
        </p:nvSpPr>
        <p:spPr bwMode="auto">
          <a:xfrm>
            <a:off x="996950" y="4876800"/>
            <a:ext cx="304800" cy="3667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0">
                <a:solidFill>
                  <a:schemeClr val="hlink"/>
                </a:solidFill>
                <a:latin typeface="Verdana" pitchFamily="34" charset="0"/>
              </a:rPr>
              <a:t>x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39750" y="5076825"/>
            <a:ext cx="4572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3846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" grpId="0" animBg="1"/>
      <p:bldP spid="470" grpId="0" animBg="1"/>
      <p:bldP spid="471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Multithreading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53" y="1600200"/>
            <a:ext cx="788929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6.823 Spring 2015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7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Scheduling </a:t>
            </a:r>
            <a:r>
              <a:rPr lang="en-US" sz="3600" dirty="0" smtClean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Policy</a:t>
            </a:r>
            <a:endParaRPr lang="en-US" sz="3600" dirty="0">
              <a:solidFill>
                <a:srgbClr val="08318E"/>
              </a:solidFill>
              <a:latin typeface="Arial Black" pitchFamily="34" charset="0"/>
              <a:ea typeface="Arial Unicode MS" pitchFamily="34" charset="-120"/>
              <a:cs typeface="Arial Unicode MS" pitchFamily="34" charset="-12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8229600" cy="2776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6.823 Spring 2015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5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Simultaneous Multithreading (SMT)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OOO structures between threads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7" y="2362200"/>
            <a:ext cx="9144000" cy="4203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6.823 Spring 2015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3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The end</a:t>
            </a:r>
            <a:endParaRPr lang="en-US" sz="3600" dirty="0">
              <a:solidFill>
                <a:srgbClr val="08318E"/>
              </a:solidFill>
              <a:latin typeface="Arial Black" pitchFamily="34" charset="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Good luck!!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6.823 Spring 2015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05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Ways to </a:t>
            </a:r>
            <a:r>
              <a:rPr lang="en-US" sz="3600" dirty="0" smtClean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Solve </a:t>
            </a:r>
            <a:r>
              <a:rPr lang="en-US" sz="3600" dirty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D</a:t>
            </a:r>
            <a:r>
              <a:rPr lang="en-US" sz="3600" dirty="0" smtClean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ependency</a:t>
            </a:r>
            <a:endParaRPr lang="en-US" sz="3600" dirty="0">
              <a:solidFill>
                <a:srgbClr val="08318E"/>
              </a:solidFill>
              <a:latin typeface="Arial Black" pitchFamily="34" charset="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false dependency</a:t>
            </a:r>
          </a:p>
          <a:p>
            <a:pPr lvl="1"/>
            <a:r>
              <a:rPr lang="en-US" dirty="0" smtClean="0"/>
              <a:t>Indirection </a:t>
            </a:r>
          </a:p>
          <a:p>
            <a:r>
              <a:rPr lang="en-US" dirty="0" smtClean="0"/>
              <a:t>For true dependency</a:t>
            </a:r>
          </a:p>
          <a:p>
            <a:pPr lvl="1"/>
            <a:r>
              <a:rPr lang="en-US" dirty="0" smtClean="0"/>
              <a:t>Stall</a:t>
            </a:r>
            <a:endParaRPr lang="en-US" dirty="0"/>
          </a:p>
          <a:p>
            <a:pPr lvl="1"/>
            <a:r>
              <a:rPr lang="en-US" dirty="0" smtClean="0"/>
              <a:t>Bypass</a:t>
            </a:r>
            <a:endParaRPr lang="en-US" dirty="0"/>
          </a:p>
          <a:p>
            <a:pPr lvl="1"/>
            <a:r>
              <a:rPr lang="en-US" dirty="0" smtClean="0"/>
              <a:t>Speculate =&gt; best if you speculate mostly correctly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6.823 Spring 2015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6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Ways to </a:t>
            </a:r>
            <a:r>
              <a:rPr lang="en-US" sz="3600" dirty="0" smtClean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Solve Dependency</a:t>
            </a:r>
            <a:endParaRPr lang="en-US" sz="3600" dirty="0">
              <a:solidFill>
                <a:srgbClr val="08318E"/>
              </a:solidFill>
              <a:latin typeface="Arial Black" pitchFamily="34" charset="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Data dependency</a:t>
            </a:r>
          </a:p>
          <a:p>
            <a:pPr lvl="1"/>
            <a:r>
              <a:rPr lang="en-US" dirty="0" smtClean="0"/>
              <a:t>RAW WAR WAW</a:t>
            </a:r>
          </a:p>
          <a:p>
            <a:pPr marL="457200" lvl="1" indent="0">
              <a:buNone/>
            </a:pPr>
            <a:r>
              <a:rPr lang="en-US" dirty="0" smtClean="0"/>
              <a:t>=&gt; Scoreboard (L9) ROB, Register renaming (L10), Store queue(L13)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Control dependency</a:t>
            </a:r>
          </a:p>
          <a:p>
            <a:pPr lvl="1"/>
            <a:r>
              <a:rPr lang="en-US" dirty="0" smtClean="0"/>
              <a:t>Branch jump</a:t>
            </a:r>
          </a:p>
          <a:p>
            <a:pPr marL="457200" lvl="1" indent="0">
              <a:buNone/>
            </a:pPr>
            <a:r>
              <a:rPr lang="en-US" dirty="0" smtClean="0"/>
              <a:t>=&gt; Branch prediction (L11)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Structural dependency</a:t>
            </a:r>
          </a:p>
          <a:p>
            <a:pPr lvl="1"/>
            <a:r>
              <a:rPr lang="en-US" dirty="0" smtClean="0"/>
              <a:t>Only one ALU</a:t>
            </a:r>
          </a:p>
          <a:p>
            <a:pPr marL="457200" lvl="1" indent="0">
              <a:buNone/>
            </a:pPr>
            <a:r>
              <a:rPr lang="en-US" dirty="0" smtClean="0"/>
              <a:t>=&gt; Superscalar (L9)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6.823 Spring 2015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7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Speculation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speculate a lot!</a:t>
            </a:r>
          </a:p>
          <a:p>
            <a:pPr lvl="1"/>
            <a:r>
              <a:rPr lang="en-US" dirty="0" smtClean="0"/>
              <a:t>Branch</a:t>
            </a:r>
          </a:p>
          <a:p>
            <a:pPr lvl="1"/>
            <a:r>
              <a:rPr lang="en-US" dirty="0" smtClean="0"/>
              <a:t>No exceptions</a:t>
            </a:r>
          </a:p>
          <a:p>
            <a:pPr lvl="1"/>
            <a:r>
              <a:rPr lang="en-US" dirty="0" smtClean="0"/>
              <a:t>Addresses for load/store are not the same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to manage old and new values?</a:t>
            </a:r>
          </a:p>
          <a:p>
            <a:pPr lvl="1"/>
            <a:r>
              <a:rPr lang="en-US" dirty="0" smtClean="0"/>
              <a:t>Greedy/lazy (L12)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6.823 Spring 2015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06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Mis</a:t>
            </a:r>
            <a:r>
              <a:rPr lang="en-US" sz="3600" dirty="0" smtClean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-speculation</a:t>
            </a:r>
            <a:endParaRPr lang="en-US" sz="3600" dirty="0">
              <a:solidFill>
                <a:srgbClr val="08318E"/>
              </a:solidFill>
              <a:latin typeface="Arial Black" pitchFamily="34" charset="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Recovery according to your policy(L12)</a:t>
            </a:r>
          </a:p>
          <a:p>
            <a:pPr lvl="1"/>
            <a:r>
              <a:rPr lang="en-US" dirty="0" smtClean="0"/>
              <a:t>Snapshot</a:t>
            </a:r>
          </a:p>
          <a:p>
            <a:pPr lvl="1"/>
            <a:r>
              <a:rPr lang="en-US" dirty="0" smtClean="0"/>
              <a:t>Rollback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6.823 Spring 2015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300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Hide </a:t>
            </a:r>
            <a:r>
              <a:rPr lang="en-US" sz="3600" dirty="0" smtClean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Long </a:t>
            </a:r>
            <a:r>
              <a:rPr lang="en-US" sz="3600" dirty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L</a:t>
            </a:r>
            <a:r>
              <a:rPr lang="en-US" sz="3600" dirty="0" smtClean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atency</a:t>
            </a:r>
            <a:endParaRPr lang="en-US" sz="3600" dirty="0">
              <a:solidFill>
                <a:srgbClr val="08318E"/>
              </a:solidFill>
              <a:latin typeface="Arial Black" pitchFamily="34" charset="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cache miss takes 100 cycles</a:t>
            </a:r>
          </a:p>
          <a:p>
            <a:r>
              <a:rPr lang="en-US" dirty="0" smtClean="0"/>
              <a:t>A divide takes 20 cycles</a:t>
            </a:r>
          </a:p>
          <a:p>
            <a:pPr lvl="1"/>
            <a:r>
              <a:rPr lang="en-US" dirty="0" smtClean="0"/>
              <a:t>Execute following instructions, but hold them until those long-latency instruction finish.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Use Little’s law to calculate how many instruction in flight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6.823 Spring 2015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793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Hide </a:t>
            </a:r>
            <a:r>
              <a:rPr lang="en-US" sz="3600" dirty="0" smtClean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Long </a:t>
            </a:r>
            <a:r>
              <a:rPr lang="en-US" sz="3600" dirty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L</a:t>
            </a:r>
            <a:r>
              <a:rPr lang="en-US" sz="3600" dirty="0" smtClean="0">
                <a:solidFill>
                  <a:srgbClr val="08318E"/>
                </a:solidFill>
                <a:latin typeface="Arial Black" pitchFamily="34" charset="0"/>
                <a:ea typeface="Arial Unicode MS" pitchFamily="34" charset="-120"/>
                <a:cs typeface="Arial Unicode MS" pitchFamily="34" charset="-120"/>
              </a:rPr>
              <a:t>atency</a:t>
            </a:r>
            <a:endParaRPr lang="en-US" sz="3600" dirty="0">
              <a:solidFill>
                <a:srgbClr val="08318E"/>
              </a:solidFill>
              <a:latin typeface="Arial Black" pitchFamily="34" charset="0"/>
              <a:ea typeface="Arial Unicode MS" pitchFamily="34" charset="-120"/>
              <a:cs typeface="Arial Unicode MS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cache miss takes 100 cycles</a:t>
            </a:r>
          </a:p>
          <a:p>
            <a:r>
              <a:rPr lang="en-US" dirty="0" smtClean="0"/>
              <a:t>A divide takes 20 cycles</a:t>
            </a:r>
          </a:p>
          <a:p>
            <a:pPr lvl="1"/>
            <a:r>
              <a:rPr lang="en-US" dirty="0" smtClean="0"/>
              <a:t>Switch to another independent thread until they finish (L14)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Use Little’s law to calculate how many threads needed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6.823 Spring 2015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A3C8F6-07F4-48BE-988C-2F3FD8912F5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65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</TotalTime>
  <Words>1651</Words>
  <Application>Microsoft Office PowerPoint</Application>
  <PresentationFormat>On-screen Show (4:3)</PresentationFormat>
  <Paragraphs>639</Paragraphs>
  <Slides>38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6.823 SPring15 Quiz 2 Review (L09-L14)</vt:lpstr>
      <vt:lpstr>Lecture 9-14 are all about ILP</vt:lpstr>
      <vt:lpstr>Dependency</vt:lpstr>
      <vt:lpstr>Ways to Solve Dependency</vt:lpstr>
      <vt:lpstr>Ways to Solve Dependency</vt:lpstr>
      <vt:lpstr>Speculation</vt:lpstr>
      <vt:lpstr>Mis-speculation</vt:lpstr>
      <vt:lpstr>Hide Long Latency</vt:lpstr>
      <vt:lpstr>Hide Long Latency</vt:lpstr>
      <vt:lpstr>Example OoO Pipeline</vt:lpstr>
      <vt:lpstr>Branch Prediction</vt:lpstr>
      <vt:lpstr>Branch Prediction</vt:lpstr>
      <vt:lpstr>Branch Prediction</vt:lpstr>
      <vt:lpstr>Branch Target Buffer</vt:lpstr>
      <vt:lpstr>Combine BTB and Predictor(BHT)</vt:lpstr>
      <vt:lpstr>Out-of-Order Execution</vt:lpstr>
      <vt:lpstr>Data Dependency</vt:lpstr>
      <vt:lpstr>Data Dependency</vt:lpstr>
      <vt:lpstr>Data Dependency</vt:lpstr>
      <vt:lpstr>Data Dependency</vt:lpstr>
      <vt:lpstr>Data Dependency</vt:lpstr>
      <vt:lpstr>Speculative Data Management</vt:lpstr>
      <vt:lpstr>Speculative Data Management</vt:lpstr>
      <vt:lpstr>Speculative Data Management</vt:lpstr>
      <vt:lpstr>Speculative Data Management</vt:lpstr>
      <vt:lpstr>Out-of-Order Execution</vt:lpstr>
      <vt:lpstr>Out-of-Order Execution</vt:lpstr>
      <vt:lpstr>Out-of-Order Execution</vt:lpstr>
      <vt:lpstr>Out-of-Order Execution</vt:lpstr>
      <vt:lpstr>Out-of-Order Execution</vt:lpstr>
      <vt:lpstr>Out-of-Order Execution</vt:lpstr>
      <vt:lpstr>Out-of-Order Execution</vt:lpstr>
      <vt:lpstr>Out-of-Order Execution</vt:lpstr>
      <vt:lpstr>Out-of-Order Execution</vt:lpstr>
      <vt:lpstr>Multithreading</vt:lpstr>
      <vt:lpstr>Scheduling Policy</vt:lpstr>
      <vt:lpstr>Simultaneous Multithreading (SMT)</vt:lpstr>
      <vt:lpstr>The end</vt:lpstr>
    </vt:vector>
  </TitlesOfParts>
  <Company>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 Optimizations</dc:title>
  <dc:creator>Hsin-Jung Yang</dc:creator>
  <cp:lastModifiedBy>murasaki</cp:lastModifiedBy>
  <cp:revision>70</cp:revision>
  <dcterms:created xsi:type="dcterms:W3CDTF">2015-02-20T08:52:25Z</dcterms:created>
  <dcterms:modified xsi:type="dcterms:W3CDTF">2015-04-03T01:49:24Z</dcterms:modified>
</cp:coreProperties>
</file>