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2" r:id="rId3"/>
    <p:sldId id="289" r:id="rId4"/>
    <p:sldId id="285" r:id="rId5"/>
    <p:sldId id="269" r:id="rId6"/>
    <p:sldId id="284" r:id="rId7"/>
    <p:sldId id="270" r:id="rId8"/>
    <p:sldId id="271" r:id="rId9"/>
    <p:sldId id="272" r:id="rId10"/>
    <p:sldId id="283" r:id="rId11"/>
    <p:sldId id="286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87" r:id="rId20"/>
    <p:sldId id="274" r:id="rId21"/>
    <p:sldId id="275" r:id="rId22"/>
    <p:sldId id="277" r:id="rId23"/>
    <p:sldId id="278" r:id="rId24"/>
    <p:sldId id="279" r:id="rId25"/>
    <p:sldId id="281" r:id="rId26"/>
    <p:sldId id="28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73168-2F68-41C6-BA54-315544127C0A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DF00B-0A7B-4CDE-BD26-52D373007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3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7578DE7-38AB-4E8E-8CCD-88443D87DCEC}" type="slidenum">
              <a:rPr lang="en-US" altLang="ko-KR">
                <a:latin typeface="Calibri" pitchFamily="34" charset="0"/>
              </a:rPr>
              <a:pPr eaLnBrk="1" hangingPunct="1"/>
              <a:t>7</a:t>
            </a:fld>
            <a:endParaRPr lang="en-US" altLang="ko-KR">
              <a:latin typeface="Calibri" pitchFamily="34" charset="0"/>
            </a:endParaRPr>
          </a:p>
        </p:txBody>
      </p:sp>
      <p:sp>
        <p:nvSpPr>
          <p:cNvPr id="3891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494" y="4341521"/>
            <a:ext cx="5487013" cy="411742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667" tIns="46834" rIns="93667" bIns="4683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7" name="Slide Number Placeholder 3"/>
          <p:cNvSpPr txBox="1">
            <a:spLocks noGrp="1"/>
          </p:cNvSpPr>
          <p:nvPr/>
        </p:nvSpPr>
        <p:spPr bwMode="auto">
          <a:xfrm>
            <a:off x="3884463" y="8684460"/>
            <a:ext cx="2972004" cy="45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7" tIns="46834" rIns="93667" bIns="46834" anchor="b"/>
          <a:lstStyle>
            <a:lvl1pPr defTabSz="9350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50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50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50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50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7829151-F33D-4093-8182-F09E3845096C}" type="slidenum">
              <a:rPr lang="en-US" altLang="ko-KR" sz="1200">
                <a:latin typeface="Calibri" pitchFamily="34" charset="0"/>
              </a:rPr>
              <a:pPr algn="r" eaLnBrk="1" hangingPunct="1"/>
              <a:t>7</a:t>
            </a:fld>
            <a:endParaRPr lang="en-US" altLang="ko-K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3689556-6146-453C-BB36-854998DC41B3}" type="slidenum">
              <a:rPr lang="en-US">
                <a:latin typeface="Calibri" pitchFamily="34" charset="0"/>
              </a:rPr>
              <a:pPr eaLnBrk="1" hangingPunct="1"/>
              <a:t>17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29F925E-3DAF-481F-927D-DBCE8825561D}" type="slidenum">
              <a:rPr lang="en-US">
                <a:latin typeface="Calibri" pitchFamily="34" charset="0"/>
              </a:rPr>
              <a:pPr eaLnBrk="1" hangingPunct="1"/>
              <a:t>18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66CC6E-B7C3-433C-B798-38E05112DA8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1EC757-2ED1-45C4-9042-0E2B235CF5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DF1EE8-F06B-435B-AB97-F2079254564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30641A-CFE4-4FCD-B018-C4CC5F00DD2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BE874BF-95B9-49DD-8ED1-76BCA721FACB}" type="slidenum">
              <a:rPr lang="en-US">
                <a:latin typeface="Calibri" pitchFamily="34" charset="0"/>
              </a:rPr>
              <a:pPr eaLnBrk="1" hangingPunct="1"/>
              <a:t>8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C36315F-13F0-4E0B-8155-AEFF3D9049A2}" type="slidenum">
              <a:rPr lang="en-US">
                <a:latin typeface="Calibri" pitchFamily="34" charset="0"/>
              </a:rPr>
              <a:pPr eaLnBrk="1" hangingPunct="1"/>
              <a:t>9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C36315F-13F0-4E0B-8155-AEFF3D9049A2}" type="slidenum">
              <a:rPr lang="en-US">
                <a:latin typeface="Calibri" pitchFamily="34" charset="0"/>
              </a:rPr>
              <a:pPr eaLnBrk="1" hangingPunct="1"/>
              <a:t>10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68B50CB-0B9D-4D46-ABB4-F677589552D9}" type="slidenum">
              <a:rPr lang="en-US">
                <a:latin typeface="Calibri" pitchFamily="34" charset="0"/>
              </a:rPr>
              <a:pPr eaLnBrk="1" hangingPunct="1"/>
              <a:t>12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E149FD2-85EB-4B79-A889-D4CC774774B1}" type="slidenum">
              <a:rPr lang="en-US">
                <a:latin typeface="Calibri" pitchFamily="34" charset="0"/>
              </a:rPr>
              <a:pPr eaLnBrk="1" hangingPunct="1"/>
              <a:t>13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4335FB1-8832-4CC1-A3D8-8B80B958F641}" type="slidenum">
              <a:rPr lang="en-US">
                <a:latin typeface="Calibri" pitchFamily="34" charset="0"/>
              </a:rPr>
              <a:pPr eaLnBrk="1" hangingPunct="1"/>
              <a:t>14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2D218A1-0AD2-4306-A04F-FF834EAE7B61}" type="slidenum">
              <a:rPr lang="en-US">
                <a:latin typeface="Calibri" pitchFamily="34" charset="0"/>
              </a:rPr>
              <a:pPr eaLnBrk="1" hangingPunct="1"/>
              <a:t>15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C9650C9-E2A4-4227-9E3C-7E4F82A607D2}" type="slidenum">
              <a:rPr lang="en-US">
                <a:latin typeface="Calibri" pitchFamily="34" charset="0"/>
              </a:rPr>
              <a:pPr eaLnBrk="1" hangingPunct="1"/>
              <a:t>16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9BDE-47F9-4C68-90DF-8714673EA7D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64C-6932-475C-9C45-00E861DA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9BDE-47F9-4C68-90DF-8714673EA7D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64C-6932-475C-9C45-00E861DA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9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9BDE-47F9-4C68-90DF-8714673EA7D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64C-6932-475C-9C45-00E861DA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9BDE-47F9-4C68-90DF-8714673EA7D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64C-6932-475C-9C45-00E861DA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4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9BDE-47F9-4C68-90DF-8714673EA7D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64C-6932-475C-9C45-00E861DA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3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9BDE-47F9-4C68-90DF-8714673EA7D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64C-6932-475C-9C45-00E861DA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6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9BDE-47F9-4C68-90DF-8714673EA7D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64C-6932-475C-9C45-00E861DA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1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9BDE-47F9-4C68-90DF-8714673EA7D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64C-6932-475C-9C45-00E861DA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3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9BDE-47F9-4C68-90DF-8714673EA7D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64C-6932-475C-9C45-00E861DA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0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9BDE-47F9-4C68-90DF-8714673EA7D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64C-6932-475C-9C45-00E861DA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7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9BDE-47F9-4C68-90DF-8714673EA7D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D64C-6932-475C-9C45-00E861DA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30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89BDE-47F9-4C68-90DF-8714673EA7D0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3D64C-6932-475C-9C45-00E861DA0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8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Po-An Tsai</a:t>
            </a:r>
            <a:endParaRPr lang="en-US" dirty="0" smtClean="0"/>
          </a:p>
          <a:p>
            <a:r>
              <a:rPr lang="en-US" dirty="0" smtClean="0"/>
              <a:t>6.823S15 </a:t>
            </a:r>
            <a:r>
              <a:rPr lang="en-US" dirty="0" smtClean="0"/>
              <a:t>Recitation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0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Congestion &amp; HoL Blocking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1143000"/>
            <a:ext cx="861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2954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3600" dirty="0">
                <a:latin typeface="Calibri" pitchFamily="34" charset="0"/>
              </a:rPr>
              <a:t>Head-of-Line (</a:t>
            </a:r>
            <a:r>
              <a:rPr lang="en-US" sz="3600" dirty="0" err="1">
                <a:latin typeface="Calibri" pitchFamily="34" charset="0"/>
              </a:rPr>
              <a:t>HoL</a:t>
            </a:r>
            <a:r>
              <a:rPr lang="en-US" sz="3600" dirty="0">
                <a:latin typeface="Calibri" pitchFamily="34" charset="0"/>
              </a:rPr>
              <a:t>) Blocking</a:t>
            </a:r>
            <a:endParaRPr lang="en-US" sz="3600" i="1" dirty="0">
              <a:latin typeface="Calibri" pitchFamily="34" charset="0"/>
            </a:endParaRPr>
          </a:p>
        </p:txBody>
      </p:sp>
      <p:grpSp>
        <p:nvGrpSpPr>
          <p:cNvPr id="20485" name="Group 69"/>
          <p:cNvGrpSpPr>
            <a:grpSpLocks/>
          </p:cNvGrpSpPr>
          <p:nvPr/>
        </p:nvGrpSpPr>
        <p:grpSpPr bwMode="auto">
          <a:xfrm>
            <a:off x="1828800" y="1981200"/>
            <a:ext cx="5170488" cy="3035300"/>
            <a:chOff x="1285875" y="1928813"/>
            <a:chExt cx="6572250" cy="3857625"/>
          </a:xfrm>
        </p:grpSpPr>
        <p:grpSp>
          <p:nvGrpSpPr>
            <p:cNvPr id="20488" name="Group 132"/>
            <p:cNvGrpSpPr>
              <a:grpSpLocks/>
            </p:cNvGrpSpPr>
            <p:nvPr/>
          </p:nvGrpSpPr>
          <p:grpSpPr bwMode="auto">
            <a:xfrm>
              <a:off x="1285875" y="1928813"/>
              <a:ext cx="6572250" cy="3857625"/>
              <a:chOff x="845501" y="1714488"/>
              <a:chExt cx="7584151" cy="4643470"/>
            </a:xfrm>
          </p:grpSpPr>
          <p:grpSp>
            <p:nvGrpSpPr>
              <p:cNvPr id="20493" name="Group 126"/>
              <p:cNvGrpSpPr>
                <a:grpSpLocks/>
              </p:cNvGrpSpPr>
              <p:nvPr/>
            </p:nvGrpSpPr>
            <p:grpSpPr bwMode="auto">
              <a:xfrm>
                <a:off x="845501" y="1714488"/>
                <a:ext cx="7584151" cy="4643470"/>
                <a:chOff x="845501" y="1714488"/>
                <a:chExt cx="7584151" cy="4643470"/>
              </a:xfrm>
            </p:grpSpPr>
            <p:grpSp>
              <p:nvGrpSpPr>
                <p:cNvPr id="20499" name="Group 83"/>
                <p:cNvGrpSpPr>
                  <a:grpSpLocks/>
                </p:cNvGrpSpPr>
                <p:nvPr/>
              </p:nvGrpSpPr>
              <p:grpSpPr bwMode="auto">
                <a:xfrm>
                  <a:off x="845501" y="2320240"/>
                  <a:ext cx="3715135" cy="3430051"/>
                  <a:chOff x="571472" y="2070565"/>
                  <a:chExt cx="4490405" cy="4144648"/>
                </a:xfrm>
              </p:grpSpPr>
              <p:sp>
                <p:nvSpPr>
                  <p:cNvPr id="128" name="Rectangle 127"/>
                  <p:cNvSpPr/>
                  <p:nvPr/>
                </p:nvSpPr>
                <p:spPr bwMode="auto">
                  <a:xfrm>
                    <a:off x="571472" y="2069319"/>
                    <a:ext cx="1142684" cy="1071110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 bwMode="auto">
                  <a:xfrm>
                    <a:off x="2237651" y="2069319"/>
                    <a:ext cx="1142684" cy="1071110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0" name="Rectangle 129"/>
                  <p:cNvSpPr/>
                  <p:nvPr/>
                </p:nvSpPr>
                <p:spPr bwMode="auto">
                  <a:xfrm>
                    <a:off x="3917904" y="2069319"/>
                    <a:ext cx="1142684" cy="1071110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1" name="Rectangle 9"/>
                  <p:cNvSpPr/>
                  <p:nvPr/>
                </p:nvSpPr>
                <p:spPr bwMode="auto">
                  <a:xfrm>
                    <a:off x="571472" y="3595286"/>
                    <a:ext cx="1142684" cy="1074046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2" name="Rectangle 10"/>
                  <p:cNvSpPr/>
                  <p:nvPr/>
                </p:nvSpPr>
                <p:spPr bwMode="auto">
                  <a:xfrm>
                    <a:off x="2237651" y="3595286"/>
                    <a:ext cx="1142684" cy="1074046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" name="Rectangle 132"/>
                  <p:cNvSpPr/>
                  <p:nvPr/>
                </p:nvSpPr>
                <p:spPr bwMode="auto">
                  <a:xfrm>
                    <a:off x="3917904" y="3595286"/>
                    <a:ext cx="1142684" cy="1074046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" name="Rectangle 133"/>
                  <p:cNvSpPr/>
                  <p:nvPr/>
                </p:nvSpPr>
                <p:spPr bwMode="auto">
                  <a:xfrm>
                    <a:off x="571472" y="5144729"/>
                    <a:ext cx="1142684" cy="1071110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5" name="Rectangle 134"/>
                  <p:cNvSpPr/>
                  <p:nvPr/>
                </p:nvSpPr>
                <p:spPr bwMode="auto">
                  <a:xfrm>
                    <a:off x="2237651" y="5144729"/>
                    <a:ext cx="1142684" cy="1071110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6" name="Rectangle 135"/>
                  <p:cNvSpPr/>
                  <p:nvPr/>
                </p:nvSpPr>
                <p:spPr bwMode="auto">
                  <a:xfrm>
                    <a:off x="3917904" y="5144729"/>
                    <a:ext cx="1142684" cy="1071110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5" name="Right Arrow 84"/>
                <p:cNvSpPr/>
                <p:nvPr/>
              </p:nvSpPr>
              <p:spPr bwMode="auto">
                <a:xfrm>
                  <a:off x="1786243" y="2438209"/>
                  <a:ext cx="447085" cy="643578"/>
                </a:xfrm>
                <a:prstGeom prst="rightArrow">
                  <a:avLst>
                    <a:gd name="adj1" fmla="val 71880"/>
                    <a:gd name="adj2" fmla="val 39060"/>
                  </a:avLst>
                </a:prstGeom>
                <a:solidFill>
                  <a:schemeClr val="accent2">
                    <a:lumMod val="40000"/>
                    <a:lumOff val="60000"/>
                    <a:alpha val="72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" name="Right Arrow 85"/>
                <p:cNvSpPr/>
                <p:nvPr/>
              </p:nvSpPr>
              <p:spPr bwMode="auto">
                <a:xfrm rot="5400000">
                  <a:off x="2489933" y="4344437"/>
                  <a:ext cx="429862" cy="668299"/>
                </a:xfrm>
                <a:prstGeom prst="rightArrow">
                  <a:avLst>
                    <a:gd name="adj1" fmla="val 71880"/>
                    <a:gd name="adj2" fmla="val 39060"/>
                  </a:avLst>
                </a:prstGeom>
                <a:solidFill>
                  <a:schemeClr val="accent2">
                    <a:lumMod val="40000"/>
                    <a:lumOff val="60000"/>
                    <a:alpha val="72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20502" name="Straight Arrow Connector 2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463623" y="4494142"/>
                  <a:ext cx="774889" cy="826"/>
                </a:xfrm>
                <a:prstGeom prst="straightConnector1">
                  <a:avLst/>
                </a:prstGeom>
                <a:noFill/>
                <a:ln w="57150" algn="ctr">
                  <a:solidFill>
                    <a:schemeClr val="accent2"/>
                  </a:solidFill>
                  <a:prstDash val="sysDash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503" name="Straight Connector 26"/>
                <p:cNvCxnSpPr>
                  <a:cxnSpLocks noChangeShapeType="1"/>
                </p:cNvCxnSpPr>
                <p:nvPr/>
              </p:nvCxnSpPr>
              <p:spPr bwMode="auto">
                <a:xfrm>
                  <a:off x="2851480" y="4035673"/>
                  <a:ext cx="742955" cy="1588"/>
                </a:xfrm>
                <a:prstGeom prst="line">
                  <a:avLst/>
                </a:prstGeom>
                <a:noFill/>
                <a:ln w="57150" cap="sq" algn="ctr">
                  <a:solidFill>
                    <a:schemeClr val="accent2"/>
                  </a:solidFill>
                  <a:prstDash val="sys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504" name="Straight Arrow Connector 29"/>
                <p:cNvCxnSpPr>
                  <a:cxnSpLocks noChangeShapeType="1"/>
                </p:cNvCxnSpPr>
                <p:nvPr/>
              </p:nvCxnSpPr>
              <p:spPr bwMode="auto">
                <a:xfrm>
                  <a:off x="1811343" y="2630359"/>
                  <a:ext cx="1857388" cy="1588"/>
                </a:xfrm>
                <a:prstGeom prst="straightConnector1">
                  <a:avLst/>
                </a:prstGeom>
                <a:noFill/>
                <a:ln w="57150" cap="sq" algn="ctr">
                  <a:solidFill>
                    <a:srgbClr val="C00000">
                      <a:alpha val="72940"/>
                    </a:srgbClr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505" name="Straight Arrow Connector 3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1707825" y="3887697"/>
                  <a:ext cx="1990129" cy="1652"/>
                </a:xfrm>
                <a:prstGeom prst="straightConnector1">
                  <a:avLst/>
                </a:prstGeom>
                <a:noFill/>
                <a:ln w="57150" cap="sq" algn="ctr">
                  <a:solidFill>
                    <a:srgbClr val="00B05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506" name="Straight Connector 36"/>
                <p:cNvCxnSpPr>
                  <a:cxnSpLocks noChangeShapeType="1"/>
                </p:cNvCxnSpPr>
                <p:nvPr/>
              </p:nvCxnSpPr>
              <p:spPr bwMode="auto">
                <a:xfrm>
                  <a:off x="1811343" y="2856396"/>
                  <a:ext cx="891546" cy="1588"/>
                </a:xfrm>
                <a:prstGeom prst="line">
                  <a:avLst/>
                </a:prstGeom>
                <a:noFill/>
                <a:ln w="57150" cap="sq" algn="ctr">
                  <a:solidFill>
                    <a:srgbClr val="00B05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507" name="Straight Connector 39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1811343" y="4035673"/>
                  <a:ext cx="742955" cy="1588"/>
                </a:xfrm>
                <a:prstGeom prst="line">
                  <a:avLst/>
                </a:prstGeom>
                <a:noFill/>
                <a:ln w="57150" cap="sq" algn="ctr">
                  <a:solidFill>
                    <a:srgbClr val="7030A0"/>
                  </a:solidFill>
                  <a:prstDash val="sys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508" name="Straight Arrow Connector 48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167267" y="4494143"/>
                  <a:ext cx="774889" cy="826"/>
                </a:xfrm>
                <a:prstGeom prst="straightConnector1">
                  <a:avLst/>
                </a:prstGeom>
                <a:noFill/>
                <a:ln w="57150" algn="ctr">
                  <a:solidFill>
                    <a:srgbClr val="7030A0"/>
                  </a:solidFill>
                  <a:prstDash val="sysDash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20509" name="Group 123"/>
                <p:cNvGrpSpPr>
                  <a:grpSpLocks/>
                </p:cNvGrpSpPr>
                <p:nvPr/>
              </p:nvGrpSpPr>
              <p:grpSpPr bwMode="auto">
                <a:xfrm>
                  <a:off x="5572497" y="1714488"/>
                  <a:ext cx="2857155" cy="4643470"/>
                  <a:chOff x="5572497" y="1714488"/>
                  <a:chExt cx="2857155" cy="4643470"/>
                </a:xfrm>
              </p:grpSpPr>
              <p:sp>
                <p:nvSpPr>
                  <p:cNvPr id="95" name="Right Arrow 94"/>
                  <p:cNvSpPr/>
                  <p:nvPr/>
                </p:nvSpPr>
                <p:spPr bwMode="auto">
                  <a:xfrm>
                    <a:off x="5572497" y="1714488"/>
                    <a:ext cx="2857155" cy="4643470"/>
                  </a:xfrm>
                  <a:prstGeom prst="rightArrow">
                    <a:avLst>
                      <a:gd name="adj1" fmla="val 87365"/>
                      <a:gd name="adj2" fmla="val 20163"/>
                    </a:avLst>
                  </a:prstGeom>
                  <a:solidFill>
                    <a:schemeClr val="accent2">
                      <a:lumMod val="40000"/>
                      <a:lumOff val="60000"/>
                      <a:alpha val="50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1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6274789" y="2476488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2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6560541" y="2476488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294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3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6846292" y="2476488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294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4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7132044" y="2476488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294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5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7417797" y="2476488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294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7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6846294" y="3322881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8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7132046" y="3322881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9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7417797" y="3322881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0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6274788" y="4180136"/>
                    <a:ext cx="285752" cy="642942"/>
                  </a:xfrm>
                  <a:prstGeom prst="rect">
                    <a:avLst/>
                  </a:prstGeom>
                  <a:solidFill>
                    <a:srgbClr val="00B050">
                      <a:alpha val="78822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1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6560541" y="4180136"/>
                    <a:ext cx="285752" cy="642942"/>
                  </a:xfrm>
                  <a:prstGeom prst="rect">
                    <a:avLst/>
                  </a:prstGeom>
                  <a:solidFill>
                    <a:srgbClr val="00B050">
                      <a:alpha val="78822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2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6846292" y="4180136"/>
                    <a:ext cx="285752" cy="642942"/>
                  </a:xfrm>
                  <a:prstGeom prst="rect">
                    <a:avLst/>
                  </a:prstGeom>
                  <a:solidFill>
                    <a:srgbClr val="00B050">
                      <a:alpha val="78822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7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7132045" y="4178549"/>
                    <a:ext cx="285752" cy="642942"/>
                  </a:xfrm>
                  <a:prstGeom prst="rect">
                    <a:avLst/>
                  </a:prstGeom>
                  <a:solidFill>
                    <a:srgbClr val="00B050">
                      <a:alpha val="78822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8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7417797" y="4178549"/>
                    <a:ext cx="285752" cy="642942"/>
                  </a:xfrm>
                  <a:prstGeom prst="rect">
                    <a:avLst/>
                  </a:prstGeom>
                  <a:solidFill>
                    <a:srgbClr val="00B050">
                      <a:alpha val="78822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34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7417797" y="5035805"/>
                    <a:ext cx="285752" cy="642942"/>
                  </a:xfrm>
                  <a:prstGeom prst="rect">
                    <a:avLst/>
                  </a:prstGeom>
                  <a:solidFill>
                    <a:srgbClr val="00B050">
                      <a:alpha val="78822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cxnSp>
                <p:nvCxnSpPr>
                  <p:cNvPr id="20535" name="Straight Connector 9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2464037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536" name="Straight Connector 9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3105391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537" name="Straight Connector 9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3321293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538" name="Straight Connector 9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3962647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539" name="Straight Connector 9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4178549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540" name="Straight Connector 9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4819903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541" name="Straight Connector 9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5035805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542" name="Straight Connector 9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5677159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grpSp>
            <p:nvGrpSpPr>
              <p:cNvPr id="20494" name="Group 131"/>
              <p:cNvGrpSpPr>
                <a:grpSpLocks/>
              </p:cNvGrpSpPr>
              <p:nvPr/>
            </p:nvGrpSpPr>
            <p:grpSpPr bwMode="auto">
              <a:xfrm>
                <a:off x="1747542" y="2273850"/>
                <a:ext cx="1830738" cy="2107290"/>
                <a:chOff x="1747542" y="2273850"/>
                <a:chExt cx="1830738" cy="2107290"/>
              </a:xfrm>
            </p:grpSpPr>
            <p:sp>
              <p:nvSpPr>
                <p:cNvPr id="20495" name="TextBox 127"/>
                <p:cNvSpPr txBox="1">
                  <a:spLocks noChangeArrowheads="1"/>
                </p:cNvSpPr>
                <p:nvPr/>
              </p:nvSpPr>
              <p:spPr bwMode="auto">
                <a:xfrm>
                  <a:off x="3214678" y="2273850"/>
                  <a:ext cx="32412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b="1" i="1">
                      <a:solidFill>
                        <a:srgbClr val="C00000"/>
                      </a:solidFill>
                      <a:latin typeface="Calibri" pitchFamily="34" charset="0"/>
                    </a:rPr>
                    <a:t>A</a:t>
                  </a:r>
                </a:p>
              </p:txBody>
            </p:sp>
            <p:sp>
              <p:nvSpPr>
                <p:cNvPr id="20496" name="TextBox 128"/>
                <p:cNvSpPr txBox="1">
                  <a:spLocks noChangeArrowheads="1"/>
                </p:cNvSpPr>
                <p:nvPr/>
              </p:nvSpPr>
              <p:spPr bwMode="auto">
                <a:xfrm>
                  <a:off x="2666620" y="3131106"/>
                  <a:ext cx="31451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b="1" i="1">
                      <a:solidFill>
                        <a:srgbClr val="00B050"/>
                      </a:solidFill>
                      <a:latin typeface="Calibri" pitchFamily="34" charset="0"/>
                    </a:rPr>
                    <a:t>B</a:t>
                  </a:r>
                </a:p>
              </p:txBody>
            </p:sp>
            <p:sp>
              <p:nvSpPr>
                <p:cNvPr id="20497" name="TextBox 129"/>
                <p:cNvSpPr txBox="1">
                  <a:spLocks noChangeArrowheads="1"/>
                </p:cNvSpPr>
                <p:nvPr/>
              </p:nvSpPr>
              <p:spPr bwMode="auto">
                <a:xfrm>
                  <a:off x="1747542" y="4011808"/>
                  <a:ext cx="304892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b="1" i="1">
                      <a:solidFill>
                        <a:srgbClr val="7030A0"/>
                      </a:solidFill>
                      <a:latin typeface="Calibri" pitchFamily="34" charset="0"/>
                    </a:rPr>
                    <a:t>C</a:t>
                  </a:r>
                </a:p>
              </p:txBody>
            </p:sp>
            <p:sp>
              <p:nvSpPr>
                <p:cNvPr id="20498" name="TextBox 130"/>
                <p:cNvSpPr txBox="1">
                  <a:spLocks noChangeArrowheads="1"/>
                </p:cNvSpPr>
                <p:nvPr/>
              </p:nvSpPr>
              <p:spPr bwMode="auto">
                <a:xfrm>
                  <a:off x="3247740" y="4011808"/>
                  <a:ext cx="33054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b="1" i="1">
                      <a:solidFill>
                        <a:srgbClr val="002060"/>
                      </a:solidFill>
                      <a:latin typeface="Calibri" pitchFamily="34" charset="0"/>
                    </a:rPr>
                    <a:t>D</a:t>
                  </a:r>
                </a:p>
              </p:txBody>
            </p:sp>
          </p:grpSp>
        </p:grpSp>
        <p:grpSp>
          <p:nvGrpSpPr>
            <p:cNvPr id="20489" name="Group 153"/>
            <p:cNvGrpSpPr>
              <a:grpSpLocks/>
            </p:cNvGrpSpPr>
            <p:nvPr/>
          </p:nvGrpSpPr>
          <p:grpSpPr bwMode="auto">
            <a:xfrm>
              <a:off x="2072850" y="2429174"/>
              <a:ext cx="3285115" cy="2142827"/>
              <a:chOff x="2072833" y="2429166"/>
              <a:chExt cx="3285137" cy="2142842"/>
            </a:xfrm>
          </p:grpSpPr>
          <p:sp>
            <p:nvSpPr>
              <p:cNvPr id="20490" name="Oval 133"/>
              <p:cNvSpPr>
                <a:spLocks noChangeArrowheads="1"/>
              </p:cNvSpPr>
              <p:nvPr/>
            </p:nvSpPr>
            <p:spPr bwMode="auto">
              <a:xfrm>
                <a:off x="2500298" y="4143380"/>
                <a:ext cx="785818" cy="428628"/>
              </a:xfrm>
              <a:prstGeom prst="ellipse">
                <a:avLst/>
              </a:prstGeom>
              <a:noFill/>
              <a:ln w="41275" algn="ctr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76" name="Curved Connector 75"/>
              <p:cNvCxnSpPr/>
              <p:nvPr/>
            </p:nvCxnSpPr>
            <p:spPr bwMode="auto">
              <a:xfrm>
                <a:off x="2430002" y="2572416"/>
                <a:ext cx="2927970" cy="928096"/>
              </a:xfrm>
              <a:prstGeom prst="curvedConnector3">
                <a:avLst>
                  <a:gd name="adj1" fmla="val 37592"/>
                </a:avLst>
              </a:prstGeom>
              <a:solidFill>
                <a:schemeClr val="accent1"/>
              </a:solidFill>
              <a:ln w="3175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77" name="Oval 76"/>
              <p:cNvSpPr/>
              <p:nvPr/>
            </p:nvSpPr>
            <p:spPr bwMode="auto">
              <a:xfrm rot="5400000">
                <a:off x="1894307" y="2607692"/>
                <a:ext cx="784847" cy="427794"/>
              </a:xfrm>
              <a:prstGeom prst="ellipse">
                <a:avLst/>
              </a:prstGeom>
              <a:noFill/>
              <a:ln w="4127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486" name="TextBox 72"/>
          <p:cNvSpPr txBox="1">
            <a:spLocks noChangeArrowheads="1"/>
          </p:cNvSpPr>
          <p:nvPr/>
        </p:nvSpPr>
        <p:spPr bwMode="auto">
          <a:xfrm>
            <a:off x="2514600" y="20574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20487" name="TextBox 73"/>
          <p:cNvSpPr txBox="1">
            <a:spLocks noChangeArrowheads="1"/>
          </p:cNvSpPr>
          <p:nvPr/>
        </p:nvSpPr>
        <p:spPr bwMode="auto">
          <a:xfrm>
            <a:off x="3429000" y="37338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5715000"/>
            <a:ext cx="4006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Solution: Virtual Channels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4" name="Rectangle 91"/>
          <p:cNvSpPr>
            <a:spLocks noChangeArrowheads="1"/>
          </p:cNvSpPr>
          <p:nvPr/>
        </p:nvSpPr>
        <p:spPr bwMode="auto">
          <a:xfrm>
            <a:off x="6129789" y="4153285"/>
            <a:ext cx="194811" cy="420272"/>
          </a:xfrm>
          <a:prstGeom prst="rect">
            <a:avLst/>
          </a:prstGeom>
          <a:solidFill>
            <a:srgbClr val="00B050">
              <a:alpha val="7882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4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path between </a:t>
            </a:r>
            <a:r>
              <a:rPr lang="en-US" dirty="0" err="1" smtClean="0"/>
              <a:t>src</a:t>
            </a:r>
            <a:r>
              <a:rPr lang="en-US" dirty="0" smtClean="0"/>
              <a:t> and </a:t>
            </a:r>
            <a:r>
              <a:rPr lang="en-US" dirty="0" err="1" smtClean="0"/>
              <a:t>dst</a:t>
            </a:r>
            <a:endParaRPr lang="en-US" dirty="0" smtClean="0"/>
          </a:p>
          <a:p>
            <a:pPr lvl="1"/>
            <a:r>
              <a:rPr lang="en-US" dirty="0" smtClean="0"/>
              <a:t>Use mesh as example here</a:t>
            </a:r>
            <a:endParaRPr lang="en-US" dirty="0"/>
          </a:p>
          <a:p>
            <a:r>
              <a:rPr lang="en-US" dirty="0" smtClean="0"/>
              <a:t>Choose a path so that the message can arrive faster</a:t>
            </a:r>
          </a:p>
          <a:p>
            <a:endParaRPr lang="en-US" dirty="0"/>
          </a:p>
          <a:p>
            <a:r>
              <a:rPr lang="en-US" dirty="0" smtClean="0"/>
              <a:t>Choose a path to ensure no deadlock/</a:t>
            </a:r>
            <a:r>
              <a:rPr lang="en-US" dirty="0" err="1" smtClean="0"/>
              <a:t>livelock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748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38275"/>
            <a:ext cx="5581650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51" name="Straight Arrow Connector 7"/>
          <p:cNvCxnSpPr>
            <a:cxnSpLocks noChangeShapeType="1"/>
          </p:cNvCxnSpPr>
          <p:nvPr/>
        </p:nvCxnSpPr>
        <p:spPr bwMode="auto">
          <a:xfrm rot="5400000">
            <a:off x="3225006" y="3505994"/>
            <a:ext cx="714375" cy="1588"/>
          </a:xfrm>
          <a:prstGeom prst="straightConnector1">
            <a:avLst/>
          </a:prstGeom>
          <a:noFill/>
          <a:ln w="57150" cap="sq" algn="ctr">
            <a:solidFill>
              <a:srgbClr val="7030A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" name="Straight Connector 9"/>
          <p:cNvCxnSpPr>
            <a:cxnSpLocks noChangeShapeType="1"/>
          </p:cNvCxnSpPr>
          <p:nvPr/>
        </p:nvCxnSpPr>
        <p:spPr bwMode="auto">
          <a:xfrm>
            <a:off x="3581400" y="3149600"/>
            <a:ext cx="688975" cy="1588"/>
          </a:xfrm>
          <a:prstGeom prst="line">
            <a:avLst/>
          </a:prstGeom>
          <a:noFill/>
          <a:ln w="57150" cap="sq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" name="Straight Arrow Connector 14"/>
          <p:cNvCxnSpPr>
            <a:cxnSpLocks noChangeShapeType="1"/>
          </p:cNvCxnSpPr>
          <p:nvPr/>
        </p:nvCxnSpPr>
        <p:spPr bwMode="auto">
          <a:xfrm rot="10800000">
            <a:off x="4964113" y="3146425"/>
            <a:ext cx="750887" cy="1588"/>
          </a:xfrm>
          <a:prstGeom prst="straightConnector1">
            <a:avLst/>
          </a:prstGeom>
          <a:noFill/>
          <a:ln w="57150" cap="sq" algn="ctr">
            <a:solidFill>
              <a:srgbClr val="7030A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4" name="Straight Connector 15"/>
          <p:cNvCxnSpPr>
            <a:cxnSpLocks noChangeShapeType="1"/>
          </p:cNvCxnSpPr>
          <p:nvPr/>
        </p:nvCxnSpPr>
        <p:spPr bwMode="auto">
          <a:xfrm rot="5400000">
            <a:off x="5387975" y="3473450"/>
            <a:ext cx="654050" cy="0"/>
          </a:xfrm>
          <a:prstGeom prst="line">
            <a:avLst/>
          </a:prstGeom>
          <a:noFill/>
          <a:ln w="57150" cap="sq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5" name="Straight Arrow Connector 17"/>
          <p:cNvCxnSpPr>
            <a:cxnSpLocks noChangeShapeType="1"/>
          </p:cNvCxnSpPr>
          <p:nvPr/>
        </p:nvCxnSpPr>
        <p:spPr bwMode="auto">
          <a:xfrm>
            <a:off x="3582988" y="5018088"/>
            <a:ext cx="749300" cy="1587"/>
          </a:xfrm>
          <a:prstGeom prst="straightConnector1">
            <a:avLst/>
          </a:prstGeom>
          <a:noFill/>
          <a:ln w="57150" cap="sq" algn="ctr">
            <a:solidFill>
              <a:srgbClr val="7030A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6" name="Straight Connector 18"/>
          <p:cNvCxnSpPr>
            <a:cxnSpLocks noChangeShapeType="1"/>
          </p:cNvCxnSpPr>
          <p:nvPr/>
        </p:nvCxnSpPr>
        <p:spPr bwMode="auto">
          <a:xfrm rot="5400000" flipH="1" flipV="1">
            <a:off x="3253581" y="4691857"/>
            <a:ext cx="655637" cy="0"/>
          </a:xfrm>
          <a:prstGeom prst="line">
            <a:avLst/>
          </a:prstGeom>
          <a:noFill/>
          <a:ln w="57150" cap="sq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7" name="Straight Arrow Connector 20"/>
          <p:cNvCxnSpPr>
            <a:cxnSpLocks noChangeShapeType="1"/>
          </p:cNvCxnSpPr>
          <p:nvPr/>
        </p:nvCxnSpPr>
        <p:spPr bwMode="auto">
          <a:xfrm rot="-5400000">
            <a:off x="5360194" y="4661694"/>
            <a:ext cx="714375" cy="1587"/>
          </a:xfrm>
          <a:prstGeom prst="straightConnector1">
            <a:avLst/>
          </a:prstGeom>
          <a:noFill/>
          <a:ln w="57150" cap="sq" algn="ctr">
            <a:solidFill>
              <a:srgbClr val="7030A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8" name="Straight Connector 21"/>
          <p:cNvCxnSpPr>
            <a:cxnSpLocks noChangeShapeType="1"/>
          </p:cNvCxnSpPr>
          <p:nvPr/>
        </p:nvCxnSpPr>
        <p:spPr bwMode="auto">
          <a:xfrm rot="10800000">
            <a:off x="5029200" y="5019675"/>
            <a:ext cx="687388" cy="0"/>
          </a:xfrm>
          <a:prstGeom prst="line">
            <a:avLst/>
          </a:prstGeom>
          <a:noFill/>
          <a:ln w="57150" cap="sq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itle 1"/>
          <p:cNvSpPr txBox="1">
            <a:spLocks/>
          </p:cNvSpPr>
          <p:nvPr/>
        </p:nvSpPr>
        <p:spPr>
          <a:xfrm>
            <a:off x="457200" y="0"/>
            <a:ext cx="8229600" cy="7921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Routing: Deadlock </a:t>
            </a:r>
            <a:endParaRPr lang="en-US" sz="4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28600" y="868363"/>
            <a:ext cx="861060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94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4" name="Straight Arrow Connector 7"/>
          <p:cNvCxnSpPr>
            <a:cxnSpLocks noChangeShapeType="1"/>
          </p:cNvCxnSpPr>
          <p:nvPr/>
        </p:nvCxnSpPr>
        <p:spPr bwMode="auto">
          <a:xfrm rot="5400000">
            <a:off x="2310606" y="1727994"/>
            <a:ext cx="714375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5" name="Straight Connector 9"/>
          <p:cNvCxnSpPr>
            <a:cxnSpLocks noChangeShapeType="1"/>
          </p:cNvCxnSpPr>
          <p:nvPr/>
        </p:nvCxnSpPr>
        <p:spPr bwMode="auto">
          <a:xfrm>
            <a:off x="2667000" y="1371600"/>
            <a:ext cx="688975" cy="1588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" name="Straight Arrow Connector 14"/>
          <p:cNvCxnSpPr>
            <a:cxnSpLocks noChangeShapeType="1"/>
          </p:cNvCxnSpPr>
          <p:nvPr/>
        </p:nvCxnSpPr>
        <p:spPr bwMode="auto">
          <a:xfrm rot="10800000">
            <a:off x="3417888" y="1371600"/>
            <a:ext cx="750887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" name="Straight Connector 15"/>
          <p:cNvCxnSpPr>
            <a:cxnSpLocks noChangeShapeType="1"/>
          </p:cNvCxnSpPr>
          <p:nvPr/>
        </p:nvCxnSpPr>
        <p:spPr bwMode="auto">
          <a:xfrm rot="5400000">
            <a:off x="3841750" y="1698625"/>
            <a:ext cx="654050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8" name="Straight Arrow Connector 17"/>
          <p:cNvCxnSpPr>
            <a:cxnSpLocks noChangeShapeType="1"/>
          </p:cNvCxnSpPr>
          <p:nvPr/>
        </p:nvCxnSpPr>
        <p:spPr bwMode="auto">
          <a:xfrm>
            <a:off x="2668588" y="2798763"/>
            <a:ext cx="749300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9" name="Straight Connector 18"/>
          <p:cNvCxnSpPr>
            <a:cxnSpLocks noChangeShapeType="1"/>
          </p:cNvCxnSpPr>
          <p:nvPr/>
        </p:nvCxnSpPr>
        <p:spPr bwMode="auto">
          <a:xfrm rot="5400000" flipH="1" flipV="1">
            <a:off x="2339181" y="2472532"/>
            <a:ext cx="655637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Straight Arrow Connector 20"/>
          <p:cNvCxnSpPr>
            <a:cxnSpLocks noChangeShapeType="1"/>
          </p:cNvCxnSpPr>
          <p:nvPr/>
        </p:nvCxnSpPr>
        <p:spPr bwMode="auto">
          <a:xfrm rot="-5400000">
            <a:off x="3810794" y="2442369"/>
            <a:ext cx="714375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1" name="Straight Connector 21"/>
          <p:cNvCxnSpPr>
            <a:cxnSpLocks noChangeShapeType="1"/>
          </p:cNvCxnSpPr>
          <p:nvPr/>
        </p:nvCxnSpPr>
        <p:spPr bwMode="auto">
          <a:xfrm rot="10800000">
            <a:off x="3479800" y="2800350"/>
            <a:ext cx="6889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2" name="Straight Arrow Connector 33"/>
          <p:cNvCxnSpPr>
            <a:cxnSpLocks noChangeShapeType="1"/>
          </p:cNvCxnSpPr>
          <p:nvPr/>
        </p:nvCxnSpPr>
        <p:spPr bwMode="auto">
          <a:xfrm rot="5400000">
            <a:off x="4556125" y="1692275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3" name="Straight Connector 34"/>
          <p:cNvCxnSpPr>
            <a:cxnSpLocks noChangeShapeType="1"/>
          </p:cNvCxnSpPr>
          <p:nvPr/>
        </p:nvCxnSpPr>
        <p:spPr bwMode="auto">
          <a:xfrm>
            <a:off x="4876800" y="1371600"/>
            <a:ext cx="785813" cy="1588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4" name="Straight Arrow Connector 35"/>
          <p:cNvCxnSpPr>
            <a:cxnSpLocks noChangeShapeType="1"/>
          </p:cNvCxnSpPr>
          <p:nvPr/>
        </p:nvCxnSpPr>
        <p:spPr bwMode="auto">
          <a:xfrm rot="10800000">
            <a:off x="5734050" y="1371600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5" name="Straight Connector 36"/>
          <p:cNvCxnSpPr>
            <a:cxnSpLocks noChangeShapeType="1"/>
          </p:cNvCxnSpPr>
          <p:nvPr/>
        </p:nvCxnSpPr>
        <p:spPr bwMode="auto">
          <a:xfrm rot="5400000">
            <a:off x="6020594" y="1727994"/>
            <a:ext cx="714375" cy="1587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6" name="Straight Arrow Connector 37"/>
          <p:cNvCxnSpPr>
            <a:cxnSpLocks noChangeShapeType="1"/>
          </p:cNvCxnSpPr>
          <p:nvPr/>
        </p:nvCxnSpPr>
        <p:spPr bwMode="auto">
          <a:xfrm>
            <a:off x="4878388" y="2798763"/>
            <a:ext cx="712787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4519612" y="2443163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8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6055519" y="2478882"/>
            <a:ext cx="642937" cy="0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9" name="Straight Connector 40"/>
          <p:cNvCxnSpPr>
            <a:cxnSpLocks noChangeShapeType="1"/>
          </p:cNvCxnSpPr>
          <p:nvPr/>
        </p:nvCxnSpPr>
        <p:spPr bwMode="auto">
          <a:xfrm rot="10800000">
            <a:off x="5662613" y="2800350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0" name="TextBox 36"/>
          <p:cNvSpPr txBox="1">
            <a:spLocks noChangeArrowheads="1"/>
          </p:cNvSpPr>
          <p:nvPr/>
        </p:nvSpPr>
        <p:spPr bwMode="auto">
          <a:xfrm>
            <a:off x="1981200" y="3181350"/>
            <a:ext cx="5275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The eight possible turns and cycles in a 2D mesh </a:t>
            </a:r>
          </a:p>
        </p:txBody>
      </p:sp>
      <p:cxnSp>
        <p:nvCxnSpPr>
          <p:cNvPr id="3091" name="Straight Arrow Connector 7"/>
          <p:cNvCxnSpPr>
            <a:cxnSpLocks noChangeShapeType="1"/>
          </p:cNvCxnSpPr>
          <p:nvPr/>
        </p:nvCxnSpPr>
        <p:spPr bwMode="auto">
          <a:xfrm rot="5400000">
            <a:off x="2310606" y="4590257"/>
            <a:ext cx="714375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2" name="Straight Connector 9"/>
          <p:cNvCxnSpPr>
            <a:cxnSpLocks noChangeShapeType="1"/>
          </p:cNvCxnSpPr>
          <p:nvPr/>
        </p:nvCxnSpPr>
        <p:spPr bwMode="auto">
          <a:xfrm>
            <a:off x="2667000" y="4233863"/>
            <a:ext cx="688975" cy="1587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3" name="Straight Arrow Connector 14"/>
          <p:cNvCxnSpPr>
            <a:cxnSpLocks noChangeShapeType="1"/>
          </p:cNvCxnSpPr>
          <p:nvPr/>
        </p:nvCxnSpPr>
        <p:spPr bwMode="auto">
          <a:xfrm rot="10800000">
            <a:off x="3417888" y="4233863"/>
            <a:ext cx="750887" cy="1587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4" name="Straight Connector 15"/>
          <p:cNvCxnSpPr>
            <a:cxnSpLocks noChangeShapeType="1"/>
          </p:cNvCxnSpPr>
          <p:nvPr/>
        </p:nvCxnSpPr>
        <p:spPr bwMode="auto">
          <a:xfrm rot="5400000">
            <a:off x="3841750" y="4560888"/>
            <a:ext cx="654050" cy="0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5" name="Straight Arrow Connector 17"/>
          <p:cNvCxnSpPr>
            <a:cxnSpLocks noChangeShapeType="1"/>
          </p:cNvCxnSpPr>
          <p:nvPr/>
        </p:nvCxnSpPr>
        <p:spPr bwMode="auto">
          <a:xfrm>
            <a:off x="2668588" y="5661025"/>
            <a:ext cx="749300" cy="1588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6" name="Straight Connector 18"/>
          <p:cNvCxnSpPr>
            <a:cxnSpLocks noChangeShapeType="1"/>
          </p:cNvCxnSpPr>
          <p:nvPr/>
        </p:nvCxnSpPr>
        <p:spPr bwMode="auto">
          <a:xfrm rot="5400000" flipH="1" flipV="1">
            <a:off x="2339181" y="5334794"/>
            <a:ext cx="655638" cy="0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7" name="Straight Arrow Connector 20"/>
          <p:cNvCxnSpPr>
            <a:cxnSpLocks noChangeShapeType="1"/>
          </p:cNvCxnSpPr>
          <p:nvPr/>
        </p:nvCxnSpPr>
        <p:spPr bwMode="auto">
          <a:xfrm rot="-5400000">
            <a:off x="3810794" y="5303044"/>
            <a:ext cx="714375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8" name="Straight Connector 21"/>
          <p:cNvCxnSpPr>
            <a:cxnSpLocks noChangeShapeType="1"/>
          </p:cNvCxnSpPr>
          <p:nvPr/>
        </p:nvCxnSpPr>
        <p:spPr bwMode="auto">
          <a:xfrm rot="10800000">
            <a:off x="3479800" y="5661025"/>
            <a:ext cx="688975" cy="1588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9" name="Straight Arrow Connector 33"/>
          <p:cNvCxnSpPr>
            <a:cxnSpLocks noChangeShapeType="1"/>
          </p:cNvCxnSpPr>
          <p:nvPr/>
        </p:nvCxnSpPr>
        <p:spPr bwMode="auto">
          <a:xfrm rot="5400000">
            <a:off x="4556125" y="4554538"/>
            <a:ext cx="642937" cy="1588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0" name="Straight Connector 34"/>
          <p:cNvCxnSpPr>
            <a:cxnSpLocks noChangeShapeType="1"/>
          </p:cNvCxnSpPr>
          <p:nvPr/>
        </p:nvCxnSpPr>
        <p:spPr bwMode="auto">
          <a:xfrm>
            <a:off x="4876800" y="4233863"/>
            <a:ext cx="785813" cy="1587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1" name="Straight Arrow Connector 35"/>
          <p:cNvCxnSpPr>
            <a:cxnSpLocks noChangeShapeType="1"/>
          </p:cNvCxnSpPr>
          <p:nvPr/>
        </p:nvCxnSpPr>
        <p:spPr bwMode="auto">
          <a:xfrm rot="10800000">
            <a:off x="5734050" y="4233863"/>
            <a:ext cx="642938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2" name="Straight Connector 36"/>
          <p:cNvCxnSpPr>
            <a:cxnSpLocks noChangeShapeType="1"/>
          </p:cNvCxnSpPr>
          <p:nvPr/>
        </p:nvCxnSpPr>
        <p:spPr bwMode="auto">
          <a:xfrm rot="5400000">
            <a:off x="6020594" y="4590257"/>
            <a:ext cx="714375" cy="1587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3" name="Straight Arrow Connector 37"/>
          <p:cNvCxnSpPr>
            <a:cxnSpLocks noChangeShapeType="1"/>
          </p:cNvCxnSpPr>
          <p:nvPr/>
        </p:nvCxnSpPr>
        <p:spPr bwMode="auto">
          <a:xfrm>
            <a:off x="4878388" y="5661025"/>
            <a:ext cx="712787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4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4519612" y="5305426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5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6055519" y="5341144"/>
            <a:ext cx="642938" cy="0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6" name="Straight Connector 40"/>
          <p:cNvCxnSpPr>
            <a:cxnSpLocks noChangeShapeType="1"/>
          </p:cNvCxnSpPr>
          <p:nvPr/>
        </p:nvCxnSpPr>
        <p:spPr bwMode="auto">
          <a:xfrm rot="10800000">
            <a:off x="5662613" y="5662613"/>
            <a:ext cx="714375" cy="0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7" name="TextBox 53"/>
          <p:cNvSpPr txBox="1">
            <a:spLocks noChangeArrowheads="1"/>
          </p:cNvSpPr>
          <p:nvPr/>
        </p:nvSpPr>
        <p:spPr bwMode="auto">
          <a:xfrm>
            <a:off x="1676400" y="6030913"/>
            <a:ext cx="5848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Only four turns are allowed in the XY routing algorithm  </a:t>
            </a:r>
          </a:p>
        </p:txBody>
      </p:sp>
      <p:sp>
        <p:nvSpPr>
          <p:cNvPr id="57" name="Title 1"/>
          <p:cNvSpPr txBox="1">
            <a:spLocks/>
          </p:cNvSpPr>
          <p:nvPr/>
        </p:nvSpPr>
        <p:spPr>
          <a:xfrm>
            <a:off x="457200" y="0"/>
            <a:ext cx="8229600" cy="7921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Turn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Model </a:t>
            </a:r>
            <a:endParaRPr lang="en-US" sz="4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228600" y="868363"/>
            <a:ext cx="861060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1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98" name="Straight Arrow Connector 7"/>
          <p:cNvCxnSpPr>
            <a:cxnSpLocks noChangeShapeType="1"/>
          </p:cNvCxnSpPr>
          <p:nvPr/>
        </p:nvCxnSpPr>
        <p:spPr bwMode="auto">
          <a:xfrm rot="5400000">
            <a:off x="253206" y="3423444"/>
            <a:ext cx="714375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" name="Straight Connector 9"/>
          <p:cNvCxnSpPr>
            <a:cxnSpLocks noChangeShapeType="1"/>
          </p:cNvCxnSpPr>
          <p:nvPr/>
        </p:nvCxnSpPr>
        <p:spPr bwMode="auto">
          <a:xfrm>
            <a:off x="609600" y="3067050"/>
            <a:ext cx="688975" cy="1588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0" name="Straight Arrow Connector 14"/>
          <p:cNvCxnSpPr>
            <a:cxnSpLocks noChangeShapeType="1"/>
          </p:cNvCxnSpPr>
          <p:nvPr/>
        </p:nvCxnSpPr>
        <p:spPr bwMode="auto">
          <a:xfrm rot="10800000">
            <a:off x="1360488" y="3067050"/>
            <a:ext cx="750887" cy="1588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1" name="Straight Connector 15"/>
          <p:cNvCxnSpPr>
            <a:cxnSpLocks noChangeShapeType="1"/>
          </p:cNvCxnSpPr>
          <p:nvPr/>
        </p:nvCxnSpPr>
        <p:spPr bwMode="auto">
          <a:xfrm rot="5400000">
            <a:off x="1784350" y="3394075"/>
            <a:ext cx="654050" cy="0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2" name="Straight Arrow Connector 17"/>
          <p:cNvCxnSpPr>
            <a:cxnSpLocks noChangeShapeType="1"/>
          </p:cNvCxnSpPr>
          <p:nvPr/>
        </p:nvCxnSpPr>
        <p:spPr bwMode="auto">
          <a:xfrm>
            <a:off x="611188" y="4494213"/>
            <a:ext cx="749300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3" name="Straight Connector 18"/>
          <p:cNvCxnSpPr>
            <a:cxnSpLocks noChangeShapeType="1"/>
          </p:cNvCxnSpPr>
          <p:nvPr/>
        </p:nvCxnSpPr>
        <p:spPr bwMode="auto">
          <a:xfrm rot="5400000" flipH="1" flipV="1">
            <a:off x="281781" y="4167982"/>
            <a:ext cx="655637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4" name="Straight Arrow Connector 20"/>
          <p:cNvCxnSpPr>
            <a:cxnSpLocks noChangeShapeType="1"/>
          </p:cNvCxnSpPr>
          <p:nvPr/>
        </p:nvCxnSpPr>
        <p:spPr bwMode="auto">
          <a:xfrm rot="-5400000">
            <a:off x="1753394" y="4137819"/>
            <a:ext cx="714375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5" name="Straight Connector 21"/>
          <p:cNvCxnSpPr>
            <a:cxnSpLocks noChangeShapeType="1"/>
          </p:cNvCxnSpPr>
          <p:nvPr/>
        </p:nvCxnSpPr>
        <p:spPr bwMode="auto">
          <a:xfrm rot="10800000">
            <a:off x="1422400" y="4495800"/>
            <a:ext cx="6889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6" name="Straight Arrow Connector 33"/>
          <p:cNvCxnSpPr>
            <a:cxnSpLocks noChangeShapeType="1"/>
          </p:cNvCxnSpPr>
          <p:nvPr/>
        </p:nvCxnSpPr>
        <p:spPr bwMode="auto">
          <a:xfrm rot="5400000">
            <a:off x="4171950" y="2390775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7" name="Straight Connector 34"/>
          <p:cNvCxnSpPr>
            <a:cxnSpLocks noChangeShapeType="1"/>
          </p:cNvCxnSpPr>
          <p:nvPr/>
        </p:nvCxnSpPr>
        <p:spPr bwMode="auto">
          <a:xfrm>
            <a:off x="4492625" y="2070100"/>
            <a:ext cx="785813" cy="1588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8" name="Straight Arrow Connector 35"/>
          <p:cNvCxnSpPr>
            <a:cxnSpLocks noChangeShapeType="1"/>
          </p:cNvCxnSpPr>
          <p:nvPr/>
        </p:nvCxnSpPr>
        <p:spPr bwMode="auto">
          <a:xfrm rot="10800000">
            <a:off x="5349875" y="2070100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9" name="Straight Connector 36"/>
          <p:cNvCxnSpPr>
            <a:cxnSpLocks noChangeShapeType="1"/>
          </p:cNvCxnSpPr>
          <p:nvPr/>
        </p:nvCxnSpPr>
        <p:spPr bwMode="auto">
          <a:xfrm rot="5400000">
            <a:off x="5636419" y="2426494"/>
            <a:ext cx="714375" cy="1587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0" name="Straight Arrow Connector 37"/>
          <p:cNvCxnSpPr>
            <a:cxnSpLocks noChangeShapeType="1"/>
          </p:cNvCxnSpPr>
          <p:nvPr/>
        </p:nvCxnSpPr>
        <p:spPr bwMode="auto">
          <a:xfrm>
            <a:off x="4494213" y="3497263"/>
            <a:ext cx="712787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1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4135437" y="3141663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5671344" y="3177382"/>
            <a:ext cx="642937" cy="0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3" name="Straight Connector 40"/>
          <p:cNvCxnSpPr>
            <a:cxnSpLocks noChangeShapeType="1"/>
          </p:cNvCxnSpPr>
          <p:nvPr/>
        </p:nvCxnSpPr>
        <p:spPr bwMode="auto">
          <a:xfrm rot="10800000">
            <a:off x="5278438" y="3498850"/>
            <a:ext cx="714375" cy="0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4" name="Straight Arrow Connector 33"/>
          <p:cNvCxnSpPr>
            <a:cxnSpLocks noChangeShapeType="1"/>
          </p:cNvCxnSpPr>
          <p:nvPr/>
        </p:nvCxnSpPr>
        <p:spPr bwMode="auto">
          <a:xfrm rot="5400000">
            <a:off x="4194175" y="4835525"/>
            <a:ext cx="642938" cy="1588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5" name="Straight Connector 34"/>
          <p:cNvCxnSpPr>
            <a:cxnSpLocks noChangeShapeType="1"/>
          </p:cNvCxnSpPr>
          <p:nvPr/>
        </p:nvCxnSpPr>
        <p:spPr bwMode="auto">
          <a:xfrm>
            <a:off x="4514850" y="4514850"/>
            <a:ext cx="785813" cy="1588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6" name="Straight Arrow Connector 35"/>
          <p:cNvCxnSpPr>
            <a:cxnSpLocks noChangeShapeType="1"/>
          </p:cNvCxnSpPr>
          <p:nvPr/>
        </p:nvCxnSpPr>
        <p:spPr bwMode="auto">
          <a:xfrm rot="10800000">
            <a:off x="5372100" y="4514850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7" name="Straight Connector 36"/>
          <p:cNvCxnSpPr>
            <a:cxnSpLocks noChangeShapeType="1"/>
          </p:cNvCxnSpPr>
          <p:nvPr/>
        </p:nvCxnSpPr>
        <p:spPr bwMode="auto">
          <a:xfrm rot="5400000">
            <a:off x="5658644" y="4871244"/>
            <a:ext cx="714375" cy="1587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8" name="Straight Arrow Connector 37"/>
          <p:cNvCxnSpPr>
            <a:cxnSpLocks noChangeShapeType="1"/>
          </p:cNvCxnSpPr>
          <p:nvPr/>
        </p:nvCxnSpPr>
        <p:spPr bwMode="auto">
          <a:xfrm>
            <a:off x="4516438" y="5942013"/>
            <a:ext cx="712787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9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4157662" y="5586413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0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5693569" y="5622132"/>
            <a:ext cx="642937" cy="0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1" name="Straight Connector 40"/>
          <p:cNvCxnSpPr>
            <a:cxnSpLocks noChangeShapeType="1"/>
          </p:cNvCxnSpPr>
          <p:nvPr/>
        </p:nvCxnSpPr>
        <p:spPr bwMode="auto">
          <a:xfrm rot="10800000">
            <a:off x="5300663" y="5943600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2" name="Straight Arrow Connector 33"/>
          <p:cNvCxnSpPr>
            <a:cxnSpLocks noChangeShapeType="1"/>
          </p:cNvCxnSpPr>
          <p:nvPr/>
        </p:nvCxnSpPr>
        <p:spPr bwMode="auto">
          <a:xfrm rot="5400000">
            <a:off x="6788150" y="4829175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3" name="Straight Connector 34"/>
          <p:cNvCxnSpPr>
            <a:cxnSpLocks noChangeShapeType="1"/>
          </p:cNvCxnSpPr>
          <p:nvPr/>
        </p:nvCxnSpPr>
        <p:spPr bwMode="auto">
          <a:xfrm>
            <a:off x="7108825" y="4508500"/>
            <a:ext cx="785813" cy="1588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4" name="Straight Arrow Connector 35"/>
          <p:cNvCxnSpPr>
            <a:cxnSpLocks noChangeShapeType="1"/>
          </p:cNvCxnSpPr>
          <p:nvPr/>
        </p:nvCxnSpPr>
        <p:spPr bwMode="auto">
          <a:xfrm rot="10800000">
            <a:off x="7966075" y="4508500"/>
            <a:ext cx="642938" cy="1588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5" name="Straight Connector 36"/>
          <p:cNvCxnSpPr>
            <a:cxnSpLocks noChangeShapeType="1"/>
          </p:cNvCxnSpPr>
          <p:nvPr/>
        </p:nvCxnSpPr>
        <p:spPr bwMode="auto">
          <a:xfrm rot="5400000">
            <a:off x="8252619" y="4864894"/>
            <a:ext cx="714375" cy="1587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6" name="Straight Arrow Connector 37"/>
          <p:cNvCxnSpPr>
            <a:cxnSpLocks noChangeShapeType="1"/>
          </p:cNvCxnSpPr>
          <p:nvPr/>
        </p:nvCxnSpPr>
        <p:spPr bwMode="auto">
          <a:xfrm>
            <a:off x="7110413" y="5935663"/>
            <a:ext cx="712787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7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6751637" y="5580063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8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8287544" y="5615782"/>
            <a:ext cx="642937" cy="0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9" name="Straight Connector 40"/>
          <p:cNvCxnSpPr>
            <a:cxnSpLocks noChangeShapeType="1"/>
          </p:cNvCxnSpPr>
          <p:nvPr/>
        </p:nvCxnSpPr>
        <p:spPr bwMode="auto">
          <a:xfrm rot="10800000">
            <a:off x="7894638" y="5937250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0" name="Straight Arrow Connector 33"/>
          <p:cNvCxnSpPr>
            <a:cxnSpLocks noChangeShapeType="1"/>
          </p:cNvCxnSpPr>
          <p:nvPr/>
        </p:nvCxnSpPr>
        <p:spPr bwMode="auto">
          <a:xfrm rot="5400000">
            <a:off x="6784975" y="2384425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1" name="Straight Connector 34"/>
          <p:cNvCxnSpPr>
            <a:cxnSpLocks noChangeShapeType="1"/>
          </p:cNvCxnSpPr>
          <p:nvPr/>
        </p:nvCxnSpPr>
        <p:spPr bwMode="auto">
          <a:xfrm>
            <a:off x="7105650" y="2063750"/>
            <a:ext cx="785813" cy="1588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2" name="Straight Arrow Connector 35"/>
          <p:cNvCxnSpPr>
            <a:cxnSpLocks noChangeShapeType="1"/>
          </p:cNvCxnSpPr>
          <p:nvPr/>
        </p:nvCxnSpPr>
        <p:spPr bwMode="auto">
          <a:xfrm rot="10800000">
            <a:off x="7962900" y="2063750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3" name="Straight Connector 36"/>
          <p:cNvCxnSpPr>
            <a:cxnSpLocks noChangeShapeType="1"/>
          </p:cNvCxnSpPr>
          <p:nvPr/>
        </p:nvCxnSpPr>
        <p:spPr bwMode="auto">
          <a:xfrm rot="5400000">
            <a:off x="8249444" y="2420144"/>
            <a:ext cx="714375" cy="1587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4" name="Straight Arrow Connector 37"/>
          <p:cNvCxnSpPr>
            <a:cxnSpLocks noChangeShapeType="1"/>
          </p:cNvCxnSpPr>
          <p:nvPr/>
        </p:nvCxnSpPr>
        <p:spPr bwMode="auto">
          <a:xfrm>
            <a:off x="7107238" y="3490913"/>
            <a:ext cx="712787" cy="1587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5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6748462" y="3135313"/>
            <a:ext cx="714375" cy="0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6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8284369" y="3171032"/>
            <a:ext cx="642937" cy="0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7" name="Straight Connector 40"/>
          <p:cNvCxnSpPr>
            <a:cxnSpLocks noChangeShapeType="1"/>
          </p:cNvCxnSpPr>
          <p:nvPr/>
        </p:nvCxnSpPr>
        <p:spPr bwMode="auto">
          <a:xfrm rot="10800000">
            <a:off x="7891463" y="3492500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Oval 69"/>
          <p:cNvSpPr/>
          <p:nvPr/>
        </p:nvSpPr>
        <p:spPr>
          <a:xfrm>
            <a:off x="4114800" y="1600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cs typeface="Arial" charset="0"/>
              </a:rPr>
              <a:t>1</a:t>
            </a:r>
          </a:p>
        </p:txBody>
      </p:sp>
      <p:sp>
        <p:nvSpPr>
          <p:cNvPr id="80" name="Oval 79"/>
          <p:cNvSpPr/>
          <p:nvPr/>
        </p:nvSpPr>
        <p:spPr>
          <a:xfrm>
            <a:off x="6934200" y="1600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cs typeface="Arial" charset="0"/>
              </a:rPr>
              <a:t>2</a:t>
            </a:r>
          </a:p>
        </p:txBody>
      </p:sp>
      <p:sp>
        <p:nvSpPr>
          <p:cNvPr id="81" name="Oval 80"/>
          <p:cNvSpPr/>
          <p:nvPr/>
        </p:nvSpPr>
        <p:spPr>
          <a:xfrm>
            <a:off x="4114800" y="4038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cs typeface="Arial" charset="0"/>
              </a:rPr>
              <a:t>3</a:t>
            </a:r>
          </a:p>
        </p:txBody>
      </p:sp>
      <p:sp>
        <p:nvSpPr>
          <p:cNvPr id="82" name="Oval 81"/>
          <p:cNvSpPr/>
          <p:nvPr/>
        </p:nvSpPr>
        <p:spPr>
          <a:xfrm>
            <a:off x="6934200" y="4038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cs typeface="Arial" charset="0"/>
              </a:rPr>
              <a:t>4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576513" y="3429000"/>
            <a:ext cx="115728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7030A0"/>
                </a:solidFill>
                <a:latin typeface="+mn-lt"/>
              </a:rPr>
              <a:t>AND</a:t>
            </a:r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457200" y="0"/>
            <a:ext cx="8229600" cy="7921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Turn Model </a:t>
            </a:r>
          </a:p>
        </p:txBody>
      </p:sp>
      <p:cxnSp>
        <p:nvCxnSpPr>
          <p:cNvPr id="91" name="Straight Connector 90"/>
          <p:cNvCxnSpPr/>
          <p:nvPr/>
        </p:nvCxnSpPr>
        <p:spPr>
          <a:xfrm>
            <a:off x="228600" y="868363"/>
            <a:ext cx="861060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09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22" name="Straight Arrow Connector 7"/>
          <p:cNvCxnSpPr>
            <a:cxnSpLocks noChangeShapeType="1"/>
          </p:cNvCxnSpPr>
          <p:nvPr/>
        </p:nvCxnSpPr>
        <p:spPr bwMode="auto">
          <a:xfrm rot="5400000">
            <a:off x="253206" y="3423444"/>
            <a:ext cx="714375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3" name="Straight Connector 9"/>
          <p:cNvCxnSpPr>
            <a:cxnSpLocks noChangeShapeType="1"/>
          </p:cNvCxnSpPr>
          <p:nvPr/>
        </p:nvCxnSpPr>
        <p:spPr bwMode="auto">
          <a:xfrm>
            <a:off x="609600" y="3067050"/>
            <a:ext cx="688975" cy="1588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4" name="Straight Arrow Connector 14"/>
          <p:cNvCxnSpPr>
            <a:cxnSpLocks noChangeShapeType="1"/>
          </p:cNvCxnSpPr>
          <p:nvPr/>
        </p:nvCxnSpPr>
        <p:spPr bwMode="auto">
          <a:xfrm rot="10800000">
            <a:off x="1360488" y="3067050"/>
            <a:ext cx="750887" cy="1588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5" name="Straight Connector 15"/>
          <p:cNvCxnSpPr>
            <a:cxnSpLocks noChangeShapeType="1"/>
          </p:cNvCxnSpPr>
          <p:nvPr/>
        </p:nvCxnSpPr>
        <p:spPr bwMode="auto">
          <a:xfrm rot="5400000">
            <a:off x="1784350" y="3394075"/>
            <a:ext cx="654050" cy="0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6" name="Straight Arrow Connector 17"/>
          <p:cNvCxnSpPr>
            <a:cxnSpLocks noChangeShapeType="1"/>
          </p:cNvCxnSpPr>
          <p:nvPr/>
        </p:nvCxnSpPr>
        <p:spPr bwMode="auto">
          <a:xfrm>
            <a:off x="611188" y="4494213"/>
            <a:ext cx="749300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7" name="Straight Connector 18"/>
          <p:cNvCxnSpPr>
            <a:cxnSpLocks noChangeShapeType="1"/>
          </p:cNvCxnSpPr>
          <p:nvPr/>
        </p:nvCxnSpPr>
        <p:spPr bwMode="auto">
          <a:xfrm rot="5400000" flipH="1" flipV="1">
            <a:off x="281781" y="4167982"/>
            <a:ext cx="655637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8" name="Straight Arrow Connector 20"/>
          <p:cNvCxnSpPr>
            <a:cxnSpLocks noChangeShapeType="1"/>
          </p:cNvCxnSpPr>
          <p:nvPr/>
        </p:nvCxnSpPr>
        <p:spPr bwMode="auto">
          <a:xfrm rot="-5400000">
            <a:off x="1753394" y="4137819"/>
            <a:ext cx="714375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9" name="Straight Connector 21"/>
          <p:cNvCxnSpPr>
            <a:cxnSpLocks noChangeShapeType="1"/>
          </p:cNvCxnSpPr>
          <p:nvPr/>
        </p:nvCxnSpPr>
        <p:spPr bwMode="auto">
          <a:xfrm rot="10800000">
            <a:off x="1422400" y="4495800"/>
            <a:ext cx="6889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0" name="Straight Arrow Connector 33"/>
          <p:cNvCxnSpPr>
            <a:cxnSpLocks noChangeShapeType="1"/>
          </p:cNvCxnSpPr>
          <p:nvPr/>
        </p:nvCxnSpPr>
        <p:spPr bwMode="auto">
          <a:xfrm rot="5400000">
            <a:off x="4171950" y="2390775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1" name="Straight Connector 34"/>
          <p:cNvCxnSpPr>
            <a:cxnSpLocks noChangeShapeType="1"/>
          </p:cNvCxnSpPr>
          <p:nvPr/>
        </p:nvCxnSpPr>
        <p:spPr bwMode="auto">
          <a:xfrm>
            <a:off x="4492625" y="2070100"/>
            <a:ext cx="785813" cy="1588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2" name="Straight Arrow Connector 35"/>
          <p:cNvCxnSpPr>
            <a:cxnSpLocks noChangeShapeType="1"/>
          </p:cNvCxnSpPr>
          <p:nvPr/>
        </p:nvCxnSpPr>
        <p:spPr bwMode="auto">
          <a:xfrm rot="10800000">
            <a:off x="5349875" y="2070100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3" name="Straight Connector 36"/>
          <p:cNvCxnSpPr>
            <a:cxnSpLocks noChangeShapeType="1"/>
          </p:cNvCxnSpPr>
          <p:nvPr/>
        </p:nvCxnSpPr>
        <p:spPr bwMode="auto">
          <a:xfrm rot="5400000">
            <a:off x="5636419" y="2426494"/>
            <a:ext cx="714375" cy="1587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4" name="Straight Arrow Connector 37"/>
          <p:cNvCxnSpPr>
            <a:cxnSpLocks noChangeShapeType="1"/>
          </p:cNvCxnSpPr>
          <p:nvPr/>
        </p:nvCxnSpPr>
        <p:spPr bwMode="auto">
          <a:xfrm>
            <a:off x="4494213" y="3497263"/>
            <a:ext cx="712787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5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4135437" y="3141663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6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5671344" y="3177382"/>
            <a:ext cx="642937" cy="0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7" name="Straight Connector 40"/>
          <p:cNvCxnSpPr>
            <a:cxnSpLocks noChangeShapeType="1"/>
          </p:cNvCxnSpPr>
          <p:nvPr/>
        </p:nvCxnSpPr>
        <p:spPr bwMode="auto">
          <a:xfrm rot="10800000">
            <a:off x="5278438" y="3498850"/>
            <a:ext cx="714375" cy="0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8" name="Straight Arrow Connector 33"/>
          <p:cNvCxnSpPr>
            <a:cxnSpLocks noChangeShapeType="1"/>
          </p:cNvCxnSpPr>
          <p:nvPr/>
        </p:nvCxnSpPr>
        <p:spPr bwMode="auto">
          <a:xfrm rot="5400000">
            <a:off x="4194175" y="4835525"/>
            <a:ext cx="642938" cy="1588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Straight Connector 34"/>
          <p:cNvCxnSpPr>
            <a:cxnSpLocks noChangeShapeType="1"/>
          </p:cNvCxnSpPr>
          <p:nvPr/>
        </p:nvCxnSpPr>
        <p:spPr bwMode="auto">
          <a:xfrm>
            <a:off x="4514850" y="4514850"/>
            <a:ext cx="785813" cy="1588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Straight Arrow Connector 35"/>
          <p:cNvCxnSpPr>
            <a:cxnSpLocks noChangeShapeType="1"/>
          </p:cNvCxnSpPr>
          <p:nvPr/>
        </p:nvCxnSpPr>
        <p:spPr bwMode="auto">
          <a:xfrm rot="10800000">
            <a:off x="5372100" y="4514850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Straight Connector 36"/>
          <p:cNvCxnSpPr>
            <a:cxnSpLocks noChangeShapeType="1"/>
          </p:cNvCxnSpPr>
          <p:nvPr/>
        </p:nvCxnSpPr>
        <p:spPr bwMode="auto">
          <a:xfrm rot="5400000">
            <a:off x="5658644" y="4871244"/>
            <a:ext cx="714375" cy="1587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Straight Arrow Connector 37"/>
          <p:cNvCxnSpPr>
            <a:cxnSpLocks noChangeShapeType="1"/>
          </p:cNvCxnSpPr>
          <p:nvPr/>
        </p:nvCxnSpPr>
        <p:spPr bwMode="auto">
          <a:xfrm>
            <a:off x="4516438" y="5942013"/>
            <a:ext cx="712787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4157662" y="5586413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4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5693569" y="5622132"/>
            <a:ext cx="642937" cy="0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5" name="Straight Connector 40"/>
          <p:cNvCxnSpPr>
            <a:cxnSpLocks noChangeShapeType="1"/>
          </p:cNvCxnSpPr>
          <p:nvPr/>
        </p:nvCxnSpPr>
        <p:spPr bwMode="auto">
          <a:xfrm rot="10800000">
            <a:off x="5300663" y="5943600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6" name="Straight Arrow Connector 33"/>
          <p:cNvCxnSpPr>
            <a:cxnSpLocks noChangeShapeType="1"/>
          </p:cNvCxnSpPr>
          <p:nvPr/>
        </p:nvCxnSpPr>
        <p:spPr bwMode="auto">
          <a:xfrm rot="5400000">
            <a:off x="6788150" y="4829175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7" name="Straight Connector 34"/>
          <p:cNvCxnSpPr>
            <a:cxnSpLocks noChangeShapeType="1"/>
          </p:cNvCxnSpPr>
          <p:nvPr/>
        </p:nvCxnSpPr>
        <p:spPr bwMode="auto">
          <a:xfrm>
            <a:off x="7108825" y="4508500"/>
            <a:ext cx="785813" cy="1588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8" name="Straight Arrow Connector 35"/>
          <p:cNvCxnSpPr>
            <a:cxnSpLocks noChangeShapeType="1"/>
          </p:cNvCxnSpPr>
          <p:nvPr/>
        </p:nvCxnSpPr>
        <p:spPr bwMode="auto">
          <a:xfrm rot="10800000">
            <a:off x="7966075" y="4508500"/>
            <a:ext cx="642938" cy="1588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9" name="Straight Connector 36"/>
          <p:cNvCxnSpPr>
            <a:cxnSpLocks noChangeShapeType="1"/>
          </p:cNvCxnSpPr>
          <p:nvPr/>
        </p:nvCxnSpPr>
        <p:spPr bwMode="auto">
          <a:xfrm rot="5400000">
            <a:off x="8252619" y="4864894"/>
            <a:ext cx="714375" cy="1587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0" name="Straight Arrow Connector 37"/>
          <p:cNvCxnSpPr>
            <a:cxnSpLocks noChangeShapeType="1"/>
          </p:cNvCxnSpPr>
          <p:nvPr/>
        </p:nvCxnSpPr>
        <p:spPr bwMode="auto">
          <a:xfrm>
            <a:off x="7110413" y="5935663"/>
            <a:ext cx="712787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1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6751637" y="5580063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2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8287544" y="5615782"/>
            <a:ext cx="642937" cy="0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3" name="Straight Connector 40"/>
          <p:cNvCxnSpPr>
            <a:cxnSpLocks noChangeShapeType="1"/>
          </p:cNvCxnSpPr>
          <p:nvPr/>
        </p:nvCxnSpPr>
        <p:spPr bwMode="auto">
          <a:xfrm rot="10800000">
            <a:off x="7894638" y="5937250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4" name="Straight Arrow Connector 33"/>
          <p:cNvCxnSpPr>
            <a:cxnSpLocks noChangeShapeType="1"/>
          </p:cNvCxnSpPr>
          <p:nvPr/>
        </p:nvCxnSpPr>
        <p:spPr bwMode="auto">
          <a:xfrm rot="5400000">
            <a:off x="6784975" y="2384425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5" name="Straight Connector 34"/>
          <p:cNvCxnSpPr>
            <a:cxnSpLocks noChangeShapeType="1"/>
          </p:cNvCxnSpPr>
          <p:nvPr/>
        </p:nvCxnSpPr>
        <p:spPr bwMode="auto">
          <a:xfrm>
            <a:off x="7105650" y="2063750"/>
            <a:ext cx="785813" cy="1588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6" name="Straight Arrow Connector 35"/>
          <p:cNvCxnSpPr>
            <a:cxnSpLocks noChangeShapeType="1"/>
          </p:cNvCxnSpPr>
          <p:nvPr/>
        </p:nvCxnSpPr>
        <p:spPr bwMode="auto">
          <a:xfrm rot="10800000">
            <a:off x="7962900" y="2063750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7" name="Straight Connector 36"/>
          <p:cNvCxnSpPr>
            <a:cxnSpLocks noChangeShapeType="1"/>
          </p:cNvCxnSpPr>
          <p:nvPr/>
        </p:nvCxnSpPr>
        <p:spPr bwMode="auto">
          <a:xfrm rot="5400000">
            <a:off x="8249444" y="2420144"/>
            <a:ext cx="714375" cy="1587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8" name="Straight Arrow Connector 37"/>
          <p:cNvCxnSpPr>
            <a:cxnSpLocks noChangeShapeType="1"/>
          </p:cNvCxnSpPr>
          <p:nvPr/>
        </p:nvCxnSpPr>
        <p:spPr bwMode="auto">
          <a:xfrm>
            <a:off x="7107238" y="3490913"/>
            <a:ext cx="712787" cy="1587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9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6748462" y="3135313"/>
            <a:ext cx="714375" cy="0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60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8284369" y="3171032"/>
            <a:ext cx="642937" cy="0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61" name="Straight Connector 40"/>
          <p:cNvCxnSpPr>
            <a:cxnSpLocks noChangeShapeType="1"/>
          </p:cNvCxnSpPr>
          <p:nvPr/>
        </p:nvCxnSpPr>
        <p:spPr bwMode="auto">
          <a:xfrm rot="10800000">
            <a:off x="7891463" y="3492500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Oval 69"/>
          <p:cNvSpPr/>
          <p:nvPr/>
        </p:nvSpPr>
        <p:spPr>
          <a:xfrm>
            <a:off x="4114800" y="1600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cs typeface="Arial" charset="0"/>
              </a:rPr>
              <a:t>1</a:t>
            </a:r>
          </a:p>
        </p:txBody>
      </p:sp>
      <p:sp>
        <p:nvSpPr>
          <p:cNvPr id="80" name="Oval 79"/>
          <p:cNvSpPr/>
          <p:nvPr/>
        </p:nvSpPr>
        <p:spPr>
          <a:xfrm>
            <a:off x="6934200" y="1600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cs typeface="Arial" charset="0"/>
              </a:rPr>
              <a:t>2</a:t>
            </a:r>
          </a:p>
        </p:txBody>
      </p:sp>
      <p:sp>
        <p:nvSpPr>
          <p:cNvPr id="81" name="Oval 80"/>
          <p:cNvSpPr/>
          <p:nvPr/>
        </p:nvSpPr>
        <p:spPr>
          <a:xfrm>
            <a:off x="4114800" y="4038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cs typeface="Arial" charset="0"/>
              </a:rPr>
              <a:t>3</a:t>
            </a:r>
          </a:p>
        </p:txBody>
      </p:sp>
      <p:sp>
        <p:nvSpPr>
          <p:cNvPr id="82" name="Oval 81"/>
          <p:cNvSpPr/>
          <p:nvPr/>
        </p:nvSpPr>
        <p:spPr>
          <a:xfrm>
            <a:off x="6934200" y="4038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cs typeface="Arial" charset="0"/>
              </a:rPr>
              <a:t>4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576513" y="3429000"/>
            <a:ext cx="115728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7030A0"/>
                </a:solidFill>
                <a:latin typeface="+mn-lt"/>
              </a:rPr>
              <a:t>AND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408488" y="2514600"/>
            <a:ext cx="1687512" cy="523875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latin typeface="+mn-lt"/>
              </a:rPr>
              <a:t>West-First</a:t>
            </a:r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457200" y="0"/>
            <a:ext cx="8229600" cy="7921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Turn Model </a:t>
            </a:r>
          </a:p>
        </p:txBody>
      </p:sp>
      <p:cxnSp>
        <p:nvCxnSpPr>
          <p:cNvPr id="91" name="Straight Connector 90"/>
          <p:cNvCxnSpPr/>
          <p:nvPr/>
        </p:nvCxnSpPr>
        <p:spPr>
          <a:xfrm>
            <a:off x="228600" y="868363"/>
            <a:ext cx="861060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34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46" name="Straight Arrow Connector 7"/>
          <p:cNvCxnSpPr>
            <a:cxnSpLocks noChangeShapeType="1"/>
          </p:cNvCxnSpPr>
          <p:nvPr/>
        </p:nvCxnSpPr>
        <p:spPr bwMode="auto">
          <a:xfrm rot="5400000">
            <a:off x="253206" y="3423444"/>
            <a:ext cx="714375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" name="Straight Connector 9"/>
          <p:cNvCxnSpPr>
            <a:cxnSpLocks noChangeShapeType="1"/>
          </p:cNvCxnSpPr>
          <p:nvPr/>
        </p:nvCxnSpPr>
        <p:spPr bwMode="auto">
          <a:xfrm>
            <a:off x="609600" y="3067050"/>
            <a:ext cx="688975" cy="1588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8" name="Straight Arrow Connector 14"/>
          <p:cNvCxnSpPr>
            <a:cxnSpLocks noChangeShapeType="1"/>
          </p:cNvCxnSpPr>
          <p:nvPr/>
        </p:nvCxnSpPr>
        <p:spPr bwMode="auto">
          <a:xfrm rot="10800000">
            <a:off x="1360488" y="3067050"/>
            <a:ext cx="750887" cy="1588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9" name="Straight Connector 15"/>
          <p:cNvCxnSpPr>
            <a:cxnSpLocks noChangeShapeType="1"/>
          </p:cNvCxnSpPr>
          <p:nvPr/>
        </p:nvCxnSpPr>
        <p:spPr bwMode="auto">
          <a:xfrm rot="5400000">
            <a:off x="1784350" y="3394075"/>
            <a:ext cx="654050" cy="0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0" name="Straight Arrow Connector 17"/>
          <p:cNvCxnSpPr>
            <a:cxnSpLocks noChangeShapeType="1"/>
          </p:cNvCxnSpPr>
          <p:nvPr/>
        </p:nvCxnSpPr>
        <p:spPr bwMode="auto">
          <a:xfrm>
            <a:off x="611188" y="4494213"/>
            <a:ext cx="749300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1" name="Straight Connector 18"/>
          <p:cNvCxnSpPr>
            <a:cxnSpLocks noChangeShapeType="1"/>
          </p:cNvCxnSpPr>
          <p:nvPr/>
        </p:nvCxnSpPr>
        <p:spPr bwMode="auto">
          <a:xfrm rot="5400000" flipH="1" flipV="1">
            <a:off x="281781" y="4167982"/>
            <a:ext cx="655637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2" name="Straight Arrow Connector 20"/>
          <p:cNvCxnSpPr>
            <a:cxnSpLocks noChangeShapeType="1"/>
          </p:cNvCxnSpPr>
          <p:nvPr/>
        </p:nvCxnSpPr>
        <p:spPr bwMode="auto">
          <a:xfrm rot="-5400000">
            <a:off x="1753394" y="4137819"/>
            <a:ext cx="714375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3" name="Straight Connector 21"/>
          <p:cNvCxnSpPr>
            <a:cxnSpLocks noChangeShapeType="1"/>
          </p:cNvCxnSpPr>
          <p:nvPr/>
        </p:nvCxnSpPr>
        <p:spPr bwMode="auto">
          <a:xfrm rot="10800000">
            <a:off x="1422400" y="4495800"/>
            <a:ext cx="6889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4" name="Straight Arrow Connector 33"/>
          <p:cNvCxnSpPr>
            <a:cxnSpLocks noChangeShapeType="1"/>
          </p:cNvCxnSpPr>
          <p:nvPr/>
        </p:nvCxnSpPr>
        <p:spPr bwMode="auto">
          <a:xfrm rot="5400000">
            <a:off x="4171950" y="2390775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5" name="Straight Connector 34"/>
          <p:cNvCxnSpPr>
            <a:cxnSpLocks noChangeShapeType="1"/>
          </p:cNvCxnSpPr>
          <p:nvPr/>
        </p:nvCxnSpPr>
        <p:spPr bwMode="auto">
          <a:xfrm>
            <a:off x="4492625" y="2070100"/>
            <a:ext cx="785813" cy="1588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6" name="Straight Arrow Connector 35"/>
          <p:cNvCxnSpPr>
            <a:cxnSpLocks noChangeShapeType="1"/>
          </p:cNvCxnSpPr>
          <p:nvPr/>
        </p:nvCxnSpPr>
        <p:spPr bwMode="auto">
          <a:xfrm rot="10800000">
            <a:off x="5349875" y="2070100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7" name="Straight Connector 36"/>
          <p:cNvCxnSpPr>
            <a:cxnSpLocks noChangeShapeType="1"/>
          </p:cNvCxnSpPr>
          <p:nvPr/>
        </p:nvCxnSpPr>
        <p:spPr bwMode="auto">
          <a:xfrm rot="5400000">
            <a:off x="5636419" y="2426494"/>
            <a:ext cx="714375" cy="1587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8" name="Straight Arrow Connector 37"/>
          <p:cNvCxnSpPr>
            <a:cxnSpLocks noChangeShapeType="1"/>
          </p:cNvCxnSpPr>
          <p:nvPr/>
        </p:nvCxnSpPr>
        <p:spPr bwMode="auto">
          <a:xfrm>
            <a:off x="4494213" y="3497263"/>
            <a:ext cx="712787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4135437" y="3141663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5671344" y="3177382"/>
            <a:ext cx="642937" cy="0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Straight Connector 40"/>
          <p:cNvCxnSpPr>
            <a:cxnSpLocks noChangeShapeType="1"/>
          </p:cNvCxnSpPr>
          <p:nvPr/>
        </p:nvCxnSpPr>
        <p:spPr bwMode="auto">
          <a:xfrm rot="10800000">
            <a:off x="5278438" y="3498850"/>
            <a:ext cx="714375" cy="0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Straight Arrow Connector 33"/>
          <p:cNvCxnSpPr>
            <a:cxnSpLocks noChangeShapeType="1"/>
          </p:cNvCxnSpPr>
          <p:nvPr/>
        </p:nvCxnSpPr>
        <p:spPr bwMode="auto">
          <a:xfrm rot="5400000">
            <a:off x="4194175" y="4835525"/>
            <a:ext cx="642938" cy="1588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Straight Connector 34"/>
          <p:cNvCxnSpPr>
            <a:cxnSpLocks noChangeShapeType="1"/>
          </p:cNvCxnSpPr>
          <p:nvPr/>
        </p:nvCxnSpPr>
        <p:spPr bwMode="auto">
          <a:xfrm>
            <a:off x="4514850" y="4514850"/>
            <a:ext cx="785813" cy="1588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Straight Arrow Connector 35"/>
          <p:cNvCxnSpPr>
            <a:cxnSpLocks noChangeShapeType="1"/>
          </p:cNvCxnSpPr>
          <p:nvPr/>
        </p:nvCxnSpPr>
        <p:spPr bwMode="auto">
          <a:xfrm rot="10800000">
            <a:off x="5372100" y="4514850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5" name="Straight Connector 36"/>
          <p:cNvCxnSpPr>
            <a:cxnSpLocks noChangeShapeType="1"/>
          </p:cNvCxnSpPr>
          <p:nvPr/>
        </p:nvCxnSpPr>
        <p:spPr bwMode="auto">
          <a:xfrm rot="5400000">
            <a:off x="5658644" y="4871244"/>
            <a:ext cx="714375" cy="1587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6" name="Straight Arrow Connector 37"/>
          <p:cNvCxnSpPr>
            <a:cxnSpLocks noChangeShapeType="1"/>
          </p:cNvCxnSpPr>
          <p:nvPr/>
        </p:nvCxnSpPr>
        <p:spPr bwMode="auto">
          <a:xfrm>
            <a:off x="4516438" y="5942013"/>
            <a:ext cx="712787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7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4157662" y="5586413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8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5693569" y="5622132"/>
            <a:ext cx="642937" cy="0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9" name="Straight Connector 40"/>
          <p:cNvCxnSpPr>
            <a:cxnSpLocks noChangeShapeType="1"/>
          </p:cNvCxnSpPr>
          <p:nvPr/>
        </p:nvCxnSpPr>
        <p:spPr bwMode="auto">
          <a:xfrm rot="10800000">
            <a:off x="5300663" y="5943600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0" name="Straight Arrow Connector 33"/>
          <p:cNvCxnSpPr>
            <a:cxnSpLocks noChangeShapeType="1"/>
          </p:cNvCxnSpPr>
          <p:nvPr/>
        </p:nvCxnSpPr>
        <p:spPr bwMode="auto">
          <a:xfrm rot="5400000">
            <a:off x="6788150" y="4829175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1" name="Straight Connector 34"/>
          <p:cNvCxnSpPr>
            <a:cxnSpLocks noChangeShapeType="1"/>
          </p:cNvCxnSpPr>
          <p:nvPr/>
        </p:nvCxnSpPr>
        <p:spPr bwMode="auto">
          <a:xfrm>
            <a:off x="7108825" y="4508500"/>
            <a:ext cx="785813" cy="1588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2" name="Straight Arrow Connector 35"/>
          <p:cNvCxnSpPr>
            <a:cxnSpLocks noChangeShapeType="1"/>
          </p:cNvCxnSpPr>
          <p:nvPr/>
        </p:nvCxnSpPr>
        <p:spPr bwMode="auto">
          <a:xfrm rot="10800000">
            <a:off x="7966075" y="4508500"/>
            <a:ext cx="642938" cy="1588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3" name="Straight Connector 36"/>
          <p:cNvCxnSpPr>
            <a:cxnSpLocks noChangeShapeType="1"/>
          </p:cNvCxnSpPr>
          <p:nvPr/>
        </p:nvCxnSpPr>
        <p:spPr bwMode="auto">
          <a:xfrm rot="5400000">
            <a:off x="8252619" y="4864894"/>
            <a:ext cx="714375" cy="1587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4" name="Straight Arrow Connector 37"/>
          <p:cNvCxnSpPr>
            <a:cxnSpLocks noChangeShapeType="1"/>
          </p:cNvCxnSpPr>
          <p:nvPr/>
        </p:nvCxnSpPr>
        <p:spPr bwMode="auto">
          <a:xfrm>
            <a:off x="7110413" y="5935663"/>
            <a:ext cx="712787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5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6751637" y="5580063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6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8287544" y="5615782"/>
            <a:ext cx="642937" cy="0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7" name="Straight Connector 40"/>
          <p:cNvCxnSpPr>
            <a:cxnSpLocks noChangeShapeType="1"/>
          </p:cNvCxnSpPr>
          <p:nvPr/>
        </p:nvCxnSpPr>
        <p:spPr bwMode="auto">
          <a:xfrm rot="10800000">
            <a:off x="7894638" y="5937250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8" name="Straight Arrow Connector 33"/>
          <p:cNvCxnSpPr>
            <a:cxnSpLocks noChangeShapeType="1"/>
          </p:cNvCxnSpPr>
          <p:nvPr/>
        </p:nvCxnSpPr>
        <p:spPr bwMode="auto">
          <a:xfrm rot="5400000">
            <a:off x="6784975" y="2384425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9" name="Straight Connector 34"/>
          <p:cNvCxnSpPr>
            <a:cxnSpLocks noChangeShapeType="1"/>
          </p:cNvCxnSpPr>
          <p:nvPr/>
        </p:nvCxnSpPr>
        <p:spPr bwMode="auto">
          <a:xfrm>
            <a:off x="7105650" y="2063750"/>
            <a:ext cx="785813" cy="1588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0" name="Straight Arrow Connector 35"/>
          <p:cNvCxnSpPr>
            <a:cxnSpLocks noChangeShapeType="1"/>
          </p:cNvCxnSpPr>
          <p:nvPr/>
        </p:nvCxnSpPr>
        <p:spPr bwMode="auto">
          <a:xfrm rot="10800000">
            <a:off x="7962900" y="2063750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1" name="Straight Connector 36"/>
          <p:cNvCxnSpPr>
            <a:cxnSpLocks noChangeShapeType="1"/>
          </p:cNvCxnSpPr>
          <p:nvPr/>
        </p:nvCxnSpPr>
        <p:spPr bwMode="auto">
          <a:xfrm rot="5400000">
            <a:off x="8249444" y="2420144"/>
            <a:ext cx="714375" cy="1587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2" name="Straight Arrow Connector 37"/>
          <p:cNvCxnSpPr>
            <a:cxnSpLocks noChangeShapeType="1"/>
          </p:cNvCxnSpPr>
          <p:nvPr/>
        </p:nvCxnSpPr>
        <p:spPr bwMode="auto">
          <a:xfrm>
            <a:off x="7107238" y="3490913"/>
            <a:ext cx="712787" cy="1587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3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6748462" y="3135313"/>
            <a:ext cx="714375" cy="0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4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8284369" y="3171032"/>
            <a:ext cx="642937" cy="0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5" name="Straight Connector 40"/>
          <p:cNvCxnSpPr>
            <a:cxnSpLocks noChangeShapeType="1"/>
          </p:cNvCxnSpPr>
          <p:nvPr/>
        </p:nvCxnSpPr>
        <p:spPr bwMode="auto">
          <a:xfrm rot="10800000">
            <a:off x="7891463" y="3492500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Oval 69"/>
          <p:cNvSpPr/>
          <p:nvPr/>
        </p:nvSpPr>
        <p:spPr>
          <a:xfrm>
            <a:off x="4114800" y="1600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cs typeface="Arial" charset="0"/>
              </a:rPr>
              <a:t>1</a:t>
            </a:r>
          </a:p>
        </p:txBody>
      </p:sp>
      <p:sp>
        <p:nvSpPr>
          <p:cNvPr id="80" name="Oval 79"/>
          <p:cNvSpPr/>
          <p:nvPr/>
        </p:nvSpPr>
        <p:spPr>
          <a:xfrm>
            <a:off x="6934200" y="1600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cs typeface="Arial" charset="0"/>
              </a:rPr>
              <a:t>2</a:t>
            </a:r>
          </a:p>
        </p:txBody>
      </p:sp>
      <p:sp>
        <p:nvSpPr>
          <p:cNvPr id="81" name="Oval 80"/>
          <p:cNvSpPr/>
          <p:nvPr/>
        </p:nvSpPr>
        <p:spPr>
          <a:xfrm>
            <a:off x="4114800" y="4038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cs typeface="Arial" charset="0"/>
              </a:rPr>
              <a:t>3</a:t>
            </a:r>
          </a:p>
        </p:txBody>
      </p:sp>
      <p:sp>
        <p:nvSpPr>
          <p:cNvPr id="82" name="Oval 81"/>
          <p:cNvSpPr/>
          <p:nvPr/>
        </p:nvSpPr>
        <p:spPr>
          <a:xfrm>
            <a:off x="6934200" y="4038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cs typeface="Arial" charset="0"/>
              </a:rPr>
              <a:t>4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576513" y="3429000"/>
            <a:ext cx="115728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7030A0"/>
                </a:solidFill>
                <a:latin typeface="+mn-lt"/>
              </a:rPr>
              <a:t>AND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408488" y="2514600"/>
            <a:ext cx="1687512" cy="523875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latin typeface="+mn-lt"/>
              </a:rPr>
              <a:t>West-First</a:t>
            </a:r>
          </a:p>
        </p:txBody>
      </p:sp>
      <p:sp>
        <p:nvSpPr>
          <p:cNvPr id="89" name="Multiply 88"/>
          <p:cNvSpPr/>
          <p:nvPr/>
        </p:nvSpPr>
        <p:spPr>
          <a:xfrm>
            <a:off x="6934200" y="1828800"/>
            <a:ext cx="1905000" cy="1905000"/>
          </a:xfrm>
          <a:prstGeom prst="mathMultiply">
            <a:avLst>
              <a:gd name="adj1" fmla="val 1234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457200" y="0"/>
            <a:ext cx="8229600" cy="7921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Turn Model </a:t>
            </a:r>
          </a:p>
        </p:txBody>
      </p:sp>
      <p:cxnSp>
        <p:nvCxnSpPr>
          <p:cNvPr id="91" name="Straight Connector 90"/>
          <p:cNvCxnSpPr/>
          <p:nvPr/>
        </p:nvCxnSpPr>
        <p:spPr>
          <a:xfrm>
            <a:off x="228600" y="868363"/>
            <a:ext cx="861060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63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70" name="Straight Arrow Connector 7"/>
          <p:cNvCxnSpPr>
            <a:cxnSpLocks noChangeShapeType="1"/>
          </p:cNvCxnSpPr>
          <p:nvPr/>
        </p:nvCxnSpPr>
        <p:spPr bwMode="auto">
          <a:xfrm rot="5400000">
            <a:off x="253206" y="3423444"/>
            <a:ext cx="714375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1" name="Straight Connector 9"/>
          <p:cNvCxnSpPr>
            <a:cxnSpLocks noChangeShapeType="1"/>
          </p:cNvCxnSpPr>
          <p:nvPr/>
        </p:nvCxnSpPr>
        <p:spPr bwMode="auto">
          <a:xfrm>
            <a:off x="609600" y="3067050"/>
            <a:ext cx="688975" cy="1588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2" name="Straight Arrow Connector 14"/>
          <p:cNvCxnSpPr>
            <a:cxnSpLocks noChangeShapeType="1"/>
          </p:cNvCxnSpPr>
          <p:nvPr/>
        </p:nvCxnSpPr>
        <p:spPr bwMode="auto">
          <a:xfrm rot="10800000">
            <a:off x="1360488" y="3067050"/>
            <a:ext cx="750887" cy="1588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3" name="Straight Connector 15"/>
          <p:cNvCxnSpPr>
            <a:cxnSpLocks noChangeShapeType="1"/>
          </p:cNvCxnSpPr>
          <p:nvPr/>
        </p:nvCxnSpPr>
        <p:spPr bwMode="auto">
          <a:xfrm rot="5400000">
            <a:off x="1784350" y="3394075"/>
            <a:ext cx="654050" cy="0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4" name="Straight Arrow Connector 17"/>
          <p:cNvCxnSpPr>
            <a:cxnSpLocks noChangeShapeType="1"/>
          </p:cNvCxnSpPr>
          <p:nvPr/>
        </p:nvCxnSpPr>
        <p:spPr bwMode="auto">
          <a:xfrm>
            <a:off x="611188" y="4494213"/>
            <a:ext cx="749300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5" name="Straight Connector 18"/>
          <p:cNvCxnSpPr>
            <a:cxnSpLocks noChangeShapeType="1"/>
          </p:cNvCxnSpPr>
          <p:nvPr/>
        </p:nvCxnSpPr>
        <p:spPr bwMode="auto">
          <a:xfrm rot="5400000" flipH="1" flipV="1">
            <a:off x="281781" y="4167982"/>
            <a:ext cx="655637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6" name="Straight Arrow Connector 20"/>
          <p:cNvCxnSpPr>
            <a:cxnSpLocks noChangeShapeType="1"/>
          </p:cNvCxnSpPr>
          <p:nvPr/>
        </p:nvCxnSpPr>
        <p:spPr bwMode="auto">
          <a:xfrm rot="-5400000">
            <a:off x="1753394" y="4137819"/>
            <a:ext cx="714375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7" name="Straight Connector 21"/>
          <p:cNvCxnSpPr>
            <a:cxnSpLocks noChangeShapeType="1"/>
          </p:cNvCxnSpPr>
          <p:nvPr/>
        </p:nvCxnSpPr>
        <p:spPr bwMode="auto">
          <a:xfrm rot="10800000">
            <a:off x="1422400" y="4495800"/>
            <a:ext cx="6889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8" name="Straight Arrow Connector 33"/>
          <p:cNvCxnSpPr>
            <a:cxnSpLocks noChangeShapeType="1"/>
          </p:cNvCxnSpPr>
          <p:nvPr/>
        </p:nvCxnSpPr>
        <p:spPr bwMode="auto">
          <a:xfrm rot="5400000">
            <a:off x="4171950" y="2390775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9" name="Straight Connector 34"/>
          <p:cNvCxnSpPr>
            <a:cxnSpLocks noChangeShapeType="1"/>
          </p:cNvCxnSpPr>
          <p:nvPr/>
        </p:nvCxnSpPr>
        <p:spPr bwMode="auto">
          <a:xfrm>
            <a:off x="4492625" y="2070100"/>
            <a:ext cx="785813" cy="1588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0" name="Straight Arrow Connector 35"/>
          <p:cNvCxnSpPr>
            <a:cxnSpLocks noChangeShapeType="1"/>
          </p:cNvCxnSpPr>
          <p:nvPr/>
        </p:nvCxnSpPr>
        <p:spPr bwMode="auto">
          <a:xfrm rot="10800000">
            <a:off x="5349875" y="2070100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1" name="Straight Connector 36"/>
          <p:cNvCxnSpPr>
            <a:cxnSpLocks noChangeShapeType="1"/>
          </p:cNvCxnSpPr>
          <p:nvPr/>
        </p:nvCxnSpPr>
        <p:spPr bwMode="auto">
          <a:xfrm rot="5400000">
            <a:off x="5636419" y="2426494"/>
            <a:ext cx="714375" cy="1587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2" name="Straight Arrow Connector 37"/>
          <p:cNvCxnSpPr>
            <a:cxnSpLocks noChangeShapeType="1"/>
          </p:cNvCxnSpPr>
          <p:nvPr/>
        </p:nvCxnSpPr>
        <p:spPr bwMode="auto">
          <a:xfrm>
            <a:off x="4494213" y="3497263"/>
            <a:ext cx="712787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3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4135437" y="3141663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4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5671344" y="3177382"/>
            <a:ext cx="642937" cy="0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5" name="Straight Connector 40"/>
          <p:cNvCxnSpPr>
            <a:cxnSpLocks noChangeShapeType="1"/>
          </p:cNvCxnSpPr>
          <p:nvPr/>
        </p:nvCxnSpPr>
        <p:spPr bwMode="auto">
          <a:xfrm rot="10800000">
            <a:off x="5278438" y="3498850"/>
            <a:ext cx="714375" cy="0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6" name="Straight Arrow Connector 33"/>
          <p:cNvCxnSpPr>
            <a:cxnSpLocks noChangeShapeType="1"/>
          </p:cNvCxnSpPr>
          <p:nvPr/>
        </p:nvCxnSpPr>
        <p:spPr bwMode="auto">
          <a:xfrm rot="5400000">
            <a:off x="4194175" y="4835525"/>
            <a:ext cx="642938" cy="1588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7" name="Straight Connector 34"/>
          <p:cNvCxnSpPr>
            <a:cxnSpLocks noChangeShapeType="1"/>
          </p:cNvCxnSpPr>
          <p:nvPr/>
        </p:nvCxnSpPr>
        <p:spPr bwMode="auto">
          <a:xfrm>
            <a:off x="4514850" y="4514850"/>
            <a:ext cx="785813" cy="1588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8" name="Straight Arrow Connector 35"/>
          <p:cNvCxnSpPr>
            <a:cxnSpLocks noChangeShapeType="1"/>
          </p:cNvCxnSpPr>
          <p:nvPr/>
        </p:nvCxnSpPr>
        <p:spPr bwMode="auto">
          <a:xfrm rot="10800000">
            <a:off x="5372100" y="4514850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9" name="Straight Connector 36"/>
          <p:cNvCxnSpPr>
            <a:cxnSpLocks noChangeShapeType="1"/>
          </p:cNvCxnSpPr>
          <p:nvPr/>
        </p:nvCxnSpPr>
        <p:spPr bwMode="auto">
          <a:xfrm rot="5400000">
            <a:off x="5658644" y="4871244"/>
            <a:ext cx="714375" cy="1587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0" name="Straight Arrow Connector 37"/>
          <p:cNvCxnSpPr>
            <a:cxnSpLocks noChangeShapeType="1"/>
          </p:cNvCxnSpPr>
          <p:nvPr/>
        </p:nvCxnSpPr>
        <p:spPr bwMode="auto">
          <a:xfrm>
            <a:off x="4516438" y="5942013"/>
            <a:ext cx="712787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1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4157662" y="5586413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2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5693569" y="5622132"/>
            <a:ext cx="642937" cy="0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3" name="Straight Connector 40"/>
          <p:cNvCxnSpPr>
            <a:cxnSpLocks noChangeShapeType="1"/>
          </p:cNvCxnSpPr>
          <p:nvPr/>
        </p:nvCxnSpPr>
        <p:spPr bwMode="auto">
          <a:xfrm rot="10800000">
            <a:off x="5300663" y="5943600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4" name="Straight Arrow Connector 33"/>
          <p:cNvCxnSpPr>
            <a:cxnSpLocks noChangeShapeType="1"/>
          </p:cNvCxnSpPr>
          <p:nvPr/>
        </p:nvCxnSpPr>
        <p:spPr bwMode="auto">
          <a:xfrm rot="5400000">
            <a:off x="6788150" y="4829175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5" name="Straight Connector 34"/>
          <p:cNvCxnSpPr>
            <a:cxnSpLocks noChangeShapeType="1"/>
          </p:cNvCxnSpPr>
          <p:nvPr/>
        </p:nvCxnSpPr>
        <p:spPr bwMode="auto">
          <a:xfrm>
            <a:off x="7108825" y="4508500"/>
            <a:ext cx="785813" cy="1588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6" name="Straight Arrow Connector 35"/>
          <p:cNvCxnSpPr>
            <a:cxnSpLocks noChangeShapeType="1"/>
          </p:cNvCxnSpPr>
          <p:nvPr/>
        </p:nvCxnSpPr>
        <p:spPr bwMode="auto">
          <a:xfrm rot="10800000">
            <a:off x="7966075" y="4508500"/>
            <a:ext cx="642938" cy="1588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7" name="Straight Connector 36"/>
          <p:cNvCxnSpPr>
            <a:cxnSpLocks noChangeShapeType="1"/>
          </p:cNvCxnSpPr>
          <p:nvPr/>
        </p:nvCxnSpPr>
        <p:spPr bwMode="auto">
          <a:xfrm rot="5400000">
            <a:off x="8252619" y="4864894"/>
            <a:ext cx="714375" cy="1587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8" name="Straight Arrow Connector 37"/>
          <p:cNvCxnSpPr>
            <a:cxnSpLocks noChangeShapeType="1"/>
          </p:cNvCxnSpPr>
          <p:nvPr/>
        </p:nvCxnSpPr>
        <p:spPr bwMode="auto">
          <a:xfrm>
            <a:off x="7110413" y="5935663"/>
            <a:ext cx="712787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9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6751637" y="5580063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0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8287544" y="5615782"/>
            <a:ext cx="642937" cy="0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1" name="Straight Connector 40"/>
          <p:cNvCxnSpPr>
            <a:cxnSpLocks noChangeShapeType="1"/>
          </p:cNvCxnSpPr>
          <p:nvPr/>
        </p:nvCxnSpPr>
        <p:spPr bwMode="auto">
          <a:xfrm rot="10800000">
            <a:off x="7894638" y="5937250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2" name="Straight Arrow Connector 33"/>
          <p:cNvCxnSpPr>
            <a:cxnSpLocks noChangeShapeType="1"/>
          </p:cNvCxnSpPr>
          <p:nvPr/>
        </p:nvCxnSpPr>
        <p:spPr bwMode="auto">
          <a:xfrm rot="5400000">
            <a:off x="6784975" y="2384425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3" name="Straight Connector 34"/>
          <p:cNvCxnSpPr>
            <a:cxnSpLocks noChangeShapeType="1"/>
          </p:cNvCxnSpPr>
          <p:nvPr/>
        </p:nvCxnSpPr>
        <p:spPr bwMode="auto">
          <a:xfrm>
            <a:off x="7105650" y="2063750"/>
            <a:ext cx="785813" cy="1588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4" name="Straight Arrow Connector 35"/>
          <p:cNvCxnSpPr>
            <a:cxnSpLocks noChangeShapeType="1"/>
          </p:cNvCxnSpPr>
          <p:nvPr/>
        </p:nvCxnSpPr>
        <p:spPr bwMode="auto">
          <a:xfrm rot="10800000">
            <a:off x="7962900" y="2063750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5" name="Straight Connector 36"/>
          <p:cNvCxnSpPr>
            <a:cxnSpLocks noChangeShapeType="1"/>
          </p:cNvCxnSpPr>
          <p:nvPr/>
        </p:nvCxnSpPr>
        <p:spPr bwMode="auto">
          <a:xfrm rot="5400000">
            <a:off x="8249444" y="2420144"/>
            <a:ext cx="714375" cy="1587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6" name="Straight Arrow Connector 37"/>
          <p:cNvCxnSpPr>
            <a:cxnSpLocks noChangeShapeType="1"/>
          </p:cNvCxnSpPr>
          <p:nvPr/>
        </p:nvCxnSpPr>
        <p:spPr bwMode="auto">
          <a:xfrm>
            <a:off x="7107238" y="3490913"/>
            <a:ext cx="712787" cy="1587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7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6748462" y="3135313"/>
            <a:ext cx="714375" cy="0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8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8284369" y="3171032"/>
            <a:ext cx="642937" cy="0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9" name="Straight Connector 40"/>
          <p:cNvCxnSpPr>
            <a:cxnSpLocks noChangeShapeType="1"/>
          </p:cNvCxnSpPr>
          <p:nvPr/>
        </p:nvCxnSpPr>
        <p:spPr bwMode="auto">
          <a:xfrm rot="10800000">
            <a:off x="7891463" y="3492500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Oval 69"/>
          <p:cNvSpPr/>
          <p:nvPr/>
        </p:nvSpPr>
        <p:spPr>
          <a:xfrm>
            <a:off x="4114800" y="1600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cs typeface="Arial" charset="0"/>
              </a:rPr>
              <a:t>1</a:t>
            </a:r>
          </a:p>
        </p:txBody>
      </p:sp>
      <p:sp>
        <p:nvSpPr>
          <p:cNvPr id="80" name="Oval 79"/>
          <p:cNvSpPr/>
          <p:nvPr/>
        </p:nvSpPr>
        <p:spPr>
          <a:xfrm>
            <a:off x="6934200" y="1600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cs typeface="Arial" charset="0"/>
              </a:rPr>
              <a:t>2</a:t>
            </a:r>
          </a:p>
        </p:txBody>
      </p:sp>
      <p:sp>
        <p:nvSpPr>
          <p:cNvPr id="81" name="Oval 80"/>
          <p:cNvSpPr/>
          <p:nvPr/>
        </p:nvSpPr>
        <p:spPr>
          <a:xfrm>
            <a:off x="4114800" y="4038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cs typeface="Arial" charset="0"/>
              </a:rPr>
              <a:t>3</a:t>
            </a:r>
          </a:p>
        </p:txBody>
      </p:sp>
      <p:sp>
        <p:nvSpPr>
          <p:cNvPr id="82" name="Oval 81"/>
          <p:cNvSpPr/>
          <p:nvPr/>
        </p:nvSpPr>
        <p:spPr>
          <a:xfrm>
            <a:off x="6934200" y="4038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cs typeface="Arial" charset="0"/>
              </a:rPr>
              <a:t>4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576513" y="3429000"/>
            <a:ext cx="115728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7030A0"/>
                </a:solidFill>
                <a:latin typeface="+mn-lt"/>
              </a:rPr>
              <a:t>AND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408488" y="2514600"/>
            <a:ext cx="1687512" cy="523875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latin typeface="+mn-lt"/>
              </a:rPr>
              <a:t>West-First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368800" y="4953000"/>
            <a:ext cx="1763713" cy="523875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latin typeface="+mn-lt"/>
              </a:rPr>
              <a:t>North-Last</a:t>
            </a:r>
          </a:p>
        </p:txBody>
      </p:sp>
      <p:sp>
        <p:nvSpPr>
          <p:cNvPr id="89" name="Multiply 88"/>
          <p:cNvSpPr/>
          <p:nvPr/>
        </p:nvSpPr>
        <p:spPr>
          <a:xfrm>
            <a:off x="6934200" y="1828800"/>
            <a:ext cx="1905000" cy="1905000"/>
          </a:xfrm>
          <a:prstGeom prst="mathMultiply">
            <a:avLst>
              <a:gd name="adj1" fmla="val 1234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457200" y="0"/>
            <a:ext cx="8229600" cy="7921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Turn Model </a:t>
            </a:r>
          </a:p>
        </p:txBody>
      </p:sp>
      <p:cxnSp>
        <p:nvCxnSpPr>
          <p:cNvPr id="91" name="Straight Connector 90"/>
          <p:cNvCxnSpPr/>
          <p:nvPr/>
        </p:nvCxnSpPr>
        <p:spPr>
          <a:xfrm>
            <a:off x="228600" y="868363"/>
            <a:ext cx="861060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1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4" name="Straight Arrow Connector 7"/>
          <p:cNvCxnSpPr>
            <a:cxnSpLocks noChangeShapeType="1"/>
          </p:cNvCxnSpPr>
          <p:nvPr/>
        </p:nvCxnSpPr>
        <p:spPr bwMode="auto">
          <a:xfrm rot="5400000">
            <a:off x="253206" y="3423444"/>
            <a:ext cx="714375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5" name="Straight Connector 9"/>
          <p:cNvCxnSpPr>
            <a:cxnSpLocks noChangeShapeType="1"/>
          </p:cNvCxnSpPr>
          <p:nvPr/>
        </p:nvCxnSpPr>
        <p:spPr bwMode="auto">
          <a:xfrm>
            <a:off x="609600" y="3067050"/>
            <a:ext cx="688975" cy="1588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6" name="Straight Arrow Connector 14"/>
          <p:cNvCxnSpPr>
            <a:cxnSpLocks noChangeShapeType="1"/>
          </p:cNvCxnSpPr>
          <p:nvPr/>
        </p:nvCxnSpPr>
        <p:spPr bwMode="auto">
          <a:xfrm rot="10800000">
            <a:off x="1360488" y="3067050"/>
            <a:ext cx="750887" cy="1588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7" name="Straight Connector 15"/>
          <p:cNvCxnSpPr>
            <a:cxnSpLocks noChangeShapeType="1"/>
          </p:cNvCxnSpPr>
          <p:nvPr/>
        </p:nvCxnSpPr>
        <p:spPr bwMode="auto">
          <a:xfrm rot="5400000">
            <a:off x="1784350" y="3394075"/>
            <a:ext cx="654050" cy="0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8" name="Straight Arrow Connector 17"/>
          <p:cNvCxnSpPr>
            <a:cxnSpLocks noChangeShapeType="1"/>
          </p:cNvCxnSpPr>
          <p:nvPr/>
        </p:nvCxnSpPr>
        <p:spPr bwMode="auto">
          <a:xfrm>
            <a:off x="611188" y="4494213"/>
            <a:ext cx="749300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9" name="Straight Connector 18"/>
          <p:cNvCxnSpPr>
            <a:cxnSpLocks noChangeShapeType="1"/>
          </p:cNvCxnSpPr>
          <p:nvPr/>
        </p:nvCxnSpPr>
        <p:spPr bwMode="auto">
          <a:xfrm rot="5400000" flipH="1" flipV="1">
            <a:off x="281781" y="4167982"/>
            <a:ext cx="655637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0" name="Straight Arrow Connector 20"/>
          <p:cNvCxnSpPr>
            <a:cxnSpLocks noChangeShapeType="1"/>
          </p:cNvCxnSpPr>
          <p:nvPr/>
        </p:nvCxnSpPr>
        <p:spPr bwMode="auto">
          <a:xfrm rot="-5400000">
            <a:off x="1753394" y="4137819"/>
            <a:ext cx="714375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1" name="Straight Connector 21"/>
          <p:cNvCxnSpPr>
            <a:cxnSpLocks noChangeShapeType="1"/>
          </p:cNvCxnSpPr>
          <p:nvPr/>
        </p:nvCxnSpPr>
        <p:spPr bwMode="auto">
          <a:xfrm rot="10800000">
            <a:off x="1422400" y="4495800"/>
            <a:ext cx="6889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2" name="Straight Arrow Connector 33"/>
          <p:cNvCxnSpPr>
            <a:cxnSpLocks noChangeShapeType="1"/>
          </p:cNvCxnSpPr>
          <p:nvPr/>
        </p:nvCxnSpPr>
        <p:spPr bwMode="auto">
          <a:xfrm rot="5400000">
            <a:off x="4171950" y="2390775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3" name="Straight Connector 34"/>
          <p:cNvCxnSpPr>
            <a:cxnSpLocks noChangeShapeType="1"/>
          </p:cNvCxnSpPr>
          <p:nvPr/>
        </p:nvCxnSpPr>
        <p:spPr bwMode="auto">
          <a:xfrm>
            <a:off x="4492625" y="2070100"/>
            <a:ext cx="785813" cy="1588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4" name="Straight Arrow Connector 35"/>
          <p:cNvCxnSpPr>
            <a:cxnSpLocks noChangeShapeType="1"/>
          </p:cNvCxnSpPr>
          <p:nvPr/>
        </p:nvCxnSpPr>
        <p:spPr bwMode="auto">
          <a:xfrm rot="10800000">
            <a:off x="5349875" y="2070100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5" name="Straight Connector 36"/>
          <p:cNvCxnSpPr>
            <a:cxnSpLocks noChangeShapeType="1"/>
          </p:cNvCxnSpPr>
          <p:nvPr/>
        </p:nvCxnSpPr>
        <p:spPr bwMode="auto">
          <a:xfrm rot="5400000">
            <a:off x="5636419" y="2426494"/>
            <a:ext cx="714375" cy="1587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6" name="Straight Arrow Connector 37"/>
          <p:cNvCxnSpPr>
            <a:cxnSpLocks noChangeShapeType="1"/>
          </p:cNvCxnSpPr>
          <p:nvPr/>
        </p:nvCxnSpPr>
        <p:spPr bwMode="auto">
          <a:xfrm>
            <a:off x="4494213" y="3497263"/>
            <a:ext cx="712787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7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4135437" y="3141663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8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5671344" y="3177382"/>
            <a:ext cx="642937" cy="0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9" name="Straight Connector 40"/>
          <p:cNvCxnSpPr>
            <a:cxnSpLocks noChangeShapeType="1"/>
          </p:cNvCxnSpPr>
          <p:nvPr/>
        </p:nvCxnSpPr>
        <p:spPr bwMode="auto">
          <a:xfrm rot="10800000">
            <a:off x="5278438" y="3498850"/>
            <a:ext cx="714375" cy="0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0" name="Straight Arrow Connector 33"/>
          <p:cNvCxnSpPr>
            <a:cxnSpLocks noChangeShapeType="1"/>
          </p:cNvCxnSpPr>
          <p:nvPr/>
        </p:nvCxnSpPr>
        <p:spPr bwMode="auto">
          <a:xfrm rot="5400000">
            <a:off x="4194175" y="4835525"/>
            <a:ext cx="642938" cy="1588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1" name="Straight Connector 34"/>
          <p:cNvCxnSpPr>
            <a:cxnSpLocks noChangeShapeType="1"/>
          </p:cNvCxnSpPr>
          <p:nvPr/>
        </p:nvCxnSpPr>
        <p:spPr bwMode="auto">
          <a:xfrm>
            <a:off x="4514850" y="4514850"/>
            <a:ext cx="785813" cy="1588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2" name="Straight Arrow Connector 35"/>
          <p:cNvCxnSpPr>
            <a:cxnSpLocks noChangeShapeType="1"/>
          </p:cNvCxnSpPr>
          <p:nvPr/>
        </p:nvCxnSpPr>
        <p:spPr bwMode="auto">
          <a:xfrm rot="10800000">
            <a:off x="5372100" y="4514850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3" name="Straight Connector 36"/>
          <p:cNvCxnSpPr>
            <a:cxnSpLocks noChangeShapeType="1"/>
          </p:cNvCxnSpPr>
          <p:nvPr/>
        </p:nvCxnSpPr>
        <p:spPr bwMode="auto">
          <a:xfrm rot="5400000">
            <a:off x="5658644" y="4871244"/>
            <a:ext cx="714375" cy="1587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4" name="Straight Arrow Connector 37"/>
          <p:cNvCxnSpPr>
            <a:cxnSpLocks noChangeShapeType="1"/>
          </p:cNvCxnSpPr>
          <p:nvPr/>
        </p:nvCxnSpPr>
        <p:spPr bwMode="auto">
          <a:xfrm>
            <a:off x="4516438" y="5942013"/>
            <a:ext cx="712787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5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4157662" y="5586413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6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5693569" y="5622132"/>
            <a:ext cx="642937" cy="0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7" name="Straight Connector 40"/>
          <p:cNvCxnSpPr>
            <a:cxnSpLocks noChangeShapeType="1"/>
          </p:cNvCxnSpPr>
          <p:nvPr/>
        </p:nvCxnSpPr>
        <p:spPr bwMode="auto">
          <a:xfrm rot="10800000">
            <a:off x="5300663" y="5943600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8" name="Straight Arrow Connector 33"/>
          <p:cNvCxnSpPr>
            <a:cxnSpLocks noChangeShapeType="1"/>
          </p:cNvCxnSpPr>
          <p:nvPr/>
        </p:nvCxnSpPr>
        <p:spPr bwMode="auto">
          <a:xfrm rot="5400000">
            <a:off x="6788150" y="4829175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9" name="Straight Connector 34"/>
          <p:cNvCxnSpPr>
            <a:cxnSpLocks noChangeShapeType="1"/>
          </p:cNvCxnSpPr>
          <p:nvPr/>
        </p:nvCxnSpPr>
        <p:spPr bwMode="auto">
          <a:xfrm>
            <a:off x="7108825" y="4508500"/>
            <a:ext cx="785813" cy="1588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0" name="Straight Arrow Connector 35"/>
          <p:cNvCxnSpPr>
            <a:cxnSpLocks noChangeShapeType="1"/>
          </p:cNvCxnSpPr>
          <p:nvPr/>
        </p:nvCxnSpPr>
        <p:spPr bwMode="auto">
          <a:xfrm rot="10800000">
            <a:off x="7966075" y="4508500"/>
            <a:ext cx="642938" cy="1588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1" name="Straight Connector 36"/>
          <p:cNvCxnSpPr>
            <a:cxnSpLocks noChangeShapeType="1"/>
          </p:cNvCxnSpPr>
          <p:nvPr/>
        </p:nvCxnSpPr>
        <p:spPr bwMode="auto">
          <a:xfrm rot="5400000">
            <a:off x="8252619" y="4864894"/>
            <a:ext cx="714375" cy="1587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2" name="Straight Arrow Connector 37"/>
          <p:cNvCxnSpPr>
            <a:cxnSpLocks noChangeShapeType="1"/>
          </p:cNvCxnSpPr>
          <p:nvPr/>
        </p:nvCxnSpPr>
        <p:spPr bwMode="auto">
          <a:xfrm>
            <a:off x="7110413" y="5935663"/>
            <a:ext cx="712787" cy="1587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3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6751637" y="5580063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4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8287544" y="5615782"/>
            <a:ext cx="642937" cy="0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5" name="Straight Connector 40"/>
          <p:cNvCxnSpPr>
            <a:cxnSpLocks noChangeShapeType="1"/>
          </p:cNvCxnSpPr>
          <p:nvPr/>
        </p:nvCxnSpPr>
        <p:spPr bwMode="auto">
          <a:xfrm rot="10800000">
            <a:off x="7894638" y="5937250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6" name="Straight Arrow Connector 33"/>
          <p:cNvCxnSpPr>
            <a:cxnSpLocks noChangeShapeType="1"/>
          </p:cNvCxnSpPr>
          <p:nvPr/>
        </p:nvCxnSpPr>
        <p:spPr bwMode="auto">
          <a:xfrm rot="5400000">
            <a:off x="6784975" y="2384425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7" name="Straight Connector 34"/>
          <p:cNvCxnSpPr>
            <a:cxnSpLocks noChangeShapeType="1"/>
          </p:cNvCxnSpPr>
          <p:nvPr/>
        </p:nvCxnSpPr>
        <p:spPr bwMode="auto">
          <a:xfrm>
            <a:off x="7105650" y="2063750"/>
            <a:ext cx="785813" cy="1588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8" name="Straight Arrow Connector 35"/>
          <p:cNvCxnSpPr>
            <a:cxnSpLocks noChangeShapeType="1"/>
          </p:cNvCxnSpPr>
          <p:nvPr/>
        </p:nvCxnSpPr>
        <p:spPr bwMode="auto">
          <a:xfrm rot="10800000">
            <a:off x="7962900" y="2063750"/>
            <a:ext cx="642938" cy="1588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9" name="Straight Connector 36"/>
          <p:cNvCxnSpPr>
            <a:cxnSpLocks noChangeShapeType="1"/>
          </p:cNvCxnSpPr>
          <p:nvPr/>
        </p:nvCxnSpPr>
        <p:spPr bwMode="auto">
          <a:xfrm rot="5400000">
            <a:off x="8249444" y="2420144"/>
            <a:ext cx="714375" cy="1587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30" name="Straight Arrow Connector 37"/>
          <p:cNvCxnSpPr>
            <a:cxnSpLocks noChangeShapeType="1"/>
          </p:cNvCxnSpPr>
          <p:nvPr/>
        </p:nvCxnSpPr>
        <p:spPr bwMode="auto">
          <a:xfrm>
            <a:off x="7107238" y="3490913"/>
            <a:ext cx="712787" cy="1587"/>
          </a:xfrm>
          <a:prstGeom prst="straightConnector1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31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6748462" y="3135313"/>
            <a:ext cx="714375" cy="0"/>
          </a:xfrm>
          <a:prstGeom prst="line">
            <a:avLst/>
          </a:prstGeom>
          <a:noFill/>
          <a:ln w="57150" cap="sq" algn="ctr">
            <a:solidFill>
              <a:srgbClr val="C00000"/>
            </a:solidFill>
            <a:prstDash val="sys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32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8284369" y="3171032"/>
            <a:ext cx="642937" cy="0"/>
          </a:xfrm>
          <a:prstGeom prst="straightConnector1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33" name="Straight Connector 40"/>
          <p:cNvCxnSpPr>
            <a:cxnSpLocks noChangeShapeType="1"/>
          </p:cNvCxnSpPr>
          <p:nvPr/>
        </p:nvCxnSpPr>
        <p:spPr bwMode="auto">
          <a:xfrm rot="10800000">
            <a:off x="7891463" y="3492500"/>
            <a:ext cx="714375" cy="0"/>
          </a:xfrm>
          <a:prstGeom prst="line">
            <a:avLst/>
          </a:prstGeom>
          <a:noFill/>
          <a:ln w="57150" cap="sq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Oval 69"/>
          <p:cNvSpPr/>
          <p:nvPr/>
        </p:nvSpPr>
        <p:spPr>
          <a:xfrm>
            <a:off x="4114800" y="1600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cs typeface="Arial" charset="0"/>
              </a:rPr>
              <a:t>1</a:t>
            </a:r>
          </a:p>
        </p:txBody>
      </p:sp>
      <p:sp>
        <p:nvSpPr>
          <p:cNvPr id="80" name="Oval 79"/>
          <p:cNvSpPr/>
          <p:nvPr/>
        </p:nvSpPr>
        <p:spPr>
          <a:xfrm>
            <a:off x="6934200" y="1600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cs typeface="Arial" charset="0"/>
              </a:rPr>
              <a:t>2</a:t>
            </a:r>
          </a:p>
        </p:txBody>
      </p:sp>
      <p:sp>
        <p:nvSpPr>
          <p:cNvPr id="81" name="Oval 80"/>
          <p:cNvSpPr/>
          <p:nvPr/>
        </p:nvSpPr>
        <p:spPr>
          <a:xfrm>
            <a:off x="4114800" y="4038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cs typeface="Arial" charset="0"/>
              </a:rPr>
              <a:t>3</a:t>
            </a:r>
          </a:p>
        </p:txBody>
      </p:sp>
      <p:sp>
        <p:nvSpPr>
          <p:cNvPr id="82" name="Oval 81"/>
          <p:cNvSpPr/>
          <p:nvPr/>
        </p:nvSpPr>
        <p:spPr>
          <a:xfrm>
            <a:off x="6934200" y="4038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>
                <a:solidFill>
                  <a:srgbClr val="FFFFFF"/>
                </a:solidFill>
                <a:cs typeface="Arial" charset="0"/>
              </a:rPr>
              <a:t>4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576513" y="3429000"/>
            <a:ext cx="115728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7030A0"/>
                </a:solidFill>
                <a:latin typeface="+mn-lt"/>
              </a:rPr>
              <a:t>AND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408488" y="2514600"/>
            <a:ext cx="1687512" cy="523875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latin typeface="+mn-lt"/>
              </a:rPr>
              <a:t>West-First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368800" y="4953000"/>
            <a:ext cx="1763713" cy="523875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latin typeface="+mn-lt"/>
              </a:rPr>
              <a:t>North-Last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705600" y="4941888"/>
            <a:ext cx="2284413" cy="522287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latin typeface="+mn-lt"/>
              </a:rPr>
              <a:t>Negative-First</a:t>
            </a:r>
          </a:p>
        </p:txBody>
      </p:sp>
      <p:sp>
        <p:nvSpPr>
          <p:cNvPr id="89" name="Multiply 88"/>
          <p:cNvSpPr/>
          <p:nvPr/>
        </p:nvSpPr>
        <p:spPr>
          <a:xfrm>
            <a:off x="6934200" y="1828800"/>
            <a:ext cx="1905000" cy="1905000"/>
          </a:xfrm>
          <a:prstGeom prst="mathMultiply">
            <a:avLst>
              <a:gd name="adj1" fmla="val 1234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457200" y="0"/>
            <a:ext cx="8229600" cy="7921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Turn Model </a:t>
            </a:r>
          </a:p>
        </p:txBody>
      </p:sp>
      <p:cxnSp>
        <p:nvCxnSpPr>
          <p:cNvPr id="91" name="Straight Connector 90"/>
          <p:cNvCxnSpPr/>
          <p:nvPr/>
        </p:nvCxnSpPr>
        <p:spPr>
          <a:xfrm>
            <a:off x="228600" y="868363"/>
            <a:ext cx="861060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63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67543"/>
            <a:ext cx="482917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99360" y="1878483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Problem </a:t>
            </a:r>
            <a:r>
              <a:rPr lang="en-US" b="1" dirty="0" smtClean="0"/>
              <a:t>8.2</a:t>
            </a:r>
            <a:endParaRPr lang="en-US" b="1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28600" y="868363"/>
            <a:ext cx="861060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 txBox="1">
            <a:spLocks/>
          </p:cNvSpPr>
          <p:nvPr/>
        </p:nvSpPr>
        <p:spPr>
          <a:xfrm>
            <a:off x="457200" y="122237"/>
            <a:ext cx="8229600" cy="792163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Channel </a:t>
            </a: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dependency graph (CDG)</a:t>
            </a:r>
            <a:endParaRPr lang="en-US" sz="4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26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Network-on-chip is about how elements (cores, cache banks, memory controller, I/O controller etc.) communicate with each other</a:t>
            </a:r>
          </a:p>
          <a:p>
            <a:endParaRPr lang="en-US" dirty="0"/>
          </a:p>
          <a:p>
            <a:r>
              <a:rPr lang="en-US" dirty="0" smtClean="0"/>
              <a:t>Important when you have a large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81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457200" y="0"/>
            <a:ext cx="8229600" cy="7921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8.2.B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: CDG</a:t>
            </a:r>
            <a:endParaRPr lang="en-US" sz="4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28600" y="868363"/>
            <a:ext cx="861060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8364682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5029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Deadlock free?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5029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No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44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457200" y="0"/>
            <a:ext cx="8229600" cy="7921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8.2.C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: Minimal Routing</a:t>
            </a:r>
            <a:endParaRPr lang="en-US" sz="4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28600" y="868363"/>
            <a:ext cx="861060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8364682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5029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Deadlock free?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5029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Yes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1143000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X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1143000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X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35183" y="3810000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X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2951202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X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2189202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X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0" y="2951202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X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6800" y="2133600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X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9200" y="2875002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X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3713202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X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91400" y="2875002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X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9400" y="3789402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X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2800" y="3733800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X</a:t>
            </a:r>
            <a:endParaRPr lang="en-US" sz="3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76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Dimension-Order Routing (DOR)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1143000"/>
            <a:ext cx="861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6" name="Rectangle 3"/>
          <p:cNvSpPr txBox="1">
            <a:spLocks noChangeArrowheads="1"/>
          </p:cNvSpPr>
          <p:nvPr/>
        </p:nvSpPr>
        <p:spPr bwMode="auto">
          <a:xfrm>
            <a:off x="228600" y="13716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400"/>
              <a:t>Approaches in one dimension first, then in the other</a:t>
            </a:r>
          </a:p>
        </p:txBody>
      </p:sp>
      <p:sp>
        <p:nvSpPr>
          <p:cNvPr id="13317" name="Rectangle 3"/>
          <p:cNvSpPr txBox="1">
            <a:spLocks noChangeArrowheads="1"/>
          </p:cNvSpPr>
          <p:nvPr/>
        </p:nvSpPr>
        <p:spPr bwMode="auto">
          <a:xfrm>
            <a:off x="4038600" y="2286000"/>
            <a:ext cx="4876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/>
              <a:t>Bandwidth</a:t>
            </a:r>
            <a:r>
              <a:rPr lang="en-US" altLang="en-US" sz="2800">
                <a:solidFill>
                  <a:schemeClr val="accent1"/>
                </a:solidFill>
              </a:rPr>
              <a:t/>
            </a:r>
            <a:br>
              <a:rPr lang="en-US" altLang="en-US" sz="2800">
                <a:solidFill>
                  <a:schemeClr val="accent1"/>
                </a:solidFill>
              </a:rPr>
            </a:br>
            <a:r>
              <a:rPr lang="en-US" altLang="en-US" sz="2400" i="1">
                <a:solidFill>
                  <a:srgbClr val="FF0000"/>
                </a:solidFill>
              </a:rPr>
              <a:t>No path diversity</a:t>
            </a:r>
            <a:r>
              <a:rPr lang="en-US" altLang="en-US" sz="2800">
                <a:solidFill>
                  <a:schemeClr val="accent1"/>
                </a:solidFill>
              </a:rPr>
              <a:t/>
            </a:r>
            <a:br>
              <a:rPr lang="en-US" altLang="en-US" sz="2800">
                <a:solidFill>
                  <a:schemeClr val="accent1"/>
                </a:solidFill>
              </a:rPr>
            </a:br>
            <a:endParaRPr lang="en-US" altLang="en-US" sz="2800">
              <a:solidFill>
                <a:schemeClr val="accent1"/>
              </a:solidFill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/>
              <a:t>Latency</a:t>
            </a:r>
            <a:r>
              <a:rPr lang="en-US" altLang="en-US" sz="2800">
                <a:solidFill>
                  <a:schemeClr val="accent1"/>
                </a:solidFill>
              </a:rPr>
              <a:t/>
            </a:r>
            <a:br>
              <a:rPr lang="en-US" altLang="en-US" sz="2800">
                <a:solidFill>
                  <a:schemeClr val="accent1"/>
                </a:solidFill>
              </a:rPr>
            </a:br>
            <a:r>
              <a:rPr lang="en-US" altLang="en-US" sz="2400" i="1">
                <a:solidFill>
                  <a:schemeClr val="accent1"/>
                </a:solidFill>
              </a:rPr>
              <a:t>Minimal routing</a:t>
            </a:r>
            <a:r>
              <a:rPr lang="en-US" altLang="en-US" sz="2800">
                <a:solidFill>
                  <a:schemeClr val="accent1"/>
                </a:solidFill>
              </a:rPr>
              <a:t/>
            </a:r>
            <a:br>
              <a:rPr lang="en-US" altLang="en-US" sz="2800">
                <a:solidFill>
                  <a:schemeClr val="accent1"/>
                </a:solidFill>
              </a:rPr>
            </a:br>
            <a:endParaRPr lang="en-US" altLang="en-US" sz="2800">
              <a:solidFill>
                <a:schemeClr val="accent1"/>
              </a:solidFill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/>
              <a:t>Deadlock Prevention</a:t>
            </a:r>
            <a:r>
              <a:rPr lang="en-US" altLang="en-US" sz="2800">
                <a:solidFill>
                  <a:schemeClr val="accent1"/>
                </a:solidFill>
              </a:rPr>
              <a:t/>
            </a:r>
            <a:br>
              <a:rPr lang="en-US" altLang="en-US" sz="2800">
                <a:solidFill>
                  <a:schemeClr val="accent1"/>
                </a:solidFill>
              </a:rPr>
            </a:br>
            <a:r>
              <a:rPr lang="en-US" altLang="en-US" sz="2400" i="1">
                <a:solidFill>
                  <a:schemeClr val="accent1"/>
                </a:solidFill>
              </a:rPr>
              <a:t>Deadlock-free with 1 VC</a:t>
            </a:r>
            <a:r>
              <a:rPr lang="en-US" altLang="en-US" sz="2800"/>
              <a:t/>
            </a:r>
            <a:br>
              <a:rPr lang="en-US" altLang="en-US" sz="2800"/>
            </a:br>
            <a:endParaRPr lang="en-US" altLang="en-US" sz="2800"/>
          </a:p>
        </p:txBody>
      </p:sp>
      <p:grpSp>
        <p:nvGrpSpPr>
          <p:cNvPr id="13318" name="Group 174"/>
          <p:cNvGrpSpPr>
            <a:grpSpLocks/>
          </p:cNvGrpSpPr>
          <p:nvPr/>
        </p:nvGrpSpPr>
        <p:grpSpPr bwMode="auto">
          <a:xfrm>
            <a:off x="381000" y="2286000"/>
            <a:ext cx="3429000" cy="3548063"/>
            <a:chOff x="380999" y="1"/>
            <a:chExt cx="5029201" cy="5227689"/>
          </a:xfrm>
        </p:grpSpPr>
        <p:sp>
          <p:nvSpPr>
            <p:cNvPr id="78" name="Right Arrow 77"/>
            <p:cNvSpPr/>
            <p:nvPr/>
          </p:nvSpPr>
          <p:spPr>
            <a:xfrm>
              <a:off x="2443903" y="4558733"/>
              <a:ext cx="791633" cy="332139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9" name="Right Arrow 78"/>
            <p:cNvSpPr/>
            <p:nvPr/>
          </p:nvSpPr>
          <p:spPr>
            <a:xfrm>
              <a:off x="1014306" y="1677072"/>
              <a:ext cx="793963" cy="166069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0" name="Left Arrow 79"/>
            <p:cNvSpPr/>
            <p:nvPr/>
          </p:nvSpPr>
          <p:spPr>
            <a:xfrm>
              <a:off x="1014306" y="3363498"/>
              <a:ext cx="793963" cy="166070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1" name="Right Arrow 80"/>
            <p:cNvSpPr/>
            <p:nvPr/>
          </p:nvSpPr>
          <p:spPr>
            <a:xfrm>
              <a:off x="2443903" y="1677072"/>
              <a:ext cx="791633" cy="166069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" name="Left Arrow 81"/>
            <p:cNvSpPr/>
            <p:nvPr/>
          </p:nvSpPr>
          <p:spPr>
            <a:xfrm>
              <a:off x="2443903" y="3363498"/>
              <a:ext cx="791633" cy="166070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3" name="Right Arrow 82"/>
            <p:cNvSpPr/>
            <p:nvPr/>
          </p:nvSpPr>
          <p:spPr>
            <a:xfrm rot="5400000">
              <a:off x="200970" y="2532339"/>
              <a:ext cx="837366" cy="155998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4" name="Left Arrow 83"/>
            <p:cNvSpPr/>
            <p:nvPr/>
          </p:nvSpPr>
          <p:spPr>
            <a:xfrm rot="5400000">
              <a:off x="359297" y="2530010"/>
              <a:ext cx="837366" cy="160656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5" name="Right Arrow 84"/>
            <p:cNvSpPr/>
            <p:nvPr/>
          </p:nvSpPr>
          <p:spPr>
            <a:xfrm rot="5400000">
              <a:off x="1629402" y="2531175"/>
              <a:ext cx="837366" cy="158327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6" name="Left Arrow 85"/>
            <p:cNvSpPr/>
            <p:nvPr/>
          </p:nvSpPr>
          <p:spPr>
            <a:xfrm rot="5400000">
              <a:off x="1787729" y="2531175"/>
              <a:ext cx="837366" cy="158327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7" name="Right Arrow 86"/>
            <p:cNvSpPr/>
            <p:nvPr/>
          </p:nvSpPr>
          <p:spPr>
            <a:xfrm rot="5400000">
              <a:off x="1630572" y="4038666"/>
              <a:ext cx="835027" cy="158327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8" name="Left Arrow 87"/>
            <p:cNvSpPr/>
            <p:nvPr/>
          </p:nvSpPr>
          <p:spPr>
            <a:xfrm rot="5400000">
              <a:off x="1788899" y="4038666"/>
              <a:ext cx="835027" cy="158327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9" name="Right Arrow 88"/>
            <p:cNvSpPr/>
            <p:nvPr/>
          </p:nvSpPr>
          <p:spPr>
            <a:xfrm rot="5400000">
              <a:off x="202140" y="4039830"/>
              <a:ext cx="835027" cy="155998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0" name="Left Arrow 89"/>
            <p:cNvSpPr/>
            <p:nvPr/>
          </p:nvSpPr>
          <p:spPr>
            <a:xfrm rot="5400000">
              <a:off x="360467" y="4037501"/>
              <a:ext cx="835027" cy="160656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1" name="Left Arrow 90"/>
            <p:cNvSpPr/>
            <p:nvPr/>
          </p:nvSpPr>
          <p:spPr>
            <a:xfrm>
              <a:off x="1014306" y="1829107"/>
              <a:ext cx="793963" cy="168409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2" name="Left Arrow 91"/>
            <p:cNvSpPr/>
            <p:nvPr/>
          </p:nvSpPr>
          <p:spPr>
            <a:xfrm>
              <a:off x="2443903" y="1829107"/>
              <a:ext cx="791633" cy="168409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3" name="Left Arrow 92"/>
            <p:cNvSpPr/>
            <p:nvPr/>
          </p:nvSpPr>
          <p:spPr>
            <a:xfrm>
              <a:off x="1014306" y="4876838"/>
              <a:ext cx="793963" cy="168409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4" name="Left Arrow 93"/>
            <p:cNvSpPr/>
            <p:nvPr/>
          </p:nvSpPr>
          <p:spPr>
            <a:xfrm>
              <a:off x="2443903" y="4876838"/>
              <a:ext cx="791633" cy="168409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1808268" y="1525036"/>
              <a:ext cx="635634" cy="666619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80999" y="1508663"/>
              <a:ext cx="633307" cy="66895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808268" y="3029020"/>
              <a:ext cx="635634" cy="671295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33879" y="4535343"/>
              <a:ext cx="633307" cy="66895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S</a:t>
              </a:r>
              <a:r>
                <a:rPr lang="en-US" baseline="-250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02" name="Right Arrow 101"/>
            <p:cNvSpPr/>
            <p:nvPr/>
          </p:nvSpPr>
          <p:spPr>
            <a:xfrm rot="16200000">
              <a:off x="4850653" y="2474152"/>
              <a:ext cx="837366" cy="281728"/>
            </a:xfrm>
            <a:prstGeom prst="rightArrow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5" name="Right Arrow 104"/>
            <p:cNvSpPr/>
            <p:nvPr/>
          </p:nvSpPr>
          <p:spPr>
            <a:xfrm rot="5400000">
              <a:off x="4517706" y="4048022"/>
              <a:ext cx="835027" cy="158327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683760" y="3047732"/>
              <a:ext cx="637963" cy="66895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686089" y="1536732"/>
              <a:ext cx="637963" cy="66895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  <a:r>
                <a:rPr lang="en-US" baseline="-250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08" name="Right Arrow 107"/>
            <p:cNvSpPr/>
            <p:nvPr/>
          </p:nvSpPr>
          <p:spPr>
            <a:xfrm rot="5400000">
              <a:off x="3063656" y="2531175"/>
              <a:ext cx="837366" cy="158327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9" name="Left Arrow 108"/>
            <p:cNvSpPr/>
            <p:nvPr/>
          </p:nvSpPr>
          <p:spPr>
            <a:xfrm rot="5400000">
              <a:off x="3223147" y="2530010"/>
              <a:ext cx="837366" cy="160656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0" name="Right Arrow 109"/>
            <p:cNvSpPr/>
            <p:nvPr/>
          </p:nvSpPr>
          <p:spPr>
            <a:xfrm rot="5400000">
              <a:off x="3064826" y="4038666"/>
              <a:ext cx="835027" cy="158327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1" name="Left Arrow 110"/>
            <p:cNvSpPr/>
            <p:nvPr/>
          </p:nvSpPr>
          <p:spPr>
            <a:xfrm rot="5400000">
              <a:off x="3224317" y="4037501"/>
              <a:ext cx="835027" cy="160656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244850" y="1525036"/>
              <a:ext cx="633307" cy="666619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244850" y="4535343"/>
              <a:ext cx="633307" cy="66895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244850" y="3029020"/>
              <a:ext cx="633307" cy="671295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5" name="Right Arrow 114"/>
            <p:cNvSpPr/>
            <p:nvPr/>
          </p:nvSpPr>
          <p:spPr>
            <a:xfrm>
              <a:off x="3885142" y="3047732"/>
              <a:ext cx="793961" cy="320444"/>
            </a:xfrm>
            <a:prstGeom prst="rightArrow">
              <a:avLst/>
            </a:prstGeom>
            <a:solidFill>
              <a:srgbClr val="FFC0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6" name="Right Arrow 115"/>
            <p:cNvSpPr/>
            <p:nvPr/>
          </p:nvSpPr>
          <p:spPr>
            <a:xfrm>
              <a:off x="3885142" y="4558733"/>
              <a:ext cx="793961" cy="332139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7" name="Right Arrow 116"/>
            <p:cNvSpPr/>
            <p:nvPr/>
          </p:nvSpPr>
          <p:spPr>
            <a:xfrm>
              <a:off x="3885142" y="1677072"/>
              <a:ext cx="793961" cy="166069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8" name="Left Arrow 117"/>
            <p:cNvSpPr/>
            <p:nvPr/>
          </p:nvSpPr>
          <p:spPr>
            <a:xfrm>
              <a:off x="3885142" y="3363498"/>
              <a:ext cx="793961" cy="166070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9" name="Left Arrow 118"/>
            <p:cNvSpPr/>
            <p:nvPr/>
          </p:nvSpPr>
          <p:spPr>
            <a:xfrm>
              <a:off x="3885142" y="1829107"/>
              <a:ext cx="793961" cy="168409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0" name="Left Arrow 119"/>
            <p:cNvSpPr/>
            <p:nvPr/>
          </p:nvSpPr>
          <p:spPr>
            <a:xfrm>
              <a:off x="3885142" y="4876838"/>
              <a:ext cx="793961" cy="168409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683760" y="4542359"/>
              <a:ext cx="637963" cy="66895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2" name="Right Arrow 121"/>
            <p:cNvSpPr/>
            <p:nvPr/>
          </p:nvSpPr>
          <p:spPr>
            <a:xfrm>
              <a:off x="1014306" y="166071"/>
              <a:ext cx="793963" cy="170747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3" name="Right Arrow 122"/>
            <p:cNvSpPr/>
            <p:nvPr/>
          </p:nvSpPr>
          <p:spPr>
            <a:xfrm>
              <a:off x="2443903" y="166071"/>
              <a:ext cx="791633" cy="170747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4" name="Right Arrow 123"/>
            <p:cNvSpPr/>
            <p:nvPr/>
          </p:nvSpPr>
          <p:spPr>
            <a:xfrm rot="5400000">
              <a:off x="200970" y="1023677"/>
              <a:ext cx="837366" cy="155998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5" name="Left Arrow 124"/>
            <p:cNvSpPr/>
            <p:nvPr/>
          </p:nvSpPr>
          <p:spPr>
            <a:xfrm rot="5400000">
              <a:off x="359297" y="1021348"/>
              <a:ext cx="837366" cy="160656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6" name="Right Arrow 125"/>
            <p:cNvSpPr/>
            <p:nvPr/>
          </p:nvSpPr>
          <p:spPr>
            <a:xfrm rot="5400000">
              <a:off x="1629402" y="1022512"/>
              <a:ext cx="837366" cy="158327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7" name="Left Arrow 126"/>
            <p:cNvSpPr/>
            <p:nvPr/>
          </p:nvSpPr>
          <p:spPr>
            <a:xfrm rot="5400000">
              <a:off x="1787729" y="1022512"/>
              <a:ext cx="837366" cy="158327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8" name="Left Arrow 127"/>
            <p:cNvSpPr/>
            <p:nvPr/>
          </p:nvSpPr>
          <p:spPr>
            <a:xfrm>
              <a:off x="1014306" y="318106"/>
              <a:ext cx="793963" cy="170748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9" name="Left Arrow 128"/>
            <p:cNvSpPr/>
            <p:nvPr/>
          </p:nvSpPr>
          <p:spPr>
            <a:xfrm>
              <a:off x="2443903" y="318106"/>
              <a:ext cx="791633" cy="170748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808268" y="16375"/>
              <a:ext cx="635634" cy="66661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80999" y="1"/>
              <a:ext cx="633307" cy="66895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2" name="Right Arrow 131"/>
            <p:cNvSpPr/>
            <p:nvPr/>
          </p:nvSpPr>
          <p:spPr>
            <a:xfrm rot="16200000">
              <a:off x="4748207" y="937549"/>
              <a:ext cx="837366" cy="337608"/>
            </a:xfrm>
            <a:prstGeom prst="rightArrow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3" name="Right Arrow 132"/>
            <p:cNvSpPr/>
            <p:nvPr/>
          </p:nvSpPr>
          <p:spPr>
            <a:xfrm rot="5400000">
              <a:off x="4540990" y="1040054"/>
              <a:ext cx="835027" cy="158327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686089" y="28069"/>
              <a:ext cx="637963" cy="668957"/>
            </a:xfrm>
            <a:prstGeom prst="rect">
              <a:avLst/>
            </a:prstGeom>
            <a:solidFill>
              <a:srgbClr val="FFC0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  <a:r>
                <a:rPr lang="en-US" baseline="-250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5" name="Right Arrow 134"/>
            <p:cNvSpPr/>
            <p:nvPr/>
          </p:nvSpPr>
          <p:spPr>
            <a:xfrm rot="5400000">
              <a:off x="3063656" y="1022512"/>
              <a:ext cx="837366" cy="158327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6" name="Left Arrow 135"/>
            <p:cNvSpPr/>
            <p:nvPr/>
          </p:nvSpPr>
          <p:spPr>
            <a:xfrm rot="5400000">
              <a:off x="3223147" y="1021348"/>
              <a:ext cx="837366" cy="160656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244850" y="16375"/>
              <a:ext cx="633307" cy="66661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8" name="Right Arrow 137"/>
            <p:cNvSpPr/>
            <p:nvPr/>
          </p:nvSpPr>
          <p:spPr>
            <a:xfrm>
              <a:off x="3885142" y="166071"/>
              <a:ext cx="793961" cy="170747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9" name="Left Arrow 138"/>
            <p:cNvSpPr/>
            <p:nvPr/>
          </p:nvSpPr>
          <p:spPr>
            <a:xfrm>
              <a:off x="3885142" y="318106"/>
              <a:ext cx="793961" cy="170748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3228552" y="3033698"/>
              <a:ext cx="633307" cy="668957"/>
            </a:xfrm>
            <a:prstGeom prst="rect">
              <a:avLst/>
            </a:prstGeom>
            <a:solidFill>
              <a:srgbClr val="FFC0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S</a:t>
              </a:r>
              <a:r>
                <a:rPr lang="en-US" baseline="-250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07" name="Right Arrow 206"/>
            <p:cNvSpPr/>
            <p:nvPr/>
          </p:nvSpPr>
          <p:spPr>
            <a:xfrm>
              <a:off x="1014306" y="3181055"/>
              <a:ext cx="793963" cy="166070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8" name="Right Arrow 207"/>
            <p:cNvSpPr/>
            <p:nvPr/>
          </p:nvSpPr>
          <p:spPr>
            <a:xfrm>
              <a:off x="2443903" y="3181055"/>
              <a:ext cx="791633" cy="166070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380999" y="3012646"/>
              <a:ext cx="633307" cy="66895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0" name="Right Arrow 209"/>
            <p:cNvSpPr/>
            <p:nvPr/>
          </p:nvSpPr>
          <p:spPr>
            <a:xfrm rot="16200000">
              <a:off x="4639939" y="2475316"/>
              <a:ext cx="837366" cy="279400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1" name="Right Arrow 210"/>
            <p:cNvSpPr/>
            <p:nvPr/>
          </p:nvSpPr>
          <p:spPr>
            <a:xfrm>
              <a:off x="1014306" y="4727142"/>
              <a:ext cx="793963" cy="166069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380999" y="4558733"/>
              <a:ext cx="633307" cy="66895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3" name="Right Arrow 212"/>
            <p:cNvSpPr/>
            <p:nvPr/>
          </p:nvSpPr>
          <p:spPr>
            <a:xfrm rot="16200000">
              <a:off x="4681845" y="3972287"/>
              <a:ext cx="839704" cy="281728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4" name="Right Arrow 213"/>
            <p:cNvSpPr/>
            <p:nvPr/>
          </p:nvSpPr>
          <p:spPr>
            <a:xfrm rot="5400000">
              <a:off x="4433886" y="2583801"/>
              <a:ext cx="835027" cy="158327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3319" name="Rectangle 3"/>
          <p:cNvSpPr txBox="1">
            <a:spLocks noChangeArrowheads="1"/>
          </p:cNvSpPr>
          <p:nvPr/>
        </p:nvSpPr>
        <p:spPr bwMode="auto">
          <a:xfrm>
            <a:off x="228600" y="5867400"/>
            <a:ext cx="3505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/>
              <a:t>DOR (XY)</a:t>
            </a:r>
          </a:p>
        </p:txBody>
      </p:sp>
    </p:spTree>
    <p:extLst>
      <p:ext uri="{BB962C8B-B14F-4D97-AF65-F5344CB8AC3E}">
        <p14:creationId xmlns:p14="http://schemas.microsoft.com/office/powerpoint/2010/main" val="156401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Valiant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1143000"/>
            <a:ext cx="861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0" name="Rectangle 3"/>
          <p:cNvSpPr txBox="1">
            <a:spLocks noChangeArrowheads="1"/>
          </p:cNvSpPr>
          <p:nvPr/>
        </p:nvSpPr>
        <p:spPr bwMode="auto">
          <a:xfrm>
            <a:off x="228600" y="13716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400"/>
              <a:t>Uses one random intermediate node per each packet</a:t>
            </a:r>
          </a:p>
        </p:txBody>
      </p:sp>
      <p:sp>
        <p:nvSpPr>
          <p:cNvPr id="14341" name="Rectangle 3"/>
          <p:cNvSpPr txBox="1">
            <a:spLocks noChangeArrowheads="1"/>
          </p:cNvSpPr>
          <p:nvPr/>
        </p:nvSpPr>
        <p:spPr bwMode="auto">
          <a:xfrm>
            <a:off x="3886200" y="2286000"/>
            <a:ext cx="5257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/>
              <a:t>Bandwidth</a:t>
            </a:r>
            <a:r>
              <a:rPr lang="en-US" altLang="en-US" sz="2800">
                <a:solidFill>
                  <a:schemeClr val="accent1"/>
                </a:solidFill>
              </a:rPr>
              <a:t/>
            </a:r>
            <a:br>
              <a:rPr lang="en-US" altLang="en-US" sz="2800">
                <a:solidFill>
                  <a:schemeClr val="accent1"/>
                </a:solidFill>
              </a:rPr>
            </a:br>
            <a:r>
              <a:rPr lang="en-US" altLang="en-US" sz="2400" i="1">
                <a:solidFill>
                  <a:schemeClr val="tx2"/>
                </a:solidFill>
              </a:rPr>
              <a:t>Wide path diversity</a:t>
            </a:r>
            <a:endParaRPr lang="en-US" altLang="en-US" sz="2400" b="1" i="1">
              <a:solidFill>
                <a:schemeClr val="tx2"/>
              </a:solidFill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sz="2800">
              <a:solidFill>
                <a:schemeClr val="accent1"/>
              </a:solidFill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/>
              <a:t>Latency</a:t>
            </a:r>
            <a:r>
              <a:rPr lang="en-US" altLang="en-US" sz="2800">
                <a:solidFill>
                  <a:schemeClr val="accent1"/>
                </a:solidFill>
              </a:rPr>
              <a:t/>
            </a:r>
            <a:br>
              <a:rPr lang="en-US" altLang="en-US" sz="2800">
                <a:solidFill>
                  <a:schemeClr val="accent1"/>
                </a:solidFill>
              </a:rPr>
            </a:br>
            <a:r>
              <a:rPr lang="en-US" altLang="en-US" sz="2400" i="1">
                <a:solidFill>
                  <a:srgbClr val="FF0000"/>
                </a:solidFill>
              </a:rPr>
              <a:t>Poor latency</a:t>
            </a:r>
            <a:r>
              <a:rPr lang="en-US" altLang="en-US" sz="2800">
                <a:solidFill>
                  <a:schemeClr val="accent1"/>
                </a:solidFill>
              </a:rPr>
              <a:t/>
            </a:r>
            <a:br>
              <a:rPr lang="en-US" altLang="en-US" sz="2800">
                <a:solidFill>
                  <a:schemeClr val="accent1"/>
                </a:solidFill>
              </a:rPr>
            </a:br>
            <a:endParaRPr lang="en-US" altLang="en-US" sz="2800">
              <a:solidFill>
                <a:schemeClr val="accent1"/>
              </a:solidFill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/>
              <a:t>Deadlock Prevention</a:t>
            </a:r>
            <a:r>
              <a:rPr lang="en-US" altLang="en-US" sz="2800">
                <a:solidFill>
                  <a:schemeClr val="accent1"/>
                </a:solidFill>
              </a:rPr>
              <a:t/>
            </a:r>
            <a:br>
              <a:rPr lang="en-US" altLang="en-US" sz="2800">
                <a:solidFill>
                  <a:schemeClr val="accent1"/>
                </a:solidFill>
              </a:rPr>
            </a:br>
            <a:r>
              <a:rPr lang="en-US" altLang="en-US" sz="2400" i="1">
                <a:solidFill>
                  <a:schemeClr val="accent1"/>
                </a:solidFill>
              </a:rPr>
              <a:t>Deadlock-free with &gt;= 2 VCs</a:t>
            </a:r>
            <a:br>
              <a:rPr lang="en-US" altLang="en-US" sz="2400" i="1">
                <a:solidFill>
                  <a:schemeClr val="accent1"/>
                </a:solidFill>
              </a:rPr>
            </a:br>
            <a:r>
              <a:rPr lang="en-US" altLang="en-US" sz="2000" i="1"/>
              <a:t>- each phase should use different VCs</a:t>
            </a:r>
            <a:r>
              <a:rPr lang="en-US" altLang="en-US" sz="2800"/>
              <a:t/>
            </a:r>
            <a:br>
              <a:rPr lang="en-US" altLang="en-US" sz="2800"/>
            </a:br>
            <a:endParaRPr lang="en-US" altLang="en-US" sz="2800"/>
          </a:p>
        </p:txBody>
      </p:sp>
      <p:grpSp>
        <p:nvGrpSpPr>
          <p:cNvPr id="14342" name="Group 174"/>
          <p:cNvGrpSpPr>
            <a:grpSpLocks/>
          </p:cNvGrpSpPr>
          <p:nvPr/>
        </p:nvGrpSpPr>
        <p:grpSpPr bwMode="auto">
          <a:xfrm>
            <a:off x="381000" y="2286000"/>
            <a:ext cx="3370263" cy="3548063"/>
            <a:chOff x="380999" y="1"/>
            <a:chExt cx="4943475" cy="5227689"/>
          </a:xfrm>
        </p:grpSpPr>
        <p:sp>
          <p:nvSpPr>
            <p:cNvPr id="79" name="Right Arrow 78"/>
            <p:cNvSpPr/>
            <p:nvPr/>
          </p:nvSpPr>
          <p:spPr>
            <a:xfrm>
              <a:off x="1014360" y="1677072"/>
              <a:ext cx="794030" cy="166069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3" name="Right Arrow 82"/>
            <p:cNvSpPr/>
            <p:nvPr/>
          </p:nvSpPr>
          <p:spPr>
            <a:xfrm rot="5400000">
              <a:off x="200990" y="2532333"/>
              <a:ext cx="837366" cy="156011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5" name="Right Arrow 84"/>
            <p:cNvSpPr/>
            <p:nvPr/>
          </p:nvSpPr>
          <p:spPr>
            <a:xfrm rot="5400000">
              <a:off x="1629545" y="2531168"/>
              <a:ext cx="837366" cy="158340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7" name="Right Arrow 86"/>
            <p:cNvSpPr/>
            <p:nvPr/>
          </p:nvSpPr>
          <p:spPr>
            <a:xfrm rot="5400000">
              <a:off x="1630714" y="4038659"/>
              <a:ext cx="835027" cy="158340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9" name="Right Arrow 88"/>
            <p:cNvSpPr/>
            <p:nvPr/>
          </p:nvSpPr>
          <p:spPr>
            <a:xfrm rot="5400000">
              <a:off x="202160" y="4039824"/>
              <a:ext cx="835027" cy="156011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0" name="Left Arrow 89"/>
            <p:cNvSpPr/>
            <p:nvPr/>
          </p:nvSpPr>
          <p:spPr>
            <a:xfrm rot="5400000">
              <a:off x="360500" y="4037494"/>
              <a:ext cx="835027" cy="160669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1" name="Left Arrow 90"/>
            <p:cNvSpPr/>
            <p:nvPr/>
          </p:nvSpPr>
          <p:spPr>
            <a:xfrm>
              <a:off x="1014360" y="1829107"/>
              <a:ext cx="794030" cy="168409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2" name="Left Arrow 91"/>
            <p:cNvSpPr/>
            <p:nvPr/>
          </p:nvSpPr>
          <p:spPr>
            <a:xfrm>
              <a:off x="2444079" y="1829107"/>
              <a:ext cx="791701" cy="168409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3" name="Left Arrow 92"/>
            <p:cNvSpPr/>
            <p:nvPr/>
          </p:nvSpPr>
          <p:spPr>
            <a:xfrm>
              <a:off x="1014360" y="4876838"/>
              <a:ext cx="794030" cy="168409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1808390" y="1525036"/>
              <a:ext cx="635689" cy="666619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80999" y="1508663"/>
              <a:ext cx="633361" cy="668957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I</a:t>
              </a:r>
              <a:r>
                <a:rPr lang="en-US" baseline="-250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808390" y="3029020"/>
              <a:ext cx="635689" cy="671295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34003" y="4535343"/>
              <a:ext cx="633361" cy="66895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S</a:t>
              </a:r>
              <a:r>
                <a:rPr lang="en-US" baseline="-250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02" name="Right Arrow 101"/>
            <p:cNvSpPr/>
            <p:nvPr/>
          </p:nvSpPr>
          <p:spPr>
            <a:xfrm rot="16200000">
              <a:off x="438501" y="2474140"/>
              <a:ext cx="837366" cy="281753"/>
            </a:xfrm>
            <a:prstGeom prst="rightArrow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684127" y="3047732"/>
              <a:ext cx="638018" cy="66895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686456" y="1536732"/>
              <a:ext cx="638018" cy="66895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  <a:r>
                <a:rPr lang="en-US" baseline="-250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08" name="Right Arrow 107"/>
            <p:cNvSpPr/>
            <p:nvPr/>
          </p:nvSpPr>
          <p:spPr>
            <a:xfrm rot="5400000">
              <a:off x="3063921" y="2531168"/>
              <a:ext cx="837366" cy="158340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9" name="Left Arrow 108"/>
            <p:cNvSpPr/>
            <p:nvPr/>
          </p:nvSpPr>
          <p:spPr>
            <a:xfrm rot="5400000">
              <a:off x="3223425" y="2530003"/>
              <a:ext cx="837366" cy="160669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0" name="Right Arrow 109"/>
            <p:cNvSpPr/>
            <p:nvPr/>
          </p:nvSpPr>
          <p:spPr>
            <a:xfrm rot="5400000">
              <a:off x="3065090" y="4038659"/>
              <a:ext cx="835027" cy="158340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1" name="Left Arrow 110"/>
            <p:cNvSpPr/>
            <p:nvPr/>
          </p:nvSpPr>
          <p:spPr>
            <a:xfrm rot="5400000">
              <a:off x="3224595" y="4037494"/>
              <a:ext cx="835027" cy="160669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245094" y="1525036"/>
              <a:ext cx="633361" cy="666619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245094" y="4535343"/>
              <a:ext cx="633361" cy="66895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245094" y="3029020"/>
              <a:ext cx="633361" cy="671295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5" name="Right Arrow 114"/>
            <p:cNvSpPr/>
            <p:nvPr/>
          </p:nvSpPr>
          <p:spPr>
            <a:xfrm rot="10800000">
              <a:off x="2423123" y="3368176"/>
              <a:ext cx="794029" cy="320445"/>
            </a:xfrm>
            <a:prstGeom prst="rightArrow">
              <a:avLst/>
            </a:prstGeom>
            <a:solidFill>
              <a:srgbClr val="FFC0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9" name="Left Arrow 118"/>
            <p:cNvSpPr/>
            <p:nvPr/>
          </p:nvSpPr>
          <p:spPr>
            <a:xfrm>
              <a:off x="3885441" y="1829107"/>
              <a:ext cx="791701" cy="168409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684127" y="4542359"/>
              <a:ext cx="638018" cy="66895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4" name="Right Arrow 123"/>
            <p:cNvSpPr/>
            <p:nvPr/>
          </p:nvSpPr>
          <p:spPr>
            <a:xfrm rot="5400000">
              <a:off x="200990" y="1023670"/>
              <a:ext cx="837366" cy="156011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8" name="Left Arrow 127"/>
            <p:cNvSpPr/>
            <p:nvPr/>
          </p:nvSpPr>
          <p:spPr>
            <a:xfrm>
              <a:off x="1014360" y="318106"/>
              <a:ext cx="794030" cy="170748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9" name="Left Arrow 128"/>
            <p:cNvSpPr/>
            <p:nvPr/>
          </p:nvSpPr>
          <p:spPr>
            <a:xfrm>
              <a:off x="2444079" y="318106"/>
              <a:ext cx="791701" cy="170748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808390" y="16375"/>
              <a:ext cx="635689" cy="66661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I</a:t>
              </a:r>
              <a:r>
                <a:rPr lang="en-US" baseline="-250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80999" y="1"/>
              <a:ext cx="633361" cy="66895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686456" y="28069"/>
              <a:ext cx="638018" cy="668957"/>
            </a:xfrm>
            <a:prstGeom prst="rect">
              <a:avLst/>
            </a:prstGeom>
            <a:solidFill>
              <a:srgbClr val="FFC0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  <a:r>
                <a:rPr lang="en-US" baseline="-250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5" name="Right Arrow 134"/>
            <p:cNvSpPr/>
            <p:nvPr/>
          </p:nvSpPr>
          <p:spPr>
            <a:xfrm rot="5400000">
              <a:off x="3063921" y="1022506"/>
              <a:ext cx="837366" cy="158340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6" name="Left Arrow 135"/>
            <p:cNvSpPr/>
            <p:nvPr/>
          </p:nvSpPr>
          <p:spPr>
            <a:xfrm rot="5400000">
              <a:off x="3223425" y="1021341"/>
              <a:ext cx="837366" cy="160669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245094" y="16375"/>
              <a:ext cx="633361" cy="66661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9" name="Left Arrow 138"/>
            <p:cNvSpPr/>
            <p:nvPr/>
          </p:nvSpPr>
          <p:spPr>
            <a:xfrm>
              <a:off x="3885441" y="318106"/>
              <a:ext cx="791701" cy="170748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3228795" y="3033698"/>
              <a:ext cx="633361" cy="668957"/>
            </a:xfrm>
            <a:prstGeom prst="rect">
              <a:avLst/>
            </a:prstGeom>
            <a:solidFill>
              <a:srgbClr val="FFC0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S</a:t>
              </a:r>
              <a:r>
                <a:rPr lang="en-US" baseline="-250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07" name="Right Arrow 206"/>
            <p:cNvSpPr/>
            <p:nvPr/>
          </p:nvSpPr>
          <p:spPr>
            <a:xfrm>
              <a:off x="1014360" y="3181055"/>
              <a:ext cx="794030" cy="166070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8" name="Right Arrow 207"/>
            <p:cNvSpPr/>
            <p:nvPr/>
          </p:nvSpPr>
          <p:spPr>
            <a:xfrm>
              <a:off x="2444079" y="3181055"/>
              <a:ext cx="791701" cy="166070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380999" y="3012646"/>
              <a:ext cx="633361" cy="66895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1" name="Right Arrow 210"/>
            <p:cNvSpPr/>
            <p:nvPr/>
          </p:nvSpPr>
          <p:spPr>
            <a:xfrm>
              <a:off x="1014360" y="4727142"/>
              <a:ext cx="794030" cy="166069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380999" y="4558733"/>
              <a:ext cx="633361" cy="66895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5" name="Right Arrow 74"/>
            <p:cNvSpPr/>
            <p:nvPr/>
          </p:nvSpPr>
          <p:spPr>
            <a:xfrm rot="10800000">
              <a:off x="991074" y="3368176"/>
              <a:ext cx="794030" cy="320445"/>
            </a:xfrm>
            <a:prstGeom prst="rightArrow">
              <a:avLst/>
            </a:prstGeom>
            <a:solidFill>
              <a:srgbClr val="FFC0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6" name="Right Arrow 75"/>
            <p:cNvSpPr/>
            <p:nvPr/>
          </p:nvSpPr>
          <p:spPr>
            <a:xfrm rot="16200000">
              <a:off x="437331" y="952613"/>
              <a:ext cx="839705" cy="281753"/>
            </a:xfrm>
            <a:prstGeom prst="rightArrow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7" name="Right Arrow 76"/>
            <p:cNvSpPr/>
            <p:nvPr/>
          </p:nvSpPr>
          <p:spPr>
            <a:xfrm>
              <a:off x="1051616" y="1"/>
              <a:ext cx="835944" cy="283021"/>
            </a:xfrm>
            <a:prstGeom prst="rightArrow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Right Arrow 94"/>
            <p:cNvSpPr/>
            <p:nvPr/>
          </p:nvSpPr>
          <p:spPr>
            <a:xfrm>
              <a:off x="2444079" y="1"/>
              <a:ext cx="835944" cy="283021"/>
            </a:xfrm>
            <a:prstGeom prst="rightArrow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Right Arrow 96"/>
            <p:cNvSpPr/>
            <p:nvPr/>
          </p:nvSpPr>
          <p:spPr>
            <a:xfrm>
              <a:off x="3845855" y="1"/>
              <a:ext cx="835944" cy="283021"/>
            </a:xfrm>
            <a:prstGeom prst="rightArrow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1" name="Right Arrow 100"/>
            <p:cNvSpPr/>
            <p:nvPr/>
          </p:nvSpPr>
          <p:spPr>
            <a:xfrm rot="16200000">
              <a:off x="1837943" y="930387"/>
              <a:ext cx="839705" cy="279424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3" name="Right Arrow 102"/>
            <p:cNvSpPr/>
            <p:nvPr/>
          </p:nvSpPr>
          <p:spPr>
            <a:xfrm rot="16200000">
              <a:off x="1837943" y="2492846"/>
              <a:ext cx="839705" cy="279424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0" name="Right Arrow 139"/>
            <p:cNvSpPr/>
            <p:nvPr/>
          </p:nvSpPr>
          <p:spPr>
            <a:xfrm rot="16200000">
              <a:off x="1837943" y="3985135"/>
              <a:ext cx="839705" cy="279424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9" name="Right Arrow 198"/>
            <p:cNvSpPr/>
            <p:nvPr/>
          </p:nvSpPr>
          <p:spPr>
            <a:xfrm rot="5400000" flipV="1">
              <a:off x="1555026" y="929223"/>
              <a:ext cx="839705" cy="281753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0" name="Right Arrow 199"/>
            <p:cNvSpPr/>
            <p:nvPr/>
          </p:nvSpPr>
          <p:spPr>
            <a:xfrm>
              <a:off x="2444079" y="1571816"/>
              <a:ext cx="835944" cy="283021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1" name="Right Arrow 200"/>
            <p:cNvSpPr/>
            <p:nvPr/>
          </p:nvSpPr>
          <p:spPr>
            <a:xfrm>
              <a:off x="3845855" y="1571816"/>
              <a:ext cx="835944" cy="283021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2" name="Right Arrow 201"/>
            <p:cNvSpPr/>
            <p:nvPr/>
          </p:nvSpPr>
          <p:spPr>
            <a:xfrm rot="5400000">
              <a:off x="4512268" y="2531168"/>
              <a:ext cx="837366" cy="158340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3" name="Left Arrow 202"/>
            <p:cNvSpPr/>
            <p:nvPr/>
          </p:nvSpPr>
          <p:spPr>
            <a:xfrm rot="5400000">
              <a:off x="4671773" y="2530003"/>
              <a:ext cx="837366" cy="160669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4" name="Right Arrow 213"/>
            <p:cNvSpPr/>
            <p:nvPr/>
          </p:nvSpPr>
          <p:spPr>
            <a:xfrm rot="5400000">
              <a:off x="4511098" y="1014319"/>
              <a:ext cx="839705" cy="158340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" name="Left Arrow 214"/>
            <p:cNvSpPr/>
            <p:nvPr/>
          </p:nvSpPr>
          <p:spPr>
            <a:xfrm rot="5400000">
              <a:off x="4670603" y="1013155"/>
              <a:ext cx="839705" cy="160669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6" name="Right Arrow 215"/>
            <p:cNvSpPr/>
            <p:nvPr/>
          </p:nvSpPr>
          <p:spPr>
            <a:xfrm rot="5400000">
              <a:off x="4511098" y="4045677"/>
              <a:ext cx="839705" cy="158340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7" name="Left Arrow 216"/>
            <p:cNvSpPr/>
            <p:nvPr/>
          </p:nvSpPr>
          <p:spPr>
            <a:xfrm rot="5400000">
              <a:off x="4670603" y="4044512"/>
              <a:ext cx="839705" cy="160669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8" name="Left Arrow 217"/>
            <p:cNvSpPr/>
            <p:nvPr/>
          </p:nvSpPr>
          <p:spPr>
            <a:xfrm>
              <a:off x="2479007" y="4876838"/>
              <a:ext cx="794029" cy="168409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9" name="Right Arrow 218"/>
            <p:cNvSpPr/>
            <p:nvPr/>
          </p:nvSpPr>
          <p:spPr>
            <a:xfrm>
              <a:off x="2479007" y="4727142"/>
              <a:ext cx="794029" cy="166069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0" name="Left Arrow 219"/>
            <p:cNvSpPr/>
            <p:nvPr/>
          </p:nvSpPr>
          <p:spPr>
            <a:xfrm>
              <a:off x="3918040" y="4876838"/>
              <a:ext cx="794029" cy="168409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1" name="Right Arrow 220"/>
            <p:cNvSpPr/>
            <p:nvPr/>
          </p:nvSpPr>
          <p:spPr>
            <a:xfrm>
              <a:off x="3918040" y="4727142"/>
              <a:ext cx="794029" cy="166069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4343" name="Rectangle 3"/>
          <p:cNvSpPr txBox="1">
            <a:spLocks noChangeArrowheads="1"/>
          </p:cNvSpPr>
          <p:nvPr/>
        </p:nvSpPr>
        <p:spPr bwMode="auto">
          <a:xfrm>
            <a:off x="228600" y="5867400"/>
            <a:ext cx="3505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/>
              <a:t>Valiant (XY/YX)</a:t>
            </a:r>
          </a:p>
        </p:txBody>
      </p:sp>
    </p:spTree>
    <p:extLst>
      <p:ext uri="{BB962C8B-B14F-4D97-AF65-F5344CB8AC3E}">
        <p14:creationId xmlns:p14="http://schemas.microsoft.com/office/powerpoint/2010/main" val="27679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n-phase ROMM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1143000"/>
            <a:ext cx="861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228600" y="13716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400" b="1" i="1"/>
              <a:t>n-1</a:t>
            </a:r>
            <a:r>
              <a:rPr lang="en-US" altLang="en-US" sz="2400"/>
              <a:t> random intermediate node(s) only in MBR</a:t>
            </a:r>
            <a:br>
              <a:rPr lang="en-US" altLang="en-US" sz="2400"/>
            </a:br>
            <a:r>
              <a:rPr lang="en-US" altLang="en-US" sz="2400"/>
              <a:t>(Minimum Bounding Rectangle)</a:t>
            </a:r>
          </a:p>
        </p:txBody>
      </p:sp>
      <p:sp>
        <p:nvSpPr>
          <p:cNvPr id="15365" name="Rectangle 3"/>
          <p:cNvSpPr txBox="1">
            <a:spLocks noChangeArrowheads="1"/>
          </p:cNvSpPr>
          <p:nvPr/>
        </p:nvSpPr>
        <p:spPr bwMode="auto">
          <a:xfrm>
            <a:off x="4038600" y="2286000"/>
            <a:ext cx="4876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dirty="0"/>
              <a:t>Bandwidth</a:t>
            </a:r>
            <a:r>
              <a:rPr lang="en-US" altLang="en-US" sz="2800" dirty="0">
                <a:solidFill>
                  <a:schemeClr val="accent1"/>
                </a:solidFill>
              </a:rPr>
              <a:t/>
            </a:r>
            <a:br>
              <a:rPr lang="en-US" altLang="en-US" sz="2800" dirty="0">
                <a:solidFill>
                  <a:schemeClr val="accent1"/>
                </a:solidFill>
              </a:rPr>
            </a:br>
            <a:r>
              <a:rPr lang="en-US" altLang="en-US" sz="2400" i="1" dirty="0">
                <a:solidFill>
                  <a:schemeClr val="accent1"/>
                </a:solidFill>
              </a:rPr>
              <a:t>More path diversity than DOR</a:t>
            </a:r>
            <a:r>
              <a:rPr lang="en-US" altLang="en-US" sz="2400" i="1" dirty="0">
                <a:solidFill>
                  <a:srgbClr val="FF0000"/>
                </a:solidFill>
              </a:rPr>
              <a:t/>
            </a:r>
            <a:br>
              <a:rPr lang="en-US" altLang="en-US" sz="2400" i="1" dirty="0">
                <a:solidFill>
                  <a:srgbClr val="FF0000"/>
                </a:solidFill>
              </a:rPr>
            </a:br>
            <a:r>
              <a:rPr lang="en-US" altLang="en-US" sz="2400" i="1" dirty="0">
                <a:solidFill>
                  <a:srgbClr val="FF0000"/>
                </a:solidFill>
              </a:rPr>
              <a:t>Limited by the value of n</a:t>
            </a:r>
            <a:r>
              <a:rPr lang="en-US" altLang="en-US" sz="2800" dirty="0">
                <a:solidFill>
                  <a:schemeClr val="accent1"/>
                </a:solidFill>
              </a:rPr>
              <a:t/>
            </a:r>
            <a:br>
              <a:rPr lang="en-US" altLang="en-US" sz="2800" dirty="0">
                <a:solidFill>
                  <a:schemeClr val="accent1"/>
                </a:solidFill>
              </a:rPr>
            </a:br>
            <a:endParaRPr lang="en-US" altLang="en-US" sz="2800" dirty="0">
              <a:solidFill>
                <a:schemeClr val="accent1"/>
              </a:solidFill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dirty="0"/>
              <a:t>Latency</a:t>
            </a:r>
            <a:r>
              <a:rPr lang="en-US" altLang="en-US" sz="2800" dirty="0">
                <a:solidFill>
                  <a:schemeClr val="accent1"/>
                </a:solidFill>
              </a:rPr>
              <a:t/>
            </a:r>
            <a:br>
              <a:rPr lang="en-US" altLang="en-US" sz="2800" dirty="0">
                <a:solidFill>
                  <a:schemeClr val="accent1"/>
                </a:solidFill>
              </a:rPr>
            </a:br>
            <a:r>
              <a:rPr lang="en-US" altLang="en-US" sz="2400" i="1" dirty="0">
                <a:solidFill>
                  <a:schemeClr val="accent1"/>
                </a:solidFill>
              </a:rPr>
              <a:t>Minimal routing</a:t>
            </a:r>
            <a:r>
              <a:rPr lang="en-US" altLang="en-US" sz="2800" dirty="0">
                <a:solidFill>
                  <a:schemeClr val="accent1"/>
                </a:solidFill>
              </a:rPr>
              <a:t/>
            </a:r>
            <a:br>
              <a:rPr lang="en-US" altLang="en-US" sz="2800" dirty="0">
                <a:solidFill>
                  <a:schemeClr val="accent1"/>
                </a:solidFill>
              </a:rPr>
            </a:br>
            <a:endParaRPr lang="en-US" altLang="en-US" sz="2800" dirty="0">
              <a:solidFill>
                <a:schemeClr val="accent1"/>
              </a:solidFill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dirty="0"/>
              <a:t>Deadlock Prevention</a:t>
            </a:r>
            <a:r>
              <a:rPr lang="en-US" altLang="en-US" sz="2800" dirty="0">
                <a:solidFill>
                  <a:schemeClr val="accent1"/>
                </a:solidFill>
              </a:rPr>
              <a:t/>
            </a:r>
            <a:br>
              <a:rPr lang="en-US" altLang="en-US" sz="2800" dirty="0">
                <a:solidFill>
                  <a:schemeClr val="accent1"/>
                </a:solidFill>
              </a:rPr>
            </a:br>
            <a:r>
              <a:rPr lang="en-US" altLang="en-US" sz="2400" i="1" dirty="0">
                <a:solidFill>
                  <a:srgbClr val="FF0000"/>
                </a:solidFill>
              </a:rPr>
              <a:t>Deadlock-free with &gt;= n VCs</a:t>
            </a:r>
            <a:br>
              <a:rPr lang="en-US" altLang="en-US" sz="2400" i="1" dirty="0">
                <a:solidFill>
                  <a:srgbClr val="FF0000"/>
                </a:solidFill>
              </a:rPr>
            </a:br>
            <a:r>
              <a:rPr lang="en-US" altLang="en-US" sz="2000" i="1" dirty="0"/>
              <a:t>- each phase should use different VCs 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endParaRPr lang="en-US" altLang="en-US" sz="2000" dirty="0"/>
          </a:p>
        </p:txBody>
      </p:sp>
      <p:sp>
        <p:nvSpPr>
          <p:cNvPr id="15366" name="Rectangle 3"/>
          <p:cNvSpPr txBox="1">
            <a:spLocks noChangeArrowheads="1"/>
          </p:cNvSpPr>
          <p:nvPr/>
        </p:nvSpPr>
        <p:spPr bwMode="auto">
          <a:xfrm>
            <a:off x="228600" y="5867400"/>
            <a:ext cx="3505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/>
              <a:t>2-phase ROMM (XY/YX)</a:t>
            </a:r>
          </a:p>
        </p:txBody>
      </p:sp>
      <p:grpSp>
        <p:nvGrpSpPr>
          <p:cNvPr id="15367" name="Group 150"/>
          <p:cNvGrpSpPr>
            <a:grpSpLocks/>
          </p:cNvGrpSpPr>
          <p:nvPr/>
        </p:nvGrpSpPr>
        <p:grpSpPr bwMode="auto">
          <a:xfrm>
            <a:off x="381000" y="2286000"/>
            <a:ext cx="3505200" cy="3548063"/>
            <a:chOff x="381000" y="2286000"/>
            <a:chExt cx="3505200" cy="3547394"/>
          </a:xfrm>
        </p:grpSpPr>
        <p:grpSp>
          <p:nvGrpSpPr>
            <p:cNvPr id="15368" name="Group 174"/>
            <p:cNvGrpSpPr>
              <a:grpSpLocks/>
            </p:cNvGrpSpPr>
            <p:nvPr/>
          </p:nvGrpSpPr>
          <p:grpSpPr bwMode="auto">
            <a:xfrm>
              <a:off x="381000" y="2286000"/>
              <a:ext cx="3378045" cy="3547394"/>
              <a:chOff x="380999" y="1"/>
              <a:chExt cx="4954467" cy="5227689"/>
            </a:xfrm>
          </p:grpSpPr>
          <p:sp>
            <p:nvSpPr>
              <p:cNvPr id="78" name="Right Arrow 77"/>
              <p:cNvSpPr/>
              <p:nvPr/>
            </p:nvSpPr>
            <p:spPr>
              <a:xfrm>
                <a:off x="2446232" y="4558733"/>
                <a:ext cx="789304" cy="332139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" name="Right Arrow 78"/>
              <p:cNvSpPr/>
              <p:nvPr/>
            </p:nvSpPr>
            <p:spPr>
              <a:xfrm>
                <a:off x="1014306" y="1677072"/>
                <a:ext cx="793963" cy="166069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" name="Left Arrow 79"/>
              <p:cNvSpPr/>
              <p:nvPr/>
            </p:nvSpPr>
            <p:spPr>
              <a:xfrm>
                <a:off x="1014306" y="3363498"/>
                <a:ext cx="793963" cy="166070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" name="Right Arrow 80"/>
              <p:cNvSpPr/>
              <p:nvPr/>
            </p:nvSpPr>
            <p:spPr>
              <a:xfrm>
                <a:off x="2446232" y="1677072"/>
                <a:ext cx="789304" cy="166069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" name="Left Arrow 81"/>
              <p:cNvSpPr/>
              <p:nvPr/>
            </p:nvSpPr>
            <p:spPr>
              <a:xfrm>
                <a:off x="2446232" y="3363498"/>
                <a:ext cx="789304" cy="166070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" name="Right Arrow 82"/>
              <p:cNvSpPr/>
              <p:nvPr/>
            </p:nvSpPr>
            <p:spPr>
              <a:xfrm rot="5400000">
                <a:off x="200970" y="2532339"/>
                <a:ext cx="837366" cy="155998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" name="Left Arrow 83"/>
              <p:cNvSpPr/>
              <p:nvPr/>
            </p:nvSpPr>
            <p:spPr>
              <a:xfrm rot="5400000">
                <a:off x="359297" y="2530010"/>
                <a:ext cx="837366" cy="160656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" name="Right Arrow 84"/>
              <p:cNvSpPr/>
              <p:nvPr/>
            </p:nvSpPr>
            <p:spPr>
              <a:xfrm rot="5400000">
                <a:off x="1629402" y="2531175"/>
                <a:ext cx="837366" cy="158327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" name="Left Arrow 85"/>
              <p:cNvSpPr/>
              <p:nvPr/>
            </p:nvSpPr>
            <p:spPr>
              <a:xfrm rot="5400000">
                <a:off x="1787729" y="2531175"/>
                <a:ext cx="837366" cy="158327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7" name="Right Arrow 86"/>
              <p:cNvSpPr/>
              <p:nvPr/>
            </p:nvSpPr>
            <p:spPr>
              <a:xfrm rot="5400000">
                <a:off x="1630572" y="4038666"/>
                <a:ext cx="835027" cy="158327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" name="Left Arrow 87"/>
              <p:cNvSpPr/>
              <p:nvPr/>
            </p:nvSpPr>
            <p:spPr>
              <a:xfrm rot="5400000">
                <a:off x="1788899" y="4038666"/>
                <a:ext cx="835027" cy="158327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" name="Right Arrow 88"/>
              <p:cNvSpPr/>
              <p:nvPr/>
            </p:nvSpPr>
            <p:spPr>
              <a:xfrm rot="5400000">
                <a:off x="202140" y="4039830"/>
                <a:ext cx="835027" cy="155998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" name="Left Arrow 89"/>
              <p:cNvSpPr/>
              <p:nvPr/>
            </p:nvSpPr>
            <p:spPr>
              <a:xfrm rot="5400000">
                <a:off x="360467" y="4037501"/>
                <a:ext cx="835027" cy="160656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" name="Left Arrow 90"/>
              <p:cNvSpPr/>
              <p:nvPr/>
            </p:nvSpPr>
            <p:spPr>
              <a:xfrm>
                <a:off x="1014306" y="1829107"/>
                <a:ext cx="793963" cy="168409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" name="Left Arrow 91"/>
              <p:cNvSpPr/>
              <p:nvPr/>
            </p:nvSpPr>
            <p:spPr>
              <a:xfrm>
                <a:off x="2446232" y="1829107"/>
                <a:ext cx="789304" cy="168409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" name="Left Arrow 92"/>
              <p:cNvSpPr/>
              <p:nvPr/>
            </p:nvSpPr>
            <p:spPr>
              <a:xfrm>
                <a:off x="1014306" y="4876838"/>
                <a:ext cx="793963" cy="168409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" name="Left Arrow 93"/>
              <p:cNvSpPr/>
              <p:nvPr/>
            </p:nvSpPr>
            <p:spPr>
              <a:xfrm>
                <a:off x="2446232" y="4876838"/>
                <a:ext cx="789304" cy="168409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1808268" y="1525036"/>
                <a:ext cx="637963" cy="666619"/>
              </a:xfrm>
              <a:prstGeom prst="rect">
                <a:avLst/>
              </a:prstGeom>
              <a:noFill/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380999" y="1508663"/>
                <a:ext cx="633307" cy="668957"/>
              </a:xfrm>
              <a:prstGeom prst="rect">
                <a:avLst/>
              </a:prstGeom>
              <a:noFill/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1808268" y="3029020"/>
                <a:ext cx="637963" cy="671295"/>
              </a:xfrm>
              <a:prstGeom prst="rect">
                <a:avLst/>
              </a:prstGeom>
              <a:noFill/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1836208" y="4535343"/>
                <a:ext cx="630978" cy="66895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S</a:t>
                </a:r>
                <a:r>
                  <a:rPr lang="en-US" baseline="-25000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686089" y="3047732"/>
                <a:ext cx="635634" cy="668957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I</a:t>
                </a:r>
                <a:r>
                  <a:rPr lang="en-US" baseline="-25000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686089" y="1536732"/>
                <a:ext cx="637963" cy="66895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D</a:t>
                </a:r>
                <a:r>
                  <a:rPr lang="en-US" baseline="-25000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108" name="Right Arrow 107"/>
              <p:cNvSpPr/>
              <p:nvPr/>
            </p:nvSpPr>
            <p:spPr>
              <a:xfrm rot="5400000">
                <a:off x="3063656" y="2531175"/>
                <a:ext cx="837366" cy="158327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" name="Right Arrow 109"/>
              <p:cNvSpPr/>
              <p:nvPr/>
            </p:nvSpPr>
            <p:spPr>
              <a:xfrm rot="5400000">
                <a:off x="3064826" y="4038666"/>
                <a:ext cx="835027" cy="158327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3244850" y="4535343"/>
                <a:ext cx="633307" cy="668957"/>
              </a:xfrm>
              <a:prstGeom prst="rect">
                <a:avLst/>
              </a:prstGeom>
              <a:noFill/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3244850" y="3029020"/>
                <a:ext cx="633307" cy="671295"/>
              </a:xfrm>
              <a:prstGeom prst="rect">
                <a:avLst/>
              </a:prstGeom>
              <a:noFill/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ight Arrow 114"/>
              <p:cNvSpPr/>
              <p:nvPr/>
            </p:nvSpPr>
            <p:spPr>
              <a:xfrm>
                <a:off x="3885142" y="3047732"/>
                <a:ext cx="793961" cy="320444"/>
              </a:xfrm>
              <a:prstGeom prst="rightArrow">
                <a:avLst/>
              </a:prstGeom>
              <a:solidFill>
                <a:srgbClr val="FFC000"/>
              </a:solidFill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" name="Left Arrow 117"/>
              <p:cNvSpPr/>
              <p:nvPr/>
            </p:nvSpPr>
            <p:spPr>
              <a:xfrm>
                <a:off x="3885142" y="3363498"/>
                <a:ext cx="793961" cy="166070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" name="Left Arrow 118"/>
              <p:cNvSpPr/>
              <p:nvPr/>
            </p:nvSpPr>
            <p:spPr>
              <a:xfrm>
                <a:off x="3885142" y="1829107"/>
                <a:ext cx="793961" cy="168409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686089" y="4542359"/>
                <a:ext cx="635634" cy="668957"/>
              </a:xfrm>
              <a:prstGeom prst="rect">
                <a:avLst/>
              </a:prstGeom>
              <a:noFill/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ight Arrow 121"/>
              <p:cNvSpPr/>
              <p:nvPr/>
            </p:nvSpPr>
            <p:spPr>
              <a:xfrm>
                <a:off x="1014306" y="166071"/>
                <a:ext cx="793963" cy="170747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" name="Right Arrow 122"/>
              <p:cNvSpPr/>
              <p:nvPr/>
            </p:nvSpPr>
            <p:spPr>
              <a:xfrm>
                <a:off x="2446232" y="166071"/>
                <a:ext cx="789304" cy="170747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4" name="Right Arrow 123"/>
              <p:cNvSpPr/>
              <p:nvPr/>
            </p:nvSpPr>
            <p:spPr>
              <a:xfrm rot="5400000">
                <a:off x="200970" y="1023677"/>
                <a:ext cx="837366" cy="155998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5" name="Left Arrow 124"/>
              <p:cNvSpPr/>
              <p:nvPr/>
            </p:nvSpPr>
            <p:spPr>
              <a:xfrm rot="5400000">
                <a:off x="359297" y="1021348"/>
                <a:ext cx="837366" cy="160656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6" name="Right Arrow 125"/>
              <p:cNvSpPr/>
              <p:nvPr/>
            </p:nvSpPr>
            <p:spPr>
              <a:xfrm rot="5400000">
                <a:off x="1629402" y="1022512"/>
                <a:ext cx="837366" cy="158327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7" name="Left Arrow 126"/>
              <p:cNvSpPr/>
              <p:nvPr/>
            </p:nvSpPr>
            <p:spPr>
              <a:xfrm rot="5400000">
                <a:off x="1787729" y="1022512"/>
                <a:ext cx="837366" cy="158327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" name="Left Arrow 127"/>
              <p:cNvSpPr/>
              <p:nvPr/>
            </p:nvSpPr>
            <p:spPr>
              <a:xfrm>
                <a:off x="1014306" y="318106"/>
                <a:ext cx="793963" cy="170748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9" name="Left Arrow 128"/>
              <p:cNvSpPr/>
              <p:nvPr/>
            </p:nvSpPr>
            <p:spPr>
              <a:xfrm>
                <a:off x="2446232" y="318106"/>
                <a:ext cx="789304" cy="170748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1808268" y="16375"/>
                <a:ext cx="637963" cy="666617"/>
              </a:xfrm>
              <a:prstGeom prst="rect">
                <a:avLst/>
              </a:prstGeom>
              <a:noFill/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380999" y="1"/>
                <a:ext cx="633307" cy="668957"/>
              </a:xfrm>
              <a:prstGeom prst="rect">
                <a:avLst/>
              </a:prstGeom>
              <a:noFill/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ight Arrow 131"/>
              <p:cNvSpPr/>
              <p:nvPr/>
            </p:nvSpPr>
            <p:spPr>
              <a:xfrm rot="16200000">
                <a:off x="4749370" y="938714"/>
                <a:ext cx="837366" cy="335280"/>
              </a:xfrm>
              <a:prstGeom prst="rightArrow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" name="Right Arrow 132"/>
              <p:cNvSpPr/>
              <p:nvPr/>
            </p:nvSpPr>
            <p:spPr>
              <a:xfrm rot="5400000">
                <a:off x="4542154" y="1038890"/>
                <a:ext cx="835027" cy="160656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4686089" y="28069"/>
                <a:ext cx="637963" cy="668957"/>
              </a:xfrm>
              <a:prstGeom prst="rect">
                <a:avLst/>
              </a:prstGeom>
              <a:solidFill>
                <a:srgbClr val="FFC000"/>
              </a:solidFill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D</a:t>
                </a:r>
                <a:r>
                  <a:rPr lang="en-US" baseline="-25000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135" name="Right Arrow 134"/>
              <p:cNvSpPr/>
              <p:nvPr/>
            </p:nvSpPr>
            <p:spPr>
              <a:xfrm rot="5400000">
                <a:off x="3063656" y="1022512"/>
                <a:ext cx="837366" cy="158327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6" name="Left Arrow 135"/>
              <p:cNvSpPr/>
              <p:nvPr/>
            </p:nvSpPr>
            <p:spPr>
              <a:xfrm rot="5400000">
                <a:off x="3223147" y="1021348"/>
                <a:ext cx="837366" cy="160656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3244850" y="16375"/>
                <a:ext cx="633307" cy="666617"/>
              </a:xfrm>
              <a:prstGeom prst="rect">
                <a:avLst/>
              </a:prstGeom>
              <a:noFill/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ight Arrow 137"/>
              <p:cNvSpPr/>
              <p:nvPr/>
            </p:nvSpPr>
            <p:spPr>
              <a:xfrm>
                <a:off x="3885142" y="166071"/>
                <a:ext cx="793961" cy="170747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9" name="Left Arrow 138"/>
              <p:cNvSpPr/>
              <p:nvPr/>
            </p:nvSpPr>
            <p:spPr>
              <a:xfrm>
                <a:off x="3885142" y="318106"/>
                <a:ext cx="793961" cy="170748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3230880" y="3033698"/>
                <a:ext cx="630979" cy="668957"/>
              </a:xfrm>
              <a:prstGeom prst="rect">
                <a:avLst/>
              </a:prstGeom>
              <a:solidFill>
                <a:srgbClr val="FFC000"/>
              </a:solidFill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S</a:t>
                </a:r>
                <a:r>
                  <a:rPr lang="en-US" baseline="-25000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207" name="Right Arrow 206"/>
              <p:cNvSpPr/>
              <p:nvPr/>
            </p:nvSpPr>
            <p:spPr>
              <a:xfrm>
                <a:off x="1014306" y="3181055"/>
                <a:ext cx="793963" cy="166070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8" name="Right Arrow 207"/>
              <p:cNvSpPr/>
              <p:nvPr/>
            </p:nvSpPr>
            <p:spPr>
              <a:xfrm>
                <a:off x="2446232" y="3181055"/>
                <a:ext cx="789304" cy="166070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380999" y="3012646"/>
                <a:ext cx="633307" cy="668957"/>
              </a:xfrm>
              <a:prstGeom prst="rect">
                <a:avLst/>
              </a:prstGeom>
              <a:noFill/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ight Arrow 210"/>
              <p:cNvSpPr/>
              <p:nvPr/>
            </p:nvSpPr>
            <p:spPr>
              <a:xfrm>
                <a:off x="1014306" y="4727142"/>
                <a:ext cx="793963" cy="166069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380999" y="4558733"/>
                <a:ext cx="633307" cy="668957"/>
              </a:xfrm>
              <a:prstGeom prst="rect">
                <a:avLst/>
              </a:prstGeom>
              <a:noFill/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ight Arrow 74"/>
              <p:cNvSpPr/>
              <p:nvPr/>
            </p:nvSpPr>
            <p:spPr>
              <a:xfrm rot="16200000">
                <a:off x="4749370" y="2449714"/>
                <a:ext cx="837366" cy="335280"/>
              </a:xfrm>
              <a:prstGeom prst="rightArrow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6" name="Right Arrow 75"/>
              <p:cNvSpPr/>
              <p:nvPr/>
            </p:nvSpPr>
            <p:spPr>
              <a:xfrm rot="5400000">
                <a:off x="4542154" y="2549891"/>
                <a:ext cx="835027" cy="160656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7" name="Right Arrow 76"/>
              <p:cNvSpPr/>
              <p:nvPr/>
            </p:nvSpPr>
            <p:spPr>
              <a:xfrm>
                <a:off x="3885142" y="4675684"/>
                <a:ext cx="793961" cy="168409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" name="Left Arrow 94"/>
              <p:cNvSpPr/>
              <p:nvPr/>
            </p:nvSpPr>
            <p:spPr>
              <a:xfrm>
                <a:off x="3885142" y="4827718"/>
                <a:ext cx="793961" cy="168409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" name="Right Arrow 96"/>
              <p:cNvSpPr/>
              <p:nvPr/>
            </p:nvSpPr>
            <p:spPr>
              <a:xfrm rot="5400000">
                <a:off x="4578243" y="4038666"/>
                <a:ext cx="835027" cy="158327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1" name="Left Arrow 100"/>
              <p:cNvSpPr/>
              <p:nvPr/>
            </p:nvSpPr>
            <p:spPr>
              <a:xfrm rot="5400000">
                <a:off x="4736570" y="4038666"/>
                <a:ext cx="835027" cy="158327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" name="Right Arrow 102"/>
              <p:cNvSpPr/>
              <p:nvPr/>
            </p:nvSpPr>
            <p:spPr>
              <a:xfrm rot="16200000">
                <a:off x="3260401" y="2448550"/>
                <a:ext cx="837366" cy="337609"/>
              </a:xfrm>
              <a:prstGeom prst="rightArrow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0" name="Right Arrow 139"/>
              <p:cNvSpPr/>
              <p:nvPr/>
            </p:nvSpPr>
            <p:spPr>
              <a:xfrm rot="16200000">
                <a:off x="3260401" y="3954873"/>
                <a:ext cx="837366" cy="337609"/>
              </a:xfrm>
              <a:prstGeom prst="rightArrow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2" name="Right Arrow 141"/>
              <p:cNvSpPr/>
              <p:nvPr/>
            </p:nvSpPr>
            <p:spPr>
              <a:xfrm>
                <a:off x="3894455" y="1571816"/>
                <a:ext cx="791633" cy="334479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44850" y="1525036"/>
                <a:ext cx="633307" cy="66661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I</a:t>
                </a:r>
                <a:r>
                  <a:rPr lang="en-US" baseline="-25000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</p:grpSp>
        <p:sp>
          <p:nvSpPr>
            <p:cNvPr id="143" name="Rectangle 142"/>
            <p:cNvSpPr/>
            <p:nvPr/>
          </p:nvSpPr>
          <p:spPr>
            <a:xfrm>
              <a:off x="1600200" y="3504970"/>
              <a:ext cx="1981200" cy="2133198"/>
            </a:xfrm>
            <a:prstGeom prst="rect">
              <a:avLst/>
            </a:prstGeom>
            <a:noFill/>
            <a:ln w="5715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590800" y="2514557"/>
              <a:ext cx="1295400" cy="2133198"/>
            </a:xfrm>
            <a:prstGeom prst="rect">
              <a:avLst/>
            </a:prstGeom>
            <a:noFill/>
            <a:ln w="57150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2335213" y="3325617"/>
              <a:ext cx="431800" cy="4523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I</a:t>
              </a:r>
              <a:r>
                <a:rPr lang="en-US" baseline="-250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3319463" y="3331966"/>
              <a:ext cx="433387" cy="4539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  <a:r>
                <a:rPr lang="en-US" baseline="-250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2322513" y="4347774"/>
              <a:ext cx="431800" cy="453939"/>
            </a:xfrm>
            <a:prstGeom prst="rect">
              <a:avLst/>
            </a:prstGeom>
            <a:solidFill>
              <a:srgbClr val="FFC0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S</a:t>
              </a:r>
              <a:r>
                <a:rPr lang="en-US" baseline="-250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1374775" y="5365169"/>
              <a:ext cx="431800" cy="4539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S</a:t>
              </a:r>
              <a:r>
                <a:rPr lang="en-US" baseline="-25000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3319463" y="2308221"/>
              <a:ext cx="433387" cy="453939"/>
            </a:xfrm>
            <a:prstGeom prst="rect">
              <a:avLst/>
            </a:prstGeom>
            <a:solidFill>
              <a:srgbClr val="FFC0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  <a:r>
                <a:rPr lang="en-US" baseline="-250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3306763" y="4355710"/>
              <a:ext cx="434975" cy="453939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I</a:t>
              </a:r>
              <a:r>
                <a:rPr lang="en-US" baseline="-25000" dirty="0">
                  <a:solidFill>
                    <a:schemeClr val="tx1"/>
                  </a:solidFill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Routing and Performance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1143000"/>
            <a:ext cx="861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8600" y="4648200"/>
            <a:ext cx="845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r>
              <a:rPr lang="en-US" sz="2800" kern="0" dirty="0">
                <a:latin typeface="+mn-lt"/>
                <a:cs typeface="+mn-cs"/>
              </a:rPr>
              <a:t>Depend on traffic patterns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r>
              <a:rPr lang="en-US" sz="2800" b="1" kern="0" dirty="0">
                <a:latin typeface="+mn-lt"/>
                <a:cs typeface="+mn-cs"/>
              </a:rPr>
              <a:t>In general, path diversity helps lower congestions due to load balancing.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600" b="1" i="1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600" i="1" kern="0" dirty="0">
              <a:latin typeface="+mn-lt"/>
              <a:cs typeface="+mn-cs"/>
            </a:endParaRPr>
          </a:p>
        </p:txBody>
      </p:sp>
      <p:grpSp>
        <p:nvGrpSpPr>
          <p:cNvPr id="17413" name="Group 174"/>
          <p:cNvGrpSpPr>
            <a:grpSpLocks/>
          </p:cNvGrpSpPr>
          <p:nvPr/>
        </p:nvGrpSpPr>
        <p:grpSpPr bwMode="auto">
          <a:xfrm>
            <a:off x="381000" y="1676400"/>
            <a:ext cx="1676400" cy="1733550"/>
            <a:chOff x="380999" y="1"/>
            <a:chExt cx="5029201" cy="5227689"/>
          </a:xfrm>
        </p:grpSpPr>
        <p:sp>
          <p:nvSpPr>
            <p:cNvPr id="12" name="Right Arrow 11"/>
            <p:cNvSpPr/>
            <p:nvPr/>
          </p:nvSpPr>
          <p:spPr>
            <a:xfrm>
              <a:off x="2443163" y="4557473"/>
              <a:ext cx="795336" cy="335108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1014413" y="1675542"/>
              <a:ext cx="795336" cy="167556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4" name="Left Arrow 13"/>
            <p:cNvSpPr/>
            <p:nvPr/>
          </p:nvSpPr>
          <p:spPr>
            <a:xfrm>
              <a:off x="1014413" y="3365447"/>
              <a:ext cx="795336" cy="162767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2443163" y="1675542"/>
              <a:ext cx="795336" cy="167556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6" name="Left Arrow 15"/>
            <p:cNvSpPr/>
            <p:nvPr/>
          </p:nvSpPr>
          <p:spPr>
            <a:xfrm>
              <a:off x="2443163" y="3365447"/>
              <a:ext cx="795336" cy="162767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7" name="Right Arrow 16"/>
            <p:cNvSpPr/>
            <p:nvPr/>
          </p:nvSpPr>
          <p:spPr>
            <a:xfrm rot="5400000">
              <a:off x="200236" y="2535254"/>
              <a:ext cx="837772" cy="152400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8" name="Left Arrow 17"/>
            <p:cNvSpPr/>
            <p:nvPr/>
          </p:nvSpPr>
          <p:spPr>
            <a:xfrm rot="5400000">
              <a:off x="357400" y="2530490"/>
              <a:ext cx="837772" cy="161925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9" name="Right Arrow 18"/>
            <p:cNvSpPr/>
            <p:nvPr/>
          </p:nvSpPr>
          <p:spPr>
            <a:xfrm rot="5400000">
              <a:off x="1626608" y="2532872"/>
              <a:ext cx="837772" cy="157161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0" name="Left Arrow 19"/>
            <p:cNvSpPr/>
            <p:nvPr/>
          </p:nvSpPr>
          <p:spPr>
            <a:xfrm rot="5400000">
              <a:off x="1786151" y="2530490"/>
              <a:ext cx="837772" cy="161925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1" name="Right Arrow 20"/>
            <p:cNvSpPr/>
            <p:nvPr/>
          </p:nvSpPr>
          <p:spPr>
            <a:xfrm rot="5400000">
              <a:off x="1629002" y="4038466"/>
              <a:ext cx="832983" cy="157161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2" name="Left Arrow 21"/>
            <p:cNvSpPr/>
            <p:nvPr/>
          </p:nvSpPr>
          <p:spPr>
            <a:xfrm rot="5400000">
              <a:off x="1788545" y="4036084"/>
              <a:ext cx="832983" cy="161925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3" name="Right Arrow 22"/>
            <p:cNvSpPr/>
            <p:nvPr/>
          </p:nvSpPr>
          <p:spPr>
            <a:xfrm rot="5400000">
              <a:off x="202631" y="4040848"/>
              <a:ext cx="832983" cy="152400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4" name="Left Arrow 23"/>
            <p:cNvSpPr/>
            <p:nvPr/>
          </p:nvSpPr>
          <p:spPr>
            <a:xfrm rot="5400000">
              <a:off x="359795" y="4036084"/>
              <a:ext cx="832983" cy="161925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5" name="Left Arrow 24"/>
            <p:cNvSpPr/>
            <p:nvPr/>
          </p:nvSpPr>
          <p:spPr>
            <a:xfrm>
              <a:off x="1014413" y="1828735"/>
              <a:ext cx="795336" cy="167556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6" name="Left Arrow 25"/>
            <p:cNvSpPr/>
            <p:nvPr/>
          </p:nvSpPr>
          <p:spPr>
            <a:xfrm>
              <a:off x="2443163" y="1828735"/>
              <a:ext cx="795336" cy="167556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7" name="Left Arrow 26"/>
            <p:cNvSpPr/>
            <p:nvPr/>
          </p:nvSpPr>
          <p:spPr>
            <a:xfrm>
              <a:off x="1014413" y="4878221"/>
              <a:ext cx="795336" cy="167553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8" name="Left Arrow 27"/>
            <p:cNvSpPr/>
            <p:nvPr/>
          </p:nvSpPr>
          <p:spPr>
            <a:xfrm>
              <a:off x="2443163" y="4878221"/>
              <a:ext cx="795336" cy="167553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809749" y="1522350"/>
              <a:ext cx="633414" cy="67021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80999" y="1507990"/>
              <a:ext cx="633414" cy="67021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809749" y="3030339"/>
              <a:ext cx="633414" cy="67021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833563" y="4533539"/>
              <a:ext cx="633411" cy="67021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endParaRPr lang="en-US" sz="12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3" name="Right Arrow 32"/>
            <p:cNvSpPr/>
            <p:nvPr/>
          </p:nvSpPr>
          <p:spPr>
            <a:xfrm rot="16200000">
              <a:off x="4850822" y="2475747"/>
              <a:ext cx="837769" cy="280986"/>
            </a:xfrm>
            <a:prstGeom prst="rightArrow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34" name="Right Arrow 33"/>
            <p:cNvSpPr/>
            <p:nvPr/>
          </p:nvSpPr>
          <p:spPr>
            <a:xfrm rot="5400000">
              <a:off x="4519839" y="4048041"/>
              <a:ext cx="832983" cy="157164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686300" y="3049488"/>
              <a:ext cx="638175" cy="665428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686300" y="1536713"/>
              <a:ext cx="638175" cy="67021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endParaRPr lang="en-US" sz="12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7" name="Right Arrow 36"/>
            <p:cNvSpPr/>
            <p:nvPr/>
          </p:nvSpPr>
          <p:spPr>
            <a:xfrm rot="5400000">
              <a:off x="3064883" y="2532872"/>
              <a:ext cx="837772" cy="157161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38" name="Left Arrow 37"/>
            <p:cNvSpPr/>
            <p:nvPr/>
          </p:nvSpPr>
          <p:spPr>
            <a:xfrm rot="5400000">
              <a:off x="3224426" y="2530490"/>
              <a:ext cx="837772" cy="161925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39" name="Right Arrow 38"/>
            <p:cNvSpPr/>
            <p:nvPr/>
          </p:nvSpPr>
          <p:spPr>
            <a:xfrm rot="5400000">
              <a:off x="3067277" y="4038466"/>
              <a:ext cx="832983" cy="157161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40" name="Left Arrow 39"/>
            <p:cNvSpPr/>
            <p:nvPr/>
          </p:nvSpPr>
          <p:spPr>
            <a:xfrm rot="5400000">
              <a:off x="3226820" y="4036084"/>
              <a:ext cx="832983" cy="161925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243264" y="1522350"/>
              <a:ext cx="633411" cy="67021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243264" y="4533539"/>
              <a:ext cx="633411" cy="67021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243264" y="3030339"/>
              <a:ext cx="633411" cy="67021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4" name="Right Arrow 43"/>
            <p:cNvSpPr/>
            <p:nvPr/>
          </p:nvSpPr>
          <p:spPr>
            <a:xfrm>
              <a:off x="3886200" y="3049488"/>
              <a:ext cx="790575" cy="320745"/>
            </a:xfrm>
            <a:prstGeom prst="rightArrow">
              <a:avLst/>
            </a:prstGeom>
            <a:solidFill>
              <a:srgbClr val="FFC0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45" name="Right Arrow 44"/>
            <p:cNvSpPr/>
            <p:nvPr/>
          </p:nvSpPr>
          <p:spPr>
            <a:xfrm>
              <a:off x="3886200" y="4557473"/>
              <a:ext cx="790575" cy="335108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46" name="Right Arrow 45"/>
            <p:cNvSpPr/>
            <p:nvPr/>
          </p:nvSpPr>
          <p:spPr>
            <a:xfrm>
              <a:off x="3886200" y="1675542"/>
              <a:ext cx="790575" cy="167556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47" name="Left Arrow 46"/>
            <p:cNvSpPr/>
            <p:nvPr/>
          </p:nvSpPr>
          <p:spPr>
            <a:xfrm>
              <a:off x="3886200" y="3365447"/>
              <a:ext cx="790575" cy="162767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48" name="Left Arrow 47"/>
            <p:cNvSpPr/>
            <p:nvPr/>
          </p:nvSpPr>
          <p:spPr>
            <a:xfrm>
              <a:off x="3886200" y="1828735"/>
              <a:ext cx="790575" cy="167556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49" name="Left Arrow 48"/>
            <p:cNvSpPr/>
            <p:nvPr/>
          </p:nvSpPr>
          <p:spPr>
            <a:xfrm>
              <a:off x="3886200" y="4878221"/>
              <a:ext cx="790575" cy="167553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686300" y="4543113"/>
              <a:ext cx="638175" cy="67021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1" name="Right Arrow 50"/>
            <p:cNvSpPr/>
            <p:nvPr/>
          </p:nvSpPr>
          <p:spPr>
            <a:xfrm>
              <a:off x="1014413" y="167557"/>
              <a:ext cx="795336" cy="167553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52" name="Right Arrow 51"/>
            <p:cNvSpPr/>
            <p:nvPr/>
          </p:nvSpPr>
          <p:spPr>
            <a:xfrm>
              <a:off x="2443163" y="167557"/>
              <a:ext cx="795336" cy="167553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53" name="Right Arrow 52"/>
            <p:cNvSpPr/>
            <p:nvPr/>
          </p:nvSpPr>
          <p:spPr>
            <a:xfrm rot="5400000">
              <a:off x="202631" y="1024874"/>
              <a:ext cx="832983" cy="152400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54" name="Left Arrow 53"/>
            <p:cNvSpPr/>
            <p:nvPr/>
          </p:nvSpPr>
          <p:spPr>
            <a:xfrm rot="5400000">
              <a:off x="359795" y="1020110"/>
              <a:ext cx="832983" cy="161925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55" name="Right Arrow 54"/>
            <p:cNvSpPr/>
            <p:nvPr/>
          </p:nvSpPr>
          <p:spPr>
            <a:xfrm rot="5400000">
              <a:off x="1629002" y="1022492"/>
              <a:ext cx="832983" cy="157161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56" name="Left Arrow 55"/>
            <p:cNvSpPr/>
            <p:nvPr/>
          </p:nvSpPr>
          <p:spPr>
            <a:xfrm rot="5400000">
              <a:off x="1788545" y="1020110"/>
              <a:ext cx="832983" cy="161925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57" name="Left Arrow 56"/>
            <p:cNvSpPr/>
            <p:nvPr/>
          </p:nvSpPr>
          <p:spPr>
            <a:xfrm>
              <a:off x="1014413" y="315960"/>
              <a:ext cx="795336" cy="172341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58" name="Left Arrow 57"/>
            <p:cNvSpPr/>
            <p:nvPr/>
          </p:nvSpPr>
          <p:spPr>
            <a:xfrm>
              <a:off x="2443163" y="315960"/>
              <a:ext cx="795336" cy="172341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809749" y="14364"/>
              <a:ext cx="633414" cy="67021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80999" y="1"/>
              <a:ext cx="633414" cy="67021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1" name="Right Arrow 60"/>
            <p:cNvSpPr/>
            <p:nvPr/>
          </p:nvSpPr>
          <p:spPr>
            <a:xfrm rot="16200000">
              <a:off x="4748429" y="936776"/>
              <a:ext cx="837769" cy="333375"/>
            </a:xfrm>
            <a:prstGeom prst="rightArrow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62" name="Right Arrow 61"/>
            <p:cNvSpPr/>
            <p:nvPr/>
          </p:nvSpPr>
          <p:spPr>
            <a:xfrm rot="5400000">
              <a:off x="4541271" y="1039259"/>
              <a:ext cx="832983" cy="161925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686300" y="28725"/>
              <a:ext cx="638175" cy="670217"/>
            </a:xfrm>
            <a:prstGeom prst="rect">
              <a:avLst/>
            </a:prstGeom>
            <a:solidFill>
              <a:srgbClr val="FFC0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endParaRPr lang="en-US" sz="12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4" name="Right Arrow 63"/>
            <p:cNvSpPr/>
            <p:nvPr/>
          </p:nvSpPr>
          <p:spPr>
            <a:xfrm rot="5400000">
              <a:off x="3067277" y="1022492"/>
              <a:ext cx="832983" cy="157161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65" name="Left Arrow 64"/>
            <p:cNvSpPr/>
            <p:nvPr/>
          </p:nvSpPr>
          <p:spPr>
            <a:xfrm rot="5400000">
              <a:off x="3226820" y="1020110"/>
              <a:ext cx="832983" cy="161925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243264" y="14364"/>
              <a:ext cx="633411" cy="67021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Right Arrow 66"/>
            <p:cNvSpPr/>
            <p:nvPr/>
          </p:nvSpPr>
          <p:spPr>
            <a:xfrm>
              <a:off x="3886200" y="167557"/>
              <a:ext cx="790575" cy="167553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68" name="Left Arrow 67"/>
            <p:cNvSpPr/>
            <p:nvPr/>
          </p:nvSpPr>
          <p:spPr>
            <a:xfrm>
              <a:off x="3886200" y="315960"/>
              <a:ext cx="790575" cy="172341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228975" y="3035124"/>
              <a:ext cx="633414" cy="670217"/>
            </a:xfrm>
            <a:prstGeom prst="rect">
              <a:avLst/>
            </a:prstGeom>
            <a:solidFill>
              <a:srgbClr val="FFC0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endParaRPr lang="en-US" sz="12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0" name="Right Arrow 69"/>
            <p:cNvSpPr/>
            <p:nvPr/>
          </p:nvSpPr>
          <p:spPr>
            <a:xfrm>
              <a:off x="1014413" y="3178742"/>
              <a:ext cx="795336" cy="167556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71" name="Right Arrow 70"/>
            <p:cNvSpPr/>
            <p:nvPr/>
          </p:nvSpPr>
          <p:spPr>
            <a:xfrm>
              <a:off x="2443163" y="3178742"/>
              <a:ext cx="795336" cy="167556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80999" y="3011190"/>
              <a:ext cx="633414" cy="67021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3" name="Right Arrow 72"/>
            <p:cNvSpPr/>
            <p:nvPr/>
          </p:nvSpPr>
          <p:spPr>
            <a:xfrm rot="16200000">
              <a:off x="4641272" y="2475747"/>
              <a:ext cx="837769" cy="280986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74" name="Right Arrow 73"/>
            <p:cNvSpPr/>
            <p:nvPr/>
          </p:nvSpPr>
          <p:spPr>
            <a:xfrm>
              <a:off x="1014413" y="4725029"/>
              <a:ext cx="795336" cy="167553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80999" y="4557473"/>
              <a:ext cx="633414" cy="670217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6" name="Right Arrow 75"/>
            <p:cNvSpPr/>
            <p:nvPr/>
          </p:nvSpPr>
          <p:spPr>
            <a:xfrm rot="16200000">
              <a:off x="4684133" y="3974158"/>
              <a:ext cx="837772" cy="280989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77" name="Right Arrow 76"/>
            <p:cNvSpPr/>
            <p:nvPr/>
          </p:nvSpPr>
          <p:spPr>
            <a:xfrm rot="5400000">
              <a:off x="4431722" y="2585530"/>
              <a:ext cx="837769" cy="157164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</p:grpSp>
      <p:grpSp>
        <p:nvGrpSpPr>
          <p:cNvPr id="17414" name="Group 174"/>
          <p:cNvGrpSpPr>
            <a:grpSpLocks/>
          </p:cNvGrpSpPr>
          <p:nvPr/>
        </p:nvGrpSpPr>
        <p:grpSpPr bwMode="auto">
          <a:xfrm>
            <a:off x="2635250" y="1711325"/>
            <a:ext cx="1622425" cy="1706563"/>
            <a:chOff x="380999" y="1"/>
            <a:chExt cx="4943475" cy="5227689"/>
          </a:xfrm>
        </p:grpSpPr>
        <p:sp>
          <p:nvSpPr>
            <p:cNvPr id="79" name="Right Arrow 78"/>
            <p:cNvSpPr/>
            <p:nvPr/>
          </p:nvSpPr>
          <p:spPr>
            <a:xfrm>
              <a:off x="1014655" y="1677725"/>
              <a:ext cx="793278" cy="165341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80" name="Right Arrow 79"/>
            <p:cNvSpPr/>
            <p:nvPr/>
          </p:nvSpPr>
          <p:spPr>
            <a:xfrm rot="5400000">
              <a:off x="199801" y="2534022"/>
              <a:ext cx="836430" cy="154786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81" name="Right Arrow 80"/>
            <p:cNvSpPr/>
            <p:nvPr/>
          </p:nvSpPr>
          <p:spPr>
            <a:xfrm rot="5400000">
              <a:off x="1629152" y="2531603"/>
              <a:ext cx="836430" cy="159624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82" name="Right Arrow 81"/>
            <p:cNvSpPr/>
            <p:nvPr/>
          </p:nvSpPr>
          <p:spPr>
            <a:xfrm rot="5400000">
              <a:off x="1631584" y="4036689"/>
              <a:ext cx="831565" cy="159624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83" name="Right Arrow 82"/>
            <p:cNvSpPr/>
            <p:nvPr/>
          </p:nvSpPr>
          <p:spPr>
            <a:xfrm rot="5400000">
              <a:off x="202234" y="4039109"/>
              <a:ext cx="831565" cy="154786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84" name="Left Arrow 83"/>
            <p:cNvSpPr/>
            <p:nvPr/>
          </p:nvSpPr>
          <p:spPr>
            <a:xfrm rot="5400000">
              <a:off x="361858" y="4034270"/>
              <a:ext cx="831565" cy="164460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85" name="Left Arrow 84"/>
            <p:cNvSpPr/>
            <p:nvPr/>
          </p:nvSpPr>
          <p:spPr>
            <a:xfrm>
              <a:off x="1014655" y="1828476"/>
              <a:ext cx="793278" cy="170205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86" name="Left Arrow 85"/>
            <p:cNvSpPr/>
            <p:nvPr/>
          </p:nvSpPr>
          <p:spPr>
            <a:xfrm>
              <a:off x="2446425" y="1828476"/>
              <a:ext cx="788439" cy="170205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87" name="Left Arrow 86"/>
            <p:cNvSpPr/>
            <p:nvPr/>
          </p:nvSpPr>
          <p:spPr>
            <a:xfrm>
              <a:off x="1014655" y="4877557"/>
              <a:ext cx="793278" cy="165341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807933" y="1522111"/>
              <a:ext cx="638492" cy="671089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 dirty="0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80999" y="1507520"/>
              <a:ext cx="633656" cy="671089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807933" y="3029630"/>
              <a:ext cx="638492" cy="671089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 dirty="0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836955" y="4532284"/>
              <a:ext cx="628818" cy="6710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endParaRPr lang="en-US" sz="5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2" name="Right Arrow 91"/>
            <p:cNvSpPr/>
            <p:nvPr/>
          </p:nvSpPr>
          <p:spPr>
            <a:xfrm rot="16200000">
              <a:off x="434387" y="2473571"/>
              <a:ext cx="841291" cy="280549"/>
            </a:xfrm>
            <a:prstGeom prst="rightArrow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4685982" y="3049082"/>
              <a:ext cx="638492" cy="666225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685982" y="1536698"/>
              <a:ext cx="638492" cy="6710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endParaRPr lang="en-US" sz="5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5" name="Right Arrow 94"/>
            <p:cNvSpPr/>
            <p:nvPr/>
          </p:nvSpPr>
          <p:spPr>
            <a:xfrm rot="5400000">
              <a:off x="3065760" y="2531603"/>
              <a:ext cx="836430" cy="159621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96" name="Left Arrow 95"/>
            <p:cNvSpPr/>
            <p:nvPr/>
          </p:nvSpPr>
          <p:spPr>
            <a:xfrm rot="5400000">
              <a:off x="3225382" y="2531603"/>
              <a:ext cx="836430" cy="159624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97" name="Right Arrow 96"/>
            <p:cNvSpPr/>
            <p:nvPr/>
          </p:nvSpPr>
          <p:spPr>
            <a:xfrm rot="5400000">
              <a:off x="3068192" y="4036689"/>
              <a:ext cx="831565" cy="159621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98" name="Left Arrow 97"/>
            <p:cNvSpPr/>
            <p:nvPr/>
          </p:nvSpPr>
          <p:spPr>
            <a:xfrm rot="5400000">
              <a:off x="3227814" y="4036689"/>
              <a:ext cx="831565" cy="159624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244538" y="1522111"/>
              <a:ext cx="633656" cy="671089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244538" y="4532284"/>
              <a:ext cx="633656" cy="671089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244538" y="3029630"/>
              <a:ext cx="633656" cy="671089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 dirty="0">
                <a:solidFill>
                  <a:schemeClr val="tx1"/>
                </a:solidFill>
              </a:endParaRPr>
            </a:p>
          </p:txBody>
        </p:sp>
        <p:sp>
          <p:nvSpPr>
            <p:cNvPr id="102" name="Right Arrow 101"/>
            <p:cNvSpPr/>
            <p:nvPr/>
          </p:nvSpPr>
          <p:spPr>
            <a:xfrm rot="10800000">
              <a:off x="2422238" y="3370037"/>
              <a:ext cx="793278" cy="320956"/>
            </a:xfrm>
            <a:prstGeom prst="rightArrow">
              <a:avLst/>
            </a:prstGeom>
            <a:solidFill>
              <a:srgbClr val="FFC0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03" name="Left Arrow 102"/>
            <p:cNvSpPr/>
            <p:nvPr/>
          </p:nvSpPr>
          <p:spPr>
            <a:xfrm>
              <a:off x="3883030" y="1828476"/>
              <a:ext cx="793278" cy="170205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4685982" y="4542010"/>
              <a:ext cx="638492" cy="671089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 dirty="0">
                <a:solidFill>
                  <a:schemeClr val="tx1"/>
                </a:solidFill>
              </a:endParaRPr>
            </a:p>
          </p:txBody>
        </p:sp>
        <p:sp>
          <p:nvSpPr>
            <p:cNvPr id="105" name="Right Arrow 104"/>
            <p:cNvSpPr/>
            <p:nvPr/>
          </p:nvSpPr>
          <p:spPr>
            <a:xfrm rot="5400000">
              <a:off x="199801" y="1021638"/>
              <a:ext cx="836430" cy="154786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06" name="Left Arrow 105"/>
            <p:cNvSpPr/>
            <p:nvPr/>
          </p:nvSpPr>
          <p:spPr>
            <a:xfrm>
              <a:off x="1014655" y="316095"/>
              <a:ext cx="793278" cy="170202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07" name="Left Arrow 106"/>
            <p:cNvSpPr/>
            <p:nvPr/>
          </p:nvSpPr>
          <p:spPr>
            <a:xfrm>
              <a:off x="2446425" y="316095"/>
              <a:ext cx="788439" cy="170202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807933" y="14591"/>
              <a:ext cx="638492" cy="66622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80999" y="1"/>
              <a:ext cx="633656" cy="671089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685982" y="29179"/>
              <a:ext cx="638492" cy="671089"/>
            </a:xfrm>
            <a:prstGeom prst="rect">
              <a:avLst/>
            </a:prstGeom>
            <a:solidFill>
              <a:srgbClr val="FFC0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endParaRPr lang="en-US" sz="5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1" name="Right Arrow 110"/>
            <p:cNvSpPr/>
            <p:nvPr/>
          </p:nvSpPr>
          <p:spPr>
            <a:xfrm rot="5400000">
              <a:off x="3065760" y="1019219"/>
              <a:ext cx="836430" cy="159621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12" name="Left Arrow 111"/>
            <p:cNvSpPr/>
            <p:nvPr/>
          </p:nvSpPr>
          <p:spPr>
            <a:xfrm rot="5400000">
              <a:off x="3225382" y="1019219"/>
              <a:ext cx="836430" cy="159624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244538" y="14591"/>
              <a:ext cx="633656" cy="666225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 dirty="0">
                <a:solidFill>
                  <a:schemeClr val="tx1"/>
                </a:solidFill>
              </a:endParaRPr>
            </a:p>
          </p:txBody>
        </p:sp>
        <p:sp>
          <p:nvSpPr>
            <p:cNvPr id="114" name="Left Arrow 113"/>
            <p:cNvSpPr/>
            <p:nvPr/>
          </p:nvSpPr>
          <p:spPr>
            <a:xfrm>
              <a:off x="3883030" y="316095"/>
              <a:ext cx="793278" cy="170202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230029" y="3034491"/>
              <a:ext cx="633653" cy="671089"/>
            </a:xfrm>
            <a:prstGeom prst="rect">
              <a:avLst/>
            </a:prstGeom>
            <a:solidFill>
              <a:srgbClr val="FFC0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endParaRPr lang="en-US" sz="5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6" name="Right Arrow 115"/>
            <p:cNvSpPr/>
            <p:nvPr/>
          </p:nvSpPr>
          <p:spPr>
            <a:xfrm>
              <a:off x="1014655" y="3180380"/>
              <a:ext cx="793278" cy="170205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17" name="Right Arrow 116"/>
            <p:cNvSpPr/>
            <p:nvPr/>
          </p:nvSpPr>
          <p:spPr>
            <a:xfrm>
              <a:off x="2446425" y="3180380"/>
              <a:ext cx="788439" cy="170205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80999" y="3010178"/>
              <a:ext cx="633656" cy="671089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 dirty="0">
                <a:solidFill>
                  <a:schemeClr val="tx1"/>
                </a:solidFill>
              </a:endParaRPr>
            </a:p>
          </p:txBody>
        </p:sp>
        <p:sp>
          <p:nvSpPr>
            <p:cNvPr id="119" name="Right Arrow 118"/>
            <p:cNvSpPr/>
            <p:nvPr/>
          </p:nvSpPr>
          <p:spPr>
            <a:xfrm>
              <a:off x="1014655" y="4726803"/>
              <a:ext cx="793278" cy="165341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80999" y="4556601"/>
              <a:ext cx="633656" cy="671089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 dirty="0">
                <a:solidFill>
                  <a:schemeClr val="tx1"/>
                </a:solidFill>
              </a:endParaRPr>
            </a:p>
          </p:txBody>
        </p:sp>
        <p:sp>
          <p:nvSpPr>
            <p:cNvPr id="121" name="Right Arrow 120"/>
            <p:cNvSpPr/>
            <p:nvPr/>
          </p:nvSpPr>
          <p:spPr>
            <a:xfrm rot="10800000">
              <a:off x="990469" y="3370037"/>
              <a:ext cx="793278" cy="320956"/>
            </a:xfrm>
            <a:prstGeom prst="rightArrow">
              <a:avLst/>
            </a:prstGeom>
            <a:solidFill>
              <a:srgbClr val="FFC0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22" name="Right Arrow 121"/>
            <p:cNvSpPr/>
            <p:nvPr/>
          </p:nvSpPr>
          <p:spPr>
            <a:xfrm rot="16200000">
              <a:off x="436819" y="953893"/>
              <a:ext cx="836430" cy="280549"/>
            </a:xfrm>
            <a:prstGeom prst="rightArrow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23" name="Right Arrow 122"/>
            <p:cNvSpPr/>
            <p:nvPr/>
          </p:nvSpPr>
          <p:spPr>
            <a:xfrm>
              <a:off x="1053352" y="1"/>
              <a:ext cx="831974" cy="282052"/>
            </a:xfrm>
            <a:prstGeom prst="rightArrow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24" name="Right Arrow 123"/>
            <p:cNvSpPr/>
            <p:nvPr/>
          </p:nvSpPr>
          <p:spPr>
            <a:xfrm>
              <a:off x="2446425" y="1"/>
              <a:ext cx="831974" cy="282052"/>
            </a:xfrm>
            <a:prstGeom prst="rightArrow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25" name="Right Arrow 124"/>
            <p:cNvSpPr/>
            <p:nvPr/>
          </p:nvSpPr>
          <p:spPr>
            <a:xfrm>
              <a:off x="3844334" y="1"/>
              <a:ext cx="836813" cy="282052"/>
            </a:xfrm>
            <a:prstGeom prst="rightArrow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26" name="Right Arrow 125"/>
            <p:cNvSpPr/>
            <p:nvPr/>
          </p:nvSpPr>
          <p:spPr>
            <a:xfrm rot="16200000">
              <a:off x="1839566" y="929577"/>
              <a:ext cx="836430" cy="280549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27" name="Right Arrow 126"/>
            <p:cNvSpPr/>
            <p:nvPr/>
          </p:nvSpPr>
          <p:spPr>
            <a:xfrm rot="16200000">
              <a:off x="1837134" y="2493023"/>
              <a:ext cx="841291" cy="280549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28" name="Right Arrow 127"/>
            <p:cNvSpPr/>
            <p:nvPr/>
          </p:nvSpPr>
          <p:spPr>
            <a:xfrm rot="16200000">
              <a:off x="1837134" y="3985951"/>
              <a:ext cx="841294" cy="280549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29" name="Right Arrow 128"/>
            <p:cNvSpPr/>
            <p:nvPr/>
          </p:nvSpPr>
          <p:spPr>
            <a:xfrm rot="5400000" flipV="1">
              <a:off x="1556597" y="927158"/>
              <a:ext cx="836430" cy="28538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30" name="Right Arrow 129"/>
            <p:cNvSpPr/>
            <p:nvPr/>
          </p:nvSpPr>
          <p:spPr>
            <a:xfrm>
              <a:off x="2446425" y="1570740"/>
              <a:ext cx="831974" cy="282052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31" name="Right Arrow 130"/>
            <p:cNvSpPr/>
            <p:nvPr/>
          </p:nvSpPr>
          <p:spPr>
            <a:xfrm>
              <a:off x="3844334" y="1570740"/>
              <a:ext cx="836813" cy="282052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32" name="Right Arrow 131"/>
            <p:cNvSpPr/>
            <p:nvPr/>
          </p:nvSpPr>
          <p:spPr>
            <a:xfrm rot="5400000">
              <a:off x="4512039" y="2531603"/>
              <a:ext cx="836430" cy="159624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33" name="Left Arrow 132"/>
            <p:cNvSpPr/>
            <p:nvPr/>
          </p:nvSpPr>
          <p:spPr>
            <a:xfrm rot="5400000">
              <a:off x="4671664" y="2531603"/>
              <a:ext cx="836430" cy="159621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34" name="Right Arrow 133"/>
            <p:cNvSpPr/>
            <p:nvPr/>
          </p:nvSpPr>
          <p:spPr>
            <a:xfrm rot="5400000">
              <a:off x="4512039" y="1014357"/>
              <a:ext cx="836430" cy="159624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35" name="Left Arrow 134"/>
            <p:cNvSpPr/>
            <p:nvPr/>
          </p:nvSpPr>
          <p:spPr>
            <a:xfrm rot="5400000">
              <a:off x="4671664" y="1014357"/>
              <a:ext cx="836430" cy="159621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36" name="Right Arrow 135"/>
            <p:cNvSpPr/>
            <p:nvPr/>
          </p:nvSpPr>
          <p:spPr>
            <a:xfrm rot="5400000">
              <a:off x="4509607" y="4046415"/>
              <a:ext cx="841294" cy="159624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37" name="Left Arrow 136"/>
            <p:cNvSpPr/>
            <p:nvPr/>
          </p:nvSpPr>
          <p:spPr>
            <a:xfrm rot="5400000">
              <a:off x="4669232" y="4046415"/>
              <a:ext cx="841294" cy="159621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38" name="Left Arrow 137"/>
            <p:cNvSpPr/>
            <p:nvPr/>
          </p:nvSpPr>
          <p:spPr>
            <a:xfrm>
              <a:off x="2480283" y="4877557"/>
              <a:ext cx="793278" cy="165341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39" name="Right Arrow 138"/>
            <p:cNvSpPr/>
            <p:nvPr/>
          </p:nvSpPr>
          <p:spPr>
            <a:xfrm>
              <a:off x="2480283" y="4726803"/>
              <a:ext cx="793278" cy="165341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40" name="Left Arrow 139"/>
            <p:cNvSpPr/>
            <p:nvPr/>
          </p:nvSpPr>
          <p:spPr>
            <a:xfrm>
              <a:off x="3916891" y="4877557"/>
              <a:ext cx="793278" cy="165341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  <p:sp>
          <p:nvSpPr>
            <p:cNvPr id="141" name="Right Arrow 140"/>
            <p:cNvSpPr/>
            <p:nvPr/>
          </p:nvSpPr>
          <p:spPr>
            <a:xfrm>
              <a:off x="3916891" y="4726803"/>
              <a:ext cx="793278" cy="165341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/>
            </a:p>
          </p:txBody>
        </p:sp>
      </p:grpSp>
      <p:sp>
        <p:nvSpPr>
          <p:cNvPr id="17415" name="Rectangle 3"/>
          <p:cNvSpPr txBox="1">
            <a:spLocks noChangeArrowheads="1"/>
          </p:cNvSpPr>
          <p:nvPr/>
        </p:nvSpPr>
        <p:spPr bwMode="auto">
          <a:xfrm>
            <a:off x="381000" y="3505200"/>
            <a:ext cx="167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/>
              <a:t>DOR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/>
              <a:t/>
            </a:r>
            <a:br>
              <a:rPr lang="en-US" altLang="en-US" sz="2000"/>
            </a:br>
            <a:endParaRPr lang="en-US" altLang="en-US" sz="2000"/>
          </a:p>
        </p:txBody>
      </p:sp>
      <p:grpSp>
        <p:nvGrpSpPr>
          <p:cNvPr id="17416" name="Group 142"/>
          <p:cNvGrpSpPr>
            <a:grpSpLocks/>
          </p:cNvGrpSpPr>
          <p:nvPr/>
        </p:nvGrpSpPr>
        <p:grpSpPr bwMode="auto">
          <a:xfrm>
            <a:off x="4835525" y="1752600"/>
            <a:ext cx="1597025" cy="1676400"/>
            <a:chOff x="380998" y="2286000"/>
            <a:chExt cx="3378042" cy="3547400"/>
          </a:xfrm>
        </p:grpSpPr>
        <p:grpSp>
          <p:nvGrpSpPr>
            <p:cNvPr id="17488" name="Group 174"/>
            <p:cNvGrpSpPr>
              <a:grpSpLocks/>
            </p:cNvGrpSpPr>
            <p:nvPr/>
          </p:nvGrpSpPr>
          <p:grpSpPr bwMode="auto">
            <a:xfrm>
              <a:off x="380998" y="2286000"/>
              <a:ext cx="3378042" cy="3547400"/>
              <a:chOff x="380999" y="1"/>
              <a:chExt cx="4954467" cy="5227689"/>
            </a:xfrm>
          </p:grpSpPr>
          <p:sp>
            <p:nvSpPr>
              <p:cNvPr id="153" name="Right Arrow 152"/>
              <p:cNvSpPr/>
              <p:nvPr/>
            </p:nvSpPr>
            <p:spPr>
              <a:xfrm>
                <a:off x="2444541" y="4559379"/>
                <a:ext cx="792910" cy="331679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4" name="Right Arrow 153"/>
              <p:cNvSpPr/>
              <p:nvPr/>
            </p:nvSpPr>
            <p:spPr>
              <a:xfrm>
                <a:off x="1016315" y="1678210"/>
                <a:ext cx="792910" cy="168316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5" name="Left Arrow 154"/>
              <p:cNvSpPr/>
              <p:nvPr/>
            </p:nvSpPr>
            <p:spPr>
              <a:xfrm>
                <a:off x="1016315" y="3361367"/>
                <a:ext cx="792910" cy="168316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6" name="Right Arrow 155"/>
              <p:cNvSpPr/>
              <p:nvPr/>
            </p:nvSpPr>
            <p:spPr>
              <a:xfrm>
                <a:off x="2444541" y="1678210"/>
                <a:ext cx="792910" cy="168316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" name="Left Arrow 156"/>
              <p:cNvSpPr/>
              <p:nvPr/>
            </p:nvSpPr>
            <p:spPr>
              <a:xfrm>
                <a:off x="2444541" y="3361367"/>
                <a:ext cx="792910" cy="168316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" name="Right Arrow 157"/>
              <p:cNvSpPr/>
              <p:nvPr/>
            </p:nvSpPr>
            <p:spPr>
              <a:xfrm rot="5400000">
                <a:off x="201543" y="2535037"/>
                <a:ext cx="836627" cy="152671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" name="Left Arrow 158"/>
              <p:cNvSpPr/>
              <p:nvPr/>
            </p:nvSpPr>
            <p:spPr>
              <a:xfrm rot="5400000">
                <a:off x="359141" y="2530111"/>
                <a:ext cx="836627" cy="162524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" name="Right Arrow 159"/>
              <p:cNvSpPr/>
              <p:nvPr/>
            </p:nvSpPr>
            <p:spPr>
              <a:xfrm rot="5400000">
                <a:off x="1627306" y="2532574"/>
                <a:ext cx="836627" cy="157597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" name="Left Arrow 160"/>
              <p:cNvSpPr/>
              <p:nvPr/>
            </p:nvSpPr>
            <p:spPr>
              <a:xfrm rot="5400000">
                <a:off x="1787367" y="2530111"/>
                <a:ext cx="836627" cy="162524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2" name="Right Arrow 161"/>
              <p:cNvSpPr/>
              <p:nvPr/>
            </p:nvSpPr>
            <p:spPr>
              <a:xfrm rot="5400000">
                <a:off x="1627306" y="4037515"/>
                <a:ext cx="836627" cy="157597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" name="Left Arrow 162"/>
              <p:cNvSpPr/>
              <p:nvPr/>
            </p:nvSpPr>
            <p:spPr>
              <a:xfrm rot="5400000">
                <a:off x="1787367" y="4035051"/>
                <a:ext cx="836627" cy="162524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4" name="Right Arrow 163"/>
              <p:cNvSpPr/>
              <p:nvPr/>
            </p:nvSpPr>
            <p:spPr>
              <a:xfrm rot="5400000">
                <a:off x="201543" y="4039978"/>
                <a:ext cx="836627" cy="152671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5" name="Left Arrow 164"/>
              <p:cNvSpPr/>
              <p:nvPr/>
            </p:nvSpPr>
            <p:spPr>
              <a:xfrm rot="5400000">
                <a:off x="359141" y="4035051"/>
                <a:ext cx="836627" cy="162524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6" name="Left Arrow 165"/>
              <p:cNvSpPr/>
              <p:nvPr/>
            </p:nvSpPr>
            <p:spPr>
              <a:xfrm>
                <a:off x="1016315" y="1826723"/>
                <a:ext cx="792910" cy="168316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7" name="Left Arrow 166"/>
              <p:cNvSpPr/>
              <p:nvPr/>
            </p:nvSpPr>
            <p:spPr>
              <a:xfrm>
                <a:off x="2444541" y="1826723"/>
                <a:ext cx="792910" cy="168316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" name="Left Arrow 167"/>
              <p:cNvSpPr/>
              <p:nvPr/>
            </p:nvSpPr>
            <p:spPr>
              <a:xfrm>
                <a:off x="1016315" y="4876209"/>
                <a:ext cx="792910" cy="168316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" name="Left Arrow 168"/>
              <p:cNvSpPr/>
              <p:nvPr/>
            </p:nvSpPr>
            <p:spPr>
              <a:xfrm>
                <a:off x="2444541" y="4876209"/>
                <a:ext cx="792910" cy="168316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1809225" y="1524744"/>
                <a:ext cx="635316" cy="668314"/>
              </a:xfrm>
              <a:prstGeom prst="rect">
                <a:avLst/>
              </a:prstGeom>
              <a:noFill/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380999" y="1509894"/>
                <a:ext cx="635316" cy="668311"/>
              </a:xfrm>
              <a:prstGeom prst="rect">
                <a:avLst/>
              </a:prstGeom>
              <a:noFill/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1809225" y="3029684"/>
                <a:ext cx="635316" cy="668314"/>
              </a:xfrm>
              <a:prstGeom prst="rect">
                <a:avLst/>
              </a:prstGeom>
              <a:noFill/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1833851" y="4534625"/>
                <a:ext cx="635313" cy="66831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S</a:t>
                </a:r>
                <a:r>
                  <a:rPr lang="en-US" baseline="-25000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685377" y="3049486"/>
                <a:ext cx="635316" cy="668314"/>
              </a:xfrm>
              <a:prstGeom prst="rect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4685377" y="1539597"/>
                <a:ext cx="640239" cy="66831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lstStyle/>
              <a:p>
                <a:pPr algn="ctr">
                  <a:defRPr/>
                </a:pPr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Right Arrow 175"/>
              <p:cNvSpPr/>
              <p:nvPr/>
            </p:nvSpPr>
            <p:spPr>
              <a:xfrm rot="5400000">
                <a:off x="3065382" y="2532574"/>
                <a:ext cx="836627" cy="157597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" name="Right Arrow 176"/>
              <p:cNvSpPr/>
              <p:nvPr/>
            </p:nvSpPr>
            <p:spPr>
              <a:xfrm rot="5400000">
                <a:off x="3065382" y="4037515"/>
                <a:ext cx="836627" cy="157597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3247301" y="4534625"/>
                <a:ext cx="630389" cy="668314"/>
              </a:xfrm>
              <a:prstGeom prst="rect">
                <a:avLst/>
              </a:prstGeom>
              <a:noFill/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3247301" y="3029684"/>
                <a:ext cx="630389" cy="668314"/>
              </a:xfrm>
              <a:prstGeom prst="rect">
                <a:avLst/>
              </a:prstGeom>
              <a:noFill/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ight Arrow 179"/>
              <p:cNvSpPr/>
              <p:nvPr/>
            </p:nvSpPr>
            <p:spPr>
              <a:xfrm>
                <a:off x="3882617" y="3049486"/>
                <a:ext cx="797837" cy="316830"/>
              </a:xfrm>
              <a:prstGeom prst="rightArrow">
                <a:avLst/>
              </a:prstGeom>
              <a:solidFill>
                <a:srgbClr val="FFC000"/>
              </a:solidFill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" name="Left Arrow 180"/>
              <p:cNvSpPr/>
              <p:nvPr/>
            </p:nvSpPr>
            <p:spPr>
              <a:xfrm>
                <a:off x="3882617" y="3361367"/>
                <a:ext cx="797837" cy="168316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" name="Left Arrow 181"/>
              <p:cNvSpPr/>
              <p:nvPr/>
            </p:nvSpPr>
            <p:spPr>
              <a:xfrm>
                <a:off x="3882617" y="1826723"/>
                <a:ext cx="797837" cy="168316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4685377" y="4544526"/>
                <a:ext cx="635316" cy="668314"/>
              </a:xfrm>
              <a:prstGeom prst="rect">
                <a:avLst/>
              </a:prstGeom>
              <a:noFill/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Right Arrow 183"/>
              <p:cNvSpPr/>
              <p:nvPr/>
            </p:nvSpPr>
            <p:spPr>
              <a:xfrm>
                <a:off x="1016315" y="163368"/>
                <a:ext cx="792910" cy="173265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5" name="Right Arrow 184"/>
              <p:cNvSpPr/>
              <p:nvPr/>
            </p:nvSpPr>
            <p:spPr>
              <a:xfrm>
                <a:off x="2444541" y="163368"/>
                <a:ext cx="792910" cy="173265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6" name="Right Arrow 185"/>
              <p:cNvSpPr/>
              <p:nvPr/>
            </p:nvSpPr>
            <p:spPr>
              <a:xfrm rot="5400000">
                <a:off x="201543" y="1025144"/>
                <a:ext cx="836630" cy="152671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7" name="Left Arrow 186"/>
              <p:cNvSpPr/>
              <p:nvPr/>
            </p:nvSpPr>
            <p:spPr>
              <a:xfrm rot="5400000">
                <a:off x="359141" y="1020218"/>
                <a:ext cx="836630" cy="162524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8" name="Right Arrow 187"/>
              <p:cNvSpPr/>
              <p:nvPr/>
            </p:nvSpPr>
            <p:spPr>
              <a:xfrm rot="5400000">
                <a:off x="1627306" y="1022681"/>
                <a:ext cx="836630" cy="157597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9" name="Left Arrow 188"/>
              <p:cNvSpPr/>
              <p:nvPr/>
            </p:nvSpPr>
            <p:spPr>
              <a:xfrm rot="5400000">
                <a:off x="1787367" y="1020218"/>
                <a:ext cx="836630" cy="162524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" name="Left Arrow 189"/>
              <p:cNvSpPr/>
              <p:nvPr/>
            </p:nvSpPr>
            <p:spPr>
              <a:xfrm>
                <a:off x="1016315" y="316831"/>
                <a:ext cx="792910" cy="173268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" name="Left Arrow 190"/>
              <p:cNvSpPr/>
              <p:nvPr/>
            </p:nvSpPr>
            <p:spPr>
              <a:xfrm>
                <a:off x="2444541" y="316831"/>
                <a:ext cx="792910" cy="173268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1809225" y="14854"/>
                <a:ext cx="635316" cy="668311"/>
              </a:xfrm>
              <a:prstGeom prst="rect">
                <a:avLst/>
              </a:prstGeom>
              <a:noFill/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380999" y="1"/>
                <a:ext cx="635316" cy="668314"/>
              </a:xfrm>
              <a:prstGeom prst="rect">
                <a:avLst/>
              </a:prstGeom>
              <a:noFill/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ight Arrow 193"/>
              <p:cNvSpPr/>
              <p:nvPr/>
            </p:nvSpPr>
            <p:spPr>
              <a:xfrm rot="16200000">
                <a:off x="4749704" y="938985"/>
                <a:ext cx="836627" cy="334894"/>
              </a:xfrm>
              <a:prstGeom prst="rightArrow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5" name="Right Arrow 194"/>
              <p:cNvSpPr/>
              <p:nvPr/>
            </p:nvSpPr>
            <p:spPr>
              <a:xfrm rot="5400000">
                <a:off x="4540397" y="1040020"/>
                <a:ext cx="836630" cy="162521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4685377" y="29704"/>
                <a:ext cx="640239" cy="668314"/>
              </a:xfrm>
              <a:prstGeom prst="rect">
                <a:avLst/>
              </a:prstGeom>
              <a:solidFill>
                <a:srgbClr val="FFC000"/>
              </a:solidFill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D</a:t>
                </a:r>
                <a:r>
                  <a:rPr lang="en-US" baseline="-25000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197" name="Right Arrow 196"/>
              <p:cNvSpPr/>
              <p:nvPr/>
            </p:nvSpPr>
            <p:spPr>
              <a:xfrm rot="5400000">
                <a:off x="3065382" y="1022681"/>
                <a:ext cx="836630" cy="157597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8" name="Left Arrow 197"/>
              <p:cNvSpPr/>
              <p:nvPr/>
            </p:nvSpPr>
            <p:spPr>
              <a:xfrm rot="5400000">
                <a:off x="3222979" y="1022681"/>
                <a:ext cx="836630" cy="157597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3247301" y="14854"/>
                <a:ext cx="630389" cy="668311"/>
              </a:xfrm>
              <a:prstGeom prst="rect">
                <a:avLst/>
              </a:prstGeom>
              <a:noFill/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ight Arrow 199"/>
              <p:cNvSpPr/>
              <p:nvPr/>
            </p:nvSpPr>
            <p:spPr>
              <a:xfrm>
                <a:off x="3882617" y="163368"/>
                <a:ext cx="797837" cy="173265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1" name="Left Arrow 200"/>
              <p:cNvSpPr/>
              <p:nvPr/>
            </p:nvSpPr>
            <p:spPr>
              <a:xfrm>
                <a:off x="3882617" y="316831"/>
                <a:ext cx="797837" cy="173268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3227601" y="3034636"/>
                <a:ext cx="635316" cy="668311"/>
              </a:xfrm>
              <a:prstGeom prst="rect">
                <a:avLst/>
              </a:prstGeom>
              <a:solidFill>
                <a:srgbClr val="FFC000"/>
              </a:solidFill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S</a:t>
                </a:r>
                <a:r>
                  <a:rPr lang="en-US" baseline="-25000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203" name="Right Arrow 202"/>
              <p:cNvSpPr/>
              <p:nvPr/>
            </p:nvSpPr>
            <p:spPr>
              <a:xfrm>
                <a:off x="1016315" y="3178198"/>
                <a:ext cx="792910" cy="168316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4" name="Right Arrow 203"/>
              <p:cNvSpPr/>
              <p:nvPr/>
            </p:nvSpPr>
            <p:spPr>
              <a:xfrm>
                <a:off x="2444541" y="3178198"/>
                <a:ext cx="792910" cy="168316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380999" y="3014835"/>
                <a:ext cx="635316" cy="668311"/>
              </a:xfrm>
              <a:prstGeom prst="rect">
                <a:avLst/>
              </a:prstGeom>
              <a:noFill/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6" name="Right Arrow 205"/>
              <p:cNvSpPr/>
              <p:nvPr/>
            </p:nvSpPr>
            <p:spPr>
              <a:xfrm>
                <a:off x="1016315" y="4727695"/>
                <a:ext cx="792910" cy="168316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380999" y="4559379"/>
                <a:ext cx="635316" cy="668311"/>
              </a:xfrm>
              <a:prstGeom prst="rect">
                <a:avLst/>
              </a:prstGeom>
              <a:noFill/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ight Arrow 207"/>
              <p:cNvSpPr/>
              <p:nvPr/>
            </p:nvSpPr>
            <p:spPr>
              <a:xfrm rot="16200000">
                <a:off x="4749704" y="2448874"/>
                <a:ext cx="836630" cy="334894"/>
              </a:xfrm>
              <a:prstGeom prst="rightArrow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9" name="Right Arrow 208"/>
              <p:cNvSpPr/>
              <p:nvPr/>
            </p:nvSpPr>
            <p:spPr>
              <a:xfrm rot="5400000">
                <a:off x="4540397" y="2549913"/>
                <a:ext cx="836627" cy="162521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0" name="Right Arrow 209"/>
              <p:cNvSpPr/>
              <p:nvPr/>
            </p:nvSpPr>
            <p:spPr>
              <a:xfrm>
                <a:off x="3882617" y="4678190"/>
                <a:ext cx="797837" cy="168316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1" name="Left Arrow 210"/>
              <p:cNvSpPr/>
              <p:nvPr/>
            </p:nvSpPr>
            <p:spPr>
              <a:xfrm>
                <a:off x="3882617" y="4826704"/>
                <a:ext cx="797837" cy="168316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2" name="Right Arrow 211"/>
              <p:cNvSpPr/>
              <p:nvPr/>
            </p:nvSpPr>
            <p:spPr>
              <a:xfrm rot="5400000">
                <a:off x="4577333" y="4037515"/>
                <a:ext cx="836627" cy="157597"/>
              </a:xfrm>
              <a:prstGeom prst="righ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3" name="Left Arrow 212"/>
              <p:cNvSpPr/>
              <p:nvPr/>
            </p:nvSpPr>
            <p:spPr>
              <a:xfrm rot="5400000">
                <a:off x="4734931" y="4037515"/>
                <a:ext cx="836627" cy="157597"/>
              </a:xfrm>
              <a:prstGeom prst="leftArrow">
                <a:avLst/>
              </a:prstGeom>
              <a:noFill/>
              <a:ln w="127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4" name="Right Arrow 213"/>
              <p:cNvSpPr/>
              <p:nvPr/>
            </p:nvSpPr>
            <p:spPr>
              <a:xfrm rot="16200000">
                <a:off x="3259919" y="2446411"/>
                <a:ext cx="836630" cy="339818"/>
              </a:xfrm>
              <a:prstGeom prst="rightArrow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5" name="Right Arrow 214"/>
              <p:cNvSpPr/>
              <p:nvPr/>
            </p:nvSpPr>
            <p:spPr>
              <a:xfrm rot="16200000">
                <a:off x="3259919" y="3956304"/>
                <a:ext cx="836627" cy="339818"/>
              </a:xfrm>
              <a:prstGeom prst="rightArrow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6" name="Right Arrow 215"/>
              <p:cNvSpPr/>
              <p:nvPr/>
            </p:nvSpPr>
            <p:spPr>
              <a:xfrm>
                <a:off x="3892467" y="1574248"/>
                <a:ext cx="792910" cy="331683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 w="127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3247301" y="1524744"/>
                <a:ext cx="630389" cy="66831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aseline="-25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9" name="Rectangle 148"/>
            <p:cNvSpPr/>
            <p:nvPr/>
          </p:nvSpPr>
          <p:spPr bwMode="auto">
            <a:xfrm>
              <a:off x="2321861" y="4348598"/>
              <a:ext cx="433169" cy="453504"/>
            </a:xfrm>
            <a:prstGeom prst="rect">
              <a:avLst/>
            </a:prstGeom>
            <a:solidFill>
              <a:srgbClr val="FFC0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374935" y="5366461"/>
              <a:ext cx="429811" cy="4535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3319157" y="2306156"/>
              <a:ext cx="433167" cy="456862"/>
            </a:xfrm>
            <a:prstGeom prst="rect">
              <a:avLst/>
            </a:prstGeom>
            <a:solidFill>
              <a:srgbClr val="FFC0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endParaRPr lang="en-US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417" name="Group 174"/>
          <p:cNvGrpSpPr>
            <a:grpSpLocks/>
          </p:cNvGrpSpPr>
          <p:nvPr/>
        </p:nvGrpSpPr>
        <p:grpSpPr bwMode="auto">
          <a:xfrm>
            <a:off x="7010400" y="1752600"/>
            <a:ext cx="1620838" cy="1676400"/>
            <a:chOff x="380999" y="1"/>
            <a:chExt cx="5029201" cy="5227689"/>
          </a:xfrm>
        </p:grpSpPr>
        <p:sp>
          <p:nvSpPr>
            <p:cNvPr id="219" name="Right Arrow 218"/>
            <p:cNvSpPr/>
            <p:nvPr/>
          </p:nvSpPr>
          <p:spPr>
            <a:xfrm>
              <a:off x="2444893" y="4559379"/>
              <a:ext cx="793046" cy="331679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0" name="Right Arrow 219"/>
            <p:cNvSpPr/>
            <p:nvPr/>
          </p:nvSpPr>
          <p:spPr>
            <a:xfrm>
              <a:off x="1016423" y="1678210"/>
              <a:ext cx="793046" cy="168316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1" name="Left Arrow 220"/>
            <p:cNvSpPr/>
            <p:nvPr/>
          </p:nvSpPr>
          <p:spPr>
            <a:xfrm>
              <a:off x="1016423" y="3361367"/>
              <a:ext cx="793046" cy="168316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2" name="Left Arrow 221"/>
            <p:cNvSpPr/>
            <p:nvPr/>
          </p:nvSpPr>
          <p:spPr>
            <a:xfrm>
              <a:off x="2444893" y="3361367"/>
              <a:ext cx="793046" cy="168316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3" name="Right Arrow 222"/>
            <p:cNvSpPr/>
            <p:nvPr/>
          </p:nvSpPr>
          <p:spPr>
            <a:xfrm rot="5400000">
              <a:off x="201584" y="2535024"/>
              <a:ext cx="836627" cy="152697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4" name="Left Arrow 223"/>
            <p:cNvSpPr/>
            <p:nvPr/>
          </p:nvSpPr>
          <p:spPr>
            <a:xfrm rot="5400000">
              <a:off x="359208" y="2530097"/>
              <a:ext cx="836627" cy="162552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" name="Right Arrow 224"/>
            <p:cNvSpPr/>
            <p:nvPr/>
          </p:nvSpPr>
          <p:spPr>
            <a:xfrm rot="5400000">
              <a:off x="1627590" y="2532560"/>
              <a:ext cx="836627" cy="157624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6" name="Right Arrow 225"/>
            <p:cNvSpPr/>
            <p:nvPr/>
          </p:nvSpPr>
          <p:spPr>
            <a:xfrm rot="5400000">
              <a:off x="1627590" y="4037501"/>
              <a:ext cx="836627" cy="157624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7" name="Right Arrow 226"/>
            <p:cNvSpPr/>
            <p:nvPr/>
          </p:nvSpPr>
          <p:spPr>
            <a:xfrm rot="5400000">
              <a:off x="201584" y="4039965"/>
              <a:ext cx="836627" cy="152697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8" name="Left Arrow 227"/>
            <p:cNvSpPr/>
            <p:nvPr/>
          </p:nvSpPr>
          <p:spPr>
            <a:xfrm rot="5400000">
              <a:off x="359208" y="4035038"/>
              <a:ext cx="836627" cy="162552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9" name="Left Arrow 228"/>
            <p:cNvSpPr/>
            <p:nvPr/>
          </p:nvSpPr>
          <p:spPr>
            <a:xfrm>
              <a:off x="1016423" y="1826723"/>
              <a:ext cx="793046" cy="168316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0" name="Left Arrow 229"/>
            <p:cNvSpPr/>
            <p:nvPr/>
          </p:nvSpPr>
          <p:spPr>
            <a:xfrm>
              <a:off x="2444893" y="1826723"/>
              <a:ext cx="793046" cy="168316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1" name="Left Arrow 230"/>
            <p:cNvSpPr/>
            <p:nvPr/>
          </p:nvSpPr>
          <p:spPr>
            <a:xfrm>
              <a:off x="1016423" y="4876209"/>
              <a:ext cx="793046" cy="168316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2" name="Left Arrow 231"/>
            <p:cNvSpPr/>
            <p:nvPr/>
          </p:nvSpPr>
          <p:spPr>
            <a:xfrm>
              <a:off x="2444893" y="4876209"/>
              <a:ext cx="793046" cy="168316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1809469" y="1524744"/>
              <a:ext cx="635424" cy="668314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380999" y="1509894"/>
              <a:ext cx="635424" cy="668311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809469" y="3029684"/>
              <a:ext cx="635424" cy="668314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1834099" y="4534625"/>
              <a:ext cx="635421" cy="66831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37" name="Right Arrow 236"/>
            <p:cNvSpPr/>
            <p:nvPr/>
          </p:nvSpPr>
          <p:spPr>
            <a:xfrm rot="16200000">
              <a:off x="4849024" y="2473464"/>
              <a:ext cx="841579" cy="280770"/>
            </a:xfrm>
            <a:prstGeom prst="rightArrow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8" name="Right Arrow 237"/>
            <p:cNvSpPr/>
            <p:nvPr/>
          </p:nvSpPr>
          <p:spPr>
            <a:xfrm rot="5400000">
              <a:off x="4521488" y="4049875"/>
              <a:ext cx="831678" cy="157624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4686112" y="3049486"/>
              <a:ext cx="635424" cy="668314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4686112" y="1539597"/>
              <a:ext cx="640349" cy="66831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41" name="Right Arrow 240"/>
            <p:cNvSpPr/>
            <p:nvPr/>
          </p:nvSpPr>
          <p:spPr>
            <a:xfrm rot="5400000">
              <a:off x="3065912" y="2532560"/>
              <a:ext cx="836627" cy="157624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2" name="Right Arrow 241"/>
            <p:cNvSpPr/>
            <p:nvPr/>
          </p:nvSpPr>
          <p:spPr>
            <a:xfrm rot="5400000">
              <a:off x="3065912" y="4037501"/>
              <a:ext cx="836627" cy="157624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3" name="Left Arrow 242"/>
            <p:cNvSpPr/>
            <p:nvPr/>
          </p:nvSpPr>
          <p:spPr>
            <a:xfrm rot="5400000">
              <a:off x="3223536" y="4037501"/>
              <a:ext cx="836627" cy="157624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3242866" y="1524744"/>
              <a:ext cx="635421" cy="668314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3242866" y="4534625"/>
              <a:ext cx="635421" cy="668314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3242866" y="3029684"/>
              <a:ext cx="635421" cy="668314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7" name="Right Arrow 246"/>
            <p:cNvSpPr/>
            <p:nvPr/>
          </p:nvSpPr>
          <p:spPr>
            <a:xfrm>
              <a:off x="3883215" y="3049486"/>
              <a:ext cx="793046" cy="316830"/>
            </a:xfrm>
            <a:prstGeom prst="rightArrow">
              <a:avLst/>
            </a:prstGeom>
            <a:solidFill>
              <a:srgbClr val="FFC0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8" name="Right Arrow 247"/>
            <p:cNvSpPr/>
            <p:nvPr/>
          </p:nvSpPr>
          <p:spPr>
            <a:xfrm>
              <a:off x="3883215" y="4559379"/>
              <a:ext cx="793046" cy="331679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9" name="Left Arrow 248"/>
            <p:cNvSpPr/>
            <p:nvPr/>
          </p:nvSpPr>
          <p:spPr>
            <a:xfrm>
              <a:off x="3883215" y="3361367"/>
              <a:ext cx="793046" cy="168316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0" name="Left Arrow 249"/>
            <p:cNvSpPr/>
            <p:nvPr/>
          </p:nvSpPr>
          <p:spPr>
            <a:xfrm>
              <a:off x="3883215" y="1826723"/>
              <a:ext cx="793046" cy="168316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1" name="Left Arrow 250"/>
            <p:cNvSpPr/>
            <p:nvPr/>
          </p:nvSpPr>
          <p:spPr>
            <a:xfrm>
              <a:off x="3883215" y="4876209"/>
              <a:ext cx="793046" cy="168316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4686112" y="4544526"/>
              <a:ext cx="635424" cy="668314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3" name="Right Arrow 252"/>
            <p:cNvSpPr/>
            <p:nvPr/>
          </p:nvSpPr>
          <p:spPr>
            <a:xfrm>
              <a:off x="1016423" y="163368"/>
              <a:ext cx="793046" cy="173265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4" name="Right Arrow 253"/>
            <p:cNvSpPr/>
            <p:nvPr/>
          </p:nvSpPr>
          <p:spPr>
            <a:xfrm rot="5400000">
              <a:off x="201584" y="1025131"/>
              <a:ext cx="836630" cy="152697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5" name="Left Arrow 254"/>
            <p:cNvSpPr/>
            <p:nvPr/>
          </p:nvSpPr>
          <p:spPr>
            <a:xfrm rot="5400000">
              <a:off x="359208" y="1020204"/>
              <a:ext cx="836630" cy="162552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" name="Right Arrow 255"/>
            <p:cNvSpPr/>
            <p:nvPr/>
          </p:nvSpPr>
          <p:spPr>
            <a:xfrm rot="5400000">
              <a:off x="1627590" y="1022668"/>
              <a:ext cx="836630" cy="157624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7" name="Left Arrow 256"/>
            <p:cNvSpPr/>
            <p:nvPr/>
          </p:nvSpPr>
          <p:spPr>
            <a:xfrm>
              <a:off x="1016423" y="316831"/>
              <a:ext cx="793046" cy="173268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8" name="Left Arrow 257"/>
            <p:cNvSpPr/>
            <p:nvPr/>
          </p:nvSpPr>
          <p:spPr>
            <a:xfrm>
              <a:off x="2444893" y="316831"/>
              <a:ext cx="793046" cy="173268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1809469" y="14854"/>
              <a:ext cx="635424" cy="668311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380999" y="1"/>
              <a:ext cx="635424" cy="668314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1" name="Right Arrow 260"/>
            <p:cNvSpPr/>
            <p:nvPr/>
          </p:nvSpPr>
          <p:spPr>
            <a:xfrm rot="16200000">
              <a:off x="4750521" y="938956"/>
              <a:ext cx="836627" cy="334952"/>
            </a:xfrm>
            <a:prstGeom prst="rightArrow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2" name="Right Arrow 261"/>
            <p:cNvSpPr/>
            <p:nvPr/>
          </p:nvSpPr>
          <p:spPr>
            <a:xfrm rot="5400000">
              <a:off x="4541179" y="1040006"/>
              <a:ext cx="836630" cy="162548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4686112" y="29704"/>
              <a:ext cx="640349" cy="668314"/>
            </a:xfrm>
            <a:prstGeom prst="rect">
              <a:avLst/>
            </a:prstGeom>
            <a:solidFill>
              <a:srgbClr val="FFC0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64" name="Right Arrow 263"/>
            <p:cNvSpPr/>
            <p:nvPr/>
          </p:nvSpPr>
          <p:spPr>
            <a:xfrm rot="5400000">
              <a:off x="3065912" y="1022668"/>
              <a:ext cx="836630" cy="157624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3242866" y="14854"/>
              <a:ext cx="635421" cy="668311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6" name="Left Arrow 265"/>
            <p:cNvSpPr/>
            <p:nvPr/>
          </p:nvSpPr>
          <p:spPr>
            <a:xfrm>
              <a:off x="3883215" y="316831"/>
              <a:ext cx="793046" cy="173268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3228087" y="3034636"/>
              <a:ext cx="635424" cy="668311"/>
            </a:xfrm>
            <a:prstGeom prst="rect">
              <a:avLst/>
            </a:prstGeom>
            <a:solidFill>
              <a:srgbClr val="FFC0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68" name="Right Arrow 267"/>
            <p:cNvSpPr/>
            <p:nvPr/>
          </p:nvSpPr>
          <p:spPr>
            <a:xfrm>
              <a:off x="1016423" y="3178198"/>
              <a:ext cx="793046" cy="168316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9" name="Right Arrow 268"/>
            <p:cNvSpPr/>
            <p:nvPr/>
          </p:nvSpPr>
          <p:spPr>
            <a:xfrm>
              <a:off x="2444893" y="3178198"/>
              <a:ext cx="793046" cy="168316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380999" y="3014835"/>
              <a:ext cx="635424" cy="668311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1" name="Right Arrow 270"/>
            <p:cNvSpPr/>
            <p:nvPr/>
          </p:nvSpPr>
          <p:spPr>
            <a:xfrm rot="16200000">
              <a:off x="4637218" y="2473464"/>
              <a:ext cx="841579" cy="280767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2" name="Right Arrow 271"/>
            <p:cNvSpPr/>
            <p:nvPr/>
          </p:nvSpPr>
          <p:spPr>
            <a:xfrm>
              <a:off x="1016423" y="4727695"/>
              <a:ext cx="793046" cy="168316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380999" y="4559379"/>
              <a:ext cx="635424" cy="668311"/>
            </a:xfrm>
            <a:prstGeom prst="rect">
              <a:avLst/>
            </a:prstGeom>
            <a:noFill/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4" name="Right Arrow 273"/>
            <p:cNvSpPr/>
            <p:nvPr/>
          </p:nvSpPr>
          <p:spPr>
            <a:xfrm rot="16200000">
              <a:off x="4681548" y="3973452"/>
              <a:ext cx="841579" cy="280770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5" name="Right Arrow 274"/>
            <p:cNvSpPr/>
            <p:nvPr/>
          </p:nvSpPr>
          <p:spPr>
            <a:xfrm rot="5400000">
              <a:off x="4450064" y="2582074"/>
              <a:ext cx="831678" cy="162552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6" name="Right Arrow 275"/>
            <p:cNvSpPr/>
            <p:nvPr/>
          </p:nvSpPr>
          <p:spPr>
            <a:xfrm rot="16200000">
              <a:off x="1817221" y="3970989"/>
              <a:ext cx="841579" cy="285694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7" name="Right Arrow 276"/>
            <p:cNvSpPr/>
            <p:nvPr/>
          </p:nvSpPr>
          <p:spPr>
            <a:xfrm rot="16200000">
              <a:off x="1819697" y="2443770"/>
              <a:ext cx="836630" cy="285694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8" name="Left Arrow 277"/>
            <p:cNvSpPr/>
            <p:nvPr/>
          </p:nvSpPr>
          <p:spPr>
            <a:xfrm rot="5400000">
              <a:off x="1758124" y="1010303"/>
              <a:ext cx="836630" cy="162552"/>
            </a:xfrm>
            <a:prstGeom prst="lef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9" name="Right Arrow 278"/>
            <p:cNvSpPr/>
            <p:nvPr/>
          </p:nvSpPr>
          <p:spPr>
            <a:xfrm>
              <a:off x="2469521" y="163368"/>
              <a:ext cx="793049" cy="173265"/>
            </a:xfrm>
            <a:prstGeom prst="rightArrow">
              <a:avLst/>
            </a:prstGeom>
            <a:noFill/>
            <a:ln w="127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0" name="Right Arrow 279"/>
            <p:cNvSpPr/>
            <p:nvPr/>
          </p:nvSpPr>
          <p:spPr>
            <a:xfrm rot="16200000">
              <a:off x="3260482" y="2441433"/>
              <a:ext cx="836627" cy="339876"/>
            </a:xfrm>
            <a:prstGeom prst="rightArrow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1" name="Right Arrow 280"/>
            <p:cNvSpPr/>
            <p:nvPr/>
          </p:nvSpPr>
          <p:spPr>
            <a:xfrm rot="16200000">
              <a:off x="3260482" y="921639"/>
              <a:ext cx="836630" cy="339876"/>
            </a:xfrm>
            <a:prstGeom prst="rightArrow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2" name="Right Arrow 281"/>
            <p:cNvSpPr/>
            <p:nvPr/>
          </p:nvSpPr>
          <p:spPr>
            <a:xfrm>
              <a:off x="3883215" y="1"/>
              <a:ext cx="793046" cy="321782"/>
            </a:xfrm>
            <a:prstGeom prst="rightArrow">
              <a:avLst/>
            </a:prstGeom>
            <a:solidFill>
              <a:srgbClr val="FFC0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3" name="Right Arrow 282"/>
            <p:cNvSpPr/>
            <p:nvPr/>
          </p:nvSpPr>
          <p:spPr>
            <a:xfrm>
              <a:off x="2444893" y="1574248"/>
              <a:ext cx="793046" cy="331683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4" name="Right Arrow 283"/>
            <p:cNvSpPr/>
            <p:nvPr/>
          </p:nvSpPr>
          <p:spPr>
            <a:xfrm>
              <a:off x="3883215" y="1574248"/>
              <a:ext cx="793046" cy="331683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7418" name="Rectangle 3"/>
          <p:cNvSpPr txBox="1">
            <a:spLocks noChangeArrowheads="1"/>
          </p:cNvSpPr>
          <p:nvPr/>
        </p:nvSpPr>
        <p:spPr bwMode="auto">
          <a:xfrm>
            <a:off x="2590800" y="3505200"/>
            <a:ext cx="167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/>
              <a:t>Valiant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/>
              <a:t/>
            </a:r>
            <a:br>
              <a:rPr lang="en-US" altLang="en-US" sz="2000"/>
            </a:br>
            <a:endParaRPr lang="en-US" altLang="en-US" sz="2000"/>
          </a:p>
        </p:txBody>
      </p:sp>
      <p:sp>
        <p:nvSpPr>
          <p:cNvPr id="17419" name="Rectangle 3"/>
          <p:cNvSpPr txBox="1">
            <a:spLocks noChangeArrowheads="1"/>
          </p:cNvSpPr>
          <p:nvPr/>
        </p:nvSpPr>
        <p:spPr bwMode="auto">
          <a:xfrm>
            <a:off x="4800600" y="3505200"/>
            <a:ext cx="167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/>
              <a:t>ROMM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/>
              <a:t/>
            </a:r>
            <a:br>
              <a:rPr lang="en-US" altLang="en-US" sz="2000"/>
            </a:br>
            <a:endParaRPr lang="en-US" altLang="en-US" sz="2000"/>
          </a:p>
        </p:txBody>
      </p:sp>
      <p:sp>
        <p:nvSpPr>
          <p:cNvPr id="17420" name="Rectangle 3"/>
          <p:cNvSpPr txBox="1">
            <a:spLocks noChangeArrowheads="1"/>
          </p:cNvSpPr>
          <p:nvPr/>
        </p:nvSpPr>
        <p:spPr bwMode="auto">
          <a:xfrm>
            <a:off x="6934200" y="3505200"/>
            <a:ext cx="167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000"/>
              <a:t>O1TURN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/>
              <a:t/>
            </a:r>
            <a:br>
              <a:rPr lang="en-US" altLang="en-US" sz="2000"/>
            </a:br>
            <a:endParaRPr lang="en-US" altLang="en-US" sz="2000"/>
          </a:p>
        </p:txBody>
      </p:sp>
      <p:sp>
        <p:nvSpPr>
          <p:cNvPr id="288" name="Oval 287"/>
          <p:cNvSpPr/>
          <p:nvPr/>
        </p:nvSpPr>
        <p:spPr>
          <a:xfrm>
            <a:off x="1752600" y="2438400"/>
            <a:ext cx="381000" cy="228600"/>
          </a:xfrm>
          <a:prstGeom prst="ellipse">
            <a:avLst/>
          </a:prstGeom>
          <a:solidFill>
            <a:srgbClr val="FF000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Next time: </a:t>
            </a:r>
          </a:p>
          <a:p>
            <a:r>
              <a:rPr lang="en-US" dirty="0" smtClean="0"/>
              <a:t>Router architecture</a:t>
            </a:r>
          </a:p>
          <a:p>
            <a:r>
              <a:rPr lang="en-US" dirty="0" smtClean="0"/>
              <a:t>Cache coherence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47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extremetech.com/wp-content/uploads/2013/11/KNL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8840803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345003" y="57728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http://www.extremetech.com/wp-content/uploads/2013/11/KNL13.png</a:t>
            </a:r>
          </a:p>
        </p:txBody>
      </p:sp>
    </p:spTree>
    <p:extLst>
      <p:ext uri="{BB962C8B-B14F-4D97-AF65-F5344CB8AC3E}">
        <p14:creationId xmlns:p14="http://schemas.microsoft.com/office/powerpoint/2010/main" val="401855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457200" y="0"/>
            <a:ext cx="8229600" cy="7921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Topology</a:t>
            </a:r>
            <a:endParaRPr lang="en-US" sz="4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28600" y="868363"/>
            <a:ext cx="861060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different nodes connect to each other</a:t>
            </a:r>
          </a:p>
          <a:p>
            <a:pPr lvl="1"/>
            <a:r>
              <a:rPr lang="en-US" dirty="0" smtClean="0"/>
              <a:t>Ring</a:t>
            </a:r>
          </a:p>
          <a:p>
            <a:pPr lvl="1"/>
            <a:r>
              <a:rPr lang="en-US" dirty="0" smtClean="0"/>
              <a:t>Mesh/Torus</a:t>
            </a:r>
          </a:p>
          <a:p>
            <a:pPr lvl="1"/>
            <a:r>
              <a:rPr lang="en-US" dirty="0" smtClean="0"/>
              <a:t>Tree</a:t>
            </a:r>
            <a:endParaRPr lang="en-US" dirty="0"/>
          </a:p>
          <a:p>
            <a:r>
              <a:rPr lang="en-US" dirty="0" smtClean="0"/>
              <a:t>Important properties</a:t>
            </a:r>
          </a:p>
          <a:p>
            <a:pPr lvl="1"/>
            <a:r>
              <a:rPr lang="en-US" dirty="0" smtClean="0"/>
              <a:t>Diameter</a:t>
            </a:r>
          </a:p>
          <a:p>
            <a:pPr lvl="1"/>
            <a:r>
              <a:rPr lang="en-US" dirty="0" smtClean="0"/>
              <a:t>Avg. distance</a:t>
            </a:r>
          </a:p>
          <a:p>
            <a:pPr lvl="1"/>
            <a:r>
              <a:rPr lang="en-US" dirty="0" smtClean="0"/>
              <a:t>Bisection bandwidth</a:t>
            </a:r>
          </a:p>
          <a:p>
            <a:pPr lvl="1"/>
            <a:r>
              <a:rPr lang="en-US" dirty="0" smtClean="0"/>
              <a:t>Links (overhead)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38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67543"/>
            <a:ext cx="482917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10200" y="1843351"/>
            <a:ext cx="1638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Diameter?</a:t>
            </a:r>
            <a:endParaRPr lang="en-US" sz="2000" dirty="0">
              <a:solidFill>
                <a:srgbClr val="C0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171303" y="2277198"/>
            <a:ext cx="914400" cy="952585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3360" y="1878483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Problem </a:t>
            </a:r>
            <a:r>
              <a:rPr lang="en-US" b="1" dirty="0" smtClean="0"/>
              <a:t>8.2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971800" y="2243461"/>
            <a:ext cx="1219200" cy="121345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73174" y="1870557"/>
            <a:ext cx="496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2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3934" y="5057745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Bisection Bandwidth?</a:t>
            </a:r>
            <a:endParaRPr lang="en-US" sz="2000" dirty="0">
              <a:solidFill>
                <a:srgbClr val="0070C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1524000" y="2243461"/>
            <a:ext cx="2743200" cy="3014339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10200" y="32004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Average Hop Count?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62600" y="363849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(AB+AC+AD+BA+BC+BD+CA+CB+CD+DA+DB+DC)/12 = 7/6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57200" y="0"/>
            <a:ext cx="8229600" cy="7921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Topology</a:t>
            </a:r>
            <a:endParaRPr lang="en-US" sz="4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28600" y="868363"/>
            <a:ext cx="861060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562600" y="5573877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4 if all links bi-directional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64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3" grpId="0"/>
      <p:bldP spid="19" grpId="0"/>
      <p:bldP spid="21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messages are forwarded from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Buffered/ </a:t>
            </a:r>
            <a:r>
              <a:rPr lang="en-US" dirty="0" err="1" smtClean="0"/>
              <a:t>Bufferless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Wormhole is the most common one</a:t>
            </a:r>
          </a:p>
          <a:p>
            <a:pPr lvl="1"/>
            <a:r>
              <a:rPr lang="en-US" dirty="0" smtClean="0"/>
              <a:t>but there is head-of-line blocking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877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 eaLnBrk="1" hangingPunct="1"/>
            <a:r>
              <a:rPr lang="en-US" altLang="ko-KR" sz="3200" b="1" smtClean="0">
                <a:solidFill>
                  <a:srgbClr val="10253F"/>
                </a:solidFill>
                <a:latin typeface="Arial" charset="0"/>
                <a:cs typeface="Arial" charset="0"/>
              </a:rPr>
              <a:t>Head-of-line Blocking in Street Network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1143000"/>
            <a:ext cx="861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3"/>
          <p:cNvSpPr txBox="1">
            <a:spLocks noGrp="1"/>
          </p:cNvSpPr>
          <p:nvPr/>
        </p:nvSpPr>
        <p:spPr>
          <a:xfrm>
            <a:off x="6553200" y="6457950"/>
            <a:ext cx="2133600" cy="476250"/>
          </a:xfrm>
          <a:prstGeom prst="rect">
            <a:avLst/>
          </a:prstGeom>
          <a:noFill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2D478800-4FA6-487A-BB59-62EDC454D406}" type="slidenum">
              <a:rPr lang="ko-KR" altLang="en-US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7</a:t>
            </a:fld>
            <a:endParaRPr lang="en-US" altLang="ko-KR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285750" y="6072188"/>
            <a:ext cx="8736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ko-KR" sz="2400" b="1">
                <a:latin typeface="Calibri" pitchFamily="34" charset="0"/>
              </a:rPr>
              <a:t>This is why we have such lanes as “straight only” or “left turn only”</a:t>
            </a:r>
          </a:p>
        </p:txBody>
      </p:sp>
      <p:grpSp>
        <p:nvGrpSpPr>
          <p:cNvPr id="18438" name="Group 139"/>
          <p:cNvGrpSpPr>
            <a:grpSpLocks/>
          </p:cNvGrpSpPr>
          <p:nvPr/>
        </p:nvGrpSpPr>
        <p:grpSpPr bwMode="auto">
          <a:xfrm>
            <a:off x="1571625" y="1285875"/>
            <a:ext cx="7358063" cy="4710113"/>
            <a:chOff x="1571604" y="1285860"/>
            <a:chExt cx="7358082" cy="4710895"/>
          </a:xfrm>
        </p:grpSpPr>
        <p:grpSp>
          <p:nvGrpSpPr>
            <p:cNvPr id="18439" name="Group 137"/>
            <p:cNvGrpSpPr>
              <a:grpSpLocks/>
            </p:cNvGrpSpPr>
            <p:nvPr/>
          </p:nvGrpSpPr>
          <p:grpSpPr bwMode="auto">
            <a:xfrm>
              <a:off x="1785918" y="1285860"/>
              <a:ext cx="7143768" cy="4710895"/>
              <a:chOff x="1785918" y="1285860"/>
              <a:chExt cx="7143768" cy="4710895"/>
            </a:xfrm>
          </p:grpSpPr>
          <p:grpSp>
            <p:nvGrpSpPr>
              <p:cNvPr id="18441" name="Group 131"/>
              <p:cNvGrpSpPr>
                <a:grpSpLocks/>
              </p:cNvGrpSpPr>
              <p:nvPr/>
            </p:nvGrpSpPr>
            <p:grpSpPr bwMode="auto">
              <a:xfrm>
                <a:off x="1785918" y="1285860"/>
                <a:ext cx="7143768" cy="4710895"/>
                <a:chOff x="1785918" y="1285860"/>
                <a:chExt cx="7143768" cy="4710895"/>
              </a:xfrm>
            </p:grpSpPr>
            <p:grpSp>
              <p:nvGrpSpPr>
                <p:cNvPr id="18443" name="Group 118"/>
                <p:cNvGrpSpPr>
                  <a:grpSpLocks/>
                </p:cNvGrpSpPr>
                <p:nvPr/>
              </p:nvGrpSpPr>
              <p:grpSpPr bwMode="auto">
                <a:xfrm>
                  <a:off x="1785918" y="1285860"/>
                  <a:ext cx="6936490" cy="4710895"/>
                  <a:chOff x="428596" y="1357298"/>
                  <a:chExt cx="7526829" cy="5067721"/>
                </a:xfrm>
              </p:grpSpPr>
              <p:sp>
                <p:nvSpPr>
                  <p:cNvPr id="111" name="Rectangle 110"/>
                  <p:cNvSpPr/>
                  <p:nvPr/>
                </p:nvSpPr>
                <p:spPr bwMode="auto">
                  <a:xfrm>
                    <a:off x="428596" y="1357298"/>
                    <a:ext cx="5570922" cy="5001107"/>
                  </a:xfrm>
                  <a:prstGeom prst="rect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cxnSp>
                <p:nvCxnSpPr>
                  <p:cNvPr id="18455" name="Straight Connector 63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2642380" y="2070884"/>
                    <a:ext cx="1285884" cy="1588"/>
                  </a:xfrm>
                  <a:prstGeom prst="line">
                    <a:avLst/>
                  </a:prstGeom>
                  <a:noFill/>
                  <a:ln w="31750" algn="ctr">
                    <a:solidFill>
                      <a:srgbClr val="FFC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8456" name="Straight Connector 64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4572000" y="3713164"/>
                    <a:ext cx="1428760" cy="1588"/>
                  </a:xfrm>
                  <a:prstGeom prst="line">
                    <a:avLst/>
                  </a:prstGeom>
                  <a:noFill/>
                  <a:ln w="31750" algn="ctr">
                    <a:solidFill>
                      <a:srgbClr val="FFC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8457" name="Straight Connector 100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500034" y="3713164"/>
                    <a:ext cx="1428760" cy="1588"/>
                  </a:xfrm>
                  <a:prstGeom prst="line">
                    <a:avLst/>
                  </a:prstGeom>
                  <a:noFill/>
                  <a:ln w="31750" algn="ctr">
                    <a:solidFill>
                      <a:srgbClr val="FFC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104" name="Rounded Rectangle 103"/>
                  <p:cNvSpPr/>
                  <p:nvPr/>
                </p:nvSpPr>
                <p:spPr bwMode="auto">
                  <a:xfrm>
                    <a:off x="3500010" y="4715282"/>
                    <a:ext cx="285953" cy="428716"/>
                  </a:xfrm>
                  <a:prstGeom prst="round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5" name="Rounded Rectangle 104"/>
                  <p:cNvSpPr/>
                  <p:nvPr/>
                </p:nvSpPr>
                <p:spPr bwMode="auto">
                  <a:xfrm>
                    <a:off x="3999567" y="4715282"/>
                    <a:ext cx="285953" cy="428716"/>
                  </a:xfrm>
                  <a:prstGeom prst="round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6" name="Rounded Rectangle 105"/>
                  <p:cNvSpPr/>
                  <p:nvPr/>
                </p:nvSpPr>
                <p:spPr bwMode="auto">
                  <a:xfrm>
                    <a:off x="3500010" y="5285763"/>
                    <a:ext cx="285953" cy="428716"/>
                  </a:xfrm>
                  <a:prstGeom prst="round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" name="Rounded Rectangle 106"/>
                  <p:cNvSpPr/>
                  <p:nvPr/>
                </p:nvSpPr>
                <p:spPr bwMode="auto">
                  <a:xfrm>
                    <a:off x="3999567" y="5285763"/>
                    <a:ext cx="285953" cy="428716"/>
                  </a:xfrm>
                  <a:prstGeom prst="round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" name="Rounded Rectangle 107"/>
                  <p:cNvSpPr/>
                  <p:nvPr/>
                </p:nvSpPr>
                <p:spPr bwMode="auto">
                  <a:xfrm>
                    <a:off x="3500010" y="5857954"/>
                    <a:ext cx="285953" cy="428715"/>
                  </a:xfrm>
                  <a:prstGeom prst="round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9" name="Rounded Rectangle 108"/>
                  <p:cNvSpPr/>
                  <p:nvPr/>
                </p:nvSpPr>
                <p:spPr bwMode="auto">
                  <a:xfrm>
                    <a:off x="3999567" y="5857954"/>
                    <a:ext cx="285953" cy="428715"/>
                  </a:xfrm>
                  <a:prstGeom prst="round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64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1357298"/>
                    <a:ext cx="1500198" cy="142876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65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4714884"/>
                    <a:ext cx="1500198" cy="16430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66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428596" y="4714884"/>
                    <a:ext cx="1571636" cy="16430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67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428596" y="1357298"/>
                    <a:ext cx="1571636" cy="142876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" name="Cloud Callout 109"/>
                  <p:cNvSpPr/>
                  <p:nvPr/>
                </p:nvSpPr>
                <p:spPr bwMode="auto">
                  <a:xfrm>
                    <a:off x="5002126" y="5354085"/>
                    <a:ext cx="2952554" cy="1070934"/>
                  </a:xfrm>
                  <a:prstGeom prst="cloudCallout">
                    <a:avLst>
                      <a:gd name="adj1" fmla="val -83936"/>
                      <a:gd name="adj2" fmla="val -13982"/>
                    </a:avLst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r>
                      <a:rPr lang="en-US" b="1" i="1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Arial Black" pitchFamily="34" charset="0"/>
                      </a:rPr>
                      <a:t>We want to go straight!!</a:t>
                    </a:r>
                  </a:p>
                </p:txBody>
              </p:sp>
              <p:sp>
                <p:nvSpPr>
                  <p:cNvPr id="117" name="Bent Arrow 116"/>
                  <p:cNvSpPr/>
                  <p:nvPr/>
                </p:nvSpPr>
                <p:spPr bwMode="auto">
                  <a:xfrm flipH="1">
                    <a:off x="2357920" y="3429137"/>
                    <a:ext cx="1355694" cy="1142671"/>
                  </a:xfrm>
                  <a:prstGeom prst="bentArrow">
                    <a:avLst>
                      <a:gd name="adj1" fmla="val 13625"/>
                      <a:gd name="adj2" fmla="val 10455"/>
                      <a:gd name="adj3" fmla="val 16049"/>
                      <a:gd name="adj4" fmla="val 43750"/>
                    </a:avLst>
                  </a:prstGeom>
                  <a:solidFill>
                    <a:schemeClr val="accent6">
                      <a:lumMod val="75000"/>
                      <a:alpha val="43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18" name="Bent Arrow 117"/>
                  <p:cNvSpPr/>
                  <p:nvPr/>
                </p:nvSpPr>
                <p:spPr bwMode="auto">
                  <a:xfrm flipH="1">
                    <a:off x="2357920" y="2928684"/>
                    <a:ext cx="1856974" cy="1643123"/>
                  </a:xfrm>
                  <a:prstGeom prst="bentArrow">
                    <a:avLst>
                      <a:gd name="adj1" fmla="val 8720"/>
                      <a:gd name="adj2" fmla="val 8315"/>
                      <a:gd name="adj3" fmla="val 10341"/>
                      <a:gd name="adj4" fmla="val 43750"/>
                    </a:avLst>
                  </a:prstGeom>
                  <a:solidFill>
                    <a:schemeClr val="accent6">
                      <a:lumMod val="75000"/>
                      <a:alpha val="43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8444" name="Cloud Callout 121"/>
                <p:cNvSpPr>
                  <a:spLocks noChangeArrowheads="1"/>
                </p:cNvSpPr>
                <p:nvPr/>
              </p:nvSpPr>
              <p:spPr bwMode="auto">
                <a:xfrm>
                  <a:off x="5786446" y="3929066"/>
                  <a:ext cx="3143240" cy="996119"/>
                </a:xfrm>
                <a:prstGeom prst="cloudCallout">
                  <a:avLst>
                    <a:gd name="adj1" fmla="val -73440"/>
                    <a:gd name="adj2" fmla="val 14264"/>
                  </a:avLst>
                </a:prstGeom>
                <a:solidFill>
                  <a:schemeClr val="accent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b="1" i="1">
                      <a:solidFill>
                        <a:srgbClr val="002060"/>
                      </a:solidFill>
                      <a:latin typeface="Arial Black" pitchFamily="34" charset="0"/>
                    </a:rPr>
                    <a:t>Waiting for the left turn…</a:t>
                  </a:r>
                </a:p>
              </p:txBody>
            </p:sp>
            <p:sp>
              <p:nvSpPr>
                <p:cNvPr id="18445" name="Rounded Rectangle 122"/>
                <p:cNvSpPr>
                  <a:spLocks noChangeArrowheads="1"/>
                </p:cNvSpPr>
                <p:nvPr/>
              </p:nvSpPr>
              <p:spPr bwMode="auto">
                <a:xfrm>
                  <a:off x="2000232" y="2714620"/>
                  <a:ext cx="428628" cy="28575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D8412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46" name="Rounded Rectangle 123"/>
                <p:cNvSpPr>
                  <a:spLocks noChangeArrowheads="1"/>
                </p:cNvSpPr>
                <p:nvPr/>
              </p:nvSpPr>
              <p:spPr bwMode="auto">
                <a:xfrm>
                  <a:off x="2643174" y="2714620"/>
                  <a:ext cx="428628" cy="28575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D8412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47" name="Rounded Rectangle 124"/>
                <p:cNvSpPr>
                  <a:spLocks noChangeArrowheads="1"/>
                </p:cNvSpPr>
                <p:nvPr/>
              </p:nvSpPr>
              <p:spPr bwMode="auto">
                <a:xfrm>
                  <a:off x="2000232" y="3071810"/>
                  <a:ext cx="428628" cy="28575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D8412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48" name="Rounded Rectangle 125"/>
                <p:cNvSpPr>
                  <a:spLocks noChangeArrowheads="1"/>
                </p:cNvSpPr>
                <p:nvPr/>
              </p:nvSpPr>
              <p:spPr bwMode="auto">
                <a:xfrm>
                  <a:off x="2643174" y="3071810"/>
                  <a:ext cx="428628" cy="28575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D8412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8449" name="Group 130"/>
                <p:cNvGrpSpPr>
                  <a:grpSpLocks/>
                </p:cNvGrpSpPr>
                <p:nvPr/>
              </p:nvGrpSpPr>
              <p:grpSpPr bwMode="auto">
                <a:xfrm>
                  <a:off x="4572000" y="2071678"/>
                  <a:ext cx="928694" cy="357190"/>
                  <a:chOff x="4572000" y="2071678"/>
                  <a:chExt cx="928694" cy="357190"/>
                </a:xfrm>
              </p:grpSpPr>
              <p:sp>
                <p:nvSpPr>
                  <p:cNvPr id="18450" name="Rounded 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4572000" y="2071678"/>
                    <a:ext cx="928694" cy="357190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tx1">
                      <a:alpha val="74901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51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4643438" y="2143116"/>
                    <a:ext cx="214314" cy="214314"/>
                  </a:xfrm>
                  <a:prstGeom prst="ellipse">
                    <a:avLst/>
                  </a:prstGeom>
                  <a:solidFill>
                    <a:srgbClr val="FF0000">
                      <a:alpha val="21176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52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4929190" y="2143116"/>
                    <a:ext cx="214314" cy="214314"/>
                  </a:xfrm>
                  <a:prstGeom prst="ellipse">
                    <a:avLst/>
                  </a:prstGeom>
                  <a:solidFill>
                    <a:srgbClr val="FFFF00">
                      <a:alpha val="27058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53" name="Oval 129"/>
                  <p:cNvSpPr>
                    <a:spLocks noChangeArrowheads="1"/>
                  </p:cNvSpPr>
                  <p:nvPr/>
                </p:nvSpPr>
                <p:spPr bwMode="auto">
                  <a:xfrm>
                    <a:off x="5214942" y="2143116"/>
                    <a:ext cx="214314" cy="214314"/>
                  </a:xfrm>
                  <a:prstGeom prst="ellipse">
                    <a:avLst/>
                  </a:prstGeom>
                  <a:solidFill>
                    <a:srgbClr val="00EE6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cxnSp>
            <p:nvCxnSpPr>
              <p:cNvPr id="18442" name="Straight Connector 135"/>
              <p:cNvCxnSpPr>
                <a:cxnSpLocks noChangeShapeType="1"/>
              </p:cNvCxnSpPr>
              <p:nvPr/>
            </p:nvCxnSpPr>
            <p:spPr bwMode="auto">
              <a:xfrm rot="5400000">
                <a:off x="3690930" y="5214218"/>
                <a:ext cx="1428760" cy="1464"/>
              </a:xfrm>
              <a:prstGeom prst="line">
                <a:avLst/>
              </a:prstGeom>
              <a:noFill/>
              <a:ln w="31750" algn="ctr">
                <a:solidFill>
                  <a:srgbClr val="FFC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8440" name="TextBox 138"/>
            <p:cNvSpPr txBox="1">
              <a:spLocks noChangeArrowheads="1"/>
            </p:cNvSpPr>
            <p:nvPr/>
          </p:nvSpPr>
          <p:spPr bwMode="auto">
            <a:xfrm>
              <a:off x="1571604" y="2214554"/>
              <a:ext cx="15311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i="1">
                  <a:solidFill>
                    <a:srgbClr val="C00000"/>
                  </a:solidFill>
                  <a:latin typeface="Arial Black" pitchFamily="34" charset="0"/>
                </a:rPr>
                <a:t>Congested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861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Congestion &amp; HoL Blocking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1143000"/>
            <a:ext cx="861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2954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3600">
                <a:latin typeface="Calibri" pitchFamily="34" charset="0"/>
              </a:rPr>
              <a:t>Head-of-Line (HoL) Blocking</a:t>
            </a:r>
            <a:endParaRPr lang="en-US" sz="3600" i="1">
              <a:latin typeface="Calibri" pitchFamily="34" charset="0"/>
            </a:endParaRPr>
          </a:p>
        </p:txBody>
      </p:sp>
      <p:grpSp>
        <p:nvGrpSpPr>
          <p:cNvPr id="19461" name="Group 69"/>
          <p:cNvGrpSpPr>
            <a:grpSpLocks/>
          </p:cNvGrpSpPr>
          <p:nvPr/>
        </p:nvGrpSpPr>
        <p:grpSpPr bwMode="auto">
          <a:xfrm>
            <a:off x="1828800" y="1981200"/>
            <a:ext cx="5170488" cy="3035300"/>
            <a:chOff x="1285875" y="1928813"/>
            <a:chExt cx="6572250" cy="3857625"/>
          </a:xfrm>
        </p:grpSpPr>
        <p:grpSp>
          <p:nvGrpSpPr>
            <p:cNvPr id="19463" name="Group 132"/>
            <p:cNvGrpSpPr>
              <a:grpSpLocks/>
            </p:cNvGrpSpPr>
            <p:nvPr/>
          </p:nvGrpSpPr>
          <p:grpSpPr bwMode="auto">
            <a:xfrm>
              <a:off x="1285875" y="1928813"/>
              <a:ext cx="6572250" cy="3857625"/>
              <a:chOff x="845501" y="1714488"/>
              <a:chExt cx="7584151" cy="4643470"/>
            </a:xfrm>
          </p:grpSpPr>
          <p:grpSp>
            <p:nvGrpSpPr>
              <p:cNvPr id="19467" name="Group 126"/>
              <p:cNvGrpSpPr>
                <a:grpSpLocks/>
              </p:cNvGrpSpPr>
              <p:nvPr/>
            </p:nvGrpSpPr>
            <p:grpSpPr bwMode="auto">
              <a:xfrm>
                <a:off x="845501" y="1714488"/>
                <a:ext cx="7584151" cy="4643470"/>
                <a:chOff x="845501" y="1714488"/>
                <a:chExt cx="7584151" cy="4643470"/>
              </a:xfrm>
            </p:grpSpPr>
            <p:grpSp>
              <p:nvGrpSpPr>
                <p:cNvPr id="19471" name="Group 83"/>
                <p:cNvGrpSpPr>
                  <a:grpSpLocks/>
                </p:cNvGrpSpPr>
                <p:nvPr/>
              </p:nvGrpSpPr>
              <p:grpSpPr bwMode="auto">
                <a:xfrm>
                  <a:off x="845501" y="2320240"/>
                  <a:ext cx="3715135" cy="3430051"/>
                  <a:chOff x="571472" y="2070565"/>
                  <a:chExt cx="4490405" cy="4144648"/>
                </a:xfrm>
              </p:grpSpPr>
              <p:sp>
                <p:nvSpPr>
                  <p:cNvPr id="128" name="Rectangle 127"/>
                  <p:cNvSpPr/>
                  <p:nvPr/>
                </p:nvSpPr>
                <p:spPr bwMode="auto">
                  <a:xfrm>
                    <a:off x="571472" y="2069319"/>
                    <a:ext cx="1142684" cy="1071110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 bwMode="auto">
                  <a:xfrm>
                    <a:off x="2237651" y="2069319"/>
                    <a:ext cx="1142684" cy="1071110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0" name="Rectangle 129"/>
                  <p:cNvSpPr/>
                  <p:nvPr/>
                </p:nvSpPr>
                <p:spPr bwMode="auto">
                  <a:xfrm>
                    <a:off x="3917904" y="2069319"/>
                    <a:ext cx="1142684" cy="1071110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1" name="Rectangle 9"/>
                  <p:cNvSpPr/>
                  <p:nvPr/>
                </p:nvSpPr>
                <p:spPr bwMode="auto">
                  <a:xfrm>
                    <a:off x="571472" y="3595286"/>
                    <a:ext cx="1142684" cy="1074046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2" name="Rectangle 10"/>
                  <p:cNvSpPr/>
                  <p:nvPr/>
                </p:nvSpPr>
                <p:spPr bwMode="auto">
                  <a:xfrm>
                    <a:off x="2237651" y="3595286"/>
                    <a:ext cx="1142684" cy="1074046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" name="Rectangle 132"/>
                  <p:cNvSpPr/>
                  <p:nvPr/>
                </p:nvSpPr>
                <p:spPr bwMode="auto">
                  <a:xfrm>
                    <a:off x="3917904" y="3595286"/>
                    <a:ext cx="1142684" cy="1074046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" name="Rectangle 133"/>
                  <p:cNvSpPr/>
                  <p:nvPr/>
                </p:nvSpPr>
                <p:spPr bwMode="auto">
                  <a:xfrm>
                    <a:off x="571472" y="5144729"/>
                    <a:ext cx="1142684" cy="1071110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5" name="Rectangle 134"/>
                  <p:cNvSpPr/>
                  <p:nvPr/>
                </p:nvSpPr>
                <p:spPr bwMode="auto">
                  <a:xfrm>
                    <a:off x="2237651" y="5144729"/>
                    <a:ext cx="1142684" cy="1071110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6" name="Rectangle 135"/>
                  <p:cNvSpPr/>
                  <p:nvPr/>
                </p:nvSpPr>
                <p:spPr bwMode="auto">
                  <a:xfrm>
                    <a:off x="3917904" y="5144729"/>
                    <a:ext cx="1142684" cy="1071110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5" name="Right Arrow 84"/>
                <p:cNvSpPr/>
                <p:nvPr/>
              </p:nvSpPr>
              <p:spPr bwMode="auto">
                <a:xfrm>
                  <a:off x="1786243" y="2438209"/>
                  <a:ext cx="447085" cy="643578"/>
                </a:xfrm>
                <a:prstGeom prst="rightArrow">
                  <a:avLst>
                    <a:gd name="adj1" fmla="val 71880"/>
                    <a:gd name="adj2" fmla="val 39060"/>
                  </a:avLst>
                </a:prstGeom>
                <a:solidFill>
                  <a:schemeClr val="accent2">
                    <a:lumMod val="40000"/>
                    <a:lumOff val="60000"/>
                    <a:alpha val="72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19473" name="Straight Arrow Connector 29"/>
                <p:cNvCxnSpPr>
                  <a:cxnSpLocks noChangeShapeType="1"/>
                </p:cNvCxnSpPr>
                <p:nvPr/>
              </p:nvCxnSpPr>
              <p:spPr bwMode="auto">
                <a:xfrm>
                  <a:off x="1811343" y="2630359"/>
                  <a:ext cx="1857388" cy="1588"/>
                </a:xfrm>
                <a:prstGeom prst="straightConnector1">
                  <a:avLst/>
                </a:prstGeom>
                <a:noFill/>
                <a:ln w="57150" cap="sq" algn="ctr">
                  <a:solidFill>
                    <a:srgbClr val="C00000">
                      <a:alpha val="72940"/>
                    </a:srgbClr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9474" name="Straight Arrow Connector 3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1707825" y="3887697"/>
                  <a:ext cx="1990129" cy="1652"/>
                </a:xfrm>
                <a:prstGeom prst="straightConnector1">
                  <a:avLst/>
                </a:prstGeom>
                <a:noFill/>
                <a:ln w="57150" cap="sq" algn="ctr">
                  <a:solidFill>
                    <a:srgbClr val="00B05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9475" name="Straight Connector 36"/>
                <p:cNvCxnSpPr>
                  <a:cxnSpLocks noChangeShapeType="1"/>
                </p:cNvCxnSpPr>
                <p:nvPr/>
              </p:nvCxnSpPr>
              <p:spPr bwMode="auto">
                <a:xfrm>
                  <a:off x="1811343" y="2856396"/>
                  <a:ext cx="891546" cy="1588"/>
                </a:xfrm>
                <a:prstGeom prst="line">
                  <a:avLst/>
                </a:prstGeom>
                <a:noFill/>
                <a:ln w="57150" cap="sq" algn="ctr">
                  <a:solidFill>
                    <a:srgbClr val="00B05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19476" name="Group 123"/>
                <p:cNvGrpSpPr>
                  <a:grpSpLocks/>
                </p:cNvGrpSpPr>
                <p:nvPr/>
              </p:nvGrpSpPr>
              <p:grpSpPr bwMode="auto">
                <a:xfrm>
                  <a:off x="5571856" y="1714488"/>
                  <a:ext cx="2857796" cy="4643470"/>
                  <a:chOff x="5571856" y="1714488"/>
                  <a:chExt cx="2857796" cy="4643470"/>
                </a:xfrm>
              </p:grpSpPr>
              <p:sp>
                <p:nvSpPr>
                  <p:cNvPr id="95" name="Right Arrow 94"/>
                  <p:cNvSpPr/>
                  <p:nvPr/>
                </p:nvSpPr>
                <p:spPr bwMode="auto">
                  <a:xfrm>
                    <a:off x="5572497" y="1714488"/>
                    <a:ext cx="2857155" cy="4643470"/>
                  </a:xfrm>
                  <a:prstGeom prst="rightArrow">
                    <a:avLst>
                      <a:gd name="adj1" fmla="val 87365"/>
                      <a:gd name="adj2" fmla="val 20163"/>
                    </a:avLst>
                  </a:prstGeom>
                  <a:solidFill>
                    <a:schemeClr val="accent2">
                      <a:lumMod val="40000"/>
                      <a:lumOff val="60000"/>
                      <a:alpha val="50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78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5989037" y="2464037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79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6274789" y="2464037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294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80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6560541" y="2464037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294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81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6846293" y="2464037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294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82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7132045" y="2464037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294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83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7417797" y="2464037"/>
                    <a:ext cx="285752" cy="642942"/>
                  </a:xfrm>
                  <a:prstGeom prst="rect">
                    <a:avLst/>
                  </a:prstGeom>
                  <a:solidFill>
                    <a:srgbClr val="00B050">
                      <a:alpha val="78822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84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5989037" y="3321293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85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6274789" y="3321293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86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6560541" y="3321293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87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6846293" y="3321293"/>
                    <a:ext cx="285752" cy="642942"/>
                  </a:xfrm>
                  <a:prstGeom prst="rect">
                    <a:avLst/>
                  </a:prstGeom>
                  <a:solidFill>
                    <a:srgbClr val="00B050">
                      <a:alpha val="78822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88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7132045" y="3321293"/>
                    <a:ext cx="285752" cy="642942"/>
                  </a:xfrm>
                  <a:prstGeom prst="rect">
                    <a:avLst/>
                  </a:prstGeom>
                  <a:solidFill>
                    <a:srgbClr val="00B050">
                      <a:alpha val="78822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89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7417797" y="3321293"/>
                    <a:ext cx="285752" cy="642942"/>
                  </a:xfrm>
                  <a:prstGeom prst="rect">
                    <a:avLst/>
                  </a:prstGeom>
                  <a:solidFill>
                    <a:srgbClr val="00B050">
                      <a:alpha val="78822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90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5989037" y="4178549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91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6274789" y="4178549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92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6560541" y="4178549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93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6846293" y="4178549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94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7132045" y="4178549"/>
                    <a:ext cx="285752" cy="642942"/>
                  </a:xfrm>
                  <a:prstGeom prst="rect">
                    <a:avLst/>
                  </a:prstGeom>
                  <a:solidFill>
                    <a:srgbClr val="00B050">
                      <a:alpha val="78822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95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7417797" y="4178549"/>
                    <a:ext cx="285752" cy="642942"/>
                  </a:xfrm>
                  <a:prstGeom prst="rect">
                    <a:avLst/>
                  </a:prstGeom>
                  <a:solidFill>
                    <a:srgbClr val="00B050">
                      <a:alpha val="78822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96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5989037" y="5035805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97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6274789" y="5035805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98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6560541" y="5035805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499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6846293" y="5035805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00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7132045" y="5035805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501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7417797" y="5035805"/>
                    <a:ext cx="285752" cy="642942"/>
                  </a:xfrm>
                  <a:prstGeom prst="rect">
                    <a:avLst/>
                  </a:prstGeom>
                  <a:solidFill>
                    <a:srgbClr val="00B050">
                      <a:alpha val="78822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cxnSp>
                <p:nvCxnSpPr>
                  <p:cNvPr id="19502" name="Straight Connector 9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2464037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9503" name="Straight Connector 9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3105391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9504" name="Straight Connector 9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3321293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9505" name="Straight Connector 9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3962647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9506" name="Straight Connector 9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4178549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9507" name="Straight Connector 9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4819903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9508" name="Straight Connector 9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5035805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9509" name="Straight Connector 9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5677159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grpSp>
            <p:nvGrpSpPr>
              <p:cNvPr id="19468" name="Group 131"/>
              <p:cNvGrpSpPr>
                <a:grpSpLocks/>
              </p:cNvGrpSpPr>
              <p:nvPr/>
            </p:nvGrpSpPr>
            <p:grpSpPr bwMode="auto">
              <a:xfrm>
                <a:off x="2666620" y="2273850"/>
                <a:ext cx="872186" cy="1226588"/>
                <a:chOff x="2666620" y="2273850"/>
                <a:chExt cx="872186" cy="1226588"/>
              </a:xfrm>
            </p:grpSpPr>
            <p:sp>
              <p:nvSpPr>
                <p:cNvPr id="19469" name="TextBox 127"/>
                <p:cNvSpPr txBox="1">
                  <a:spLocks noChangeArrowheads="1"/>
                </p:cNvSpPr>
                <p:nvPr/>
              </p:nvSpPr>
              <p:spPr bwMode="auto">
                <a:xfrm>
                  <a:off x="3214678" y="2273850"/>
                  <a:ext cx="32412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b="1" i="1">
                      <a:solidFill>
                        <a:srgbClr val="C00000"/>
                      </a:solidFill>
                      <a:latin typeface="Calibri" pitchFamily="34" charset="0"/>
                    </a:rPr>
                    <a:t>A</a:t>
                  </a:r>
                </a:p>
              </p:txBody>
            </p:sp>
            <p:sp>
              <p:nvSpPr>
                <p:cNvPr id="19470" name="TextBox 128"/>
                <p:cNvSpPr txBox="1">
                  <a:spLocks noChangeArrowheads="1"/>
                </p:cNvSpPr>
                <p:nvPr/>
              </p:nvSpPr>
              <p:spPr bwMode="auto">
                <a:xfrm>
                  <a:off x="2666620" y="3131106"/>
                  <a:ext cx="31451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b="1" i="1">
                      <a:solidFill>
                        <a:srgbClr val="00B050"/>
                      </a:solidFill>
                      <a:latin typeface="Calibri" pitchFamily="34" charset="0"/>
                    </a:rPr>
                    <a:t>B</a:t>
                  </a:r>
                </a:p>
              </p:txBody>
            </p:sp>
          </p:grpSp>
        </p:grpSp>
        <p:grpSp>
          <p:nvGrpSpPr>
            <p:cNvPr id="19464" name="Group 153"/>
            <p:cNvGrpSpPr>
              <a:grpSpLocks/>
            </p:cNvGrpSpPr>
            <p:nvPr/>
          </p:nvGrpSpPr>
          <p:grpSpPr bwMode="auto">
            <a:xfrm>
              <a:off x="2072850" y="2429175"/>
              <a:ext cx="3285115" cy="1071340"/>
              <a:chOff x="2072833" y="2429166"/>
              <a:chExt cx="3285137" cy="1071347"/>
            </a:xfrm>
          </p:grpSpPr>
          <p:cxnSp>
            <p:nvCxnSpPr>
              <p:cNvPr id="76" name="Curved Connector 75"/>
              <p:cNvCxnSpPr/>
              <p:nvPr/>
            </p:nvCxnSpPr>
            <p:spPr bwMode="auto">
              <a:xfrm>
                <a:off x="2430002" y="2572416"/>
                <a:ext cx="2927970" cy="928096"/>
              </a:xfrm>
              <a:prstGeom prst="curvedConnector3">
                <a:avLst>
                  <a:gd name="adj1" fmla="val 37592"/>
                </a:avLst>
              </a:prstGeom>
              <a:solidFill>
                <a:schemeClr val="accent1"/>
              </a:solidFill>
              <a:ln w="3175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77" name="Oval 76"/>
              <p:cNvSpPr/>
              <p:nvPr/>
            </p:nvSpPr>
            <p:spPr bwMode="auto">
              <a:xfrm rot="5400000">
                <a:off x="1894307" y="2607692"/>
                <a:ext cx="784847" cy="427794"/>
              </a:xfrm>
              <a:prstGeom prst="ellipse">
                <a:avLst/>
              </a:prstGeom>
              <a:noFill/>
              <a:ln w="4127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9462" name="TextBox 72"/>
          <p:cNvSpPr txBox="1">
            <a:spLocks noChangeArrowheads="1"/>
          </p:cNvSpPr>
          <p:nvPr/>
        </p:nvSpPr>
        <p:spPr bwMode="auto">
          <a:xfrm>
            <a:off x="2514600" y="20574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7108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Congestion &amp; HoL Blocking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1143000"/>
            <a:ext cx="861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2954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3600">
                <a:latin typeface="Calibri" pitchFamily="34" charset="0"/>
              </a:rPr>
              <a:t>Head-of-Line (HoL) Blocking</a:t>
            </a:r>
            <a:endParaRPr lang="en-US" sz="3600" i="1">
              <a:latin typeface="Calibri" pitchFamily="34" charset="0"/>
            </a:endParaRPr>
          </a:p>
        </p:txBody>
      </p:sp>
      <p:grpSp>
        <p:nvGrpSpPr>
          <p:cNvPr id="20485" name="Group 69"/>
          <p:cNvGrpSpPr>
            <a:grpSpLocks/>
          </p:cNvGrpSpPr>
          <p:nvPr/>
        </p:nvGrpSpPr>
        <p:grpSpPr bwMode="auto">
          <a:xfrm>
            <a:off x="1828800" y="1981200"/>
            <a:ext cx="5170488" cy="3035300"/>
            <a:chOff x="1285875" y="1928813"/>
            <a:chExt cx="6572250" cy="3857625"/>
          </a:xfrm>
        </p:grpSpPr>
        <p:grpSp>
          <p:nvGrpSpPr>
            <p:cNvPr id="20488" name="Group 132"/>
            <p:cNvGrpSpPr>
              <a:grpSpLocks/>
            </p:cNvGrpSpPr>
            <p:nvPr/>
          </p:nvGrpSpPr>
          <p:grpSpPr bwMode="auto">
            <a:xfrm>
              <a:off x="1285875" y="1928813"/>
              <a:ext cx="6572250" cy="3857625"/>
              <a:chOff x="845501" y="1714488"/>
              <a:chExt cx="7584151" cy="4643470"/>
            </a:xfrm>
          </p:grpSpPr>
          <p:grpSp>
            <p:nvGrpSpPr>
              <p:cNvPr id="20493" name="Group 126"/>
              <p:cNvGrpSpPr>
                <a:grpSpLocks/>
              </p:cNvGrpSpPr>
              <p:nvPr/>
            </p:nvGrpSpPr>
            <p:grpSpPr bwMode="auto">
              <a:xfrm>
                <a:off x="845501" y="1714488"/>
                <a:ext cx="7584151" cy="4643470"/>
                <a:chOff x="845501" y="1714488"/>
                <a:chExt cx="7584151" cy="4643470"/>
              </a:xfrm>
            </p:grpSpPr>
            <p:grpSp>
              <p:nvGrpSpPr>
                <p:cNvPr id="20499" name="Group 83"/>
                <p:cNvGrpSpPr>
                  <a:grpSpLocks/>
                </p:cNvGrpSpPr>
                <p:nvPr/>
              </p:nvGrpSpPr>
              <p:grpSpPr bwMode="auto">
                <a:xfrm>
                  <a:off x="845501" y="2320240"/>
                  <a:ext cx="3715135" cy="3430051"/>
                  <a:chOff x="571472" y="2070565"/>
                  <a:chExt cx="4490405" cy="4144648"/>
                </a:xfrm>
              </p:grpSpPr>
              <p:sp>
                <p:nvSpPr>
                  <p:cNvPr id="128" name="Rectangle 127"/>
                  <p:cNvSpPr/>
                  <p:nvPr/>
                </p:nvSpPr>
                <p:spPr bwMode="auto">
                  <a:xfrm>
                    <a:off x="571472" y="2069319"/>
                    <a:ext cx="1142684" cy="1071110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 bwMode="auto">
                  <a:xfrm>
                    <a:off x="2237651" y="2069319"/>
                    <a:ext cx="1142684" cy="1071110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0" name="Rectangle 129"/>
                  <p:cNvSpPr/>
                  <p:nvPr/>
                </p:nvSpPr>
                <p:spPr bwMode="auto">
                  <a:xfrm>
                    <a:off x="3917904" y="2069319"/>
                    <a:ext cx="1142684" cy="1071110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1" name="Rectangle 9"/>
                  <p:cNvSpPr/>
                  <p:nvPr/>
                </p:nvSpPr>
                <p:spPr bwMode="auto">
                  <a:xfrm>
                    <a:off x="571472" y="3595286"/>
                    <a:ext cx="1142684" cy="1074046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2" name="Rectangle 10"/>
                  <p:cNvSpPr/>
                  <p:nvPr/>
                </p:nvSpPr>
                <p:spPr bwMode="auto">
                  <a:xfrm>
                    <a:off x="2237651" y="3595286"/>
                    <a:ext cx="1142684" cy="1074046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" name="Rectangle 132"/>
                  <p:cNvSpPr/>
                  <p:nvPr/>
                </p:nvSpPr>
                <p:spPr bwMode="auto">
                  <a:xfrm>
                    <a:off x="3917904" y="3595286"/>
                    <a:ext cx="1142684" cy="1074046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" name="Rectangle 133"/>
                  <p:cNvSpPr/>
                  <p:nvPr/>
                </p:nvSpPr>
                <p:spPr bwMode="auto">
                  <a:xfrm>
                    <a:off x="571472" y="5144729"/>
                    <a:ext cx="1142684" cy="1071110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5" name="Rectangle 134"/>
                  <p:cNvSpPr/>
                  <p:nvPr/>
                </p:nvSpPr>
                <p:spPr bwMode="auto">
                  <a:xfrm>
                    <a:off x="2237651" y="5144729"/>
                    <a:ext cx="1142684" cy="1071110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6" name="Rectangle 135"/>
                  <p:cNvSpPr/>
                  <p:nvPr/>
                </p:nvSpPr>
                <p:spPr bwMode="auto">
                  <a:xfrm>
                    <a:off x="3917904" y="5144729"/>
                    <a:ext cx="1142684" cy="1071110"/>
                  </a:xfrm>
                  <a:prstGeom prst="rect">
                    <a:avLst/>
                  </a:prstGeom>
                  <a:gradFill>
                    <a:gsLst>
                      <a:gs pos="0">
                        <a:schemeClr val="bg2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90000"/>
                        </a:schemeClr>
                      </a:gs>
                      <a:gs pos="75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5" name="Right Arrow 84"/>
                <p:cNvSpPr/>
                <p:nvPr/>
              </p:nvSpPr>
              <p:spPr bwMode="auto">
                <a:xfrm>
                  <a:off x="1786243" y="2438209"/>
                  <a:ext cx="447085" cy="643578"/>
                </a:xfrm>
                <a:prstGeom prst="rightArrow">
                  <a:avLst>
                    <a:gd name="adj1" fmla="val 71880"/>
                    <a:gd name="adj2" fmla="val 39060"/>
                  </a:avLst>
                </a:prstGeom>
                <a:solidFill>
                  <a:schemeClr val="accent2">
                    <a:lumMod val="40000"/>
                    <a:lumOff val="60000"/>
                    <a:alpha val="72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" name="Right Arrow 85"/>
                <p:cNvSpPr/>
                <p:nvPr/>
              </p:nvSpPr>
              <p:spPr bwMode="auto">
                <a:xfrm rot="5400000">
                  <a:off x="2489933" y="4344437"/>
                  <a:ext cx="429862" cy="668299"/>
                </a:xfrm>
                <a:prstGeom prst="rightArrow">
                  <a:avLst>
                    <a:gd name="adj1" fmla="val 71880"/>
                    <a:gd name="adj2" fmla="val 39060"/>
                  </a:avLst>
                </a:prstGeom>
                <a:solidFill>
                  <a:schemeClr val="accent2">
                    <a:lumMod val="40000"/>
                    <a:lumOff val="60000"/>
                    <a:alpha val="72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20502" name="Straight Arrow Connector 2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463623" y="4494142"/>
                  <a:ext cx="774889" cy="826"/>
                </a:xfrm>
                <a:prstGeom prst="straightConnector1">
                  <a:avLst/>
                </a:prstGeom>
                <a:noFill/>
                <a:ln w="57150" algn="ctr">
                  <a:solidFill>
                    <a:schemeClr val="accent2"/>
                  </a:solidFill>
                  <a:prstDash val="sysDash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503" name="Straight Connector 26"/>
                <p:cNvCxnSpPr>
                  <a:cxnSpLocks noChangeShapeType="1"/>
                </p:cNvCxnSpPr>
                <p:nvPr/>
              </p:nvCxnSpPr>
              <p:spPr bwMode="auto">
                <a:xfrm>
                  <a:off x="2851480" y="4035673"/>
                  <a:ext cx="742955" cy="1588"/>
                </a:xfrm>
                <a:prstGeom prst="line">
                  <a:avLst/>
                </a:prstGeom>
                <a:noFill/>
                <a:ln w="57150" cap="sq" algn="ctr">
                  <a:solidFill>
                    <a:schemeClr val="accent2"/>
                  </a:solidFill>
                  <a:prstDash val="sys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504" name="Straight Arrow Connector 29"/>
                <p:cNvCxnSpPr>
                  <a:cxnSpLocks noChangeShapeType="1"/>
                </p:cNvCxnSpPr>
                <p:nvPr/>
              </p:nvCxnSpPr>
              <p:spPr bwMode="auto">
                <a:xfrm>
                  <a:off x="1811343" y="2630359"/>
                  <a:ext cx="1857388" cy="1588"/>
                </a:xfrm>
                <a:prstGeom prst="straightConnector1">
                  <a:avLst/>
                </a:prstGeom>
                <a:noFill/>
                <a:ln w="57150" cap="sq" algn="ctr">
                  <a:solidFill>
                    <a:srgbClr val="C00000">
                      <a:alpha val="72940"/>
                    </a:srgbClr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505" name="Straight Arrow Connector 3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1707825" y="3887697"/>
                  <a:ext cx="1990129" cy="1652"/>
                </a:xfrm>
                <a:prstGeom prst="straightConnector1">
                  <a:avLst/>
                </a:prstGeom>
                <a:noFill/>
                <a:ln w="57150" cap="sq" algn="ctr">
                  <a:solidFill>
                    <a:srgbClr val="00B05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506" name="Straight Connector 36"/>
                <p:cNvCxnSpPr>
                  <a:cxnSpLocks noChangeShapeType="1"/>
                </p:cNvCxnSpPr>
                <p:nvPr/>
              </p:nvCxnSpPr>
              <p:spPr bwMode="auto">
                <a:xfrm>
                  <a:off x="1811343" y="2856396"/>
                  <a:ext cx="891546" cy="1588"/>
                </a:xfrm>
                <a:prstGeom prst="line">
                  <a:avLst/>
                </a:prstGeom>
                <a:noFill/>
                <a:ln w="57150" cap="sq" algn="ctr">
                  <a:solidFill>
                    <a:srgbClr val="00B05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507" name="Straight Connector 39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1811343" y="4035673"/>
                  <a:ext cx="742955" cy="1588"/>
                </a:xfrm>
                <a:prstGeom prst="line">
                  <a:avLst/>
                </a:prstGeom>
                <a:noFill/>
                <a:ln w="57150" cap="sq" algn="ctr">
                  <a:solidFill>
                    <a:srgbClr val="7030A0"/>
                  </a:solidFill>
                  <a:prstDash val="sys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508" name="Straight Arrow Connector 48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167267" y="4494143"/>
                  <a:ext cx="774889" cy="826"/>
                </a:xfrm>
                <a:prstGeom prst="straightConnector1">
                  <a:avLst/>
                </a:prstGeom>
                <a:noFill/>
                <a:ln w="57150" algn="ctr">
                  <a:solidFill>
                    <a:srgbClr val="7030A0"/>
                  </a:solidFill>
                  <a:prstDash val="sysDash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20509" name="Group 123"/>
                <p:cNvGrpSpPr>
                  <a:grpSpLocks/>
                </p:cNvGrpSpPr>
                <p:nvPr/>
              </p:nvGrpSpPr>
              <p:grpSpPr bwMode="auto">
                <a:xfrm>
                  <a:off x="5571856" y="1714488"/>
                  <a:ext cx="2857796" cy="4643470"/>
                  <a:chOff x="5571856" y="1714488"/>
                  <a:chExt cx="2857796" cy="4643470"/>
                </a:xfrm>
              </p:grpSpPr>
              <p:sp>
                <p:nvSpPr>
                  <p:cNvPr id="95" name="Right Arrow 94"/>
                  <p:cNvSpPr/>
                  <p:nvPr/>
                </p:nvSpPr>
                <p:spPr bwMode="auto">
                  <a:xfrm>
                    <a:off x="5572497" y="1714488"/>
                    <a:ext cx="2857155" cy="4643470"/>
                  </a:xfrm>
                  <a:prstGeom prst="rightArrow">
                    <a:avLst>
                      <a:gd name="adj1" fmla="val 87365"/>
                      <a:gd name="adj2" fmla="val 20163"/>
                    </a:avLst>
                  </a:prstGeom>
                  <a:solidFill>
                    <a:schemeClr val="accent2">
                      <a:lumMod val="40000"/>
                      <a:lumOff val="60000"/>
                      <a:alpha val="50000"/>
                    </a:schemeClr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1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5989037" y="2464037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2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6274789" y="2464037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294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3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6560541" y="2464037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294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4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6846293" y="2464037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294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5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7132045" y="2464037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294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6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7417797" y="2464037"/>
                    <a:ext cx="285752" cy="642942"/>
                  </a:xfrm>
                  <a:prstGeom prst="rect">
                    <a:avLst/>
                  </a:prstGeom>
                  <a:solidFill>
                    <a:srgbClr val="00B050">
                      <a:alpha val="78822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7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5989037" y="3321293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8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6274789" y="3321293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9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6560541" y="3321293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0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6846293" y="3321293"/>
                    <a:ext cx="285752" cy="642942"/>
                  </a:xfrm>
                  <a:prstGeom prst="rect">
                    <a:avLst/>
                  </a:prstGeom>
                  <a:solidFill>
                    <a:srgbClr val="00B050">
                      <a:alpha val="78822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1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7132045" y="3321293"/>
                    <a:ext cx="285752" cy="642942"/>
                  </a:xfrm>
                  <a:prstGeom prst="rect">
                    <a:avLst/>
                  </a:prstGeom>
                  <a:solidFill>
                    <a:srgbClr val="00B050">
                      <a:alpha val="78822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2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7417797" y="3321293"/>
                    <a:ext cx="285752" cy="642942"/>
                  </a:xfrm>
                  <a:prstGeom prst="rect">
                    <a:avLst/>
                  </a:prstGeom>
                  <a:solidFill>
                    <a:srgbClr val="00B050">
                      <a:alpha val="78822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3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5989037" y="4178549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4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6274789" y="4178549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5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6560541" y="4178549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6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6846293" y="4178549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7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7132045" y="4178549"/>
                    <a:ext cx="285752" cy="642942"/>
                  </a:xfrm>
                  <a:prstGeom prst="rect">
                    <a:avLst/>
                  </a:prstGeom>
                  <a:solidFill>
                    <a:srgbClr val="00B050">
                      <a:alpha val="78822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8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7417797" y="4178549"/>
                    <a:ext cx="285752" cy="642942"/>
                  </a:xfrm>
                  <a:prstGeom prst="rect">
                    <a:avLst/>
                  </a:prstGeom>
                  <a:solidFill>
                    <a:srgbClr val="00B050">
                      <a:alpha val="78822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9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5989037" y="5035805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30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6274789" y="5035805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31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6560541" y="5035805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32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6846293" y="5035805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33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7132045" y="5035805"/>
                    <a:ext cx="285752" cy="642942"/>
                  </a:xfrm>
                  <a:prstGeom prst="rect">
                    <a:avLst/>
                  </a:prstGeom>
                  <a:solidFill>
                    <a:srgbClr val="C00000">
                      <a:alpha val="50980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34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7417797" y="5035805"/>
                    <a:ext cx="285752" cy="642942"/>
                  </a:xfrm>
                  <a:prstGeom prst="rect">
                    <a:avLst/>
                  </a:prstGeom>
                  <a:solidFill>
                    <a:srgbClr val="00B050">
                      <a:alpha val="78822"/>
                    </a:srgbClr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cxnSp>
                <p:nvCxnSpPr>
                  <p:cNvPr id="20535" name="Straight Connector 9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2464037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536" name="Straight Connector 9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3105391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537" name="Straight Connector 9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3321293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538" name="Straight Connector 9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3962647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539" name="Straight Connector 9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4178549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540" name="Straight Connector 9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4819903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541" name="Straight Connector 9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5035805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542" name="Straight Connector 9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74723" y="5677159"/>
                    <a:ext cx="2143140" cy="158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grpSp>
            <p:nvGrpSpPr>
              <p:cNvPr id="20494" name="Group 131"/>
              <p:cNvGrpSpPr>
                <a:grpSpLocks/>
              </p:cNvGrpSpPr>
              <p:nvPr/>
            </p:nvGrpSpPr>
            <p:grpSpPr bwMode="auto">
              <a:xfrm>
                <a:off x="1747542" y="2273850"/>
                <a:ext cx="1830738" cy="2107290"/>
                <a:chOff x="1747542" y="2273850"/>
                <a:chExt cx="1830738" cy="2107290"/>
              </a:xfrm>
            </p:grpSpPr>
            <p:sp>
              <p:nvSpPr>
                <p:cNvPr id="20495" name="TextBox 127"/>
                <p:cNvSpPr txBox="1">
                  <a:spLocks noChangeArrowheads="1"/>
                </p:cNvSpPr>
                <p:nvPr/>
              </p:nvSpPr>
              <p:spPr bwMode="auto">
                <a:xfrm>
                  <a:off x="3214678" y="2273850"/>
                  <a:ext cx="32412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b="1" i="1">
                      <a:solidFill>
                        <a:srgbClr val="C00000"/>
                      </a:solidFill>
                      <a:latin typeface="Calibri" pitchFamily="34" charset="0"/>
                    </a:rPr>
                    <a:t>A</a:t>
                  </a:r>
                </a:p>
              </p:txBody>
            </p:sp>
            <p:sp>
              <p:nvSpPr>
                <p:cNvPr id="20496" name="TextBox 128"/>
                <p:cNvSpPr txBox="1">
                  <a:spLocks noChangeArrowheads="1"/>
                </p:cNvSpPr>
                <p:nvPr/>
              </p:nvSpPr>
              <p:spPr bwMode="auto">
                <a:xfrm>
                  <a:off x="2666620" y="3131106"/>
                  <a:ext cx="31451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b="1" i="1">
                      <a:solidFill>
                        <a:srgbClr val="00B050"/>
                      </a:solidFill>
                      <a:latin typeface="Calibri" pitchFamily="34" charset="0"/>
                    </a:rPr>
                    <a:t>B</a:t>
                  </a:r>
                </a:p>
              </p:txBody>
            </p:sp>
            <p:sp>
              <p:nvSpPr>
                <p:cNvPr id="20497" name="TextBox 129"/>
                <p:cNvSpPr txBox="1">
                  <a:spLocks noChangeArrowheads="1"/>
                </p:cNvSpPr>
                <p:nvPr/>
              </p:nvSpPr>
              <p:spPr bwMode="auto">
                <a:xfrm>
                  <a:off x="1747542" y="4011808"/>
                  <a:ext cx="304892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b="1" i="1">
                      <a:solidFill>
                        <a:srgbClr val="7030A0"/>
                      </a:solidFill>
                      <a:latin typeface="Calibri" pitchFamily="34" charset="0"/>
                    </a:rPr>
                    <a:t>C</a:t>
                  </a:r>
                </a:p>
              </p:txBody>
            </p:sp>
            <p:sp>
              <p:nvSpPr>
                <p:cNvPr id="20498" name="TextBox 130"/>
                <p:cNvSpPr txBox="1">
                  <a:spLocks noChangeArrowheads="1"/>
                </p:cNvSpPr>
                <p:nvPr/>
              </p:nvSpPr>
              <p:spPr bwMode="auto">
                <a:xfrm>
                  <a:off x="3247740" y="4011808"/>
                  <a:ext cx="33054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b="1" i="1">
                      <a:solidFill>
                        <a:srgbClr val="002060"/>
                      </a:solidFill>
                      <a:latin typeface="Calibri" pitchFamily="34" charset="0"/>
                    </a:rPr>
                    <a:t>D</a:t>
                  </a:r>
                </a:p>
              </p:txBody>
            </p:sp>
          </p:grpSp>
        </p:grpSp>
        <p:grpSp>
          <p:nvGrpSpPr>
            <p:cNvPr id="20489" name="Group 153"/>
            <p:cNvGrpSpPr>
              <a:grpSpLocks/>
            </p:cNvGrpSpPr>
            <p:nvPr/>
          </p:nvGrpSpPr>
          <p:grpSpPr bwMode="auto">
            <a:xfrm>
              <a:off x="2072850" y="2429174"/>
              <a:ext cx="3285115" cy="2142827"/>
              <a:chOff x="2072833" y="2429166"/>
              <a:chExt cx="3285137" cy="2142842"/>
            </a:xfrm>
          </p:grpSpPr>
          <p:sp>
            <p:nvSpPr>
              <p:cNvPr id="20490" name="Oval 133"/>
              <p:cNvSpPr>
                <a:spLocks noChangeArrowheads="1"/>
              </p:cNvSpPr>
              <p:nvPr/>
            </p:nvSpPr>
            <p:spPr bwMode="auto">
              <a:xfrm>
                <a:off x="2500298" y="4143380"/>
                <a:ext cx="785818" cy="428628"/>
              </a:xfrm>
              <a:prstGeom prst="ellipse">
                <a:avLst/>
              </a:prstGeom>
              <a:noFill/>
              <a:ln w="41275" algn="ctr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76" name="Curved Connector 75"/>
              <p:cNvCxnSpPr/>
              <p:nvPr/>
            </p:nvCxnSpPr>
            <p:spPr bwMode="auto">
              <a:xfrm>
                <a:off x="2430002" y="2572416"/>
                <a:ext cx="2927970" cy="928096"/>
              </a:xfrm>
              <a:prstGeom prst="curvedConnector3">
                <a:avLst>
                  <a:gd name="adj1" fmla="val 37592"/>
                </a:avLst>
              </a:prstGeom>
              <a:solidFill>
                <a:schemeClr val="accent1"/>
              </a:solidFill>
              <a:ln w="3175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77" name="Oval 76"/>
              <p:cNvSpPr/>
              <p:nvPr/>
            </p:nvSpPr>
            <p:spPr bwMode="auto">
              <a:xfrm rot="5400000">
                <a:off x="1894307" y="2607692"/>
                <a:ext cx="784847" cy="427794"/>
              </a:xfrm>
              <a:prstGeom prst="ellipse">
                <a:avLst/>
              </a:prstGeom>
              <a:noFill/>
              <a:ln w="41275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486" name="TextBox 72"/>
          <p:cNvSpPr txBox="1">
            <a:spLocks noChangeArrowheads="1"/>
          </p:cNvSpPr>
          <p:nvPr/>
        </p:nvSpPr>
        <p:spPr bwMode="auto">
          <a:xfrm>
            <a:off x="2514600" y="20574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20487" name="TextBox 73"/>
          <p:cNvSpPr txBox="1">
            <a:spLocks noChangeArrowheads="1"/>
          </p:cNvSpPr>
          <p:nvPr/>
        </p:nvSpPr>
        <p:spPr bwMode="auto">
          <a:xfrm>
            <a:off x="3429000" y="37338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5715000"/>
            <a:ext cx="4006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Solution: Virtual Channels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6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454</Words>
  <Application>Microsoft Office PowerPoint</Application>
  <PresentationFormat>On-screen Show (4:3)</PresentationFormat>
  <Paragraphs>212</Paragraphs>
  <Slides>26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NoC</vt:lpstr>
      <vt:lpstr>NoC</vt:lpstr>
      <vt:lpstr>PowerPoint Presentation</vt:lpstr>
      <vt:lpstr>PowerPoint Presentation</vt:lpstr>
      <vt:lpstr>PowerPoint Presentation</vt:lpstr>
      <vt:lpstr>Flow control</vt:lpstr>
      <vt:lpstr>Head-of-line Blocking in Street Network</vt:lpstr>
      <vt:lpstr>Congestion &amp; HoL Blocking</vt:lpstr>
      <vt:lpstr>Congestion &amp; HoL Blocking</vt:lpstr>
      <vt:lpstr>Congestion &amp; HoL Blocking</vt:lpstr>
      <vt:lpstr>Routing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Dimension-Order Routing (DOR)</vt:lpstr>
      <vt:lpstr>Valiant</vt:lpstr>
      <vt:lpstr>n-phase ROMM</vt:lpstr>
      <vt:lpstr>Routing and Performance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tushar</dc:creator>
  <cp:lastModifiedBy>Windows User</cp:lastModifiedBy>
  <cp:revision>25</cp:revision>
  <dcterms:created xsi:type="dcterms:W3CDTF">2011-12-02T08:10:24Z</dcterms:created>
  <dcterms:modified xsi:type="dcterms:W3CDTF">2015-04-10T16:36:02Z</dcterms:modified>
</cp:coreProperties>
</file>