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127A"/>
    <a:srgbClr val="FF0000"/>
    <a:srgbClr val="66FF99"/>
    <a:srgbClr val="FFA74F"/>
    <a:srgbClr val="FFCC66"/>
    <a:srgbClr val="CFBDC8"/>
    <a:srgbClr val="B69CA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80784" autoAdjust="0"/>
  </p:normalViewPr>
  <p:slideViewPr>
    <p:cSldViewPr snapToObjects="1">
      <p:cViewPr varScale="1">
        <p:scale>
          <a:sx n="64" d="100"/>
          <a:sy n="64" d="100"/>
        </p:scale>
        <p:origin x="-16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40" d="100"/>
          <a:sy n="40" d="100"/>
        </p:scale>
        <p:origin x="-1500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3" tIns="47967" rIns="95933" bIns="47967" numCol="1" anchor="t" anchorCtr="0" compatLnSpc="1">
            <a:prstTxWarp prst="textNoShape">
              <a:avLst/>
            </a:prstTxWarp>
          </a:bodyPr>
          <a:lstStyle>
            <a:lvl1pPr defTabSz="95885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3" tIns="47967" rIns="95933" bIns="47967" numCol="1" anchor="t" anchorCtr="0" compatLnSpc="1">
            <a:prstTxWarp prst="textNoShape">
              <a:avLst/>
            </a:prstTxWarp>
          </a:bodyPr>
          <a:lstStyle>
            <a:lvl1pPr algn="r" defTabSz="95885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1825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3" tIns="47967" rIns="95933" bIns="47967" numCol="1" anchor="b" anchorCtr="0" compatLnSpc="1">
            <a:prstTxWarp prst="textNoShape">
              <a:avLst/>
            </a:prstTxWarp>
          </a:bodyPr>
          <a:lstStyle>
            <a:lvl1pPr defTabSz="95885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1825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3" tIns="47967" rIns="95933" bIns="47967" numCol="1" anchor="b" anchorCtr="0" compatLnSpc="1">
            <a:prstTxWarp prst="textNoShape">
              <a:avLst/>
            </a:prstTxWarp>
          </a:bodyPr>
          <a:lstStyle>
            <a:lvl1pPr algn="r" defTabSz="95885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86F9A5AB-F831-40E3-B0C5-580BC5DAD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79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3" tIns="47967" rIns="95933" bIns="47967" numCol="1" anchor="t" anchorCtr="0" compatLnSpc="1">
            <a:prstTxWarp prst="textNoShape">
              <a:avLst/>
            </a:prstTxWarp>
          </a:bodyPr>
          <a:lstStyle>
            <a:lvl1pPr defTabSz="95885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3" tIns="47967" rIns="95933" bIns="47967" numCol="1" anchor="t" anchorCtr="0" compatLnSpc="1">
            <a:prstTxWarp prst="textNoShape">
              <a:avLst/>
            </a:prstTxWarp>
          </a:bodyPr>
          <a:lstStyle>
            <a:lvl1pPr algn="r" defTabSz="95885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3" tIns="47967" rIns="95933" bIns="479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1825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3" tIns="47967" rIns="95933" bIns="47967" numCol="1" anchor="b" anchorCtr="0" compatLnSpc="1">
            <a:prstTxWarp prst="textNoShape">
              <a:avLst/>
            </a:prstTxWarp>
          </a:bodyPr>
          <a:lstStyle>
            <a:lvl1pPr defTabSz="95885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1825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3" tIns="47967" rIns="95933" bIns="47967" numCol="1" anchor="b" anchorCtr="0" compatLnSpc="1">
            <a:prstTxWarp prst="textNoShape">
              <a:avLst/>
            </a:prstTxWarp>
          </a:bodyPr>
          <a:lstStyle>
            <a:lvl1pPr algn="r" defTabSz="95885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323257D3-FD9B-42E9-8F66-82DE6F036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28F0FD-A3CA-4F47-921F-B22631D7AED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098925" y="1414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Times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506663" y="6491288"/>
            <a:ext cx="4306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Verdana" pitchFamily="34" charset="0"/>
              </a:rPr>
              <a:t>http://www.csg.csail.mit.edu/6.823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098925" y="1414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Times" pitchFamily="18" charset="0"/>
            </a:endParaRPr>
          </a:p>
        </p:txBody>
      </p:sp>
      <p:sp>
        <p:nvSpPr>
          <p:cNvPr id="1868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200">
                <a:solidFill>
                  <a:srgbClr val="FF0000"/>
                </a:solidFill>
                <a:latin typeface="DINNeuzeitGrotesk BoldCond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0"/>
            <a:ext cx="1905000" cy="457200"/>
          </a:xfrm>
        </p:spPr>
        <p:txBody>
          <a:bodyPr/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D18CBD1B-AAB2-4FE2-954F-779D7C5D2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9,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http://www.csg.csail.mit.edu/6.823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L11-</a:t>
            </a:r>
            <a:fld id="{B8AF9903-851B-412A-B401-65BE26B54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341313"/>
            <a:ext cx="76485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90613" y="1314450"/>
            <a:ext cx="6907212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67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March 9, 2015</a:t>
            </a:r>
            <a:endParaRPr lang="en-US"/>
          </a:p>
        </p:txBody>
      </p:sp>
      <p:sp>
        <p:nvSpPr>
          <p:cNvPr id="1867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616700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93000"/>
              </a:lnSpc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http://www.csg.csail.mit.edu/6.823 </a:t>
            </a:r>
          </a:p>
        </p:txBody>
      </p:sp>
      <p:sp>
        <p:nvSpPr>
          <p:cNvPr id="1867783" name="Line 7"/>
          <p:cNvSpPr>
            <a:spLocks noChangeShapeType="1"/>
          </p:cNvSpPr>
          <p:nvPr/>
        </p:nvSpPr>
        <p:spPr bwMode="auto">
          <a:xfrm>
            <a:off x="330200" y="1219200"/>
            <a:ext cx="8534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67784" name="Rectangle 8"/>
          <p:cNvSpPr>
            <a:spLocks noChangeArrowheads="1"/>
          </p:cNvSpPr>
          <p:nvPr/>
        </p:nvSpPr>
        <p:spPr bwMode="auto">
          <a:xfrm>
            <a:off x="7415213" y="6629400"/>
            <a:ext cx="172878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1200" dirty="0" smtClean="0">
                <a:latin typeface="Verdana" pitchFamily="34" charset="0"/>
              </a:rPr>
              <a:t>Sanchez </a:t>
            </a:r>
            <a:r>
              <a:rPr lang="en-US" sz="1200" baseline="0" dirty="0" smtClean="0">
                <a:latin typeface="Verdana" pitchFamily="34" charset="0"/>
              </a:rPr>
              <a:t>&amp; </a:t>
            </a:r>
            <a:r>
              <a:rPr lang="en-US" sz="1200" dirty="0" smtClean="0">
                <a:latin typeface="Verdana" pitchFamily="34" charset="0"/>
              </a:rPr>
              <a:t>Emer</a:t>
            </a:r>
            <a:endParaRPr lang="en-US" sz="1200" dirty="0">
              <a:latin typeface="Verdana" pitchFamily="34" charset="0"/>
            </a:endParaRPr>
          </a:p>
        </p:txBody>
      </p:sp>
      <p:sp>
        <p:nvSpPr>
          <p:cNvPr id="1867785" name="Line 9"/>
          <p:cNvSpPr>
            <a:spLocks noChangeShapeType="1"/>
          </p:cNvSpPr>
          <p:nvPr/>
        </p:nvSpPr>
        <p:spPr bwMode="auto">
          <a:xfrm>
            <a:off x="330200" y="1219200"/>
            <a:ext cx="8534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6778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L11-</a:t>
            </a:r>
            <a:fld id="{BF00F028-9935-4BF3-A4C9-E8E74A8C9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56127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56127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56127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9, 2015</a:t>
            </a:r>
            <a:endParaRPr lang="en-US"/>
          </a:p>
        </p:txBody>
      </p:sp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L11-</a:t>
            </a:r>
            <a:fld id="{6362D8D1-380F-4928-A074-F40E8B6B1A3F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254000"/>
            <a:ext cx="7937500" cy="10541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Renaming &amp; Out-of-order Issue</a:t>
            </a:r>
            <a:br>
              <a:rPr lang="en-US" smtClean="0"/>
            </a:br>
            <a:r>
              <a:rPr lang="en-US" sz="2400" i="1" smtClean="0"/>
              <a:t>An example</a:t>
            </a:r>
          </a:p>
        </p:txBody>
      </p:sp>
      <p:sp>
        <p:nvSpPr>
          <p:cNvPr id="15366" name="Rectangle 3"/>
          <p:cNvSpPr>
            <a:spLocks noChangeArrowheads="1"/>
          </p:cNvSpPr>
          <p:nvPr/>
        </p:nvSpPr>
        <p:spPr bwMode="auto">
          <a:xfrm>
            <a:off x="4449763" y="4657972"/>
            <a:ext cx="4191000" cy="1308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000" i="1" dirty="0">
                <a:latin typeface="Verdana" pitchFamily="34" charset="0"/>
              </a:rPr>
              <a:t> When are names in sources </a:t>
            </a:r>
          </a:p>
          <a:p>
            <a:pPr eaLnBrk="0" hangingPunct="0"/>
            <a:r>
              <a:rPr lang="en-US" sz="2000" i="1" dirty="0">
                <a:latin typeface="Verdana" pitchFamily="34" charset="0"/>
              </a:rPr>
              <a:t>   replaced by data?</a:t>
            </a:r>
          </a:p>
          <a:p>
            <a:pPr eaLnBrk="0" hangingPunct="0"/>
            <a:endParaRPr lang="en-US" sz="2000" i="1" dirty="0">
              <a:latin typeface="Verdana" pitchFamily="34" charset="0"/>
            </a:endParaRPr>
          </a:p>
          <a:p>
            <a:pPr eaLnBrk="0" hangingPunct="0">
              <a:buFontTx/>
              <a:buChar char="•"/>
            </a:pPr>
            <a:r>
              <a:rPr lang="en-US" sz="2000" i="1" dirty="0">
                <a:latin typeface="Verdana" pitchFamily="34" charset="0"/>
              </a:rPr>
              <a:t> When can a name be reused?</a:t>
            </a:r>
          </a:p>
        </p:txBody>
      </p:sp>
      <p:sp>
        <p:nvSpPr>
          <p:cNvPr id="15367" name="Rectangle 4"/>
          <p:cNvSpPr>
            <a:spLocks noChangeArrowheads="1"/>
          </p:cNvSpPr>
          <p:nvPr/>
        </p:nvSpPr>
        <p:spPr bwMode="auto">
          <a:xfrm>
            <a:off x="141288" y="4754563"/>
            <a:ext cx="4125912" cy="1746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solidFill>
                  <a:srgbClr val="56127A"/>
                </a:solidFill>
                <a:latin typeface="Verdana" pitchFamily="34" charset="0"/>
              </a:rPr>
              <a:t>1</a:t>
            </a:r>
            <a:r>
              <a:rPr lang="en-US" sz="1800">
                <a:solidFill>
                  <a:srgbClr val="56127A"/>
                </a:solidFill>
                <a:latin typeface="Verdana" pitchFamily="34" charset="0"/>
              </a:rPr>
              <a:t>	LD	F2, 	34(R2)</a:t>
            </a:r>
          </a:p>
          <a:p>
            <a:pPr eaLnBrk="0" hangingPunct="0"/>
            <a:r>
              <a:rPr lang="en-US" sz="1800" i="1">
                <a:solidFill>
                  <a:srgbClr val="56127A"/>
                </a:solidFill>
                <a:latin typeface="Verdana" pitchFamily="34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pitchFamily="34" charset="0"/>
              </a:rPr>
              <a:t>	LD	F4,	45(R3)</a:t>
            </a:r>
          </a:p>
          <a:p>
            <a:pPr eaLnBrk="0" hangingPunct="0"/>
            <a:r>
              <a:rPr lang="en-US" sz="1800" i="1">
                <a:solidFill>
                  <a:srgbClr val="56127A"/>
                </a:solidFill>
                <a:latin typeface="Verdana" pitchFamily="34" charset="0"/>
              </a:rPr>
              <a:t>3</a:t>
            </a:r>
            <a:r>
              <a:rPr lang="en-US" sz="1800">
                <a:solidFill>
                  <a:srgbClr val="56127A"/>
                </a:solidFill>
                <a:latin typeface="Verdana" pitchFamily="34" charset="0"/>
              </a:rPr>
              <a:t>	MULTD	F6,	F4,	F2</a:t>
            </a:r>
          </a:p>
          <a:p>
            <a:pPr eaLnBrk="0" hangingPunct="0"/>
            <a:r>
              <a:rPr lang="en-US" sz="1800" i="1">
                <a:solidFill>
                  <a:srgbClr val="56127A"/>
                </a:solidFill>
                <a:latin typeface="Verdana" pitchFamily="34" charset="0"/>
              </a:rPr>
              <a:t>4</a:t>
            </a:r>
            <a:r>
              <a:rPr lang="en-US" sz="1800">
                <a:solidFill>
                  <a:srgbClr val="56127A"/>
                </a:solidFill>
                <a:latin typeface="Verdana" pitchFamily="34" charset="0"/>
              </a:rPr>
              <a:t>	SUBD	F8,	F2,	F2</a:t>
            </a:r>
          </a:p>
          <a:p>
            <a:pPr eaLnBrk="0" hangingPunct="0"/>
            <a:r>
              <a:rPr lang="en-US" sz="1800" i="1">
                <a:solidFill>
                  <a:srgbClr val="56127A"/>
                </a:solidFill>
                <a:latin typeface="Verdana" pitchFamily="34" charset="0"/>
              </a:rPr>
              <a:t>5</a:t>
            </a:r>
            <a:r>
              <a:rPr lang="en-US" sz="1800">
                <a:solidFill>
                  <a:srgbClr val="56127A"/>
                </a:solidFill>
                <a:latin typeface="Verdana" pitchFamily="34" charset="0"/>
              </a:rPr>
              <a:t>	DIVD	F4,	F2,	F8</a:t>
            </a:r>
          </a:p>
          <a:p>
            <a:pPr eaLnBrk="0" hangingPunct="0"/>
            <a:r>
              <a:rPr lang="en-US" sz="1800" i="1">
                <a:solidFill>
                  <a:srgbClr val="56127A"/>
                </a:solidFill>
                <a:latin typeface="Verdana" pitchFamily="34" charset="0"/>
              </a:rPr>
              <a:t>6</a:t>
            </a:r>
            <a:r>
              <a:rPr lang="en-US" sz="1800">
                <a:solidFill>
                  <a:srgbClr val="56127A"/>
                </a:solidFill>
                <a:latin typeface="Verdana" pitchFamily="34" charset="0"/>
              </a:rPr>
              <a:t>	ADDD	F10,	F6,	F4</a:t>
            </a:r>
          </a:p>
        </p:txBody>
      </p:sp>
      <p:grpSp>
        <p:nvGrpSpPr>
          <p:cNvPr id="15368" name="Group 5"/>
          <p:cNvGrpSpPr>
            <a:grpSpLocks/>
          </p:cNvGrpSpPr>
          <p:nvPr/>
        </p:nvGrpSpPr>
        <p:grpSpPr bwMode="auto">
          <a:xfrm>
            <a:off x="957263" y="1157288"/>
            <a:ext cx="7661275" cy="3460750"/>
            <a:chOff x="603" y="736"/>
            <a:chExt cx="4826" cy="2180"/>
          </a:xfrm>
        </p:grpSpPr>
        <p:sp>
          <p:nvSpPr>
            <p:cNvPr id="15391" name="Rectangle 6"/>
            <p:cNvSpPr>
              <a:spLocks noChangeArrowheads="1"/>
            </p:cNvSpPr>
            <p:nvPr/>
          </p:nvSpPr>
          <p:spPr bwMode="auto">
            <a:xfrm>
              <a:off x="603" y="736"/>
              <a:ext cx="1371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i="1">
                  <a:latin typeface="Verdana" pitchFamily="34" charset="0"/>
                </a:rPr>
                <a:t>Renaming table</a:t>
              </a:r>
            </a:p>
          </p:txBody>
        </p:sp>
        <p:sp>
          <p:nvSpPr>
            <p:cNvPr id="15392" name="Rectangle 7"/>
            <p:cNvSpPr>
              <a:spLocks noChangeArrowheads="1"/>
            </p:cNvSpPr>
            <p:nvPr/>
          </p:nvSpPr>
          <p:spPr bwMode="auto">
            <a:xfrm>
              <a:off x="3072" y="736"/>
              <a:ext cx="1280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i="1">
                  <a:latin typeface="Verdana" pitchFamily="34" charset="0"/>
                </a:rPr>
                <a:t>Reorder buffer</a:t>
              </a:r>
            </a:p>
          </p:txBody>
        </p:sp>
        <p:sp>
          <p:nvSpPr>
            <p:cNvPr id="15393" name="Rectangle 8"/>
            <p:cNvSpPr>
              <a:spLocks noChangeArrowheads="1"/>
            </p:cNvSpPr>
            <p:nvPr/>
          </p:nvSpPr>
          <p:spPr bwMode="auto">
            <a:xfrm>
              <a:off x="2160" y="951"/>
              <a:ext cx="2955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>
                  <a:latin typeface="Verdana" pitchFamily="34" charset="0"/>
                </a:rPr>
                <a:t>Ins# use exec   op  p1   src1   p2  src2</a:t>
              </a:r>
            </a:p>
          </p:txBody>
        </p:sp>
        <p:sp>
          <p:nvSpPr>
            <p:cNvPr id="15394" name="Rectangle 9"/>
            <p:cNvSpPr>
              <a:spLocks noChangeArrowheads="1"/>
            </p:cNvSpPr>
            <p:nvPr/>
          </p:nvSpPr>
          <p:spPr bwMode="auto">
            <a:xfrm>
              <a:off x="5209" y="1107"/>
              <a:ext cx="220" cy="1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i="1">
                  <a:latin typeface="Verdana" pitchFamily="34" charset="0"/>
                </a:rPr>
                <a:t>t</a:t>
              </a:r>
              <a:r>
                <a:rPr lang="en-US" sz="1600" i="1" baseline="-25000">
                  <a:latin typeface="Verdana" pitchFamily="34" charset="0"/>
                </a:rPr>
                <a:t>1</a:t>
              </a:r>
              <a:endParaRPr lang="en-US" sz="1600" i="1">
                <a:latin typeface="Verdana" pitchFamily="34" charset="0"/>
              </a:endParaRPr>
            </a:p>
            <a:p>
              <a:pPr eaLnBrk="0" hangingPunct="0"/>
              <a:r>
                <a:rPr lang="en-US" sz="1600" i="1">
                  <a:latin typeface="Verdana" pitchFamily="34" charset="0"/>
                </a:rPr>
                <a:t>t</a:t>
              </a:r>
              <a:r>
                <a:rPr lang="en-US" sz="1600" i="1" baseline="-25000">
                  <a:latin typeface="Verdana" pitchFamily="34" charset="0"/>
                </a:rPr>
                <a:t>2</a:t>
              </a:r>
              <a:endParaRPr lang="en-US" sz="1600" i="1">
                <a:latin typeface="Verdana" pitchFamily="34" charset="0"/>
              </a:endParaRPr>
            </a:p>
            <a:p>
              <a:pPr eaLnBrk="0" hangingPunct="0"/>
              <a:r>
                <a:rPr lang="en-US" sz="1800" i="1">
                  <a:latin typeface="Arial" charset="0"/>
                </a:rPr>
                <a:t>t</a:t>
              </a:r>
              <a:r>
                <a:rPr lang="en-US" sz="1800" i="1" baseline="-25000">
                  <a:latin typeface="Arial" charset="0"/>
                </a:rPr>
                <a:t>3</a:t>
              </a:r>
            </a:p>
            <a:p>
              <a:pPr eaLnBrk="0" hangingPunct="0"/>
              <a:r>
                <a:rPr lang="en-US" sz="1800" i="1">
                  <a:latin typeface="Arial" charset="0"/>
                </a:rPr>
                <a:t>t</a:t>
              </a:r>
              <a:r>
                <a:rPr lang="en-US" sz="1800" i="1" baseline="-25000">
                  <a:latin typeface="Arial" charset="0"/>
                </a:rPr>
                <a:t>4</a:t>
              </a:r>
            </a:p>
            <a:p>
              <a:pPr eaLnBrk="0" hangingPunct="0"/>
              <a:r>
                <a:rPr lang="en-US" sz="1800" i="1">
                  <a:latin typeface="Arial" charset="0"/>
                </a:rPr>
                <a:t>t</a:t>
              </a:r>
              <a:r>
                <a:rPr lang="en-US" sz="1800" i="1" baseline="-25000">
                  <a:latin typeface="Arial" charset="0"/>
                </a:rPr>
                <a:t>5</a:t>
              </a:r>
            </a:p>
            <a:p>
              <a:pPr eaLnBrk="0" hangingPunct="0"/>
              <a:r>
                <a:rPr lang="en-US" sz="1600" i="1">
                  <a:latin typeface="Verdana" pitchFamily="34" charset="0"/>
                </a:rPr>
                <a:t>.</a:t>
              </a:r>
            </a:p>
            <a:p>
              <a:pPr eaLnBrk="0" hangingPunct="0"/>
              <a:r>
                <a:rPr lang="en-US" sz="1600" i="1">
                  <a:latin typeface="Verdana" pitchFamily="34" charset="0"/>
                </a:rPr>
                <a:t>.</a:t>
              </a:r>
            </a:p>
          </p:txBody>
        </p:sp>
        <p:sp>
          <p:nvSpPr>
            <p:cNvPr id="15395" name="Rectangle 10"/>
            <p:cNvSpPr>
              <a:spLocks noChangeArrowheads="1"/>
            </p:cNvSpPr>
            <p:nvPr/>
          </p:nvSpPr>
          <p:spPr bwMode="auto">
            <a:xfrm>
              <a:off x="2180" y="1164"/>
              <a:ext cx="2988" cy="17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6" name="Line 11"/>
            <p:cNvSpPr>
              <a:spLocks noChangeShapeType="1"/>
            </p:cNvSpPr>
            <p:nvPr/>
          </p:nvSpPr>
          <p:spPr bwMode="auto">
            <a:xfrm>
              <a:off x="2588" y="1179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7" name="Line 12"/>
            <p:cNvSpPr>
              <a:spLocks noChangeShapeType="1"/>
            </p:cNvSpPr>
            <p:nvPr/>
          </p:nvSpPr>
          <p:spPr bwMode="auto">
            <a:xfrm>
              <a:off x="2876" y="1173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8" name="Line 13"/>
            <p:cNvSpPr>
              <a:spLocks noChangeShapeType="1"/>
            </p:cNvSpPr>
            <p:nvPr/>
          </p:nvSpPr>
          <p:spPr bwMode="auto">
            <a:xfrm>
              <a:off x="4403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9" name="Line 14"/>
            <p:cNvSpPr>
              <a:spLocks noChangeShapeType="1"/>
            </p:cNvSpPr>
            <p:nvPr/>
          </p:nvSpPr>
          <p:spPr bwMode="auto">
            <a:xfrm>
              <a:off x="3812" y="1162"/>
              <a:ext cx="0" cy="1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0" name="Line 15"/>
            <p:cNvSpPr>
              <a:spLocks noChangeShapeType="1"/>
            </p:cNvSpPr>
            <p:nvPr/>
          </p:nvSpPr>
          <p:spPr bwMode="auto">
            <a:xfrm>
              <a:off x="4584" y="1163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401" name="Group 16"/>
            <p:cNvGrpSpPr>
              <a:grpSpLocks/>
            </p:cNvGrpSpPr>
            <p:nvPr/>
          </p:nvGrpSpPr>
          <p:grpSpPr bwMode="auto">
            <a:xfrm>
              <a:off x="2179" y="1316"/>
              <a:ext cx="2976" cy="1392"/>
              <a:chOff x="2181" y="1347"/>
              <a:chExt cx="2976" cy="1392"/>
            </a:xfrm>
          </p:grpSpPr>
          <p:sp>
            <p:nvSpPr>
              <p:cNvPr id="15419" name="Line 17"/>
              <p:cNvSpPr>
                <a:spLocks noChangeShapeType="1"/>
              </p:cNvSpPr>
              <p:nvPr/>
            </p:nvSpPr>
            <p:spPr bwMode="auto">
              <a:xfrm>
                <a:off x="2188" y="1347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0" name="Line 18"/>
              <p:cNvSpPr>
                <a:spLocks noChangeShapeType="1"/>
              </p:cNvSpPr>
              <p:nvPr/>
            </p:nvSpPr>
            <p:spPr bwMode="auto">
              <a:xfrm>
                <a:off x="2188" y="1523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1" name="Line 19"/>
              <p:cNvSpPr>
                <a:spLocks noChangeShapeType="1"/>
              </p:cNvSpPr>
              <p:nvPr/>
            </p:nvSpPr>
            <p:spPr bwMode="auto">
              <a:xfrm>
                <a:off x="2181" y="169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2" name="Line 20"/>
              <p:cNvSpPr>
                <a:spLocks noChangeShapeType="1"/>
              </p:cNvSpPr>
              <p:nvPr/>
            </p:nvSpPr>
            <p:spPr bwMode="auto">
              <a:xfrm>
                <a:off x="2188" y="185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3" name="Line 21"/>
              <p:cNvSpPr>
                <a:spLocks noChangeShapeType="1"/>
              </p:cNvSpPr>
              <p:nvPr/>
            </p:nvSpPr>
            <p:spPr bwMode="auto">
              <a:xfrm>
                <a:off x="2188" y="2035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4" name="Line 22"/>
              <p:cNvSpPr>
                <a:spLocks noChangeShapeType="1"/>
              </p:cNvSpPr>
              <p:nvPr/>
            </p:nvSpPr>
            <p:spPr bwMode="auto">
              <a:xfrm>
                <a:off x="2188" y="2195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5" name="Line 23"/>
              <p:cNvSpPr>
                <a:spLocks noChangeShapeType="1"/>
              </p:cNvSpPr>
              <p:nvPr/>
            </p:nvSpPr>
            <p:spPr bwMode="auto">
              <a:xfrm>
                <a:off x="2181" y="257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6" name="Line 24"/>
              <p:cNvSpPr>
                <a:spLocks noChangeShapeType="1"/>
              </p:cNvSpPr>
              <p:nvPr/>
            </p:nvSpPr>
            <p:spPr bwMode="auto">
              <a:xfrm>
                <a:off x="2181" y="2739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7" name="Line 25"/>
              <p:cNvSpPr>
                <a:spLocks noChangeShapeType="1"/>
              </p:cNvSpPr>
              <p:nvPr/>
            </p:nvSpPr>
            <p:spPr bwMode="auto">
              <a:xfrm>
                <a:off x="2195" y="2379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402" name="Rectangle 26"/>
            <p:cNvSpPr>
              <a:spLocks noChangeArrowheads="1"/>
            </p:cNvSpPr>
            <p:nvPr/>
          </p:nvSpPr>
          <p:spPr bwMode="auto">
            <a:xfrm>
              <a:off x="682" y="2685"/>
              <a:ext cx="1351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dirty="0" smtClean="0">
                  <a:solidFill>
                    <a:schemeClr val="bg2"/>
                  </a:solidFill>
                  <a:latin typeface="Verdana" pitchFamily="34" charset="0"/>
                </a:rPr>
                <a:t>data (v</a:t>
              </a:r>
              <a:r>
                <a:rPr lang="en-US" sz="1800" baseline="-25000" dirty="0" smtClean="0">
                  <a:solidFill>
                    <a:schemeClr val="bg2"/>
                  </a:solidFill>
                  <a:latin typeface="Verdana" pitchFamily="34" charset="0"/>
                </a:rPr>
                <a:t>i</a:t>
              </a:r>
              <a:r>
                <a:rPr lang="en-US" sz="1800" dirty="0" smtClean="0">
                  <a:solidFill>
                    <a:schemeClr val="bg2"/>
                  </a:solidFill>
                  <a:latin typeface="Verdana" pitchFamily="34" charset="0"/>
                </a:rPr>
                <a:t>) </a:t>
              </a:r>
              <a:r>
                <a:rPr lang="en-US" sz="1800" dirty="0">
                  <a:solidFill>
                    <a:schemeClr val="bg2"/>
                  </a:solidFill>
                  <a:latin typeface="Verdana" pitchFamily="34" charset="0"/>
                </a:rPr>
                <a:t>/ </a:t>
              </a:r>
              <a:r>
                <a:rPr lang="en-US" sz="1800" dirty="0" smtClean="0">
                  <a:solidFill>
                    <a:schemeClr val="bg2"/>
                  </a:solidFill>
                  <a:latin typeface="Verdana" pitchFamily="34" charset="0"/>
                </a:rPr>
                <a:t>tag(</a:t>
              </a:r>
              <a:r>
                <a:rPr lang="en-US" sz="1800" dirty="0" err="1" smtClean="0">
                  <a:solidFill>
                    <a:schemeClr val="bg2"/>
                  </a:solidFill>
                  <a:latin typeface="Verdana" pitchFamily="34" charset="0"/>
                </a:rPr>
                <a:t>t</a:t>
              </a:r>
              <a:r>
                <a:rPr lang="en-US" sz="1800" baseline="-25000" dirty="0" err="1" smtClean="0">
                  <a:solidFill>
                    <a:schemeClr val="bg2"/>
                  </a:solidFill>
                  <a:latin typeface="Verdana" pitchFamily="34" charset="0"/>
                </a:rPr>
                <a:t>i</a:t>
              </a:r>
              <a:r>
                <a:rPr lang="en-US" sz="1800" dirty="0" smtClean="0">
                  <a:solidFill>
                    <a:schemeClr val="bg2"/>
                  </a:solidFill>
                  <a:latin typeface="Verdana" pitchFamily="34" charset="0"/>
                </a:rPr>
                <a:t>)</a:t>
              </a:r>
              <a:endParaRPr lang="en-US" sz="1800" dirty="0">
                <a:solidFill>
                  <a:schemeClr val="bg2"/>
                </a:solidFill>
                <a:latin typeface="Verdana" pitchFamily="34" charset="0"/>
              </a:endParaRPr>
            </a:p>
          </p:txBody>
        </p:sp>
        <p:sp>
          <p:nvSpPr>
            <p:cNvPr id="15403" name="Rectangle 27"/>
            <p:cNvSpPr>
              <a:spLocks noChangeArrowheads="1"/>
            </p:cNvSpPr>
            <p:nvPr/>
          </p:nvSpPr>
          <p:spPr bwMode="auto">
            <a:xfrm>
              <a:off x="672" y="951"/>
              <a:ext cx="982" cy="16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>
                  <a:latin typeface="Verdana" pitchFamily="34" charset="0"/>
                </a:rPr>
                <a:t>     p    data</a:t>
              </a:r>
            </a:p>
            <a:p>
              <a:pPr eaLnBrk="0" hangingPunct="0"/>
              <a:r>
                <a:rPr lang="en-US" sz="1800">
                  <a:latin typeface="Verdana" pitchFamily="34" charset="0"/>
                </a:rPr>
                <a:t>F1</a:t>
              </a:r>
            </a:p>
            <a:p>
              <a:pPr eaLnBrk="0" hangingPunct="0"/>
              <a:r>
                <a:rPr lang="en-US" sz="1800">
                  <a:latin typeface="Verdana" pitchFamily="34" charset="0"/>
                </a:rPr>
                <a:t>F2</a:t>
              </a:r>
            </a:p>
            <a:p>
              <a:pPr eaLnBrk="0" hangingPunct="0"/>
              <a:r>
                <a:rPr lang="en-US" sz="1800">
                  <a:latin typeface="Verdana" pitchFamily="34" charset="0"/>
                </a:rPr>
                <a:t>F3</a:t>
              </a:r>
            </a:p>
            <a:p>
              <a:pPr eaLnBrk="0" hangingPunct="0"/>
              <a:r>
                <a:rPr lang="en-US" sz="1800">
                  <a:latin typeface="Verdana" pitchFamily="34" charset="0"/>
                </a:rPr>
                <a:t>F4</a:t>
              </a:r>
            </a:p>
            <a:p>
              <a:pPr eaLnBrk="0" hangingPunct="0"/>
              <a:r>
                <a:rPr lang="en-US" sz="1800">
                  <a:latin typeface="Verdana" pitchFamily="34" charset="0"/>
                </a:rPr>
                <a:t>F5</a:t>
              </a:r>
            </a:p>
            <a:p>
              <a:pPr eaLnBrk="0" hangingPunct="0"/>
              <a:r>
                <a:rPr lang="en-US" sz="1800">
                  <a:latin typeface="Verdana" pitchFamily="34" charset="0"/>
                </a:rPr>
                <a:t>F6</a:t>
              </a:r>
            </a:p>
            <a:p>
              <a:pPr eaLnBrk="0" hangingPunct="0"/>
              <a:r>
                <a:rPr lang="en-US" sz="1800">
                  <a:latin typeface="Verdana" pitchFamily="34" charset="0"/>
                </a:rPr>
                <a:t>F7</a:t>
              </a:r>
            </a:p>
            <a:p>
              <a:pPr eaLnBrk="0" hangingPunct="0"/>
              <a:r>
                <a:rPr lang="en-US" sz="1800">
                  <a:latin typeface="Verdana" pitchFamily="34" charset="0"/>
                </a:rPr>
                <a:t>F8</a:t>
              </a:r>
            </a:p>
          </p:txBody>
        </p:sp>
        <p:grpSp>
          <p:nvGrpSpPr>
            <p:cNvPr id="15404" name="Group 28"/>
            <p:cNvGrpSpPr>
              <a:grpSpLocks/>
            </p:cNvGrpSpPr>
            <p:nvPr/>
          </p:nvGrpSpPr>
          <p:grpSpPr bwMode="auto">
            <a:xfrm>
              <a:off x="953" y="1173"/>
              <a:ext cx="760" cy="1368"/>
              <a:chOff x="955" y="1204"/>
              <a:chExt cx="760" cy="1368"/>
            </a:xfrm>
          </p:grpSpPr>
          <p:grpSp>
            <p:nvGrpSpPr>
              <p:cNvPr id="15409" name="Group 29"/>
              <p:cNvGrpSpPr>
                <a:grpSpLocks/>
              </p:cNvGrpSpPr>
              <p:nvPr/>
            </p:nvGrpSpPr>
            <p:grpSpPr bwMode="auto">
              <a:xfrm>
                <a:off x="955" y="1204"/>
                <a:ext cx="760" cy="1368"/>
                <a:chOff x="955" y="1204"/>
                <a:chExt cx="760" cy="1368"/>
              </a:xfrm>
            </p:grpSpPr>
            <p:sp>
              <p:nvSpPr>
                <p:cNvPr id="15411" name="Rectangle 30"/>
                <p:cNvSpPr>
                  <a:spLocks noChangeArrowheads="1"/>
                </p:cNvSpPr>
                <p:nvPr/>
              </p:nvSpPr>
              <p:spPr bwMode="auto">
                <a:xfrm>
                  <a:off x="955" y="1204"/>
                  <a:ext cx="760" cy="1368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2" name="Line 31"/>
                <p:cNvSpPr>
                  <a:spLocks noChangeShapeType="1"/>
                </p:cNvSpPr>
                <p:nvPr/>
              </p:nvSpPr>
              <p:spPr bwMode="auto">
                <a:xfrm>
                  <a:off x="967" y="1368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3" name="Line 32"/>
                <p:cNvSpPr>
                  <a:spLocks noChangeShapeType="1"/>
                </p:cNvSpPr>
                <p:nvPr/>
              </p:nvSpPr>
              <p:spPr bwMode="auto">
                <a:xfrm>
                  <a:off x="967" y="1540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4" name="Line 33"/>
                <p:cNvSpPr>
                  <a:spLocks noChangeShapeType="1"/>
                </p:cNvSpPr>
                <p:nvPr/>
              </p:nvSpPr>
              <p:spPr bwMode="auto">
                <a:xfrm>
                  <a:off x="967" y="1706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5" name="Line 34"/>
                <p:cNvSpPr>
                  <a:spLocks noChangeShapeType="1"/>
                </p:cNvSpPr>
                <p:nvPr/>
              </p:nvSpPr>
              <p:spPr bwMode="auto">
                <a:xfrm>
                  <a:off x="967" y="1878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6" name="Line 35"/>
                <p:cNvSpPr>
                  <a:spLocks noChangeShapeType="1"/>
                </p:cNvSpPr>
                <p:nvPr/>
              </p:nvSpPr>
              <p:spPr bwMode="auto">
                <a:xfrm>
                  <a:off x="967" y="2050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7" name="Line 36"/>
                <p:cNvSpPr>
                  <a:spLocks noChangeShapeType="1"/>
                </p:cNvSpPr>
                <p:nvPr/>
              </p:nvSpPr>
              <p:spPr bwMode="auto">
                <a:xfrm>
                  <a:off x="967" y="2222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8" name="Line 37"/>
                <p:cNvSpPr>
                  <a:spLocks noChangeShapeType="1"/>
                </p:cNvSpPr>
                <p:nvPr/>
              </p:nvSpPr>
              <p:spPr bwMode="auto">
                <a:xfrm>
                  <a:off x="955" y="2401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410" name="Line 38"/>
              <p:cNvSpPr>
                <a:spLocks noChangeShapeType="1"/>
              </p:cNvSpPr>
              <p:nvPr/>
            </p:nvSpPr>
            <p:spPr bwMode="auto">
              <a:xfrm>
                <a:off x="1105" y="1210"/>
                <a:ext cx="0" cy="13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405" name="Freeform 39"/>
            <p:cNvSpPr>
              <a:spLocks/>
            </p:cNvSpPr>
            <p:nvPr/>
          </p:nvSpPr>
          <p:spPr bwMode="auto">
            <a:xfrm>
              <a:off x="1344" y="2296"/>
              <a:ext cx="1" cy="433"/>
            </a:xfrm>
            <a:custGeom>
              <a:avLst/>
              <a:gdLst>
                <a:gd name="T0" fmla="*/ 0 w 1"/>
                <a:gd name="T1" fmla="*/ 432 h 433"/>
                <a:gd name="T2" fmla="*/ 0 w 1"/>
                <a:gd name="T3" fmla="*/ 0 h 433"/>
                <a:gd name="T4" fmla="*/ 0 60000 65536"/>
                <a:gd name="T5" fmla="*/ 0 60000 65536"/>
                <a:gd name="T6" fmla="*/ 0 w 1"/>
                <a:gd name="T7" fmla="*/ 0 h 433"/>
                <a:gd name="T8" fmla="*/ 1 w 1"/>
                <a:gd name="T9" fmla="*/ 433 h 4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33">
                  <a:moveTo>
                    <a:pt x="0" y="432"/>
                  </a:move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6" name="Freeform 40"/>
            <p:cNvSpPr>
              <a:spLocks/>
            </p:cNvSpPr>
            <p:nvPr/>
          </p:nvSpPr>
          <p:spPr bwMode="auto">
            <a:xfrm>
              <a:off x="2003" y="2768"/>
              <a:ext cx="2092" cy="29"/>
            </a:xfrm>
            <a:custGeom>
              <a:avLst/>
              <a:gdLst>
                <a:gd name="T0" fmla="*/ 0 w 2427"/>
                <a:gd name="T1" fmla="*/ 0 h 1"/>
                <a:gd name="T2" fmla="*/ 2426 w 2427"/>
                <a:gd name="T3" fmla="*/ 0 h 1"/>
                <a:gd name="T4" fmla="*/ 0 60000 65536"/>
                <a:gd name="T5" fmla="*/ 0 60000 65536"/>
                <a:gd name="T6" fmla="*/ 0 w 2427"/>
                <a:gd name="T7" fmla="*/ 0 h 1"/>
                <a:gd name="T8" fmla="*/ 2427 w 242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27" h="1">
                  <a:moveTo>
                    <a:pt x="0" y="0"/>
                  </a:moveTo>
                  <a:lnTo>
                    <a:pt x="2426" y="0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7" name="Line 41"/>
            <p:cNvSpPr>
              <a:spLocks noChangeShapeType="1"/>
            </p:cNvSpPr>
            <p:nvPr/>
          </p:nvSpPr>
          <p:spPr bwMode="auto">
            <a:xfrm>
              <a:off x="3215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8" name="Line 42"/>
            <p:cNvSpPr>
              <a:spLocks noChangeShapeType="1"/>
            </p:cNvSpPr>
            <p:nvPr/>
          </p:nvSpPr>
          <p:spPr bwMode="auto">
            <a:xfrm>
              <a:off x="3638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0795" name="Text Box 43"/>
          <p:cNvSpPr txBox="1">
            <a:spLocks noChangeArrowheads="1"/>
          </p:cNvSpPr>
          <p:nvPr/>
        </p:nvSpPr>
        <p:spPr bwMode="auto">
          <a:xfrm>
            <a:off x="4921250" y="5289466"/>
            <a:ext cx="37909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i="1" dirty="0">
                <a:solidFill>
                  <a:srgbClr val="FF0000"/>
                </a:solidFill>
                <a:latin typeface="Verdana" pitchFamily="34" charset="0"/>
              </a:rPr>
              <a:t>Whenever an FU produces data</a:t>
            </a:r>
          </a:p>
        </p:txBody>
      </p:sp>
      <p:sp>
        <p:nvSpPr>
          <p:cNvPr id="2250796" name="Text Box 44"/>
          <p:cNvSpPr txBox="1">
            <a:spLocks noChangeArrowheads="1"/>
          </p:cNvSpPr>
          <p:nvPr/>
        </p:nvSpPr>
        <p:spPr bwMode="auto">
          <a:xfrm>
            <a:off x="4935538" y="5893675"/>
            <a:ext cx="42481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i="1" dirty="0">
                <a:solidFill>
                  <a:srgbClr val="FF0000"/>
                </a:solidFill>
                <a:latin typeface="Verdana" pitchFamily="34" charset="0"/>
              </a:rPr>
              <a:t>Whenever an instruction completes</a:t>
            </a:r>
          </a:p>
        </p:txBody>
      </p:sp>
      <p:sp>
        <p:nvSpPr>
          <p:cNvPr id="2250797" name="Text Box 45"/>
          <p:cNvSpPr txBox="1">
            <a:spLocks noChangeArrowheads="1"/>
          </p:cNvSpPr>
          <p:nvPr/>
        </p:nvSpPr>
        <p:spPr bwMode="auto">
          <a:xfrm>
            <a:off x="1870075" y="2093913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6127A"/>
                </a:solidFill>
                <a:latin typeface="Arial" charset="0"/>
              </a:rPr>
              <a:t>t1</a:t>
            </a:r>
          </a:p>
        </p:txBody>
      </p:sp>
      <p:sp>
        <p:nvSpPr>
          <p:cNvPr id="2250798" name="Text Box 46"/>
          <p:cNvSpPr txBox="1">
            <a:spLocks noChangeArrowheads="1"/>
          </p:cNvSpPr>
          <p:nvPr/>
        </p:nvSpPr>
        <p:spPr bwMode="auto">
          <a:xfrm>
            <a:off x="3448050" y="181133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56127A"/>
                </a:solidFill>
                <a:latin typeface="Arial" charset="0"/>
              </a:rPr>
              <a:t>   1          1        0        LD     </a:t>
            </a:r>
          </a:p>
        </p:txBody>
      </p:sp>
      <p:sp>
        <p:nvSpPr>
          <p:cNvPr id="2250799" name="Text Box 47"/>
          <p:cNvSpPr txBox="1">
            <a:spLocks noChangeArrowheads="1"/>
          </p:cNvSpPr>
          <p:nvPr/>
        </p:nvSpPr>
        <p:spPr bwMode="auto">
          <a:xfrm>
            <a:off x="1887538" y="2636838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6127A"/>
                </a:solidFill>
                <a:latin typeface="Arial" charset="0"/>
              </a:rPr>
              <a:t>t2</a:t>
            </a:r>
          </a:p>
        </p:txBody>
      </p:sp>
      <p:sp>
        <p:nvSpPr>
          <p:cNvPr id="2250800" name="Text Box 48"/>
          <p:cNvSpPr txBox="1">
            <a:spLocks noChangeArrowheads="1"/>
          </p:cNvSpPr>
          <p:nvPr/>
        </p:nvSpPr>
        <p:spPr bwMode="auto">
          <a:xfrm>
            <a:off x="3448050" y="20859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56127A"/>
                </a:solidFill>
                <a:latin typeface="Arial" charset="0"/>
              </a:rPr>
              <a:t>   2          1        0        LD     </a:t>
            </a:r>
          </a:p>
        </p:txBody>
      </p:sp>
      <p:sp>
        <p:nvSpPr>
          <p:cNvPr id="2250801" name="Text Box 49"/>
          <p:cNvSpPr txBox="1">
            <a:spLocks noChangeArrowheads="1"/>
          </p:cNvSpPr>
          <p:nvPr/>
        </p:nvSpPr>
        <p:spPr bwMode="auto">
          <a:xfrm>
            <a:off x="3448050" y="286385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56127A"/>
                </a:solidFill>
                <a:latin typeface="Arial" charset="0"/>
              </a:rPr>
              <a:t>   5          1        0        DIV       1        v1           0         t4     </a:t>
            </a:r>
          </a:p>
        </p:txBody>
      </p:sp>
      <p:sp>
        <p:nvSpPr>
          <p:cNvPr id="2250802" name="Text Box 50"/>
          <p:cNvSpPr txBox="1">
            <a:spLocks noChangeArrowheads="1"/>
          </p:cNvSpPr>
          <p:nvPr/>
        </p:nvSpPr>
        <p:spPr bwMode="auto">
          <a:xfrm>
            <a:off x="3448050" y="262890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56127A"/>
                </a:solidFill>
                <a:latin typeface="Arial" charset="0"/>
              </a:rPr>
              <a:t>   4          1        0        SUB     1        v1           1         v1</a:t>
            </a:r>
          </a:p>
        </p:txBody>
      </p:sp>
      <p:sp>
        <p:nvSpPr>
          <p:cNvPr id="2250803" name="Text Box 51"/>
          <p:cNvSpPr txBox="1">
            <a:spLocks noChangeArrowheads="1"/>
          </p:cNvSpPr>
          <p:nvPr/>
        </p:nvSpPr>
        <p:spPr bwMode="auto">
          <a:xfrm>
            <a:off x="1876425" y="3711575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6127A"/>
                </a:solidFill>
                <a:latin typeface="Arial" charset="0"/>
              </a:rPr>
              <a:t>t4</a:t>
            </a:r>
          </a:p>
        </p:txBody>
      </p:sp>
      <p:sp>
        <p:nvSpPr>
          <p:cNvPr id="2250804" name="Text Box 52"/>
          <p:cNvSpPr txBox="1">
            <a:spLocks noChangeArrowheads="1"/>
          </p:cNvSpPr>
          <p:nvPr/>
        </p:nvSpPr>
        <p:spPr bwMode="auto">
          <a:xfrm>
            <a:off x="3448050" y="234315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56127A"/>
                </a:solidFill>
                <a:latin typeface="Arial" charset="0"/>
              </a:rPr>
              <a:t>   3          1        0        MUL     0        t2            1         v1</a:t>
            </a:r>
          </a:p>
        </p:txBody>
      </p:sp>
      <p:sp>
        <p:nvSpPr>
          <p:cNvPr id="2250805" name="Text Box 53"/>
          <p:cNvSpPr txBox="1">
            <a:spLocks noChangeArrowheads="1"/>
          </p:cNvSpPr>
          <p:nvPr/>
        </p:nvSpPr>
        <p:spPr bwMode="auto">
          <a:xfrm>
            <a:off x="1870075" y="3179763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6127A"/>
                </a:solidFill>
                <a:latin typeface="Arial" charset="0"/>
              </a:rPr>
              <a:t>t3</a:t>
            </a:r>
          </a:p>
        </p:txBody>
      </p:sp>
      <p:sp>
        <p:nvSpPr>
          <p:cNvPr id="2250806" name="Text Box 54"/>
          <p:cNvSpPr txBox="1">
            <a:spLocks noChangeArrowheads="1"/>
          </p:cNvSpPr>
          <p:nvPr/>
        </p:nvSpPr>
        <p:spPr bwMode="auto">
          <a:xfrm>
            <a:off x="1928813" y="2613025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6127A"/>
                </a:solidFill>
                <a:latin typeface="Arial" charset="0"/>
              </a:rPr>
              <a:t>t5</a:t>
            </a:r>
          </a:p>
        </p:txBody>
      </p:sp>
      <p:sp>
        <p:nvSpPr>
          <p:cNvPr id="2250808" name="Text Box 56"/>
          <p:cNvSpPr txBox="1">
            <a:spLocks noChangeArrowheads="1"/>
          </p:cNvSpPr>
          <p:nvPr/>
        </p:nvSpPr>
        <p:spPr bwMode="auto">
          <a:xfrm>
            <a:off x="1876425" y="2078038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6127A"/>
                </a:solidFill>
                <a:latin typeface="Arial" charset="0"/>
              </a:rPr>
              <a:t>v1</a:t>
            </a:r>
          </a:p>
        </p:txBody>
      </p:sp>
      <p:sp>
        <p:nvSpPr>
          <p:cNvPr id="2250809" name="Text Box 57"/>
          <p:cNvSpPr txBox="1">
            <a:spLocks noChangeArrowheads="1"/>
          </p:cNvSpPr>
          <p:nvPr/>
        </p:nvSpPr>
        <p:spPr bwMode="auto">
          <a:xfrm>
            <a:off x="3443288" y="18192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56127A"/>
                </a:solidFill>
                <a:latin typeface="Arial" charset="0"/>
              </a:rPr>
              <a:t>   1          1        1        LD     </a:t>
            </a:r>
          </a:p>
        </p:txBody>
      </p:sp>
      <p:sp>
        <p:nvSpPr>
          <p:cNvPr id="2250810" name="Text Box 58"/>
          <p:cNvSpPr txBox="1">
            <a:spLocks noChangeArrowheads="1"/>
          </p:cNvSpPr>
          <p:nvPr/>
        </p:nvSpPr>
        <p:spPr bwMode="auto">
          <a:xfrm>
            <a:off x="3451225" y="180498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56127A"/>
                </a:solidFill>
                <a:latin typeface="Arial" charset="0"/>
              </a:rPr>
              <a:t>               0</a:t>
            </a:r>
          </a:p>
        </p:txBody>
      </p:sp>
      <p:sp>
        <p:nvSpPr>
          <p:cNvPr id="2250811" name="Text Box 59"/>
          <p:cNvSpPr txBox="1">
            <a:spLocks noChangeArrowheads="1"/>
          </p:cNvSpPr>
          <p:nvPr/>
        </p:nvSpPr>
        <p:spPr bwMode="auto">
          <a:xfrm>
            <a:off x="3441700" y="262413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56127A"/>
                </a:solidFill>
                <a:latin typeface="Arial" charset="0"/>
              </a:rPr>
              <a:t>   4          1        1        SUB     1        v1           1         v1</a:t>
            </a:r>
          </a:p>
        </p:txBody>
      </p:sp>
      <p:sp>
        <p:nvSpPr>
          <p:cNvPr id="2250812" name="Text Box 60"/>
          <p:cNvSpPr txBox="1">
            <a:spLocks noChangeArrowheads="1"/>
          </p:cNvSpPr>
          <p:nvPr/>
        </p:nvSpPr>
        <p:spPr bwMode="auto">
          <a:xfrm>
            <a:off x="3438525" y="26320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56127A"/>
                </a:solidFill>
                <a:latin typeface="Arial" charset="0"/>
              </a:rPr>
              <a:t>   4           0</a:t>
            </a:r>
          </a:p>
        </p:txBody>
      </p:sp>
      <p:sp>
        <p:nvSpPr>
          <p:cNvPr id="2250813" name="Text Box 61"/>
          <p:cNvSpPr txBox="1">
            <a:spLocks noChangeArrowheads="1"/>
          </p:cNvSpPr>
          <p:nvPr/>
        </p:nvSpPr>
        <p:spPr bwMode="auto">
          <a:xfrm>
            <a:off x="1876425" y="3711575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6127A"/>
                </a:solidFill>
                <a:latin typeface="Arial" charset="0"/>
              </a:rPr>
              <a:t>v4</a:t>
            </a:r>
          </a:p>
        </p:txBody>
      </p:sp>
      <p:sp>
        <p:nvSpPr>
          <p:cNvPr id="2250814" name="Text Box 62"/>
          <p:cNvSpPr txBox="1">
            <a:spLocks noChangeArrowheads="1"/>
          </p:cNvSpPr>
          <p:nvPr/>
        </p:nvSpPr>
        <p:spPr bwMode="auto">
          <a:xfrm>
            <a:off x="3455988" y="287178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56127A"/>
                </a:solidFill>
                <a:latin typeface="Arial" charset="0"/>
              </a:rPr>
              <a:t>   5          1        0        DIV       1        v1           1         v4     </a:t>
            </a:r>
          </a:p>
        </p:txBody>
      </p:sp>
      <p:sp>
        <p:nvSpPr>
          <p:cNvPr id="2250815" name="Text Box 63"/>
          <p:cNvSpPr txBox="1">
            <a:spLocks noChangeArrowheads="1"/>
          </p:cNvSpPr>
          <p:nvPr/>
        </p:nvSpPr>
        <p:spPr bwMode="auto">
          <a:xfrm>
            <a:off x="3455988" y="207010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56127A"/>
                </a:solidFill>
                <a:latin typeface="Arial" charset="0"/>
              </a:rPr>
              <a:t>   2          1        1        LD     </a:t>
            </a:r>
          </a:p>
        </p:txBody>
      </p:sp>
      <p:sp>
        <p:nvSpPr>
          <p:cNvPr id="2250816" name="Text Box 64"/>
          <p:cNvSpPr txBox="1">
            <a:spLocks noChangeArrowheads="1"/>
          </p:cNvSpPr>
          <p:nvPr/>
        </p:nvSpPr>
        <p:spPr bwMode="auto">
          <a:xfrm>
            <a:off x="3432175" y="207645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56127A"/>
                </a:solidFill>
                <a:latin typeface="Arial" charset="0"/>
              </a:rPr>
              <a:t>   2           0     </a:t>
            </a:r>
          </a:p>
        </p:txBody>
      </p:sp>
      <p:sp>
        <p:nvSpPr>
          <p:cNvPr id="2250817" name="Text Box 65"/>
          <p:cNvSpPr txBox="1">
            <a:spLocks noChangeArrowheads="1"/>
          </p:cNvSpPr>
          <p:nvPr/>
        </p:nvSpPr>
        <p:spPr bwMode="auto">
          <a:xfrm>
            <a:off x="3432175" y="23399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56127A"/>
                </a:solidFill>
                <a:latin typeface="Arial" charset="0"/>
              </a:rPr>
              <a:t>   3          1        0        MUL     1        v2            1         v1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0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0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0795" grpId="0" autoUpdateAnimBg="0"/>
      <p:bldP spid="2250796" grpId="0" autoUpdateAnimBg="0"/>
      <p:bldP spid="2250797" grpId="0"/>
      <p:bldP spid="2250797" grpId="1"/>
      <p:bldP spid="2250797" grpId="2"/>
      <p:bldP spid="2250798" grpId="0"/>
      <p:bldP spid="2250798" grpId="1"/>
      <p:bldP spid="2250799" grpId="0"/>
      <p:bldP spid="2250799" grpId="1"/>
      <p:bldP spid="2250800" grpId="0"/>
      <p:bldP spid="2250800" grpId="1"/>
      <p:bldP spid="2250801" grpId="0"/>
      <p:bldP spid="2250801" grpId="1"/>
      <p:bldP spid="2250802" grpId="0"/>
      <p:bldP spid="2250802" grpId="1"/>
      <p:bldP spid="2250803" grpId="0"/>
      <p:bldP spid="2250803" grpId="1"/>
      <p:bldP spid="2250804" grpId="0"/>
      <p:bldP spid="2250804" grpId="1"/>
      <p:bldP spid="2250805" grpId="0"/>
      <p:bldP spid="2250806" grpId="0"/>
      <p:bldP spid="2250808" grpId="0"/>
      <p:bldP spid="2250809" grpId="0"/>
      <p:bldP spid="2250809" grpId="1"/>
      <p:bldP spid="2250810" grpId="0"/>
      <p:bldP spid="2250811" grpId="0"/>
      <p:bldP spid="2250811" grpId="1"/>
      <p:bldP spid="2250812" grpId="0"/>
      <p:bldP spid="2250813" grpId="0"/>
      <p:bldP spid="2250814" grpId="0"/>
      <p:bldP spid="2250815" grpId="0"/>
      <p:bldP spid="2250815" grpId="1"/>
      <p:bldP spid="2250815" grpId="2"/>
      <p:bldP spid="2250816" grpId="0"/>
      <p:bldP spid="2250816" grpId="1"/>
      <p:bldP spid="2250817" grpId="0"/>
    </p:bldLst>
  </p:timing>
</p:sld>
</file>

<file path=ppt/theme/theme1.xml><?xml version="1.0" encoding="utf-8"?>
<a:theme xmlns:a="http://schemas.openxmlformats.org/drawingml/2006/main" name="C01-Intr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1A67C"/>
      </a:accent1>
      <a:accent2>
        <a:srgbClr val="686EA8"/>
      </a:accent2>
      <a:accent3>
        <a:srgbClr val="FFFFFF"/>
      </a:accent3>
      <a:accent4>
        <a:srgbClr val="000000"/>
      </a:accent4>
      <a:accent5>
        <a:srgbClr val="C7D0BF"/>
      </a:accent5>
      <a:accent6>
        <a:srgbClr val="5E6398"/>
      </a:accent6>
      <a:hlink>
        <a:srgbClr val="9E7B91"/>
      </a:hlink>
      <a:folHlink>
        <a:srgbClr val="7F6759"/>
      </a:folHlink>
    </a:clrScheme>
    <a:fontScheme name="C01-Intr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C01-Intr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01-Intr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01-Intr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01-Intr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01-Intr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01-Intr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01-Intr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7308</TotalTime>
  <Words>166</Words>
  <Application>Microsoft Office PowerPoint</Application>
  <PresentationFormat>On-screen Show (4:3)</PresentationFormat>
  <Paragraphs>56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C01-Intro</vt:lpstr>
      <vt:lpstr>Renaming &amp; Out-of-order Issue An example</vt:lpstr>
    </vt:vector>
  </TitlesOfParts>
  <Company>MIT CSAIL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Emer, Joel</dc:creator>
  <cp:lastModifiedBy>Windows User</cp:lastModifiedBy>
  <cp:revision>135</cp:revision>
  <dcterms:modified xsi:type="dcterms:W3CDTF">2015-03-09T23:05:51Z</dcterms:modified>
</cp:coreProperties>
</file>