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021" r:id="rId2"/>
    <p:sldId id="1022" r:id="rId3"/>
    <p:sldId id="1023" r:id="rId4"/>
    <p:sldId id="1024" r:id="rId5"/>
    <p:sldId id="1031" r:id="rId6"/>
    <p:sldId id="1035" r:id="rId7"/>
    <p:sldId id="1036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127A"/>
    <a:srgbClr val="FFA74F"/>
    <a:srgbClr val="66FF99"/>
    <a:srgbClr val="FF0000"/>
    <a:srgbClr val="FFCC66"/>
    <a:srgbClr val="0066CC"/>
    <a:srgbClr val="0033CC"/>
    <a:srgbClr val="ABB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9" autoAdjust="0"/>
  </p:normalViewPr>
  <p:slideViewPr>
    <p:cSldViewPr snapToObjects="1" showGuides="1">
      <p:cViewPr>
        <p:scale>
          <a:sx n="118" d="100"/>
          <a:sy n="118" d="100"/>
        </p:scale>
        <p:origin x="-84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8"/>
    </p:cViewPr>
  </p:sorterViewPr>
  <p:notesViewPr>
    <p:cSldViewPr snapToObjects="1" showGuides="1">
      <p:cViewPr varScale="1">
        <p:scale>
          <a:sx n="40" d="100"/>
          <a:sy n="40" d="100"/>
        </p:scale>
        <p:origin x="-150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t" anchorCtr="0" compatLnSpc="1">
            <a:prstTxWarp prst="textNoShape">
              <a:avLst/>
            </a:prstTxWarp>
          </a:bodyPr>
          <a:lstStyle>
            <a:lvl1pPr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t" anchorCtr="0" compatLnSpc="1">
            <a:prstTxWarp prst="textNoShape">
              <a:avLst/>
            </a:prstTxWarp>
          </a:bodyPr>
          <a:lstStyle>
            <a:lvl1pPr algn="r"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b" anchorCtr="0" compatLnSpc="1">
            <a:prstTxWarp prst="textNoShape">
              <a:avLst/>
            </a:prstTxWarp>
          </a:bodyPr>
          <a:lstStyle>
            <a:lvl1pPr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b" anchorCtr="0" compatLnSpc="1">
            <a:prstTxWarp prst="textNoShape">
              <a:avLst/>
            </a:prstTxWarp>
          </a:bodyPr>
          <a:lstStyle>
            <a:lvl1pPr algn="r"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33E3F654-83F2-452A-8F5F-D564AF08B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06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t" anchorCtr="0" compatLnSpc="1">
            <a:prstTxWarp prst="textNoShape">
              <a:avLst/>
            </a:prstTxWarp>
          </a:bodyPr>
          <a:lstStyle>
            <a:lvl1pPr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t" anchorCtr="0" compatLnSpc="1">
            <a:prstTxWarp prst="textNoShape">
              <a:avLst/>
            </a:prstTxWarp>
          </a:bodyPr>
          <a:lstStyle>
            <a:lvl1pPr algn="r"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b" anchorCtr="0" compatLnSpc="1">
            <a:prstTxWarp prst="textNoShape">
              <a:avLst/>
            </a:prstTxWarp>
          </a:bodyPr>
          <a:lstStyle>
            <a:lvl1pPr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18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3" tIns="47967" rIns="95933" bIns="47967" numCol="1" anchor="b" anchorCtr="0" compatLnSpc="1">
            <a:prstTxWarp prst="textNoShape">
              <a:avLst/>
            </a:prstTxWarp>
          </a:bodyPr>
          <a:lstStyle>
            <a:lvl1pPr algn="r" defTabSz="9588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F1DCE35A-A720-4660-B755-6C08B1BDB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92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 userDrawn="1"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"/>
            </a:endParaRPr>
          </a:p>
        </p:txBody>
      </p:sp>
      <p:sp>
        <p:nvSpPr>
          <p:cNvPr id="4" name="Text Box 41"/>
          <p:cNvSpPr txBox="1">
            <a:spLocks noChangeArrowheads="1"/>
          </p:cNvSpPr>
          <p:nvPr userDrawn="1"/>
        </p:nvSpPr>
        <p:spPr bwMode="auto">
          <a:xfrm>
            <a:off x="2506663" y="6491288"/>
            <a:ext cx="4306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Verdana" pitchFamily="34" charset="0"/>
              </a:rPr>
              <a:t>http://www.csg.csail.mit.edu/6.823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rgbClr val="FF0000"/>
                </a:solidFill>
                <a:latin typeface="DINNeuzeitGrotesk BoldCond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0"/>
            <a:ext cx="1905000" cy="457200"/>
          </a:xfrm>
        </p:spPr>
        <p:txBody>
          <a:bodyPr/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9E4E1CED-F3CC-4799-ABA9-17F411378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13,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http://www.csg.csail.mit.edu/6.823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L18-</a:t>
            </a:r>
            <a:fld id="{D3C0C268-6212-4011-A5C0-FDAB9137CD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13,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http://www.csg.csail.mit.edu/6.823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L18-</a:t>
            </a:r>
            <a:fld id="{94728454-4149-4BA7-BCCB-B499E56F61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13,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http://www.csg.csail.mit.edu/6.823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L18-</a:t>
            </a:r>
            <a:fld id="{F133F24B-C601-4E12-AF33-8D4DCCC0E5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341313"/>
            <a:ext cx="7648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0613" y="1314450"/>
            <a:ext cx="6907212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April 13,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6167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3000"/>
              </a:lnSpc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http://www.csg.csail.mit.edu/6.823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L18-</a:t>
            </a:r>
            <a:fld id="{BFE78F4C-9D0C-4798-B892-354FB3FC7E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41"/>
          <p:cNvSpPr>
            <a:spLocks noChangeShapeType="1"/>
          </p:cNvSpPr>
          <p:nvPr userDrawn="1"/>
        </p:nvSpPr>
        <p:spPr bwMode="auto">
          <a:xfrm>
            <a:off x="330200" y="1219200"/>
            <a:ext cx="853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43"/>
          <p:cNvSpPr>
            <a:spLocks noChangeArrowheads="1"/>
          </p:cNvSpPr>
          <p:nvPr/>
        </p:nvSpPr>
        <p:spPr bwMode="auto">
          <a:xfrm>
            <a:off x="7412038" y="6567488"/>
            <a:ext cx="17319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>
                <a:latin typeface="Verdana" pitchFamily="34" charset="0"/>
              </a:rPr>
              <a:t> Sanchez &amp; Emer</a:t>
            </a:r>
          </a:p>
          <a:p>
            <a:pPr algn="r"/>
            <a:endParaRPr lang="en-US" sz="120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56127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56127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6127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6127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MSI Directory Protocol Example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3918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7788" y="1295400"/>
            <a:ext cx="7775662" cy="443345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Memory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340131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0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24795" y="369189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24795" y="1828800"/>
            <a:ext cx="7757205" cy="862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Directory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87757" y="2115844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3276600" y="4386804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76600" y="3335044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1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291795" y="3686803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5943599" y="43918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943599" y="3340131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2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958794" y="369189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295400" y="4948535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LD 0xA</a:t>
            </a:r>
            <a:endParaRPr lang="en-US" dirty="0">
              <a:latin typeface="+mn-l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914400" y="5029200"/>
            <a:ext cx="3048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9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09600" y="371856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I-&gt;S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609600" y="373380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9" idx="0"/>
          </p:cNvCxnSpPr>
          <p:nvPr/>
        </p:nvCxnSpPr>
        <p:spPr bwMode="auto">
          <a:xfrm flipV="1">
            <a:off x="1828801" y="2691118"/>
            <a:ext cx="1676399" cy="649013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7" name="Group 46"/>
          <p:cNvGrpSpPr/>
          <p:nvPr/>
        </p:nvGrpSpPr>
        <p:grpSpPr>
          <a:xfrm>
            <a:off x="152400" y="2743200"/>
            <a:ext cx="2250935" cy="461665"/>
            <a:chOff x="152400" y="2743200"/>
            <a:chExt cx="2250935" cy="461665"/>
          </a:xfrm>
        </p:grpSpPr>
        <p:sp>
          <p:nvSpPr>
            <p:cNvPr id="27" name="Oval 26"/>
            <p:cNvSpPr/>
            <p:nvPr/>
          </p:nvSpPr>
          <p:spPr>
            <a:xfrm>
              <a:off x="152400" y="28194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3400" y="2743200"/>
              <a:ext cx="18699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+mn-lt"/>
                </a:rPr>
                <a:t>ShReq</a:t>
              </a:r>
              <a:r>
                <a:rPr lang="en-US" dirty="0" smtClean="0">
                  <a:latin typeface="+mn-lt"/>
                </a:rPr>
                <a:t> 0xA</a:t>
              </a:r>
              <a:endParaRPr lang="en-US" dirty="0">
                <a:latin typeface="+mn-lt"/>
              </a:endParaRPr>
            </a:p>
          </p:txBody>
        </p:sp>
      </p:grp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743200" y="2133600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>
            <a:off x="5410200" y="1654179"/>
            <a:ext cx="0" cy="327021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922672" y="1595735"/>
            <a:ext cx="245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Mem</a:t>
            </a:r>
            <a:r>
              <a:rPr lang="en-US" dirty="0" smtClean="0">
                <a:latin typeface="+mn-lt"/>
              </a:rPr>
              <a:t>[0xA] = 3</a:t>
            </a:r>
            <a:endParaRPr lang="en-US" dirty="0">
              <a:latin typeface="+mn-lt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flipH="1">
            <a:off x="2286000" y="2691118"/>
            <a:ext cx="1600201" cy="643926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Oval 41"/>
          <p:cNvSpPr/>
          <p:nvPr/>
        </p:nvSpPr>
        <p:spPr>
          <a:xfrm>
            <a:off x="3464065" y="2891135"/>
            <a:ext cx="3048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9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845065" y="2814935"/>
            <a:ext cx="3381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ShResp</a:t>
            </a:r>
            <a:r>
              <a:rPr lang="en-US" dirty="0" smtClean="0">
                <a:latin typeface="+mn-lt"/>
              </a:rPr>
              <a:t> 0xA, data=3</a:t>
            </a:r>
            <a:endParaRPr lang="en-US" dirty="0">
              <a:latin typeface="+mn-lt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5562600" y="1676400"/>
            <a:ext cx="3048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9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49" name="Date Placeholder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13, 2014</a:t>
            </a:r>
            <a:endParaRPr lang="en-US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D3C0C268-6212-4011-A5C0-FDAB9137CDB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38" grpId="0"/>
      <p:bldP spid="42" grpId="0" animBg="1"/>
      <p:bldP spid="43" grpId="0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MSI Directory Protocol Example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3918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7788" y="1295400"/>
            <a:ext cx="7775662" cy="443345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Memory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340131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0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24795" y="369189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24795" y="1828800"/>
            <a:ext cx="7757205" cy="862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Directory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87757" y="2115844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3276600" y="4386804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76600" y="3335044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1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291795" y="3686803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5943599" y="43918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943599" y="3340131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2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958794" y="369189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629400" y="4872335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LD 0xA</a:t>
            </a:r>
            <a:endParaRPr lang="en-US" dirty="0">
              <a:latin typeface="+mn-l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248400" y="4953000"/>
            <a:ext cx="3048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9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5964339" y="3691926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I-&gt;S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5973217" y="3684234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22" idx="0"/>
          </p:cNvCxnSpPr>
          <p:nvPr/>
        </p:nvCxnSpPr>
        <p:spPr bwMode="auto">
          <a:xfrm flipH="1" flipV="1">
            <a:off x="5562600" y="2691119"/>
            <a:ext cx="1600200" cy="649012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Group 46"/>
          <p:cNvGrpSpPr/>
          <p:nvPr/>
        </p:nvGrpSpPr>
        <p:grpSpPr>
          <a:xfrm>
            <a:off x="6629400" y="2743200"/>
            <a:ext cx="2250935" cy="461665"/>
            <a:chOff x="152400" y="2743200"/>
            <a:chExt cx="2250935" cy="461665"/>
          </a:xfrm>
        </p:grpSpPr>
        <p:sp>
          <p:nvSpPr>
            <p:cNvPr id="27" name="Oval 26"/>
            <p:cNvSpPr/>
            <p:nvPr/>
          </p:nvSpPr>
          <p:spPr>
            <a:xfrm>
              <a:off x="152400" y="28194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3400" y="2743200"/>
              <a:ext cx="18699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+mn-lt"/>
                </a:rPr>
                <a:t>ShReq</a:t>
              </a:r>
              <a:r>
                <a:rPr lang="en-US" dirty="0" smtClean="0">
                  <a:latin typeface="+mn-lt"/>
                </a:rPr>
                <a:t> 0xA</a:t>
              </a:r>
              <a:endParaRPr lang="en-US" dirty="0">
                <a:latin typeface="+mn-lt"/>
              </a:endParaRPr>
            </a:p>
          </p:txBody>
        </p:sp>
      </p:grp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788478" y="2124722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{0,2}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>
            <a:off x="5410200" y="1654179"/>
            <a:ext cx="0" cy="327021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922672" y="1595735"/>
            <a:ext cx="245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Mem</a:t>
            </a:r>
            <a:r>
              <a:rPr lang="en-US" dirty="0" smtClean="0">
                <a:latin typeface="+mn-lt"/>
              </a:rPr>
              <a:t>[0xA] = 3</a:t>
            </a:r>
            <a:endParaRPr lang="en-US" dirty="0">
              <a:latin typeface="+mn-lt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5029201" y="2691118"/>
            <a:ext cx="1523999" cy="643926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Oval 41"/>
          <p:cNvSpPr/>
          <p:nvPr/>
        </p:nvSpPr>
        <p:spPr>
          <a:xfrm>
            <a:off x="1828800" y="2891135"/>
            <a:ext cx="3048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9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209800" y="2814935"/>
            <a:ext cx="3381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ShResp</a:t>
            </a:r>
            <a:r>
              <a:rPr lang="en-US" dirty="0" smtClean="0">
                <a:latin typeface="+mn-lt"/>
              </a:rPr>
              <a:t> 0xA, data=3</a:t>
            </a:r>
            <a:endParaRPr lang="en-US" dirty="0">
              <a:latin typeface="+mn-lt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5562600" y="1676400"/>
            <a:ext cx="3048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9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13, 2014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D3C0C268-6212-4011-A5C0-FDAB9137CDB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38" grpId="0"/>
      <p:bldP spid="42" grpId="0" animBg="1"/>
      <p:bldP spid="43" grpId="0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MSI Directory Protocol Example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7728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7788" y="1295400"/>
            <a:ext cx="7775662" cy="443345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Memory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721131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0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24795" y="407289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07788" y="1828800"/>
            <a:ext cx="7757205" cy="862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Directory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87757" y="2115844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{0,2}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3276600" y="4767804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76600" y="3716044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1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291795" y="4067803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5943599" y="47728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943599" y="3721131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2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958794" y="407289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6" name="Group 75"/>
          <p:cNvGrpSpPr/>
          <p:nvPr/>
        </p:nvGrpSpPr>
        <p:grpSpPr>
          <a:xfrm>
            <a:off x="3822812" y="5288256"/>
            <a:ext cx="1434988" cy="400110"/>
            <a:chOff x="3581400" y="5288256"/>
            <a:chExt cx="1434988" cy="400110"/>
          </a:xfrm>
        </p:grpSpPr>
        <p:sp>
          <p:nvSpPr>
            <p:cNvPr id="24" name="TextBox 23"/>
            <p:cNvSpPr txBox="1"/>
            <p:nvPr/>
          </p:nvSpPr>
          <p:spPr>
            <a:xfrm>
              <a:off x="3918010" y="5288256"/>
              <a:ext cx="10983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ST 0xA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581400" y="53340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1</a:t>
              </a:r>
              <a:endParaRPr lang="en-US" sz="2000" b="1" dirty="0"/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291795" y="4067803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I-&gt;M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628890" y="4081804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4" name="Group 73"/>
          <p:cNvGrpSpPr/>
          <p:nvPr/>
        </p:nvGrpSpPr>
        <p:grpSpPr>
          <a:xfrm>
            <a:off x="4648200" y="2673362"/>
            <a:ext cx="1905000" cy="1042682"/>
            <a:chOff x="4648200" y="2673362"/>
            <a:chExt cx="1905000" cy="1042682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 flipV="1">
              <a:off x="4648200" y="2673362"/>
              <a:ext cx="14083" cy="1042682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3" name="Group 46"/>
            <p:cNvGrpSpPr/>
            <p:nvPr/>
          </p:nvGrpSpPr>
          <p:grpSpPr>
            <a:xfrm>
              <a:off x="4724400" y="2778712"/>
              <a:ext cx="1828800" cy="400110"/>
              <a:chOff x="152400" y="2778712"/>
              <a:chExt cx="1828800" cy="40011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52400" y="2819400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96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b="1" dirty="0" smtClean="0"/>
                  <a:t>2</a:t>
                </a:r>
                <a:endParaRPr lang="en-US" sz="1800" b="1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17823" y="2778712"/>
                <a:ext cx="15633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+mn-lt"/>
                  </a:rPr>
                  <a:t>ExReq</a:t>
                </a:r>
                <a:r>
                  <a:rPr lang="en-US" sz="2000" dirty="0" smtClean="0">
                    <a:latin typeface="+mn-lt"/>
                  </a:rPr>
                  <a:t> 0xA</a:t>
                </a:r>
                <a:endParaRPr lang="en-US" sz="2000" dirty="0">
                  <a:latin typeface="+mn-lt"/>
                </a:endParaRPr>
              </a:p>
            </p:txBody>
          </p:sp>
        </p:grpSp>
      </p:grp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783302" y="2133600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{1}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0" name="Group 69"/>
          <p:cNvGrpSpPr/>
          <p:nvPr/>
        </p:nvGrpSpPr>
        <p:grpSpPr>
          <a:xfrm>
            <a:off x="5410200" y="1622369"/>
            <a:ext cx="2540223" cy="400110"/>
            <a:chOff x="5410200" y="1622369"/>
            <a:chExt cx="2540223" cy="40011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5410200" y="1654179"/>
              <a:ext cx="0" cy="327021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869404" y="1622369"/>
              <a:ext cx="20810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Mem</a:t>
              </a:r>
              <a:r>
                <a:rPr lang="en-US" sz="2000" dirty="0" smtClean="0">
                  <a:latin typeface="+mn-lt"/>
                </a:rPr>
                <a:t>[0xA] = 3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562600" y="16764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524198" y="2696206"/>
            <a:ext cx="2652367" cy="1019838"/>
            <a:chOff x="6524198" y="2696206"/>
            <a:chExt cx="2652367" cy="1019838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>
              <a:off x="6524198" y="2696206"/>
              <a:ext cx="1476802" cy="101983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Oval 39"/>
            <p:cNvSpPr/>
            <p:nvPr/>
          </p:nvSpPr>
          <p:spPr>
            <a:xfrm>
              <a:off x="7239000" y="2760365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3</a:t>
              </a:r>
              <a:endParaRPr lang="en-US" sz="20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508288" y="2724090"/>
              <a:ext cx="16682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InvReq</a:t>
              </a:r>
              <a:r>
                <a:rPr lang="en-US" sz="2000" dirty="0" smtClean="0">
                  <a:latin typeface="+mn-lt"/>
                </a:rPr>
                <a:t> 0xA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19835" y="2696206"/>
            <a:ext cx="2323155" cy="1024925"/>
            <a:chOff x="119835" y="2696206"/>
            <a:chExt cx="2323155" cy="1024925"/>
          </a:xfrm>
        </p:grpSpPr>
        <p:sp>
          <p:nvSpPr>
            <p:cNvPr id="42" name="Oval 41"/>
            <p:cNvSpPr/>
            <p:nvPr/>
          </p:nvSpPr>
          <p:spPr>
            <a:xfrm>
              <a:off x="119835" y="2788353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3</a:t>
              </a:r>
              <a:endParaRPr lang="en-US" sz="20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9123" y="2743200"/>
              <a:ext cx="16682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InvReq</a:t>
              </a:r>
              <a:r>
                <a:rPr lang="en-US" sz="2000" dirty="0" smtClean="0">
                  <a:latin typeface="+mn-lt"/>
                </a:rPr>
                <a:t> 0xA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 flipV="1">
              <a:off x="1102312" y="2696206"/>
              <a:ext cx="1340678" cy="1024925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grpSp>
        <p:nvGrpSpPr>
          <p:cNvPr id="72" name="Group 71"/>
          <p:cNvGrpSpPr/>
          <p:nvPr/>
        </p:nvGrpSpPr>
        <p:grpSpPr>
          <a:xfrm>
            <a:off x="1268766" y="2696206"/>
            <a:ext cx="2554449" cy="1037594"/>
            <a:chOff x="1268766" y="2696206"/>
            <a:chExt cx="2554449" cy="1037594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 flipH="1">
              <a:off x="1268766" y="2696206"/>
              <a:ext cx="1371600" cy="101983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51" name="Oval 50"/>
            <p:cNvSpPr/>
            <p:nvPr/>
          </p:nvSpPr>
          <p:spPr>
            <a:xfrm>
              <a:off x="1752600" y="3378843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4</a:t>
              </a:r>
              <a:endParaRPr lang="en-US" sz="20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21888" y="3333690"/>
              <a:ext cx="18013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InvResp</a:t>
              </a:r>
              <a:r>
                <a:rPr lang="en-US" sz="2000" dirty="0" smtClean="0">
                  <a:latin typeface="+mn-lt"/>
                </a:rPr>
                <a:t> 0xA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396985" y="2685520"/>
            <a:ext cx="2375415" cy="1048280"/>
            <a:chOff x="5396985" y="2685520"/>
            <a:chExt cx="2375415" cy="1048280"/>
          </a:xfrm>
        </p:grpSpPr>
        <p:grpSp>
          <p:nvGrpSpPr>
            <p:cNvPr id="69" name="Group 68"/>
            <p:cNvGrpSpPr/>
            <p:nvPr/>
          </p:nvGrpSpPr>
          <p:grpSpPr>
            <a:xfrm>
              <a:off x="5396985" y="3333690"/>
              <a:ext cx="2070615" cy="400110"/>
              <a:chOff x="5396985" y="3333690"/>
              <a:chExt cx="2070615" cy="400110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5396985" y="3378843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96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4</a:t>
                </a:r>
                <a:endParaRPr lang="en-US" sz="2000" b="1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666273" y="3333690"/>
                <a:ext cx="18013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+mn-lt"/>
                  </a:rPr>
                  <a:t>InvResp</a:t>
                </a:r>
                <a:r>
                  <a:rPr lang="en-US" sz="2000" dirty="0" smtClean="0">
                    <a:latin typeface="+mn-lt"/>
                  </a:rPr>
                  <a:t> 0xA</a:t>
                </a:r>
                <a:endParaRPr lang="en-US" sz="2000" dirty="0">
                  <a:latin typeface="+mn-lt"/>
                </a:endParaRPr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 bwMode="auto">
            <a:xfrm flipH="1" flipV="1">
              <a:off x="6324600" y="2685520"/>
              <a:ext cx="1447800" cy="1030524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5" name="Group 74"/>
          <p:cNvGrpSpPr/>
          <p:nvPr/>
        </p:nvGrpSpPr>
        <p:grpSpPr>
          <a:xfrm>
            <a:off x="2606286" y="2667000"/>
            <a:ext cx="1965714" cy="1066800"/>
            <a:chOff x="2606286" y="2667000"/>
            <a:chExt cx="1965714" cy="1066800"/>
          </a:xfrm>
        </p:grpSpPr>
        <p:cxnSp>
          <p:nvCxnSpPr>
            <p:cNvPr id="62" name="Straight Arrow Connector 61"/>
            <p:cNvCxnSpPr/>
            <p:nvPr/>
          </p:nvCxnSpPr>
          <p:spPr bwMode="auto">
            <a:xfrm>
              <a:off x="4495800" y="2724090"/>
              <a:ext cx="0" cy="1009710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6" name="Oval 65"/>
            <p:cNvSpPr/>
            <p:nvPr/>
          </p:nvSpPr>
          <p:spPr>
            <a:xfrm>
              <a:off x="2606286" y="2837156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6</a:t>
              </a:r>
              <a:endParaRPr lang="en-US" sz="2000" b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875574" y="2667000"/>
              <a:ext cx="169642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ExResp</a:t>
              </a:r>
              <a:r>
                <a:rPr lang="en-US" sz="2000" dirty="0" smtClean="0">
                  <a:latin typeface="+mn-lt"/>
                </a:rPr>
                <a:t> 0xA</a:t>
              </a:r>
            </a:p>
            <a:p>
              <a:r>
                <a:rPr lang="en-US" sz="2000" dirty="0" smtClean="0">
                  <a:latin typeface="+mn-lt"/>
                </a:rPr>
                <a:t>data = 3</a:t>
              </a:r>
              <a:endParaRPr lang="en-US" sz="2000" dirty="0">
                <a:latin typeface="+mn-lt"/>
              </a:endParaRPr>
            </a:p>
          </p:txBody>
        </p:sp>
      </p:grp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5971767" y="409956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3276600" y="4047478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9" name="Date Placeholder 7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13, 2014</a:t>
            </a:r>
            <a:endParaRPr lang="en-US" dirty="0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D3C0C268-6212-4011-A5C0-FDAB9137CDB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MSI Directory Protocol Example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50776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7788" y="1295400"/>
            <a:ext cx="7775662" cy="443345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Memory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4025931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0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24795" y="437769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24795" y="1828800"/>
            <a:ext cx="7757205" cy="862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Directory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87757" y="2115844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{1}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3276600" y="5072604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76600" y="4020844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1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291795" y="4372603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M-&gt;I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5943599" y="50776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943599" y="4025931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2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958794" y="437769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038600" y="5486400"/>
            <a:ext cx="1099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ST 0xB</a:t>
            </a:r>
            <a:endParaRPr lang="en-US" sz="2000" dirty="0">
              <a:latin typeface="+mn-l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57600" y="5532144"/>
            <a:ext cx="3048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9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5964339" y="4377726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295890" y="4384088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0xB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I-&gt;M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>
            <a:off x="3886200" y="2691118"/>
            <a:ext cx="0" cy="1334813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Group 46"/>
          <p:cNvGrpSpPr/>
          <p:nvPr/>
        </p:nvGrpSpPr>
        <p:grpSpPr>
          <a:xfrm>
            <a:off x="1394550" y="3228945"/>
            <a:ext cx="2176813" cy="400110"/>
            <a:chOff x="152400" y="2743200"/>
            <a:chExt cx="2176813" cy="400110"/>
          </a:xfrm>
        </p:grpSpPr>
        <p:sp>
          <p:nvSpPr>
            <p:cNvPr id="27" name="Oval 26"/>
            <p:cNvSpPr/>
            <p:nvPr/>
          </p:nvSpPr>
          <p:spPr>
            <a:xfrm>
              <a:off x="152400" y="28194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smtClean="0"/>
                <a:t>4</a:t>
              </a:r>
              <a:endParaRPr lang="en-US" sz="18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3400" y="2743200"/>
              <a:ext cx="17958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WbResp</a:t>
              </a:r>
              <a:r>
                <a:rPr lang="en-US" sz="2000" dirty="0" smtClean="0">
                  <a:latin typeface="+mn-lt"/>
                </a:rPr>
                <a:t> 0xA</a:t>
              </a:r>
              <a:endParaRPr lang="en-US" sz="2000" dirty="0">
                <a:latin typeface="+mn-lt"/>
              </a:endParaRPr>
            </a:p>
          </p:txBody>
        </p:sp>
      </p:grp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787757" y="2118360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Un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{}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533400" y="2664484"/>
            <a:ext cx="3169071" cy="1356360"/>
            <a:chOff x="1143000" y="2664484"/>
            <a:chExt cx="3169071" cy="1356360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V="1">
              <a:off x="4267200" y="2664484"/>
              <a:ext cx="0" cy="1356360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2" name="Oval 41"/>
            <p:cNvSpPr/>
            <p:nvPr/>
          </p:nvSpPr>
          <p:spPr>
            <a:xfrm>
              <a:off x="1143000" y="2877844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24000" y="2819400"/>
              <a:ext cx="27880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WbReq</a:t>
              </a:r>
              <a:r>
                <a:rPr lang="en-US" sz="2000" dirty="0" smtClean="0">
                  <a:latin typeface="+mn-lt"/>
                </a:rPr>
                <a:t> 0xA, data=5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38200" y="1581090"/>
            <a:ext cx="2514600" cy="400110"/>
            <a:chOff x="5489091" y="1595735"/>
            <a:chExt cx="2514600" cy="40011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5489091" y="1654179"/>
              <a:ext cx="0" cy="327021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922672" y="1595735"/>
              <a:ext cx="20810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Mem</a:t>
              </a:r>
              <a:r>
                <a:rPr lang="en-US" sz="2000" dirty="0" smtClean="0">
                  <a:latin typeface="+mn-lt"/>
                </a:rPr>
                <a:t>[0xA] = 5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562600" y="16764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3</a:t>
              </a:r>
              <a:endParaRPr lang="en-US" sz="2000" b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800600" y="2682240"/>
            <a:ext cx="2205909" cy="1356360"/>
            <a:chOff x="4267200" y="2664484"/>
            <a:chExt cx="2205909" cy="135636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 flipV="1">
              <a:off x="4267200" y="2664484"/>
              <a:ext cx="0" cy="1356360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9" name="Oval 48"/>
            <p:cNvSpPr/>
            <p:nvPr/>
          </p:nvSpPr>
          <p:spPr>
            <a:xfrm>
              <a:off x="4527129" y="2877844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908129" y="2819400"/>
              <a:ext cx="15649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ExReq</a:t>
              </a:r>
              <a:r>
                <a:rPr lang="en-US" sz="2000" dirty="0" smtClean="0">
                  <a:latin typeface="+mn-lt"/>
                </a:rPr>
                <a:t> 0xB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676668" y="1581090"/>
            <a:ext cx="2705332" cy="400110"/>
            <a:chOff x="5410200" y="1622369"/>
            <a:chExt cx="2705332" cy="40011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5410200" y="1654179"/>
              <a:ext cx="0" cy="327021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5869404" y="1622369"/>
              <a:ext cx="22461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Mem</a:t>
              </a:r>
              <a:r>
                <a:rPr lang="en-US" sz="2000" dirty="0" smtClean="0">
                  <a:latin typeface="+mn-lt"/>
                </a:rPr>
                <a:t>[0xB] = 10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5562600" y="16764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6</a:t>
              </a:r>
              <a:endParaRPr lang="en-US" sz="2000" b="1" dirty="0"/>
            </a:p>
          </p:txBody>
        </p:sp>
      </p:grp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2787893" y="2133600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0xB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Ex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{1}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3290654" y="4386604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0xB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1" name="Straight Arrow Connector 60"/>
          <p:cNvCxnSpPr/>
          <p:nvPr/>
        </p:nvCxnSpPr>
        <p:spPr bwMode="auto">
          <a:xfrm>
            <a:off x="4572000" y="2703787"/>
            <a:ext cx="0" cy="1334813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2" name="Group 61"/>
          <p:cNvGrpSpPr/>
          <p:nvPr/>
        </p:nvGrpSpPr>
        <p:grpSpPr>
          <a:xfrm>
            <a:off x="5092857" y="3429000"/>
            <a:ext cx="3365343" cy="400110"/>
            <a:chOff x="4527129" y="2819400"/>
            <a:chExt cx="3365343" cy="400110"/>
          </a:xfrm>
        </p:grpSpPr>
        <p:sp>
          <p:nvSpPr>
            <p:cNvPr id="64" name="Oval 63"/>
            <p:cNvSpPr/>
            <p:nvPr/>
          </p:nvSpPr>
          <p:spPr>
            <a:xfrm>
              <a:off x="4527129" y="2877844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7</a:t>
              </a:r>
              <a:endParaRPr lang="en-US" sz="2000" b="1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908129" y="2819400"/>
              <a:ext cx="29843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ExResp</a:t>
              </a:r>
              <a:r>
                <a:rPr lang="en-US" sz="2000" dirty="0" smtClean="0">
                  <a:latin typeface="+mn-lt"/>
                </a:rPr>
                <a:t> 0xB, data=10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35378" y="5848290"/>
            <a:ext cx="6002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Why are 0xA’s </a:t>
            </a:r>
            <a:r>
              <a:rPr lang="en-US" sz="2000" dirty="0" err="1" smtClean="0">
                <a:latin typeface="+mn-lt"/>
              </a:rPr>
              <a:t>wb</a:t>
            </a:r>
            <a:r>
              <a:rPr lang="en-US" sz="2000" dirty="0" smtClean="0">
                <a:latin typeface="+mn-lt"/>
              </a:rPr>
              <a:t> and 0xB’s </a:t>
            </a:r>
            <a:r>
              <a:rPr lang="en-US" sz="2000" dirty="0" err="1" smtClean="0">
                <a:latin typeface="+mn-lt"/>
              </a:rPr>
              <a:t>req</a:t>
            </a:r>
            <a:r>
              <a:rPr lang="en-US" sz="2000" dirty="0" smtClean="0">
                <a:latin typeface="+mn-lt"/>
              </a:rPr>
              <a:t> serialized? </a:t>
            </a:r>
            <a:endParaRPr lang="en-US" sz="2000" dirty="0"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867400" y="5848290"/>
            <a:ext cx="3092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Structural dependence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622" y="6180249"/>
            <a:ext cx="257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Possible solutions?</a:t>
            </a:r>
            <a:endParaRPr lang="en-US" sz="2000" dirty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98366" y="6193078"/>
            <a:ext cx="5522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Buffer outside of cache to hold write data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13, 2014</a:t>
            </a:r>
            <a:endParaRPr lang="en-US" dirty="0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D3C0C268-6212-4011-A5C0-FDAB9137CDB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Directory-Induced Invalidations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382000" cy="1047750"/>
          </a:xfrm>
        </p:spPr>
        <p:txBody>
          <a:bodyPr/>
          <a:lstStyle/>
          <a:p>
            <a:r>
              <a:rPr lang="en-US" sz="2000" dirty="0" smtClean="0"/>
              <a:t>To retain inclusion, must invalidate all sharers of an entry before reusing it for another address</a:t>
            </a:r>
          </a:p>
          <a:p>
            <a:r>
              <a:rPr lang="en-US" sz="2000" dirty="0" smtClean="0"/>
              <a:t>Example: 2-way set-associative sparse directory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53824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7788" y="2286000"/>
            <a:ext cx="7775662" cy="443345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Memory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4330731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0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4795" y="468249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24795" y="2819400"/>
            <a:ext cx="7757205" cy="862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Directory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90600" y="3106444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276600" y="5377404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76600" y="4325644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1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291795" y="4677403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5943599" y="53824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943599" y="4330731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2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958794" y="468249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742207" y="5772090"/>
            <a:ext cx="1106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LD 0xB</a:t>
            </a:r>
            <a:endParaRPr lang="en-US" sz="2000" dirty="0">
              <a:latin typeface="+mn-lt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05597" y="5808956"/>
            <a:ext cx="3048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9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964339" y="4682526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" name="Group 46"/>
          <p:cNvGrpSpPr/>
          <p:nvPr/>
        </p:nvGrpSpPr>
        <p:grpSpPr>
          <a:xfrm>
            <a:off x="7099378" y="3733800"/>
            <a:ext cx="1968422" cy="400110"/>
            <a:chOff x="152400" y="2743200"/>
            <a:chExt cx="1968422" cy="400110"/>
          </a:xfrm>
        </p:grpSpPr>
        <p:sp>
          <p:nvSpPr>
            <p:cNvPr id="25" name="Oval 24"/>
            <p:cNvSpPr/>
            <p:nvPr/>
          </p:nvSpPr>
          <p:spPr>
            <a:xfrm>
              <a:off x="152400" y="28194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3400" y="2743200"/>
              <a:ext cx="15874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ShReq</a:t>
              </a:r>
              <a:r>
                <a:rPr lang="en-US" sz="2000" dirty="0" smtClean="0">
                  <a:latin typeface="+mn-lt"/>
                </a:rPr>
                <a:t> 0xB</a:t>
              </a:r>
              <a:endParaRPr lang="en-US" sz="2000" dirty="0">
                <a:latin typeface="+mn-lt"/>
              </a:endParaRPr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990600" y="3115323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0xB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Sh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{0}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Oval 30"/>
          <p:cNvSpPr/>
          <p:nvPr/>
        </p:nvSpPr>
        <p:spPr>
          <a:xfrm>
            <a:off x="165178" y="3810000"/>
            <a:ext cx="3048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9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419600" y="3108960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{1}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 bwMode="auto">
          <a:xfrm flipH="1" flipV="1">
            <a:off x="6405597" y="3681719"/>
            <a:ext cx="1138203" cy="649012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1447801" y="3681719"/>
            <a:ext cx="1447799" cy="643925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1676400" y="3681718"/>
            <a:ext cx="1434828" cy="643926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69978" y="3764256"/>
            <a:ext cx="1668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n-lt"/>
              </a:rPr>
              <a:t>InvReq</a:t>
            </a:r>
            <a:r>
              <a:rPr lang="en-US" sz="2000" dirty="0" smtClean="0">
                <a:latin typeface="+mn-lt"/>
              </a:rPr>
              <a:t> 0xA</a:t>
            </a:r>
            <a:endParaRPr lang="en-US" sz="2000" dirty="0">
              <a:latin typeface="+mn-lt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2294123" y="4008144"/>
            <a:ext cx="3048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9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598923" y="3962400"/>
            <a:ext cx="1801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+mn-lt"/>
              </a:rPr>
              <a:t>InvResp</a:t>
            </a:r>
            <a:r>
              <a:rPr lang="en-US" sz="2000" dirty="0" smtClean="0">
                <a:latin typeface="+mn-lt"/>
              </a:rPr>
              <a:t> 0xA</a:t>
            </a:r>
            <a:endParaRPr lang="en-US" sz="2000" dirty="0"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230545" y="3681718"/>
            <a:ext cx="1160855" cy="661682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2" name="Group 46"/>
          <p:cNvGrpSpPr/>
          <p:nvPr/>
        </p:nvGrpSpPr>
        <p:grpSpPr>
          <a:xfrm>
            <a:off x="4437455" y="3685080"/>
            <a:ext cx="2191945" cy="707886"/>
            <a:chOff x="152400" y="2743200"/>
            <a:chExt cx="2191945" cy="707886"/>
          </a:xfrm>
        </p:grpSpPr>
        <p:sp>
          <p:nvSpPr>
            <p:cNvPr id="53" name="Oval 52"/>
            <p:cNvSpPr/>
            <p:nvPr/>
          </p:nvSpPr>
          <p:spPr>
            <a:xfrm>
              <a:off x="152400" y="28194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6</a:t>
              </a:r>
              <a:endParaRPr lang="en-US" sz="2000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3400" y="2743200"/>
              <a:ext cx="181094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ShResp</a:t>
              </a:r>
              <a:r>
                <a:rPr lang="en-US" sz="2000" dirty="0" smtClean="0">
                  <a:latin typeface="+mn-lt"/>
                </a:rPr>
                <a:t> 0xB,</a:t>
              </a:r>
              <a:br>
                <a:rPr lang="en-US" sz="2000" dirty="0" smtClean="0">
                  <a:latin typeface="+mn-lt"/>
                </a:rPr>
              </a:br>
              <a:r>
                <a:rPr lang="en-US" sz="2000" dirty="0" smtClean="0">
                  <a:latin typeface="+mn-lt"/>
                </a:rPr>
                <a:t>data=5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702028" y="2619345"/>
            <a:ext cx="2541825" cy="400110"/>
            <a:chOff x="5410200" y="1622369"/>
            <a:chExt cx="2541825" cy="400110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>
              <a:off x="5410200" y="1654179"/>
              <a:ext cx="0" cy="327021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5869404" y="1622369"/>
              <a:ext cx="20826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Mem</a:t>
              </a:r>
              <a:r>
                <a:rPr lang="en-US" sz="2000" dirty="0" smtClean="0">
                  <a:latin typeface="+mn-lt"/>
                </a:rPr>
                <a:t>[0xB] = 5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5562600" y="16764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609600" y="4691404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963966" y="6154444"/>
            <a:ext cx="722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n-lt"/>
              </a:rPr>
              <a:t>How many entries should the directory have?</a:t>
            </a:r>
            <a:endParaRPr lang="en-US" i="1" dirty="0">
              <a:latin typeface="+mn-lt"/>
            </a:endParaRPr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5971767" y="4665956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0xB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I-&gt;S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973217" y="4665956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" name="Date Placeholder 6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13, 2014</a:t>
            </a:r>
            <a:endParaRPr lang="en-US" dirty="0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D3C0C268-6212-4011-A5C0-FDAB9137CDB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31" grpId="0" animBg="1"/>
      <p:bldP spid="46" grpId="0"/>
      <p:bldP spid="47" grpId="0" animBg="1"/>
      <p:bldP spid="48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1"/>
            <a:ext cx="8381999" cy="1428749"/>
          </a:xfrm>
        </p:spPr>
        <p:txBody>
          <a:bodyPr/>
          <a:lstStyle/>
          <a:p>
            <a:r>
              <a:rPr lang="en-US" sz="2000" dirty="0" smtClean="0"/>
              <a:t>Directory serializes multiple requests for the same address</a:t>
            </a:r>
          </a:p>
          <a:p>
            <a:pPr lvl="1"/>
            <a:r>
              <a:rPr lang="en-US" sz="1600" dirty="0" smtClean="0"/>
              <a:t>Same-address requests are queued or </a:t>
            </a:r>
            <a:r>
              <a:rPr lang="en-US" sz="1600" dirty="0" err="1" smtClean="0"/>
              <a:t>NACKed</a:t>
            </a:r>
            <a:r>
              <a:rPr lang="en-US" sz="1600" dirty="0" smtClean="0"/>
              <a:t> and retried</a:t>
            </a:r>
          </a:p>
          <a:p>
            <a:r>
              <a:rPr lang="en-US" sz="2000" dirty="0" smtClean="0"/>
              <a:t>But races still exist due to conflicting requests</a:t>
            </a:r>
          </a:p>
          <a:p>
            <a:r>
              <a:rPr lang="en-US" sz="2000" dirty="0" smtClean="0"/>
              <a:t>Example: Upgrade race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58396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7788" y="2850135"/>
            <a:ext cx="5287085" cy="367145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Memory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4831335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0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4795" y="5183094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07788" y="3307335"/>
            <a:ext cx="5287085" cy="862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Directory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13805" y="3594379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{0,2}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352799" y="58396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352799" y="4831335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1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367994" y="5183094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3822812" y="6248400"/>
            <a:ext cx="1434988" cy="400110"/>
            <a:chOff x="3581400" y="5288256"/>
            <a:chExt cx="1434988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3918010" y="5288256"/>
              <a:ext cx="10983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ST 0xA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581400" y="53340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dirty="0" smtClean="0"/>
                <a:t>1’</a:t>
              </a:r>
              <a:endParaRPr lang="en-US" sz="1600" b="1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634" y="4169653"/>
            <a:ext cx="1981200" cy="661682"/>
            <a:chOff x="4724400" y="2697480"/>
            <a:chExt cx="1981200" cy="661682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 flipV="1">
              <a:off x="6400800" y="2697480"/>
              <a:ext cx="304800" cy="661682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6" name="Group 46"/>
            <p:cNvGrpSpPr/>
            <p:nvPr/>
          </p:nvGrpSpPr>
          <p:grpSpPr>
            <a:xfrm>
              <a:off x="4724400" y="2778712"/>
              <a:ext cx="1828800" cy="400110"/>
              <a:chOff x="152400" y="2778712"/>
              <a:chExt cx="1828800" cy="40011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52400" y="2819400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96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/>
                  <a:t>2</a:t>
                </a:r>
                <a:endParaRPr lang="en-US" sz="1600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17823" y="2778712"/>
                <a:ext cx="15633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+mn-lt"/>
                  </a:rPr>
                  <a:t>ExReq</a:t>
                </a:r>
                <a:r>
                  <a:rPr lang="en-US" sz="2000" dirty="0" smtClean="0">
                    <a:latin typeface="+mn-lt"/>
                  </a:rPr>
                  <a:t> 0xA</a:t>
                </a:r>
                <a:endParaRPr lang="en-US" sz="2000" dirty="0">
                  <a:latin typeface="+mn-lt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2299822" y="4169653"/>
            <a:ext cx="2119778" cy="661682"/>
            <a:chOff x="7239000" y="2505722"/>
            <a:chExt cx="2119778" cy="661682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9053978" y="2505722"/>
              <a:ext cx="304800" cy="661682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6" name="Oval 35"/>
            <p:cNvSpPr/>
            <p:nvPr/>
          </p:nvSpPr>
          <p:spPr>
            <a:xfrm>
              <a:off x="7239000" y="2760365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 smtClean="0"/>
                <a:t>3</a:t>
              </a:r>
              <a:endParaRPr lang="en-US" sz="18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508288" y="2724090"/>
              <a:ext cx="16682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InvReq</a:t>
              </a:r>
              <a:r>
                <a:rPr lang="en-US" sz="2000" dirty="0" smtClean="0">
                  <a:latin typeface="+mn-lt"/>
                </a:rPr>
                <a:t> 0xA</a:t>
              </a:r>
              <a:endParaRPr lang="en-US" sz="2000" dirty="0">
                <a:latin typeface="+mn-lt"/>
              </a:endParaRPr>
            </a:p>
          </p:txBody>
        </p:sp>
      </p:grp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3352799" y="5183094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S-&gt;M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7" name="Group 56"/>
          <p:cNvGrpSpPr/>
          <p:nvPr/>
        </p:nvGrpSpPr>
        <p:grpSpPr>
          <a:xfrm>
            <a:off x="1079612" y="6248400"/>
            <a:ext cx="1434988" cy="400110"/>
            <a:chOff x="3581400" y="5288256"/>
            <a:chExt cx="1434988" cy="400110"/>
          </a:xfrm>
        </p:grpSpPr>
        <p:sp>
          <p:nvSpPr>
            <p:cNvPr id="58" name="TextBox 57"/>
            <p:cNvSpPr txBox="1"/>
            <p:nvPr/>
          </p:nvSpPr>
          <p:spPr>
            <a:xfrm>
              <a:off x="3918010" y="5288256"/>
              <a:ext cx="10983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ST 0xA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3581400" y="53340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1</a:t>
              </a:r>
              <a:endParaRPr lang="en-US" sz="1600" b="1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343400" y="4169653"/>
            <a:ext cx="2133600" cy="635048"/>
            <a:chOff x="4419600" y="2721598"/>
            <a:chExt cx="2133600" cy="635048"/>
          </a:xfrm>
        </p:grpSpPr>
        <p:cxnSp>
          <p:nvCxnSpPr>
            <p:cNvPr id="63" name="Straight Arrow Connector 62"/>
            <p:cNvCxnSpPr/>
            <p:nvPr/>
          </p:nvCxnSpPr>
          <p:spPr bwMode="auto">
            <a:xfrm flipH="1" flipV="1">
              <a:off x="4419600" y="2721598"/>
              <a:ext cx="228600" cy="63504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64" name="Group 46"/>
            <p:cNvGrpSpPr/>
            <p:nvPr/>
          </p:nvGrpSpPr>
          <p:grpSpPr>
            <a:xfrm>
              <a:off x="4724400" y="2778712"/>
              <a:ext cx="1828800" cy="400110"/>
              <a:chOff x="152400" y="2778712"/>
              <a:chExt cx="1828800" cy="40011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152400" y="2819400"/>
                <a:ext cx="304800" cy="304800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96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600" b="1" dirty="0" smtClean="0"/>
                  <a:t>2’</a:t>
                </a:r>
                <a:endParaRPr lang="en-US" sz="1600" b="1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417823" y="2778712"/>
                <a:ext cx="15633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+mn-lt"/>
                  </a:rPr>
                  <a:t>ExReq</a:t>
                </a:r>
                <a:r>
                  <a:rPr lang="en-US" sz="2000" dirty="0" smtClean="0">
                    <a:latin typeface="+mn-lt"/>
                  </a:rPr>
                  <a:t> 0xA</a:t>
                </a:r>
                <a:endParaRPr lang="en-US" sz="2000" dirty="0">
                  <a:latin typeface="+mn-lt"/>
                </a:endParaRPr>
              </a:p>
            </p:txBody>
          </p:sp>
        </p:grpSp>
      </p:grpSp>
      <p:sp>
        <p:nvSpPr>
          <p:cNvPr id="68" name="Rectangle 67"/>
          <p:cNvSpPr/>
          <p:nvPr/>
        </p:nvSpPr>
        <p:spPr bwMode="auto">
          <a:xfrm>
            <a:off x="685800" y="3822979"/>
            <a:ext cx="1219200" cy="3225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38200" y="3518179"/>
            <a:ext cx="73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+mn-lt"/>
              </a:rPr>
              <a:t>ReqQ</a:t>
            </a:r>
            <a:endParaRPr lang="en-US" sz="1600" dirty="0">
              <a:latin typeface="+mn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2289" y="3850780"/>
            <a:ext cx="1326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+mn-lt"/>
              </a:rPr>
              <a:t>1, </a:t>
            </a:r>
            <a:r>
              <a:rPr lang="en-US" sz="1200" b="1" dirty="0" err="1" smtClean="0">
                <a:solidFill>
                  <a:srgbClr val="C00000"/>
                </a:solidFill>
                <a:latin typeface="+mn-lt"/>
              </a:rPr>
              <a:t>ExReq</a:t>
            </a:r>
            <a:r>
              <a:rPr lang="en-US" sz="1200" b="1" dirty="0" smtClean="0">
                <a:solidFill>
                  <a:srgbClr val="C00000"/>
                </a:solidFill>
                <a:latin typeface="+mn-lt"/>
              </a:rPr>
              <a:t> 0xA</a:t>
            </a:r>
            <a:endParaRPr lang="en-US" sz="12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26601" y="520085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S-&gt;M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6096000" y="2667000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Caches 0 and 1 issue simultaneous </a:t>
            </a:r>
            <a:r>
              <a:rPr lang="en-US" sz="1800" dirty="0" err="1" smtClean="0">
                <a:latin typeface="+mn-lt"/>
              </a:rPr>
              <a:t>ExReqs</a:t>
            </a:r>
            <a:endParaRPr lang="en-US" sz="1800" dirty="0"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096000" y="3276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Directory starts serving cache 0’s </a:t>
            </a:r>
            <a:r>
              <a:rPr lang="en-US" sz="1800" dirty="0" err="1" smtClean="0">
                <a:latin typeface="+mn-lt"/>
              </a:rPr>
              <a:t>ExReq</a:t>
            </a:r>
            <a:r>
              <a:rPr lang="en-US" sz="1800" dirty="0" smtClean="0">
                <a:latin typeface="+mn-lt"/>
              </a:rPr>
              <a:t>, queues cache 1’s</a:t>
            </a:r>
            <a:endParaRPr lang="en-US" sz="1800" dirty="0"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96000" y="4648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Cache 1 expected </a:t>
            </a:r>
            <a:r>
              <a:rPr lang="en-US" sz="1800" dirty="0" err="1" smtClean="0">
                <a:latin typeface="+mn-lt"/>
              </a:rPr>
              <a:t>ExResp</a:t>
            </a:r>
            <a:r>
              <a:rPr lang="en-US" sz="1800" dirty="0" smtClean="0">
                <a:latin typeface="+mn-lt"/>
              </a:rPr>
              <a:t>, but got </a:t>
            </a:r>
            <a:r>
              <a:rPr lang="en-US" sz="1800" dirty="0" err="1" smtClean="0">
                <a:latin typeface="+mn-lt"/>
              </a:rPr>
              <a:t>InvReq</a:t>
            </a:r>
            <a:r>
              <a:rPr lang="en-US" sz="1800" dirty="0" smtClean="0">
                <a:latin typeface="+mn-lt"/>
              </a:rPr>
              <a:t>!</a:t>
            </a:r>
            <a:endParaRPr lang="en-US" sz="1800" dirty="0"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96000" y="54864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Cache 1 should transition from S-&gt;M to I-&gt;M and send </a:t>
            </a:r>
            <a:r>
              <a:rPr lang="en-US" sz="1800" dirty="0" err="1" smtClean="0">
                <a:latin typeface="+mn-lt"/>
              </a:rPr>
              <a:t>InvResp</a:t>
            </a:r>
            <a:endParaRPr lang="en-US" sz="1800" dirty="0">
              <a:latin typeface="+mn-lt"/>
            </a:endParaRPr>
          </a:p>
        </p:txBody>
      </p:sp>
      <p:sp>
        <p:nvSpPr>
          <p:cNvPr id="79" name="Date Placeholder 7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13, 2014</a:t>
            </a:r>
            <a:endParaRPr lang="en-US" dirty="0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D3C0C268-6212-4011-A5C0-FDAB9137CDB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5" grpId="0"/>
      <p:bldP spid="76" grpId="0"/>
      <p:bldP spid="77" grpId="0"/>
      <p:bldP spid="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Optimization: 3-hop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59" y="1314451"/>
            <a:ext cx="7540625" cy="742950"/>
          </a:xfrm>
        </p:spPr>
        <p:txBody>
          <a:bodyPr/>
          <a:lstStyle/>
          <a:p>
            <a:r>
              <a:rPr lang="en-US" dirty="0" smtClean="0"/>
              <a:t>Reduce latency by having a neighbor cache forward data to requester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http://www.csg.csail.mit.edu/6.823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53062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7788" y="2209800"/>
            <a:ext cx="7775662" cy="443345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Memory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4254531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0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4795" y="460629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24795" y="2743200"/>
            <a:ext cx="7757205" cy="862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Directory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787757" y="3030244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{0}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276600" y="5301204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76600" y="4249444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1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291795" y="4601203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5943599" y="5306291"/>
            <a:ext cx="2438401" cy="4087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943599" y="4254531"/>
            <a:ext cx="2438401" cy="92706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Cache 2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958794" y="4606290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629400" y="5786735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 0xA</a:t>
            </a:r>
            <a:endParaRPr lang="en-US" dirty="0">
              <a:latin typeface="+mn-lt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48400" y="5867400"/>
            <a:ext cx="3048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9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en-US" sz="2000" b="1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964339" y="4606326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I-&gt;M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28890" y="4601203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>
            <a:stCxn id="17" idx="0"/>
          </p:cNvCxnSpPr>
          <p:nvPr/>
        </p:nvCxnSpPr>
        <p:spPr bwMode="auto">
          <a:xfrm flipH="1" flipV="1">
            <a:off x="5562600" y="3605519"/>
            <a:ext cx="1600200" cy="649012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4" name="Group 46"/>
          <p:cNvGrpSpPr/>
          <p:nvPr/>
        </p:nvGrpSpPr>
        <p:grpSpPr>
          <a:xfrm>
            <a:off x="6629400" y="3657600"/>
            <a:ext cx="2222081" cy="461665"/>
            <a:chOff x="152400" y="2743200"/>
            <a:chExt cx="2222081" cy="461665"/>
          </a:xfrm>
        </p:grpSpPr>
        <p:sp>
          <p:nvSpPr>
            <p:cNvPr id="25" name="Oval 24"/>
            <p:cNvSpPr/>
            <p:nvPr/>
          </p:nvSpPr>
          <p:spPr>
            <a:xfrm>
              <a:off x="152400" y="28194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3400" y="2743200"/>
              <a:ext cx="18410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+mn-lt"/>
                </a:rPr>
                <a:t>ExReq</a:t>
              </a:r>
              <a:r>
                <a:rPr lang="en-US" dirty="0" smtClean="0">
                  <a:latin typeface="+mn-lt"/>
                </a:rPr>
                <a:t> 0xA</a:t>
              </a:r>
              <a:endParaRPr lang="en-US" dirty="0">
                <a:latin typeface="+mn-lt"/>
              </a:endParaRPr>
            </a:p>
          </p:txBody>
        </p:sp>
      </p:grp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2787757" y="3030244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Ex-&gt;Ex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{2}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 bwMode="auto">
          <a:xfrm flipH="1">
            <a:off x="2590801" y="3605519"/>
            <a:ext cx="1676399" cy="643925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Oval 30"/>
          <p:cNvSpPr/>
          <p:nvPr/>
        </p:nvSpPr>
        <p:spPr>
          <a:xfrm>
            <a:off x="70159" y="3657600"/>
            <a:ext cx="3048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9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51159" y="3581400"/>
            <a:ext cx="3054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ExFwd</a:t>
            </a:r>
            <a:r>
              <a:rPr lang="en-US" dirty="0" smtClean="0">
                <a:latin typeface="+mn-lt"/>
              </a:rPr>
              <a:t> 0xA, </a:t>
            </a:r>
            <a:r>
              <a:rPr lang="en-US" dirty="0" err="1" smtClean="0">
                <a:latin typeface="+mn-lt"/>
              </a:rPr>
              <a:t>req</a:t>
            </a:r>
            <a:r>
              <a:rPr lang="en-US" dirty="0" smtClean="0">
                <a:latin typeface="+mn-lt"/>
              </a:rPr>
              <a:t>=2</a:t>
            </a:r>
            <a:endParaRPr lang="en-US" dirty="0">
              <a:latin typeface="+mn-lt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952478" y="4621566"/>
          <a:ext cx="241023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411"/>
                <a:gridCol w="803411"/>
                <a:gridCol w="803411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Freeform 44"/>
          <p:cNvSpPr/>
          <p:nvPr/>
        </p:nvSpPr>
        <p:spPr bwMode="auto">
          <a:xfrm>
            <a:off x="2911876" y="5211192"/>
            <a:ext cx="3151573" cy="825624"/>
          </a:xfrm>
          <a:custGeom>
            <a:avLst/>
            <a:gdLst>
              <a:gd name="connsiteX0" fmla="*/ 0 w 3151573"/>
              <a:gd name="connsiteY0" fmla="*/ 0 h 825624"/>
              <a:gd name="connsiteX1" fmla="*/ 1669002 w 3151573"/>
              <a:gd name="connsiteY1" fmla="*/ 825624 h 825624"/>
              <a:gd name="connsiteX2" fmla="*/ 3151573 w 3151573"/>
              <a:gd name="connsiteY2" fmla="*/ 0 h 82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1573" h="825624">
                <a:moveTo>
                  <a:pt x="0" y="0"/>
                </a:moveTo>
                <a:cubicBezTo>
                  <a:pt x="571870" y="412812"/>
                  <a:pt x="1143740" y="825624"/>
                  <a:pt x="1669002" y="825624"/>
                </a:cubicBezTo>
                <a:cubicBezTo>
                  <a:pt x="2194264" y="825624"/>
                  <a:pt x="2672918" y="412812"/>
                  <a:pt x="3151573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905000" y="5943600"/>
            <a:ext cx="3048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9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286000" y="5867400"/>
            <a:ext cx="21135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ExResp</a:t>
            </a:r>
            <a:r>
              <a:rPr lang="en-US" dirty="0" smtClean="0">
                <a:latin typeface="+mn-lt"/>
              </a:rPr>
              <a:t> 0xA,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data=3</a:t>
            </a:r>
            <a:endParaRPr lang="en-US" dirty="0">
              <a:latin typeface="+mn-lt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105400" y="3618188"/>
            <a:ext cx="1600200" cy="649012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3810000" y="3810000"/>
            <a:ext cx="2133600" cy="461665"/>
            <a:chOff x="3810000" y="3810000"/>
            <a:chExt cx="2133600" cy="461665"/>
          </a:xfrm>
        </p:grpSpPr>
        <p:sp>
          <p:nvSpPr>
            <p:cNvPr id="49" name="TextBox 48"/>
            <p:cNvSpPr txBox="1"/>
            <p:nvPr/>
          </p:nvSpPr>
          <p:spPr>
            <a:xfrm>
              <a:off x="4131886" y="3810000"/>
              <a:ext cx="18117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+mn-lt"/>
                </a:rPr>
                <a:t>ExAck</a:t>
              </a:r>
              <a:r>
                <a:rPr lang="en-US" dirty="0" smtClean="0">
                  <a:latin typeface="+mn-lt"/>
                </a:rPr>
                <a:t> 0xA</a:t>
              </a:r>
              <a:endParaRPr lang="en-US" dirty="0">
                <a:latin typeface="+mn-lt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810000" y="3886200"/>
              <a:ext cx="304800" cy="3048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9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4</a:t>
              </a:r>
              <a:endParaRPr lang="en-US" sz="2000" b="1" dirty="0"/>
            </a:p>
          </p:txBody>
        </p:sp>
      </p:grp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2778712" y="3032760"/>
          <a:ext cx="3424995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1665"/>
                <a:gridCol w="1141665"/>
                <a:gridCol w="1141665"/>
              </a:tblGrid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Sharers</a:t>
                      </a:r>
                      <a:endParaRPr lang="en-US" sz="1200" dirty="0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Ex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{2}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Date Placeholder 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13, 2014</a:t>
            </a:r>
            <a:endParaRPr lang="en-US" dirty="0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D3C0C268-6212-4011-A5C0-FDAB9137CDB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31" grpId="0" animBg="1"/>
      <p:bldP spid="32" grpId="0"/>
      <p:bldP spid="45" grpId="0" animBg="1"/>
      <p:bldP spid="46" grpId="0" animBg="1"/>
      <p:bldP spid="47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000000"/>
      </a:accent4>
      <a:accent5>
        <a:srgbClr val="C7D0BF"/>
      </a:accent5>
      <a:accent6>
        <a:srgbClr val="5E6398"/>
      </a:accent6>
      <a:hlink>
        <a:srgbClr val="9E7B91"/>
      </a:hlink>
      <a:folHlink>
        <a:srgbClr val="7F6759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75672</TotalTime>
  <Words>807</Words>
  <Application>Microsoft Office PowerPoint</Application>
  <PresentationFormat>On-screen Show (4:3)</PresentationFormat>
  <Paragraphs>473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MSI Directory Protocol Example</vt:lpstr>
      <vt:lpstr>MSI Directory Protocol Example</vt:lpstr>
      <vt:lpstr>MSI Directory Protocol Example</vt:lpstr>
      <vt:lpstr>MSI Directory Protocol Example</vt:lpstr>
      <vt:lpstr>Directory-Induced Invalidations</vt:lpstr>
      <vt:lpstr>Protocol Races</vt:lpstr>
      <vt:lpstr>Optimization: 3-hop Protocols</vt:lpstr>
    </vt:vector>
  </TitlesOfParts>
  <Company>MIT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Krste Asanovic</dc:creator>
  <cp:lastModifiedBy>murasaki</cp:lastModifiedBy>
  <cp:revision>1112</cp:revision>
  <cp:lastPrinted>2004-02-08T04:39:44Z</cp:lastPrinted>
  <dcterms:created xsi:type="dcterms:W3CDTF">2000-10-09T18:23:52Z</dcterms:created>
  <dcterms:modified xsi:type="dcterms:W3CDTF">2015-04-22T00:24:05Z</dcterms:modified>
</cp:coreProperties>
</file>