
<file path=[Content_Types].xml><?xml version="1.0" encoding="utf-8"?>
<Types xmlns="http://schemas.openxmlformats.org/package/2006/content-types"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06" r:id="rId2"/>
    <p:sldId id="3398" r:id="rId3"/>
    <p:sldId id="963" r:id="rId4"/>
    <p:sldId id="9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08" userDrawn="1">
          <p15:clr>
            <a:srgbClr val="A4A3A4"/>
          </p15:clr>
        </p15:guide>
        <p15:guide id="3" orient="horz" pos="4319" userDrawn="1">
          <p15:clr>
            <a:srgbClr val="A4A3A4"/>
          </p15:clr>
        </p15:guide>
        <p15:guide id="4" userDrawn="1">
          <p15:clr>
            <a:srgbClr val="A4A3A4"/>
          </p15:clr>
        </p15:guide>
        <p15:guide id="5" orient="horz" pos="3983" userDrawn="1">
          <p15:clr>
            <a:srgbClr val="A4A3A4"/>
          </p15:clr>
        </p15:guide>
        <p15:guide id="6" pos="6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DBE8D3"/>
    <a:srgbClr val="0432FF"/>
    <a:srgbClr val="676767"/>
    <a:srgbClr val="4F81BD"/>
    <a:srgbClr val="CBDCF7"/>
    <a:srgbClr val="D1DDBB"/>
    <a:srgbClr val="B7C9DD"/>
    <a:srgbClr val="DDB8B7"/>
    <a:srgbClr val="C1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2" autoAdjust="0"/>
    <p:restoredTop sz="79847" autoAdjust="0"/>
  </p:normalViewPr>
  <p:slideViewPr>
    <p:cSldViewPr snapToGrid="0">
      <p:cViewPr varScale="1">
        <p:scale>
          <a:sx n="90" d="100"/>
          <a:sy n="90" d="100"/>
        </p:scale>
        <p:origin x="1236" y="90"/>
      </p:cViewPr>
      <p:guideLst>
        <p:guide orient="horz" pos="2160"/>
        <p:guide pos="3808"/>
        <p:guide orient="horz" pos="4319"/>
        <p:guide/>
        <p:guide orient="horz" pos="3983"/>
        <p:guide pos="6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-2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61FB7-3AAD-F24E-AC2B-CE665D0FFE6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84658-8776-0643-93E0-84EC01CE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99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CEDF4-5C68-4297-82C6-6A3F95B7082D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3C285-BCF8-4C7E-BBE4-3CE7CF449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111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3C285-BCF8-4C7E-BBE4-3CE7CF4492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7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3C285-BCF8-4C7E-BBE4-3CE7CF4492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5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0574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673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18" y="167466"/>
            <a:ext cx="10764367" cy="715962"/>
          </a:xfrm>
          <a:prstGeom prst="rect">
            <a:avLst/>
          </a:prstGeom>
        </p:spPr>
        <p:txBody>
          <a:bodyPr vert="horz"/>
          <a:lstStyle>
            <a:lvl1pPr algn="ctr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206500" y="858848"/>
            <a:ext cx="9779000" cy="0"/>
          </a:xfrm>
          <a:prstGeom prst="line">
            <a:avLst/>
          </a:prstGeom>
          <a:ln w="69850" cap="rnd" cmpd="sng">
            <a:solidFill>
              <a:srgbClr val="C050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09600" y="1295400"/>
            <a:ext cx="10972800" cy="4724400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20000"/>
              </a:lnSpc>
              <a:defRPr sz="2800" b="1"/>
            </a:lvl1pPr>
            <a:lvl2pPr>
              <a:lnSpc>
                <a:spcPct val="120000"/>
              </a:lnSpc>
              <a:defRPr sz="2400" b="1"/>
            </a:lvl2pPr>
            <a:lvl3pPr>
              <a:lnSpc>
                <a:spcPct val="120000"/>
              </a:lnSpc>
              <a:defRPr sz="2000" b="1"/>
            </a:lvl3pPr>
            <a:lvl4pPr>
              <a:lnSpc>
                <a:spcPct val="120000"/>
              </a:lnSpc>
              <a:defRPr sz="1800" b="1"/>
            </a:lvl4pPr>
            <a:lvl5pPr>
              <a:lnSpc>
                <a:spcPct val="120000"/>
              </a:lnSpc>
              <a:defRPr sz="1800" b="1"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203200" y="6401621"/>
            <a:ext cx="210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March 11,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6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35200" y="1752600"/>
            <a:ext cx="995680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2"/>
          </p:nvPr>
        </p:nvSpPr>
        <p:spPr>
          <a:xfrm>
            <a:off x="203200" y="6401621"/>
            <a:ext cx="210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March 11,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89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33247" y="1293094"/>
            <a:ext cx="10918365" cy="48306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sz="2400" b="0">
                <a:latin typeface="Calibri"/>
                <a:cs typeface="Calibri"/>
              </a:defRPr>
            </a:lvl1pPr>
            <a:lvl2pPr marL="539750" indent="-2555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000" b="0">
                <a:latin typeface="Calibri"/>
                <a:cs typeface="Calibri"/>
              </a:defRPr>
            </a:lvl2pPr>
            <a:lvl3pPr marL="757238" indent="-1841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Arial" pitchFamily="34" charset="0"/>
              <a:buChar char="•"/>
              <a:defRPr sz="1800" b="0">
                <a:latin typeface="Calibri"/>
                <a:cs typeface="Calibri"/>
              </a:defRPr>
            </a:lvl3pPr>
            <a:lvl4pPr marL="1033272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 sz="1600" b="0">
                <a:latin typeface="Calibri"/>
                <a:cs typeface="Calibri"/>
              </a:defRPr>
            </a:lvl4pPr>
            <a:lvl5pPr marL="1261872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5000"/>
              <a:buFontTx/>
              <a:buNone/>
              <a:defRPr sz="1400" b="0">
                <a:latin typeface="Calibri"/>
                <a:cs typeface="Calibri"/>
              </a:defRPr>
            </a:lvl5pPr>
            <a:lvl6pPr>
              <a:buFont typeface="Arial" pitchFamily="34" charset="0"/>
              <a:buChar char="•"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fld id="{C2CF7544-84FB-1F4B-8F57-D5ABB561D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5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 userDrawn="1"/>
        </p:nvSpPr>
        <p:spPr bwMode="auto">
          <a:xfrm>
            <a:off x="11130116" y="23172"/>
            <a:ext cx="1016000" cy="20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r" rtl="1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1" lang="en-US" sz="1200" b="0" i="0" dirty="0">
                <a:solidFill>
                  <a:srgbClr val="000000"/>
                </a:solidFill>
                <a:latin typeface="Arial" pitchFamily="34" charset="0"/>
                <a:ea typeface="HY헤드라인M"/>
                <a:cs typeface="Arial" pitchFamily="34" charset="0"/>
              </a:rPr>
              <a:t>L11-</a:t>
            </a:r>
            <a:fld id="{2F4D2785-A076-4F3E-A175-152D0C56177B}" type="slidenum">
              <a:rPr kumimoji="1" lang="en-US" sz="1200" b="0" i="0" smtClean="0">
                <a:solidFill>
                  <a:srgbClr val="000000"/>
                </a:solidFill>
                <a:latin typeface="Arial" pitchFamily="34" charset="0"/>
                <a:ea typeface="HY헤드라인M"/>
                <a:cs typeface="Arial" pitchFamily="34" charset="0"/>
              </a:rPr>
              <a:pPr algn="r" rtl="1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‹#›</a:t>
            </a:fld>
            <a:endParaRPr kumimoji="1" lang="en-US" sz="1200" b="0" i="0" dirty="0">
              <a:solidFill>
                <a:srgbClr val="000000"/>
              </a:solidFill>
              <a:latin typeface="Arial" pitchFamily="34" charset="0"/>
              <a:ea typeface="HY헤드라인M"/>
              <a:cs typeface="Arial" pitchFamily="34" charset="0"/>
            </a:endParaRPr>
          </a:p>
        </p:txBody>
      </p:sp>
      <p:pic>
        <p:nvPicPr>
          <p:cNvPr id="5" name="Picture 9" descr="mit-blackred-header1"/>
          <p:cNvPicPr>
            <a:picLocks noChangeAspect="1" noChangeArrowheads="1"/>
          </p:cNvPicPr>
          <p:nvPr userDrawn="1"/>
        </p:nvPicPr>
        <p:blipFill rotWithShape="1">
          <a:blip r:embed="rId6"/>
          <a:srcRect r="76403"/>
          <a:stretch/>
        </p:blipFill>
        <p:spPr bwMode="auto">
          <a:xfrm>
            <a:off x="5994400" y="6553201"/>
            <a:ext cx="521821" cy="213545"/>
          </a:xfrm>
          <a:prstGeom prst="rect">
            <a:avLst/>
          </a:prstGeom>
          <a:noFill/>
        </p:spPr>
      </p:pic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838200" y="309574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0548374" y="6489747"/>
            <a:ext cx="1597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Sze and Emer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2"/>
          </p:nvPr>
        </p:nvSpPr>
        <p:spPr>
          <a:xfrm>
            <a:off x="203200" y="6401621"/>
            <a:ext cx="210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March 11,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2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lang="en-US" sz="3600" b="1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76400" y="533401"/>
            <a:ext cx="8915400" cy="24829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sz="3100" b="0" dirty="0"/>
              <a:t>6.5930/1 </a:t>
            </a:r>
            <a:br>
              <a:rPr lang="en-US" sz="3100" b="0" dirty="0"/>
            </a:br>
            <a:r>
              <a:rPr lang="en-US" sz="3100" b="0" dirty="0"/>
              <a:t>Hardware Architectures for Deep Learning</a:t>
            </a:r>
            <a:br>
              <a:rPr lang="en-US" b="0" dirty="0"/>
            </a:br>
            <a:br>
              <a:rPr lang="en-US" b="0" dirty="0"/>
            </a:br>
            <a:r>
              <a:rPr lang="en-US" sz="4000" dirty="0">
                <a:solidFill>
                  <a:srgbClr val="FF0000"/>
                </a:solidFill>
                <a:latin typeface="Arial Black"/>
                <a:cs typeface="Arial Black"/>
              </a:rPr>
              <a:t>Dataflow for DNN Accelerator Architectures (Part 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43100" y="44196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Joel Emer and Vivienne Sze</a:t>
            </a:r>
            <a:br>
              <a:rPr lang="en-US" sz="2800" dirty="0"/>
            </a:br>
            <a:r>
              <a:rPr lang="en-US" sz="2800" dirty="0"/>
              <a:t>	</a:t>
            </a:r>
            <a:br>
              <a:rPr lang="en-US" sz="2800" dirty="0"/>
            </a:br>
            <a:r>
              <a:rPr lang="en-US" sz="2800" dirty="0"/>
              <a:t>Massachusetts Institute of Technology</a:t>
            </a:r>
            <a:br>
              <a:rPr lang="en-US" sz="2800" dirty="0"/>
            </a:br>
            <a:r>
              <a:rPr lang="en-US" sz="2800" dirty="0"/>
              <a:t> Electrical Engineering &amp; Computer Science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6660" y="3318421"/>
            <a:ext cx="26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March 11, 2024</a:t>
            </a:r>
          </a:p>
        </p:txBody>
      </p:sp>
    </p:spTree>
    <p:extLst>
      <p:ext uri="{BB962C8B-B14F-4D97-AF65-F5344CB8AC3E}">
        <p14:creationId xmlns:p14="http://schemas.microsoft.com/office/powerpoint/2010/main" val="118816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 Layer OS Loop Nest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March 11, 2024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466975" y="1120140"/>
            <a:ext cx="7458075" cy="4617720"/>
          </a:xfrm>
          <a:prstGeom prst="foldedCorner">
            <a:avLst>
              <a:gd name="adj" fmla="val 7497"/>
            </a:avLst>
          </a:prstGeom>
          <a:blipFill rotWithShape="1">
            <a:blip r:embed="rId3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rIns="0" bIns="0" rtlCol="0">
            <a:noAutofit/>
          </a:bodyPr>
          <a:lstStyle/>
          <a:p>
            <a:r>
              <a:rPr lang="en-US" sz="2000" dirty="0">
                <a:solidFill>
                  <a:srgbClr val="9900F8"/>
                </a:solidFill>
                <a:latin typeface="Consolas"/>
                <a:ea typeface="Times New Roman"/>
                <a:cs typeface="Consolas"/>
              </a:rPr>
              <a:t>int </a:t>
            </a:r>
            <a:r>
              <a:rPr lang="en-US" sz="2000" dirty="0" err="1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i</a:t>
            </a:r>
            <a:r>
              <a:rPr lang="en-US" sz="2000" dirty="0">
                <a:latin typeface="Consolas"/>
                <a:ea typeface="Times New Roman"/>
                <a:cs typeface="Consolas"/>
              </a:rPr>
              <a:t>[C,H,W];       # Input activations</a:t>
            </a:r>
          </a:p>
          <a:p>
            <a:r>
              <a:rPr lang="en-US" sz="2000" dirty="0">
                <a:solidFill>
                  <a:srgbClr val="9900F8"/>
                </a:solidFill>
                <a:latin typeface="Consolas"/>
                <a:ea typeface="Times New Roman"/>
                <a:cs typeface="Consolas"/>
              </a:rPr>
              <a:t>int </a:t>
            </a:r>
            <a:r>
              <a:rPr lang="en-US" sz="2000" dirty="0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f</a:t>
            </a:r>
            <a:r>
              <a:rPr lang="en-US" sz="2000" dirty="0">
                <a:latin typeface="Consolas"/>
                <a:ea typeface="Times New Roman"/>
                <a:cs typeface="Consolas"/>
              </a:rPr>
              <a:t>[M,C,R,S];     # Filter weights</a:t>
            </a:r>
          </a:p>
          <a:p>
            <a:r>
              <a:rPr lang="en-US" sz="2000" dirty="0">
                <a:solidFill>
                  <a:srgbClr val="9900F8"/>
                </a:solidFill>
                <a:latin typeface="Consolas"/>
                <a:ea typeface="Times New Roman"/>
                <a:cs typeface="Consolas"/>
              </a:rPr>
              <a:t>int </a:t>
            </a:r>
            <a:r>
              <a:rPr lang="en-US" sz="2000" dirty="0">
                <a:solidFill>
                  <a:srgbClr val="DE9C21"/>
                </a:solidFill>
                <a:latin typeface="Consolas"/>
              </a:rPr>
              <a:t>o</a:t>
            </a:r>
            <a:r>
              <a:rPr lang="en-US" sz="2000" dirty="0">
                <a:latin typeface="Consolas"/>
                <a:ea typeface="Times New Roman"/>
                <a:cs typeface="Consolas"/>
              </a:rPr>
              <a:t>[M,P,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Q</a:t>
            </a:r>
            <a:r>
              <a:rPr lang="en-US" sz="2000" dirty="0">
                <a:latin typeface="Consolas"/>
                <a:ea typeface="Times New Roman"/>
                <a:cs typeface="Consolas"/>
              </a:rPr>
              <a:t>];       # Output activations</a:t>
            </a:r>
          </a:p>
          <a:p>
            <a:endParaRPr lang="en-US" sz="2000" dirty="0">
              <a:solidFill>
                <a:srgbClr val="9900F8"/>
              </a:solidFill>
              <a:latin typeface="Consolas"/>
              <a:ea typeface="Times New Roman"/>
              <a:cs typeface="Consolas"/>
            </a:endParaRPr>
          </a:p>
          <a:p>
            <a:r>
              <a:rPr lang="en-US" sz="2000" dirty="0">
                <a:solidFill>
                  <a:srgbClr val="9900F8"/>
                </a:solidFill>
                <a:latin typeface="Consolas"/>
                <a:ea typeface="Times New Roman"/>
                <a:cs typeface="Consolas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</a:t>
            </a:r>
            <a:r>
              <a:rPr lang="en-US" sz="2000" dirty="0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</a:t>
            </a:r>
            <a:r>
              <a:rPr lang="en-US" sz="2000" dirty="0">
                <a:solidFill>
                  <a:srgbClr val="9900F8"/>
                </a:solidFill>
                <a:latin typeface="Consolas"/>
              </a:rPr>
              <a:t>in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[</a:t>
            </a:r>
            <a:r>
              <a:rPr lang="en-US" sz="2000" dirty="0">
                <a:solidFill>
                  <a:srgbClr val="404040"/>
                </a:solidFill>
                <a:latin typeface="Consolas"/>
                <a:ea typeface="Times New Roman"/>
                <a:cs typeface="Consolas"/>
              </a:rPr>
              <a:t>0, </a:t>
            </a:r>
            <a:r>
              <a:rPr lang="en-US" sz="2000" dirty="0">
                <a:solidFill>
                  <a:srgbClr val="632618"/>
                </a:solidFill>
                <a:latin typeface="Consolas"/>
                <a:ea typeface="Times New Roman"/>
                <a:cs typeface="Consolas"/>
              </a:rPr>
              <a:t>P):</a:t>
            </a:r>
          </a:p>
          <a:p>
            <a:r>
              <a:rPr lang="en-US" sz="2000" dirty="0">
                <a:solidFill>
                  <a:srgbClr val="9900F8"/>
                </a:solidFill>
                <a:latin typeface="Consolas"/>
                <a:ea typeface="Times New Roman"/>
                <a:cs typeface="Consolas"/>
              </a:rPr>
              <a:t>  for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</a:t>
            </a:r>
            <a:r>
              <a:rPr lang="en-US" sz="2000" dirty="0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q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</a:t>
            </a:r>
            <a:r>
              <a:rPr lang="en-US" sz="2000" dirty="0">
                <a:solidFill>
                  <a:srgbClr val="9900F8"/>
                </a:solidFill>
                <a:latin typeface="Consolas"/>
              </a:rPr>
              <a:t>in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[</a:t>
            </a:r>
            <a:r>
              <a:rPr lang="en-US" sz="2000" dirty="0">
                <a:solidFill>
                  <a:srgbClr val="404040"/>
                </a:solidFill>
                <a:latin typeface="Consolas"/>
                <a:ea typeface="Times New Roman"/>
                <a:cs typeface="Consolas"/>
              </a:rPr>
              <a:t>0, </a:t>
            </a:r>
            <a:r>
              <a:rPr lang="en-US" sz="2000" dirty="0">
                <a:solidFill>
                  <a:srgbClr val="632618"/>
                </a:solidFill>
                <a:latin typeface="Consolas"/>
                <a:ea typeface="Times New Roman"/>
                <a:cs typeface="Consolas"/>
              </a:rPr>
              <a:t>Q):</a:t>
            </a:r>
          </a:p>
          <a:p>
            <a:r>
              <a:rPr lang="en-US" sz="2000" dirty="0">
                <a:solidFill>
                  <a:srgbClr val="9900F8"/>
                </a:solidFill>
                <a:latin typeface="Consolas"/>
                <a:ea typeface="Times New Roman"/>
                <a:cs typeface="Consolas"/>
              </a:rPr>
              <a:t>    for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</a:t>
            </a:r>
            <a:r>
              <a:rPr lang="en-US" sz="2000" dirty="0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</a:t>
            </a:r>
            <a:r>
              <a:rPr lang="en-US" sz="2000" dirty="0">
                <a:solidFill>
                  <a:srgbClr val="9900F8"/>
                </a:solidFill>
                <a:latin typeface="Consolas"/>
              </a:rPr>
              <a:t>in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[</a:t>
            </a:r>
            <a:r>
              <a:rPr lang="en-US" sz="2000" dirty="0">
                <a:solidFill>
                  <a:srgbClr val="404040"/>
                </a:solidFill>
                <a:latin typeface="Consolas"/>
                <a:ea typeface="Times New Roman"/>
                <a:cs typeface="Consolas"/>
              </a:rPr>
              <a:t>0, </a:t>
            </a:r>
            <a:r>
              <a:rPr lang="en-US" sz="2000" dirty="0">
                <a:solidFill>
                  <a:srgbClr val="632618"/>
                </a:solidFill>
                <a:latin typeface="Consolas"/>
                <a:ea typeface="Times New Roman"/>
                <a:cs typeface="Consolas"/>
              </a:rPr>
              <a:t>R):</a:t>
            </a:r>
          </a:p>
          <a:p>
            <a:r>
              <a:rPr lang="en-US" sz="2000" dirty="0">
                <a:solidFill>
                  <a:srgbClr val="632618"/>
                </a:solidFill>
                <a:latin typeface="Consolas"/>
                <a:ea typeface="Times New Roman"/>
                <a:cs typeface="Consolas"/>
              </a:rPr>
              <a:t>       </a:t>
            </a:r>
            <a:r>
              <a:rPr lang="en-US" sz="2000" dirty="0">
                <a:solidFill>
                  <a:srgbClr val="9900F8"/>
                </a:solidFill>
                <a:latin typeface="Consolas"/>
                <a:ea typeface="Times New Roman"/>
                <a:cs typeface="Consolas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</a:t>
            </a:r>
            <a:r>
              <a:rPr lang="en-US" sz="2000" dirty="0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</a:t>
            </a:r>
            <a:r>
              <a:rPr lang="en-US" sz="2000" dirty="0">
                <a:solidFill>
                  <a:srgbClr val="9900F8"/>
                </a:solidFill>
                <a:latin typeface="Consolas"/>
              </a:rPr>
              <a:t>in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[</a:t>
            </a:r>
            <a:r>
              <a:rPr lang="en-US" sz="2000" dirty="0">
                <a:solidFill>
                  <a:srgbClr val="404040"/>
                </a:solidFill>
                <a:latin typeface="Consolas"/>
                <a:ea typeface="Times New Roman"/>
                <a:cs typeface="Consolas"/>
              </a:rPr>
              <a:t>0, </a:t>
            </a:r>
            <a:r>
              <a:rPr lang="en-US" sz="2000" dirty="0">
                <a:solidFill>
                  <a:srgbClr val="632618"/>
                </a:solidFill>
                <a:latin typeface="Consolas"/>
                <a:ea typeface="Times New Roman"/>
                <a:cs typeface="Consolas"/>
              </a:rPr>
              <a:t>S):</a:t>
            </a:r>
          </a:p>
          <a:p>
            <a:r>
              <a:rPr lang="en-US" sz="2000" dirty="0">
                <a:solidFill>
                  <a:srgbClr val="9900F8"/>
                </a:solidFill>
                <a:latin typeface="Consolas"/>
                <a:ea typeface="Times New Roman"/>
                <a:cs typeface="Consolas"/>
              </a:rPr>
              <a:t>         parallel-for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</a:t>
            </a:r>
            <a:r>
              <a:rPr lang="en-US" sz="2000" dirty="0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c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in [</a:t>
            </a:r>
            <a:r>
              <a:rPr lang="en-US" sz="2000" dirty="0">
                <a:solidFill>
                  <a:srgbClr val="404040"/>
                </a:solidFill>
                <a:latin typeface="Consolas"/>
                <a:ea typeface="Times New Roman"/>
                <a:cs typeface="Consolas"/>
              </a:rPr>
              <a:t>0, </a:t>
            </a:r>
            <a:r>
              <a:rPr lang="en-US" sz="2000" dirty="0">
                <a:solidFill>
                  <a:srgbClr val="632618"/>
                </a:solidFill>
                <a:latin typeface="Consolas"/>
                <a:ea typeface="Times New Roman"/>
                <a:cs typeface="Consolas"/>
              </a:rPr>
              <a:t>C):</a:t>
            </a:r>
          </a:p>
          <a:p>
            <a:r>
              <a:rPr lang="en-US" sz="2000" dirty="0">
                <a:solidFill>
                  <a:srgbClr val="9900F8"/>
                </a:solidFill>
                <a:latin typeface="Consolas"/>
                <a:ea typeface="Times New Roman"/>
                <a:cs typeface="Consolas"/>
              </a:rPr>
              <a:t>           parallel-for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</a:t>
            </a:r>
            <a:r>
              <a:rPr lang="en-US" sz="2000" dirty="0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m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 in [</a:t>
            </a:r>
            <a:r>
              <a:rPr lang="en-US" sz="2000" dirty="0">
                <a:solidFill>
                  <a:srgbClr val="404040"/>
                </a:solidFill>
                <a:latin typeface="Consolas"/>
                <a:ea typeface="Times New Roman"/>
                <a:cs typeface="Consolas"/>
              </a:rPr>
              <a:t>0, </a:t>
            </a:r>
            <a:r>
              <a:rPr lang="en-US" sz="2000" dirty="0">
                <a:solidFill>
                  <a:srgbClr val="632618"/>
                </a:solidFill>
                <a:latin typeface="Consolas"/>
                <a:ea typeface="Times New Roman"/>
                <a:cs typeface="Consolas"/>
              </a:rPr>
              <a:t>M):</a:t>
            </a:r>
          </a:p>
          <a:p>
            <a:r>
              <a:rPr lang="en-US" sz="2000" dirty="0">
                <a:solidFill>
                  <a:srgbClr val="632618"/>
                </a:solidFill>
                <a:latin typeface="Consolas"/>
                <a:ea typeface="Times New Roman"/>
                <a:cs typeface="Consolas"/>
              </a:rPr>
              <a:t>             </a:t>
            </a:r>
            <a:r>
              <a:rPr lang="en-US" sz="2000" dirty="0">
                <a:solidFill>
                  <a:srgbClr val="FF0000"/>
                </a:solidFill>
                <a:latin typeface="Consolas"/>
              </a:rPr>
              <a:t>o</a:t>
            </a:r>
            <a:r>
              <a:rPr lang="en-US" sz="2000" dirty="0">
                <a:solidFill>
                  <a:srgbClr val="632618"/>
                </a:solidFill>
                <a:latin typeface="Consolas"/>
                <a:ea typeface="Times New Roman"/>
                <a:cs typeface="Consolas"/>
              </a:rPr>
              <a:t>[</a:t>
            </a:r>
            <a:r>
              <a:rPr lang="en-US" sz="2000" dirty="0" err="1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m</a:t>
            </a:r>
            <a:r>
              <a:rPr lang="en-US" sz="2000" dirty="0" err="1">
                <a:solidFill>
                  <a:srgbClr val="404040"/>
                </a:solidFill>
                <a:latin typeface="Consolas"/>
                <a:ea typeface="Times New Roman"/>
                <a:cs typeface="Consolas"/>
              </a:rPr>
              <a:t>,</a:t>
            </a:r>
            <a:r>
              <a:rPr lang="en-US" sz="2000" dirty="0" err="1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p</a:t>
            </a:r>
            <a:r>
              <a:rPr lang="en-US" sz="2000" dirty="0" err="1">
                <a:solidFill>
                  <a:srgbClr val="404040"/>
                </a:solidFill>
                <a:latin typeface="Consolas"/>
                <a:ea typeface="Times New Roman"/>
                <a:cs typeface="Consolas"/>
              </a:rPr>
              <a:t>,</a:t>
            </a:r>
            <a:r>
              <a:rPr lang="en-US" sz="2000" dirty="0" err="1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q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] +=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onsolas"/>
                <a:ea typeface="Times New Roman"/>
                <a:cs typeface="Consolas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[</a:t>
            </a:r>
            <a:r>
              <a:rPr lang="en-US" sz="2000" dirty="0" err="1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c</a:t>
            </a:r>
            <a:r>
              <a:rPr lang="en-US" sz="2000" dirty="0" err="1">
                <a:solidFill>
                  <a:srgbClr val="404040"/>
                </a:solidFill>
                <a:latin typeface="Consolas"/>
                <a:ea typeface="Times New Roman"/>
                <a:cs typeface="Consolas"/>
              </a:rPr>
              <a:t>,</a:t>
            </a:r>
            <a:r>
              <a:rPr lang="en-US" sz="2000" dirty="0" err="1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p+r</a:t>
            </a:r>
            <a:r>
              <a:rPr lang="en-US" sz="2000" dirty="0" err="1">
                <a:solidFill>
                  <a:srgbClr val="404040"/>
                </a:solidFill>
                <a:latin typeface="Consolas"/>
                <a:ea typeface="Times New Roman"/>
                <a:cs typeface="Consolas"/>
              </a:rPr>
              <a:t>,</a:t>
            </a:r>
            <a:r>
              <a:rPr lang="en-US" sz="2000" dirty="0" err="1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q+s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]*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onsolas"/>
                <a:ea typeface="Times New Roman"/>
                <a:cs typeface="Consolas"/>
              </a:rPr>
              <a:t>f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[</a:t>
            </a:r>
            <a:r>
              <a:rPr lang="en-US" sz="2000" dirty="0" err="1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m</a:t>
            </a:r>
            <a:r>
              <a:rPr lang="en-US" sz="2000" dirty="0" err="1">
                <a:solidFill>
                  <a:srgbClr val="404040"/>
                </a:solidFill>
                <a:latin typeface="Consolas"/>
                <a:ea typeface="Times New Roman"/>
                <a:cs typeface="Consolas"/>
              </a:rPr>
              <a:t>,</a:t>
            </a:r>
            <a:r>
              <a:rPr lang="en-US" sz="2000" dirty="0" err="1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c</a:t>
            </a:r>
            <a:r>
              <a:rPr lang="en-US" sz="2000" dirty="0" err="1">
                <a:solidFill>
                  <a:srgbClr val="404040"/>
                </a:solidFill>
                <a:latin typeface="Consolas"/>
                <a:ea typeface="Times New Roman"/>
                <a:cs typeface="Consolas"/>
              </a:rPr>
              <a:t>,</a:t>
            </a:r>
            <a:r>
              <a:rPr lang="en-US" sz="2000" dirty="0" err="1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r</a:t>
            </a:r>
            <a:r>
              <a:rPr lang="en-US" sz="2000" dirty="0" err="1">
                <a:solidFill>
                  <a:srgbClr val="404040"/>
                </a:solidFill>
                <a:latin typeface="Consolas"/>
                <a:ea typeface="Times New Roman"/>
                <a:cs typeface="Consolas"/>
              </a:rPr>
              <a:t>,</a:t>
            </a:r>
            <a:r>
              <a:rPr lang="en-US" sz="2000" dirty="0" err="1">
                <a:solidFill>
                  <a:srgbClr val="DE9C21"/>
                </a:solidFill>
                <a:latin typeface="Consolas"/>
                <a:ea typeface="Times New Roman"/>
                <a:cs typeface="Consolas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Times New Roman"/>
                <a:cs typeface="Consolas"/>
              </a:rPr>
              <a:t>]</a:t>
            </a:r>
            <a:endParaRPr lang="en-US" sz="2000" dirty="0">
              <a:latin typeface="Consolas"/>
              <a:ea typeface="Times New Roman"/>
              <a:cs typeface="Consolas"/>
            </a:endParaRPr>
          </a:p>
          <a:p>
            <a:pPr lvl="0"/>
            <a:endParaRPr lang="en-US" sz="2000" dirty="0">
              <a:solidFill>
                <a:prstClr val="black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6019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A2CB9-3546-46BC-B25E-A6AB4BB5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Stationary - Movie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66CCC-566C-4B89-9B59-5208FD40AF3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March 11, 2024</a:t>
            </a:r>
            <a:endParaRPr lang="en-US" dirty="0"/>
          </a:p>
        </p:txBody>
      </p:sp>
      <p:pic>
        <p:nvPicPr>
          <p:cNvPr id="5" name="L11 - output stationary">
            <a:hlinkClick r:id="" action="ppaction://media"/>
            <a:extLst>
              <a:ext uri="{FF2B5EF4-FFF2-40B4-BE49-F238E27FC236}">
                <a16:creationId xmlns:a16="http://schemas.microsoft.com/office/drawing/2014/main" id="{1CD52F1D-7C69-42BF-B13D-5DC2E8EF0439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352800" y="883429"/>
            <a:ext cx="5486400" cy="559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0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0C453-C9D4-47F7-9A42-6C21AA05F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Stationary – Spacetime 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E7743-FABE-48CD-8127-FA01D966194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March 11, 2024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CCC98E-13B2-456B-BBA7-6EAE3C6A9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122" y="883429"/>
            <a:ext cx="6057239" cy="560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65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 cmpd="sng">
          <a:solidFill>
            <a:schemeClr val="tx1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58187</TotalTime>
  <Words>192</Words>
  <Application>Microsoft Office PowerPoint</Application>
  <PresentationFormat>Widescreen</PresentationFormat>
  <Paragraphs>22</Paragraphs>
  <Slides>4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Consolas</vt:lpstr>
      <vt:lpstr>Times New Roman</vt:lpstr>
      <vt:lpstr>Office Theme</vt:lpstr>
      <vt:lpstr>6.5930/1  Hardware Architectures for Deep Learning  Dataflow for DNN Accelerator Architectures (Part 1)</vt:lpstr>
      <vt:lpstr>CONV Layer OS Loop Nest</vt:lpstr>
      <vt:lpstr>Output Stationary - Movie</vt:lpstr>
      <vt:lpstr>Output Stationary – Spacetime 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Stv</dc:creator>
  <cp:lastModifiedBy>JS Emer</cp:lastModifiedBy>
  <cp:revision>2097</cp:revision>
  <cp:lastPrinted>2021-03-29T23:36:37Z</cp:lastPrinted>
  <dcterms:created xsi:type="dcterms:W3CDTF">2012-12-03T13:22:54Z</dcterms:created>
  <dcterms:modified xsi:type="dcterms:W3CDTF">2024-03-14T13:03:40Z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558183-044c-4105-8d9c-cea02a2a3d86_Enabled">
    <vt:lpwstr>True</vt:lpwstr>
  </property>
  <property fmtid="{D5CDD505-2E9C-101B-9397-08002B2CF9AE}" pid="3" name="MSIP_Label_6b558183-044c-4105-8d9c-cea02a2a3d86_SiteId">
    <vt:lpwstr>43083d15-7273-40c1-b7db-39efd9ccc17a</vt:lpwstr>
  </property>
  <property fmtid="{D5CDD505-2E9C-101B-9397-08002B2CF9AE}" pid="4" name="MSIP_Label_6b558183-044c-4105-8d9c-cea02a2a3d86_Owner">
    <vt:lpwstr>jemer@nvidia.com</vt:lpwstr>
  </property>
  <property fmtid="{D5CDD505-2E9C-101B-9397-08002B2CF9AE}" pid="5" name="MSIP_Label_6b558183-044c-4105-8d9c-cea02a2a3d86_SetDate">
    <vt:lpwstr>2019-03-11T14:48:12.6529767Z</vt:lpwstr>
  </property>
  <property fmtid="{D5CDD505-2E9C-101B-9397-08002B2CF9AE}" pid="6" name="MSIP_Label_6b558183-044c-4105-8d9c-cea02a2a3d86_Name">
    <vt:lpwstr>Unrestricted</vt:lpwstr>
  </property>
  <property fmtid="{D5CDD505-2E9C-101B-9397-08002B2CF9AE}" pid="7" name="MSIP_Label_6b558183-044c-4105-8d9c-cea02a2a3d86_Application">
    <vt:lpwstr>Microsoft Azure Information Protection</vt:lpwstr>
  </property>
  <property fmtid="{D5CDD505-2E9C-101B-9397-08002B2CF9AE}" pid="8" name="MSIP_Label_6b558183-044c-4105-8d9c-cea02a2a3d86_Extended_MSFT_Method">
    <vt:lpwstr>Automatic</vt:lpwstr>
  </property>
  <property fmtid="{D5CDD505-2E9C-101B-9397-08002B2CF9AE}" pid="9" name="Sensitivity">
    <vt:lpwstr>Unrestricted</vt:lpwstr>
  </property>
</Properties>
</file>