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18"/>
  </p:notesMasterIdLst>
  <p:handoutMasterIdLst>
    <p:handoutMasterId r:id="rId19"/>
  </p:handoutMasterIdLst>
  <p:sldIdLst>
    <p:sldId id="675" r:id="rId5"/>
    <p:sldId id="3744" r:id="rId6"/>
    <p:sldId id="3745" r:id="rId7"/>
    <p:sldId id="3775" r:id="rId8"/>
    <p:sldId id="3751" r:id="rId9"/>
    <p:sldId id="3749" r:id="rId10"/>
    <p:sldId id="3752" r:id="rId11"/>
    <p:sldId id="3756" r:id="rId12"/>
    <p:sldId id="3738" r:id="rId13"/>
    <p:sldId id="3739" r:id="rId14"/>
    <p:sldId id="3759" r:id="rId15"/>
    <p:sldId id="3776" r:id="rId16"/>
    <p:sldId id="37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67A82D1-CE17-4C31-A242-9626A1916B4F}">
          <p14:sldIdLst>
            <p14:sldId id="675"/>
            <p14:sldId id="3744"/>
            <p14:sldId id="3745"/>
            <p14:sldId id="3775"/>
            <p14:sldId id="3751"/>
          </p14:sldIdLst>
        </p14:section>
        <p14:section name="Extensor" id="{D903B231-3E1D-418C-888E-0940AEAC21E2}">
          <p14:sldIdLst>
            <p14:sldId id="3749"/>
            <p14:sldId id="3752"/>
            <p14:sldId id="3756"/>
            <p14:sldId id="3738"/>
            <p14:sldId id="3739"/>
            <p14:sldId id="3759"/>
            <p14:sldId id="3776"/>
            <p14:sldId id="37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933C"/>
    <a:srgbClr val="D7E4BD"/>
    <a:srgbClr val="F5DEB3"/>
    <a:srgbClr val="FFFF99"/>
    <a:srgbClr val="DAD7CB"/>
    <a:srgbClr val="E7E9E9"/>
    <a:srgbClr val="8B4513"/>
    <a:srgbClr val="C1504D"/>
    <a:srgbClr val="0432FF"/>
    <a:srgbClr val="78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68621" autoAdjust="0"/>
  </p:normalViewPr>
  <p:slideViewPr>
    <p:cSldViewPr>
      <p:cViewPr varScale="1">
        <p:scale>
          <a:sx n="53" d="100"/>
          <a:sy n="53" d="100"/>
        </p:scale>
        <p:origin x="17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61FB7-3AAD-F24E-AC2B-CE665D0FFE6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84658-8776-0643-93E0-84EC01CE8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99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EDF4-5C68-4297-82C6-6A3F95B7082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3C285-BCF8-4C7E-BBE4-3CE7CF44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Applying the techniques from previous lectures to understand sparse architectures for matrix multiplication….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3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concordant in T that means it can be created in pipeline and consumed immediately without all being held.</a:t>
            </a:r>
          </a:p>
          <a:p>
            <a:r>
              <a:rPr lang="en-US" dirty="0"/>
              <a:t>Note how K-fibers of A are re-read repeatedly.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0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Does intersection require complex hardware?  </a:t>
            </a:r>
            <a:r>
              <a:rPr lang="en-US" sz="1200" dirty="0"/>
              <a:t>(options: yes, no, representation dependent, hard to tell)</a:t>
            </a:r>
          </a:p>
          <a:p>
            <a:r>
              <a:rPr lang="en-US" sz="1600" dirty="0"/>
              <a:t>What representations would be good? </a:t>
            </a:r>
            <a:r>
              <a:rPr lang="en-US" sz="1200" dirty="0"/>
              <a:t>(options: uncompressed, RLE, bit mask of non-zeros, coordinate/payload, none of the above)</a:t>
            </a:r>
          </a:p>
          <a:p>
            <a:endParaRPr lang="en-US" dirty="0"/>
          </a:p>
          <a:p>
            <a:r>
              <a:rPr lang="en-US" dirty="0"/>
              <a:t>How this is accomplished in hardware is an interesting topic. </a:t>
            </a:r>
          </a:p>
          <a:p>
            <a:r>
              <a:rPr lang="en-US" dirty="0"/>
              <a:t>From coordinate representations as bit masks to “galloping” serial intersection.</a:t>
            </a:r>
          </a:p>
          <a:p>
            <a:r>
              <a:rPr lang="en-US" dirty="0"/>
              <a:t>Also interesting when operands are in different formats, e.g. one uncompressed and one compressed</a:t>
            </a:r>
          </a:p>
          <a:p>
            <a:r>
              <a:rPr lang="en-US" dirty="0"/>
              <a:t>As you read a paper they may be contributing an intersection approach…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intersection populate creates a tuple as a payload.</a:t>
            </a:r>
          </a:p>
          <a:p>
            <a:r>
              <a:rPr lang="en-US" dirty="0"/>
              <a:t>But populate returns a reference to as one element of the payload tuple.</a:t>
            </a:r>
          </a:p>
          <a:p>
            <a:r>
              <a:rPr lang="en-US" dirty="0"/>
              <a:t>That means if the tuple already has a value you get a reference to that value that can be updated, e.g., through reduction.</a:t>
            </a:r>
          </a:p>
          <a:p>
            <a:endParaRPr lang="en-US" dirty="0"/>
          </a:p>
          <a:p>
            <a:r>
              <a:rPr lang="en-US" dirty="0"/>
              <a:t>How this is accomplished in hardware is another interesting topic. </a:t>
            </a:r>
          </a:p>
          <a:p>
            <a:r>
              <a:rPr lang="en-US" dirty="0"/>
              <a:t>Can be very hard inserting into a partially populated fiber. Especially in software, but there are more options in hardware.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more challenging hardware…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long traversal of B…</a:t>
            </a:r>
          </a:p>
          <a:p>
            <a:r>
              <a:rPr lang="en-US" dirty="0"/>
              <a:t>What can we do to avoid the storage overflow – tiling</a:t>
            </a:r>
          </a:p>
          <a:p>
            <a:r>
              <a:rPr lang="en-US" dirty="0"/>
              <a:t>But in dense/uncompressed data we relied on position==coordinate….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 corresponds to top two coordinates</a:t>
            </a:r>
          </a:p>
          <a:p>
            <a:r>
              <a:rPr lang="en-US" dirty="0"/>
              <a:t>One traversal through the A tiles</a:t>
            </a:r>
          </a:p>
          <a:p>
            <a:r>
              <a:rPr lang="en-US" dirty="0"/>
              <a:t>Multiple traversals through the B tiles</a:t>
            </a:r>
          </a:p>
          <a:p>
            <a:endParaRPr lang="en-US" dirty="0"/>
          </a:p>
          <a:p>
            <a:r>
              <a:rPr lang="en-US" dirty="0"/>
              <a:t>Output tiles created successively</a:t>
            </a:r>
          </a:p>
          <a:p>
            <a:r>
              <a:rPr lang="en-US" dirty="0"/>
              <a:t>Note output tile 0,0 is never created.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Traversals in A and B stay within a tile and then move to another tile.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8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Concordant traversal of B with multicast use of </a:t>
            </a:r>
            <a:r>
              <a:rPr lang="en-US" dirty="0" err="1"/>
              <a:t>B_n</a:t>
            </a:r>
            <a:r>
              <a:rPr lang="en-US" dirty="0"/>
              <a:t> elements in a step</a:t>
            </a:r>
          </a:p>
          <a:p>
            <a:r>
              <a:rPr lang="en-US" dirty="0"/>
              <a:t>Concordant traversal of A with parallel access to </a:t>
            </a:r>
            <a:r>
              <a:rPr lang="en-US" dirty="0" err="1"/>
              <a:t>A_m</a:t>
            </a:r>
            <a:r>
              <a:rPr lang="en-US" dirty="0"/>
              <a:t> fiber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Works on one output K matrix at a time</a:t>
            </a:r>
          </a:p>
          <a:p>
            <a:r>
              <a:rPr lang="en-US" dirty="0"/>
              <a:t>Parallel append traversal of Z matrix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traversal of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same </a:t>
            </a:r>
            <a:r>
              <a:rPr lang="en-US" dirty="0" err="1"/>
              <a:t>B_n</a:t>
            </a:r>
            <a:r>
              <a:rPr lang="en-US" dirty="0"/>
              <a:t> </a:t>
            </a:r>
            <a:r>
              <a:rPr lang="en-US" dirty="0" err="1"/>
              <a:t>filbers</a:t>
            </a:r>
            <a:r>
              <a:rPr lang="en-US" dirty="0"/>
              <a:t> are fetched multiple times.</a:t>
            </a:r>
          </a:p>
          <a:p>
            <a:endParaRPr lang="en-US" dirty="0"/>
          </a:p>
          <a:p>
            <a:r>
              <a:rPr lang="en-US" dirty="0"/>
              <a:t>For each specific M, the processing is parallel across K to force a specific order of creation of T</a:t>
            </a:r>
          </a:p>
          <a:p>
            <a:r>
              <a:rPr lang="en-US" dirty="0"/>
              <a:t>That allows for merging of T in next step</a:t>
            </a:r>
          </a:p>
          <a:p>
            <a:r>
              <a:rPr lang="en-US" dirty="0"/>
              <a:t>Illustrate creation of rank swapped T be looking at sequence of creation of T[3,{3,5},*]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82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8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0574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7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18" y="167466"/>
            <a:ext cx="10764367" cy="715962"/>
          </a:xfrm>
          <a:prstGeom prst="rect">
            <a:avLst/>
          </a:prstGeom>
        </p:spPr>
        <p:txBody>
          <a:bodyPr vert="horz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06500" y="858848"/>
            <a:ext cx="9779000" cy="0"/>
          </a:xfrm>
          <a:prstGeom prst="line">
            <a:avLst/>
          </a:prstGeom>
          <a:ln w="69850" cap="rnd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203200" y="6401621"/>
            <a:ext cx="210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April 10, 2024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548374" y="6489747"/>
            <a:ext cx="1597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Sze and Emer</a:t>
            </a:r>
          </a:p>
        </p:txBody>
      </p:sp>
    </p:spTree>
    <p:extLst>
      <p:ext uri="{BB962C8B-B14F-4D97-AF65-F5344CB8AC3E}">
        <p14:creationId xmlns:p14="http://schemas.microsoft.com/office/powerpoint/2010/main" val="70671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18" y="167466"/>
            <a:ext cx="10764367" cy="715962"/>
          </a:xfrm>
          <a:prstGeom prst="rect">
            <a:avLst/>
          </a:prstGeom>
        </p:spPr>
        <p:txBody>
          <a:bodyPr vert="horz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06500" y="858848"/>
            <a:ext cx="9779000" cy="0"/>
          </a:xfrm>
          <a:prstGeom prst="line">
            <a:avLst/>
          </a:prstGeom>
          <a:ln w="69850" cap="rnd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" y="1295400"/>
            <a:ext cx="10972800" cy="47244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defRPr sz="2800" b="1"/>
            </a:lvl1pPr>
            <a:lvl2pPr>
              <a:lnSpc>
                <a:spcPct val="120000"/>
              </a:lnSpc>
              <a:defRPr sz="2400" b="1"/>
            </a:lvl2pPr>
            <a:lvl3pPr>
              <a:lnSpc>
                <a:spcPct val="120000"/>
              </a:lnSpc>
              <a:defRPr sz="2000" b="1"/>
            </a:lvl3pPr>
            <a:lvl4pPr>
              <a:lnSpc>
                <a:spcPct val="120000"/>
              </a:lnSpc>
              <a:defRPr sz="1800" b="1"/>
            </a:lvl4pPr>
            <a:lvl5pPr>
              <a:lnSpc>
                <a:spcPct val="120000"/>
              </a:lnSpc>
              <a:defRPr sz="1800" b="1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203200" y="6401621"/>
            <a:ext cx="210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April 10, 2024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548374" y="6489747"/>
            <a:ext cx="1597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Sze and Emer</a:t>
            </a:r>
          </a:p>
        </p:txBody>
      </p:sp>
    </p:spTree>
    <p:extLst>
      <p:ext uri="{BB962C8B-B14F-4D97-AF65-F5344CB8AC3E}">
        <p14:creationId xmlns:p14="http://schemas.microsoft.com/office/powerpoint/2010/main" val="211899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35200" y="1752600"/>
            <a:ext cx="99568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203200" y="6401621"/>
            <a:ext cx="210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April 10, 2024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548374" y="6489747"/>
            <a:ext cx="1597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Sze and Emer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35200" y="2849898"/>
            <a:ext cx="7315200" cy="552510"/>
          </a:xfrm>
          <a:prstGeom prst="rect">
            <a:avLst/>
          </a:prstGeom>
        </p:spPr>
        <p:txBody>
          <a:bodyPr/>
          <a:lstStyle>
            <a:lvl1pPr marL="0" indent="0" algn="l" defTabSz="380865" rtl="0" eaLnBrk="1" latinLnBrk="0" hangingPunct="1">
              <a:buFontTx/>
              <a:buNone/>
              <a:defRPr lang="en-US" sz="3300" kern="1200" dirty="0" smtClean="0">
                <a:solidFill>
                  <a:prstClr val="black"/>
                </a:solidFill>
                <a:latin typeface="Arial Black"/>
                <a:ea typeface="ＭＳ Ｐゴシック"/>
                <a:cs typeface="Arial Black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49600" y="3581400"/>
            <a:ext cx="3657600" cy="457200"/>
          </a:xfrm>
          <a:prstGeom prst="rect">
            <a:avLst/>
          </a:prstGeom>
        </p:spPr>
        <p:txBody>
          <a:bodyPr/>
          <a:lstStyle>
            <a:lvl1pPr marL="257165" indent="-257165" algn="l" defTabSz="380865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lang="en-US" sz="1800" kern="12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159254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559595" y="294681"/>
            <a:ext cx="11072813" cy="78169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idx="1"/>
          </p:nvPr>
        </p:nvSpPr>
        <p:spPr>
          <a:xfrm>
            <a:off x="561756" y="1249076"/>
            <a:ext cx="11068488" cy="5001707"/>
          </a:xfrm>
          <a:prstGeom prst="rect">
            <a:avLst/>
          </a:prstGeom>
        </p:spPr>
        <p:txBody>
          <a:bodyPr/>
          <a:lstStyle>
            <a:lvl1pPr algn="l"/>
            <a:lvl2pPr algn="l"/>
            <a:lvl3pPr algn="l"/>
            <a:lvl4pPr algn="l"/>
            <a:lvl5pPr algn="l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4304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247" y="1293094"/>
            <a:ext cx="10918365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>
                <a:latin typeface="Calibri"/>
                <a:cs typeface="Calibri"/>
              </a:defRPr>
            </a:lvl1pPr>
            <a:lvl2pPr marL="539750" indent="-2555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>
                <a:latin typeface="Calibri"/>
                <a:cs typeface="Calibri"/>
              </a:defRPr>
            </a:lvl2pPr>
            <a:lvl3pPr marL="757238" indent="-184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 sz="1800">
                <a:latin typeface="Calibri"/>
                <a:cs typeface="Calibri"/>
              </a:defRPr>
            </a:lvl3pPr>
            <a:lvl4pPr marL="103327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600">
                <a:latin typeface="Calibri"/>
                <a:cs typeface="Calibri"/>
              </a:defRPr>
            </a:lvl4pPr>
            <a:lvl5pPr marL="126187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400">
                <a:latin typeface="Calibri"/>
                <a:cs typeface="Calibri"/>
              </a:defRPr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BD2FC0-7480-D644-843D-8DB1D02C2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2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 bwMode="auto">
          <a:xfrm>
            <a:off x="11130116" y="23172"/>
            <a:ext cx="1016000" cy="20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r" rtl="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1" lang="en-US" sz="1200" b="0" i="0" dirty="0">
                <a:solidFill>
                  <a:srgbClr val="000000"/>
                </a:solidFill>
                <a:latin typeface="Arial" pitchFamily="34" charset="0"/>
                <a:ea typeface="HY헤드라인M"/>
                <a:cs typeface="Arial" pitchFamily="34" charset="0"/>
              </a:rPr>
              <a:t>L18-</a:t>
            </a:r>
            <a:fld id="{2F4D2785-A076-4F3E-A175-152D0C56177B}" type="slidenum">
              <a:rPr kumimoji="1" lang="en-US" sz="1200" b="0" i="0" smtClean="0">
                <a:solidFill>
                  <a:srgbClr val="000000"/>
                </a:solidFill>
                <a:latin typeface="Arial" pitchFamily="34" charset="0"/>
                <a:ea typeface="HY헤드라인M"/>
                <a:cs typeface="Arial" pitchFamily="34" charset="0"/>
              </a:rPr>
              <a:pPr algn="r" rtl="1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endParaRPr kumimoji="1" lang="en-US" sz="1200" b="0" i="0" dirty="0">
              <a:solidFill>
                <a:srgbClr val="000000"/>
              </a:solidFill>
              <a:latin typeface="Arial" pitchFamily="34" charset="0"/>
              <a:ea typeface="HY헤드라인M"/>
              <a:cs typeface="Arial" pitchFamily="34" charset="0"/>
            </a:endParaRPr>
          </a:p>
        </p:txBody>
      </p:sp>
      <p:pic>
        <p:nvPicPr>
          <p:cNvPr id="5" name="Picture 9" descr="mit-blackred-header1"/>
          <p:cNvPicPr>
            <a:picLocks noChangeAspect="1" noChangeArrowheads="1"/>
          </p:cNvPicPr>
          <p:nvPr userDrawn="1"/>
        </p:nvPicPr>
        <p:blipFill rotWithShape="1">
          <a:blip r:embed="rId8"/>
          <a:srcRect r="76403"/>
          <a:stretch/>
        </p:blipFill>
        <p:spPr bwMode="auto">
          <a:xfrm>
            <a:off x="5994400" y="6553201"/>
            <a:ext cx="521821" cy="213545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45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April 10, 2024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09574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974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6" Type="http://schemas.openxmlformats.org/officeDocument/2006/relationships/image" Target="../media/image5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6" Type="http://schemas.openxmlformats.org/officeDocument/2006/relationships/image" Target="../media/image55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6400" y="533401"/>
            <a:ext cx="8915400" cy="24829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100" b="0" dirty="0"/>
              <a:t>6.5930/1 </a:t>
            </a:r>
            <a:br>
              <a:rPr lang="en-US" sz="3100" b="0" dirty="0"/>
            </a:br>
            <a:r>
              <a:rPr lang="en-US" sz="3100" b="0" dirty="0"/>
              <a:t>Hardware Architectures for Deep Learning</a:t>
            </a:r>
            <a:br>
              <a:rPr lang="en-US" b="0" dirty="0"/>
            </a:br>
            <a:br>
              <a:rPr lang="en-US" b="0" dirty="0"/>
            </a:br>
            <a:r>
              <a:rPr lang="en-US" sz="4000" dirty="0">
                <a:solidFill>
                  <a:srgbClr val="FF0000"/>
                </a:solidFill>
                <a:latin typeface="Arial Black"/>
                <a:cs typeface="Arial Black"/>
              </a:rPr>
              <a:t>Sparse Matrix Multiplication</a:t>
            </a:r>
            <a:br>
              <a:rPr lang="en-US" sz="4000" dirty="0">
                <a:solidFill>
                  <a:srgbClr val="FF0000"/>
                </a:solidFill>
                <a:latin typeface="Arial Black"/>
                <a:cs typeface="Arial Black"/>
              </a:rPr>
            </a:br>
            <a:r>
              <a:rPr lang="en-US" sz="4000" dirty="0">
                <a:solidFill>
                  <a:srgbClr val="FF0000"/>
                </a:solidFill>
                <a:latin typeface="Arial Black"/>
                <a:cs typeface="Arial Black"/>
              </a:rPr>
              <a:t>Accelerator Architecture</a:t>
            </a:r>
            <a:br>
              <a:rPr lang="en-US" sz="4000" dirty="0">
                <a:solidFill>
                  <a:srgbClr val="FF0000"/>
                </a:solidFill>
                <a:latin typeface="Arial Black"/>
                <a:cs typeface="Arial Black"/>
              </a:rPr>
            </a:br>
            <a:endParaRPr lang="en-US" sz="4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100" y="4508719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Joel Emer and Vivienne Sze</a:t>
            </a:r>
            <a:br>
              <a:rPr lang="en-US" sz="2800" dirty="0"/>
            </a:b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Massachusetts Institute of Technology</a:t>
            </a:r>
            <a:br>
              <a:rPr lang="en-US" sz="2800" dirty="0"/>
            </a:br>
            <a:r>
              <a:rPr lang="en-US" sz="2800" dirty="0"/>
              <a:t> Electrical Engineering &amp; Computer 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1700" y="343918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April 10, 2024</a:t>
            </a:r>
          </a:p>
        </p:txBody>
      </p:sp>
    </p:spTree>
    <p:extLst>
      <p:ext uri="{BB962C8B-B14F-4D97-AF65-F5344CB8AC3E}">
        <p14:creationId xmlns:p14="http://schemas.microsoft.com/office/powerpoint/2010/main" val="200771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F208-19C1-4C02-8028-A82D7564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Swizzle/Merger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0E80F-D6C1-407C-B3BA-CAE9A07DD8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10, 2024</a:t>
            </a:r>
            <a:endParaRPr lang="en-US" dirty="0"/>
          </a:p>
        </p:txBody>
      </p:sp>
      <p:pic>
        <p:nvPicPr>
          <p:cNvPr id="4" name="merge">
            <a:hlinkClick r:id="" action="ppaction://media"/>
            <a:extLst>
              <a:ext uri="{FF2B5EF4-FFF2-40B4-BE49-F238E27FC236}">
                <a16:creationId xmlns:a16="http://schemas.microsoft.com/office/drawing/2014/main" id="{FD2D7A86-D6BD-46B0-98F8-8A15A20F32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9908" y="990601"/>
            <a:ext cx="6450293" cy="4552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329F3-F0C8-49B0-8351-98964303A798}"/>
              </a:ext>
            </a:extLst>
          </p:cNvPr>
          <p:cNvSpPr txBox="1"/>
          <p:nvPr/>
        </p:nvSpPr>
        <p:spPr>
          <a:xfrm>
            <a:off x="2703001" y="5693734"/>
            <a:ext cx="6280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Take lowest untaken coordinate in input M-fibers and</a:t>
            </a:r>
            <a:br>
              <a:rPr lang="en-US" sz="2000" dirty="0"/>
            </a:br>
            <a:r>
              <a:rPr lang="en-US" sz="2000" dirty="0"/>
              <a:t> place into result at location with coordinates reversed</a:t>
            </a:r>
          </a:p>
        </p:txBody>
      </p:sp>
    </p:spTree>
    <p:extLst>
      <p:ext uri="{BB962C8B-B14F-4D97-AF65-F5344CB8AC3E}">
        <p14:creationId xmlns:p14="http://schemas.microsoft.com/office/powerpoint/2010/main" val="299072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BB16-4556-45FE-A69D-8D50D66E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- Step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8C924-D309-43DF-A313-1F8A5A781F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10, 2024</a:t>
            </a:r>
            <a:endParaRPr lang="en-US" dirty="0"/>
          </a:p>
        </p:txBody>
      </p:sp>
      <p:pic>
        <p:nvPicPr>
          <p:cNvPr id="5" name="gamma-step1">
            <a:hlinkClick r:id="" action="ppaction://media"/>
            <a:extLst>
              <a:ext uri="{FF2B5EF4-FFF2-40B4-BE49-F238E27FC236}">
                <a16:creationId xmlns:a16="http://schemas.microsoft.com/office/drawing/2014/main" id="{2519F519-CA5F-4725-93B3-D4628F0275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49078" y="985604"/>
            <a:ext cx="7189643" cy="5411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827FE4-D242-C94C-3E7A-87482436CA52}"/>
                  </a:ext>
                </a:extLst>
              </p:cNvPr>
              <p:cNvSpPr txBox="1"/>
              <p:nvPr/>
            </p:nvSpPr>
            <p:spPr>
              <a:xfrm>
                <a:off x="253278" y="2133600"/>
                <a:ext cx="4495800" cy="449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𝑟𝑖𝑔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827FE4-D242-C94C-3E7A-87482436C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78" y="2133600"/>
                <a:ext cx="4495800" cy="449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186E935-3F79-295B-89FE-20D3E21971FF}"/>
              </a:ext>
            </a:extLst>
          </p:cNvPr>
          <p:cNvSpPr txBox="1"/>
          <p:nvPr/>
        </p:nvSpPr>
        <p:spPr>
          <a:xfrm>
            <a:off x="498512" y="3183282"/>
            <a:ext cx="3031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Traversal (s to f): M, K, N</a:t>
            </a:r>
          </a:p>
          <a:p>
            <a:endParaRPr lang="en-US" sz="2000" dirty="0"/>
          </a:p>
          <a:p>
            <a:r>
              <a:rPr lang="en-US" sz="2000" dirty="0"/>
              <a:t>Parallel K, M*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0F876-E8F4-F5A1-EA42-6F7A54B5AFB0}"/>
              </a:ext>
            </a:extLst>
          </p:cNvPr>
          <p:cNvSpPr txBox="1"/>
          <p:nvPr/>
        </p:nvSpPr>
        <p:spPr>
          <a:xfrm>
            <a:off x="2466201" y="5996514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*Not modelled</a:t>
            </a:r>
          </a:p>
        </p:txBody>
      </p:sp>
    </p:spTree>
    <p:extLst>
      <p:ext uri="{BB962C8B-B14F-4D97-AF65-F5344CB8AC3E}">
        <p14:creationId xmlns:p14="http://schemas.microsoft.com/office/powerpoint/2010/main" val="7942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C67E-B849-4767-90C6-94424B58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- Rank Swizzled 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42EA9-5D2C-4773-A766-C02795602F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10, 2024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82AE75-CB36-4DDE-B61A-512A7341BD16}"/>
              </a:ext>
            </a:extLst>
          </p:cNvPr>
          <p:cNvGrpSpPr/>
          <p:nvPr/>
        </p:nvGrpSpPr>
        <p:grpSpPr>
          <a:xfrm>
            <a:off x="1676400" y="838200"/>
            <a:ext cx="8839200" cy="2182328"/>
            <a:chOff x="152400" y="994231"/>
            <a:chExt cx="8839200" cy="218232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740491B-FC4D-404E-8CE7-D7775F71B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434806"/>
              <a:ext cx="8839200" cy="174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F30C75-35C6-4C75-9125-9AB227A40B89}"/>
                </a:ext>
              </a:extLst>
            </p:cNvPr>
            <p:cNvSpPr txBox="1"/>
            <p:nvPr/>
          </p:nvSpPr>
          <p:spPr>
            <a:xfrm>
              <a:off x="197827" y="994231"/>
              <a:ext cx="11945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T[M,K,N]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3E50C3-CAC7-489F-82FA-5092D22CFED7}"/>
              </a:ext>
            </a:extLst>
          </p:cNvPr>
          <p:cNvGrpSpPr/>
          <p:nvPr/>
        </p:nvGrpSpPr>
        <p:grpSpPr>
          <a:xfrm>
            <a:off x="1637332" y="3010782"/>
            <a:ext cx="8888526" cy="2247018"/>
            <a:chOff x="113332" y="3544182"/>
            <a:chExt cx="8888526" cy="2247018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E01F029-98F8-4AF1-A36A-37E02702E04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58" y="4049447"/>
              <a:ext cx="8839200" cy="174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EC182A-E21E-4801-A4EB-F19D3D8724B4}"/>
                </a:ext>
              </a:extLst>
            </p:cNvPr>
            <p:cNvSpPr txBox="1"/>
            <p:nvPr/>
          </p:nvSpPr>
          <p:spPr>
            <a:xfrm>
              <a:off x="113332" y="3544182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T’[M,N,K]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9A4B5F3-2E57-B2EE-AC22-0FC2F2456754}"/>
              </a:ext>
            </a:extLst>
          </p:cNvPr>
          <p:cNvSpPr txBox="1"/>
          <p:nvPr/>
        </p:nvSpPr>
        <p:spPr>
          <a:xfrm>
            <a:off x="713818" y="5538246"/>
            <a:ext cx="10405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Since elements of each K fiber in T[M,K,N] are processed in parallel and elements in </a:t>
            </a:r>
          </a:p>
          <a:p>
            <a:r>
              <a:rPr lang="en-US" sz="2000" dirty="0"/>
              <a:t>N fibers are created concordantly, the head elements needed for the swizzle are available!</a:t>
            </a:r>
          </a:p>
        </p:txBody>
      </p:sp>
    </p:spTree>
    <p:extLst>
      <p:ext uri="{BB962C8B-B14F-4D97-AF65-F5344CB8AC3E}">
        <p14:creationId xmlns:p14="http://schemas.microsoft.com/office/powerpoint/2010/main" val="180427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63B8-0B78-4407-9A58-2180C86B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– Step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2DB4B-A46A-4058-AA16-41F9B75512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10, 2024</a:t>
            </a:r>
            <a:endParaRPr lang="en-US" dirty="0"/>
          </a:p>
        </p:txBody>
      </p:sp>
      <p:pic>
        <p:nvPicPr>
          <p:cNvPr id="4" name="gamma-step2">
            <a:hlinkClick r:id="" action="ppaction://media"/>
            <a:extLst>
              <a:ext uri="{FF2B5EF4-FFF2-40B4-BE49-F238E27FC236}">
                <a16:creationId xmlns:a16="http://schemas.microsoft.com/office/drawing/2014/main" id="{DDE71F9E-9EB3-4716-AEF1-041DFEC539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0600" y="1096883"/>
            <a:ext cx="7086600" cy="5333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D588E-B9B9-5397-AE18-CC2F6BA5EC50}"/>
                  </a:ext>
                </a:extLst>
              </p:cNvPr>
              <p:cNvSpPr txBox="1"/>
              <p:nvPr/>
            </p:nvSpPr>
            <p:spPr>
              <a:xfrm>
                <a:off x="29980" y="1981971"/>
                <a:ext cx="4191000" cy="449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D588E-B9B9-5397-AE18-CC2F6BA5E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0" y="1981971"/>
                <a:ext cx="4191000" cy="449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E7CC7A6-5EF1-4433-934F-B5086088236A}"/>
              </a:ext>
            </a:extLst>
          </p:cNvPr>
          <p:cNvSpPr txBox="1"/>
          <p:nvPr/>
        </p:nvSpPr>
        <p:spPr>
          <a:xfrm>
            <a:off x="381000" y="2829676"/>
            <a:ext cx="3031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Traversal (s to f): M, N, K</a:t>
            </a:r>
          </a:p>
          <a:p>
            <a:endParaRPr lang="en-US" sz="2000" dirty="0"/>
          </a:p>
          <a:p>
            <a:r>
              <a:rPr lang="en-US" sz="2000" dirty="0"/>
              <a:t>Parallel M*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A5A4E-A71B-F3EE-73C9-A75B1B4F9FBB}"/>
              </a:ext>
            </a:extLst>
          </p:cNvPr>
          <p:cNvSpPr txBox="1">
            <a:spLocks/>
          </p:cNvSpPr>
          <p:nvPr/>
        </p:nvSpPr>
        <p:spPr>
          <a:xfrm>
            <a:off x="2466201" y="5996514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*Not modelled</a:t>
            </a:r>
          </a:p>
        </p:txBody>
      </p:sp>
    </p:spTree>
    <p:extLst>
      <p:ext uri="{BB962C8B-B14F-4D97-AF65-F5344CB8AC3E}">
        <p14:creationId xmlns:p14="http://schemas.microsoft.com/office/powerpoint/2010/main" val="286393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6897-D814-44AC-8517-0A66DFCE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0E38D-02D8-4ACA-BEBE-094EC67C58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10, 2024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2D3D3-5259-4F79-918C-492BCE663F1A}"/>
              </a:ext>
            </a:extLst>
          </p:cNvPr>
          <p:cNvSpPr txBox="1"/>
          <p:nvPr/>
        </p:nvSpPr>
        <p:spPr>
          <a:xfrm>
            <a:off x="5080743" y="1003294"/>
            <a:ext cx="4953708" cy="715962"/>
          </a:xfrm>
          <a:prstGeom prst="foldedCorner">
            <a:avLst>
              <a:gd name="adj" fmla="val 7497"/>
            </a:avLst>
          </a:prstGeom>
          <a:blipFill rotWithShape="1">
            <a:blip r:embed="rId5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rIns="0" bIns="0" rtlCol="0">
            <a:noAutofit/>
          </a:bodyPr>
          <a:lstStyle/>
          <a:p>
            <a:r>
              <a:rPr lang="en-US" sz="2000" b="1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b="1" dirty="0">
                <a:solidFill>
                  <a:srgbClr val="632618"/>
                </a:solidFill>
                <a:latin typeface="Consolas"/>
                <a:ea typeface="Times New Roman"/>
                <a:cs typeface="Consolas"/>
              </a:rPr>
              <a:t>(</a:t>
            </a:r>
            <a:r>
              <a:rPr lang="en-US" sz="2000" b="1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m</a:t>
            </a:r>
            <a:r>
              <a:rPr lang="en-US" sz="2000" b="1" dirty="0">
                <a:latin typeface="Consolas"/>
                <a:ea typeface="Times New Roman"/>
                <a:cs typeface="Consolas"/>
              </a:rPr>
              <a:t>, (</a:t>
            </a:r>
            <a:r>
              <a:rPr lang="en-US" sz="2000" b="1" dirty="0" err="1">
                <a:solidFill>
                  <a:srgbClr val="0070C0"/>
                </a:solidFill>
                <a:latin typeface="Consolas"/>
                <a:ea typeface="Times New Roman"/>
                <a:cs typeface="Consolas"/>
              </a:rPr>
              <a:t>a_val</a:t>
            </a:r>
            <a:r>
              <a:rPr lang="en-US" sz="2000" b="1" dirty="0">
                <a:solidFill>
                  <a:srgbClr val="0070C0"/>
                </a:solidFill>
                <a:latin typeface="Consolas"/>
                <a:ea typeface="Times New Roman"/>
                <a:cs typeface="Consolas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Consolas"/>
                <a:ea typeface="Times New Roman"/>
                <a:cs typeface="Consolas"/>
              </a:rPr>
              <a:t>b_val</a:t>
            </a:r>
            <a:r>
              <a:rPr lang="en-US" sz="2000" b="1" dirty="0">
                <a:solidFill>
                  <a:srgbClr val="40404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)) in </a:t>
            </a:r>
            <a:r>
              <a:rPr lang="en-US" sz="2000" b="1" dirty="0">
                <a:solidFill>
                  <a:srgbClr val="0070C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a</a:t>
            </a:r>
            <a:r>
              <a:rPr lang="en-US" sz="2000" b="1" dirty="0">
                <a:solidFill>
                  <a:srgbClr val="40404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 &amp; </a:t>
            </a:r>
            <a:r>
              <a:rPr lang="en-US" sz="2000" b="1" dirty="0">
                <a:solidFill>
                  <a:srgbClr val="00B05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b</a:t>
            </a:r>
            <a:r>
              <a:rPr lang="en-US" sz="2000" b="1" dirty="0">
                <a:solidFill>
                  <a:srgbClr val="40404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:</a:t>
            </a:r>
          </a:p>
          <a:p>
            <a:r>
              <a:rPr lang="en-US" sz="2000" b="1" dirty="0">
                <a:solidFill>
                  <a:srgbClr val="40404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   …</a:t>
            </a:r>
            <a:endParaRPr lang="en-US" sz="2000" b="1" dirty="0">
              <a:solidFill>
                <a:srgbClr val="632618"/>
              </a:solidFill>
              <a:latin typeface="Consolas"/>
              <a:ea typeface="Times New Roman"/>
              <a:cs typeface="Consolas"/>
            </a:endParaRPr>
          </a:p>
        </p:txBody>
      </p:sp>
      <p:pic>
        <p:nvPicPr>
          <p:cNvPr id="8" name="l19-intersection">
            <a:hlinkClick r:id="" action="ppaction://media"/>
            <a:extLst>
              <a:ext uri="{FF2B5EF4-FFF2-40B4-BE49-F238E27FC236}">
                <a16:creationId xmlns:a16="http://schemas.microsoft.com/office/drawing/2014/main" id="{666058D0-6112-4E3B-8F95-A65069230F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57550" y="1872894"/>
            <a:ext cx="5715000" cy="4562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A7EB53-A179-4A02-9975-8667C4E7AF4C}"/>
                  </a:ext>
                </a:extLst>
              </p:cNvPr>
              <p:cNvSpPr txBox="1"/>
              <p:nvPr/>
            </p:nvSpPr>
            <p:spPr>
              <a:xfrm>
                <a:off x="2466975" y="1063567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600" dirty="0"/>
                  <a:t>x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A7EB53-A179-4A02-9975-8667C4E7A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1063567"/>
                <a:ext cx="1752600" cy="553998"/>
              </a:xfrm>
              <a:prstGeom prst="rect">
                <a:avLst/>
              </a:prstGeom>
              <a:blipFill>
                <a:blip r:embed="rId7"/>
                <a:stretch>
                  <a:fillRect l="-348" t="-25275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8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9E54-982C-4C40-A0B5-ED37C4BF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09FBA-AF3A-4054-ADB3-61855EEA72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10, 2024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5F0FC2-2FAA-48A3-AB54-004F47602D4C}"/>
              </a:ext>
            </a:extLst>
          </p:cNvPr>
          <p:cNvSpPr txBox="1"/>
          <p:nvPr/>
        </p:nvSpPr>
        <p:spPr>
          <a:xfrm>
            <a:off x="5334000" y="1129623"/>
            <a:ext cx="4953708" cy="932133"/>
          </a:xfrm>
          <a:prstGeom prst="foldedCorner">
            <a:avLst>
              <a:gd name="adj" fmla="val 7497"/>
            </a:avLst>
          </a:prstGeom>
          <a:blipFill rotWithShape="1">
            <a:blip r:embed="rId5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rIns="0" bIns="0" rtlCol="0">
            <a:noAutofit/>
          </a:bodyPr>
          <a:lstStyle/>
          <a:p>
            <a:r>
              <a:rPr lang="en-US" sz="2000" b="1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b="1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m</a:t>
            </a:r>
            <a:r>
              <a:rPr lang="en-US" sz="2000" b="1" dirty="0">
                <a:latin typeface="Consolas"/>
                <a:ea typeface="Times New Roman"/>
                <a:cs typeface="Consolas"/>
              </a:rPr>
              <a:t>, (</a:t>
            </a:r>
            <a:r>
              <a:rPr lang="en-US" sz="2000" b="1" dirty="0" err="1">
                <a:solidFill>
                  <a:srgbClr val="FF0000"/>
                </a:solidFill>
                <a:latin typeface="Consolas"/>
                <a:ea typeface="Times New Roman"/>
                <a:cs typeface="Consolas"/>
              </a:rPr>
              <a:t>z_ref</a:t>
            </a:r>
            <a:r>
              <a:rPr lang="en-US" sz="2000" b="1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onsolas"/>
                <a:ea typeface="Times New Roman"/>
                <a:cs typeface="Consolas"/>
              </a:rPr>
              <a:t>a_val</a:t>
            </a:r>
            <a:r>
              <a:rPr lang="en-US" sz="2000" b="1" dirty="0">
                <a:solidFill>
                  <a:srgbClr val="40404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) in </a:t>
            </a:r>
            <a:r>
              <a:rPr lang="en-US" sz="2000" b="1" dirty="0">
                <a:solidFill>
                  <a:srgbClr val="FF000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z</a:t>
            </a:r>
            <a:r>
              <a:rPr lang="en-US" sz="2000" b="1" dirty="0">
                <a:solidFill>
                  <a:srgbClr val="40404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 &lt;&lt; </a:t>
            </a:r>
            <a:r>
              <a:rPr lang="en-US" sz="2000" b="1" dirty="0">
                <a:solidFill>
                  <a:srgbClr val="0070C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a</a:t>
            </a:r>
            <a:r>
              <a:rPr lang="en-US" sz="2000" b="1" dirty="0">
                <a:solidFill>
                  <a:srgbClr val="40404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:</a:t>
            </a:r>
            <a:endParaRPr lang="en-US" sz="2000" b="1" dirty="0">
              <a:solidFill>
                <a:srgbClr val="632618"/>
              </a:solidFill>
              <a:latin typeface="Consolas"/>
              <a:ea typeface="Times New Roman"/>
              <a:cs typeface="Consolas"/>
            </a:endParaRPr>
          </a:p>
          <a:p>
            <a:r>
              <a:rPr lang="en-US" sz="2000" b="1" dirty="0">
                <a:solidFill>
                  <a:srgbClr val="632618"/>
                </a:solidFill>
                <a:latin typeface="Consolas"/>
                <a:ea typeface="Times New Roman"/>
                <a:cs typeface="Consolas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Consolas"/>
                <a:ea typeface="Times New Roman"/>
                <a:cs typeface="Consolas"/>
              </a:rPr>
              <a:t>z_ref</a:t>
            </a:r>
            <a:r>
              <a:rPr lang="en-US" sz="2000" b="1" dirty="0">
                <a:solidFill>
                  <a:srgbClr val="FF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&lt;&lt;= </a:t>
            </a:r>
            <a:r>
              <a:rPr lang="en-US" sz="2000" b="1" dirty="0" err="1">
                <a:solidFill>
                  <a:srgbClr val="0070C0"/>
                </a:solidFill>
                <a:latin typeface="Consolas"/>
              </a:rPr>
              <a:t>a_val</a:t>
            </a:r>
            <a:endParaRPr lang="en-US" sz="2000" b="1" dirty="0">
              <a:solidFill>
                <a:srgbClr val="0070C0"/>
              </a:solidFill>
              <a:latin typeface="Consolas"/>
            </a:endParaRPr>
          </a:p>
          <a:p>
            <a:pPr lvl="0"/>
            <a:endParaRPr lang="en-US" sz="2000" b="1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3F976E-66E3-4ED4-814F-36F377552875}"/>
                  </a:ext>
                </a:extLst>
              </p:cNvPr>
              <p:cNvSpPr txBox="1"/>
              <p:nvPr/>
            </p:nvSpPr>
            <p:spPr>
              <a:xfrm>
                <a:off x="2132112" y="1315276"/>
                <a:ext cx="259377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3F976E-66E3-4ED4-814F-36F377552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112" y="1315276"/>
                <a:ext cx="2593776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L19-populate">
            <a:hlinkClick r:id="" action="ppaction://media"/>
            <a:extLst>
              <a:ext uri="{FF2B5EF4-FFF2-40B4-BE49-F238E27FC236}">
                <a16:creationId xmlns:a16="http://schemas.microsoft.com/office/drawing/2014/main" id="{484C44E3-4BB8-41E2-8777-769D19C9DD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9001" y="2301124"/>
            <a:ext cx="5143853" cy="41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9E54-982C-4C40-A0B5-ED37C4BF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Populate+Reduce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09FBA-AF3A-4054-ADB3-61855EEA72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10, 2024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5F0FC2-2FAA-48A3-AB54-004F47602D4C}"/>
              </a:ext>
            </a:extLst>
          </p:cNvPr>
          <p:cNvSpPr txBox="1"/>
          <p:nvPr/>
        </p:nvSpPr>
        <p:spPr>
          <a:xfrm>
            <a:off x="4800600" y="1069359"/>
            <a:ext cx="5715000" cy="1196459"/>
          </a:xfrm>
          <a:prstGeom prst="foldedCorner">
            <a:avLst>
              <a:gd name="adj" fmla="val 7497"/>
            </a:avLst>
          </a:prstGeom>
          <a:blipFill rotWithShape="1">
            <a:blip r:embed="rId5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rIns="0" bIns="0" rtlCol="0">
            <a:noAutofit/>
          </a:bodyPr>
          <a:lstStyle/>
          <a:p>
            <a:r>
              <a:rPr lang="en-US" sz="2000" b="1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b="1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k</a:t>
            </a:r>
            <a:r>
              <a:rPr lang="en-US" sz="2000" b="1" dirty="0">
                <a:latin typeface="Consolas"/>
                <a:ea typeface="Times New Roman"/>
                <a:cs typeface="Consolas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Consolas"/>
                <a:ea typeface="Times New Roman"/>
                <a:cs typeface="Consolas"/>
              </a:rPr>
              <a:t>c_m</a:t>
            </a:r>
            <a:r>
              <a:rPr lang="en-US" sz="2000" b="1" dirty="0">
                <a:solidFill>
                  <a:srgbClr val="40404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 in </a:t>
            </a:r>
            <a:r>
              <a:rPr lang="en-US" sz="2000" b="1" dirty="0">
                <a:solidFill>
                  <a:srgbClr val="7030A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c</a:t>
            </a:r>
            <a:r>
              <a:rPr lang="en-US" sz="2000" b="1" dirty="0">
                <a:solidFill>
                  <a:srgbClr val="40404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:</a:t>
            </a:r>
          </a:p>
          <a:p>
            <a:r>
              <a:rPr lang="en-US" sz="2000" b="1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  for</a:t>
            </a:r>
            <a:r>
              <a:rPr lang="en-US" sz="2000" b="1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b="1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m</a:t>
            </a:r>
            <a:r>
              <a:rPr lang="en-US" sz="2000" b="1" dirty="0">
                <a:latin typeface="Consolas"/>
                <a:ea typeface="Times New Roman"/>
                <a:cs typeface="Consolas"/>
              </a:rPr>
              <a:t>, (</a:t>
            </a:r>
            <a:r>
              <a:rPr lang="en-US" sz="2000" b="1" dirty="0" err="1">
                <a:solidFill>
                  <a:srgbClr val="FF0000"/>
                </a:solidFill>
                <a:latin typeface="Consolas"/>
                <a:ea typeface="Times New Roman"/>
                <a:cs typeface="Consolas"/>
              </a:rPr>
              <a:t>z_ref</a:t>
            </a:r>
            <a:r>
              <a:rPr lang="en-US" sz="2000" b="1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Consolas"/>
                <a:ea typeface="Times New Roman"/>
                <a:cs typeface="Consolas"/>
              </a:rPr>
              <a:t>c_val</a:t>
            </a:r>
            <a:r>
              <a:rPr lang="en-US" sz="2000" b="1" dirty="0">
                <a:solidFill>
                  <a:srgbClr val="40404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) in </a:t>
            </a:r>
            <a:r>
              <a:rPr lang="en-US" sz="2000" b="1" dirty="0" err="1">
                <a:solidFill>
                  <a:srgbClr val="FF000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z_m</a:t>
            </a:r>
            <a:r>
              <a:rPr lang="en-US" sz="2000" b="1" dirty="0">
                <a:solidFill>
                  <a:srgbClr val="40404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 &lt;&lt; </a:t>
            </a:r>
            <a:r>
              <a:rPr lang="en-US" sz="2000" b="1" dirty="0" err="1">
                <a:solidFill>
                  <a:srgbClr val="7030A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c_m</a:t>
            </a:r>
            <a:r>
              <a:rPr lang="en-US" sz="2000" b="1" dirty="0">
                <a:solidFill>
                  <a:srgbClr val="404040"/>
                </a:solidFill>
                <a:latin typeface="Consolas"/>
                <a:ea typeface="Times New Roman"/>
                <a:cs typeface="Consolas"/>
                <a:sym typeface="Wingdings" panose="05000000000000000000" pitchFamily="2" charset="2"/>
              </a:rPr>
              <a:t>: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nsolas"/>
                <a:ea typeface="Times New Roman"/>
                <a:cs typeface="Consolas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latin typeface="Consolas"/>
                <a:ea typeface="Times New Roman"/>
                <a:cs typeface="Consolas"/>
              </a:rPr>
              <a:t>z_ref</a:t>
            </a:r>
            <a:r>
              <a:rPr lang="en-US" sz="2000" b="1" dirty="0">
                <a:solidFill>
                  <a:srgbClr val="FF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+= </a:t>
            </a:r>
            <a:r>
              <a:rPr lang="en-US" sz="2000" b="1" dirty="0" err="1">
                <a:solidFill>
                  <a:srgbClr val="7030A0"/>
                </a:solidFill>
                <a:latin typeface="Consolas"/>
                <a:ea typeface="Times New Roman"/>
                <a:cs typeface="Consolas"/>
              </a:rPr>
              <a:t>c_val</a:t>
            </a:r>
            <a:endParaRPr lang="en-US" sz="2000" b="1" dirty="0">
              <a:solidFill>
                <a:srgbClr val="7030A0"/>
              </a:solidFill>
              <a:latin typeface="Consolas"/>
              <a:ea typeface="Times New Roman"/>
              <a:cs typeface="Consolas"/>
            </a:endParaRPr>
          </a:p>
          <a:p>
            <a:pPr lvl="0"/>
            <a:endParaRPr lang="en-US" sz="2000" b="1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3F976E-66E3-4ED4-814F-36F377552875}"/>
                  </a:ext>
                </a:extLst>
              </p:cNvPr>
              <p:cNvSpPr txBox="1"/>
              <p:nvPr/>
            </p:nvSpPr>
            <p:spPr>
              <a:xfrm>
                <a:off x="2132112" y="1315277"/>
                <a:ext cx="2593776" cy="5783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3F976E-66E3-4ED4-814F-36F377552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112" y="1315277"/>
                <a:ext cx="2593776" cy="578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L19-populate+reduce-2">
            <a:hlinkClick r:id="" action="ppaction://media"/>
            <a:extLst>
              <a:ext uri="{FF2B5EF4-FFF2-40B4-BE49-F238E27FC236}">
                <a16:creationId xmlns:a16="http://schemas.microsoft.com/office/drawing/2014/main" id="{6AD30727-88F3-479E-BB88-D7EECE947F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2494234"/>
            <a:ext cx="8610600" cy="35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1E2B-216A-4705-95EC-B9444CBF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Stationary - Animation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CA76C-2277-4B30-8F52-5E6AA105C0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10, 2024</a:t>
            </a:r>
            <a:endParaRPr lang="en-US" dirty="0"/>
          </a:p>
        </p:txBody>
      </p:sp>
      <p:pic>
        <p:nvPicPr>
          <p:cNvPr id="5" name="output-stationary">
            <a:hlinkClick r:id="" action="ppaction://media"/>
            <a:extLst>
              <a:ext uri="{FF2B5EF4-FFF2-40B4-BE49-F238E27FC236}">
                <a16:creationId xmlns:a16="http://schemas.microsoft.com/office/drawing/2014/main" id="{C6F1A274-63E6-4FCF-AFEC-5A23E9F336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8731" y="960910"/>
            <a:ext cx="6954538" cy="54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3E4D-EFD8-4C86-9CEA-F136317F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</a:t>
            </a:r>
            <a:r>
              <a:rPr lang="en-US" dirty="0" err="1"/>
              <a:t>ExTensor</a:t>
            </a:r>
            <a:r>
              <a:rPr lang="en-US" dirty="0"/>
              <a:t> Animation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6331D-7581-4DD3-A0E6-2D13542621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10, 2024</a:t>
            </a:r>
            <a:endParaRPr lang="en-US" dirty="0"/>
          </a:p>
        </p:txBody>
      </p:sp>
      <p:pic>
        <p:nvPicPr>
          <p:cNvPr id="4" name="extensor">
            <a:hlinkClick r:id="" action="ppaction://media"/>
            <a:extLst>
              <a:ext uri="{FF2B5EF4-FFF2-40B4-BE49-F238E27FC236}">
                <a16:creationId xmlns:a16="http://schemas.microsoft.com/office/drawing/2014/main" id="{B5907C45-356B-416A-AC08-11EA88E937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9198" y="1046395"/>
            <a:ext cx="5433604" cy="55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53E2-02AE-4576-A0BB-CF0CA264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OuterSPACE</a:t>
            </a:r>
            <a:r>
              <a:rPr lang="en-US" dirty="0"/>
              <a:t> – Step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C1BB9-40BB-4067-B5F2-8D88B329BD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10, 2024</a:t>
            </a:r>
            <a:endParaRPr lang="en-US" dirty="0"/>
          </a:p>
        </p:txBody>
      </p:sp>
      <p:pic>
        <p:nvPicPr>
          <p:cNvPr id="4" name="outerspace-2b-step1">
            <a:hlinkClick r:id="" action="ppaction://media"/>
            <a:extLst>
              <a:ext uri="{FF2B5EF4-FFF2-40B4-BE49-F238E27FC236}">
                <a16:creationId xmlns:a16="http://schemas.microsoft.com/office/drawing/2014/main" id="{7B36E5E7-E473-45B6-84DC-ABF38DC4FA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1" y="990600"/>
            <a:ext cx="91440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7EF9-4360-4010-A491-F5C542C4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OuterSPACE</a:t>
            </a:r>
            <a:r>
              <a:rPr lang="en-US" dirty="0"/>
              <a:t> – Step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07A4B-94EF-4DB4-A71F-1C38041C5E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10, 2024</a:t>
            </a:r>
            <a:endParaRPr lang="en-US" dirty="0"/>
          </a:p>
        </p:txBody>
      </p:sp>
      <p:pic>
        <p:nvPicPr>
          <p:cNvPr id="4" name="outerspace-2b-step2">
            <a:hlinkClick r:id="" action="ppaction://media"/>
            <a:extLst>
              <a:ext uri="{FF2B5EF4-FFF2-40B4-BE49-F238E27FC236}">
                <a16:creationId xmlns:a16="http://schemas.microsoft.com/office/drawing/2014/main" id="{63E654D3-1722-4E52-A13B-C4B61B9FEB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990601"/>
            <a:ext cx="9144000" cy="35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1B18-2364-414A-9CC9-82ADFB37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67466"/>
            <a:ext cx="9144000" cy="715962"/>
          </a:xfrm>
        </p:spPr>
        <p:txBody>
          <a:bodyPr/>
          <a:lstStyle/>
          <a:p>
            <a:r>
              <a:rPr lang="en-US" dirty="0"/>
              <a:t>Discordant Traversal - </a:t>
            </a:r>
            <a:r>
              <a:rPr lang="en-US" dirty="0" err="1"/>
              <a:t>Fibertree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94BF1-C05B-4033-8B36-F5613C0214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10, 2024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2E6B0-36EE-49BA-B2E7-AA91D7A8837A}"/>
              </a:ext>
            </a:extLst>
          </p:cNvPr>
          <p:cNvSpPr txBox="1"/>
          <p:nvPr/>
        </p:nvSpPr>
        <p:spPr>
          <a:xfrm>
            <a:off x="3704095" y="1337850"/>
            <a:ext cx="471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Traversal order (slowest to fastest): M,K</a:t>
            </a:r>
          </a:p>
        </p:txBody>
      </p:sp>
      <p:pic>
        <p:nvPicPr>
          <p:cNvPr id="6" name="L19-discordant-fibertree">
            <a:hlinkClick r:id="" action="ppaction://media"/>
            <a:extLst>
              <a:ext uri="{FF2B5EF4-FFF2-40B4-BE49-F238E27FC236}">
                <a16:creationId xmlns:a16="http://schemas.microsoft.com/office/drawing/2014/main" id="{B6C1C4BB-39C4-4C78-8D9C-C31457CF136F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9554" y="2057400"/>
            <a:ext cx="8452893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 cmpd="sng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05C6B3AD6FE44FA236E809D256E700" ma:contentTypeVersion="4" ma:contentTypeDescription="Create a new document." ma:contentTypeScope="" ma:versionID="1abe9e9ff8a4160dc78fa4b581c82e48">
  <xsd:schema xmlns:xsd="http://www.w3.org/2001/XMLSchema" xmlns:xs="http://www.w3.org/2001/XMLSchema" xmlns:p="http://schemas.microsoft.com/office/2006/metadata/properties" xmlns:ns3="e1b03e6d-8647-42d4-9a8a-d131a8bc63a3" targetNamespace="http://schemas.microsoft.com/office/2006/metadata/properties" ma:root="true" ma:fieldsID="f7874fc57f5d5ffa38df0c2d9d652d5c" ns3:_="">
    <xsd:import namespace="e1b03e6d-8647-42d4-9a8a-d131a8bc63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03e6d-8647-42d4-9a8a-d131a8bc63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BFBDC1-E1E1-4302-A7C5-EAD22B4B7927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e1b03e6d-8647-42d4-9a8a-d131a8bc63a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69DDC8B-DBC3-41E3-91C8-ECD859AA1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03e6d-8647-42d4-9a8a-d131a8bc6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117DD4-8D6F-4568-A675-811E9CDAAC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85538</TotalTime>
  <Words>780</Words>
  <Application>Microsoft Office PowerPoint</Application>
  <PresentationFormat>Widescreen</PresentationFormat>
  <Paragraphs>101</Paragraphs>
  <Slides>13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Consolas</vt:lpstr>
      <vt:lpstr>Times New Roman</vt:lpstr>
      <vt:lpstr>1_Office Theme</vt:lpstr>
      <vt:lpstr>6.5930/1  Hardware Architectures for Deep Learning  Sparse Matrix Multiplication Accelerator Architecture </vt:lpstr>
      <vt:lpstr>Intersection</vt:lpstr>
      <vt:lpstr>Populate</vt:lpstr>
      <vt:lpstr>Populate+Reduce</vt:lpstr>
      <vt:lpstr>Output Stationary - Animation</vt:lpstr>
      <vt:lpstr>Two-level ExTensor Animation</vt:lpstr>
      <vt:lpstr>OuterSPACE – Step 1</vt:lpstr>
      <vt:lpstr>OuterSPACE – Step 2</vt:lpstr>
      <vt:lpstr>Discordant Traversal - Fibertree</vt:lpstr>
      <vt:lpstr>Rank Swizzle/Merger</vt:lpstr>
      <vt:lpstr>Gamma - Step 1</vt:lpstr>
      <vt:lpstr>Gamma - Rank Swizzled T</vt:lpstr>
      <vt:lpstr>Gamma – Step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Stv</dc:creator>
  <cp:lastModifiedBy>Joel S Emer</cp:lastModifiedBy>
  <cp:revision>2358</cp:revision>
  <cp:lastPrinted>2019-04-10T17:30:42Z</cp:lastPrinted>
  <dcterms:created xsi:type="dcterms:W3CDTF">2012-12-03T13:22:54Z</dcterms:created>
  <dcterms:modified xsi:type="dcterms:W3CDTF">2024-04-09T21:53:42Z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558183-044c-4105-8d9c-cea02a2a3d86_Enabled">
    <vt:lpwstr>True</vt:lpwstr>
  </property>
  <property fmtid="{D5CDD505-2E9C-101B-9397-08002B2CF9AE}" pid="3" name="MSIP_Label_6b558183-044c-4105-8d9c-cea02a2a3d86_SiteId">
    <vt:lpwstr>43083d15-7273-40c1-b7db-39efd9ccc17a</vt:lpwstr>
  </property>
  <property fmtid="{D5CDD505-2E9C-101B-9397-08002B2CF9AE}" pid="4" name="MSIP_Label_6b558183-044c-4105-8d9c-cea02a2a3d86_Owner">
    <vt:lpwstr>jemer@nvidia.com</vt:lpwstr>
  </property>
  <property fmtid="{D5CDD505-2E9C-101B-9397-08002B2CF9AE}" pid="5" name="MSIP_Label_6b558183-044c-4105-8d9c-cea02a2a3d86_SetDate">
    <vt:lpwstr>2019-05-22T20:46:22.7516507Z</vt:lpwstr>
  </property>
  <property fmtid="{D5CDD505-2E9C-101B-9397-08002B2CF9AE}" pid="6" name="MSIP_Label_6b558183-044c-4105-8d9c-cea02a2a3d86_Name">
    <vt:lpwstr>Unrestricted</vt:lpwstr>
  </property>
  <property fmtid="{D5CDD505-2E9C-101B-9397-08002B2CF9AE}" pid="7" name="MSIP_Label_6b558183-044c-4105-8d9c-cea02a2a3d86_Application">
    <vt:lpwstr>Microsoft Azure Information Protection</vt:lpwstr>
  </property>
  <property fmtid="{D5CDD505-2E9C-101B-9397-08002B2CF9AE}" pid="8" name="MSIP_Label_6b558183-044c-4105-8d9c-cea02a2a3d86_Extended_MSFT_Method">
    <vt:lpwstr>Automatic</vt:lpwstr>
  </property>
  <property fmtid="{D5CDD505-2E9C-101B-9397-08002B2CF9AE}" pid="9" name="Sensitivity">
    <vt:lpwstr>Unrestricted</vt:lpwstr>
  </property>
  <property fmtid="{D5CDD505-2E9C-101B-9397-08002B2CF9AE}" pid="10" name="ContentTypeId">
    <vt:lpwstr>0x0101005905C6B3AD6FE44FA236E809D256E700</vt:lpwstr>
  </property>
</Properties>
</file>