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7"/>
  </p:notesMasterIdLst>
  <p:handoutMasterIdLst>
    <p:handoutMasterId r:id="rId28"/>
  </p:handoutMasterIdLst>
  <p:sldIdLst>
    <p:sldId id="1095" r:id="rId2"/>
    <p:sldId id="1263" r:id="rId3"/>
    <p:sldId id="1276" r:id="rId4"/>
    <p:sldId id="1224" r:id="rId5"/>
    <p:sldId id="1279" r:id="rId6"/>
    <p:sldId id="1280" r:id="rId7"/>
    <p:sldId id="1294" r:id="rId8"/>
    <p:sldId id="1273" r:id="rId9"/>
    <p:sldId id="1295" r:id="rId10"/>
    <p:sldId id="1297" r:id="rId11"/>
    <p:sldId id="1296" r:id="rId12"/>
    <p:sldId id="1283" r:id="rId13"/>
    <p:sldId id="1298" r:id="rId14"/>
    <p:sldId id="1281" r:id="rId15"/>
    <p:sldId id="1284" r:id="rId16"/>
    <p:sldId id="1299" r:id="rId17"/>
    <p:sldId id="1266" r:id="rId18"/>
    <p:sldId id="1286" r:id="rId19"/>
    <p:sldId id="1267" r:id="rId20"/>
    <p:sldId id="1287" r:id="rId21"/>
    <p:sldId id="1293" r:id="rId22"/>
    <p:sldId id="1292" r:id="rId23"/>
    <p:sldId id="1288" r:id="rId24"/>
    <p:sldId id="1289" r:id="rId25"/>
    <p:sldId id="1291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2C2"/>
    <a:srgbClr val="FFEF58"/>
    <a:srgbClr val="50D778"/>
    <a:srgbClr val="FF00FF"/>
    <a:srgbClr val="1560BF"/>
    <a:srgbClr val="FFFFCC"/>
    <a:srgbClr val="333399"/>
    <a:srgbClr val="3333CC"/>
    <a:srgbClr val="99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85190" autoAdjust="0"/>
  </p:normalViewPr>
  <p:slideViewPr>
    <p:cSldViewPr snapToGrid="0" snapToObjects="1">
      <p:cViewPr varScale="1">
        <p:scale>
          <a:sx n="96" d="100"/>
          <a:sy n="96" d="100"/>
        </p:scale>
        <p:origin x="-864" y="-90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8"/>
    </p:cViewPr>
  </p:sorterViewPr>
  <p:notesViewPr>
    <p:cSldViewPr snapToGrid="0" snapToObjects="1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C42A6140-BD9A-4A77-9BDF-4411C5AA5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10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2A1B780B-1C3E-4BD0-B69E-084475854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9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3D7E9-1B2E-4134-ABE1-66E1ABD3874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6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Poisoned</a:t>
            </a:r>
            <a:r>
              <a:rPr lang="en-US" baseline="0" dirty="0" smtClean="0"/>
              <a:t> </a:t>
            </a:r>
            <a:r>
              <a:rPr lang="el-GR" sz="1200" strike="sngStrike" dirty="0" smtClean="0"/>
              <a:t>δ</a:t>
            </a:r>
            <a:r>
              <a:rPr lang="en-US" sz="1200" strike="sngStrike" dirty="0" smtClean="0"/>
              <a:t> </a:t>
            </a:r>
            <a:r>
              <a:rPr lang="en-US" baseline="0" dirty="0" smtClean="0"/>
              <a:t>frees register, which is immediately made busy by </a:t>
            </a:r>
            <a:r>
              <a:rPr lang="en-US" sz="1200" dirty="0" smtClean="0">
                <a:solidFill>
                  <a:srgbClr val="00B050"/>
                </a:solidFill>
              </a:rPr>
              <a:t>ζ</a:t>
            </a:r>
            <a:r>
              <a:rPr lang="en-US" baseline="0" dirty="0" smtClean="0"/>
              <a:t>. Then </a:t>
            </a:r>
            <a:r>
              <a:rPr lang="el-GR" sz="1200" u="sng" dirty="0" smtClean="0">
                <a:solidFill>
                  <a:srgbClr val="00B050"/>
                </a:solidFill>
              </a:rPr>
              <a:t>η</a:t>
            </a:r>
            <a:r>
              <a:rPr lang="en-US" sz="1200" u="sng" dirty="0" smtClean="0">
                <a:solidFill>
                  <a:srgbClr val="00B050"/>
                </a:solidFill>
              </a:rPr>
              <a:t> </a:t>
            </a:r>
            <a:r>
              <a:rPr lang="en-US" baseline="0" dirty="0" smtClean="0"/>
              <a:t>will wait for </a:t>
            </a:r>
            <a:r>
              <a:rPr lang="en-US" sz="1200" dirty="0" smtClean="0">
                <a:solidFill>
                  <a:srgbClr val="00B050"/>
                </a:solidFill>
              </a:rPr>
              <a:t>ζ.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6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6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show new </a:t>
            </a:r>
            <a:r>
              <a:rPr lang="en-US" dirty="0" err="1" smtClean="0"/>
              <a:t>read_reg</a:t>
            </a:r>
            <a:r>
              <a:rPr lang="en-US" baseline="0" dirty="0" smtClean="0"/>
              <a:t> – but first a style update…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style for handling architectural and micro-architectural state.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err="1" smtClean="0"/>
              <a:t>Struct</a:t>
            </a:r>
            <a:r>
              <a:rPr lang="en-US" dirty="0" smtClean="0"/>
              <a:t> per stage with</a:t>
            </a:r>
            <a:r>
              <a:rPr lang="en-US" baseline="0" dirty="0" smtClean="0"/>
              <a:t> state to use in current stage and pass to next stage.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68ACB993-10D0-447A-B407-0103F9E5439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6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code with flash clear of scoreboard on epoch</a:t>
            </a:r>
            <a:r>
              <a:rPr lang="en-US" baseline="0" dirty="0" smtClean="0"/>
              <a:t> change is broken….if </a:t>
            </a:r>
            <a:r>
              <a:rPr lang="el-GR" dirty="0" smtClean="0"/>
              <a:t>α</a:t>
            </a:r>
            <a:r>
              <a:rPr lang="en-US" dirty="0" smtClean="0"/>
              <a:t> is delayed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6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code with flash clear of scoreboard on epoch</a:t>
            </a:r>
            <a:r>
              <a:rPr lang="en-US" baseline="0" dirty="0" smtClean="0"/>
              <a:t> change is broken….if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smtClean="0"/>
              <a:t>is delayed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6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 code with flash clear of scoreboard on epoch</a:t>
            </a:r>
            <a:r>
              <a:rPr lang="en-US" baseline="0" dirty="0" smtClean="0"/>
              <a:t> change is broken….if </a:t>
            </a:r>
            <a:r>
              <a:rPr lang="el-GR" dirty="0" smtClean="0"/>
              <a:t>α</a:t>
            </a:r>
            <a:r>
              <a:rPr lang="en-US" dirty="0" smtClean="0"/>
              <a:t> is delayed</a:t>
            </a:r>
          </a:p>
          <a:p>
            <a:r>
              <a:rPr lang="en-US" dirty="0" smtClean="0"/>
              <a:t>Zeta</a:t>
            </a:r>
            <a:r>
              <a:rPr lang="en-US" baseline="0" dirty="0" smtClean="0"/>
              <a:t> executes because it sees the register is free (via arrow) and then sets it busy again…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B780B-1C3E-4BD0-B69E-08447585491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L12-</a:t>
            </a:r>
            <a:fld id="{8ED90BAE-38F1-408E-936D-9FBECD5B1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L12-</a:t>
            </a:r>
            <a:fld id="{ED52CCD5-3B96-40A4-8D13-6A9DE9BC62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L12-</a:t>
            </a:r>
            <a:fld id="{DD738CC1-E82C-48D8-990C-F4311736FF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49" y="1527175"/>
            <a:ext cx="7899813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Computer Architecture: A Constructive Approach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dirty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Bypassing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Joel Emer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8ED90BAE-38F1-408E-936D-9FBECD5B1E4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don’t clear scoreboard!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010674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49020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 smtClean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0255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75978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3" name="Rectangle 2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51823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9777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γ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/>
                <a:t>α</a:t>
              </a:r>
              <a:endParaRPr lang="en-US" sz="2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287017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76655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76874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24827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/>
                <a:t>α</a:t>
              </a:r>
              <a:endPara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01759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49712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u="sng" dirty="0" smtClean="0">
                  <a:solidFill>
                    <a:srgbClr val="00B050"/>
                  </a:solidFill>
                </a:rPr>
                <a:t>ζ</a:t>
              </a:r>
              <a:endParaRPr lang="en-US" sz="2400" u="sng" dirty="0">
                <a:solidFill>
                  <a:srgbClr val="00B05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strike="sngStrike" dirty="0"/>
                <a:t>ε</a:t>
              </a:r>
              <a:endParaRPr lang="en-US" sz="2400" strike="sngStrike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677303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25256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>
                  <a:solidFill>
                    <a:srgbClr val="00B050"/>
                  </a:solidFill>
                </a:rPr>
                <a:t>η</a:t>
              </a:r>
              <a:endPara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273628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75316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90163" y="1759784"/>
            <a:ext cx="983421" cy="4102110"/>
            <a:chOff x="3990163" y="1759784"/>
            <a:chExt cx="983421" cy="41021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/>
                <a:t>α</a:t>
              </a:r>
              <a:endPara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52500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004533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 flipV="1">
              <a:off x="4108050" y="2225615"/>
              <a:ext cx="865534" cy="17425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grpSp>
        <p:nvGrpSpPr>
          <p:cNvPr id="102" name="Group 101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  <a:endParaRPr lang="en-US" sz="2400" u="sng" dirty="0">
                <a:solidFill>
                  <a:srgbClr val="00B05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7528868" y="3134214"/>
              <a:ext cx="207034" cy="1886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00840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1665109" y="6102777"/>
            <a:ext cx="718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Looks okay, but what if R1 written in branch shadow? 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90816" y="3821502"/>
            <a:ext cx="2992375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= 00: </a:t>
            </a:r>
            <a:r>
              <a:rPr lang="en-US" dirty="0" err="1" smtClean="0"/>
              <a:t>ld</a:t>
            </a:r>
            <a:r>
              <a:rPr lang="en-US" dirty="0" smtClean="0"/>
              <a:t> r1,100(r0)</a:t>
            </a:r>
          </a:p>
          <a:p>
            <a:r>
              <a:rPr lang="el-GR" dirty="0" smtClean="0"/>
              <a:t>β</a:t>
            </a:r>
            <a:r>
              <a:rPr lang="en-US" dirty="0"/>
              <a:t> </a:t>
            </a:r>
            <a:r>
              <a:rPr lang="en-US" dirty="0" smtClean="0"/>
              <a:t>= 04: j 40</a:t>
            </a:r>
          </a:p>
          <a:p>
            <a:r>
              <a:rPr lang="el-GR" dirty="0" smtClean="0"/>
              <a:t>γ</a:t>
            </a:r>
            <a:r>
              <a:rPr lang="en-US" dirty="0" smtClean="0"/>
              <a:t> = </a:t>
            </a:r>
            <a:r>
              <a:rPr lang="en-US" dirty="0" smtClean="0"/>
              <a:t>08: </a:t>
            </a:r>
            <a:r>
              <a:rPr lang="en-US" dirty="0"/>
              <a:t>add </a:t>
            </a:r>
            <a:r>
              <a:rPr lang="en-US" dirty="0" smtClean="0"/>
              <a:t>...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= </a:t>
            </a:r>
            <a:r>
              <a:rPr lang="en-US" dirty="0" smtClean="0"/>
              <a:t>12: </a:t>
            </a:r>
            <a:r>
              <a:rPr lang="en-US" dirty="0"/>
              <a:t>add ...</a:t>
            </a:r>
          </a:p>
          <a:p>
            <a:r>
              <a:rPr lang="el-GR" dirty="0" smtClean="0"/>
              <a:t>ε</a:t>
            </a:r>
            <a:r>
              <a:rPr lang="en-US" dirty="0" smtClean="0"/>
              <a:t> = </a:t>
            </a:r>
            <a:r>
              <a:rPr lang="en-US" dirty="0" smtClean="0"/>
              <a:t>16: </a:t>
            </a:r>
            <a:r>
              <a:rPr lang="en-US" dirty="0" smtClean="0"/>
              <a:t>add ...</a:t>
            </a:r>
          </a:p>
          <a:p>
            <a:r>
              <a:rPr lang="en-US" dirty="0" smtClean="0"/>
              <a:t>ζ = 40: add r1,r0, r0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44: add r2, r1,r0</a:t>
            </a:r>
          </a:p>
        </p:txBody>
      </p:sp>
      <p:cxnSp>
        <p:nvCxnSpPr>
          <p:cNvPr id="104" name="Straight Arrow Connector 103"/>
          <p:cNvCxnSpPr/>
          <p:nvPr/>
        </p:nvCxnSpPr>
        <p:spPr bwMode="auto">
          <a:xfrm flipV="1">
            <a:off x="7528868" y="3468997"/>
            <a:ext cx="103517" cy="187954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105" name="Rectangle 104"/>
          <p:cNvSpPr/>
          <p:nvPr/>
        </p:nvSpPr>
        <p:spPr bwMode="auto">
          <a:xfrm>
            <a:off x="7003035" y="3127155"/>
            <a:ext cx="207034" cy="18860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06" name="Rectangle 105"/>
          <p:cNvSpPr/>
          <p:nvPr/>
        </p:nvSpPr>
        <p:spPr bwMode="auto">
          <a:xfrm>
            <a:off x="7528864" y="3127152"/>
            <a:ext cx="207034" cy="18860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252569" y="1447800"/>
            <a:ext cx="2649892" cy="995667"/>
          </a:xfrm>
          <a:prstGeom prst="wedgeRoundRectCallout">
            <a:avLst>
              <a:gd name="adj1" fmla="val -7345"/>
              <a:gd name="adj2" fmla="val 11883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>
                <a:solidFill>
                  <a:srgbClr val="00B050"/>
                </a:solidFill>
              </a:rPr>
              <a:t>ζ sees register is free by feedback, 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</a:rPr>
              <a:t>hen sets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</a:rPr>
              <a:t> it busy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0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05" grpId="0" animBg="1"/>
      <p:bldP spid="10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instruction deadlock!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010674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49020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 smtClean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0255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75978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3" name="Rectangle 2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51823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9777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γ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766550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768746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24827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01759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49712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u="sng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strike="sngStrike" dirty="0"/>
                <a:t>ε</a:t>
              </a:r>
              <a:endParaRPr lang="en-US" sz="2400" strike="sngStrike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677303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25256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u="sng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7528868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00840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u="sng" dirty="0">
                  <a:solidFill>
                    <a:srgbClr val="00B050"/>
                  </a:solidFill>
                </a:rPr>
                <a:t>ζ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273628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75316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90163" y="1759784"/>
            <a:ext cx="983421" cy="4102110"/>
            <a:chOff x="3990163" y="1759784"/>
            <a:chExt cx="983421" cy="41021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525000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004533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 bwMode="auto">
            <a:xfrm flipV="1">
              <a:off x="4108050" y="2225615"/>
              <a:ext cx="865534" cy="17425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sp>
        <p:nvSpPr>
          <p:cNvPr id="96" name="TextBox 95"/>
          <p:cNvSpPr txBox="1"/>
          <p:nvPr/>
        </p:nvSpPr>
        <p:spPr>
          <a:xfrm>
            <a:off x="4701637" y="6051018"/>
            <a:ext cx="2946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So, what can we do? 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90816" y="3821502"/>
            <a:ext cx="2992375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= 00: </a:t>
            </a:r>
            <a:r>
              <a:rPr lang="en-US" dirty="0" smtClean="0">
                <a:solidFill>
                  <a:srgbClr val="FF0000"/>
                </a:solidFill>
              </a:rPr>
              <a:t>add r3,r0,r0</a:t>
            </a:r>
          </a:p>
          <a:p>
            <a:r>
              <a:rPr lang="el-GR" dirty="0" smtClean="0"/>
              <a:t>β</a:t>
            </a:r>
            <a:r>
              <a:rPr lang="en-US" dirty="0"/>
              <a:t> </a:t>
            </a:r>
            <a:r>
              <a:rPr lang="en-US" dirty="0" smtClean="0"/>
              <a:t>= 04: j 40</a:t>
            </a:r>
          </a:p>
          <a:p>
            <a:r>
              <a:rPr lang="el-GR" dirty="0" smtClean="0"/>
              <a:t>γ</a:t>
            </a:r>
            <a:r>
              <a:rPr lang="en-US" dirty="0" smtClean="0"/>
              <a:t> = </a:t>
            </a:r>
            <a:r>
              <a:rPr lang="en-US" dirty="0" smtClean="0"/>
              <a:t>08: </a:t>
            </a:r>
            <a:r>
              <a:rPr lang="en-US" dirty="0"/>
              <a:t>add </a:t>
            </a:r>
            <a:r>
              <a:rPr lang="en-US" dirty="0" smtClean="0"/>
              <a:t>... </a:t>
            </a:r>
            <a:br>
              <a:rPr lang="en-US" dirty="0" smtClean="0"/>
            </a:br>
            <a:r>
              <a:rPr lang="el-GR" dirty="0" smtClean="0"/>
              <a:t>δ</a:t>
            </a:r>
            <a:r>
              <a:rPr lang="en-US" dirty="0" smtClean="0"/>
              <a:t> = </a:t>
            </a:r>
            <a:r>
              <a:rPr lang="en-US" dirty="0" smtClean="0"/>
              <a:t>12: </a:t>
            </a:r>
            <a:r>
              <a:rPr lang="en-US" dirty="0"/>
              <a:t>add </a:t>
            </a:r>
            <a:r>
              <a:rPr lang="en-US" dirty="0">
                <a:solidFill>
                  <a:srgbClr val="FF0000"/>
                </a:solidFill>
              </a:rPr>
              <a:t>r1,</a:t>
            </a:r>
            <a:r>
              <a:rPr lang="en-US" dirty="0"/>
              <a:t>...</a:t>
            </a:r>
          </a:p>
          <a:p>
            <a:r>
              <a:rPr lang="el-GR" dirty="0" smtClean="0"/>
              <a:t>ε</a:t>
            </a:r>
            <a:r>
              <a:rPr lang="en-US" dirty="0" smtClean="0"/>
              <a:t> = </a:t>
            </a:r>
            <a:r>
              <a:rPr lang="en-US" dirty="0" smtClean="0"/>
              <a:t>16: </a:t>
            </a:r>
            <a:r>
              <a:rPr lang="en-US" dirty="0" smtClean="0"/>
              <a:t>add,...</a:t>
            </a:r>
          </a:p>
          <a:p>
            <a:r>
              <a:rPr lang="en-US" dirty="0" smtClean="0"/>
              <a:t>ζ = 40: add r1,r0, r0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44: add r2, r1,r0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5287017" y="3124275"/>
            <a:ext cx="207034" cy="18860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6252569" y="1447800"/>
            <a:ext cx="2228097" cy="777815"/>
          </a:xfrm>
          <a:prstGeom prst="wedgeRoundRectCallout">
            <a:avLst>
              <a:gd name="adj1" fmla="val -7345"/>
              <a:gd name="adj2" fmla="val 16675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>
                <a:solidFill>
                  <a:srgbClr val="00B050"/>
                </a:solidFill>
              </a:rPr>
              <a:t>ζ never sees register R1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04" grpId="0" animBg="1"/>
      <p:bldP spid="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 bit </a:t>
            </a:r>
            <a:r>
              <a:rPr lang="en-US" dirty="0" err="1" smtClean="0"/>
              <a:t>uarch</a:t>
            </a:r>
            <a:r>
              <a:rPr lang="en-US" dirty="0" smtClean="0"/>
              <a:t>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exec:</a:t>
            </a:r>
          </a:p>
          <a:p>
            <a:pPr lvl="1"/>
            <a:r>
              <a:rPr lang="en-US" dirty="0" smtClean="0"/>
              <a:t>instead of dropping killed instructions mark them ‘poisoned’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In subsequent stages:</a:t>
            </a:r>
          </a:p>
          <a:p>
            <a:pPr lvl="1"/>
            <a:r>
              <a:rPr lang="en-US" b="1" dirty="0" smtClean="0"/>
              <a:t>DO NOT </a:t>
            </a:r>
            <a:r>
              <a:rPr lang="en-US" dirty="0" smtClean="0"/>
              <a:t>make architectural changes</a:t>
            </a:r>
          </a:p>
          <a:p>
            <a:pPr lvl="1"/>
            <a:r>
              <a:rPr lang="en-US" b="1" dirty="0" smtClean="0"/>
              <a:t>DO </a:t>
            </a:r>
            <a:r>
              <a:rPr lang="en-US" dirty="0" smtClean="0"/>
              <a:t>necessary bookkeeping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Poison-bit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010674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49020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 smtClean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0255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75978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3" name="Rectangle 2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51823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9777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γ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287017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76655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768746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24827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01759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49712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>
                  <a:solidFill>
                    <a:srgbClr val="00B050"/>
                  </a:solidFill>
                </a:rPr>
                <a:t>η</a:t>
              </a:r>
              <a:endPara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u="sng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strike="sngStrike" dirty="0"/>
                <a:t>ε</a:t>
              </a:r>
              <a:endParaRPr lang="en-US" sz="2400" strike="sngStrike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677303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25256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>
                  <a:solidFill>
                    <a:srgbClr val="00B050"/>
                  </a:solidFill>
                </a:rPr>
                <a:t>η</a:t>
              </a:r>
              <a:endPara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ε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273628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75316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990163" y="1759784"/>
            <a:ext cx="983421" cy="4102110"/>
            <a:chOff x="3990163" y="1759784"/>
            <a:chExt cx="983421" cy="4102110"/>
          </a:xfrm>
        </p:grpSpPr>
        <p:grpSp>
          <p:nvGrpSpPr>
            <p:cNvPr id="19" name="Group 18"/>
            <p:cNvGrpSpPr/>
            <p:nvPr/>
          </p:nvGrpSpPr>
          <p:grpSpPr>
            <a:xfrm>
              <a:off x="3990163" y="1759784"/>
              <a:ext cx="741875" cy="4102110"/>
              <a:chOff x="3990163" y="1759784"/>
              <a:chExt cx="741875" cy="410211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3990167" y="1759784"/>
                <a:ext cx="741871" cy="683685"/>
              </a:xfrm>
              <a:prstGeom prst="rect">
                <a:avLst/>
              </a:prstGeom>
              <a:solidFill>
                <a:srgbClr val="FF00F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l-GR" sz="2400" dirty="0"/>
                  <a:t>ε</a:t>
                </a:r>
                <a:endParaRPr lang="en-US" sz="2400" dirty="0"/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3990166" y="2443469"/>
                <a:ext cx="741871" cy="683685"/>
              </a:xfrm>
              <a:prstGeom prst="rect">
                <a:avLst/>
              </a:prstGeom>
              <a:solidFill>
                <a:srgbClr val="1560BF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2400" dirty="0"/>
                  <a:t>δ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3990165" y="3127154"/>
                <a:ext cx="741871" cy="683685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2400" dirty="0"/>
                  <a:t>γ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3990164" y="3810839"/>
                <a:ext cx="741871" cy="683685"/>
              </a:xfrm>
              <a:prstGeom prst="rect">
                <a:avLst/>
              </a:prstGeom>
              <a:solidFill>
                <a:srgbClr val="50D77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2400" dirty="0"/>
                  <a:t>β</a:t>
                </a:r>
                <a:endParaRPr lang="en-US" sz="2400" dirty="0"/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3990167" y="4494524"/>
                <a:ext cx="741871" cy="683685"/>
              </a:xfrm>
              <a:prstGeom prst="rect">
                <a:avLst/>
              </a:prstGeom>
              <a:solidFill>
                <a:srgbClr val="FFEF58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</a:pPr>
                <a:r>
                  <a:rPr lang="el-GR" sz="2400" dirty="0"/>
                  <a:t>α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90163" y="5178209"/>
                <a:ext cx="741871" cy="683685"/>
              </a:xfrm>
              <a:prstGeom prst="rect">
                <a:avLst/>
              </a:prstGeom>
              <a:solidFill>
                <a:srgbClr val="F4F2C2">
                  <a:alpha val="23922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4525000" y="3124275"/>
                <a:ext cx="207034" cy="18860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4004533" y="3124275"/>
                <a:ext cx="207034" cy="18860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</p:grpSp>
        <p:cxnSp>
          <p:nvCxnSpPr>
            <p:cNvPr id="98" name="Straight Arrow Connector 97"/>
            <p:cNvCxnSpPr/>
            <p:nvPr/>
          </p:nvCxnSpPr>
          <p:spPr bwMode="auto">
            <a:xfrm flipV="1">
              <a:off x="4108050" y="2225615"/>
              <a:ext cx="865534" cy="17425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grpSp>
        <p:nvGrpSpPr>
          <p:cNvPr id="102" name="Group 101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ε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7528868" y="3124275"/>
              <a:ext cx="207034" cy="1886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00840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3735469" y="6051018"/>
            <a:ext cx="4583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stage generates poison bit? 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90816" y="3821502"/>
            <a:ext cx="2992375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= 00: add </a:t>
            </a:r>
            <a:r>
              <a:rPr lang="en-US" dirty="0" smtClean="0">
                <a:solidFill>
                  <a:srgbClr val="FF0000"/>
                </a:solidFill>
              </a:rPr>
              <a:t>r3</a:t>
            </a:r>
            <a:r>
              <a:rPr lang="en-US" dirty="0" smtClean="0"/>
              <a:t>,r0,r0</a:t>
            </a:r>
          </a:p>
          <a:p>
            <a:r>
              <a:rPr lang="el-GR" dirty="0" smtClean="0"/>
              <a:t>β</a:t>
            </a:r>
            <a:r>
              <a:rPr lang="en-US" dirty="0"/>
              <a:t> </a:t>
            </a:r>
            <a:r>
              <a:rPr lang="en-US" dirty="0" smtClean="0"/>
              <a:t>= 04: j 40</a:t>
            </a:r>
          </a:p>
          <a:p>
            <a:r>
              <a:rPr lang="el-GR" dirty="0" smtClean="0"/>
              <a:t>γ</a:t>
            </a:r>
            <a:r>
              <a:rPr lang="en-US" dirty="0" smtClean="0"/>
              <a:t> = </a:t>
            </a:r>
            <a:r>
              <a:rPr lang="en-US" dirty="0" smtClean="0"/>
              <a:t>08: </a:t>
            </a:r>
            <a:r>
              <a:rPr lang="en-US" dirty="0"/>
              <a:t>add </a:t>
            </a:r>
            <a:r>
              <a:rPr lang="en-US" dirty="0"/>
              <a:t>...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12: </a:t>
            </a:r>
            <a:r>
              <a:rPr lang="en-US" dirty="0"/>
              <a:t>add 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r1,</a:t>
            </a:r>
            <a:r>
              <a:rPr lang="en-US" dirty="0"/>
              <a:t>...</a:t>
            </a:r>
          </a:p>
          <a:p>
            <a:r>
              <a:rPr lang="el-GR" dirty="0" smtClean="0"/>
              <a:t>ε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16: </a:t>
            </a:r>
            <a:r>
              <a:rPr lang="en-US" dirty="0" smtClean="0"/>
              <a:t>add,...</a:t>
            </a:r>
          </a:p>
          <a:p>
            <a:r>
              <a:rPr lang="en-US" dirty="0" smtClean="0"/>
              <a:t>ζ = 40: add r1,r0, r0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44: add r2, r1,r0</a:t>
            </a:r>
          </a:p>
        </p:txBody>
      </p:sp>
      <p:cxnSp>
        <p:nvCxnSpPr>
          <p:cNvPr id="104" name="Straight Arrow Connector 103"/>
          <p:cNvCxnSpPr/>
          <p:nvPr/>
        </p:nvCxnSpPr>
        <p:spPr bwMode="auto">
          <a:xfrm flipV="1">
            <a:off x="7625196" y="3639915"/>
            <a:ext cx="0" cy="17092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105" name="Rectangle 104"/>
          <p:cNvSpPr/>
          <p:nvPr/>
        </p:nvSpPr>
        <p:spPr bwMode="auto">
          <a:xfrm>
            <a:off x="7002780" y="3130306"/>
            <a:ext cx="207034" cy="18860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06" name="Rectangle 105"/>
          <p:cNvSpPr/>
          <p:nvPr/>
        </p:nvSpPr>
        <p:spPr bwMode="auto">
          <a:xfrm>
            <a:off x="7512305" y="3117651"/>
            <a:ext cx="207034" cy="18860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6027282" y="759126"/>
            <a:ext cx="2453380" cy="1466490"/>
          </a:xfrm>
          <a:prstGeom prst="wedgeRoundRectCallout">
            <a:avLst>
              <a:gd name="adj1" fmla="val 1120"/>
              <a:gd name="adj2" fmla="val 11191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/>
              <a:t>Poisoned </a:t>
            </a:r>
            <a:r>
              <a:rPr lang="el-GR" dirty="0" smtClean="0"/>
              <a:t>δ </a:t>
            </a:r>
            <a:r>
              <a:rPr lang="en-US" dirty="0" smtClean="0"/>
              <a:t> frees register, but </a:t>
            </a:r>
            <a:r>
              <a:rPr lang="en-US" dirty="0"/>
              <a:t>v</a:t>
            </a:r>
            <a:r>
              <a:rPr kumimoji="0" lang="en-US" sz="2000" b="0" i="0" u="non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alue </a:t>
            </a:r>
            <a:r>
              <a:rPr lang="en-US" dirty="0" smtClean="0"/>
              <a:t>same, </a:t>
            </a:r>
            <a:r>
              <a:rPr lang="en-US" dirty="0"/>
              <a:t>ζ marks it busy.</a:t>
            </a:r>
          </a:p>
        </p:txBody>
      </p:sp>
    </p:spTree>
    <p:extLst>
      <p:ext uri="{BB962C8B-B14F-4D97-AF65-F5344CB8AC3E}">
        <p14:creationId xmlns:p14="http://schemas.microsoft.com/office/powerpoint/2010/main" val="254526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105" grpId="0" animBg="1"/>
      <p:bldP spid="106" grpId="0" animBg="1"/>
      <p:bldP spid="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Poison-bit generation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38099" y="1587082"/>
            <a:ext cx="7922822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newExecData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rr.first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(!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epochChange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execData.execInst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exec.exec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(decInst,src1,src2);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execInst.cond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execData.poisoned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True;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xr.enq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rr.deq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944263" y="1073901"/>
            <a:ext cx="1716657" cy="806657"/>
          </a:xfrm>
          <a:prstGeom prst="wedgeRoundRectCallout">
            <a:avLst>
              <a:gd name="adj1" fmla="val -98741"/>
              <a:gd name="adj2" fmla="val 6702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Initialize stage state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096662" y="2175206"/>
            <a:ext cx="1716657" cy="806657"/>
          </a:xfrm>
          <a:prstGeom prst="wedgeRoundRectCallout">
            <a:avLst>
              <a:gd name="adj1" fmla="val -298741"/>
              <a:gd name="adj2" fmla="val -2921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Set utility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variables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7096660" y="3720597"/>
            <a:ext cx="1716657" cy="806657"/>
          </a:xfrm>
          <a:prstGeom prst="wedgeRoundRectCallout">
            <a:avLst>
              <a:gd name="adj1" fmla="val -178139"/>
              <a:gd name="adj2" fmla="val -74132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Set architectural state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6846496" y="4728453"/>
            <a:ext cx="1716657" cy="806657"/>
          </a:xfrm>
          <a:prstGeom prst="wedgeRoundRectCallout">
            <a:avLst>
              <a:gd name="adj1" fmla="val -164068"/>
              <a:gd name="adj2" fmla="val -3991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Set </a:t>
            </a:r>
            <a:r>
              <a:rPr lang="en-US" sz="1800" dirty="0" err="1">
                <a:solidFill>
                  <a:schemeClr val="accent6"/>
                </a:solidFill>
              </a:rPr>
              <a:t>uarch</a:t>
            </a:r>
            <a:r>
              <a:rPr lang="en-US" sz="1800" dirty="0">
                <a:solidFill>
                  <a:schemeClr val="accent6"/>
                </a:solidFill>
              </a:rPr>
              <a:t> state </a:t>
            </a: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4814526" y="5157486"/>
            <a:ext cx="1716657" cy="806657"/>
          </a:xfrm>
          <a:prstGeom prst="wedgeRoundRectCallout">
            <a:avLst>
              <a:gd name="adj1" fmla="val -123867"/>
              <a:gd name="adj2" fmla="val -3349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 err="1">
                <a:solidFill>
                  <a:schemeClr val="accent6"/>
                </a:solidFill>
              </a:rPr>
              <a:t>Enqueue</a:t>
            </a:r>
            <a:r>
              <a:rPr lang="en-US" sz="1800" dirty="0">
                <a:solidFill>
                  <a:schemeClr val="accent6"/>
                </a:solidFill>
              </a:rPr>
              <a:t> outgoing state</a:t>
            </a: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2982853" y="5724128"/>
            <a:ext cx="1716657" cy="806657"/>
          </a:xfrm>
          <a:prstGeom prst="wedgeRoundRectCallout">
            <a:avLst>
              <a:gd name="adj1" fmla="val -82661"/>
              <a:gd name="adj2" fmla="val -57022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 err="1">
                <a:solidFill>
                  <a:schemeClr val="accent6"/>
                </a:solidFill>
              </a:rPr>
              <a:t>Dequeue</a:t>
            </a:r>
            <a:r>
              <a:rPr lang="en-US" sz="1800" dirty="0">
                <a:solidFill>
                  <a:schemeClr val="accent6"/>
                </a:solidFill>
              </a:rPr>
              <a:t> incoming state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93873" y="5724128"/>
            <a:ext cx="2217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stages need to handle poison bit?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2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Poison-bit usage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38099" y="1587082"/>
            <a:ext cx="7922822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doMemory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newMemData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xr.first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 poisoned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memop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memData.execInst.data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mem.port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(...);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mr.enq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xr.deq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doWriteBack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wbData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newWBData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mr.first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reg_read.markAvailable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poisoned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regwrite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data);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mr.deq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556076" y="1144087"/>
            <a:ext cx="2257244" cy="806657"/>
          </a:xfrm>
          <a:prstGeom prst="wedgeRoundRectCallout">
            <a:avLst>
              <a:gd name="adj1" fmla="val -87021"/>
              <a:gd name="adj2" fmla="val 135470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Architectural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activity if not poisoned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5934974" y="3824114"/>
            <a:ext cx="2725947" cy="806657"/>
          </a:xfrm>
          <a:prstGeom prst="wedgeRoundRectCallout">
            <a:avLst>
              <a:gd name="adj1" fmla="val -78591"/>
              <a:gd name="adj2" fmla="val 10338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 smtClean="0">
                <a:solidFill>
                  <a:schemeClr val="accent6"/>
                </a:solidFill>
              </a:rPr>
              <a:t>Unconditionally do bookkeeping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6909754" y="5246040"/>
            <a:ext cx="2090470" cy="1103004"/>
          </a:xfrm>
          <a:prstGeom prst="wedgeRoundRectCallout">
            <a:avLst>
              <a:gd name="adj1" fmla="val -95567"/>
              <a:gd name="adj2" fmla="val 388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Architectural activity if not poisoned</a:t>
            </a:r>
          </a:p>
        </p:txBody>
      </p:sp>
    </p:spTree>
    <p:extLst>
      <p:ext uri="{BB962C8B-B14F-4D97-AF65-F5344CB8AC3E}">
        <p14:creationId xmlns:p14="http://schemas.microsoft.com/office/powerpoint/2010/main" val="217502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 stalls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010674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49020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0255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75978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3" name="Rectangle 2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51823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9777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990163" y="1759784"/>
            <a:ext cx="741875" cy="4102110"/>
            <a:chOff x="3990163" y="1759784"/>
            <a:chExt cx="741875" cy="41021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>
                  <a:solidFill>
                    <a:srgbClr val="00B050"/>
                  </a:solidFill>
                </a:rPr>
                <a:t>η</a:t>
              </a:r>
              <a:endPara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52500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004533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>
                  <a:solidFill>
                    <a:srgbClr val="00B050"/>
                  </a:solidFill>
                </a:rPr>
                <a:t>η</a:t>
              </a:r>
              <a:endParaRPr lang="en-US" sz="2400" u="sng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76874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24827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strike="sngStrike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017596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49712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strike="sngStrike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6773036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25256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u="sng" dirty="0">
                <a:solidFill>
                  <a:srgbClr val="00B05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752886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00840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27362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75316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28701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76655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V="1">
              <a:off x="5356029" y="3623095"/>
              <a:ext cx="0" cy="172528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sp>
        <p:nvSpPr>
          <p:cNvPr id="94" name="TextBox 93"/>
          <p:cNvSpPr txBox="1"/>
          <p:nvPr/>
        </p:nvSpPr>
        <p:spPr>
          <a:xfrm>
            <a:off x="923230" y="6085524"/>
            <a:ext cx="525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 data dependence. What kind?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6786421" y="6085524"/>
            <a:ext cx="784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83400" y="5197821"/>
            <a:ext cx="299237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ζ = 40: add r1,r0, r0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44: add r2, r1,r0</a:t>
            </a:r>
          </a:p>
        </p:txBody>
      </p:sp>
    </p:spTree>
    <p:extLst>
      <p:ext uri="{BB962C8B-B14F-4D97-AF65-F5344CB8AC3E}">
        <p14:creationId xmlns:p14="http://schemas.microsoft.com/office/powerpoint/2010/main" val="393346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661161" y="2851523"/>
            <a:ext cx="1970272" cy="944562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 err="1"/>
              <a:t>RegRead</a:t>
            </a:r>
            <a:endParaRPr lang="en-US" sz="2400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322119" y="2830251"/>
            <a:ext cx="1916881" cy="946784"/>
          </a:xfrm>
          <a:custGeom>
            <a:avLst/>
            <a:gdLst>
              <a:gd name="connsiteX0" fmla="*/ 0 w 2393707"/>
              <a:gd name="connsiteY0" fmla="*/ 0 h 944562"/>
              <a:gd name="connsiteX1" fmla="*/ 2393707 w 2393707"/>
              <a:gd name="connsiteY1" fmla="*/ 0 h 944562"/>
              <a:gd name="connsiteX2" fmla="*/ 2393707 w 2393707"/>
              <a:gd name="connsiteY2" fmla="*/ 944562 h 944562"/>
              <a:gd name="connsiteX3" fmla="*/ 0 w 2393707"/>
              <a:gd name="connsiteY3" fmla="*/ 944562 h 944562"/>
              <a:gd name="connsiteX4" fmla="*/ 0 w 2393707"/>
              <a:gd name="connsiteY4" fmla="*/ 0 h 944562"/>
              <a:gd name="connsiteX0" fmla="*/ 0 w 2393707"/>
              <a:gd name="connsiteY0" fmla="*/ 2222 h 946784"/>
              <a:gd name="connsiteX1" fmla="*/ 750887 w 2393707"/>
              <a:gd name="connsiteY1" fmla="*/ 0 h 946784"/>
              <a:gd name="connsiteX2" fmla="*/ 2393707 w 2393707"/>
              <a:gd name="connsiteY2" fmla="*/ 2222 h 946784"/>
              <a:gd name="connsiteX3" fmla="*/ 2393707 w 2393707"/>
              <a:gd name="connsiteY3" fmla="*/ 946784 h 946784"/>
              <a:gd name="connsiteX4" fmla="*/ 0 w 2393707"/>
              <a:gd name="connsiteY4" fmla="*/ 946784 h 946784"/>
              <a:gd name="connsiteX5" fmla="*/ 0 w 2393707"/>
              <a:gd name="connsiteY5" fmla="*/ 2222 h 946784"/>
              <a:gd name="connsiteX0" fmla="*/ 0 w 2393707"/>
              <a:gd name="connsiteY0" fmla="*/ 2222 h 946784"/>
              <a:gd name="connsiteX1" fmla="*/ 750887 w 2393707"/>
              <a:gd name="connsiteY1" fmla="*/ 0 h 946784"/>
              <a:gd name="connsiteX2" fmla="*/ 1855068 w 2393707"/>
              <a:gd name="connsiteY2" fmla="*/ 0 h 946784"/>
              <a:gd name="connsiteX3" fmla="*/ 2393707 w 2393707"/>
              <a:gd name="connsiteY3" fmla="*/ 2222 h 946784"/>
              <a:gd name="connsiteX4" fmla="*/ 2393707 w 2393707"/>
              <a:gd name="connsiteY4" fmla="*/ 946784 h 946784"/>
              <a:gd name="connsiteX5" fmla="*/ 0 w 2393707"/>
              <a:gd name="connsiteY5" fmla="*/ 946784 h 946784"/>
              <a:gd name="connsiteX6" fmla="*/ 0 w 2393707"/>
              <a:gd name="connsiteY6" fmla="*/ 2222 h 94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3707" h="946784">
                <a:moveTo>
                  <a:pt x="0" y="2222"/>
                </a:moveTo>
                <a:lnTo>
                  <a:pt x="750887" y="0"/>
                </a:lnTo>
                <a:lnTo>
                  <a:pt x="1855068" y="0"/>
                </a:lnTo>
                <a:lnTo>
                  <a:pt x="2393707" y="2222"/>
                </a:lnTo>
                <a:lnTo>
                  <a:pt x="2393707" y="946784"/>
                </a:lnTo>
                <a:lnTo>
                  <a:pt x="0" y="946784"/>
                </a:lnTo>
                <a:lnTo>
                  <a:pt x="0" y="2222"/>
                </a:lnTo>
                <a:close/>
              </a:path>
            </a:pathLst>
          </a:cu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Execute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631432" y="3309863"/>
            <a:ext cx="16906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329116" y="1725282"/>
            <a:ext cx="93220" cy="248810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631431" y="3302768"/>
            <a:ext cx="56293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3" name="Elbow Connector 12"/>
          <p:cNvCxnSpPr>
            <a:stCxn id="8" idx="1"/>
            <a:endCxn id="7" idx="0"/>
          </p:cNvCxnSpPr>
          <p:nvPr/>
        </p:nvCxnSpPr>
        <p:spPr bwMode="auto">
          <a:xfrm flipH="1">
            <a:off x="2646297" y="2830251"/>
            <a:ext cx="3277132" cy="21272"/>
          </a:xfrm>
          <a:prstGeom prst="bentConnector4">
            <a:avLst>
              <a:gd name="adj1" fmla="val -151"/>
              <a:gd name="adj2" fmla="val -3940391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172769" y="2851523"/>
            <a:ext cx="452437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rgbClr val="FF0000"/>
                </a:solidFill>
                <a:latin typeface="Verdana" pitchFamily="-96" charset="0"/>
              </a:rPr>
              <a:t>r</a:t>
            </a: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11547" y="5183347"/>
            <a:ext cx="6711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scoreboard says register is not available then </a:t>
            </a:r>
            <a:r>
              <a:rPr lang="en-US" dirty="0" err="1" smtClean="0">
                <a:solidFill>
                  <a:srgbClr val="FF0000"/>
                </a:solidFill>
              </a:rPr>
              <a:t>RegRead</a:t>
            </a:r>
            <a:r>
              <a:rPr lang="en-US" dirty="0" smtClean="0">
                <a:solidFill>
                  <a:srgbClr val="FF0000"/>
                </a:solidFill>
              </a:rPr>
              <a:t> needs to stall, unless it sees what it needs on the bypass line….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3441" y="4664247"/>
            <a:ext cx="4633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</a:t>
            </a:r>
            <a:r>
              <a:rPr lang="en-US" dirty="0" err="1" smtClean="0"/>
              <a:t>RegRead</a:t>
            </a:r>
            <a:r>
              <a:rPr lang="en-US" dirty="0" smtClean="0"/>
              <a:t> need to do?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1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Read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670630" y="1435613"/>
            <a:ext cx="46610" cy="495181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571695" y="1735012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150702" y="1729456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275159" y="1435613"/>
            <a:ext cx="45719" cy="495181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176224" y="1735012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862784" y="2201737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5" name="Straight Arrow Connector 14"/>
          <p:cNvCxnSpPr>
            <a:endCxn id="12" idx="1"/>
          </p:cNvCxnSpPr>
          <p:nvPr/>
        </p:nvCxnSpPr>
        <p:spPr bwMode="auto">
          <a:xfrm>
            <a:off x="4903195" y="2201737"/>
            <a:ext cx="27302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484566" y="2199779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9" name="Elbow Connector 18"/>
          <p:cNvCxnSpPr>
            <a:stCxn id="9" idx="4"/>
            <a:endCxn id="28" idx="11"/>
          </p:cNvCxnSpPr>
          <p:nvPr/>
        </p:nvCxnSpPr>
        <p:spPr bwMode="auto">
          <a:xfrm flipH="1">
            <a:off x="4140679" y="2674178"/>
            <a:ext cx="207040" cy="517596"/>
          </a:xfrm>
          <a:prstGeom prst="bentConnector3">
            <a:avLst>
              <a:gd name="adj1" fmla="val 203167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22" name="Elbow Connector 21"/>
          <p:cNvCxnSpPr>
            <a:stCxn id="28" idx="2"/>
          </p:cNvCxnSpPr>
          <p:nvPr/>
        </p:nvCxnSpPr>
        <p:spPr bwMode="auto">
          <a:xfrm flipH="1" flipV="1">
            <a:off x="4710028" y="2674180"/>
            <a:ext cx="189776" cy="534836"/>
          </a:xfrm>
          <a:prstGeom prst="bentConnector4">
            <a:avLst>
              <a:gd name="adj1" fmla="val -120458"/>
              <a:gd name="adj2" fmla="val 74248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4140679" y="2949645"/>
            <a:ext cx="817261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49108 w 752493"/>
              <a:gd name="connsiteY2" fmla="*/ 466405 h 944722"/>
              <a:gd name="connsiteX3" fmla="*/ 752493 w 752493"/>
              <a:gd name="connsiteY3" fmla="*/ 944562 h 944722"/>
              <a:gd name="connsiteX4" fmla="*/ 559326 w 752493"/>
              <a:gd name="connsiteY4" fmla="*/ 944722 h 944722"/>
              <a:gd name="connsiteX5" fmla="*/ 197017 w 752493"/>
              <a:gd name="connsiteY5" fmla="*/ 944722 h 944722"/>
              <a:gd name="connsiteX6" fmla="*/ 0 w 752493"/>
              <a:gd name="connsiteY6" fmla="*/ 944562 h 944722"/>
              <a:gd name="connsiteX7" fmla="*/ 0 w 752493"/>
              <a:gd name="connsiteY7" fmla="*/ 0 h 944722"/>
              <a:gd name="connsiteX0" fmla="*/ 10017 w 762510"/>
              <a:gd name="connsiteY0" fmla="*/ 0 h 944722"/>
              <a:gd name="connsiteX1" fmla="*/ 762510 w 762510"/>
              <a:gd name="connsiteY1" fmla="*/ 0 h 944722"/>
              <a:gd name="connsiteX2" fmla="*/ 759125 w 762510"/>
              <a:gd name="connsiteY2" fmla="*/ 466405 h 944722"/>
              <a:gd name="connsiteX3" fmla="*/ 762510 w 762510"/>
              <a:gd name="connsiteY3" fmla="*/ 944562 h 944722"/>
              <a:gd name="connsiteX4" fmla="*/ 569343 w 762510"/>
              <a:gd name="connsiteY4" fmla="*/ 944722 h 944722"/>
              <a:gd name="connsiteX5" fmla="*/ 207034 w 762510"/>
              <a:gd name="connsiteY5" fmla="*/ 944722 h 944722"/>
              <a:gd name="connsiteX6" fmla="*/ 10017 w 762510"/>
              <a:gd name="connsiteY6" fmla="*/ 944562 h 944722"/>
              <a:gd name="connsiteX7" fmla="*/ 0 w 762510"/>
              <a:gd name="connsiteY7" fmla="*/ 483658 h 944722"/>
              <a:gd name="connsiteX8" fmla="*/ 10017 w 762510"/>
              <a:gd name="connsiteY8" fmla="*/ 0 h 944722"/>
              <a:gd name="connsiteX0" fmla="*/ 10017 w 817255"/>
              <a:gd name="connsiteY0" fmla="*/ 0 h 944722"/>
              <a:gd name="connsiteX1" fmla="*/ 762510 w 817255"/>
              <a:gd name="connsiteY1" fmla="*/ 0 h 944722"/>
              <a:gd name="connsiteX2" fmla="*/ 759119 w 817255"/>
              <a:gd name="connsiteY2" fmla="*/ 259371 h 944722"/>
              <a:gd name="connsiteX3" fmla="*/ 759125 w 817255"/>
              <a:gd name="connsiteY3" fmla="*/ 466405 h 944722"/>
              <a:gd name="connsiteX4" fmla="*/ 762510 w 817255"/>
              <a:gd name="connsiteY4" fmla="*/ 944562 h 944722"/>
              <a:gd name="connsiteX5" fmla="*/ 569343 w 817255"/>
              <a:gd name="connsiteY5" fmla="*/ 944722 h 944722"/>
              <a:gd name="connsiteX6" fmla="*/ 207034 w 817255"/>
              <a:gd name="connsiteY6" fmla="*/ 944722 h 944722"/>
              <a:gd name="connsiteX7" fmla="*/ 10017 w 817255"/>
              <a:gd name="connsiteY7" fmla="*/ 944562 h 944722"/>
              <a:gd name="connsiteX8" fmla="*/ 0 w 817255"/>
              <a:gd name="connsiteY8" fmla="*/ 483658 h 944722"/>
              <a:gd name="connsiteX9" fmla="*/ 10017 w 817255"/>
              <a:gd name="connsiteY9" fmla="*/ 0 h 944722"/>
              <a:gd name="connsiteX0" fmla="*/ 10017 w 817255"/>
              <a:gd name="connsiteY0" fmla="*/ 0 h 944722"/>
              <a:gd name="connsiteX1" fmla="*/ 762510 w 817255"/>
              <a:gd name="connsiteY1" fmla="*/ 0 h 944722"/>
              <a:gd name="connsiteX2" fmla="*/ 759119 w 817255"/>
              <a:gd name="connsiteY2" fmla="*/ 259371 h 944722"/>
              <a:gd name="connsiteX3" fmla="*/ 759125 w 817255"/>
              <a:gd name="connsiteY3" fmla="*/ 466405 h 944722"/>
              <a:gd name="connsiteX4" fmla="*/ 759119 w 817255"/>
              <a:gd name="connsiteY4" fmla="*/ 673439 h 944722"/>
              <a:gd name="connsiteX5" fmla="*/ 762510 w 817255"/>
              <a:gd name="connsiteY5" fmla="*/ 944562 h 944722"/>
              <a:gd name="connsiteX6" fmla="*/ 569343 w 817255"/>
              <a:gd name="connsiteY6" fmla="*/ 944722 h 944722"/>
              <a:gd name="connsiteX7" fmla="*/ 207034 w 817255"/>
              <a:gd name="connsiteY7" fmla="*/ 944722 h 944722"/>
              <a:gd name="connsiteX8" fmla="*/ 10017 w 817255"/>
              <a:gd name="connsiteY8" fmla="*/ 944562 h 944722"/>
              <a:gd name="connsiteX9" fmla="*/ 0 w 817255"/>
              <a:gd name="connsiteY9" fmla="*/ 483658 h 944722"/>
              <a:gd name="connsiteX10" fmla="*/ 10017 w 817255"/>
              <a:gd name="connsiteY10" fmla="*/ 0 h 944722"/>
              <a:gd name="connsiteX0" fmla="*/ 10023 w 817261"/>
              <a:gd name="connsiteY0" fmla="*/ 0 h 944722"/>
              <a:gd name="connsiteX1" fmla="*/ 762516 w 817261"/>
              <a:gd name="connsiteY1" fmla="*/ 0 h 944722"/>
              <a:gd name="connsiteX2" fmla="*/ 759125 w 817261"/>
              <a:gd name="connsiteY2" fmla="*/ 259371 h 944722"/>
              <a:gd name="connsiteX3" fmla="*/ 759131 w 817261"/>
              <a:gd name="connsiteY3" fmla="*/ 466405 h 944722"/>
              <a:gd name="connsiteX4" fmla="*/ 759125 w 817261"/>
              <a:gd name="connsiteY4" fmla="*/ 673439 h 944722"/>
              <a:gd name="connsiteX5" fmla="*/ 762516 w 817261"/>
              <a:gd name="connsiteY5" fmla="*/ 944562 h 944722"/>
              <a:gd name="connsiteX6" fmla="*/ 569349 w 817261"/>
              <a:gd name="connsiteY6" fmla="*/ 944722 h 944722"/>
              <a:gd name="connsiteX7" fmla="*/ 207040 w 817261"/>
              <a:gd name="connsiteY7" fmla="*/ 944722 h 944722"/>
              <a:gd name="connsiteX8" fmla="*/ 10023 w 817261"/>
              <a:gd name="connsiteY8" fmla="*/ 944562 h 944722"/>
              <a:gd name="connsiteX9" fmla="*/ 6 w 817261"/>
              <a:gd name="connsiteY9" fmla="*/ 483658 h 944722"/>
              <a:gd name="connsiteX10" fmla="*/ 0 w 817261"/>
              <a:gd name="connsiteY10" fmla="*/ 242129 h 944722"/>
              <a:gd name="connsiteX11" fmla="*/ 10023 w 817261"/>
              <a:gd name="connsiteY11" fmla="*/ 0 h 944722"/>
              <a:gd name="connsiteX0" fmla="*/ 10023 w 817261"/>
              <a:gd name="connsiteY0" fmla="*/ 0 h 944722"/>
              <a:gd name="connsiteX1" fmla="*/ 762516 w 817261"/>
              <a:gd name="connsiteY1" fmla="*/ 0 h 944722"/>
              <a:gd name="connsiteX2" fmla="*/ 759125 w 817261"/>
              <a:gd name="connsiteY2" fmla="*/ 259371 h 944722"/>
              <a:gd name="connsiteX3" fmla="*/ 759131 w 817261"/>
              <a:gd name="connsiteY3" fmla="*/ 466405 h 944722"/>
              <a:gd name="connsiteX4" fmla="*/ 759125 w 817261"/>
              <a:gd name="connsiteY4" fmla="*/ 673439 h 944722"/>
              <a:gd name="connsiteX5" fmla="*/ 762516 w 817261"/>
              <a:gd name="connsiteY5" fmla="*/ 944562 h 944722"/>
              <a:gd name="connsiteX6" fmla="*/ 569349 w 817261"/>
              <a:gd name="connsiteY6" fmla="*/ 944722 h 944722"/>
              <a:gd name="connsiteX7" fmla="*/ 207040 w 817261"/>
              <a:gd name="connsiteY7" fmla="*/ 944722 h 944722"/>
              <a:gd name="connsiteX8" fmla="*/ 10023 w 817261"/>
              <a:gd name="connsiteY8" fmla="*/ 944562 h 944722"/>
              <a:gd name="connsiteX9" fmla="*/ 0 w 817261"/>
              <a:gd name="connsiteY9" fmla="*/ 673449 h 944722"/>
              <a:gd name="connsiteX10" fmla="*/ 6 w 817261"/>
              <a:gd name="connsiteY10" fmla="*/ 483658 h 944722"/>
              <a:gd name="connsiteX11" fmla="*/ 0 w 817261"/>
              <a:gd name="connsiteY11" fmla="*/ 242129 h 944722"/>
              <a:gd name="connsiteX12" fmla="*/ 10023 w 817261"/>
              <a:gd name="connsiteY12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7261" h="944722">
                <a:moveTo>
                  <a:pt x="10023" y="0"/>
                </a:moveTo>
                <a:lnTo>
                  <a:pt x="762516" y="0"/>
                </a:lnTo>
                <a:cubicBezTo>
                  <a:pt x="887366" y="43228"/>
                  <a:pt x="759689" y="181637"/>
                  <a:pt x="759125" y="259371"/>
                </a:cubicBezTo>
                <a:cubicBezTo>
                  <a:pt x="758561" y="337105"/>
                  <a:pt x="759131" y="397394"/>
                  <a:pt x="759131" y="466405"/>
                </a:cubicBezTo>
                <a:cubicBezTo>
                  <a:pt x="759131" y="535416"/>
                  <a:pt x="758561" y="593746"/>
                  <a:pt x="759125" y="673439"/>
                </a:cubicBezTo>
                <a:cubicBezTo>
                  <a:pt x="759689" y="753132"/>
                  <a:pt x="794145" y="899348"/>
                  <a:pt x="762516" y="944562"/>
                </a:cubicBezTo>
                <a:lnTo>
                  <a:pt x="569349" y="944722"/>
                </a:lnTo>
                <a:lnTo>
                  <a:pt x="207040" y="944722"/>
                </a:lnTo>
                <a:lnTo>
                  <a:pt x="10023" y="944562"/>
                </a:lnTo>
                <a:lnTo>
                  <a:pt x="0" y="673449"/>
                </a:lnTo>
                <a:cubicBezTo>
                  <a:pt x="2" y="610185"/>
                  <a:pt x="4" y="546922"/>
                  <a:pt x="6" y="483658"/>
                </a:cubicBezTo>
                <a:cubicBezTo>
                  <a:pt x="4" y="403148"/>
                  <a:pt x="2" y="322639"/>
                  <a:pt x="0" y="242129"/>
                </a:cubicBezTo>
                <a:lnTo>
                  <a:pt x="10023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smtClean="0"/>
              <a:t>Read</a:t>
            </a:r>
            <a:br>
              <a:rPr lang="en-US" sz="1200" dirty="0" smtClean="0"/>
            </a:br>
            <a:r>
              <a:rPr lang="en-US" sz="1200" dirty="0" err="1" smtClean="0"/>
              <a:t>regs</a:t>
            </a:r>
            <a:endParaRPr lang="en-US" sz="1600" dirty="0"/>
          </a:p>
        </p:txBody>
      </p:sp>
      <p:cxnSp>
        <p:nvCxnSpPr>
          <p:cNvPr id="32" name="Elbow Connector 31"/>
          <p:cNvCxnSpPr>
            <a:stCxn id="28" idx="9"/>
          </p:cNvCxnSpPr>
          <p:nvPr/>
        </p:nvCxnSpPr>
        <p:spPr bwMode="auto">
          <a:xfrm flipH="1">
            <a:off x="4138958" y="3623094"/>
            <a:ext cx="1721" cy="2259020"/>
          </a:xfrm>
          <a:prstGeom prst="bentConnector4">
            <a:avLst>
              <a:gd name="adj1" fmla="val 17794131"/>
              <a:gd name="adj2" fmla="val 100300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33" name="Elbow Connector 32"/>
          <p:cNvCxnSpPr>
            <a:stCxn id="34" idx="2"/>
            <a:endCxn id="28" idx="4"/>
          </p:cNvCxnSpPr>
          <p:nvPr/>
        </p:nvCxnSpPr>
        <p:spPr bwMode="auto">
          <a:xfrm flipV="1">
            <a:off x="4882551" y="3623084"/>
            <a:ext cx="17253" cy="2018593"/>
          </a:xfrm>
          <a:prstGeom prst="bentConnector3">
            <a:avLst>
              <a:gd name="adj1" fmla="val 1761949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4137300" y="5407946"/>
            <a:ext cx="812940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49108 w 752493"/>
              <a:gd name="connsiteY2" fmla="*/ 466405 h 944722"/>
              <a:gd name="connsiteX3" fmla="*/ 752493 w 752493"/>
              <a:gd name="connsiteY3" fmla="*/ 944562 h 944722"/>
              <a:gd name="connsiteX4" fmla="*/ 559326 w 752493"/>
              <a:gd name="connsiteY4" fmla="*/ 944722 h 944722"/>
              <a:gd name="connsiteX5" fmla="*/ 197017 w 752493"/>
              <a:gd name="connsiteY5" fmla="*/ 944722 h 944722"/>
              <a:gd name="connsiteX6" fmla="*/ 0 w 752493"/>
              <a:gd name="connsiteY6" fmla="*/ 944562 h 944722"/>
              <a:gd name="connsiteX7" fmla="*/ 0 w 752493"/>
              <a:gd name="connsiteY7" fmla="*/ 0 h 944722"/>
              <a:gd name="connsiteX0" fmla="*/ 10017 w 762510"/>
              <a:gd name="connsiteY0" fmla="*/ 0 h 944722"/>
              <a:gd name="connsiteX1" fmla="*/ 762510 w 762510"/>
              <a:gd name="connsiteY1" fmla="*/ 0 h 944722"/>
              <a:gd name="connsiteX2" fmla="*/ 759125 w 762510"/>
              <a:gd name="connsiteY2" fmla="*/ 466405 h 944722"/>
              <a:gd name="connsiteX3" fmla="*/ 762510 w 762510"/>
              <a:gd name="connsiteY3" fmla="*/ 944562 h 944722"/>
              <a:gd name="connsiteX4" fmla="*/ 569343 w 762510"/>
              <a:gd name="connsiteY4" fmla="*/ 944722 h 944722"/>
              <a:gd name="connsiteX5" fmla="*/ 207034 w 762510"/>
              <a:gd name="connsiteY5" fmla="*/ 944722 h 944722"/>
              <a:gd name="connsiteX6" fmla="*/ 10017 w 762510"/>
              <a:gd name="connsiteY6" fmla="*/ 944562 h 944722"/>
              <a:gd name="connsiteX7" fmla="*/ 0 w 762510"/>
              <a:gd name="connsiteY7" fmla="*/ 483658 h 944722"/>
              <a:gd name="connsiteX8" fmla="*/ 10017 w 762510"/>
              <a:gd name="connsiteY8" fmla="*/ 0 h 944722"/>
              <a:gd name="connsiteX0" fmla="*/ 10017 w 812940"/>
              <a:gd name="connsiteY0" fmla="*/ 0 h 944722"/>
              <a:gd name="connsiteX1" fmla="*/ 762510 w 812940"/>
              <a:gd name="connsiteY1" fmla="*/ 0 h 944722"/>
              <a:gd name="connsiteX2" fmla="*/ 745251 w 812940"/>
              <a:gd name="connsiteY2" fmla="*/ 233731 h 944722"/>
              <a:gd name="connsiteX3" fmla="*/ 759125 w 812940"/>
              <a:gd name="connsiteY3" fmla="*/ 466405 h 944722"/>
              <a:gd name="connsiteX4" fmla="*/ 762510 w 812940"/>
              <a:gd name="connsiteY4" fmla="*/ 944562 h 944722"/>
              <a:gd name="connsiteX5" fmla="*/ 569343 w 812940"/>
              <a:gd name="connsiteY5" fmla="*/ 944722 h 944722"/>
              <a:gd name="connsiteX6" fmla="*/ 207034 w 812940"/>
              <a:gd name="connsiteY6" fmla="*/ 944722 h 944722"/>
              <a:gd name="connsiteX7" fmla="*/ 10017 w 812940"/>
              <a:gd name="connsiteY7" fmla="*/ 944562 h 944722"/>
              <a:gd name="connsiteX8" fmla="*/ 0 w 812940"/>
              <a:gd name="connsiteY8" fmla="*/ 483658 h 944722"/>
              <a:gd name="connsiteX9" fmla="*/ 10017 w 812940"/>
              <a:gd name="connsiteY9" fmla="*/ 0 h 944722"/>
              <a:gd name="connsiteX0" fmla="*/ 10017 w 812940"/>
              <a:gd name="connsiteY0" fmla="*/ 0 h 944722"/>
              <a:gd name="connsiteX1" fmla="*/ 762510 w 812940"/>
              <a:gd name="connsiteY1" fmla="*/ 0 h 944722"/>
              <a:gd name="connsiteX2" fmla="*/ 745251 w 812940"/>
              <a:gd name="connsiteY2" fmla="*/ 233731 h 944722"/>
              <a:gd name="connsiteX3" fmla="*/ 759125 w 812940"/>
              <a:gd name="connsiteY3" fmla="*/ 466405 h 944722"/>
              <a:gd name="connsiteX4" fmla="*/ 762504 w 812940"/>
              <a:gd name="connsiteY4" fmla="*/ 682305 h 944722"/>
              <a:gd name="connsiteX5" fmla="*/ 762510 w 812940"/>
              <a:gd name="connsiteY5" fmla="*/ 944562 h 944722"/>
              <a:gd name="connsiteX6" fmla="*/ 569343 w 812940"/>
              <a:gd name="connsiteY6" fmla="*/ 944722 h 944722"/>
              <a:gd name="connsiteX7" fmla="*/ 207034 w 812940"/>
              <a:gd name="connsiteY7" fmla="*/ 944722 h 944722"/>
              <a:gd name="connsiteX8" fmla="*/ 10017 w 812940"/>
              <a:gd name="connsiteY8" fmla="*/ 944562 h 944722"/>
              <a:gd name="connsiteX9" fmla="*/ 0 w 812940"/>
              <a:gd name="connsiteY9" fmla="*/ 483658 h 944722"/>
              <a:gd name="connsiteX10" fmla="*/ 10017 w 812940"/>
              <a:gd name="connsiteY10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2940" h="944722">
                <a:moveTo>
                  <a:pt x="10017" y="0"/>
                </a:moveTo>
                <a:lnTo>
                  <a:pt x="762510" y="0"/>
                </a:lnTo>
                <a:cubicBezTo>
                  <a:pt x="885049" y="38955"/>
                  <a:pt x="745815" y="155997"/>
                  <a:pt x="745251" y="233731"/>
                </a:cubicBezTo>
                <a:cubicBezTo>
                  <a:pt x="744687" y="311465"/>
                  <a:pt x="756250" y="391643"/>
                  <a:pt x="759125" y="466405"/>
                </a:cubicBezTo>
                <a:cubicBezTo>
                  <a:pt x="762001" y="541167"/>
                  <a:pt x="761940" y="602612"/>
                  <a:pt x="762504" y="682305"/>
                </a:cubicBezTo>
                <a:cubicBezTo>
                  <a:pt x="763068" y="761998"/>
                  <a:pt x="794703" y="900826"/>
                  <a:pt x="762510" y="944562"/>
                </a:cubicBezTo>
                <a:lnTo>
                  <a:pt x="569343" y="944722"/>
                </a:lnTo>
                <a:lnTo>
                  <a:pt x="207034" y="944722"/>
                </a:lnTo>
                <a:lnTo>
                  <a:pt x="10017" y="944562"/>
                </a:lnTo>
                <a:lnTo>
                  <a:pt x="0" y="483658"/>
                </a:lnTo>
                <a:lnTo>
                  <a:pt x="10017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 dirty="0" smtClean="0"/>
              <a:t>RF</a:t>
            </a:r>
            <a:endParaRPr lang="en-US" dirty="0"/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7677955" y="1735012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cxnSp>
        <p:nvCxnSpPr>
          <p:cNvPr id="38" name="Elbow Connector 37"/>
          <p:cNvCxnSpPr>
            <a:stCxn id="36" idx="3"/>
            <a:endCxn id="34" idx="4"/>
          </p:cNvCxnSpPr>
          <p:nvPr/>
        </p:nvCxnSpPr>
        <p:spPr bwMode="auto">
          <a:xfrm flipH="1">
            <a:off x="4899804" y="2679734"/>
            <a:ext cx="3337477" cy="3410517"/>
          </a:xfrm>
          <a:prstGeom prst="bentConnector3">
            <a:avLst>
              <a:gd name="adj1" fmla="val 287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2526069" y="1741073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2238151" y="2213354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278562" y="2213354"/>
            <a:ext cx="27302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56" name="Group 55"/>
          <p:cNvGrpSpPr/>
          <p:nvPr/>
        </p:nvGrpSpPr>
        <p:grpSpPr>
          <a:xfrm>
            <a:off x="2496249" y="2685795"/>
            <a:ext cx="778928" cy="1221996"/>
            <a:chOff x="2496249" y="3755481"/>
            <a:chExt cx="778928" cy="1221996"/>
          </a:xfrm>
        </p:grpSpPr>
        <p:cxnSp>
          <p:nvCxnSpPr>
            <p:cNvPr id="50" name="Elbow Connector 49"/>
            <p:cNvCxnSpPr>
              <a:stCxn id="52" idx="7"/>
              <a:endCxn id="44" idx="4"/>
            </p:cNvCxnSpPr>
            <p:nvPr/>
          </p:nvCxnSpPr>
          <p:spPr bwMode="auto">
            <a:xfrm flipV="1">
              <a:off x="2496249" y="3755481"/>
              <a:ext cx="226837" cy="760932"/>
            </a:xfrm>
            <a:prstGeom prst="bentConnector3">
              <a:avLst>
                <a:gd name="adj1" fmla="val -293377"/>
              </a:avLst>
            </a:prstGeom>
            <a:noFill/>
            <a:ln w="25400">
              <a:solidFill>
                <a:schemeClr val="tx1"/>
              </a:solidFill>
              <a:round/>
              <a:headEnd type="arrow"/>
              <a:tailEnd type="none"/>
            </a:ln>
          </p:spPr>
        </p:cxnSp>
        <p:cxnSp>
          <p:nvCxnSpPr>
            <p:cNvPr id="51" name="Elbow Connector 50"/>
            <p:cNvCxnSpPr/>
            <p:nvPr/>
          </p:nvCxnSpPr>
          <p:spPr bwMode="auto">
            <a:xfrm flipH="1" flipV="1">
              <a:off x="3085395" y="3755483"/>
              <a:ext cx="189782" cy="741870"/>
            </a:xfrm>
            <a:prstGeom prst="bentConnector4">
              <a:avLst>
                <a:gd name="adj1" fmla="val -120454"/>
                <a:gd name="adj2" fmla="val 8143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2496249" y="4032755"/>
              <a:ext cx="762510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49108 w 752493"/>
                <a:gd name="connsiteY2" fmla="*/ 466405 h 944722"/>
                <a:gd name="connsiteX3" fmla="*/ 752493 w 752493"/>
                <a:gd name="connsiteY3" fmla="*/ 944562 h 944722"/>
                <a:gd name="connsiteX4" fmla="*/ 559326 w 752493"/>
                <a:gd name="connsiteY4" fmla="*/ 944722 h 944722"/>
                <a:gd name="connsiteX5" fmla="*/ 197017 w 752493"/>
                <a:gd name="connsiteY5" fmla="*/ 944722 h 944722"/>
                <a:gd name="connsiteX6" fmla="*/ 0 w 752493"/>
                <a:gd name="connsiteY6" fmla="*/ 944562 h 944722"/>
                <a:gd name="connsiteX7" fmla="*/ 0 w 752493"/>
                <a:gd name="connsiteY7" fmla="*/ 0 h 944722"/>
                <a:gd name="connsiteX0" fmla="*/ 10017 w 762510"/>
                <a:gd name="connsiteY0" fmla="*/ 0 h 944722"/>
                <a:gd name="connsiteX1" fmla="*/ 762510 w 762510"/>
                <a:gd name="connsiteY1" fmla="*/ 0 h 944722"/>
                <a:gd name="connsiteX2" fmla="*/ 759125 w 762510"/>
                <a:gd name="connsiteY2" fmla="*/ 466405 h 944722"/>
                <a:gd name="connsiteX3" fmla="*/ 762510 w 762510"/>
                <a:gd name="connsiteY3" fmla="*/ 944562 h 944722"/>
                <a:gd name="connsiteX4" fmla="*/ 569343 w 762510"/>
                <a:gd name="connsiteY4" fmla="*/ 944722 h 944722"/>
                <a:gd name="connsiteX5" fmla="*/ 207034 w 762510"/>
                <a:gd name="connsiteY5" fmla="*/ 944722 h 944722"/>
                <a:gd name="connsiteX6" fmla="*/ 10017 w 762510"/>
                <a:gd name="connsiteY6" fmla="*/ 944562 h 944722"/>
                <a:gd name="connsiteX7" fmla="*/ 0 w 762510"/>
                <a:gd name="connsiteY7" fmla="*/ 483658 h 944722"/>
                <a:gd name="connsiteX8" fmla="*/ 10017 w 762510"/>
                <a:gd name="connsiteY8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510" h="944722">
                  <a:moveTo>
                    <a:pt x="10017" y="0"/>
                  </a:moveTo>
                  <a:lnTo>
                    <a:pt x="762510" y="0"/>
                  </a:lnTo>
                  <a:cubicBezTo>
                    <a:pt x="761382" y="155468"/>
                    <a:pt x="760253" y="310937"/>
                    <a:pt x="759125" y="466405"/>
                  </a:cubicBezTo>
                  <a:cubicBezTo>
                    <a:pt x="760253" y="625791"/>
                    <a:pt x="761382" y="785176"/>
                    <a:pt x="762510" y="944562"/>
                  </a:cubicBezTo>
                  <a:lnTo>
                    <a:pt x="569343" y="944722"/>
                  </a:lnTo>
                  <a:lnTo>
                    <a:pt x="207034" y="944722"/>
                  </a:lnTo>
                  <a:lnTo>
                    <a:pt x="10017" y="944562"/>
                  </a:lnTo>
                  <a:lnTo>
                    <a:pt x="0" y="483658"/>
                  </a:lnTo>
                  <a:lnTo>
                    <a:pt x="1001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Decode</a:t>
              </a:r>
              <a:endParaRPr lang="en-US" dirty="0"/>
            </a:p>
          </p:txBody>
        </p:sp>
      </p:grpSp>
      <p:sp>
        <p:nvSpPr>
          <p:cNvPr id="58" name="Slide Number Placeholder 5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17" name="Elbow Connector 16"/>
          <p:cNvCxnSpPr>
            <a:stCxn id="36" idx="4"/>
            <a:endCxn id="28" idx="3"/>
          </p:cNvCxnSpPr>
          <p:nvPr/>
        </p:nvCxnSpPr>
        <p:spPr bwMode="auto">
          <a:xfrm flipH="1">
            <a:off x="4899810" y="2679734"/>
            <a:ext cx="2975162" cy="736316"/>
          </a:xfrm>
          <a:prstGeom prst="bentConnector3">
            <a:avLst>
              <a:gd name="adj1" fmla="val -259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20" name="TextBox 19"/>
          <p:cNvSpPr txBox="1"/>
          <p:nvPr/>
        </p:nvSpPr>
        <p:spPr>
          <a:xfrm>
            <a:off x="5574671" y="5641677"/>
            <a:ext cx="230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Writeback register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6568542" y="3588354"/>
            <a:ext cx="1463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Update</a:t>
            </a:r>
            <a:br>
              <a:rPr lang="en-US" sz="1800" dirty="0" smtClean="0"/>
            </a:br>
            <a:r>
              <a:rPr lang="en-US" sz="1800" dirty="0" smtClean="0"/>
              <a:t>scoreboard</a:t>
            </a:r>
            <a:endParaRPr lang="en-US" sz="1800" dirty="0"/>
          </a:p>
        </p:txBody>
      </p:sp>
      <p:cxnSp>
        <p:nvCxnSpPr>
          <p:cNvPr id="39" name="Elbow Connector 38"/>
          <p:cNvCxnSpPr/>
          <p:nvPr/>
        </p:nvCxnSpPr>
        <p:spPr bwMode="auto">
          <a:xfrm flipH="1">
            <a:off x="4153334" y="3904639"/>
            <a:ext cx="205376" cy="749635"/>
          </a:xfrm>
          <a:prstGeom prst="bentConnector5">
            <a:avLst>
              <a:gd name="adj1" fmla="val -2100"/>
              <a:gd name="adj2" fmla="val 18499"/>
              <a:gd name="adj3" fmla="val 211308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0" name="Elbow Connector 39"/>
          <p:cNvCxnSpPr>
            <a:stCxn id="42" idx="2"/>
          </p:cNvCxnSpPr>
          <p:nvPr/>
        </p:nvCxnSpPr>
        <p:spPr bwMode="auto">
          <a:xfrm flipH="1" flipV="1">
            <a:off x="4721019" y="3904641"/>
            <a:ext cx="175908" cy="509196"/>
          </a:xfrm>
          <a:prstGeom prst="bentConnector4">
            <a:avLst>
              <a:gd name="adj1" fmla="val -90722"/>
              <a:gd name="adj2" fmla="val 72951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151676" y="4180106"/>
            <a:ext cx="812940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49108 w 752493"/>
              <a:gd name="connsiteY2" fmla="*/ 466405 h 944722"/>
              <a:gd name="connsiteX3" fmla="*/ 752493 w 752493"/>
              <a:gd name="connsiteY3" fmla="*/ 944562 h 944722"/>
              <a:gd name="connsiteX4" fmla="*/ 559326 w 752493"/>
              <a:gd name="connsiteY4" fmla="*/ 944722 h 944722"/>
              <a:gd name="connsiteX5" fmla="*/ 197017 w 752493"/>
              <a:gd name="connsiteY5" fmla="*/ 944722 h 944722"/>
              <a:gd name="connsiteX6" fmla="*/ 0 w 752493"/>
              <a:gd name="connsiteY6" fmla="*/ 944562 h 944722"/>
              <a:gd name="connsiteX7" fmla="*/ 0 w 752493"/>
              <a:gd name="connsiteY7" fmla="*/ 0 h 944722"/>
              <a:gd name="connsiteX0" fmla="*/ 10017 w 762510"/>
              <a:gd name="connsiteY0" fmla="*/ 0 h 944722"/>
              <a:gd name="connsiteX1" fmla="*/ 762510 w 762510"/>
              <a:gd name="connsiteY1" fmla="*/ 0 h 944722"/>
              <a:gd name="connsiteX2" fmla="*/ 759125 w 762510"/>
              <a:gd name="connsiteY2" fmla="*/ 466405 h 944722"/>
              <a:gd name="connsiteX3" fmla="*/ 762510 w 762510"/>
              <a:gd name="connsiteY3" fmla="*/ 944562 h 944722"/>
              <a:gd name="connsiteX4" fmla="*/ 569343 w 762510"/>
              <a:gd name="connsiteY4" fmla="*/ 944722 h 944722"/>
              <a:gd name="connsiteX5" fmla="*/ 207034 w 762510"/>
              <a:gd name="connsiteY5" fmla="*/ 944722 h 944722"/>
              <a:gd name="connsiteX6" fmla="*/ 10017 w 762510"/>
              <a:gd name="connsiteY6" fmla="*/ 944562 h 944722"/>
              <a:gd name="connsiteX7" fmla="*/ 0 w 762510"/>
              <a:gd name="connsiteY7" fmla="*/ 483658 h 944722"/>
              <a:gd name="connsiteX8" fmla="*/ 10017 w 762510"/>
              <a:gd name="connsiteY8" fmla="*/ 0 h 944722"/>
              <a:gd name="connsiteX0" fmla="*/ 10017 w 812940"/>
              <a:gd name="connsiteY0" fmla="*/ 0 h 944722"/>
              <a:gd name="connsiteX1" fmla="*/ 762510 w 812940"/>
              <a:gd name="connsiteY1" fmla="*/ 0 h 944722"/>
              <a:gd name="connsiteX2" fmla="*/ 745251 w 812940"/>
              <a:gd name="connsiteY2" fmla="*/ 233731 h 944722"/>
              <a:gd name="connsiteX3" fmla="*/ 759125 w 812940"/>
              <a:gd name="connsiteY3" fmla="*/ 466405 h 944722"/>
              <a:gd name="connsiteX4" fmla="*/ 762510 w 812940"/>
              <a:gd name="connsiteY4" fmla="*/ 944562 h 944722"/>
              <a:gd name="connsiteX5" fmla="*/ 569343 w 812940"/>
              <a:gd name="connsiteY5" fmla="*/ 944722 h 944722"/>
              <a:gd name="connsiteX6" fmla="*/ 207034 w 812940"/>
              <a:gd name="connsiteY6" fmla="*/ 944722 h 944722"/>
              <a:gd name="connsiteX7" fmla="*/ 10017 w 812940"/>
              <a:gd name="connsiteY7" fmla="*/ 944562 h 944722"/>
              <a:gd name="connsiteX8" fmla="*/ 0 w 812940"/>
              <a:gd name="connsiteY8" fmla="*/ 483658 h 944722"/>
              <a:gd name="connsiteX9" fmla="*/ 10017 w 812940"/>
              <a:gd name="connsiteY9" fmla="*/ 0 h 944722"/>
              <a:gd name="connsiteX0" fmla="*/ 10017 w 812940"/>
              <a:gd name="connsiteY0" fmla="*/ 0 h 944722"/>
              <a:gd name="connsiteX1" fmla="*/ 762510 w 812940"/>
              <a:gd name="connsiteY1" fmla="*/ 0 h 944722"/>
              <a:gd name="connsiteX2" fmla="*/ 745251 w 812940"/>
              <a:gd name="connsiteY2" fmla="*/ 233731 h 944722"/>
              <a:gd name="connsiteX3" fmla="*/ 759125 w 812940"/>
              <a:gd name="connsiteY3" fmla="*/ 466405 h 944722"/>
              <a:gd name="connsiteX4" fmla="*/ 762504 w 812940"/>
              <a:gd name="connsiteY4" fmla="*/ 682305 h 944722"/>
              <a:gd name="connsiteX5" fmla="*/ 762510 w 812940"/>
              <a:gd name="connsiteY5" fmla="*/ 944562 h 944722"/>
              <a:gd name="connsiteX6" fmla="*/ 569343 w 812940"/>
              <a:gd name="connsiteY6" fmla="*/ 944722 h 944722"/>
              <a:gd name="connsiteX7" fmla="*/ 207034 w 812940"/>
              <a:gd name="connsiteY7" fmla="*/ 944722 h 944722"/>
              <a:gd name="connsiteX8" fmla="*/ 10017 w 812940"/>
              <a:gd name="connsiteY8" fmla="*/ 944562 h 944722"/>
              <a:gd name="connsiteX9" fmla="*/ 0 w 812940"/>
              <a:gd name="connsiteY9" fmla="*/ 483658 h 944722"/>
              <a:gd name="connsiteX10" fmla="*/ 10017 w 812940"/>
              <a:gd name="connsiteY10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2940" h="944722">
                <a:moveTo>
                  <a:pt x="10017" y="0"/>
                </a:moveTo>
                <a:lnTo>
                  <a:pt x="762510" y="0"/>
                </a:lnTo>
                <a:cubicBezTo>
                  <a:pt x="885049" y="38955"/>
                  <a:pt x="745815" y="155997"/>
                  <a:pt x="745251" y="233731"/>
                </a:cubicBezTo>
                <a:cubicBezTo>
                  <a:pt x="744687" y="311465"/>
                  <a:pt x="756250" y="391643"/>
                  <a:pt x="759125" y="466405"/>
                </a:cubicBezTo>
                <a:cubicBezTo>
                  <a:pt x="762001" y="541167"/>
                  <a:pt x="761940" y="602612"/>
                  <a:pt x="762504" y="682305"/>
                </a:cubicBezTo>
                <a:cubicBezTo>
                  <a:pt x="763068" y="761998"/>
                  <a:pt x="794703" y="900826"/>
                  <a:pt x="762510" y="944562"/>
                </a:cubicBezTo>
                <a:lnTo>
                  <a:pt x="569343" y="944722"/>
                </a:lnTo>
                <a:lnTo>
                  <a:pt x="207034" y="944722"/>
                </a:lnTo>
                <a:lnTo>
                  <a:pt x="10017" y="944562"/>
                </a:lnTo>
                <a:lnTo>
                  <a:pt x="0" y="483658"/>
                </a:lnTo>
                <a:lnTo>
                  <a:pt x="10017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smtClean="0"/>
              <a:t>Bypass</a:t>
            </a:r>
            <a:br>
              <a:rPr lang="en-US" sz="1200" dirty="0" smtClean="0"/>
            </a:br>
            <a:r>
              <a:rPr lang="en-US" sz="1200" dirty="0" smtClean="0"/>
              <a:t>Net</a:t>
            </a:r>
            <a:endParaRPr lang="en-US" sz="1800" dirty="0"/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5735356" y="1723740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cxnSp>
        <p:nvCxnSpPr>
          <p:cNvPr id="13" name="Elbow Connector 12"/>
          <p:cNvCxnSpPr>
            <a:stCxn id="46" idx="4"/>
            <a:endCxn id="42" idx="4"/>
          </p:cNvCxnSpPr>
          <p:nvPr/>
        </p:nvCxnSpPr>
        <p:spPr bwMode="auto">
          <a:xfrm flipH="1">
            <a:off x="4914180" y="2668462"/>
            <a:ext cx="1018193" cy="2193949"/>
          </a:xfrm>
          <a:prstGeom prst="bentConnector3">
            <a:avLst>
              <a:gd name="adj1" fmla="val 938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49" name="TextBox 48"/>
          <p:cNvSpPr txBox="1"/>
          <p:nvPr/>
        </p:nvSpPr>
        <p:spPr>
          <a:xfrm>
            <a:off x="5981032" y="2733566"/>
            <a:ext cx="1246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Generate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b</a:t>
            </a:r>
            <a:r>
              <a:rPr lang="en-US" sz="1800" dirty="0" smtClean="0"/>
              <a:t>ypass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09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900" y="1570008"/>
            <a:ext cx="8161308" cy="430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ypedef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regnum; Data  value;}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BypassValue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odule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mkBypass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BypassNetwork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Rwire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BypassValue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bypass;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produceBypass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regnum, Data value);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bypass.wset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BypassValue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regname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regnum,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value:value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Maybe#(Data) consumeBypass1(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regnum);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(bypass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matches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Valid .b &amp;&amp;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b.regnum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== regnum)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Valid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Invalid;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1" y="5941952"/>
            <a:ext cx="4589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bypass solve WAW hazard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668" y="5916282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Stage Pipeline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53724" y="4041358"/>
            <a:ext cx="752493" cy="944562"/>
          </a:xfrm>
          <a:prstGeom prst="rect">
            <a:avLst/>
          </a:prstGeom>
          <a:solidFill>
            <a:srgbClr val="FF00F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F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03147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776" y="1819724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Fetch</a:t>
            </a:r>
            <a:endParaRPr lang="en-US" dirty="0"/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1504212" y="404691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2028583" y="4041358"/>
            <a:ext cx="752493" cy="944562"/>
          </a:xfrm>
          <a:prstGeom prst="rect">
            <a:avLst/>
          </a:pr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084028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99453" y="181972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Decode</a:t>
            </a:r>
            <a:endParaRPr lang="en-US" dirty="0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2985093" y="404691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564100" y="4041358"/>
            <a:ext cx="752493" cy="944562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19545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55741" y="1819724"/>
            <a:ext cx="759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Read</a:t>
            </a:r>
            <a:endParaRPr lang="en-US" dirty="0"/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520610" y="404691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5047858" y="4041358"/>
            <a:ext cx="752493" cy="944562"/>
          </a:xfrm>
          <a:prstGeom prst="rect">
            <a:avLst/>
          </a:pr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103303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35981" y="1819724"/>
            <a:ext cx="109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Execute</a:t>
            </a:r>
            <a:endParaRPr lang="en-US" dirty="0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004368" y="404691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xr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6528739" y="4041358"/>
            <a:ext cx="752493" cy="944562"/>
          </a:xfrm>
          <a:prstGeom prst="rect">
            <a:avLst/>
          </a:pr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M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584184" y="1891093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16862" y="181972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Memory</a:t>
            </a:r>
            <a:endParaRPr lang="en-US" dirty="0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485249" y="404691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mr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8064256" y="4041358"/>
            <a:ext cx="752493" cy="944562"/>
          </a:xfrm>
          <a:prstGeom prst="rect">
            <a:avLst/>
          </a:pr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52379" y="1819724"/>
            <a:ext cx="90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Write-</a:t>
            </a:r>
            <a:br>
              <a:rPr lang="en-US" sz="1800" dirty="0" smtClean="0"/>
            </a:br>
            <a:r>
              <a:rPr lang="en-US" sz="1800" dirty="0" smtClean="0"/>
              <a:t>back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929971" y="2241996"/>
            <a:ext cx="4494135" cy="1799362"/>
            <a:chOff x="929971" y="2241996"/>
            <a:chExt cx="4494135" cy="1799362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511477" y="2241996"/>
              <a:ext cx="291089" cy="933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wordArt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Verdana" pitchFamily="-96" charset="0"/>
                </a:rPr>
                <a:t>pc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cxnSp>
          <p:nvCxnSpPr>
            <p:cNvPr id="17" name="Elbow Connector 16"/>
            <p:cNvCxnSpPr>
              <a:stCxn id="15" idx="1"/>
              <a:endCxn id="8" idx="0"/>
            </p:cNvCxnSpPr>
            <p:nvPr/>
          </p:nvCxnSpPr>
          <p:spPr bwMode="auto">
            <a:xfrm rot="10800000" flipV="1">
              <a:off x="929971" y="2708720"/>
              <a:ext cx="581506" cy="133263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60" name="Elbow Connector 59"/>
            <p:cNvCxnSpPr>
              <a:stCxn id="45" idx="0"/>
              <a:endCxn id="15" idx="3"/>
            </p:cNvCxnSpPr>
            <p:nvPr/>
          </p:nvCxnSpPr>
          <p:spPr bwMode="auto">
            <a:xfrm rot="16200000" flipV="1">
              <a:off x="2947018" y="1564270"/>
              <a:ext cx="1332637" cy="3621539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cxnSp>
        <p:nvCxnSpPr>
          <p:cNvPr id="63" name="Elbow Connector 62"/>
          <p:cNvCxnSpPr>
            <a:stCxn id="55" idx="0"/>
            <a:endCxn id="41" idx="0"/>
          </p:cNvCxnSpPr>
          <p:nvPr/>
        </p:nvCxnSpPr>
        <p:spPr bwMode="auto">
          <a:xfrm rot="16200000" flipV="1">
            <a:off x="6190425" y="1791280"/>
            <a:ext cx="12700" cy="4500156"/>
          </a:xfrm>
          <a:prstGeom prst="bentConnector3">
            <a:avLst>
              <a:gd name="adj1" fmla="val 6011323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340723" y="4513639"/>
            <a:ext cx="16348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795301" y="4513639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2781076" y="451363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276182" y="4513639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4316593" y="451363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811699" y="4513639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5800351" y="451363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6295457" y="4513639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281232" y="451363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7776338" y="4513639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91" name="Slide Number Placeholder 9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13908" y="5721598"/>
            <a:ext cx="4838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Writeback feeds back directly to </a:t>
            </a:r>
            <a:r>
              <a:rPr lang="en-US" dirty="0" err="1" smtClean="0"/>
              <a:t>ReadReg</a:t>
            </a:r>
            <a:r>
              <a:rPr lang="en-US" dirty="0" smtClean="0"/>
              <a:t> rather than through FIFO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Register Read (with bypass)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99817" y="1552576"/>
            <a:ext cx="8423155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mkRegRead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BypassNetwork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bypass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RegRead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Maybe#(Sources)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readRegs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DecBundle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op1 = decInst.op1;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op2 = decInst.op2;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rfdata1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rf.rd1(op1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rfdata2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rf.rd2(op2);    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bypass1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bypass.consumeBypass1(op1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bypass2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bypass.consumeBypass2(op2);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isWAWhazard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(scoreboard) ||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isBusy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(op1,scoreboard)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isJust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(bypass1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isBusy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(op2,scoreboard)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isJust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(bypass2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rfdata1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bypass1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rfdata2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bypass2);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(stall)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Invalid;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Valid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Sources{src1:s1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src2:s2};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/>
              <a:t>B</a:t>
            </a:r>
            <a:r>
              <a:rPr lang="en-US" sz="3600" dirty="0" smtClean="0"/>
              <a:t>ypass generation in execute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38098" y="1587082"/>
            <a:ext cx="8112603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newExecData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rr.first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(!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epochChange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execData.execInst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exec.exec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(decInst,src1,src2);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execInst.cond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                      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bypass.generateBypass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decInst.r_dst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execInst.data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else 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execData.poisoned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xr.enq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rr.deq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5589918" y="4728453"/>
            <a:ext cx="2973236" cy="1085751"/>
          </a:xfrm>
          <a:prstGeom prst="wedgeRoundRectCallout">
            <a:avLst>
              <a:gd name="adj1" fmla="val -72738"/>
              <a:gd name="adj2" fmla="val -107924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 smtClean="0">
                <a:solidFill>
                  <a:schemeClr val="accent6"/>
                </a:solidFill>
              </a:rPr>
              <a:t>If have data destined for a register bypass it back to register read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376441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decInst.i_type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ALU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0521" y="5941952"/>
            <a:ext cx="4963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bypass solve all RAW delays?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39035" y="5943808"/>
            <a:ext cx="2510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– not for </a:t>
            </a:r>
            <a:r>
              <a:rPr lang="en-US" dirty="0" err="1" smtClean="0">
                <a:solidFill>
                  <a:srgbClr val="FF0000"/>
                </a:solidFill>
              </a:rPr>
              <a:t>ld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bypassing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53724" y="3178708"/>
            <a:ext cx="752493" cy="944562"/>
          </a:xfrm>
          <a:prstGeom prst="rect">
            <a:avLst/>
          </a:prstGeom>
          <a:solidFill>
            <a:srgbClr val="FF00F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F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03147" y="2062458"/>
            <a:ext cx="93220" cy="270339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1504212" y="318426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2028583" y="3178708"/>
            <a:ext cx="752493" cy="944562"/>
          </a:xfrm>
          <a:prstGeom prst="rect">
            <a:avLst/>
          </a:pr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084028" y="2062458"/>
            <a:ext cx="93220" cy="270339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2985093" y="318426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564100" y="3178708"/>
            <a:ext cx="752493" cy="944562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619545" y="2062458"/>
            <a:ext cx="93220" cy="270339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520610" y="318426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5047858" y="3178708"/>
            <a:ext cx="752493" cy="944562"/>
          </a:xfrm>
          <a:prstGeom prst="rect">
            <a:avLst/>
          </a:pr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103303" y="2062458"/>
            <a:ext cx="93220" cy="270339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004368" y="318426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xr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6528739" y="3178708"/>
            <a:ext cx="752493" cy="944562"/>
          </a:xfrm>
          <a:prstGeom prst="rect">
            <a:avLst/>
          </a:pr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M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584184" y="2062458"/>
            <a:ext cx="93220" cy="270339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485249" y="3184264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mr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8064256" y="3178708"/>
            <a:ext cx="752493" cy="944562"/>
          </a:xfrm>
          <a:prstGeom prst="rect">
            <a:avLst/>
          </a:pr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929971" y="2241996"/>
            <a:ext cx="4494134" cy="936712"/>
            <a:chOff x="929971" y="2241996"/>
            <a:chExt cx="4494134" cy="936712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569135" y="2241996"/>
              <a:ext cx="184890" cy="57021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wordArt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Verdana" pitchFamily="-96" charset="0"/>
                </a:rPr>
                <a:t>pc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cxnSp>
          <p:nvCxnSpPr>
            <p:cNvPr id="17" name="Elbow Connector 16"/>
            <p:cNvCxnSpPr>
              <a:stCxn id="15" idx="1"/>
              <a:endCxn id="8" idx="0"/>
            </p:cNvCxnSpPr>
            <p:nvPr/>
          </p:nvCxnSpPr>
          <p:spPr bwMode="auto">
            <a:xfrm rot="10800000" flipV="1">
              <a:off x="929971" y="2527104"/>
              <a:ext cx="639164" cy="65160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60" name="Elbow Connector 59"/>
            <p:cNvCxnSpPr>
              <a:stCxn id="45" idx="0"/>
              <a:endCxn id="15" idx="3"/>
            </p:cNvCxnSpPr>
            <p:nvPr/>
          </p:nvCxnSpPr>
          <p:spPr bwMode="auto">
            <a:xfrm rot="16200000" flipV="1">
              <a:off x="3263263" y="1017866"/>
              <a:ext cx="651604" cy="3670080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cxnSp>
        <p:nvCxnSpPr>
          <p:cNvPr id="63" name="Elbow Connector 62"/>
          <p:cNvCxnSpPr>
            <a:stCxn id="55" idx="0"/>
            <a:endCxn id="41" idx="0"/>
          </p:cNvCxnSpPr>
          <p:nvPr/>
        </p:nvCxnSpPr>
        <p:spPr bwMode="auto">
          <a:xfrm rot="16200000" flipV="1">
            <a:off x="6190425" y="928630"/>
            <a:ext cx="12700" cy="4500156"/>
          </a:xfrm>
          <a:prstGeom prst="bentConnector3">
            <a:avLst>
              <a:gd name="adj1" fmla="val 6011323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340723" y="3650989"/>
            <a:ext cx="16348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795301" y="3650989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2781076" y="365098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276182" y="3650989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4316593" y="365098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4811699" y="3650989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5800351" y="365098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6295457" y="3650989"/>
            <a:ext cx="23328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281232" y="3650989"/>
            <a:ext cx="20401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7776338" y="3650989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91" name="Slide Number Placeholder 9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5732" y="5721598"/>
            <a:ext cx="4838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stage that generates register</a:t>
            </a:r>
            <a:br>
              <a:rPr lang="en-US" dirty="0" smtClean="0"/>
            </a:br>
            <a:r>
              <a:rPr lang="en-US" dirty="0" smtClean="0"/>
              <a:t>writes can generate bypass data</a:t>
            </a:r>
            <a:endParaRPr lang="en-US" dirty="0"/>
          </a:p>
        </p:txBody>
      </p:sp>
      <p:cxnSp>
        <p:nvCxnSpPr>
          <p:cNvPr id="18" name="Elbow Connector 17"/>
          <p:cNvCxnSpPr>
            <a:stCxn id="45" idx="2"/>
            <a:endCxn id="41" idx="2"/>
          </p:cNvCxnSpPr>
          <p:nvPr/>
        </p:nvCxnSpPr>
        <p:spPr bwMode="auto">
          <a:xfrm rot="5400000">
            <a:off x="4682226" y="3381391"/>
            <a:ext cx="12700" cy="1483758"/>
          </a:xfrm>
          <a:prstGeom prst="bentConnector3">
            <a:avLst>
              <a:gd name="adj1" fmla="val 6283024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21" name="Elbow Connector 20"/>
          <p:cNvCxnSpPr>
            <a:stCxn id="51" idx="2"/>
            <a:endCxn id="41" idx="2"/>
          </p:cNvCxnSpPr>
          <p:nvPr/>
        </p:nvCxnSpPr>
        <p:spPr bwMode="auto">
          <a:xfrm rot="5400000">
            <a:off x="5422667" y="2640951"/>
            <a:ext cx="12700" cy="2964639"/>
          </a:xfrm>
          <a:prstGeom prst="bentConnector3">
            <a:avLst>
              <a:gd name="adj1" fmla="val 8999961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24" name="Elbow Connector 23"/>
          <p:cNvCxnSpPr>
            <a:stCxn id="55" idx="2"/>
            <a:endCxn id="41" idx="2"/>
          </p:cNvCxnSpPr>
          <p:nvPr/>
        </p:nvCxnSpPr>
        <p:spPr bwMode="auto">
          <a:xfrm rot="5400000">
            <a:off x="6190425" y="1873192"/>
            <a:ext cx="12700" cy="4500156"/>
          </a:xfrm>
          <a:prstGeom prst="bentConnector3">
            <a:avLst>
              <a:gd name="adj1" fmla="val 11988677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19359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Multi-cycle execute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670630" y="1891094"/>
            <a:ext cx="46610" cy="185276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571695" y="2287108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75159" y="1891093"/>
            <a:ext cx="46609" cy="185276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176224" y="2269855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xr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862784" y="2736580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5" name="Straight Arrow Connector 14"/>
          <p:cNvCxnSpPr>
            <a:endCxn id="12" idx="1"/>
          </p:cNvCxnSpPr>
          <p:nvPr/>
        </p:nvCxnSpPr>
        <p:spPr bwMode="auto">
          <a:xfrm>
            <a:off x="4903195" y="2736580"/>
            <a:ext cx="27302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484566" y="2734622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5762872" y="2269855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48536" y="6031468"/>
            <a:ext cx="657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Incorporating a multi-cycle operation into a stage</a:t>
            </a:r>
            <a:endParaRPr lang="en-US" sz="1800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2543296" y="2261422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3295789" y="2733703"/>
            <a:ext cx="27302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74" name="Group 73"/>
          <p:cNvGrpSpPr/>
          <p:nvPr/>
        </p:nvGrpSpPr>
        <p:grpSpPr>
          <a:xfrm>
            <a:off x="2540419" y="3209021"/>
            <a:ext cx="3974946" cy="2550563"/>
            <a:chOff x="2540419" y="3209021"/>
            <a:chExt cx="3974946" cy="2550563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667753" y="3906818"/>
              <a:ext cx="46610" cy="185276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3568818" y="4302832"/>
              <a:ext cx="291089" cy="933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wordArt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Verdana" pitchFamily="-96" charset="0"/>
                </a:rPr>
                <a:t>m1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4147825" y="4280023"/>
              <a:ext cx="752493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493" h="944722">
                  <a:moveTo>
                    <a:pt x="0" y="0"/>
                  </a:moveTo>
                  <a:lnTo>
                    <a:pt x="752493" y="0"/>
                  </a:lnTo>
                  <a:lnTo>
                    <a:pt x="752493" y="944562"/>
                  </a:lnTo>
                  <a:lnTo>
                    <a:pt x="559326" y="944722"/>
                  </a:lnTo>
                  <a:lnTo>
                    <a:pt x="197017" y="944722"/>
                  </a:lnTo>
                  <a:lnTo>
                    <a:pt x="0" y="9445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M2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272282" y="3906817"/>
              <a:ext cx="46609" cy="1852767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5173347" y="4285579"/>
              <a:ext cx="291089" cy="9334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wordArt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Verdana" pitchFamily="-96" charset="0"/>
                </a:rPr>
                <a:t>m2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>
              <a:off x="3859907" y="4752304"/>
              <a:ext cx="28791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57" name="Straight Arrow Connector 56"/>
            <p:cNvCxnSpPr>
              <a:endCxn id="53" idx="1"/>
            </p:cNvCxnSpPr>
            <p:nvPr/>
          </p:nvCxnSpPr>
          <p:spPr bwMode="auto">
            <a:xfrm>
              <a:off x="4900318" y="4752304"/>
              <a:ext cx="273029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5481689" y="4750346"/>
              <a:ext cx="236159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5759995" y="4285579"/>
              <a:ext cx="752493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493" h="944722">
                  <a:moveTo>
                    <a:pt x="0" y="0"/>
                  </a:moveTo>
                  <a:lnTo>
                    <a:pt x="752493" y="0"/>
                  </a:lnTo>
                  <a:lnTo>
                    <a:pt x="752493" y="944562"/>
                  </a:lnTo>
                  <a:lnTo>
                    <a:pt x="559326" y="944722"/>
                  </a:lnTo>
                  <a:lnTo>
                    <a:pt x="197017" y="944722"/>
                  </a:lnTo>
                  <a:lnTo>
                    <a:pt x="0" y="9445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M3</a:t>
              </a:r>
              <a:endParaRPr lang="en-US" dirty="0"/>
            </a:p>
          </p:txBody>
        </p:sp>
        <p:sp>
          <p:nvSpPr>
            <p:cNvPr id="62" name="Rectangle 17"/>
            <p:cNvSpPr>
              <a:spLocks noChangeArrowheads="1"/>
            </p:cNvSpPr>
            <p:nvPr/>
          </p:nvSpPr>
          <p:spPr bwMode="auto">
            <a:xfrm>
              <a:off x="2540419" y="4277146"/>
              <a:ext cx="752493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493" h="944722">
                  <a:moveTo>
                    <a:pt x="0" y="0"/>
                  </a:moveTo>
                  <a:lnTo>
                    <a:pt x="752493" y="0"/>
                  </a:lnTo>
                  <a:lnTo>
                    <a:pt x="752493" y="944562"/>
                  </a:lnTo>
                  <a:lnTo>
                    <a:pt x="559326" y="944722"/>
                  </a:lnTo>
                  <a:lnTo>
                    <a:pt x="197017" y="944722"/>
                  </a:lnTo>
                  <a:lnTo>
                    <a:pt x="0" y="9445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M1</a:t>
              </a:r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>
              <a:off x="3292912" y="4749427"/>
              <a:ext cx="273029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24" name="Elbow Connector 23"/>
            <p:cNvCxnSpPr/>
            <p:nvPr/>
          </p:nvCxnSpPr>
          <p:spPr bwMode="auto">
            <a:xfrm rot="10800000" flipV="1">
              <a:off x="2540419" y="3581399"/>
              <a:ext cx="1807300" cy="1168027"/>
            </a:xfrm>
            <a:prstGeom prst="bentConnector3">
              <a:avLst>
                <a:gd name="adj1" fmla="val 145462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347719" y="3209021"/>
              <a:ext cx="0" cy="3723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67" name="Elbow Connector 66"/>
            <p:cNvCxnSpPr/>
            <p:nvPr/>
          </p:nvCxnSpPr>
          <p:spPr bwMode="auto">
            <a:xfrm>
              <a:off x="4710028" y="3581399"/>
              <a:ext cx="1805337" cy="1168027"/>
            </a:xfrm>
            <a:prstGeom prst="bentConnector3">
              <a:avLst>
                <a:gd name="adj1" fmla="val 145566"/>
              </a:avLst>
            </a:prstGeom>
            <a:noFill/>
            <a:ln w="25400">
              <a:solidFill>
                <a:schemeClr val="tx1"/>
              </a:solidFill>
              <a:round/>
              <a:headEnd type="none"/>
              <a:tailEnd type="none"/>
            </a:ln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710028" y="3209021"/>
              <a:ext cx="0" cy="3723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sp>
        <p:nvSpPr>
          <p:cNvPr id="73" name="Rectangle 17"/>
          <p:cNvSpPr>
            <a:spLocks noChangeArrowheads="1"/>
          </p:cNvSpPr>
          <p:nvPr/>
        </p:nvSpPr>
        <p:spPr bwMode="auto">
          <a:xfrm>
            <a:off x="4150702" y="2258578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X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9933355" y="764115"/>
            <a:ext cx="741871" cy="683685"/>
          </a:xfrm>
          <a:prstGeom prst="rect">
            <a:avLst/>
          </a:prstGeom>
          <a:solidFill>
            <a:srgbClr val="FF00F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9933354" y="1447800"/>
            <a:ext cx="741871" cy="683685"/>
          </a:xfrm>
          <a:prstGeom prst="rect">
            <a:avLst/>
          </a:pr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9933353" y="2131485"/>
            <a:ext cx="741871" cy="683685"/>
          </a:xfrm>
          <a:prstGeom prst="rect">
            <a:avLst/>
          </a:pr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l-GR" sz="2400" dirty="0"/>
              <a:t>η</a:t>
            </a:r>
            <a:endParaRPr kumimoji="0" lang="en-US" sz="2400" b="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9933352" y="2815170"/>
            <a:ext cx="741871" cy="683685"/>
          </a:xfrm>
          <a:prstGeom prst="rect">
            <a:avLst/>
          </a:prstGeom>
          <a:solidFill>
            <a:srgbClr val="50D77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9" name="Rectangle 78"/>
          <p:cNvSpPr/>
          <p:nvPr/>
        </p:nvSpPr>
        <p:spPr bwMode="auto">
          <a:xfrm>
            <a:off x="9933355" y="3498855"/>
            <a:ext cx="741871" cy="683685"/>
          </a:xfrm>
          <a:prstGeom prst="rect">
            <a:avLst/>
          </a:prstGeom>
          <a:solidFill>
            <a:srgbClr val="FFEF58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ζ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9933351" y="4182540"/>
            <a:ext cx="741871" cy="683685"/>
          </a:xfrm>
          <a:prstGeom prst="rect">
            <a:avLst/>
          </a:pr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10468188" y="2128608"/>
            <a:ext cx="207034" cy="18860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82" name="Rectangle 81"/>
          <p:cNvSpPr/>
          <p:nvPr/>
        </p:nvSpPr>
        <p:spPr bwMode="auto">
          <a:xfrm>
            <a:off x="9947721" y="2128608"/>
            <a:ext cx="207034" cy="18860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Multi-cycle function unit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99817" y="1552576"/>
            <a:ext cx="8423155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mkMultistage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(Multistage);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State1 m1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 State2 m2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method Action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request(Operand operand);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m1.enq(doM1(operand));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m2.enq(doM2(m1.first)); m1.deq();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Result response();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doM3(m2.first); m2.deq();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ndmodule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590582" y="2283299"/>
            <a:ext cx="2257244" cy="806657"/>
          </a:xfrm>
          <a:prstGeom prst="wedgeRoundRectCallout">
            <a:avLst>
              <a:gd name="adj1" fmla="val -106129"/>
              <a:gd name="adj2" fmla="val 2639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Perform first stage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of pipeline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529209" y="4185746"/>
            <a:ext cx="2379990" cy="806657"/>
          </a:xfrm>
          <a:prstGeom prst="wedgeRoundRectCallout">
            <a:avLst>
              <a:gd name="adj1" fmla="val -78006"/>
              <a:gd name="adj2" fmla="val -6130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Perform middle stage(s)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of pipeline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704163" y="5501188"/>
            <a:ext cx="2257244" cy="806657"/>
          </a:xfrm>
          <a:prstGeom prst="wedgeRoundRectCallout">
            <a:avLst>
              <a:gd name="adj1" fmla="val -116830"/>
              <a:gd name="adj2" fmla="val -39912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Perform last stage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of pipeline and return result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Single/Multi-cycle pipe stage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99817" y="1552576"/>
            <a:ext cx="8423155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 initialization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let done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False;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if (! waiting) begin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if(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isMulticycle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(...)) 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multicycle.request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(...); waiting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True;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end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result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singlecycle.exec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(...); done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True;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end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end else 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multicycle.response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done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True; waiting &lt;=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end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(done)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...finish up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297284" y="1610260"/>
            <a:ext cx="2257244" cy="806657"/>
          </a:xfrm>
          <a:prstGeom prst="wedgeRoundRectCallout">
            <a:avLst>
              <a:gd name="adj1" fmla="val -94664"/>
              <a:gd name="adj2" fmla="val 109805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If not busy start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multicycle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operation, or…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529209" y="4185746"/>
            <a:ext cx="2379990" cy="806657"/>
          </a:xfrm>
          <a:prstGeom prst="wedgeRoundRectCallout">
            <a:avLst>
              <a:gd name="adj1" fmla="val -78006"/>
              <a:gd name="adj2" fmla="val -6130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lang="en-US" sz="1800" dirty="0" smtClean="0">
                <a:solidFill>
                  <a:schemeClr val="accent6"/>
                </a:solidFill>
              </a:rPr>
              <a:t>…perform single cycle operation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704163" y="5501188"/>
            <a:ext cx="2257244" cy="806657"/>
          </a:xfrm>
          <a:prstGeom prst="wedgeRoundRectCallout">
            <a:avLst>
              <a:gd name="adj1" fmla="val -100015"/>
              <a:gd name="adj2" fmla="val -11904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If busy</a:t>
            </a:r>
            <a:r>
              <a:rPr lang="en-US" sz="1800" dirty="0" smtClean="0">
                <a:solidFill>
                  <a:schemeClr val="accent6"/>
                </a:solidFill>
              </a:rPr>
              <a:t>, wait for response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3782772" y="5594143"/>
            <a:ext cx="2257244" cy="806657"/>
          </a:xfrm>
          <a:prstGeom prst="wedgeRoundRectCallout">
            <a:avLst>
              <a:gd name="adj1" fmla="val -74792"/>
              <a:gd name="adj2" fmla="val -9969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Finish up if have a result</a:t>
            </a:r>
          </a:p>
        </p:txBody>
      </p:sp>
    </p:spTree>
    <p:extLst>
      <p:ext uri="{BB962C8B-B14F-4D97-AF65-F5344CB8AC3E}">
        <p14:creationId xmlns:p14="http://schemas.microsoft.com/office/powerpoint/2010/main" val="92889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Read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670630" y="1891093"/>
            <a:ext cx="46610" cy="307468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571695" y="2804698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dr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150702" y="2799142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2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275159" y="1891093"/>
            <a:ext cx="45719" cy="307468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2343" y="1819724"/>
            <a:ext cx="759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Read</a:t>
            </a:r>
            <a:endParaRPr lang="en-US" dirty="0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176224" y="2804698"/>
            <a:ext cx="291089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wordArt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 smtClean="0">
                <a:solidFill>
                  <a:srgbClr val="FF0000"/>
                </a:solidFill>
                <a:latin typeface="Verdana" pitchFamily="-96" charset="0"/>
              </a:rPr>
              <a:t>rr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862784" y="3271423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5" name="Straight Arrow Connector 14"/>
          <p:cNvCxnSpPr>
            <a:endCxn id="12" idx="1"/>
          </p:cNvCxnSpPr>
          <p:nvPr/>
        </p:nvCxnSpPr>
        <p:spPr bwMode="auto">
          <a:xfrm>
            <a:off x="4903195" y="3271423"/>
            <a:ext cx="27302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484566" y="3269465"/>
            <a:ext cx="23615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19" name="Elbow Connector 18"/>
          <p:cNvCxnSpPr>
            <a:stCxn id="9" idx="4"/>
          </p:cNvCxnSpPr>
          <p:nvPr/>
        </p:nvCxnSpPr>
        <p:spPr bwMode="auto">
          <a:xfrm flipH="1">
            <a:off x="4142343" y="3743864"/>
            <a:ext cx="205376" cy="749635"/>
          </a:xfrm>
          <a:prstGeom prst="bentConnector5">
            <a:avLst>
              <a:gd name="adj1" fmla="val -2100"/>
              <a:gd name="adj2" fmla="val 18499"/>
              <a:gd name="adj3" fmla="val 211308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22" name="Elbow Connector 21"/>
          <p:cNvCxnSpPr>
            <a:stCxn id="28" idx="2"/>
          </p:cNvCxnSpPr>
          <p:nvPr/>
        </p:nvCxnSpPr>
        <p:spPr bwMode="auto">
          <a:xfrm flipH="1" flipV="1">
            <a:off x="4710028" y="3743866"/>
            <a:ext cx="189776" cy="534836"/>
          </a:xfrm>
          <a:prstGeom prst="bentConnector4">
            <a:avLst>
              <a:gd name="adj1" fmla="val -120458"/>
              <a:gd name="adj2" fmla="val 74248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4140685" y="4019331"/>
            <a:ext cx="817255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49108 w 752493"/>
              <a:gd name="connsiteY2" fmla="*/ 466405 h 944722"/>
              <a:gd name="connsiteX3" fmla="*/ 752493 w 752493"/>
              <a:gd name="connsiteY3" fmla="*/ 944562 h 944722"/>
              <a:gd name="connsiteX4" fmla="*/ 559326 w 752493"/>
              <a:gd name="connsiteY4" fmla="*/ 944722 h 944722"/>
              <a:gd name="connsiteX5" fmla="*/ 197017 w 752493"/>
              <a:gd name="connsiteY5" fmla="*/ 944722 h 944722"/>
              <a:gd name="connsiteX6" fmla="*/ 0 w 752493"/>
              <a:gd name="connsiteY6" fmla="*/ 944562 h 944722"/>
              <a:gd name="connsiteX7" fmla="*/ 0 w 752493"/>
              <a:gd name="connsiteY7" fmla="*/ 0 h 944722"/>
              <a:gd name="connsiteX0" fmla="*/ 10017 w 762510"/>
              <a:gd name="connsiteY0" fmla="*/ 0 h 944722"/>
              <a:gd name="connsiteX1" fmla="*/ 762510 w 762510"/>
              <a:gd name="connsiteY1" fmla="*/ 0 h 944722"/>
              <a:gd name="connsiteX2" fmla="*/ 759125 w 762510"/>
              <a:gd name="connsiteY2" fmla="*/ 466405 h 944722"/>
              <a:gd name="connsiteX3" fmla="*/ 762510 w 762510"/>
              <a:gd name="connsiteY3" fmla="*/ 944562 h 944722"/>
              <a:gd name="connsiteX4" fmla="*/ 569343 w 762510"/>
              <a:gd name="connsiteY4" fmla="*/ 944722 h 944722"/>
              <a:gd name="connsiteX5" fmla="*/ 207034 w 762510"/>
              <a:gd name="connsiteY5" fmla="*/ 944722 h 944722"/>
              <a:gd name="connsiteX6" fmla="*/ 10017 w 762510"/>
              <a:gd name="connsiteY6" fmla="*/ 944562 h 944722"/>
              <a:gd name="connsiteX7" fmla="*/ 0 w 762510"/>
              <a:gd name="connsiteY7" fmla="*/ 483658 h 944722"/>
              <a:gd name="connsiteX8" fmla="*/ 10017 w 762510"/>
              <a:gd name="connsiteY8" fmla="*/ 0 h 944722"/>
              <a:gd name="connsiteX0" fmla="*/ 10017 w 817255"/>
              <a:gd name="connsiteY0" fmla="*/ 0 h 944722"/>
              <a:gd name="connsiteX1" fmla="*/ 762510 w 817255"/>
              <a:gd name="connsiteY1" fmla="*/ 0 h 944722"/>
              <a:gd name="connsiteX2" fmla="*/ 759119 w 817255"/>
              <a:gd name="connsiteY2" fmla="*/ 259371 h 944722"/>
              <a:gd name="connsiteX3" fmla="*/ 759125 w 817255"/>
              <a:gd name="connsiteY3" fmla="*/ 466405 h 944722"/>
              <a:gd name="connsiteX4" fmla="*/ 762510 w 817255"/>
              <a:gd name="connsiteY4" fmla="*/ 944562 h 944722"/>
              <a:gd name="connsiteX5" fmla="*/ 569343 w 817255"/>
              <a:gd name="connsiteY5" fmla="*/ 944722 h 944722"/>
              <a:gd name="connsiteX6" fmla="*/ 207034 w 817255"/>
              <a:gd name="connsiteY6" fmla="*/ 944722 h 944722"/>
              <a:gd name="connsiteX7" fmla="*/ 10017 w 817255"/>
              <a:gd name="connsiteY7" fmla="*/ 944562 h 944722"/>
              <a:gd name="connsiteX8" fmla="*/ 0 w 817255"/>
              <a:gd name="connsiteY8" fmla="*/ 483658 h 944722"/>
              <a:gd name="connsiteX9" fmla="*/ 10017 w 817255"/>
              <a:gd name="connsiteY9" fmla="*/ 0 h 944722"/>
              <a:gd name="connsiteX0" fmla="*/ 10017 w 817255"/>
              <a:gd name="connsiteY0" fmla="*/ 0 h 944722"/>
              <a:gd name="connsiteX1" fmla="*/ 762510 w 817255"/>
              <a:gd name="connsiteY1" fmla="*/ 0 h 944722"/>
              <a:gd name="connsiteX2" fmla="*/ 759119 w 817255"/>
              <a:gd name="connsiteY2" fmla="*/ 259371 h 944722"/>
              <a:gd name="connsiteX3" fmla="*/ 759125 w 817255"/>
              <a:gd name="connsiteY3" fmla="*/ 466405 h 944722"/>
              <a:gd name="connsiteX4" fmla="*/ 759119 w 817255"/>
              <a:gd name="connsiteY4" fmla="*/ 673439 h 944722"/>
              <a:gd name="connsiteX5" fmla="*/ 762510 w 817255"/>
              <a:gd name="connsiteY5" fmla="*/ 944562 h 944722"/>
              <a:gd name="connsiteX6" fmla="*/ 569343 w 817255"/>
              <a:gd name="connsiteY6" fmla="*/ 944722 h 944722"/>
              <a:gd name="connsiteX7" fmla="*/ 207034 w 817255"/>
              <a:gd name="connsiteY7" fmla="*/ 944722 h 944722"/>
              <a:gd name="connsiteX8" fmla="*/ 10017 w 817255"/>
              <a:gd name="connsiteY8" fmla="*/ 944562 h 944722"/>
              <a:gd name="connsiteX9" fmla="*/ 0 w 817255"/>
              <a:gd name="connsiteY9" fmla="*/ 483658 h 944722"/>
              <a:gd name="connsiteX10" fmla="*/ 10017 w 817255"/>
              <a:gd name="connsiteY10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7255" h="944722">
                <a:moveTo>
                  <a:pt x="10017" y="0"/>
                </a:moveTo>
                <a:lnTo>
                  <a:pt x="762510" y="0"/>
                </a:lnTo>
                <a:cubicBezTo>
                  <a:pt x="887360" y="43228"/>
                  <a:pt x="759683" y="181637"/>
                  <a:pt x="759119" y="259371"/>
                </a:cubicBezTo>
                <a:cubicBezTo>
                  <a:pt x="758555" y="337105"/>
                  <a:pt x="759125" y="397394"/>
                  <a:pt x="759125" y="466405"/>
                </a:cubicBezTo>
                <a:cubicBezTo>
                  <a:pt x="759125" y="535416"/>
                  <a:pt x="758555" y="593746"/>
                  <a:pt x="759119" y="673439"/>
                </a:cubicBezTo>
                <a:cubicBezTo>
                  <a:pt x="759683" y="753132"/>
                  <a:pt x="794139" y="899348"/>
                  <a:pt x="762510" y="944562"/>
                </a:cubicBezTo>
                <a:lnTo>
                  <a:pt x="569343" y="944722"/>
                </a:lnTo>
                <a:lnTo>
                  <a:pt x="207034" y="944722"/>
                </a:lnTo>
                <a:lnTo>
                  <a:pt x="10017" y="944562"/>
                </a:lnTo>
                <a:lnTo>
                  <a:pt x="0" y="483658"/>
                </a:lnTo>
                <a:lnTo>
                  <a:pt x="10017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smtClean="0"/>
              <a:t>Read</a:t>
            </a:r>
            <a:br>
              <a:rPr lang="en-US" sz="1200" dirty="0" smtClean="0"/>
            </a:br>
            <a:r>
              <a:rPr lang="en-US" sz="1200" dirty="0" err="1" smtClean="0"/>
              <a:t>regs</a:t>
            </a:r>
            <a:endParaRPr lang="en-US" sz="1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4137300" y="4959949"/>
            <a:ext cx="812940" cy="1220189"/>
            <a:chOff x="4137300" y="4959949"/>
            <a:chExt cx="812940" cy="1220189"/>
          </a:xfrm>
        </p:grpSpPr>
        <p:cxnSp>
          <p:nvCxnSpPr>
            <p:cNvPr id="32" name="Elbow Connector 31"/>
            <p:cNvCxnSpPr/>
            <p:nvPr/>
          </p:nvCxnSpPr>
          <p:spPr bwMode="auto">
            <a:xfrm flipH="1">
              <a:off x="4138958" y="4959949"/>
              <a:ext cx="205376" cy="749635"/>
            </a:xfrm>
            <a:prstGeom prst="bentConnector5">
              <a:avLst>
                <a:gd name="adj1" fmla="val -2100"/>
                <a:gd name="adj2" fmla="val 18499"/>
                <a:gd name="adj3" fmla="val 21130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33" name="Elbow Connector 32"/>
            <p:cNvCxnSpPr>
              <a:stCxn id="34" idx="2"/>
            </p:cNvCxnSpPr>
            <p:nvPr/>
          </p:nvCxnSpPr>
          <p:spPr bwMode="auto">
            <a:xfrm flipH="1" flipV="1">
              <a:off x="4706643" y="4959951"/>
              <a:ext cx="175908" cy="509196"/>
            </a:xfrm>
            <a:prstGeom prst="bentConnector4">
              <a:avLst>
                <a:gd name="adj1" fmla="val -129954"/>
                <a:gd name="adj2" fmla="val 72951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4137300" y="5235416"/>
              <a:ext cx="812940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49108 w 752493"/>
                <a:gd name="connsiteY2" fmla="*/ 466405 h 944722"/>
                <a:gd name="connsiteX3" fmla="*/ 752493 w 752493"/>
                <a:gd name="connsiteY3" fmla="*/ 944562 h 944722"/>
                <a:gd name="connsiteX4" fmla="*/ 559326 w 752493"/>
                <a:gd name="connsiteY4" fmla="*/ 944722 h 944722"/>
                <a:gd name="connsiteX5" fmla="*/ 197017 w 752493"/>
                <a:gd name="connsiteY5" fmla="*/ 944722 h 944722"/>
                <a:gd name="connsiteX6" fmla="*/ 0 w 752493"/>
                <a:gd name="connsiteY6" fmla="*/ 944562 h 944722"/>
                <a:gd name="connsiteX7" fmla="*/ 0 w 752493"/>
                <a:gd name="connsiteY7" fmla="*/ 0 h 944722"/>
                <a:gd name="connsiteX0" fmla="*/ 10017 w 762510"/>
                <a:gd name="connsiteY0" fmla="*/ 0 h 944722"/>
                <a:gd name="connsiteX1" fmla="*/ 762510 w 762510"/>
                <a:gd name="connsiteY1" fmla="*/ 0 h 944722"/>
                <a:gd name="connsiteX2" fmla="*/ 759125 w 762510"/>
                <a:gd name="connsiteY2" fmla="*/ 466405 h 944722"/>
                <a:gd name="connsiteX3" fmla="*/ 762510 w 762510"/>
                <a:gd name="connsiteY3" fmla="*/ 944562 h 944722"/>
                <a:gd name="connsiteX4" fmla="*/ 569343 w 762510"/>
                <a:gd name="connsiteY4" fmla="*/ 944722 h 944722"/>
                <a:gd name="connsiteX5" fmla="*/ 207034 w 762510"/>
                <a:gd name="connsiteY5" fmla="*/ 944722 h 944722"/>
                <a:gd name="connsiteX6" fmla="*/ 10017 w 762510"/>
                <a:gd name="connsiteY6" fmla="*/ 944562 h 944722"/>
                <a:gd name="connsiteX7" fmla="*/ 0 w 762510"/>
                <a:gd name="connsiteY7" fmla="*/ 483658 h 944722"/>
                <a:gd name="connsiteX8" fmla="*/ 10017 w 762510"/>
                <a:gd name="connsiteY8" fmla="*/ 0 h 944722"/>
                <a:gd name="connsiteX0" fmla="*/ 10017 w 812940"/>
                <a:gd name="connsiteY0" fmla="*/ 0 h 944722"/>
                <a:gd name="connsiteX1" fmla="*/ 762510 w 812940"/>
                <a:gd name="connsiteY1" fmla="*/ 0 h 944722"/>
                <a:gd name="connsiteX2" fmla="*/ 745251 w 812940"/>
                <a:gd name="connsiteY2" fmla="*/ 233731 h 944722"/>
                <a:gd name="connsiteX3" fmla="*/ 759125 w 812940"/>
                <a:gd name="connsiteY3" fmla="*/ 466405 h 944722"/>
                <a:gd name="connsiteX4" fmla="*/ 762510 w 812940"/>
                <a:gd name="connsiteY4" fmla="*/ 944562 h 944722"/>
                <a:gd name="connsiteX5" fmla="*/ 569343 w 812940"/>
                <a:gd name="connsiteY5" fmla="*/ 944722 h 944722"/>
                <a:gd name="connsiteX6" fmla="*/ 207034 w 812940"/>
                <a:gd name="connsiteY6" fmla="*/ 944722 h 944722"/>
                <a:gd name="connsiteX7" fmla="*/ 10017 w 812940"/>
                <a:gd name="connsiteY7" fmla="*/ 944562 h 944722"/>
                <a:gd name="connsiteX8" fmla="*/ 0 w 812940"/>
                <a:gd name="connsiteY8" fmla="*/ 483658 h 944722"/>
                <a:gd name="connsiteX9" fmla="*/ 10017 w 812940"/>
                <a:gd name="connsiteY9" fmla="*/ 0 h 944722"/>
                <a:gd name="connsiteX0" fmla="*/ 10017 w 812940"/>
                <a:gd name="connsiteY0" fmla="*/ 0 h 944722"/>
                <a:gd name="connsiteX1" fmla="*/ 762510 w 812940"/>
                <a:gd name="connsiteY1" fmla="*/ 0 h 944722"/>
                <a:gd name="connsiteX2" fmla="*/ 745251 w 812940"/>
                <a:gd name="connsiteY2" fmla="*/ 233731 h 944722"/>
                <a:gd name="connsiteX3" fmla="*/ 759125 w 812940"/>
                <a:gd name="connsiteY3" fmla="*/ 466405 h 944722"/>
                <a:gd name="connsiteX4" fmla="*/ 762504 w 812940"/>
                <a:gd name="connsiteY4" fmla="*/ 682305 h 944722"/>
                <a:gd name="connsiteX5" fmla="*/ 762510 w 812940"/>
                <a:gd name="connsiteY5" fmla="*/ 944562 h 944722"/>
                <a:gd name="connsiteX6" fmla="*/ 569343 w 812940"/>
                <a:gd name="connsiteY6" fmla="*/ 944722 h 944722"/>
                <a:gd name="connsiteX7" fmla="*/ 207034 w 812940"/>
                <a:gd name="connsiteY7" fmla="*/ 944722 h 944722"/>
                <a:gd name="connsiteX8" fmla="*/ 10017 w 812940"/>
                <a:gd name="connsiteY8" fmla="*/ 944562 h 944722"/>
                <a:gd name="connsiteX9" fmla="*/ 0 w 812940"/>
                <a:gd name="connsiteY9" fmla="*/ 483658 h 944722"/>
                <a:gd name="connsiteX10" fmla="*/ 10017 w 812940"/>
                <a:gd name="connsiteY10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2940" h="944722">
                  <a:moveTo>
                    <a:pt x="10017" y="0"/>
                  </a:moveTo>
                  <a:lnTo>
                    <a:pt x="762510" y="0"/>
                  </a:lnTo>
                  <a:cubicBezTo>
                    <a:pt x="885049" y="38955"/>
                    <a:pt x="745815" y="155997"/>
                    <a:pt x="745251" y="233731"/>
                  </a:cubicBezTo>
                  <a:cubicBezTo>
                    <a:pt x="744687" y="311465"/>
                    <a:pt x="756250" y="391643"/>
                    <a:pt x="759125" y="466405"/>
                  </a:cubicBezTo>
                  <a:cubicBezTo>
                    <a:pt x="762001" y="541167"/>
                    <a:pt x="761940" y="602612"/>
                    <a:pt x="762504" y="682305"/>
                  </a:cubicBezTo>
                  <a:cubicBezTo>
                    <a:pt x="763068" y="761998"/>
                    <a:pt x="794703" y="900826"/>
                    <a:pt x="762510" y="944562"/>
                  </a:cubicBezTo>
                  <a:lnTo>
                    <a:pt x="569343" y="944722"/>
                  </a:lnTo>
                  <a:lnTo>
                    <a:pt x="207034" y="944722"/>
                  </a:lnTo>
                  <a:lnTo>
                    <a:pt x="10017" y="944562"/>
                  </a:lnTo>
                  <a:lnTo>
                    <a:pt x="0" y="483658"/>
                  </a:lnTo>
                  <a:lnTo>
                    <a:pt x="1001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RF</a:t>
              </a:r>
              <a:endParaRPr lang="en-US" dirty="0"/>
            </a:p>
          </p:txBody>
        </p:sp>
      </p:grp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7677955" y="2804698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F4F2C2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W</a:t>
            </a:r>
          </a:p>
        </p:txBody>
      </p:sp>
      <p:cxnSp>
        <p:nvCxnSpPr>
          <p:cNvPr id="38" name="Elbow Connector 37"/>
          <p:cNvCxnSpPr>
            <a:stCxn id="36" idx="3"/>
            <a:endCxn id="34" idx="4"/>
          </p:cNvCxnSpPr>
          <p:nvPr/>
        </p:nvCxnSpPr>
        <p:spPr bwMode="auto">
          <a:xfrm flipH="1">
            <a:off x="4899804" y="3749420"/>
            <a:ext cx="3337477" cy="2168301"/>
          </a:xfrm>
          <a:prstGeom prst="bentConnector3">
            <a:avLst>
              <a:gd name="adj1" fmla="val -747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43" name="TextBox 42"/>
          <p:cNvSpPr txBox="1"/>
          <p:nvPr/>
        </p:nvSpPr>
        <p:spPr>
          <a:xfrm>
            <a:off x="948536" y="5334766"/>
            <a:ext cx="2136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Scoreboard update signaled immediately</a:t>
            </a:r>
            <a:endParaRPr lang="en-US" sz="1800" dirty="0"/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2526069" y="2810759"/>
            <a:ext cx="752493" cy="944722"/>
          </a:xfrm>
          <a:custGeom>
            <a:avLst/>
            <a:gdLst>
              <a:gd name="connsiteX0" fmla="*/ 0 w 752493"/>
              <a:gd name="connsiteY0" fmla="*/ 0 h 944562"/>
              <a:gd name="connsiteX1" fmla="*/ 752493 w 752493"/>
              <a:gd name="connsiteY1" fmla="*/ 0 h 944562"/>
              <a:gd name="connsiteX2" fmla="*/ 752493 w 752493"/>
              <a:gd name="connsiteY2" fmla="*/ 944562 h 944562"/>
              <a:gd name="connsiteX3" fmla="*/ 0 w 752493"/>
              <a:gd name="connsiteY3" fmla="*/ 944562 h 944562"/>
              <a:gd name="connsiteX4" fmla="*/ 0 w 752493"/>
              <a:gd name="connsiteY4" fmla="*/ 0 h 94456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197017 w 752493"/>
              <a:gd name="connsiteY3" fmla="*/ 944722 h 944722"/>
              <a:gd name="connsiteX4" fmla="*/ 0 w 752493"/>
              <a:gd name="connsiteY4" fmla="*/ 944562 h 944722"/>
              <a:gd name="connsiteX5" fmla="*/ 0 w 752493"/>
              <a:gd name="connsiteY5" fmla="*/ 0 h 944722"/>
              <a:gd name="connsiteX0" fmla="*/ 0 w 752493"/>
              <a:gd name="connsiteY0" fmla="*/ 0 h 944722"/>
              <a:gd name="connsiteX1" fmla="*/ 752493 w 752493"/>
              <a:gd name="connsiteY1" fmla="*/ 0 h 944722"/>
              <a:gd name="connsiteX2" fmla="*/ 752493 w 752493"/>
              <a:gd name="connsiteY2" fmla="*/ 944562 h 944722"/>
              <a:gd name="connsiteX3" fmla="*/ 559326 w 752493"/>
              <a:gd name="connsiteY3" fmla="*/ 944722 h 944722"/>
              <a:gd name="connsiteX4" fmla="*/ 197017 w 752493"/>
              <a:gd name="connsiteY4" fmla="*/ 944722 h 944722"/>
              <a:gd name="connsiteX5" fmla="*/ 0 w 752493"/>
              <a:gd name="connsiteY5" fmla="*/ 944562 h 944722"/>
              <a:gd name="connsiteX6" fmla="*/ 0 w 752493"/>
              <a:gd name="connsiteY6" fmla="*/ 0 h 94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493" h="944722">
                <a:moveTo>
                  <a:pt x="0" y="0"/>
                </a:moveTo>
                <a:lnTo>
                  <a:pt x="752493" y="0"/>
                </a:lnTo>
                <a:lnTo>
                  <a:pt x="752493" y="944562"/>
                </a:lnTo>
                <a:lnTo>
                  <a:pt x="559326" y="944722"/>
                </a:lnTo>
                <a:lnTo>
                  <a:pt x="197017" y="944722"/>
                </a:lnTo>
                <a:lnTo>
                  <a:pt x="0" y="944562"/>
                </a:lnTo>
                <a:lnTo>
                  <a:pt x="0" y="0"/>
                </a:lnTo>
                <a:close/>
              </a:path>
            </a:pathLst>
          </a:custGeom>
          <a:solidFill>
            <a:srgbClr val="1560BF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2400" dirty="0"/>
              <a:t>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76230" y="1831341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Decode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2238151" y="3283040"/>
            <a:ext cx="28791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278562" y="3283040"/>
            <a:ext cx="273029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56" name="Group 55"/>
          <p:cNvGrpSpPr/>
          <p:nvPr/>
        </p:nvGrpSpPr>
        <p:grpSpPr>
          <a:xfrm>
            <a:off x="2496249" y="3755481"/>
            <a:ext cx="778928" cy="1221996"/>
            <a:chOff x="2496249" y="3755481"/>
            <a:chExt cx="778928" cy="1221996"/>
          </a:xfrm>
        </p:grpSpPr>
        <p:cxnSp>
          <p:nvCxnSpPr>
            <p:cNvPr id="50" name="Elbow Connector 49"/>
            <p:cNvCxnSpPr>
              <a:stCxn id="44" idx="4"/>
            </p:cNvCxnSpPr>
            <p:nvPr/>
          </p:nvCxnSpPr>
          <p:spPr bwMode="auto">
            <a:xfrm flipH="1">
              <a:off x="2517710" y="3755481"/>
              <a:ext cx="205376" cy="749635"/>
            </a:xfrm>
            <a:prstGeom prst="bentConnector5">
              <a:avLst>
                <a:gd name="adj1" fmla="val -2100"/>
                <a:gd name="adj2" fmla="val 18499"/>
                <a:gd name="adj3" fmla="val 21130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51" name="Elbow Connector 50"/>
            <p:cNvCxnSpPr/>
            <p:nvPr/>
          </p:nvCxnSpPr>
          <p:spPr bwMode="auto">
            <a:xfrm flipH="1" flipV="1">
              <a:off x="3085395" y="3755483"/>
              <a:ext cx="189782" cy="741870"/>
            </a:xfrm>
            <a:prstGeom prst="bentConnector4">
              <a:avLst>
                <a:gd name="adj1" fmla="val -120454"/>
                <a:gd name="adj2" fmla="val 81434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2496249" y="4032755"/>
              <a:ext cx="762510" cy="944722"/>
            </a:xfrm>
            <a:custGeom>
              <a:avLst/>
              <a:gdLst>
                <a:gd name="connsiteX0" fmla="*/ 0 w 752493"/>
                <a:gd name="connsiteY0" fmla="*/ 0 h 944562"/>
                <a:gd name="connsiteX1" fmla="*/ 752493 w 752493"/>
                <a:gd name="connsiteY1" fmla="*/ 0 h 944562"/>
                <a:gd name="connsiteX2" fmla="*/ 752493 w 752493"/>
                <a:gd name="connsiteY2" fmla="*/ 944562 h 944562"/>
                <a:gd name="connsiteX3" fmla="*/ 0 w 752493"/>
                <a:gd name="connsiteY3" fmla="*/ 944562 h 944562"/>
                <a:gd name="connsiteX4" fmla="*/ 0 w 752493"/>
                <a:gd name="connsiteY4" fmla="*/ 0 h 94456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197017 w 752493"/>
                <a:gd name="connsiteY3" fmla="*/ 944722 h 944722"/>
                <a:gd name="connsiteX4" fmla="*/ 0 w 752493"/>
                <a:gd name="connsiteY4" fmla="*/ 944562 h 944722"/>
                <a:gd name="connsiteX5" fmla="*/ 0 w 752493"/>
                <a:gd name="connsiteY5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52493 w 752493"/>
                <a:gd name="connsiteY2" fmla="*/ 944562 h 944722"/>
                <a:gd name="connsiteX3" fmla="*/ 559326 w 752493"/>
                <a:gd name="connsiteY3" fmla="*/ 944722 h 944722"/>
                <a:gd name="connsiteX4" fmla="*/ 197017 w 752493"/>
                <a:gd name="connsiteY4" fmla="*/ 944722 h 944722"/>
                <a:gd name="connsiteX5" fmla="*/ 0 w 752493"/>
                <a:gd name="connsiteY5" fmla="*/ 944562 h 944722"/>
                <a:gd name="connsiteX6" fmla="*/ 0 w 752493"/>
                <a:gd name="connsiteY6" fmla="*/ 0 h 944722"/>
                <a:gd name="connsiteX0" fmla="*/ 0 w 752493"/>
                <a:gd name="connsiteY0" fmla="*/ 0 h 944722"/>
                <a:gd name="connsiteX1" fmla="*/ 752493 w 752493"/>
                <a:gd name="connsiteY1" fmla="*/ 0 h 944722"/>
                <a:gd name="connsiteX2" fmla="*/ 749108 w 752493"/>
                <a:gd name="connsiteY2" fmla="*/ 466405 h 944722"/>
                <a:gd name="connsiteX3" fmla="*/ 752493 w 752493"/>
                <a:gd name="connsiteY3" fmla="*/ 944562 h 944722"/>
                <a:gd name="connsiteX4" fmla="*/ 559326 w 752493"/>
                <a:gd name="connsiteY4" fmla="*/ 944722 h 944722"/>
                <a:gd name="connsiteX5" fmla="*/ 197017 w 752493"/>
                <a:gd name="connsiteY5" fmla="*/ 944722 h 944722"/>
                <a:gd name="connsiteX6" fmla="*/ 0 w 752493"/>
                <a:gd name="connsiteY6" fmla="*/ 944562 h 944722"/>
                <a:gd name="connsiteX7" fmla="*/ 0 w 752493"/>
                <a:gd name="connsiteY7" fmla="*/ 0 h 944722"/>
                <a:gd name="connsiteX0" fmla="*/ 10017 w 762510"/>
                <a:gd name="connsiteY0" fmla="*/ 0 h 944722"/>
                <a:gd name="connsiteX1" fmla="*/ 762510 w 762510"/>
                <a:gd name="connsiteY1" fmla="*/ 0 h 944722"/>
                <a:gd name="connsiteX2" fmla="*/ 759125 w 762510"/>
                <a:gd name="connsiteY2" fmla="*/ 466405 h 944722"/>
                <a:gd name="connsiteX3" fmla="*/ 762510 w 762510"/>
                <a:gd name="connsiteY3" fmla="*/ 944562 h 944722"/>
                <a:gd name="connsiteX4" fmla="*/ 569343 w 762510"/>
                <a:gd name="connsiteY4" fmla="*/ 944722 h 944722"/>
                <a:gd name="connsiteX5" fmla="*/ 207034 w 762510"/>
                <a:gd name="connsiteY5" fmla="*/ 944722 h 944722"/>
                <a:gd name="connsiteX6" fmla="*/ 10017 w 762510"/>
                <a:gd name="connsiteY6" fmla="*/ 944562 h 944722"/>
                <a:gd name="connsiteX7" fmla="*/ 0 w 762510"/>
                <a:gd name="connsiteY7" fmla="*/ 483658 h 944722"/>
                <a:gd name="connsiteX8" fmla="*/ 10017 w 762510"/>
                <a:gd name="connsiteY8" fmla="*/ 0 h 94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510" h="944722">
                  <a:moveTo>
                    <a:pt x="10017" y="0"/>
                  </a:moveTo>
                  <a:lnTo>
                    <a:pt x="762510" y="0"/>
                  </a:lnTo>
                  <a:cubicBezTo>
                    <a:pt x="761382" y="155468"/>
                    <a:pt x="760253" y="310937"/>
                    <a:pt x="759125" y="466405"/>
                  </a:cubicBezTo>
                  <a:cubicBezTo>
                    <a:pt x="760253" y="625791"/>
                    <a:pt x="761382" y="785176"/>
                    <a:pt x="762510" y="944562"/>
                  </a:cubicBezTo>
                  <a:lnTo>
                    <a:pt x="569343" y="944722"/>
                  </a:lnTo>
                  <a:lnTo>
                    <a:pt x="207034" y="944722"/>
                  </a:lnTo>
                  <a:lnTo>
                    <a:pt x="10017" y="944562"/>
                  </a:lnTo>
                  <a:lnTo>
                    <a:pt x="0" y="483658"/>
                  </a:lnTo>
                  <a:lnTo>
                    <a:pt x="1001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Decode</a:t>
              </a:r>
              <a:endParaRPr lang="en-US" dirty="0"/>
            </a:p>
          </p:txBody>
        </p:sp>
      </p:grpSp>
      <p:sp>
        <p:nvSpPr>
          <p:cNvPr id="58" name="Slide Number Placeholder 5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17" name="Elbow Connector 16"/>
          <p:cNvCxnSpPr>
            <a:stCxn id="36" idx="4"/>
            <a:endCxn id="28" idx="4"/>
          </p:cNvCxnSpPr>
          <p:nvPr/>
        </p:nvCxnSpPr>
        <p:spPr bwMode="auto">
          <a:xfrm flipH="1">
            <a:off x="4899804" y="3749420"/>
            <a:ext cx="2975168" cy="943350"/>
          </a:xfrm>
          <a:prstGeom prst="bentConnector3">
            <a:avLst>
              <a:gd name="adj1" fmla="val -259"/>
            </a:avLst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20" name="TextBox 19"/>
          <p:cNvSpPr txBox="1"/>
          <p:nvPr/>
        </p:nvSpPr>
        <p:spPr>
          <a:xfrm>
            <a:off x="5536325" y="5486400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w</a:t>
            </a:r>
            <a:r>
              <a:rPr lang="en-US" sz="1800" dirty="0" smtClean="0"/>
              <a:t>riteback register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5505413" y="4278702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u</a:t>
            </a:r>
            <a:r>
              <a:rPr lang="en-US" sz="1800" dirty="0" smtClean="0"/>
              <a:t>pdate scoreboard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06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Per stage </a:t>
            </a:r>
            <a:r>
              <a:rPr lang="en-US" sz="3600" u="sng" dirty="0" smtClean="0"/>
              <a:t>architectural</a:t>
            </a:r>
            <a:r>
              <a:rPr lang="en-US" sz="3600" dirty="0" smtClean="0"/>
              <a:t> state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38099" y="1552576"/>
            <a:ext cx="3488846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instResp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FBundle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r_dest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op1;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op2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DecBundle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Data      src1;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Data      src2;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RegBundle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242415" y="1552576"/>
            <a:ext cx="4128294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Data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Ebundle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MemBundle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data added to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Ebundle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WbBundle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nothing added in WB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Per stage </a:t>
            </a:r>
            <a:r>
              <a:rPr lang="en-US" sz="3600" u="sng" dirty="0" smtClean="0"/>
              <a:t>micro-architectural</a:t>
            </a:r>
            <a:r>
              <a:rPr lang="en-US" sz="3600" dirty="0" smtClean="0"/>
              <a:t> state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38099" y="1536084"/>
            <a:ext cx="7595018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FBundle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DecBundle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RegBundle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Inum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inum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Epoch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u="sng" dirty="0" err="1">
                <a:latin typeface="Courier New" pitchFamily="49" charset="0"/>
                <a:cs typeface="Courier New" pitchFamily="49" charset="0"/>
              </a:rPr>
              <a:t>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deriving(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Bits,Eq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u="sng" dirty="0" err="1">
                <a:latin typeface="Courier New" pitchFamily="49" charset="0"/>
                <a:cs typeface="Courier New" pitchFamily="49" charset="0"/>
              </a:rPr>
              <a:t>newRegData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regData.fInst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decData.fInst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regData.decInst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decData.decInst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regData.inum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decData.inum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regData.epoch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decData.epoch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380005" y="1467072"/>
            <a:ext cx="2953112" cy="806657"/>
          </a:xfrm>
          <a:prstGeom prst="wedgeRoundRectCallout">
            <a:avLst>
              <a:gd name="adj1" fmla="val -85263"/>
              <a:gd name="adj2" fmla="val 3280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Architectural state from prior stages</a:t>
            </a:r>
          </a:p>
        </p:txBody>
      </p:sp>
      <p:sp>
        <p:nvSpPr>
          <p:cNvPr id="2" name="Right Brace 1"/>
          <p:cNvSpPr/>
          <p:nvPr/>
        </p:nvSpPr>
        <p:spPr bwMode="auto">
          <a:xfrm>
            <a:off x="3692192" y="1887483"/>
            <a:ext cx="517757" cy="509134"/>
          </a:xfrm>
          <a:prstGeom prst="rightBrac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>
              <a:solidFill>
                <a:schemeClr val="accent6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962720" y="3190331"/>
            <a:ext cx="3984791" cy="588040"/>
          </a:xfrm>
          <a:prstGeom prst="wedgeRoundRectCallout">
            <a:avLst>
              <a:gd name="adj1" fmla="val -68255"/>
              <a:gd name="adj2" fmla="val -73089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Passthrough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and (optional) new</a:t>
            </a:r>
            <a:r>
              <a:rPr lang="en-US" sz="1800" dirty="0" smtClean="0">
                <a:solidFill>
                  <a:schemeClr val="accent6"/>
                </a:solidFill>
              </a:rPr>
              <a:t> micro-architectural state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3654808" y="2786917"/>
            <a:ext cx="517757" cy="525626"/>
          </a:xfrm>
          <a:prstGeom prst="rightBrac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>
              <a:solidFill>
                <a:schemeClr val="accent6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5650296" y="2402369"/>
            <a:ext cx="2953112" cy="647362"/>
          </a:xfrm>
          <a:prstGeom prst="wedgeRoundRectCallout">
            <a:avLst>
              <a:gd name="adj1" fmla="val -112137"/>
              <a:gd name="adj2" fmla="val -27079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New architectural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state for this stage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6112906" y="4817247"/>
            <a:ext cx="2953112" cy="651899"/>
          </a:xfrm>
          <a:prstGeom prst="wedgeRoundRectCallout">
            <a:avLst>
              <a:gd name="adj1" fmla="val -58973"/>
              <a:gd name="adj2" fmla="val -27077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Copy architectural state from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prior stages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5994400" y="5917721"/>
            <a:ext cx="2953112" cy="649094"/>
          </a:xfrm>
          <a:prstGeom prst="wedgeRoundRectCallout">
            <a:avLst>
              <a:gd name="adj1" fmla="val -61895"/>
              <a:gd name="adj2" fmla="val -115163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Copy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uarch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state from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prior stages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78430" y="6184964"/>
            <a:ext cx="2881221" cy="4033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 “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uarch_types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”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7543458" y="3927897"/>
            <a:ext cx="1476556" cy="588040"/>
          </a:xfrm>
          <a:prstGeom prst="wedgeRoundRectCallout">
            <a:avLst>
              <a:gd name="adj1" fmla="val -84613"/>
              <a:gd name="adj2" fmla="val -560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Utility function</a:t>
            </a:r>
          </a:p>
        </p:txBody>
      </p:sp>
    </p:spTree>
    <p:extLst>
      <p:ext uri="{BB962C8B-B14F-4D97-AF65-F5344CB8AC3E}">
        <p14:creationId xmlns:p14="http://schemas.microsoft.com/office/powerpoint/2010/main" val="40187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410414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Example of stage state use</a:t>
            </a:r>
            <a:endParaRPr lang="en-US" sz="2800" dirty="0" smtClean="0"/>
          </a:p>
        </p:txBody>
      </p:sp>
      <p:sp>
        <p:nvSpPr>
          <p:cNvPr id="5734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38099" y="1587082"/>
            <a:ext cx="7922822" cy="477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doRegRead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regData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dr.first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regData.decInst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reg_read.readRegs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matches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Valid 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writes_register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reg_read.markUnavail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decInst.r_dest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regData.regInst.src1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rfdata.src1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regData.regInst.src2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rfdata.src2;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rr.enq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regData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dr.deq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944263" y="1073901"/>
            <a:ext cx="1716657" cy="806657"/>
          </a:xfrm>
          <a:prstGeom prst="wedgeRoundRectCallout">
            <a:avLst>
              <a:gd name="adj1" fmla="val -98741"/>
              <a:gd name="adj2" fmla="val 67028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Initialize stage state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096662" y="2175206"/>
            <a:ext cx="1716657" cy="806657"/>
          </a:xfrm>
          <a:prstGeom prst="wedgeRoundRectCallout">
            <a:avLst>
              <a:gd name="adj1" fmla="val -134922"/>
              <a:gd name="adj2" fmla="val -27079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Set utility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Verdana" pitchFamily="34" charset="0"/>
              </a:rPr>
              <a:t> variables*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7096661" y="3185759"/>
            <a:ext cx="1716657" cy="806657"/>
          </a:xfrm>
          <a:prstGeom prst="wedgeRoundRectCallout">
            <a:avLst>
              <a:gd name="adj1" fmla="val -80651"/>
              <a:gd name="adj2" fmla="val 105527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Set architectural state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6846496" y="4728453"/>
            <a:ext cx="1716657" cy="806657"/>
          </a:xfrm>
          <a:prstGeom prst="wedgeRoundRectCallout">
            <a:avLst>
              <a:gd name="adj1" fmla="val -202259"/>
              <a:gd name="adj2" fmla="val -22801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Set </a:t>
            </a:r>
            <a:r>
              <a:rPr lang="en-US" sz="1800" dirty="0" err="1">
                <a:solidFill>
                  <a:schemeClr val="accent6"/>
                </a:solidFill>
              </a:rPr>
              <a:t>uarch</a:t>
            </a:r>
            <a:r>
              <a:rPr lang="en-US" sz="1800" dirty="0">
                <a:solidFill>
                  <a:schemeClr val="accent6"/>
                </a:solidFill>
              </a:rPr>
              <a:t> state if any</a:t>
            </a: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006194" y="5529358"/>
            <a:ext cx="1716657" cy="806657"/>
          </a:xfrm>
          <a:prstGeom prst="wedgeRoundRectCallout">
            <a:avLst>
              <a:gd name="adj1" fmla="val -113816"/>
              <a:gd name="adj2" fmla="val -104076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 err="1">
                <a:solidFill>
                  <a:schemeClr val="accent6"/>
                </a:solidFill>
              </a:rPr>
              <a:t>Enqueue</a:t>
            </a:r>
            <a:r>
              <a:rPr lang="en-US" sz="1800" dirty="0">
                <a:solidFill>
                  <a:schemeClr val="accent6"/>
                </a:solidFill>
              </a:rPr>
              <a:t> outgoing state</a:t>
            </a: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2746073" y="5588393"/>
            <a:ext cx="1716657" cy="806657"/>
          </a:xfrm>
          <a:prstGeom prst="wedgeRoundRectCallout">
            <a:avLst>
              <a:gd name="adj1" fmla="val -40450"/>
              <a:gd name="adj2" fmla="val -78410"/>
              <a:gd name="adj3" fmla="val 16667"/>
            </a:avLst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n-US" sz="1800" dirty="0" err="1">
                <a:solidFill>
                  <a:schemeClr val="accent6"/>
                </a:solidFill>
              </a:rPr>
              <a:t>Dequeue</a:t>
            </a:r>
            <a:r>
              <a:rPr lang="en-US" sz="1800" dirty="0">
                <a:solidFill>
                  <a:schemeClr val="accent6"/>
                </a:solidFill>
              </a:rPr>
              <a:t> incoming state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4263" y="5791666"/>
            <a:ext cx="1869056" cy="72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*Don’t try to update!!!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8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335617" cy="1143000"/>
          </a:xfrm>
        </p:spPr>
        <p:txBody>
          <a:bodyPr/>
          <a:lstStyle/>
          <a:p>
            <a:r>
              <a:rPr lang="en-US" sz="4300" dirty="0" smtClean="0"/>
              <a:t>Resource-based </a:t>
            </a:r>
            <a:r>
              <a:rPr lang="en-US" sz="4300" dirty="0" smtClean="0"/>
              <a:t>diagram </a:t>
            </a:r>
            <a:r>
              <a:rPr lang="en-US" sz="4300" dirty="0" smtClean="0"/>
              <a:t>key</a:t>
            </a:r>
            <a:endParaRPr lang="en-US" sz="4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3761792" y="3212862"/>
            <a:ext cx="4842974" cy="2530646"/>
            <a:chOff x="3761792" y="3202239"/>
            <a:chExt cx="4842974" cy="2530646"/>
          </a:xfrm>
        </p:grpSpPr>
        <p:grpSp>
          <p:nvGrpSpPr>
            <p:cNvPr id="121" name="Group 120"/>
            <p:cNvGrpSpPr/>
            <p:nvPr/>
          </p:nvGrpSpPr>
          <p:grpSpPr>
            <a:xfrm>
              <a:off x="5573376" y="4396553"/>
              <a:ext cx="3031390" cy="1336332"/>
              <a:chOff x="5091148" y="4183971"/>
              <a:chExt cx="3513618" cy="1548914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5091148" y="4183971"/>
                <a:ext cx="1753072" cy="1548914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6336776" y="4183971"/>
                <a:ext cx="489230" cy="427294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6851694" y="4183971"/>
                <a:ext cx="1753072" cy="1548914"/>
              </a:xfrm>
              <a:prstGeom prst="rect">
                <a:avLst/>
              </a:prstGeom>
              <a:solidFill>
                <a:srgbClr val="FF0000">
                  <a:alpha val="24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6851694" y="4183971"/>
                <a:ext cx="489230" cy="427294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5091148" y="4183971"/>
                <a:ext cx="489230" cy="427294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8094653" y="4183971"/>
                <a:ext cx="489230" cy="427294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cxnSp>
          <p:nvCxnSpPr>
            <p:cNvPr id="80" name="Straight Connector 79"/>
            <p:cNvCxnSpPr>
              <a:stCxn id="105" idx="3"/>
            </p:cNvCxnSpPr>
            <p:nvPr/>
          </p:nvCxnSpPr>
          <p:spPr bwMode="auto">
            <a:xfrm>
              <a:off x="3761792" y="3202239"/>
              <a:ext cx="1811584" cy="11943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3761792" y="3810840"/>
              <a:ext cx="1793555" cy="19220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</p:spPr>
        </p:cxnSp>
      </p:grpSp>
      <p:sp>
        <p:nvSpPr>
          <p:cNvPr id="83" name="Rounded Rectangular Callout 82"/>
          <p:cNvSpPr/>
          <p:nvPr/>
        </p:nvSpPr>
        <p:spPr bwMode="auto">
          <a:xfrm>
            <a:off x="5424812" y="3534233"/>
            <a:ext cx="1434277" cy="617939"/>
          </a:xfrm>
          <a:prstGeom prst="wedgeRoundRectCallout">
            <a:avLst>
              <a:gd name="adj1" fmla="val 76519"/>
              <a:gd name="adj2" fmla="val 89498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R1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busy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Rounded Rectangular Callout 83"/>
          <p:cNvSpPr/>
          <p:nvPr/>
        </p:nvSpPr>
        <p:spPr bwMode="auto">
          <a:xfrm>
            <a:off x="7170489" y="3468996"/>
            <a:ext cx="1434277" cy="574837"/>
          </a:xfrm>
          <a:prstGeom prst="wedgeRoundRectCallout">
            <a:avLst>
              <a:gd name="adj1" fmla="val 31319"/>
              <a:gd name="adj2" fmla="val 10136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Set R1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not busy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950882" y="1743445"/>
            <a:ext cx="2048897" cy="683685"/>
            <a:chOff x="950882" y="1743445"/>
            <a:chExt cx="2048897" cy="683685"/>
          </a:xfrm>
        </p:grpSpPr>
        <p:sp>
          <p:nvSpPr>
            <p:cNvPr id="8" name="TextBox 7"/>
            <p:cNvSpPr txBox="1"/>
            <p:nvPr/>
          </p:nvSpPr>
          <p:spPr>
            <a:xfrm>
              <a:off x="950882" y="1780799"/>
              <a:ext cx="12602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Fetch</a:t>
              </a:r>
            </a:p>
            <a:p>
              <a:pPr algn="ctr"/>
              <a:r>
                <a:rPr lang="en-US" sz="1800" dirty="0" smtClean="0"/>
                <a:t>(</a:t>
              </a:r>
              <a:r>
                <a:rPr lang="en-US" sz="1800" dirty="0" err="1" smtClean="0"/>
                <a:t>Fuschia</a:t>
              </a:r>
              <a:r>
                <a:rPr lang="en-US" sz="1800" dirty="0" smtClean="0"/>
                <a:t>)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57908" y="174344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/>
                <a:t>ζ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065102" y="2427130"/>
            <a:ext cx="1934676" cy="683685"/>
            <a:chOff x="1065102" y="2427130"/>
            <a:chExt cx="1934676" cy="683685"/>
          </a:xfrm>
        </p:grpSpPr>
        <p:sp>
          <p:nvSpPr>
            <p:cNvPr id="15" name="TextBox 14"/>
            <p:cNvSpPr txBox="1"/>
            <p:nvPr/>
          </p:nvSpPr>
          <p:spPr>
            <a:xfrm>
              <a:off x="1065102" y="2462146"/>
              <a:ext cx="11432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Decode</a:t>
              </a:r>
            </a:p>
            <a:p>
              <a:r>
                <a:rPr lang="en-US" sz="1800" dirty="0" smtClean="0"/>
                <a:t>(Denim)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257907" y="242713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ε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869016" y="3794500"/>
            <a:ext cx="2130760" cy="683685"/>
            <a:chOff x="869016" y="3794500"/>
            <a:chExt cx="2130760" cy="683685"/>
          </a:xfrm>
        </p:grpSpPr>
        <p:sp>
          <p:nvSpPr>
            <p:cNvPr id="16" name="TextBox 15"/>
            <p:cNvSpPr txBox="1"/>
            <p:nvPr/>
          </p:nvSpPr>
          <p:spPr>
            <a:xfrm>
              <a:off x="869016" y="3810840"/>
              <a:ext cx="13412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Execute</a:t>
              </a:r>
            </a:p>
            <a:p>
              <a:pPr algn="ctr"/>
              <a:r>
                <a:rPr lang="en-US" sz="1800" dirty="0" smtClean="0"/>
                <a:t>(Emerald)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257905" y="379450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lang="en-US" sz="2400" dirty="0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885815" y="4478185"/>
            <a:ext cx="2113964" cy="683685"/>
            <a:chOff x="885815" y="4478185"/>
            <a:chExt cx="2113964" cy="683685"/>
          </a:xfrm>
        </p:grpSpPr>
        <p:sp>
          <p:nvSpPr>
            <p:cNvPr id="17" name="TextBox 16"/>
            <p:cNvSpPr txBox="1"/>
            <p:nvPr/>
          </p:nvSpPr>
          <p:spPr>
            <a:xfrm>
              <a:off x="885815" y="4494525"/>
              <a:ext cx="13244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Memory</a:t>
              </a:r>
            </a:p>
            <a:p>
              <a:pPr algn="ctr"/>
              <a:r>
                <a:rPr lang="en-US" sz="1800" dirty="0" smtClean="0"/>
                <a:t>(Mustard)</a:t>
              </a: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257908" y="447818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871965" y="5161870"/>
            <a:ext cx="2127810" cy="683685"/>
            <a:chOff x="871965" y="5161870"/>
            <a:chExt cx="2127810" cy="683685"/>
          </a:xfrm>
        </p:grpSpPr>
        <p:sp>
          <p:nvSpPr>
            <p:cNvPr id="19" name="TextBox 18"/>
            <p:cNvSpPr txBox="1"/>
            <p:nvPr/>
          </p:nvSpPr>
          <p:spPr>
            <a:xfrm>
              <a:off x="871965" y="5196886"/>
              <a:ext cx="13353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Writeback</a:t>
              </a:r>
            </a:p>
            <a:p>
              <a:pPr algn="ctr"/>
              <a:r>
                <a:rPr lang="en-US" sz="1800" dirty="0" smtClean="0"/>
                <a:t>(Wheat)</a:t>
              </a:r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257904" y="516187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 smtClean="0"/>
                <a:t>α</a:t>
              </a:r>
              <a:endParaRPr kumimoji="0" lang="en-US" sz="2400" b="0" i="0" u="sng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930514" y="3107936"/>
            <a:ext cx="2069263" cy="686564"/>
            <a:chOff x="930514" y="3107936"/>
            <a:chExt cx="2069263" cy="686564"/>
          </a:xfrm>
        </p:grpSpPr>
        <p:sp>
          <p:nvSpPr>
            <p:cNvPr id="18" name="TextBox 17"/>
            <p:cNvSpPr txBox="1"/>
            <p:nvPr/>
          </p:nvSpPr>
          <p:spPr>
            <a:xfrm>
              <a:off x="930514" y="3145831"/>
              <a:ext cx="12778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err="1" smtClean="0"/>
                <a:t>Reg</a:t>
              </a:r>
              <a:r>
                <a:rPr lang="en-US" sz="1800" dirty="0" smtClean="0"/>
                <a:t> Read</a:t>
              </a:r>
            </a:p>
            <a:p>
              <a:pPr algn="ctr"/>
              <a:r>
                <a:rPr lang="en-US" sz="1800" dirty="0" smtClean="0"/>
                <a:t>(Red)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257906" y="311081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792741" y="3107936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72274" y="3107936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112" name="Straight Arrow Connector 111"/>
          <p:cNvCxnSpPr/>
          <p:nvPr/>
        </p:nvCxnSpPr>
        <p:spPr bwMode="auto">
          <a:xfrm flipV="1">
            <a:off x="2628843" y="2209276"/>
            <a:ext cx="612482" cy="174253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138" name="Group 137"/>
          <p:cNvGrpSpPr/>
          <p:nvPr/>
        </p:nvGrpSpPr>
        <p:grpSpPr>
          <a:xfrm>
            <a:off x="3019921" y="1743445"/>
            <a:ext cx="741875" cy="4102110"/>
            <a:chOff x="3019921" y="1743445"/>
            <a:chExt cx="741875" cy="4102110"/>
          </a:xfrm>
        </p:grpSpPr>
        <p:sp>
          <p:nvSpPr>
            <p:cNvPr id="99" name="Rectangle 98"/>
            <p:cNvSpPr/>
            <p:nvPr/>
          </p:nvSpPr>
          <p:spPr bwMode="auto">
            <a:xfrm>
              <a:off x="3019925" y="174344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3019924" y="242713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dirty="0"/>
                <a:t>ζ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3019923" y="311081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ε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3019922" y="379450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3019925" y="447818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lang="en-US" sz="2400" dirty="0"/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019921" y="516187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3554758" y="3107936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3034291" y="3107936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116" name="Rounded Rectangular Callout 115"/>
          <p:cNvSpPr/>
          <p:nvPr/>
        </p:nvSpPr>
        <p:spPr bwMode="auto">
          <a:xfrm>
            <a:off x="6290254" y="1380421"/>
            <a:ext cx="2468602" cy="828855"/>
          </a:xfrm>
          <a:prstGeom prst="wedgeRoundRectCallout">
            <a:avLst>
              <a:gd name="adj1" fmla="val -148876"/>
              <a:gd name="adj2" fmla="val 12524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lang="en-US" dirty="0"/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poch change (color change)</a:t>
            </a:r>
          </a:p>
        </p:txBody>
      </p:sp>
      <p:sp>
        <p:nvSpPr>
          <p:cNvPr id="117" name="Rounded Rectangular Callout 116"/>
          <p:cNvSpPr/>
          <p:nvPr/>
        </p:nvSpPr>
        <p:spPr bwMode="auto">
          <a:xfrm>
            <a:off x="4860268" y="2844210"/>
            <a:ext cx="1848299" cy="533210"/>
          </a:xfrm>
          <a:prstGeom prst="wedgeRoundRectCallout">
            <a:avLst>
              <a:gd name="adj1" fmla="val -109699"/>
              <a:gd name="adj2" fmla="val 200671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r>
              <a:rPr lang="el-GR" strike="sngStrike" dirty="0" smtClean="0"/>
              <a:t>δ</a:t>
            </a:r>
            <a:r>
              <a:rPr lang="en-US" dirty="0" smtClean="0"/>
              <a:t> = killed</a:t>
            </a:r>
            <a:endParaRPr kumimoji="0" lang="en-US" sz="2000" b="0" i="0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Rounded Rectangular Callout 117"/>
          <p:cNvSpPr/>
          <p:nvPr/>
        </p:nvSpPr>
        <p:spPr bwMode="auto">
          <a:xfrm>
            <a:off x="3854583" y="5960295"/>
            <a:ext cx="3211419" cy="533210"/>
          </a:xfrm>
          <a:prstGeom prst="wedgeRoundRectCallout">
            <a:avLst>
              <a:gd name="adj1" fmla="val -56271"/>
              <a:gd name="adj2" fmla="val -305169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/>
              <a:t>w</a:t>
            </a:r>
            <a:r>
              <a:rPr lang="en-US" dirty="0" smtClean="0"/>
              <a:t>riteback feedback</a:t>
            </a:r>
            <a:endParaRPr kumimoji="0" lang="en-US" sz="2000" b="0" i="0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4" name="Rounded Rectangular Callout 123"/>
          <p:cNvSpPr/>
          <p:nvPr/>
        </p:nvSpPr>
        <p:spPr bwMode="auto">
          <a:xfrm>
            <a:off x="4293651" y="2172259"/>
            <a:ext cx="1848299" cy="533210"/>
          </a:xfrm>
          <a:prstGeom prst="wedgeRoundRectCallout">
            <a:avLst>
              <a:gd name="adj1" fmla="val -121040"/>
              <a:gd name="adj2" fmla="val 11870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/>
              <a:t>pc redirect</a:t>
            </a:r>
            <a:endParaRPr kumimoji="0" lang="en-US" sz="2000" b="0" i="0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930514" y="6006590"/>
            <a:ext cx="1848299" cy="533210"/>
          </a:xfrm>
          <a:prstGeom prst="wedgeRoundRectCallout">
            <a:avLst>
              <a:gd name="adj1" fmla="val 37334"/>
              <a:gd name="adj2" fmla="val -108819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l-GR" u="sng" dirty="0"/>
              <a:t>α</a:t>
            </a:r>
            <a:r>
              <a:rPr lang="en-US" dirty="0" smtClean="0"/>
              <a:t> = stalled</a:t>
            </a:r>
            <a:endParaRPr kumimoji="0" lang="en-US" sz="2000" b="0" i="0" u="non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flipV="1">
            <a:off x="3554758" y="3534233"/>
            <a:ext cx="0" cy="179976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54" name="TextBox 53"/>
          <p:cNvSpPr txBox="1"/>
          <p:nvPr/>
        </p:nvSpPr>
        <p:spPr>
          <a:xfrm>
            <a:off x="2471487" y="1442245"/>
            <a:ext cx="1254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496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116" grpId="0" animBg="1"/>
      <p:bldP spid="117" grpId="0" animBg="1"/>
      <p:bldP spid="118" grpId="0" animBg="1"/>
      <p:bldP spid="124" grpId="0" animBg="1"/>
      <p:bldP spid="1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 smtClean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0255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75978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Scoreboard clear bug!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49020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010674" y="3124275"/>
              <a:ext cx="207034" cy="1886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3" name="Rectangle 2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51823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9777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0816" y="3821502"/>
            <a:ext cx="2992375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= 00: add r1,r0,r0</a:t>
            </a:r>
          </a:p>
          <a:p>
            <a:r>
              <a:rPr lang="el-GR" dirty="0" smtClean="0"/>
              <a:t>β</a:t>
            </a:r>
            <a:r>
              <a:rPr lang="en-US" dirty="0"/>
              <a:t> </a:t>
            </a:r>
            <a:r>
              <a:rPr lang="en-US" dirty="0" smtClean="0"/>
              <a:t>= 04: j 40</a:t>
            </a:r>
          </a:p>
          <a:p>
            <a:r>
              <a:rPr lang="el-GR" dirty="0" smtClean="0"/>
              <a:t>γ</a:t>
            </a:r>
            <a:r>
              <a:rPr lang="en-US" dirty="0" smtClean="0"/>
              <a:t> = </a:t>
            </a:r>
            <a:r>
              <a:rPr lang="en-US" dirty="0" smtClean="0"/>
              <a:t>08: </a:t>
            </a:r>
            <a:r>
              <a:rPr lang="en-US" dirty="0"/>
              <a:t>add </a:t>
            </a:r>
            <a:r>
              <a:rPr lang="en-US" dirty="0" smtClean="0"/>
              <a:t>...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= </a:t>
            </a:r>
            <a:r>
              <a:rPr lang="en-US" dirty="0" smtClean="0"/>
              <a:t>12: </a:t>
            </a:r>
            <a:r>
              <a:rPr lang="en-US" dirty="0"/>
              <a:t>add ...</a:t>
            </a:r>
          </a:p>
          <a:p>
            <a:r>
              <a:rPr lang="el-GR" dirty="0" smtClean="0"/>
              <a:t>ε</a:t>
            </a:r>
            <a:r>
              <a:rPr lang="en-US" dirty="0" smtClean="0"/>
              <a:t> = </a:t>
            </a:r>
            <a:r>
              <a:rPr lang="en-US" dirty="0" smtClean="0"/>
              <a:t>16: </a:t>
            </a:r>
            <a:r>
              <a:rPr lang="en-US" dirty="0" smtClean="0"/>
              <a:t>add ...</a:t>
            </a:r>
          </a:p>
          <a:p>
            <a:r>
              <a:rPr lang="en-US" dirty="0" smtClean="0"/>
              <a:t>ζ = 40: add r1,r0, r0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44: add r2, r1,r0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γ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287017" y="3124275"/>
              <a:ext cx="207034" cy="1886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76655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990163" y="1759784"/>
            <a:ext cx="741875" cy="4102110"/>
            <a:chOff x="3990163" y="1759784"/>
            <a:chExt cx="741875" cy="41021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52500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004533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76874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24827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strike="sngStrike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6773036" y="3124275"/>
              <a:ext cx="207034" cy="1886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25256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>
                  <a:solidFill>
                    <a:srgbClr val="00B050"/>
                  </a:solidFill>
                </a:rPr>
                <a:t>η</a:t>
              </a:r>
              <a:endParaRPr lang="en-US" sz="2400" u="sng" dirty="0">
                <a:solidFill>
                  <a:srgbClr val="00B05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7528868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00840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273628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75316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cxnSp>
        <p:nvCxnSpPr>
          <p:cNvPr id="95" name="Straight Arrow Connector 94"/>
          <p:cNvCxnSpPr/>
          <p:nvPr/>
        </p:nvCxnSpPr>
        <p:spPr bwMode="auto">
          <a:xfrm flipV="1">
            <a:off x="4596889" y="3674853"/>
            <a:ext cx="273178" cy="29329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98" name="Straight Arrow Connector 97"/>
          <p:cNvCxnSpPr/>
          <p:nvPr/>
        </p:nvCxnSpPr>
        <p:spPr bwMode="auto">
          <a:xfrm flipV="1">
            <a:off x="4108050" y="2225615"/>
            <a:ext cx="865534" cy="174253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grpSp>
        <p:nvGrpSpPr>
          <p:cNvPr id="125" name="Group 124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strike="sngStrike" dirty="0"/>
                <a:t>ε</a:t>
              </a:r>
              <a:endParaRPr lang="en-US" sz="2400" strike="sngStrike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017596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49712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3735469" y="6051018"/>
            <a:ext cx="5034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Looks okay, but what if </a:t>
            </a:r>
            <a:r>
              <a:rPr lang="el-GR" dirty="0" smtClean="0"/>
              <a:t>α</a:t>
            </a:r>
            <a:r>
              <a:rPr lang="en-US" dirty="0" smtClean="0"/>
              <a:t> is delayed? 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cxnSp>
        <p:nvCxnSpPr>
          <p:cNvPr id="129" name="Straight Arrow Connector 128"/>
          <p:cNvCxnSpPr/>
          <p:nvPr/>
        </p:nvCxnSpPr>
        <p:spPr bwMode="auto">
          <a:xfrm flipV="1">
            <a:off x="5331692" y="3674853"/>
            <a:ext cx="0" cy="163901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130" name="Rectangle 129"/>
          <p:cNvSpPr/>
          <p:nvPr/>
        </p:nvSpPr>
        <p:spPr bwMode="auto">
          <a:xfrm>
            <a:off x="3010674" y="3124275"/>
            <a:ext cx="207034" cy="18860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5280393" y="3117651"/>
            <a:ext cx="207034" cy="18860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773036" y="3127155"/>
            <a:ext cx="207034" cy="18860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105" name="Rounded Rectangular Callout 104"/>
          <p:cNvSpPr/>
          <p:nvPr/>
        </p:nvSpPr>
        <p:spPr bwMode="auto">
          <a:xfrm>
            <a:off x="6252569" y="1447800"/>
            <a:ext cx="2598133" cy="777815"/>
          </a:xfrm>
          <a:prstGeom prst="wedgeRoundRectCallout">
            <a:avLst>
              <a:gd name="adj1" fmla="val -7345"/>
              <a:gd name="adj2" fmla="val 16675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l-GR" dirty="0" smtClean="0">
                <a:solidFill>
                  <a:srgbClr val="00B050"/>
                </a:solidFill>
              </a:rPr>
              <a:t>η</a:t>
            </a:r>
            <a:r>
              <a:rPr lang="en-US" dirty="0" smtClean="0">
                <a:solidFill>
                  <a:srgbClr val="00B050"/>
                </a:solidFill>
              </a:rPr>
              <a:t> waits for write of R1 by </a:t>
            </a:r>
            <a:r>
              <a:rPr lang="en-US" dirty="0">
                <a:solidFill>
                  <a:srgbClr val="00B050"/>
                </a:solidFill>
              </a:rPr>
              <a:t>ζ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8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30" grpId="0" animBg="1"/>
      <p:bldP spid="131" grpId="0" animBg="1"/>
      <p:bldP spid="132" grpId="0" animBg="1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Scoreboard clear bug!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19,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L12-</a:t>
            </a:r>
            <a:fld id="{D9998A34-876C-456D-8CAD-CF51BFE96D6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2490187" y="1759785"/>
            <a:ext cx="741875" cy="4102110"/>
            <a:chOff x="2490187" y="1759785"/>
            <a:chExt cx="741875" cy="41021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490191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490190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490189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90188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490191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90187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010674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49020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45418" y="1759785"/>
            <a:ext cx="741875" cy="4102110"/>
            <a:chOff x="1745418" y="1759785"/>
            <a:chExt cx="741875" cy="410211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745422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 smtClean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745421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45420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745419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745422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745418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0255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75978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83401" y="1759785"/>
            <a:ext cx="741875" cy="4102110"/>
            <a:chOff x="983401" y="1759785"/>
            <a:chExt cx="741875" cy="4102110"/>
          </a:xfrm>
        </p:grpSpPr>
        <p:sp>
          <p:nvSpPr>
            <p:cNvPr id="3" name="Rectangle 2"/>
            <p:cNvSpPr/>
            <p:nvPr/>
          </p:nvSpPr>
          <p:spPr bwMode="auto">
            <a:xfrm>
              <a:off x="98340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98340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8340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8340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8340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8340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51823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9777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752180" y="1759784"/>
            <a:ext cx="741875" cy="4102110"/>
            <a:chOff x="4752180" y="1759784"/>
            <a:chExt cx="741875" cy="410211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4752184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752183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752182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δ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52181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strike="sngStrike" dirty="0"/>
                <a:t>γ</a:t>
              </a: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4752184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/>
                <a:t>α</a:t>
              </a:r>
              <a:endParaRPr lang="en-US" sz="2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52180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287017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476655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234951" y="1759785"/>
            <a:ext cx="741875" cy="4102110"/>
            <a:chOff x="3234951" y="1759785"/>
            <a:chExt cx="741875" cy="410211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34955" y="1759785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34954" y="2443470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34953" y="3127155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234952" y="3810840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234955" y="4494525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34951" y="5178210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76874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3248279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94051" y="1759783"/>
            <a:ext cx="741875" cy="4102110"/>
            <a:chOff x="5494051" y="1759783"/>
            <a:chExt cx="741875" cy="410211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5494055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94054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 smtClean="0">
                  <a:solidFill>
                    <a:srgbClr val="00B050"/>
                  </a:solidFill>
                </a:rPr>
                <a:t>ζ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94053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strike="sngStrike" dirty="0"/>
                <a:t>ε</a:t>
              </a:r>
              <a:endParaRPr lang="en-US" sz="2400" strike="sngStrike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494052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494055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/>
                <a:t>α</a:t>
              </a:r>
              <a:endPara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494051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6017596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49712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238815" y="1759783"/>
            <a:ext cx="741875" cy="4102110"/>
            <a:chOff x="6238815" y="1759783"/>
            <a:chExt cx="741875" cy="410211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6238819" y="1759783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38818" y="2443468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6238817" y="3127153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238816" y="3810838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strike="sngStrike" dirty="0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38819" y="4494523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38815" y="5178208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6773036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252569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738791" y="1759782"/>
            <a:ext cx="741875" cy="4102110"/>
            <a:chOff x="7738791" y="1759782"/>
            <a:chExt cx="741875" cy="410211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738795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738794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738793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738792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38795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738791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273628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753161" y="3124275"/>
              <a:ext cx="207034" cy="18860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990163" y="1759784"/>
            <a:ext cx="983421" cy="4102110"/>
            <a:chOff x="3990163" y="1759784"/>
            <a:chExt cx="983421" cy="41021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990167" y="1759784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l-GR" sz="2400" dirty="0"/>
                <a:t>ε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990166" y="2443469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δ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990165" y="3127154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γ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990164" y="3810839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990167" y="4494524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u="sng" dirty="0"/>
                <a:t>α</a:t>
              </a:r>
              <a:endPara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990163" y="5178209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525000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004533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 flipV="1">
              <a:off x="4596889" y="3674853"/>
              <a:ext cx="273178" cy="2932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98" name="Straight Arrow Connector 97"/>
            <p:cNvCxnSpPr/>
            <p:nvPr/>
          </p:nvCxnSpPr>
          <p:spPr bwMode="auto">
            <a:xfrm flipV="1">
              <a:off x="4108050" y="2225615"/>
              <a:ext cx="865534" cy="17425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</p:spPr>
        </p:cxnSp>
      </p:grpSp>
      <p:grpSp>
        <p:nvGrpSpPr>
          <p:cNvPr id="105" name="Group 104"/>
          <p:cNvGrpSpPr/>
          <p:nvPr/>
        </p:nvGrpSpPr>
        <p:grpSpPr>
          <a:xfrm>
            <a:off x="6994027" y="1759782"/>
            <a:ext cx="741875" cy="4102110"/>
            <a:chOff x="6994027" y="1759782"/>
            <a:chExt cx="741875" cy="4102110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94031" y="1759782"/>
              <a:ext cx="741871" cy="683685"/>
            </a:xfrm>
            <a:prstGeom prst="rect">
              <a:avLst/>
            </a:prstGeom>
            <a:solidFill>
              <a:srgbClr val="FF00F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94030" y="2443467"/>
              <a:ext cx="741871" cy="683685"/>
            </a:xfrm>
            <a:prstGeom prst="rect">
              <a:avLst/>
            </a:prstGeom>
            <a:solidFill>
              <a:srgbClr val="1560BF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94029" y="3127152"/>
              <a:ext cx="741871" cy="683685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>
                  <a:solidFill>
                    <a:srgbClr val="00B050"/>
                  </a:solidFill>
                </a:rPr>
                <a:t>η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94028" y="3810837"/>
              <a:ext cx="741871" cy="683685"/>
            </a:xfrm>
            <a:prstGeom prst="rect">
              <a:avLst/>
            </a:prstGeom>
            <a:solidFill>
              <a:srgbClr val="50D77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2400" dirty="0">
                  <a:solidFill>
                    <a:srgbClr val="00B050"/>
                  </a:solidFill>
                </a:rPr>
                <a:t>ζ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994031" y="4494522"/>
              <a:ext cx="741871" cy="683685"/>
            </a:xfrm>
            <a:prstGeom prst="rect">
              <a:avLst/>
            </a:prstGeom>
            <a:solidFill>
              <a:srgbClr val="FFEF58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994027" y="5178207"/>
              <a:ext cx="741871" cy="683685"/>
            </a:xfrm>
            <a:prstGeom prst="rect">
              <a:avLst/>
            </a:prstGeom>
            <a:solidFill>
              <a:srgbClr val="F4F2C2">
                <a:alpha val="23922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l-GR" sz="2400" dirty="0"/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008401" y="3124275"/>
              <a:ext cx="207034" cy="18860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8532425" y="1904150"/>
            <a:ext cx="3700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</a:t>
            </a:r>
          </a:p>
          <a:p>
            <a:endParaRPr lang="en-US" sz="2200" dirty="0"/>
          </a:p>
          <a:p>
            <a:r>
              <a:rPr lang="en-US" sz="2200" dirty="0" smtClean="0"/>
              <a:t>D</a:t>
            </a:r>
          </a:p>
          <a:p>
            <a:endParaRPr lang="en-US" sz="2200" dirty="0"/>
          </a:p>
          <a:p>
            <a:r>
              <a:rPr lang="en-US" sz="2200" dirty="0"/>
              <a:t>R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X</a:t>
            </a:r>
          </a:p>
          <a:p>
            <a:endParaRPr lang="en-US" sz="2200" dirty="0" smtClean="0"/>
          </a:p>
          <a:p>
            <a:r>
              <a:rPr lang="en-US" sz="2200" dirty="0" smtClean="0"/>
              <a:t>M</a:t>
            </a:r>
          </a:p>
          <a:p>
            <a:endParaRPr lang="en-US" sz="2200" dirty="0" smtClean="0"/>
          </a:p>
          <a:p>
            <a:r>
              <a:rPr lang="en-US" sz="2200" dirty="0" smtClean="0"/>
              <a:t>W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90816" y="3821502"/>
            <a:ext cx="2992375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= 00: </a:t>
            </a:r>
            <a:r>
              <a:rPr lang="en-US" dirty="0" err="1" smtClean="0">
                <a:solidFill>
                  <a:srgbClr val="FF0000"/>
                </a:solidFill>
              </a:rPr>
              <a:t>ld</a:t>
            </a:r>
            <a:r>
              <a:rPr lang="en-US" dirty="0" smtClean="0">
                <a:solidFill>
                  <a:srgbClr val="FF0000"/>
                </a:solidFill>
              </a:rPr>
              <a:t> r1,100(r0)</a:t>
            </a:r>
          </a:p>
          <a:p>
            <a:r>
              <a:rPr lang="el-GR" dirty="0" smtClean="0"/>
              <a:t>β</a:t>
            </a:r>
            <a:r>
              <a:rPr lang="en-US" dirty="0"/>
              <a:t> </a:t>
            </a:r>
            <a:r>
              <a:rPr lang="en-US" dirty="0" smtClean="0"/>
              <a:t>= 04: j 40</a:t>
            </a:r>
          </a:p>
          <a:p>
            <a:r>
              <a:rPr lang="el-GR" dirty="0" smtClean="0"/>
              <a:t>γ</a:t>
            </a:r>
            <a:r>
              <a:rPr lang="en-US" dirty="0" smtClean="0"/>
              <a:t> = </a:t>
            </a:r>
            <a:r>
              <a:rPr lang="en-US" dirty="0" smtClean="0"/>
              <a:t>08: </a:t>
            </a:r>
            <a:r>
              <a:rPr lang="en-US" dirty="0"/>
              <a:t>add </a:t>
            </a:r>
            <a:r>
              <a:rPr lang="en-US" dirty="0" smtClean="0"/>
              <a:t>...</a:t>
            </a:r>
          </a:p>
          <a:p>
            <a:r>
              <a:rPr lang="el-GR" dirty="0" smtClean="0"/>
              <a:t>δ</a:t>
            </a:r>
            <a:r>
              <a:rPr lang="en-US" dirty="0" smtClean="0"/>
              <a:t> = </a:t>
            </a:r>
            <a:r>
              <a:rPr lang="en-US" dirty="0" smtClean="0"/>
              <a:t>12: </a:t>
            </a:r>
            <a:r>
              <a:rPr lang="en-US" dirty="0"/>
              <a:t>add ...</a:t>
            </a:r>
          </a:p>
          <a:p>
            <a:r>
              <a:rPr lang="el-GR" dirty="0" smtClean="0"/>
              <a:t>ε</a:t>
            </a:r>
            <a:r>
              <a:rPr lang="en-US" dirty="0" smtClean="0"/>
              <a:t> = </a:t>
            </a:r>
            <a:r>
              <a:rPr lang="en-US" dirty="0" smtClean="0"/>
              <a:t>16: </a:t>
            </a:r>
            <a:r>
              <a:rPr lang="en-US" dirty="0" smtClean="0"/>
              <a:t>add ...</a:t>
            </a:r>
          </a:p>
          <a:p>
            <a:r>
              <a:rPr lang="en-US" dirty="0" smtClean="0"/>
              <a:t>ζ = 40: add r1,r0, r0</a:t>
            </a:r>
          </a:p>
          <a:p>
            <a:r>
              <a:rPr lang="el-GR" dirty="0" smtClean="0"/>
              <a:t>η</a:t>
            </a:r>
            <a:r>
              <a:rPr lang="en-US" dirty="0" smtClean="0"/>
              <a:t> = 44: add r2, r1,r0</a:t>
            </a:r>
          </a:p>
        </p:txBody>
      </p:sp>
      <p:cxnSp>
        <p:nvCxnSpPr>
          <p:cNvPr id="107" name="Straight Arrow Connector 106"/>
          <p:cNvCxnSpPr/>
          <p:nvPr/>
        </p:nvCxnSpPr>
        <p:spPr bwMode="auto">
          <a:xfrm flipV="1">
            <a:off x="7632385" y="3468997"/>
            <a:ext cx="0" cy="187954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108" name="TextBox 107"/>
          <p:cNvSpPr txBox="1"/>
          <p:nvPr/>
        </p:nvSpPr>
        <p:spPr>
          <a:xfrm>
            <a:off x="1141390" y="6100713"/>
            <a:ext cx="6189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Mistreatment of what did of data dependence?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429990" y="6114597"/>
            <a:ext cx="853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528868" y="3124275"/>
            <a:ext cx="207034" cy="18860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11" name="Rectangle 110"/>
          <p:cNvSpPr/>
          <p:nvPr/>
        </p:nvSpPr>
        <p:spPr bwMode="auto">
          <a:xfrm>
            <a:off x="6994031" y="3124275"/>
            <a:ext cx="207034" cy="18860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1224683" y="1467611"/>
            <a:ext cx="730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0         1        2         3         4         5        6        7         8         9     </a:t>
            </a:r>
            <a:endParaRPr lang="en-US" sz="1600" dirty="0"/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6252569" y="1447800"/>
            <a:ext cx="2598133" cy="777815"/>
          </a:xfrm>
          <a:prstGeom prst="wedgeRoundRectCallout">
            <a:avLst>
              <a:gd name="adj1" fmla="val -7345"/>
              <a:gd name="adj2" fmla="val 16675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l-GR" dirty="0" smtClean="0">
                <a:solidFill>
                  <a:srgbClr val="00B050"/>
                </a:solidFill>
              </a:rPr>
              <a:t>η</a:t>
            </a:r>
            <a:r>
              <a:rPr lang="en-US" dirty="0" smtClean="0">
                <a:solidFill>
                  <a:srgbClr val="00B050"/>
                </a:solidFill>
              </a:rPr>
              <a:t> is released by earlier write of R1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5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0" grpId="0" animBg="1"/>
      <p:bldP spid="111" grpId="0" animBg="1"/>
      <p:bldP spid="94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25400">
          <a:solidFill>
            <a:schemeClr val="tx1"/>
          </a:solidFill>
          <a:round/>
          <a:headEnd/>
          <a:tailEnd type="none" w="lg" len="lg"/>
        </a:ln>
      </a:spPr>
      <a:bodyPr/>
      <a:lstStyle/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43599</TotalTime>
  <Words>1987</Words>
  <Application>Microsoft Office PowerPoint</Application>
  <PresentationFormat>On-screen Show (4:3)</PresentationFormat>
  <Paragraphs>763</Paragraphs>
  <Slides>25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Blueprint</vt:lpstr>
      <vt:lpstr>PowerPoint Presentation</vt:lpstr>
      <vt:lpstr>Six Stage Pipeline</vt:lpstr>
      <vt:lpstr>Register Read Stage</vt:lpstr>
      <vt:lpstr>Per stage architectural state</vt:lpstr>
      <vt:lpstr>Per stage micro-architectural state</vt:lpstr>
      <vt:lpstr>Example of stage state use</vt:lpstr>
      <vt:lpstr>Resource-based diagram key</vt:lpstr>
      <vt:lpstr>Scoreboard clear bug!</vt:lpstr>
      <vt:lpstr>Scoreboard clear bug!</vt:lpstr>
      <vt:lpstr>So don’t clear scoreboard!</vt:lpstr>
      <vt:lpstr>Dead instruction deadlock!</vt:lpstr>
      <vt:lpstr>Poison bit uarch state</vt:lpstr>
      <vt:lpstr>Poison-bit solution</vt:lpstr>
      <vt:lpstr>Poison-bit generation</vt:lpstr>
      <vt:lpstr>Poison-bit usage</vt:lpstr>
      <vt:lpstr>Data dependence stalls</vt:lpstr>
      <vt:lpstr>Bypass</vt:lpstr>
      <vt:lpstr>Register Read Stage</vt:lpstr>
      <vt:lpstr>Bypass Network</vt:lpstr>
      <vt:lpstr>Register Read (with bypass)</vt:lpstr>
      <vt:lpstr>Bypass generation in execute</vt:lpstr>
      <vt:lpstr>Full bypassing</vt:lpstr>
      <vt:lpstr>Multi-cycle execute</vt:lpstr>
      <vt:lpstr>Multi-cycle function unit</vt:lpstr>
      <vt:lpstr>Single/Multi-cycle pipe stage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jsemer</cp:lastModifiedBy>
  <cp:revision>1323</cp:revision>
  <cp:lastPrinted>1601-01-01T00:00:00Z</cp:lastPrinted>
  <dcterms:created xsi:type="dcterms:W3CDTF">2003-01-21T19:25:41Z</dcterms:created>
  <dcterms:modified xsi:type="dcterms:W3CDTF">2012-03-19T18:23:51Z</dcterms:modified>
</cp:coreProperties>
</file>