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6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7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1"/>
  </p:notesMasterIdLst>
  <p:handoutMasterIdLst>
    <p:handoutMasterId r:id="rId32"/>
  </p:handoutMasterIdLst>
  <p:sldIdLst>
    <p:sldId id="1095" r:id="rId2"/>
    <p:sldId id="1244" r:id="rId3"/>
    <p:sldId id="1245" r:id="rId4"/>
    <p:sldId id="1247" r:id="rId5"/>
    <p:sldId id="1268" r:id="rId6"/>
    <p:sldId id="1269" r:id="rId7"/>
    <p:sldId id="1293" r:id="rId8"/>
    <p:sldId id="1315" r:id="rId9"/>
    <p:sldId id="1248" r:id="rId10"/>
    <p:sldId id="1285" r:id="rId11"/>
    <p:sldId id="1307" r:id="rId12"/>
    <p:sldId id="1255" r:id="rId13"/>
    <p:sldId id="1256" r:id="rId14"/>
    <p:sldId id="1250" r:id="rId15"/>
    <p:sldId id="1271" r:id="rId16"/>
    <p:sldId id="1237" r:id="rId17"/>
    <p:sldId id="1279" r:id="rId18"/>
    <p:sldId id="1308" r:id="rId19"/>
    <p:sldId id="1309" r:id="rId20"/>
    <p:sldId id="1310" r:id="rId21"/>
    <p:sldId id="1312" r:id="rId22"/>
    <p:sldId id="1311" r:id="rId23"/>
    <p:sldId id="1313" r:id="rId24"/>
    <p:sldId id="1314" r:id="rId25"/>
    <p:sldId id="1316" r:id="rId26"/>
    <p:sldId id="1303" r:id="rId27"/>
    <p:sldId id="1305" r:id="rId28"/>
    <p:sldId id="1306" r:id="rId29"/>
    <p:sldId id="1254" r:id="rId3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8" autoAdjust="0"/>
    <p:restoredTop sz="73569" autoAdjust="0"/>
  </p:normalViewPr>
  <p:slideViewPr>
    <p:cSldViewPr snapToGrid="0">
      <p:cViewPr>
        <p:scale>
          <a:sx n="76" d="100"/>
          <a:sy n="76" d="100"/>
        </p:scale>
        <p:origin x="-336" y="-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304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7FDE357F-AD26-4B1C-A19B-BCF32B37E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63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t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2" rIns="92271" bIns="46132" numCol="1" anchor="b" anchorCtr="0" compatLnSpc="1">
            <a:prstTxWarp prst="textNoShape">
              <a:avLst/>
            </a:prstTxWarp>
          </a:bodyPr>
          <a:lstStyle>
            <a:lvl1pPr algn="r" defTabSz="92166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44739C7E-BBFE-4DF2-80D2-D40EE49AE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57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F82DE97C-74EC-4D9E-A683-8FBAD8F238BE}" type="slidenum">
              <a:rPr lang="en-US" smtClean="0"/>
              <a:pPr defTabSz="920750"/>
              <a:t>1</a:t>
            </a:fld>
            <a:endParaRPr lang="en-US" smtClean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Hit: hit wire will be toggled, and </a:t>
            </a:r>
            <a:r>
              <a:rPr lang="en-US" dirty="0" err="1" smtClean="0"/>
              <a:t>resp</a:t>
            </a:r>
            <a:r>
              <a:rPr lang="en-US" dirty="0" smtClean="0"/>
              <a:t> will contain</a:t>
            </a:r>
            <a:r>
              <a:rPr lang="en-US" baseline="0" dirty="0" smtClean="0"/>
              <a:t> </a:t>
            </a:r>
            <a:r>
              <a:rPr lang="en-US" dirty="0" smtClean="0"/>
              <a:t>the requested cache</a:t>
            </a:r>
            <a:r>
              <a:rPr lang="en-US" baseline="0" dirty="0" smtClean="0"/>
              <a:t> line; </a:t>
            </a:r>
          </a:p>
          <a:p>
            <a:r>
              <a:rPr lang="en-US" baseline="0" dirty="0" smtClean="0"/>
              <a:t>Accepted: If the cache can absorb this request, which depends on whether the memory (DRAM) can absorb it.</a:t>
            </a:r>
          </a:p>
          <a:p>
            <a:r>
              <a:rPr lang="en-US" baseline="0" dirty="0" smtClean="0"/>
              <a:t>Non-blocking cache: 2 outstanding misses: 2 slots in </a:t>
            </a:r>
            <a:r>
              <a:rPr lang="en-US" baseline="0" dirty="0" err="1" smtClean="0"/>
              <a:t>missFifo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Writeback</a:t>
            </a:r>
            <a:r>
              <a:rPr lang="en-US" baseline="0" dirty="0" smtClean="0"/>
              <a:t> wire: If we are supposed to read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67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DRAM</a:t>
            </a:r>
            <a:r>
              <a:rPr lang="en-US" baseline="0" dirty="0" smtClean="0"/>
              <a:t> telling cache if it can accept requests (</a:t>
            </a:r>
            <a:r>
              <a:rPr lang="en-US" baseline="0" dirty="0" err="1" smtClean="0"/>
              <a:t>reqNotFull</a:t>
            </a:r>
            <a:r>
              <a:rPr lang="en-US" baseline="0" dirty="0" smtClean="0"/>
              <a:t>), or if it has DRAM blocks coming back waiting to be read by cache (</a:t>
            </a:r>
            <a:r>
              <a:rPr lang="en-US" baseline="0" dirty="0" err="1" smtClean="0"/>
              <a:t>respNotEmpty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66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8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1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E10C72A7-35CF-4DB3-874E-62282D91AF3D}" type="slidenum">
              <a:rPr lang="en-US" smtClean="0"/>
              <a:pPr defTabSz="920750"/>
              <a:t>14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Simplest scheme is to extract bits from ‘block number’ to determine ‘set’ (</a:t>
            </a:r>
            <a:r>
              <a:rPr lang="en-US" dirty="0" err="1" smtClean="0"/>
              <a:t>jse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Dirty bit for </a:t>
            </a:r>
            <a:r>
              <a:rPr lang="en-US" dirty="0" err="1" smtClean="0"/>
              <a:t>writeback</a:t>
            </a:r>
            <a:r>
              <a:rPr lang="en-US" dirty="0" smtClean="0"/>
              <a:t> caches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863944E6-1F7F-4F7D-A7ED-C3DA01C8A3AE}" type="slidenum">
              <a:rPr lang="en-US" smtClean="0"/>
              <a:pPr defTabSz="920750"/>
              <a:t>15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Index and tag reversed</a:t>
            </a:r>
          </a:p>
          <a:p>
            <a:pPr eaLnBrk="1" hangingPunct="1"/>
            <a:r>
              <a:rPr lang="en-US" smtClean="0"/>
              <a:t>Why might this be undesirable? Spatially local blocks conflict.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314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Forming the tag: Address – Index</a:t>
            </a:r>
            <a:r>
              <a:rPr lang="en-US" baseline="0" dirty="0" smtClean="0"/>
              <a:t> (=</a:t>
            </a:r>
            <a:r>
              <a:rPr lang="en-US" dirty="0" smtClean="0"/>
              <a:t>Log Rows)</a:t>
            </a:r>
            <a:r>
              <a:rPr lang="en-US" baseline="0" dirty="0" smtClean="0"/>
              <a:t> – 2 (Byte offset)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04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why miss &amp;&amp; evict -&gt;&gt; have to return False: Because memory can only handle one request at a time, so while storing evicted line, it cannot load a new line.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01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Writebackwire</a:t>
            </a:r>
            <a:r>
              <a:rPr lang="en-US" baseline="0" dirty="0" smtClean="0"/>
              <a:t> is internal signal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8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9"/>
          <p:cNvSpPr txBox="1">
            <a:spLocks noGrp="1" noChangeArrowheads="1"/>
          </p:cNvSpPr>
          <p:nvPr/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5" tIns="45810" rIns="91625" bIns="45810" anchor="b"/>
          <a:lstStyle/>
          <a:p>
            <a: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7B2C43A3-C447-47AB-BB9D-9ACBC5B737C9}" type="slidenum">
              <a:rPr lang="en-US" sz="1300">
                <a:latin typeface="Tahoma" pitchFamily="34" charset="0"/>
              </a:rPr>
              <a:pPr algn="r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2</a:t>
            </a:fld>
            <a:endParaRPr lang="en-US" sz="1300">
              <a:latin typeface="Tahoma" pitchFamily="34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99" tIns="45300" rIns="90599" bIns="453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missFifo</a:t>
            </a:r>
            <a:r>
              <a:rPr lang="en-US" dirty="0" smtClean="0"/>
              <a:t>: is number</a:t>
            </a:r>
            <a:r>
              <a:rPr lang="en-US" baseline="0" dirty="0" smtClean="0"/>
              <a:t> of outstanding misses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11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Hitwire</a:t>
            </a:r>
            <a:r>
              <a:rPr lang="en-US" dirty="0" smtClean="0"/>
              <a:t>: </a:t>
            </a:r>
            <a:r>
              <a:rPr lang="en-US" dirty="0" err="1" smtClean="0"/>
              <a:t>Bluespec</a:t>
            </a:r>
            <a:r>
              <a:rPr lang="en-US" dirty="0" smtClean="0"/>
              <a:t> for </a:t>
            </a:r>
            <a:r>
              <a:rPr lang="en-US" dirty="0" err="1" smtClean="0"/>
              <a:t>hitwire</a:t>
            </a:r>
            <a:r>
              <a:rPr lang="en-US" dirty="0" smtClean="0"/>
              <a:t> being toggled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it’s a store, we set the dirty bit because the cache line will be dirty</a:t>
            </a:r>
          </a:p>
          <a:p>
            <a:r>
              <a:rPr lang="en-US" baseline="0" dirty="0" smtClean="0"/>
              <a:t>.sub: Reads out the indexed cache line and return as response.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11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60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 line loaded from memory, returned from memory</a:t>
            </a:r>
          </a:p>
          <a:p>
            <a:r>
              <a:rPr lang="en-US" dirty="0" err="1" smtClean="0"/>
              <a:t>Dequeues</a:t>
            </a:r>
            <a:r>
              <a:rPr lang="en-US" baseline="0" dirty="0" smtClean="0"/>
              <a:t> miss and returns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10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Invalid</a:t>
            </a:r>
            <a:r>
              <a:rPr lang="en-US" baseline="0" dirty="0" smtClean="0"/>
              <a:t> is not to be confused with the Valid/Invalid bit of the cache line; This is saying whether the response line is enabled or not/toggled or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712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223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3F584-26E1-594B-B699-3E45C18FF7E3}" type="slidenum">
              <a:rPr lang="en-US"/>
              <a:pPr/>
              <a:t>26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2174" y="4379900"/>
            <a:ext cx="5972621" cy="4146651"/>
          </a:xfrm>
          <a:ln/>
        </p:spPr>
        <p:txBody>
          <a:bodyPr lIns="95649" tIns="46984" rIns="95649" bIns="46984"/>
          <a:lstStyle/>
          <a:p>
            <a:endParaRPr lang="en-US"/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590550"/>
            <a:ext cx="4592638" cy="344487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35157-F10A-CE44-B9F8-86D921C4092D}" type="slidenum">
              <a:rPr lang="en-US"/>
              <a:pPr/>
              <a:t>27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4ED2E0-9402-FE41-8653-F435BE62C958}" type="slidenum">
              <a:rPr lang="en-US"/>
              <a:pPr/>
              <a:t>28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the benefit? Stuff things into a write buffer, then,</a:t>
            </a:r>
            <a:r>
              <a:rPr lang="en-US" baseline="0" dirty="0" smtClean="0"/>
              <a:t> </a:t>
            </a:r>
            <a:r>
              <a:rPr lang="en-US" dirty="0" smtClean="0"/>
              <a:t>happily resume pipeline.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1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5988"/>
            <a:fld id="{00C71819-C214-48DD-A2BA-CA229AB64060}" type="slidenum">
              <a:rPr lang="en-US" smtClean="0"/>
              <a:pPr defTabSz="915988"/>
              <a:t>3</a:t>
            </a:fld>
            <a:endParaRPr lang="en-US" smtClean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31B94419-8702-46CE-B980-4803D74B1411}" type="slidenum">
              <a:rPr lang="en-US" smtClean="0"/>
              <a:pPr defTabSz="920750"/>
              <a:t>4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8500"/>
            <a:ext cx="4586287" cy="34417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376738"/>
            <a:ext cx="5084763" cy="4151312"/>
          </a:xfrm>
          <a:noFill/>
          <a:ln/>
        </p:spPr>
        <p:txBody>
          <a:bodyPr lIns="90817" tIns="45407" rIns="90817" bIns="45407"/>
          <a:lstStyle/>
          <a:p>
            <a:pPr eaLnBrk="1" hangingPunct="1"/>
            <a:r>
              <a:rPr lang="en-US" smtClean="0"/>
              <a:t>Due to cost</a:t>
            </a:r>
          </a:p>
          <a:p>
            <a:pPr eaLnBrk="1" hangingPunct="1"/>
            <a:r>
              <a:rPr lang="en-US" smtClean="0"/>
              <a:t>Due to size of DRAM</a:t>
            </a:r>
          </a:p>
          <a:p>
            <a:pPr eaLnBrk="1" hangingPunct="1"/>
            <a:r>
              <a:rPr lang="en-US" smtClean="0"/>
              <a:t>Due to cost and wire delays (wires on-chip cost much less, and are faster)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750"/>
            <a:fld id="{5C561A6A-3790-47B2-84F6-A274861A04DE}" type="slidenum">
              <a:rPr lang="en-US" smtClean="0"/>
              <a:pPr defTabSz="920750"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Tag only needs enough bits to uniquely identify the block (jse)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LRU, random, hash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19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through vs. write back</a:t>
            </a:r>
          </a:p>
          <a:p>
            <a:r>
              <a:rPr lang="en-US" dirty="0" smtClean="0"/>
              <a:t>WT: </a:t>
            </a:r>
          </a:p>
          <a:p>
            <a:r>
              <a:rPr lang="en-US" dirty="0" smtClean="0"/>
              <a:t>+read miss never results in writes to main memory</a:t>
            </a:r>
            <a:br>
              <a:rPr lang="en-US" dirty="0" smtClean="0"/>
            </a:br>
            <a:r>
              <a:rPr lang="en-US" dirty="0" smtClean="0"/>
              <a:t>+ main memory always has the most current copy of the data (consistent) </a:t>
            </a:r>
            <a:br>
              <a:rPr lang="en-US" dirty="0" smtClean="0"/>
            </a:br>
            <a:r>
              <a:rPr lang="en-US" dirty="0" smtClean="0"/>
              <a:t>- write is slower </a:t>
            </a:r>
            <a:br>
              <a:rPr lang="en-US" dirty="0" smtClean="0"/>
            </a:br>
            <a:r>
              <a:rPr lang="en-US" dirty="0" smtClean="0"/>
              <a:t>- every write needs a main memory access </a:t>
            </a:r>
            <a:br>
              <a:rPr lang="en-US" dirty="0" smtClean="0"/>
            </a:br>
            <a:r>
              <a:rPr lang="en-US" dirty="0" smtClean="0"/>
              <a:t>- as a result uses more memory bandwidth</a:t>
            </a:r>
          </a:p>
          <a:p>
            <a:r>
              <a:rPr lang="en-US" dirty="0" smtClean="0"/>
              <a:t>WB:</a:t>
            </a:r>
          </a:p>
          <a:p>
            <a:r>
              <a:rPr lang="en-US" dirty="0" smtClean="0"/>
              <a:t>+ writes occur at the speed of the cache memory </a:t>
            </a:r>
            <a:br>
              <a:rPr lang="en-US" dirty="0" smtClean="0"/>
            </a:br>
            <a:r>
              <a:rPr lang="en-US" dirty="0" smtClean="0"/>
              <a:t>+ multiple writes within a block require only one write to main memory </a:t>
            </a:r>
            <a:br>
              <a:rPr lang="en-US" dirty="0" smtClean="0"/>
            </a:br>
            <a:r>
              <a:rPr lang="en-US" dirty="0" smtClean="0"/>
              <a:t>+ as a result uses less memory bandwidth </a:t>
            </a:r>
            <a:br>
              <a:rPr lang="en-US" dirty="0" smtClean="0"/>
            </a:br>
            <a:r>
              <a:rPr lang="en-US" dirty="0" smtClean="0"/>
              <a:t>- main memory is not always consistent with cache </a:t>
            </a:r>
            <a:br>
              <a:rPr lang="en-US" dirty="0" smtClean="0"/>
            </a:br>
            <a:r>
              <a:rPr lang="en-US" dirty="0" smtClean="0"/>
              <a:t>- reads that result in replacement may cause writes of dirty blocks to main memory</a:t>
            </a:r>
          </a:p>
          <a:p>
            <a:endParaRPr lang="en-US" dirty="0" smtClean="0"/>
          </a:p>
          <a:p>
            <a:r>
              <a:rPr lang="en-US" b="1" i="1" dirty="0" smtClean="0"/>
              <a:t>Write Back with No Write Allocate: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hits it writes to cache setting dirty bit for the block, main memory is not updated; </a:t>
            </a:r>
            <a:br>
              <a:rPr lang="en-US" dirty="0" smtClean="0"/>
            </a:br>
            <a:r>
              <a:rPr lang="en-US" dirty="0" smtClean="0"/>
              <a:t>on misses it updates the block in main memory not bringing that block to the cache; </a:t>
            </a:r>
            <a:br>
              <a:rPr lang="en-US" dirty="0" smtClean="0"/>
            </a:br>
            <a:r>
              <a:rPr lang="en-US" dirty="0" smtClean="0"/>
              <a:t>Subsequent writes to the same block, if the block originally caused a miss, will generate misses all the way and result in very inefficient execution.</a:t>
            </a:r>
          </a:p>
          <a:p>
            <a:r>
              <a:rPr lang="en-US" dirty="0" smtClean="0"/>
              <a:t>Hence, WB+WA more</a:t>
            </a:r>
            <a:r>
              <a:rPr lang="en-US" baseline="0" dirty="0" smtClean="0"/>
              <a:t> common combination.</a:t>
            </a:r>
          </a:p>
          <a:p>
            <a:endParaRPr lang="en-US" baseline="0" dirty="0" smtClean="0"/>
          </a:p>
          <a:p>
            <a:r>
              <a:rPr lang="en-US" b="1" i="1" dirty="0" smtClean="0"/>
              <a:t>Write Through with No Write Allocate: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hits it writes to cache and main memory; </a:t>
            </a:r>
            <a:br>
              <a:rPr lang="en-US" dirty="0" smtClean="0"/>
            </a:br>
            <a:r>
              <a:rPr lang="en-US" dirty="0" smtClean="0"/>
              <a:t>on misses it updates the block in main memory not bringing that block to the cache; </a:t>
            </a:r>
            <a:br>
              <a:rPr lang="en-US" dirty="0" smtClean="0"/>
            </a:br>
            <a:r>
              <a:rPr lang="en-US" dirty="0" smtClean="0"/>
              <a:t>Subsequent writes to the block will update main memory anyway, so write misses aren’t helped. Only read misse</a:t>
            </a:r>
            <a:r>
              <a:rPr lang="en-US" baseline="0" dirty="0" smtClean="0"/>
              <a:t>s helped with allocate. </a:t>
            </a:r>
          </a:p>
          <a:p>
            <a:r>
              <a:rPr lang="en-US" baseline="0" dirty="0" smtClean="0"/>
              <a:t>Hence, WT, no WA usually.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Re-look at these options when the next level is a cache; not a memory.</a:t>
            </a:r>
          </a:p>
          <a:p>
            <a:r>
              <a:rPr lang="en-US" dirty="0" smtClean="0"/>
              <a:t>Write back with no allocate? Why is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6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7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L13-</a:t>
            </a:r>
            <a:fld id="{0F34B447-6765-4B80-BE5D-70319CDEC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L13-</a:t>
            </a:r>
            <a:fld id="{657DD143-D6BF-4920-8EE1-73C4ADCA7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L13-</a:t>
            </a:r>
            <a:fld id="{06E0C12A-08B6-4EC6-87B1-EE571292E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1430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E7E6F3-3FDC-0C4B-BBFE-3BAC80F6DE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L13-</a:t>
            </a:r>
            <a:fld id="{AB571989-022A-4850-9EDB-9CE03E95E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http://csg.csail.mit.edu/6.S078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9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2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7.xml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8.xml"/><Relationship Id="rId6" Type="http://schemas.openxmlformats.org/officeDocument/2006/relationships/image" Target="../media/image2.png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475538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Realistic Memories and Caches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Li-</a:t>
            </a:r>
            <a:r>
              <a:rPr lang="en-US" sz="2400" dirty="0" err="1" smtClean="0"/>
              <a:t>Shiuan</a:t>
            </a:r>
            <a:r>
              <a:rPr lang="en-US" sz="2400" dirty="0" smtClean="0"/>
              <a:t> </a:t>
            </a:r>
            <a:r>
              <a:rPr lang="en-US" sz="2400" dirty="0" err="1" smtClean="0"/>
              <a:t>Peh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0F34B447-6765-4B80-BE5D-70319CDECB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Cache – Interface (0,n)</a:t>
            </a: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1116248" y="4293035"/>
            <a:ext cx="7288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DataCache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#(Maybe#(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Data)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3152775" y="1643063"/>
            <a:ext cx="3001963" cy="2198687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1508" name="Straight Arrow Connector 17"/>
          <p:cNvCxnSpPr>
            <a:cxnSpLocks noChangeShapeType="1"/>
          </p:cNvCxnSpPr>
          <p:nvPr/>
        </p:nvCxnSpPr>
        <p:spPr bwMode="auto">
          <a:xfrm>
            <a:off x="2141190" y="2081386"/>
            <a:ext cx="1063625" cy="14287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1510" name="TextBox 22"/>
          <p:cNvSpPr txBox="1">
            <a:spLocks noChangeArrowheads="1"/>
          </p:cNvSpPr>
          <p:nvPr/>
        </p:nvSpPr>
        <p:spPr bwMode="auto">
          <a:xfrm>
            <a:off x="4094163" y="262572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21511" name="TextBox 23"/>
          <p:cNvSpPr txBox="1">
            <a:spLocks noChangeArrowheads="1"/>
          </p:cNvSpPr>
          <p:nvPr/>
        </p:nvSpPr>
        <p:spPr bwMode="auto">
          <a:xfrm>
            <a:off x="2225850" y="1727374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/>
              <a:t>req</a:t>
            </a:r>
            <a:endParaRPr lang="en-US" dirty="0"/>
          </a:p>
        </p:txBody>
      </p:sp>
      <p:sp>
        <p:nvSpPr>
          <p:cNvPr id="21512" name="TextBox 24"/>
          <p:cNvSpPr txBox="1">
            <a:spLocks noChangeArrowheads="1"/>
          </p:cNvSpPr>
          <p:nvPr/>
        </p:nvSpPr>
        <p:spPr bwMode="auto">
          <a:xfrm>
            <a:off x="1924432" y="2245574"/>
            <a:ext cx="1330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accepted</a:t>
            </a:r>
            <a:endParaRPr lang="en-US" dirty="0"/>
          </a:p>
        </p:txBody>
      </p:sp>
      <p:cxnSp>
        <p:nvCxnSpPr>
          <p:cNvPr id="21513" name="Straight Arrow Connector 25"/>
          <p:cNvCxnSpPr>
            <a:cxnSpLocks noChangeShapeType="1"/>
          </p:cNvCxnSpPr>
          <p:nvPr/>
        </p:nvCxnSpPr>
        <p:spPr bwMode="auto">
          <a:xfrm>
            <a:off x="2132013" y="3305218"/>
            <a:ext cx="1063625" cy="127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/>
          </a:ln>
        </p:spPr>
      </p:cxnSp>
      <p:sp>
        <p:nvSpPr>
          <p:cNvPr id="21515" name="TextBox 27"/>
          <p:cNvSpPr txBox="1">
            <a:spLocks noChangeArrowheads="1"/>
          </p:cNvSpPr>
          <p:nvPr/>
        </p:nvSpPr>
        <p:spPr bwMode="auto">
          <a:xfrm>
            <a:off x="2279302" y="2903037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/>
              <a:t>resp</a:t>
            </a:r>
            <a:endParaRPr lang="en-US" dirty="0"/>
          </a:p>
        </p:txBody>
      </p:sp>
      <p:sp>
        <p:nvSpPr>
          <p:cNvPr id="21517" name="Rectangle 29"/>
          <p:cNvSpPr>
            <a:spLocks noChangeArrowheads="1"/>
          </p:cNvSpPr>
          <p:nvPr/>
        </p:nvSpPr>
        <p:spPr bwMode="auto">
          <a:xfrm>
            <a:off x="6154738" y="1891764"/>
            <a:ext cx="417817" cy="1701284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endParaRPr lang="en-US" dirty="0"/>
          </a:p>
        </p:txBody>
      </p:sp>
      <p:sp>
        <p:nvSpPr>
          <p:cNvPr id="21527" name="TextBox 39"/>
          <p:cNvSpPr txBox="1">
            <a:spLocks noChangeArrowheads="1"/>
          </p:cNvSpPr>
          <p:nvPr/>
        </p:nvSpPr>
        <p:spPr bwMode="auto">
          <a:xfrm>
            <a:off x="573088" y="239395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21528" name="TextBox 40"/>
          <p:cNvSpPr txBox="1">
            <a:spLocks noChangeArrowheads="1"/>
          </p:cNvSpPr>
          <p:nvPr/>
        </p:nvSpPr>
        <p:spPr bwMode="auto">
          <a:xfrm>
            <a:off x="6864851" y="2405856"/>
            <a:ext cx="950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DRAM</a:t>
            </a:r>
          </a:p>
        </p:txBody>
      </p:sp>
      <p:sp>
        <p:nvSpPr>
          <p:cNvPr id="43" name="TextBox 42"/>
          <p:cNvSpPr txBox="1"/>
          <p:nvPr/>
        </p:nvSpPr>
        <p:spPr>
          <a:xfrm rot="16200000">
            <a:off x="3332617" y="2292883"/>
            <a:ext cx="673582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800" dirty="0">
                <a:solidFill>
                  <a:schemeClr val="accent3"/>
                </a:solidFill>
                <a:latin typeface="Verdana" pitchFamily="-96" charset="0"/>
              </a:rPr>
              <a:t>hit </a:t>
            </a:r>
          </a:p>
          <a:p>
            <a:pPr>
              <a:spcBef>
                <a:spcPts val="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800" dirty="0">
                <a:solidFill>
                  <a:schemeClr val="accent3"/>
                </a:solidFill>
                <a:latin typeface="Verdana" pitchFamily="-96" charset="0"/>
              </a:rPr>
              <a:t>wire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43332" y="1654371"/>
            <a:ext cx="12346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solidFill>
                  <a:schemeClr val="accent3"/>
                </a:solidFill>
                <a:latin typeface="Verdana" pitchFamily="-96" charset="0"/>
              </a:rPr>
              <a:t>missFifo</a:t>
            </a:r>
            <a:endParaRPr lang="en-US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21536" name="Freeform 38"/>
          <p:cNvSpPr>
            <a:spLocks/>
          </p:cNvSpPr>
          <p:nvPr/>
        </p:nvSpPr>
        <p:spPr bwMode="auto">
          <a:xfrm>
            <a:off x="3390900" y="2114550"/>
            <a:ext cx="304800" cy="952500"/>
          </a:xfrm>
          <a:custGeom>
            <a:avLst/>
            <a:gdLst>
              <a:gd name="T0" fmla="*/ 0 w 304800"/>
              <a:gd name="T1" fmla="*/ 0 h 476250"/>
              <a:gd name="T2" fmla="*/ 304800 w 304800"/>
              <a:gd name="T3" fmla="*/ 0 h 476250"/>
              <a:gd name="T4" fmla="*/ 295275 w 304800"/>
              <a:gd name="T5" fmla="*/ 952500 h 476250"/>
              <a:gd name="T6" fmla="*/ 28575 w 304800"/>
              <a:gd name="T7" fmla="*/ 933450 h 476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800" h="476250">
                <a:moveTo>
                  <a:pt x="0" y="0"/>
                </a:moveTo>
                <a:lnTo>
                  <a:pt x="304800" y="0"/>
                </a:lnTo>
                <a:lnTo>
                  <a:pt x="295275" y="476250"/>
                </a:lnTo>
                <a:lnTo>
                  <a:pt x="28575" y="46672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Rectangle 8"/>
          <p:cNvSpPr>
            <a:spLocks noChangeArrowheads="1"/>
          </p:cNvSpPr>
          <p:nvPr/>
        </p:nvSpPr>
        <p:spPr bwMode="auto">
          <a:xfrm>
            <a:off x="3162300" y="2971800"/>
            <a:ext cx="244779" cy="64822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38" name="Freeform 38"/>
          <p:cNvSpPr>
            <a:spLocks/>
          </p:cNvSpPr>
          <p:nvPr/>
        </p:nvSpPr>
        <p:spPr bwMode="auto">
          <a:xfrm>
            <a:off x="3355975" y="2082245"/>
            <a:ext cx="550863" cy="1111011"/>
          </a:xfrm>
          <a:custGeom>
            <a:avLst/>
            <a:gdLst>
              <a:gd name="T0" fmla="*/ 0 w 304800"/>
              <a:gd name="T1" fmla="*/ 0 h 476250"/>
              <a:gd name="T2" fmla="*/ 304800 w 304800"/>
              <a:gd name="T3" fmla="*/ 0 h 476250"/>
              <a:gd name="T4" fmla="*/ 295275 w 304800"/>
              <a:gd name="T5" fmla="*/ 952500 h 476250"/>
              <a:gd name="T6" fmla="*/ 28575 w 304800"/>
              <a:gd name="T7" fmla="*/ 933450 h 476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04800" h="476250">
                <a:moveTo>
                  <a:pt x="0" y="0"/>
                </a:moveTo>
                <a:lnTo>
                  <a:pt x="304800" y="0"/>
                </a:lnTo>
                <a:lnTo>
                  <a:pt x="295275" y="476250"/>
                </a:lnTo>
                <a:lnTo>
                  <a:pt x="28575" y="46672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Rectangle 8"/>
          <p:cNvSpPr>
            <a:spLocks noChangeArrowheads="1"/>
          </p:cNvSpPr>
          <p:nvPr/>
        </p:nvSpPr>
        <p:spPr bwMode="auto">
          <a:xfrm>
            <a:off x="3162300" y="1990725"/>
            <a:ext cx="269832" cy="639741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383115" y="3090514"/>
            <a:ext cx="1874231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800" dirty="0" err="1" smtClean="0">
                <a:solidFill>
                  <a:schemeClr val="accent3"/>
                </a:solidFill>
                <a:latin typeface="Verdana" pitchFamily="-96" charset="0"/>
              </a:rPr>
              <a:t>writeback</a:t>
            </a:r>
            <a:r>
              <a:rPr lang="en-US" sz="1800" dirty="0" smtClean="0">
                <a:solidFill>
                  <a:schemeClr val="accent3"/>
                </a:solidFill>
                <a:latin typeface="Verdana" pitchFamily="-96" charset="0"/>
              </a:rPr>
              <a:t> wire</a:t>
            </a:r>
            <a:endParaRPr lang="en-US" sz="1800" dirty="0">
              <a:solidFill>
                <a:schemeClr val="accent3"/>
              </a:solidFill>
              <a:latin typeface="Verdana" pitchFamily="-96" charset="0"/>
            </a:endParaRPr>
          </a:p>
        </p:txBody>
      </p:sp>
      <p:sp>
        <p:nvSpPr>
          <p:cNvPr id="40" name="TextBox 23"/>
          <p:cNvSpPr txBox="1">
            <a:spLocks noChangeArrowheads="1"/>
          </p:cNvSpPr>
          <p:nvPr/>
        </p:nvSpPr>
        <p:spPr bwMode="auto">
          <a:xfrm rot="16200000">
            <a:off x="5442017" y="2579171"/>
            <a:ext cx="19049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ReqRespMem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43197" y="5616474"/>
            <a:ext cx="6272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Resp</a:t>
            </a:r>
            <a:r>
              <a:rPr lang="en-US" dirty="0" smtClean="0">
                <a:solidFill>
                  <a:srgbClr val="FF0000"/>
                </a:solidFill>
              </a:rPr>
              <a:t> method should be invoked every cycle to not drop values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28124" y="3939092"/>
            <a:ext cx="345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Denotes if the request is accepted this cycle or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>
            <a:stCxn id="48" idx="1"/>
          </p:cNvCxnSpPr>
          <p:nvPr/>
        </p:nvCxnSpPr>
        <p:spPr bwMode="auto">
          <a:xfrm flipH="1">
            <a:off x="5162550" y="4293035"/>
            <a:ext cx="265574" cy="35394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21"/>
          <p:cNvCxnSpPr>
            <a:cxnSpLocks noChangeShapeType="1"/>
          </p:cNvCxnSpPr>
          <p:nvPr/>
        </p:nvCxnSpPr>
        <p:spPr bwMode="auto">
          <a:xfrm flipH="1" flipV="1">
            <a:off x="2152281" y="2537521"/>
            <a:ext cx="1050925" cy="14288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7326"/>
            <a:ext cx="7772400" cy="1143000"/>
          </a:xfrm>
        </p:spPr>
        <p:txBody>
          <a:bodyPr/>
          <a:lstStyle/>
          <a:p>
            <a:r>
              <a:rPr lang="en-US" sz="4000" dirty="0" err="1" smtClean="0"/>
              <a:t>ReqRespMem</a:t>
            </a:r>
            <a:r>
              <a:rPr lang="en-US" sz="4000" dirty="0" smtClean="0"/>
              <a:t> is an interface passed to </a:t>
            </a:r>
            <a:r>
              <a:rPr lang="en-US" sz="4000" dirty="0" err="1" smtClean="0"/>
              <a:t>DataCache</a:t>
            </a:r>
            <a:endParaRPr lang="en-US" sz="4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6408" y="1817549"/>
            <a:ext cx="7288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ReqRespMem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reqNotFull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reqEnq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respNotEmpty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respDeq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respFirst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Interface dynamics</a:t>
            </a:r>
          </a:p>
        </p:txBody>
      </p:sp>
      <p:sp>
        <p:nvSpPr>
          <p:cNvPr id="22530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15963" y="1658938"/>
            <a:ext cx="7772400" cy="4114800"/>
          </a:xfrm>
        </p:spPr>
        <p:txBody>
          <a:bodyPr/>
          <a:lstStyle/>
          <a:p>
            <a:r>
              <a:rPr lang="en-US" sz="2800" dirty="0" smtClean="0"/>
              <a:t>Cache hits are combinational</a:t>
            </a:r>
          </a:p>
          <a:p>
            <a:r>
              <a:rPr lang="en-US" sz="2800" dirty="0" smtClean="0"/>
              <a:t>Cache misses are passed onto next level of memory, and can take arbitrary number of cycles to get processed</a:t>
            </a:r>
          </a:p>
          <a:p>
            <a:r>
              <a:rPr lang="en-US" sz="2800" dirty="0" smtClean="0"/>
              <a:t>Cache requests (misses) will not be accepted if it triggers memory requests that cannot be accepted by memory</a:t>
            </a:r>
          </a:p>
          <a:p>
            <a:r>
              <a:rPr lang="en-US" sz="2800" dirty="0" smtClean="0"/>
              <a:t>One request per cycle to memory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Direct mapped caches</a:t>
            </a:r>
          </a:p>
        </p:txBody>
      </p:sp>
      <p:sp>
        <p:nvSpPr>
          <p:cNvPr id="23554" name="Subtitle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0F34B447-6765-4B80-BE5D-70319CDECB0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82550"/>
            <a:ext cx="71628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Direct-Mapped Cache</a:t>
            </a:r>
          </a:p>
        </p:txBody>
      </p:sp>
      <p:grpSp>
        <p:nvGrpSpPr>
          <p:cNvPr id="24578" name="Group 86"/>
          <p:cNvGrpSpPr>
            <a:grpSpLocks/>
          </p:cNvGrpSpPr>
          <p:nvPr/>
        </p:nvGrpSpPr>
        <p:grpSpPr bwMode="auto">
          <a:xfrm>
            <a:off x="1066800" y="2200275"/>
            <a:ext cx="7288213" cy="3916363"/>
            <a:chOff x="898525" y="1295400"/>
            <a:chExt cx="7288606" cy="5042792"/>
          </a:xfrm>
        </p:grpSpPr>
        <p:sp>
          <p:nvSpPr>
            <p:cNvPr id="24589" name="Line 2"/>
            <p:cNvSpPr>
              <a:spLocks noChangeShapeType="1"/>
            </p:cNvSpPr>
            <p:nvPr/>
          </p:nvSpPr>
          <p:spPr bwMode="auto">
            <a:xfrm>
              <a:off x="2438400" y="5105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3" descr="Large confetti"/>
            <p:cNvSpPr>
              <a:spLocks noChangeArrowheads="1"/>
            </p:cNvSpPr>
            <p:nvPr/>
          </p:nvSpPr>
          <p:spPr bwMode="auto">
            <a:xfrm>
              <a:off x="1758950" y="3511550"/>
              <a:ext cx="4864100" cy="368300"/>
            </a:xfrm>
            <a:prstGeom prst="rect">
              <a:avLst/>
            </a:prstGeom>
            <a:pattFill prst="lgConfetti">
              <a:fgClr>
                <a:schemeClr val="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591" name="Rectangle 5"/>
            <p:cNvSpPr>
              <a:spLocks noChangeArrowheads="1"/>
            </p:cNvSpPr>
            <p:nvPr/>
          </p:nvSpPr>
          <p:spPr bwMode="auto">
            <a:xfrm>
              <a:off x="1765300" y="2755900"/>
              <a:ext cx="4851400" cy="1498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592" name="Line 6"/>
            <p:cNvSpPr>
              <a:spLocks noChangeShapeType="1"/>
            </p:cNvSpPr>
            <p:nvPr/>
          </p:nvSpPr>
          <p:spPr bwMode="auto">
            <a:xfrm>
              <a:off x="1752600" y="3124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7"/>
            <p:cNvSpPr>
              <a:spLocks noChangeShapeType="1"/>
            </p:cNvSpPr>
            <p:nvPr/>
          </p:nvSpPr>
          <p:spPr bwMode="auto">
            <a:xfrm>
              <a:off x="1752600" y="3505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8"/>
            <p:cNvSpPr>
              <a:spLocks noChangeShapeType="1"/>
            </p:cNvSpPr>
            <p:nvPr/>
          </p:nvSpPr>
          <p:spPr bwMode="auto">
            <a:xfrm>
              <a:off x="1752600" y="3886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9"/>
            <p:cNvSpPr>
              <a:spLocks noChangeShapeType="1"/>
            </p:cNvSpPr>
            <p:nvPr/>
          </p:nvSpPr>
          <p:spPr bwMode="auto">
            <a:xfrm>
              <a:off x="29718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10"/>
            <p:cNvSpPr>
              <a:spLocks noChangeShapeType="1"/>
            </p:cNvSpPr>
            <p:nvPr/>
          </p:nvSpPr>
          <p:spPr bwMode="auto">
            <a:xfrm>
              <a:off x="38862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1"/>
            <p:cNvSpPr>
              <a:spLocks noChangeShapeType="1"/>
            </p:cNvSpPr>
            <p:nvPr/>
          </p:nvSpPr>
          <p:spPr bwMode="auto">
            <a:xfrm>
              <a:off x="20574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Rectangle 12"/>
            <p:cNvSpPr>
              <a:spLocks noChangeArrowheads="1"/>
            </p:cNvSpPr>
            <p:nvPr/>
          </p:nvSpPr>
          <p:spPr bwMode="auto">
            <a:xfrm>
              <a:off x="2041525" y="2392363"/>
              <a:ext cx="763253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Tag</a:t>
              </a:r>
              <a:endParaRPr lang="en-US"/>
            </a:p>
          </p:txBody>
        </p:sp>
        <p:sp>
          <p:nvSpPr>
            <p:cNvPr id="24599" name="Rectangle 13"/>
            <p:cNvSpPr>
              <a:spLocks noChangeArrowheads="1"/>
            </p:cNvSpPr>
            <p:nvPr/>
          </p:nvSpPr>
          <p:spPr bwMode="auto">
            <a:xfrm>
              <a:off x="4098925" y="2392363"/>
              <a:ext cx="1431541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Block</a:t>
              </a:r>
            </a:p>
          </p:txBody>
        </p:sp>
        <p:sp>
          <p:nvSpPr>
            <p:cNvPr id="24600" name="Rectangle 14"/>
            <p:cNvSpPr>
              <a:spLocks noChangeArrowheads="1"/>
            </p:cNvSpPr>
            <p:nvPr/>
          </p:nvSpPr>
          <p:spPr bwMode="auto">
            <a:xfrm>
              <a:off x="1400516" y="2349326"/>
              <a:ext cx="834421" cy="482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  </a:t>
              </a:r>
              <a:r>
                <a:rPr lang="en-US" sz="1800" dirty="0" smtClean="0"/>
                <a:t>V, D</a:t>
              </a:r>
              <a:endParaRPr lang="en-US" dirty="0"/>
            </a:p>
          </p:txBody>
        </p:sp>
        <p:sp>
          <p:nvSpPr>
            <p:cNvPr id="24601" name="Line 15"/>
            <p:cNvSpPr>
              <a:spLocks noChangeShapeType="1"/>
            </p:cNvSpPr>
            <p:nvPr/>
          </p:nvSpPr>
          <p:spPr bwMode="auto">
            <a:xfrm>
              <a:off x="48006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Line 16"/>
            <p:cNvSpPr>
              <a:spLocks noChangeShapeType="1"/>
            </p:cNvSpPr>
            <p:nvPr/>
          </p:nvSpPr>
          <p:spPr bwMode="auto">
            <a:xfrm>
              <a:off x="57150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Rectangle 17"/>
            <p:cNvSpPr>
              <a:spLocks noChangeArrowheads="1"/>
            </p:cNvSpPr>
            <p:nvPr/>
          </p:nvSpPr>
          <p:spPr bwMode="auto">
            <a:xfrm>
              <a:off x="1079500" y="1308100"/>
              <a:ext cx="4318000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4604" name="Group 18"/>
            <p:cNvGrpSpPr>
              <a:grpSpLocks/>
            </p:cNvGrpSpPr>
            <p:nvPr/>
          </p:nvGrpSpPr>
          <p:grpSpPr bwMode="auto">
            <a:xfrm>
              <a:off x="1827213" y="5419725"/>
              <a:ext cx="325437" cy="473075"/>
              <a:chOff x="1151" y="3414"/>
              <a:chExt cx="205" cy="298"/>
            </a:xfrm>
          </p:grpSpPr>
          <p:sp>
            <p:nvSpPr>
              <p:cNvPr id="24665" name="Line 19"/>
              <p:cNvSpPr>
                <a:spLocks noChangeShapeType="1"/>
              </p:cNvSpPr>
              <p:nvPr/>
            </p:nvSpPr>
            <p:spPr bwMode="auto">
              <a:xfrm>
                <a:off x="1354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6" name="Line 20"/>
              <p:cNvSpPr>
                <a:spLocks noChangeShapeType="1"/>
              </p:cNvSpPr>
              <p:nvPr/>
            </p:nvSpPr>
            <p:spPr bwMode="auto">
              <a:xfrm>
                <a:off x="1152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7" name="Line 21"/>
              <p:cNvSpPr>
                <a:spLocks noChangeShapeType="1"/>
              </p:cNvSpPr>
              <p:nvPr/>
            </p:nvSpPr>
            <p:spPr bwMode="auto">
              <a:xfrm flipH="1">
                <a:off x="1153" y="3416"/>
                <a:ext cx="20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8" name="Arc 22"/>
              <p:cNvSpPr>
                <a:spLocks/>
              </p:cNvSpPr>
              <p:nvPr/>
            </p:nvSpPr>
            <p:spPr bwMode="auto">
              <a:xfrm>
                <a:off x="1249" y="3617"/>
                <a:ext cx="107" cy="94"/>
              </a:xfrm>
              <a:custGeom>
                <a:avLst/>
                <a:gdLst>
                  <a:gd name="T0" fmla="*/ 0 w 21805"/>
                  <a:gd name="T1" fmla="*/ 0 h 21600"/>
                  <a:gd name="T2" fmla="*/ 0 w 21805"/>
                  <a:gd name="T3" fmla="*/ 0 h 21600"/>
                  <a:gd name="T4" fmla="*/ 0 w 2180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05"/>
                  <a:gd name="T10" fmla="*/ 0 h 21600"/>
                  <a:gd name="T11" fmla="*/ 21805 w 2180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05" h="21600" fill="none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</a:path>
                  <a:path w="21805" h="21600" stroke="0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  <a:lnTo>
                      <a:pt x="205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9" name="Arc 23"/>
              <p:cNvSpPr>
                <a:spLocks/>
              </p:cNvSpPr>
              <p:nvPr/>
            </p:nvSpPr>
            <p:spPr bwMode="auto">
              <a:xfrm>
                <a:off x="1151" y="3618"/>
                <a:ext cx="106" cy="9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</a:path>
                  <a:path w="21600" h="21599" stroke="0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05" name="AutoShape 24"/>
            <p:cNvSpPr>
              <a:spLocks noChangeArrowheads="1"/>
            </p:cNvSpPr>
            <p:nvPr/>
          </p:nvSpPr>
          <p:spPr bwMode="auto">
            <a:xfrm rot="10800000" flipH="1" flipV="1">
              <a:off x="4279900" y="5576888"/>
              <a:ext cx="1117600" cy="277812"/>
            </a:xfrm>
            <a:custGeom>
              <a:avLst/>
              <a:gdLst>
                <a:gd name="T0" fmla="*/ 2147483647 w 21600"/>
                <a:gd name="T1" fmla="*/ 295537636 h 21600"/>
                <a:gd name="T2" fmla="*/ 2147483647 w 21600"/>
                <a:gd name="T3" fmla="*/ 591075273 h 21600"/>
                <a:gd name="T4" fmla="*/ 2147483647 w 21600"/>
                <a:gd name="T5" fmla="*/ 295537636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25"/>
            <p:cNvSpPr>
              <a:spLocks noChangeArrowheads="1"/>
            </p:cNvSpPr>
            <p:nvPr/>
          </p:nvSpPr>
          <p:spPr bwMode="auto">
            <a:xfrm>
              <a:off x="2173288" y="46609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07" name="Rectangle 26"/>
            <p:cNvSpPr>
              <a:spLocks noChangeArrowheads="1"/>
            </p:cNvSpPr>
            <p:nvPr/>
          </p:nvSpPr>
          <p:spPr bwMode="auto">
            <a:xfrm>
              <a:off x="2206625" y="4716463"/>
              <a:ext cx="485730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=</a:t>
              </a:r>
            </a:p>
          </p:txBody>
        </p:sp>
        <p:sp>
          <p:nvSpPr>
            <p:cNvPr id="24608" name="Rectangle 27"/>
            <p:cNvSpPr>
              <a:spLocks noChangeArrowheads="1"/>
            </p:cNvSpPr>
            <p:nvPr/>
          </p:nvSpPr>
          <p:spPr bwMode="auto">
            <a:xfrm>
              <a:off x="4632325" y="1365529"/>
              <a:ext cx="801534" cy="404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Offset</a:t>
              </a:r>
            </a:p>
          </p:txBody>
        </p:sp>
        <p:sp>
          <p:nvSpPr>
            <p:cNvPr id="24609" name="Line 28"/>
            <p:cNvSpPr>
              <a:spLocks noChangeShapeType="1"/>
            </p:cNvSpPr>
            <p:nvPr/>
          </p:nvSpPr>
          <p:spPr bwMode="auto">
            <a:xfrm>
              <a:off x="46482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Line 29"/>
            <p:cNvSpPr>
              <a:spLocks noChangeShapeType="1"/>
            </p:cNvSpPr>
            <p:nvPr/>
          </p:nvSpPr>
          <p:spPr bwMode="auto">
            <a:xfrm>
              <a:off x="25146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0"/>
            <p:cNvSpPr>
              <a:spLocks noChangeArrowheads="1"/>
            </p:cNvSpPr>
            <p:nvPr/>
          </p:nvSpPr>
          <p:spPr bwMode="auto">
            <a:xfrm>
              <a:off x="1355725" y="1338262"/>
              <a:ext cx="80833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Tag</a:t>
              </a:r>
            </a:p>
          </p:txBody>
        </p:sp>
        <p:sp>
          <p:nvSpPr>
            <p:cNvPr id="24612" name="Rectangle 31"/>
            <p:cNvSpPr>
              <a:spLocks noChangeArrowheads="1"/>
            </p:cNvSpPr>
            <p:nvPr/>
          </p:nvSpPr>
          <p:spPr bwMode="auto">
            <a:xfrm>
              <a:off x="3057525" y="1338262"/>
              <a:ext cx="920162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Index</a:t>
              </a:r>
            </a:p>
          </p:txBody>
        </p:sp>
        <p:sp>
          <p:nvSpPr>
            <p:cNvPr id="24613" name="Line 32"/>
            <p:cNvSpPr>
              <a:spLocks noChangeShapeType="1"/>
            </p:cNvSpPr>
            <p:nvPr/>
          </p:nvSpPr>
          <p:spPr bwMode="auto">
            <a:xfrm>
              <a:off x="1905000" y="3733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Line 33"/>
            <p:cNvSpPr>
              <a:spLocks noChangeShapeType="1"/>
            </p:cNvSpPr>
            <p:nvPr/>
          </p:nvSpPr>
          <p:spPr bwMode="auto">
            <a:xfrm>
              <a:off x="2438400" y="3733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4"/>
            <p:cNvSpPr>
              <a:spLocks noChangeShapeType="1"/>
            </p:cNvSpPr>
            <p:nvPr/>
          </p:nvSpPr>
          <p:spPr bwMode="auto">
            <a:xfrm>
              <a:off x="1981200" y="5867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5"/>
            <p:cNvSpPr>
              <a:spLocks noChangeShapeType="1"/>
            </p:cNvSpPr>
            <p:nvPr/>
          </p:nvSpPr>
          <p:spPr bwMode="auto">
            <a:xfrm flipH="1">
              <a:off x="1447800" y="60198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36"/>
            <p:cNvSpPr>
              <a:spLocks noChangeShapeType="1"/>
            </p:cNvSpPr>
            <p:nvPr/>
          </p:nvSpPr>
          <p:spPr bwMode="auto">
            <a:xfrm flipH="1">
              <a:off x="2057400" y="5257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37"/>
            <p:cNvSpPr>
              <a:spLocks noChangeShapeType="1"/>
            </p:cNvSpPr>
            <p:nvPr/>
          </p:nvSpPr>
          <p:spPr bwMode="auto">
            <a:xfrm>
              <a:off x="2057400" y="5257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38"/>
            <p:cNvSpPr>
              <a:spLocks noChangeShapeType="1"/>
            </p:cNvSpPr>
            <p:nvPr/>
          </p:nvSpPr>
          <p:spPr bwMode="auto">
            <a:xfrm>
              <a:off x="3440113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39"/>
            <p:cNvSpPr>
              <a:spLocks noChangeShapeType="1"/>
            </p:cNvSpPr>
            <p:nvPr/>
          </p:nvSpPr>
          <p:spPr bwMode="auto">
            <a:xfrm flipH="1">
              <a:off x="3429000" y="51054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40"/>
            <p:cNvSpPr>
              <a:spLocks noChangeShapeType="1"/>
            </p:cNvSpPr>
            <p:nvPr/>
          </p:nvSpPr>
          <p:spPr bwMode="auto">
            <a:xfrm>
              <a:off x="43434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1"/>
            <p:cNvSpPr>
              <a:spLocks noChangeShapeType="1"/>
            </p:cNvSpPr>
            <p:nvPr/>
          </p:nvSpPr>
          <p:spPr bwMode="auto">
            <a:xfrm>
              <a:off x="4327525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42"/>
            <p:cNvSpPr>
              <a:spLocks noChangeShapeType="1"/>
            </p:cNvSpPr>
            <p:nvPr/>
          </p:nvSpPr>
          <p:spPr bwMode="auto">
            <a:xfrm flipH="1">
              <a:off x="43434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Line 43"/>
            <p:cNvSpPr>
              <a:spLocks noChangeShapeType="1"/>
            </p:cNvSpPr>
            <p:nvPr/>
          </p:nvSpPr>
          <p:spPr bwMode="auto">
            <a:xfrm>
              <a:off x="4648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Line 44"/>
            <p:cNvSpPr>
              <a:spLocks noChangeShapeType="1"/>
            </p:cNvSpPr>
            <p:nvPr/>
          </p:nvSpPr>
          <p:spPr bwMode="auto">
            <a:xfrm>
              <a:off x="5029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Line 45"/>
            <p:cNvSpPr>
              <a:spLocks noChangeShapeType="1"/>
            </p:cNvSpPr>
            <p:nvPr/>
          </p:nvSpPr>
          <p:spPr bwMode="auto">
            <a:xfrm>
              <a:off x="53340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Line 46"/>
            <p:cNvSpPr>
              <a:spLocks noChangeShapeType="1"/>
            </p:cNvSpPr>
            <p:nvPr/>
          </p:nvSpPr>
          <p:spPr bwMode="auto">
            <a:xfrm flipH="1">
              <a:off x="50292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47"/>
            <p:cNvSpPr>
              <a:spLocks noChangeShapeType="1"/>
            </p:cNvSpPr>
            <p:nvPr/>
          </p:nvSpPr>
          <p:spPr bwMode="auto">
            <a:xfrm flipH="1">
              <a:off x="5334000" y="51054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Line 48"/>
            <p:cNvSpPr>
              <a:spLocks noChangeShapeType="1"/>
            </p:cNvSpPr>
            <p:nvPr/>
          </p:nvSpPr>
          <p:spPr bwMode="auto">
            <a:xfrm>
              <a:off x="5357813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Line 49"/>
            <p:cNvSpPr>
              <a:spLocks noChangeShapeType="1"/>
            </p:cNvSpPr>
            <p:nvPr/>
          </p:nvSpPr>
          <p:spPr bwMode="auto">
            <a:xfrm>
              <a:off x="6178550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Line 50"/>
            <p:cNvSpPr>
              <a:spLocks noChangeShapeType="1"/>
            </p:cNvSpPr>
            <p:nvPr/>
          </p:nvSpPr>
          <p:spPr bwMode="auto">
            <a:xfrm>
              <a:off x="4876800" y="5867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Line 51"/>
            <p:cNvSpPr>
              <a:spLocks noChangeShapeType="1"/>
            </p:cNvSpPr>
            <p:nvPr/>
          </p:nvSpPr>
          <p:spPr bwMode="auto">
            <a:xfrm flipH="1">
              <a:off x="4876800" y="6096000"/>
              <a:ext cx="990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Line 52"/>
            <p:cNvSpPr>
              <a:spLocks noChangeShapeType="1"/>
            </p:cNvSpPr>
            <p:nvPr/>
          </p:nvSpPr>
          <p:spPr bwMode="auto">
            <a:xfrm>
              <a:off x="35814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3"/>
            <p:cNvSpPr>
              <a:spLocks noChangeShapeType="1"/>
            </p:cNvSpPr>
            <p:nvPr/>
          </p:nvSpPr>
          <p:spPr bwMode="auto">
            <a:xfrm flipH="1">
              <a:off x="1524000" y="2133600"/>
              <a:ext cx="2057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Line 54"/>
            <p:cNvSpPr>
              <a:spLocks noChangeShapeType="1"/>
            </p:cNvSpPr>
            <p:nvPr/>
          </p:nvSpPr>
          <p:spPr bwMode="auto">
            <a:xfrm>
              <a:off x="1752600" y="1828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Line 55"/>
            <p:cNvSpPr>
              <a:spLocks noChangeShapeType="1"/>
            </p:cNvSpPr>
            <p:nvPr/>
          </p:nvSpPr>
          <p:spPr bwMode="auto">
            <a:xfrm>
              <a:off x="1524000" y="21336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Line 56"/>
            <p:cNvSpPr>
              <a:spLocks noChangeShapeType="1"/>
            </p:cNvSpPr>
            <p:nvPr/>
          </p:nvSpPr>
          <p:spPr bwMode="auto">
            <a:xfrm flipH="1">
              <a:off x="1524000" y="36576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Line 57"/>
            <p:cNvSpPr>
              <a:spLocks noChangeShapeType="1"/>
            </p:cNvSpPr>
            <p:nvPr/>
          </p:nvSpPr>
          <p:spPr bwMode="auto">
            <a:xfrm flipH="1">
              <a:off x="1066800" y="19812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Line 58"/>
            <p:cNvSpPr>
              <a:spLocks noChangeShapeType="1"/>
            </p:cNvSpPr>
            <p:nvPr/>
          </p:nvSpPr>
          <p:spPr bwMode="auto">
            <a:xfrm>
              <a:off x="1066800" y="1981200"/>
              <a:ext cx="0" cy="289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59"/>
            <p:cNvSpPr>
              <a:spLocks noChangeShapeType="1"/>
            </p:cNvSpPr>
            <p:nvPr/>
          </p:nvSpPr>
          <p:spPr bwMode="auto">
            <a:xfrm flipH="1">
              <a:off x="1066800" y="4876800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Line 60"/>
            <p:cNvSpPr>
              <a:spLocks noChangeShapeType="1"/>
            </p:cNvSpPr>
            <p:nvPr/>
          </p:nvSpPr>
          <p:spPr bwMode="auto">
            <a:xfrm flipH="1">
              <a:off x="1752600" y="4876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1"/>
            <p:cNvSpPr>
              <a:spLocks noChangeArrowheads="1"/>
            </p:cNvSpPr>
            <p:nvPr/>
          </p:nvSpPr>
          <p:spPr bwMode="auto">
            <a:xfrm>
              <a:off x="1874838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3" name="Oval 62"/>
            <p:cNvSpPr>
              <a:spLocks noChangeArrowheads="1"/>
            </p:cNvSpPr>
            <p:nvPr/>
          </p:nvSpPr>
          <p:spPr bwMode="auto">
            <a:xfrm>
              <a:off x="24034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4" name="Oval 63"/>
            <p:cNvSpPr>
              <a:spLocks noChangeArrowheads="1"/>
            </p:cNvSpPr>
            <p:nvPr/>
          </p:nvSpPr>
          <p:spPr bwMode="auto">
            <a:xfrm>
              <a:off x="34083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5" name="Oval 64"/>
            <p:cNvSpPr>
              <a:spLocks noChangeArrowheads="1"/>
            </p:cNvSpPr>
            <p:nvPr/>
          </p:nvSpPr>
          <p:spPr bwMode="auto">
            <a:xfrm>
              <a:off x="42957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6" name="Oval 65"/>
            <p:cNvSpPr>
              <a:spLocks noChangeArrowheads="1"/>
            </p:cNvSpPr>
            <p:nvPr/>
          </p:nvSpPr>
          <p:spPr bwMode="auto">
            <a:xfrm>
              <a:off x="53260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7" name="Oval 66"/>
            <p:cNvSpPr>
              <a:spLocks noChangeArrowheads="1"/>
            </p:cNvSpPr>
            <p:nvPr/>
          </p:nvSpPr>
          <p:spPr bwMode="auto">
            <a:xfrm>
              <a:off x="6146800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8" name="Line 67"/>
            <p:cNvSpPr>
              <a:spLocks noChangeShapeType="1"/>
            </p:cNvSpPr>
            <p:nvPr/>
          </p:nvSpPr>
          <p:spPr bwMode="auto">
            <a:xfrm>
              <a:off x="1905000" y="4953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Line 68"/>
            <p:cNvSpPr>
              <a:spLocks noChangeShapeType="1"/>
            </p:cNvSpPr>
            <p:nvPr/>
          </p:nvSpPr>
          <p:spPr bwMode="auto">
            <a:xfrm>
              <a:off x="50292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69"/>
            <p:cNvSpPr>
              <a:spLocks noChangeShapeType="1"/>
            </p:cNvSpPr>
            <p:nvPr/>
          </p:nvSpPr>
          <p:spPr bwMode="auto">
            <a:xfrm flipH="1">
              <a:off x="5029200" y="2133600"/>
              <a:ext cx="259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1" name="Line 70"/>
            <p:cNvSpPr>
              <a:spLocks noChangeShapeType="1"/>
            </p:cNvSpPr>
            <p:nvPr/>
          </p:nvSpPr>
          <p:spPr bwMode="auto">
            <a:xfrm>
              <a:off x="7620000" y="2133600"/>
              <a:ext cx="0" cy="3581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Line 71"/>
            <p:cNvSpPr>
              <a:spLocks noChangeShapeType="1"/>
            </p:cNvSpPr>
            <p:nvPr/>
          </p:nvSpPr>
          <p:spPr bwMode="auto">
            <a:xfrm flipH="1">
              <a:off x="5257800" y="57150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Line 72"/>
            <p:cNvSpPr>
              <a:spLocks noChangeShapeType="1"/>
            </p:cNvSpPr>
            <p:nvPr/>
          </p:nvSpPr>
          <p:spPr bwMode="auto">
            <a:xfrm flipH="1">
              <a:off x="1143000" y="19050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4" name="Line 73"/>
            <p:cNvSpPr>
              <a:spLocks noChangeShapeType="1"/>
            </p:cNvSpPr>
            <p:nvPr/>
          </p:nvSpPr>
          <p:spPr bwMode="auto">
            <a:xfrm flipH="1">
              <a:off x="32004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5" name="Line 74"/>
            <p:cNvSpPr>
              <a:spLocks noChangeShapeType="1"/>
            </p:cNvSpPr>
            <p:nvPr/>
          </p:nvSpPr>
          <p:spPr bwMode="auto">
            <a:xfrm flipH="1">
              <a:off x="57150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6" name="Line 75"/>
            <p:cNvSpPr>
              <a:spLocks noChangeShapeType="1"/>
            </p:cNvSpPr>
            <p:nvPr/>
          </p:nvSpPr>
          <p:spPr bwMode="auto">
            <a:xfrm flipH="1">
              <a:off x="2362200" y="4343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7" name="Rectangle 76"/>
            <p:cNvSpPr>
              <a:spLocks noChangeArrowheads="1"/>
            </p:cNvSpPr>
            <p:nvPr/>
          </p:nvSpPr>
          <p:spPr bwMode="auto">
            <a:xfrm>
              <a:off x="1050925" y="2011362"/>
              <a:ext cx="37672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4658" name="Rectangle 77"/>
            <p:cNvSpPr>
              <a:spLocks noChangeArrowheads="1"/>
            </p:cNvSpPr>
            <p:nvPr/>
          </p:nvSpPr>
          <p:spPr bwMode="auto">
            <a:xfrm>
              <a:off x="3108325" y="2163763"/>
              <a:ext cx="428020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k</a:t>
              </a:r>
            </a:p>
          </p:txBody>
        </p:sp>
        <p:sp>
          <p:nvSpPr>
            <p:cNvPr id="24659" name="Rectangle 78"/>
            <p:cNvSpPr>
              <a:spLocks noChangeArrowheads="1"/>
            </p:cNvSpPr>
            <p:nvPr/>
          </p:nvSpPr>
          <p:spPr bwMode="auto">
            <a:xfrm>
              <a:off x="5622925" y="2163763"/>
              <a:ext cx="436035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b</a:t>
              </a:r>
            </a:p>
          </p:txBody>
        </p:sp>
        <p:sp>
          <p:nvSpPr>
            <p:cNvPr id="24660" name="Rectangle 79"/>
            <p:cNvSpPr>
              <a:spLocks noChangeArrowheads="1"/>
            </p:cNvSpPr>
            <p:nvPr/>
          </p:nvSpPr>
          <p:spPr bwMode="auto">
            <a:xfrm>
              <a:off x="2498725" y="4297363"/>
              <a:ext cx="37672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4661" name="Rectangle 80"/>
            <p:cNvSpPr>
              <a:spLocks noChangeArrowheads="1"/>
            </p:cNvSpPr>
            <p:nvPr/>
          </p:nvSpPr>
          <p:spPr bwMode="auto">
            <a:xfrm>
              <a:off x="898525" y="5821362"/>
              <a:ext cx="599548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HIT</a:t>
              </a:r>
            </a:p>
          </p:txBody>
        </p:sp>
        <p:sp>
          <p:nvSpPr>
            <p:cNvPr id="24662" name="Rectangle 81"/>
            <p:cNvSpPr>
              <a:spLocks noChangeArrowheads="1"/>
            </p:cNvSpPr>
            <p:nvPr/>
          </p:nvSpPr>
          <p:spPr bwMode="auto">
            <a:xfrm>
              <a:off x="5851525" y="5897564"/>
              <a:ext cx="2335606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Word or Byte</a:t>
              </a:r>
            </a:p>
          </p:txBody>
        </p:sp>
        <p:sp>
          <p:nvSpPr>
            <p:cNvPr id="24663" name="Line 82"/>
            <p:cNvSpPr>
              <a:spLocks noChangeShapeType="1"/>
            </p:cNvSpPr>
            <p:nvPr/>
          </p:nvSpPr>
          <p:spPr bwMode="auto">
            <a:xfrm>
              <a:off x="6781800" y="27432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4" name="Rectangle 83"/>
            <p:cNvSpPr>
              <a:spLocks noChangeArrowheads="1"/>
            </p:cNvSpPr>
            <p:nvPr/>
          </p:nvSpPr>
          <p:spPr bwMode="auto">
            <a:xfrm>
              <a:off x="6765925" y="3306763"/>
              <a:ext cx="774283" cy="93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2</a:t>
              </a:r>
              <a:r>
                <a:rPr lang="en-US" baseline="30000"/>
                <a:t>k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lines</a:t>
              </a:r>
            </a:p>
          </p:txBody>
        </p:sp>
      </p:grpSp>
      <p:sp>
        <p:nvSpPr>
          <p:cNvPr id="24579" name="Rectangle 81"/>
          <p:cNvSpPr>
            <a:spLocks noChangeArrowheads="1"/>
          </p:cNvSpPr>
          <p:nvPr/>
        </p:nvSpPr>
        <p:spPr bwMode="auto">
          <a:xfrm>
            <a:off x="2209800" y="1362075"/>
            <a:ext cx="17827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Block number</a:t>
            </a:r>
          </a:p>
        </p:txBody>
      </p:sp>
      <p:sp>
        <p:nvSpPr>
          <p:cNvPr id="24580" name="Rectangle 81"/>
          <p:cNvSpPr>
            <a:spLocks noChangeArrowheads="1"/>
          </p:cNvSpPr>
          <p:nvPr/>
        </p:nvSpPr>
        <p:spPr bwMode="auto">
          <a:xfrm>
            <a:off x="4451350" y="1371600"/>
            <a:ext cx="1620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/>
              <a:t>Block offset </a:t>
            </a:r>
          </a:p>
        </p:txBody>
      </p:sp>
      <p:sp>
        <p:nvSpPr>
          <p:cNvPr id="24581" name="Right Brace 90"/>
          <p:cNvSpPr>
            <a:spLocks/>
          </p:cNvSpPr>
          <p:nvPr/>
        </p:nvSpPr>
        <p:spPr bwMode="auto">
          <a:xfrm rot="-5400000">
            <a:off x="2843213" y="171450"/>
            <a:ext cx="417512" cy="3487738"/>
          </a:xfrm>
          <a:prstGeom prst="rightBrace">
            <a:avLst>
              <a:gd name="adj1" fmla="val 8315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24582" name="Right Brace 91"/>
          <p:cNvSpPr>
            <a:spLocks/>
          </p:cNvSpPr>
          <p:nvPr/>
        </p:nvSpPr>
        <p:spPr bwMode="auto">
          <a:xfrm rot="-5400000">
            <a:off x="4972844" y="1534319"/>
            <a:ext cx="417512" cy="762000"/>
          </a:xfrm>
          <a:prstGeom prst="rightBrace">
            <a:avLst>
              <a:gd name="adj1" fmla="val 832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09600" y="6181725"/>
            <a:ext cx="4425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56127A"/>
                </a:solidFill>
                <a:latin typeface="+mj-lt"/>
              </a:rPr>
              <a:t>What is a bad reference pattern?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335588" y="6172200"/>
            <a:ext cx="31511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+mj-lt"/>
              </a:rPr>
              <a:t>Strided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 = size of cache</a:t>
            </a:r>
          </a:p>
        </p:txBody>
      </p:sp>
      <p:sp>
        <p:nvSpPr>
          <p:cNvPr id="24585" name="TextBox 94"/>
          <p:cNvSpPr txBox="1">
            <a:spLocks noChangeArrowheads="1"/>
          </p:cNvSpPr>
          <p:nvPr/>
        </p:nvSpPr>
        <p:spPr bwMode="auto">
          <a:xfrm>
            <a:off x="6291263" y="2211388"/>
            <a:ext cx="169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 address</a:t>
            </a:r>
          </a:p>
        </p:txBody>
      </p:sp>
      <p:sp>
        <p:nvSpPr>
          <p:cNvPr id="95" name="Date Placeholder 9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96" name="Slide Number Placeholder 9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7" name="Footer Placeholder 9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>
          <a:xfrm>
            <a:off x="622300" y="341313"/>
            <a:ext cx="8207375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4000" smtClean="0"/>
              <a:t>Direct Map Address Selection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i="1" smtClean="0"/>
              <a:t>higher-order vs. lower-order address bits</a:t>
            </a:r>
          </a:p>
        </p:txBody>
      </p:sp>
      <p:grpSp>
        <p:nvGrpSpPr>
          <p:cNvPr id="26626" name="Group 86"/>
          <p:cNvGrpSpPr>
            <a:grpSpLocks/>
          </p:cNvGrpSpPr>
          <p:nvPr/>
        </p:nvGrpSpPr>
        <p:grpSpPr bwMode="auto">
          <a:xfrm>
            <a:off x="898525" y="1689100"/>
            <a:ext cx="7269163" cy="3917950"/>
            <a:chOff x="898525" y="1293813"/>
            <a:chExt cx="7297752" cy="5044512"/>
          </a:xfrm>
        </p:grpSpPr>
        <p:sp>
          <p:nvSpPr>
            <p:cNvPr id="26632" name="Line 2"/>
            <p:cNvSpPr>
              <a:spLocks noChangeShapeType="1"/>
            </p:cNvSpPr>
            <p:nvPr/>
          </p:nvSpPr>
          <p:spPr bwMode="auto">
            <a:xfrm>
              <a:off x="2438400" y="5105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Rectangle 3" descr="Large confetti"/>
            <p:cNvSpPr>
              <a:spLocks noChangeArrowheads="1"/>
            </p:cNvSpPr>
            <p:nvPr/>
          </p:nvSpPr>
          <p:spPr bwMode="auto">
            <a:xfrm>
              <a:off x="1758950" y="3511550"/>
              <a:ext cx="4864100" cy="368300"/>
            </a:xfrm>
            <a:prstGeom prst="rect">
              <a:avLst/>
            </a:prstGeom>
            <a:pattFill prst="lgConfetti">
              <a:fgClr>
                <a:schemeClr val="hlink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34" name="Rectangle 5"/>
            <p:cNvSpPr>
              <a:spLocks noChangeArrowheads="1"/>
            </p:cNvSpPr>
            <p:nvPr/>
          </p:nvSpPr>
          <p:spPr bwMode="auto">
            <a:xfrm>
              <a:off x="1765300" y="2755900"/>
              <a:ext cx="4851400" cy="1498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35" name="Line 6"/>
            <p:cNvSpPr>
              <a:spLocks noChangeShapeType="1"/>
            </p:cNvSpPr>
            <p:nvPr/>
          </p:nvSpPr>
          <p:spPr bwMode="auto">
            <a:xfrm>
              <a:off x="1752600" y="3124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7"/>
            <p:cNvSpPr>
              <a:spLocks noChangeShapeType="1"/>
            </p:cNvSpPr>
            <p:nvPr/>
          </p:nvSpPr>
          <p:spPr bwMode="auto">
            <a:xfrm>
              <a:off x="1752600" y="3505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8"/>
            <p:cNvSpPr>
              <a:spLocks noChangeShapeType="1"/>
            </p:cNvSpPr>
            <p:nvPr/>
          </p:nvSpPr>
          <p:spPr bwMode="auto">
            <a:xfrm>
              <a:off x="1752600" y="3886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9"/>
            <p:cNvSpPr>
              <a:spLocks noChangeShapeType="1"/>
            </p:cNvSpPr>
            <p:nvPr/>
          </p:nvSpPr>
          <p:spPr bwMode="auto">
            <a:xfrm>
              <a:off x="29718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10"/>
            <p:cNvSpPr>
              <a:spLocks noChangeShapeType="1"/>
            </p:cNvSpPr>
            <p:nvPr/>
          </p:nvSpPr>
          <p:spPr bwMode="auto">
            <a:xfrm>
              <a:off x="38862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Line 11"/>
            <p:cNvSpPr>
              <a:spLocks noChangeShapeType="1"/>
            </p:cNvSpPr>
            <p:nvPr/>
          </p:nvSpPr>
          <p:spPr bwMode="auto">
            <a:xfrm>
              <a:off x="20574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Rectangle 12"/>
            <p:cNvSpPr>
              <a:spLocks noChangeArrowheads="1"/>
            </p:cNvSpPr>
            <p:nvPr/>
          </p:nvSpPr>
          <p:spPr bwMode="auto">
            <a:xfrm>
              <a:off x="2041525" y="2392364"/>
              <a:ext cx="766242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Tag</a:t>
              </a:r>
              <a:endParaRPr lang="en-US"/>
            </a:p>
          </p:txBody>
        </p:sp>
        <p:sp>
          <p:nvSpPr>
            <p:cNvPr id="26642" name="Rectangle 13"/>
            <p:cNvSpPr>
              <a:spLocks noChangeArrowheads="1"/>
            </p:cNvSpPr>
            <p:nvPr/>
          </p:nvSpPr>
          <p:spPr bwMode="auto">
            <a:xfrm>
              <a:off x="4098925" y="2392364"/>
              <a:ext cx="1437146" cy="440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Block</a:t>
              </a:r>
            </a:p>
          </p:txBody>
        </p:sp>
        <p:sp>
          <p:nvSpPr>
            <p:cNvPr id="26643" name="Rectangle 14"/>
            <p:cNvSpPr>
              <a:spLocks noChangeArrowheads="1"/>
            </p:cNvSpPr>
            <p:nvPr/>
          </p:nvSpPr>
          <p:spPr bwMode="auto">
            <a:xfrm>
              <a:off x="1584325" y="2392364"/>
              <a:ext cx="524647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V</a:t>
              </a:r>
              <a:endParaRPr lang="en-US"/>
            </a:p>
          </p:txBody>
        </p:sp>
        <p:sp>
          <p:nvSpPr>
            <p:cNvPr id="26644" name="Line 15"/>
            <p:cNvSpPr>
              <a:spLocks noChangeShapeType="1"/>
            </p:cNvSpPr>
            <p:nvPr/>
          </p:nvSpPr>
          <p:spPr bwMode="auto">
            <a:xfrm>
              <a:off x="48006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Line 16"/>
            <p:cNvSpPr>
              <a:spLocks noChangeShapeType="1"/>
            </p:cNvSpPr>
            <p:nvPr/>
          </p:nvSpPr>
          <p:spPr bwMode="auto">
            <a:xfrm>
              <a:off x="57150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17"/>
            <p:cNvSpPr>
              <a:spLocks noChangeArrowheads="1"/>
            </p:cNvSpPr>
            <p:nvPr/>
          </p:nvSpPr>
          <p:spPr bwMode="auto">
            <a:xfrm>
              <a:off x="1079500" y="1308100"/>
              <a:ext cx="4318000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6647" name="Group 18"/>
            <p:cNvGrpSpPr>
              <a:grpSpLocks/>
            </p:cNvGrpSpPr>
            <p:nvPr/>
          </p:nvGrpSpPr>
          <p:grpSpPr bwMode="auto">
            <a:xfrm>
              <a:off x="1827213" y="5419725"/>
              <a:ext cx="325437" cy="473075"/>
              <a:chOff x="1151" y="3414"/>
              <a:chExt cx="205" cy="298"/>
            </a:xfrm>
          </p:grpSpPr>
          <p:sp>
            <p:nvSpPr>
              <p:cNvPr id="26708" name="Line 19"/>
              <p:cNvSpPr>
                <a:spLocks noChangeShapeType="1"/>
              </p:cNvSpPr>
              <p:nvPr/>
            </p:nvSpPr>
            <p:spPr bwMode="auto">
              <a:xfrm>
                <a:off x="1354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09" name="Line 20"/>
              <p:cNvSpPr>
                <a:spLocks noChangeShapeType="1"/>
              </p:cNvSpPr>
              <p:nvPr/>
            </p:nvSpPr>
            <p:spPr bwMode="auto">
              <a:xfrm>
                <a:off x="1152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0" name="Line 21"/>
              <p:cNvSpPr>
                <a:spLocks noChangeShapeType="1"/>
              </p:cNvSpPr>
              <p:nvPr/>
            </p:nvSpPr>
            <p:spPr bwMode="auto">
              <a:xfrm flipH="1">
                <a:off x="1153" y="3416"/>
                <a:ext cx="20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1" name="Arc 22"/>
              <p:cNvSpPr>
                <a:spLocks/>
              </p:cNvSpPr>
              <p:nvPr/>
            </p:nvSpPr>
            <p:spPr bwMode="auto">
              <a:xfrm>
                <a:off x="1249" y="3617"/>
                <a:ext cx="107" cy="94"/>
              </a:xfrm>
              <a:custGeom>
                <a:avLst/>
                <a:gdLst>
                  <a:gd name="T0" fmla="*/ 0 w 21805"/>
                  <a:gd name="T1" fmla="*/ 0 h 21600"/>
                  <a:gd name="T2" fmla="*/ 0 w 21805"/>
                  <a:gd name="T3" fmla="*/ 0 h 21600"/>
                  <a:gd name="T4" fmla="*/ 0 w 2180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05"/>
                  <a:gd name="T10" fmla="*/ 0 h 21600"/>
                  <a:gd name="T11" fmla="*/ 21805 w 2180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05" h="21600" fill="none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</a:path>
                  <a:path w="21805" h="21600" stroke="0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  <a:lnTo>
                      <a:pt x="205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2" name="Arc 23"/>
              <p:cNvSpPr>
                <a:spLocks/>
              </p:cNvSpPr>
              <p:nvPr/>
            </p:nvSpPr>
            <p:spPr bwMode="auto">
              <a:xfrm>
                <a:off x="1151" y="3618"/>
                <a:ext cx="106" cy="9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</a:path>
                  <a:path w="21600" h="21599" stroke="0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648" name="AutoShape 24"/>
            <p:cNvSpPr>
              <a:spLocks noChangeArrowheads="1"/>
            </p:cNvSpPr>
            <p:nvPr/>
          </p:nvSpPr>
          <p:spPr bwMode="auto">
            <a:xfrm rot="10800000" flipH="1" flipV="1">
              <a:off x="4279900" y="5576888"/>
              <a:ext cx="1117600" cy="277812"/>
            </a:xfrm>
            <a:custGeom>
              <a:avLst/>
              <a:gdLst>
                <a:gd name="T0" fmla="*/ 2147483647 w 21600"/>
                <a:gd name="T1" fmla="*/ 295537636 h 21600"/>
                <a:gd name="T2" fmla="*/ 2147483647 w 21600"/>
                <a:gd name="T3" fmla="*/ 591075273 h 21600"/>
                <a:gd name="T4" fmla="*/ 2147483647 w 21600"/>
                <a:gd name="T5" fmla="*/ 295537636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2173288" y="46609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2206625" y="4716462"/>
              <a:ext cx="487632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=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4632325" y="1293813"/>
              <a:ext cx="804672" cy="405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Offset</a:t>
              </a:r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46482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>
              <a:off x="2819400" y="13081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Rectangle 30"/>
            <p:cNvSpPr>
              <a:spLocks noChangeArrowheads="1"/>
            </p:cNvSpPr>
            <p:nvPr/>
          </p:nvSpPr>
          <p:spPr bwMode="auto">
            <a:xfrm>
              <a:off x="1393825" y="1338263"/>
              <a:ext cx="941467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</a:t>
              </a:r>
              <a:r>
                <a:rPr lang="en-US" sz="1800"/>
                <a:t>Index</a:t>
              </a:r>
              <a:endParaRPr lang="en-US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1905000" y="3733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2438400" y="3733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>
              <a:off x="1981200" y="5867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 flipH="1">
              <a:off x="1447800" y="60198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 flipH="1">
              <a:off x="2057400" y="5257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36"/>
            <p:cNvSpPr>
              <a:spLocks noChangeShapeType="1"/>
            </p:cNvSpPr>
            <p:nvPr/>
          </p:nvSpPr>
          <p:spPr bwMode="auto">
            <a:xfrm>
              <a:off x="2057400" y="5257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37"/>
            <p:cNvSpPr>
              <a:spLocks noChangeShapeType="1"/>
            </p:cNvSpPr>
            <p:nvPr/>
          </p:nvSpPr>
          <p:spPr bwMode="auto">
            <a:xfrm>
              <a:off x="3440113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38"/>
            <p:cNvSpPr>
              <a:spLocks noChangeShapeType="1"/>
            </p:cNvSpPr>
            <p:nvPr/>
          </p:nvSpPr>
          <p:spPr bwMode="auto">
            <a:xfrm flipH="1">
              <a:off x="3429000" y="51054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39"/>
            <p:cNvSpPr>
              <a:spLocks noChangeShapeType="1"/>
            </p:cNvSpPr>
            <p:nvPr/>
          </p:nvSpPr>
          <p:spPr bwMode="auto">
            <a:xfrm>
              <a:off x="43434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40"/>
            <p:cNvSpPr>
              <a:spLocks noChangeShapeType="1"/>
            </p:cNvSpPr>
            <p:nvPr/>
          </p:nvSpPr>
          <p:spPr bwMode="auto">
            <a:xfrm>
              <a:off x="4327525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41"/>
            <p:cNvSpPr>
              <a:spLocks noChangeShapeType="1"/>
            </p:cNvSpPr>
            <p:nvPr/>
          </p:nvSpPr>
          <p:spPr bwMode="auto">
            <a:xfrm flipH="1">
              <a:off x="43434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6" name="Line 42"/>
            <p:cNvSpPr>
              <a:spLocks noChangeShapeType="1"/>
            </p:cNvSpPr>
            <p:nvPr/>
          </p:nvSpPr>
          <p:spPr bwMode="auto">
            <a:xfrm>
              <a:off x="4648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>
              <a:off x="5029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53340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 flipH="1">
              <a:off x="50292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0" name="Line 46"/>
            <p:cNvSpPr>
              <a:spLocks noChangeShapeType="1"/>
            </p:cNvSpPr>
            <p:nvPr/>
          </p:nvSpPr>
          <p:spPr bwMode="auto">
            <a:xfrm flipH="1">
              <a:off x="5334000" y="51054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Line 47"/>
            <p:cNvSpPr>
              <a:spLocks noChangeShapeType="1"/>
            </p:cNvSpPr>
            <p:nvPr/>
          </p:nvSpPr>
          <p:spPr bwMode="auto">
            <a:xfrm>
              <a:off x="5357813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>
              <a:off x="6178550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Line 49"/>
            <p:cNvSpPr>
              <a:spLocks noChangeShapeType="1"/>
            </p:cNvSpPr>
            <p:nvPr/>
          </p:nvSpPr>
          <p:spPr bwMode="auto">
            <a:xfrm>
              <a:off x="4876800" y="5867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Line 50"/>
            <p:cNvSpPr>
              <a:spLocks noChangeShapeType="1"/>
            </p:cNvSpPr>
            <p:nvPr/>
          </p:nvSpPr>
          <p:spPr bwMode="auto">
            <a:xfrm flipH="1">
              <a:off x="4876800" y="6096000"/>
              <a:ext cx="990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1968500" y="1803400"/>
              <a:ext cx="0" cy="165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Line 52"/>
            <p:cNvSpPr>
              <a:spLocks noChangeShapeType="1"/>
            </p:cNvSpPr>
            <p:nvPr/>
          </p:nvSpPr>
          <p:spPr bwMode="auto">
            <a:xfrm flipH="1" flipV="1">
              <a:off x="1511300" y="1968500"/>
              <a:ext cx="4445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Line 53"/>
            <p:cNvSpPr>
              <a:spLocks noChangeShapeType="1"/>
            </p:cNvSpPr>
            <p:nvPr/>
          </p:nvSpPr>
          <p:spPr bwMode="auto">
            <a:xfrm>
              <a:off x="3657600" y="1816100"/>
              <a:ext cx="0" cy="4953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Line 54"/>
            <p:cNvSpPr>
              <a:spLocks noChangeShapeType="1"/>
            </p:cNvSpPr>
            <p:nvPr/>
          </p:nvSpPr>
          <p:spPr bwMode="auto">
            <a:xfrm>
              <a:off x="1524000" y="19812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9" name="Line 55"/>
            <p:cNvSpPr>
              <a:spLocks noChangeShapeType="1"/>
            </p:cNvSpPr>
            <p:nvPr/>
          </p:nvSpPr>
          <p:spPr bwMode="auto">
            <a:xfrm flipH="1">
              <a:off x="1524000" y="36576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Line 56"/>
            <p:cNvSpPr>
              <a:spLocks noChangeShapeType="1"/>
            </p:cNvSpPr>
            <p:nvPr/>
          </p:nvSpPr>
          <p:spPr bwMode="auto">
            <a:xfrm flipH="1">
              <a:off x="1054100" y="2298700"/>
              <a:ext cx="26162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1" name="Line 57"/>
            <p:cNvSpPr>
              <a:spLocks noChangeShapeType="1"/>
            </p:cNvSpPr>
            <p:nvPr/>
          </p:nvSpPr>
          <p:spPr bwMode="auto">
            <a:xfrm>
              <a:off x="1066800" y="2298700"/>
              <a:ext cx="0" cy="25781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Line 58"/>
            <p:cNvSpPr>
              <a:spLocks noChangeShapeType="1"/>
            </p:cNvSpPr>
            <p:nvPr/>
          </p:nvSpPr>
          <p:spPr bwMode="auto">
            <a:xfrm flipH="1">
              <a:off x="1066800" y="4876800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3" name="Line 59"/>
            <p:cNvSpPr>
              <a:spLocks noChangeShapeType="1"/>
            </p:cNvSpPr>
            <p:nvPr/>
          </p:nvSpPr>
          <p:spPr bwMode="auto">
            <a:xfrm flipH="1">
              <a:off x="1752600" y="4876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4" name="Oval 60"/>
            <p:cNvSpPr>
              <a:spLocks noChangeArrowheads="1"/>
            </p:cNvSpPr>
            <p:nvPr/>
          </p:nvSpPr>
          <p:spPr bwMode="auto">
            <a:xfrm>
              <a:off x="1874838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5" name="Oval 61"/>
            <p:cNvSpPr>
              <a:spLocks noChangeArrowheads="1"/>
            </p:cNvSpPr>
            <p:nvPr/>
          </p:nvSpPr>
          <p:spPr bwMode="auto">
            <a:xfrm>
              <a:off x="24034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6" name="Oval 62"/>
            <p:cNvSpPr>
              <a:spLocks noChangeArrowheads="1"/>
            </p:cNvSpPr>
            <p:nvPr/>
          </p:nvSpPr>
          <p:spPr bwMode="auto">
            <a:xfrm>
              <a:off x="34083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7" name="Oval 63"/>
            <p:cNvSpPr>
              <a:spLocks noChangeArrowheads="1"/>
            </p:cNvSpPr>
            <p:nvPr/>
          </p:nvSpPr>
          <p:spPr bwMode="auto">
            <a:xfrm>
              <a:off x="42957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8" name="Oval 64"/>
            <p:cNvSpPr>
              <a:spLocks noChangeArrowheads="1"/>
            </p:cNvSpPr>
            <p:nvPr/>
          </p:nvSpPr>
          <p:spPr bwMode="auto">
            <a:xfrm>
              <a:off x="53260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89" name="Oval 65"/>
            <p:cNvSpPr>
              <a:spLocks noChangeArrowheads="1"/>
            </p:cNvSpPr>
            <p:nvPr/>
          </p:nvSpPr>
          <p:spPr bwMode="auto">
            <a:xfrm>
              <a:off x="6146800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6690" name="Line 66"/>
            <p:cNvSpPr>
              <a:spLocks noChangeShapeType="1"/>
            </p:cNvSpPr>
            <p:nvPr/>
          </p:nvSpPr>
          <p:spPr bwMode="auto">
            <a:xfrm>
              <a:off x="1905000" y="4953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1" name="Line 67"/>
            <p:cNvSpPr>
              <a:spLocks noChangeShapeType="1"/>
            </p:cNvSpPr>
            <p:nvPr/>
          </p:nvSpPr>
          <p:spPr bwMode="auto">
            <a:xfrm>
              <a:off x="50292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68"/>
            <p:cNvSpPr>
              <a:spLocks noChangeShapeType="1"/>
            </p:cNvSpPr>
            <p:nvPr/>
          </p:nvSpPr>
          <p:spPr bwMode="auto">
            <a:xfrm flipH="1">
              <a:off x="5029200" y="2133600"/>
              <a:ext cx="259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3" name="Line 69"/>
            <p:cNvSpPr>
              <a:spLocks noChangeShapeType="1"/>
            </p:cNvSpPr>
            <p:nvPr/>
          </p:nvSpPr>
          <p:spPr bwMode="auto">
            <a:xfrm>
              <a:off x="7620000" y="2133600"/>
              <a:ext cx="0" cy="3581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4" name="Line 70"/>
            <p:cNvSpPr>
              <a:spLocks noChangeShapeType="1"/>
            </p:cNvSpPr>
            <p:nvPr/>
          </p:nvSpPr>
          <p:spPr bwMode="auto">
            <a:xfrm flipH="1">
              <a:off x="5257800" y="57150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5" name="Line 71"/>
            <p:cNvSpPr>
              <a:spLocks noChangeShapeType="1"/>
            </p:cNvSpPr>
            <p:nvPr/>
          </p:nvSpPr>
          <p:spPr bwMode="auto">
            <a:xfrm flipH="1">
              <a:off x="3022600" y="22352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6" name="Line 72"/>
            <p:cNvSpPr>
              <a:spLocks noChangeShapeType="1"/>
            </p:cNvSpPr>
            <p:nvPr/>
          </p:nvSpPr>
          <p:spPr bwMode="auto">
            <a:xfrm flipH="1">
              <a:off x="1676400" y="19177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7" name="Line 73"/>
            <p:cNvSpPr>
              <a:spLocks noChangeShapeType="1"/>
            </p:cNvSpPr>
            <p:nvPr/>
          </p:nvSpPr>
          <p:spPr bwMode="auto">
            <a:xfrm flipH="1">
              <a:off x="57150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8" name="Line 74"/>
            <p:cNvSpPr>
              <a:spLocks noChangeShapeType="1"/>
            </p:cNvSpPr>
            <p:nvPr/>
          </p:nvSpPr>
          <p:spPr bwMode="auto">
            <a:xfrm flipH="1">
              <a:off x="2362200" y="4343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9" name="Rectangle 75"/>
            <p:cNvSpPr>
              <a:spLocks noChangeArrowheads="1"/>
            </p:cNvSpPr>
            <p:nvPr/>
          </p:nvSpPr>
          <p:spPr bwMode="auto">
            <a:xfrm>
              <a:off x="2917825" y="1897063"/>
              <a:ext cx="378196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6700" name="Rectangle 76"/>
            <p:cNvSpPr>
              <a:spLocks noChangeArrowheads="1"/>
            </p:cNvSpPr>
            <p:nvPr/>
          </p:nvSpPr>
          <p:spPr bwMode="auto">
            <a:xfrm>
              <a:off x="1558925" y="1985962"/>
              <a:ext cx="429695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k</a:t>
              </a:r>
            </a:p>
          </p:txBody>
        </p:sp>
        <p:sp>
          <p:nvSpPr>
            <p:cNvPr id="26701" name="Rectangle 77"/>
            <p:cNvSpPr>
              <a:spLocks noChangeArrowheads="1"/>
            </p:cNvSpPr>
            <p:nvPr/>
          </p:nvSpPr>
          <p:spPr bwMode="auto">
            <a:xfrm>
              <a:off x="5622925" y="2163763"/>
              <a:ext cx="437742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b</a:t>
              </a:r>
            </a:p>
          </p:txBody>
        </p:sp>
        <p:sp>
          <p:nvSpPr>
            <p:cNvPr id="26702" name="Rectangle 78"/>
            <p:cNvSpPr>
              <a:spLocks noChangeArrowheads="1"/>
            </p:cNvSpPr>
            <p:nvPr/>
          </p:nvSpPr>
          <p:spPr bwMode="auto">
            <a:xfrm>
              <a:off x="2498725" y="4297363"/>
              <a:ext cx="378196" cy="476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6703" name="Rectangle 79"/>
            <p:cNvSpPr>
              <a:spLocks noChangeArrowheads="1"/>
            </p:cNvSpPr>
            <p:nvPr/>
          </p:nvSpPr>
          <p:spPr bwMode="auto">
            <a:xfrm>
              <a:off x="898525" y="5821363"/>
              <a:ext cx="601895" cy="440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HIT</a:t>
              </a:r>
              <a:endParaRPr lang="en-US"/>
            </a:p>
          </p:txBody>
        </p:sp>
        <p:sp>
          <p:nvSpPr>
            <p:cNvPr id="26704" name="Rectangle 80"/>
            <p:cNvSpPr>
              <a:spLocks noChangeArrowheads="1"/>
            </p:cNvSpPr>
            <p:nvPr/>
          </p:nvSpPr>
          <p:spPr bwMode="auto">
            <a:xfrm>
              <a:off x="5851525" y="5897563"/>
              <a:ext cx="2344752" cy="440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Word or Byte</a:t>
              </a:r>
            </a:p>
          </p:txBody>
        </p:sp>
        <p:sp>
          <p:nvSpPr>
            <p:cNvPr id="26705" name="Line 81"/>
            <p:cNvSpPr>
              <a:spLocks noChangeShapeType="1"/>
            </p:cNvSpPr>
            <p:nvPr/>
          </p:nvSpPr>
          <p:spPr bwMode="auto">
            <a:xfrm>
              <a:off x="6781800" y="27432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06" name="Rectangle 82"/>
            <p:cNvSpPr>
              <a:spLocks noChangeArrowheads="1"/>
            </p:cNvSpPr>
            <p:nvPr/>
          </p:nvSpPr>
          <p:spPr bwMode="auto">
            <a:xfrm>
              <a:off x="6765925" y="3306763"/>
              <a:ext cx="777314" cy="932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2</a:t>
              </a:r>
              <a:r>
                <a:rPr lang="en-US" baseline="30000"/>
                <a:t>k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lines</a:t>
              </a:r>
            </a:p>
          </p:txBody>
        </p:sp>
        <p:sp>
          <p:nvSpPr>
            <p:cNvPr id="26707" name="Rectangle 83"/>
            <p:cNvSpPr>
              <a:spLocks noChangeArrowheads="1"/>
            </p:cNvSpPr>
            <p:nvPr/>
          </p:nvSpPr>
          <p:spPr bwMode="auto">
            <a:xfrm>
              <a:off x="3394075" y="1362075"/>
              <a:ext cx="584708" cy="439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Tag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04800" y="5827713"/>
            <a:ext cx="42529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Char char="•"/>
              <a:defRPr/>
            </a:pPr>
            <a:r>
              <a:rPr lang="en-US" dirty="0">
                <a:solidFill>
                  <a:srgbClr val="56127A"/>
                </a:solidFill>
                <a:latin typeface="+mj-lt"/>
              </a:rPr>
              <a:t>Why might this be undesirable?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949825" y="6011863"/>
            <a:ext cx="38655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Char char="•"/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Spatially local blocks conflict</a:t>
            </a:r>
          </a:p>
        </p:txBody>
      </p:sp>
      <p:sp>
        <p:nvSpPr>
          <p:cNvPr id="90" name="Date Placeholder 8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2" name="Footer Placeholder 9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09600" y="680581"/>
            <a:ext cx="7772400" cy="784964"/>
          </a:xfrm>
        </p:spPr>
        <p:txBody>
          <a:bodyPr/>
          <a:lstStyle/>
          <a:p>
            <a:r>
              <a:rPr lang="en-US" sz="4000" dirty="0" smtClean="0"/>
              <a:t>Data Cache – code structure</a:t>
            </a:r>
          </a:p>
        </p:txBody>
      </p:sp>
      <p:sp>
        <p:nvSpPr>
          <p:cNvPr id="28674" name="TextBox 6"/>
          <p:cNvSpPr txBox="1">
            <a:spLocks noChangeArrowheads="1"/>
          </p:cNvSpPr>
          <p:nvPr/>
        </p:nvSpPr>
        <p:spPr bwMode="auto">
          <a:xfrm>
            <a:off x="600075" y="1470835"/>
            <a:ext cx="85439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mkDataCache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ReqRespMem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// state declarations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#(Index, Data)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dataArray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RegFile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#(Index, Tag)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tagArray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mkRegFileFull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Vector#(Rows,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tagValid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Vector#(Rows,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dirty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&lt;- 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replicateM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(False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FIFOF#(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missFifo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mkSizedFIFOF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reqFifoSz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RWire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hitWire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mkUnsafeRWire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Rwire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#(Index)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replaceIndexWire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mkUnsafeRWire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Action#(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r)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#(Data)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…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/>
              <a:t>Data Cache  </a:t>
            </a:r>
            <a:br>
              <a:rPr lang="en-US" sz="4000" smtClean="0"/>
            </a:br>
            <a:r>
              <a:rPr lang="en-US" sz="2800" smtClean="0"/>
              <a:t>typedefs</a:t>
            </a:r>
            <a:endParaRPr lang="en-US" sz="4000" smtClean="0"/>
          </a:p>
        </p:txBody>
      </p:sp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573088" y="1570038"/>
            <a:ext cx="857091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32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256 Rows;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#(Rows)) Index;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TSub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AddrSz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#(Rows), 2))) Tag;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32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DataSz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reqFifoSz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6;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Tag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unction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Index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(Tag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Index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06E0C12A-08B6-4EC6-87B1-EE571292E6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Cache </a:t>
            </a:r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9580" y="1879948"/>
            <a:ext cx="8844420" cy="472126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Index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tagArray.sub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(index) ==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&amp;&amp;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tagValid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hitWire.wset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(miss &amp;&amp; evict)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begin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(miss &amp;&amp; !evict)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... 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end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0619" y="3173033"/>
            <a:ext cx="371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Combinational hit case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66684" y="4397721"/>
            <a:ext cx="251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 request is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endCxn id="12" idx="3"/>
          </p:cNvCxnSpPr>
          <p:nvPr/>
        </p:nvCxnSpPr>
        <p:spPr bwMode="auto">
          <a:xfrm flipH="1">
            <a:off x="3645074" y="4672208"/>
            <a:ext cx="2730674" cy="34133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1565753" y="4822883"/>
            <a:ext cx="2079321" cy="381320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858016" y="3732756"/>
            <a:ext cx="1866379" cy="438411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5787025" y="4033381"/>
            <a:ext cx="638827" cy="526093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987440" y="3870542"/>
            <a:ext cx="133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accepted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33587" y="4897677"/>
            <a:ext cx="1838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accepted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21" idx="3"/>
          </p:cNvCxnSpPr>
          <p:nvPr/>
        </p:nvCxnSpPr>
        <p:spPr bwMode="auto">
          <a:xfrm flipH="1">
            <a:off x="3885157" y="4935255"/>
            <a:ext cx="2703533" cy="117014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805836" y="5914735"/>
            <a:ext cx="2079321" cy="381320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75961" y="5450910"/>
            <a:ext cx="1330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accepted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4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 animBg="1"/>
      <p:bldP spid="13" grpId="0" animBg="1"/>
      <p:bldP spid="16" grpId="0"/>
      <p:bldP spid="18" grpId="0"/>
      <p:bldP spid="21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2126" y="116909"/>
            <a:ext cx="7772400" cy="1143000"/>
          </a:xfrm>
        </p:spPr>
        <p:txBody>
          <a:bodyPr/>
          <a:lstStyle/>
          <a:p>
            <a:r>
              <a:rPr lang="en-US" sz="4000" dirty="0" smtClean="0"/>
              <a:t>Data Cache </a:t>
            </a:r>
            <a:r>
              <a:rPr lang="en-US" sz="4000" dirty="0" err="1" smtClean="0"/>
              <a:t>req</a:t>
            </a:r>
            <a:r>
              <a:rPr lang="en-US" sz="4000" dirty="0" smtClean="0"/>
              <a:t> – miss case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-1" y="1504167"/>
            <a:ext cx="9144001" cy="513462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tagValid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[index] &amp;&amp; dirty[index])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mem.reqNotFull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writebackWire.wset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mem.reqEnq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{op: St,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addr:getAddr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(tagArray.sub(index),index),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dataArray.sub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(index)});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8089" y="2284552"/>
            <a:ext cx="276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Need to evict?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7965" y="4779319"/>
            <a:ext cx="2747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victim is evicted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86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Three-Stage SMIPS</a:t>
            </a:r>
            <a:endParaRPr lang="en-US" sz="2800" smtClean="0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896938" y="3344863"/>
            <a:ext cx="452437" cy="94456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PC</a:t>
            </a:r>
          </a:p>
        </p:txBody>
      </p:sp>
      <p:sp>
        <p:nvSpPr>
          <p:cNvPr id="66565" name="Rectangle 17"/>
          <p:cNvSpPr>
            <a:spLocks noChangeArrowheads="1"/>
          </p:cNvSpPr>
          <p:nvPr/>
        </p:nvSpPr>
        <p:spPr bwMode="auto">
          <a:xfrm>
            <a:off x="1360488" y="4879975"/>
            <a:ext cx="1101725" cy="9445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10244" name="Rectangle 17"/>
          <p:cNvSpPr>
            <a:spLocks noChangeArrowheads="1"/>
          </p:cNvSpPr>
          <p:nvPr/>
        </p:nvSpPr>
        <p:spPr bwMode="auto">
          <a:xfrm>
            <a:off x="3462338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66567" name="Rectangle 17"/>
          <p:cNvSpPr>
            <a:spLocks noChangeArrowheads="1"/>
          </p:cNvSpPr>
          <p:nvPr/>
        </p:nvSpPr>
        <p:spPr bwMode="auto">
          <a:xfrm>
            <a:off x="4589463" y="2027238"/>
            <a:ext cx="3217862" cy="7112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Register File</a:t>
            </a:r>
          </a:p>
        </p:txBody>
      </p:sp>
      <p:sp>
        <p:nvSpPr>
          <p:cNvPr id="10246" name="Rectangle 17"/>
          <p:cNvSpPr>
            <a:spLocks noChangeArrowheads="1"/>
          </p:cNvSpPr>
          <p:nvPr/>
        </p:nvSpPr>
        <p:spPr bwMode="auto">
          <a:xfrm>
            <a:off x="5600700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66569" name="Rectangle 17"/>
          <p:cNvSpPr>
            <a:spLocks noChangeArrowheads="1"/>
          </p:cNvSpPr>
          <p:nvPr/>
        </p:nvSpPr>
        <p:spPr bwMode="auto">
          <a:xfrm>
            <a:off x="6454775" y="4851400"/>
            <a:ext cx="1101725" cy="9445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>
                <a:latin typeface="Verdana" pitchFamily="-96" charset="0"/>
              </a:rPr>
              <a:t>Memory</a:t>
            </a: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287963" y="4122738"/>
            <a:ext cx="311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>
            <a:off x="4573588" y="3910013"/>
            <a:ext cx="10239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8"/>
          <p:cNvSpPr>
            <a:spLocks noChangeShapeType="1"/>
          </p:cNvSpPr>
          <p:nvPr/>
        </p:nvSpPr>
        <p:spPr bwMode="auto">
          <a:xfrm>
            <a:off x="5303838" y="3517900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>
            <a:off x="5145088" y="370363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14"/>
          <p:cNvSpPr>
            <a:spLocks noChangeShapeType="1"/>
          </p:cNvSpPr>
          <p:nvPr/>
        </p:nvSpPr>
        <p:spPr bwMode="auto">
          <a:xfrm flipV="1">
            <a:off x="5313363" y="2722563"/>
            <a:ext cx="0" cy="796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Line 15"/>
          <p:cNvSpPr>
            <a:spLocks noChangeShapeType="1"/>
          </p:cNvSpPr>
          <p:nvPr/>
        </p:nvSpPr>
        <p:spPr bwMode="auto">
          <a:xfrm flipV="1">
            <a:off x="5154613" y="2741613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4" name="Line 8"/>
          <p:cNvSpPr>
            <a:spLocks noChangeShapeType="1"/>
          </p:cNvSpPr>
          <p:nvPr/>
        </p:nvSpPr>
        <p:spPr bwMode="auto">
          <a:xfrm rot="5400000">
            <a:off x="1173162" y="4457701"/>
            <a:ext cx="84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 rot="16200000" flipV="1">
            <a:off x="1922463" y="3470275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8"/>
          <p:cNvSpPr>
            <a:spLocks noChangeShapeType="1"/>
          </p:cNvSpPr>
          <p:nvPr/>
        </p:nvSpPr>
        <p:spPr bwMode="auto">
          <a:xfrm rot="5400000">
            <a:off x="1913732" y="4541044"/>
            <a:ext cx="658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 rot="16200000" flipV="1">
            <a:off x="2367757" y="4093368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10258" name="Group 20"/>
          <p:cNvGrpSpPr>
            <a:grpSpLocks/>
          </p:cNvGrpSpPr>
          <p:nvPr/>
        </p:nvGrpSpPr>
        <p:grpSpPr bwMode="auto">
          <a:xfrm>
            <a:off x="6691313" y="4132263"/>
            <a:ext cx="247650" cy="712787"/>
            <a:chOff x="1707" y="2541"/>
            <a:chExt cx="156" cy="530"/>
          </a:xfrm>
        </p:grpSpPr>
        <p:sp>
          <p:nvSpPr>
            <p:cNvPr id="10313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4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9" name="Line 23"/>
          <p:cNvSpPr>
            <a:spLocks noChangeShapeType="1"/>
          </p:cNvSpPr>
          <p:nvPr/>
        </p:nvSpPr>
        <p:spPr bwMode="auto">
          <a:xfrm rot="16200000" flipV="1">
            <a:off x="4174332" y="3337718"/>
            <a:ext cx="0" cy="2239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0" name="Line 24"/>
          <p:cNvSpPr>
            <a:spLocks noChangeShapeType="1"/>
          </p:cNvSpPr>
          <p:nvPr/>
        </p:nvSpPr>
        <p:spPr bwMode="auto">
          <a:xfrm flipV="1">
            <a:off x="5291138" y="4119563"/>
            <a:ext cx="0" cy="338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1" name="Line 8"/>
          <p:cNvSpPr>
            <a:spLocks noChangeShapeType="1"/>
          </p:cNvSpPr>
          <p:nvPr/>
        </p:nvSpPr>
        <p:spPr bwMode="auto">
          <a:xfrm flipH="1">
            <a:off x="4559300" y="3514725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2" name="Line 8"/>
          <p:cNvSpPr>
            <a:spLocks noChangeShapeType="1"/>
          </p:cNvSpPr>
          <p:nvPr/>
        </p:nvSpPr>
        <p:spPr bwMode="auto">
          <a:xfrm flipH="1">
            <a:off x="4552950" y="3700463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3" name="Line 27"/>
          <p:cNvSpPr>
            <a:spLocks noChangeShapeType="1"/>
          </p:cNvSpPr>
          <p:nvPr/>
        </p:nvSpPr>
        <p:spPr bwMode="auto">
          <a:xfrm flipH="1" flipV="1">
            <a:off x="4841875" y="2741613"/>
            <a:ext cx="0" cy="776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Line 28"/>
          <p:cNvSpPr>
            <a:spLocks noChangeShapeType="1"/>
          </p:cNvSpPr>
          <p:nvPr/>
        </p:nvSpPr>
        <p:spPr bwMode="auto">
          <a:xfrm flipH="1" flipV="1">
            <a:off x="5000625" y="2738438"/>
            <a:ext cx="0" cy="950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5" name="AutoShape 10"/>
          <p:cNvSpPr>
            <a:spLocks noChangeArrowheads="1"/>
          </p:cNvSpPr>
          <p:nvPr/>
        </p:nvSpPr>
        <p:spPr bwMode="auto">
          <a:xfrm rot="16200000" flipH="1">
            <a:off x="7160419" y="3917157"/>
            <a:ext cx="560387" cy="24130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0266" name="Line 31"/>
          <p:cNvSpPr>
            <a:spLocks noChangeShapeType="1"/>
          </p:cNvSpPr>
          <p:nvPr/>
        </p:nvSpPr>
        <p:spPr bwMode="auto">
          <a:xfrm flipH="1" flipV="1">
            <a:off x="7580313" y="2735263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8"/>
          <p:cNvSpPr>
            <a:spLocks noChangeShapeType="1"/>
          </p:cNvSpPr>
          <p:nvPr/>
        </p:nvSpPr>
        <p:spPr bwMode="auto">
          <a:xfrm flipH="1">
            <a:off x="6705600" y="3668713"/>
            <a:ext cx="10969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Line 33"/>
          <p:cNvSpPr>
            <a:spLocks noChangeShapeType="1"/>
          </p:cNvSpPr>
          <p:nvPr/>
        </p:nvSpPr>
        <p:spPr bwMode="auto">
          <a:xfrm flipH="1" flipV="1">
            <a:off x="7399338" y="2744788"/>
            <a:ext cx="0" cy="438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69" name="Line 8"/>
          <p:cNvSpPr>
            <a:spLocks noChangeShapeType="1"/>
          </p:cNvSpPr>
          <p:nvPr/>
        </p:nvSpPr>
        <p:spPr bwMode="auto">
          <a:xfrm flipH="1">
            <a:off x="6692900" y="3917950"/>
            <a:ext cx="639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0" name="AutoShape 10"/>
          <p:cNvSpPr>
            <a:spLocks noChangeArrowheads="1"/>
          </p:cNvSpPr>
          <p:nvPr/>
        </p:nvSpPr>
        <p:spPr bwMode="auto">
          <a:xfrm rot="-5400000" flipH="1" flipV="1">
            <a:off x="1372394" y="34615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10271" name="Oval 37"/>
          <p:cNvSpPr>
            <a:spLocks noChangeArrowheads="1"/>
          </p:cNvSpPr>
          <p:nvPr/>
        </p:nvSpPr>
        <p:spPr bwMode="auto">
          <a:xfrm>
            <a:off x="1941513" y="3576638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10272" name="Line 8"/>
          <p:cNvSpPr>
            <a:spLocks noChangeShapeType="1"/>
          </p:cNvSpPr>
          <p:nvPr/>
        </p:nvSpPr>
        <p:spPr bwMode="auto">
          <a:xfrm rot="16200000" flipV="1">
            <a:off x="1978819" y="3956844"/>
            <a:ext cx="201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40"/>
          <p:cNvSpPr>
            <a:spLocks noChangeShapeType="1"/>
          </p:cNvSpPr>
          <p:nvPr/>
        </p:nvSpPr>
        <p:spPr bwMode="auto">
          <a:xfrm rot="16200000" flipH="1">
            <a:off x="1443832" y="3474243"/>
            <a:ext cx="0" cy="20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4" name="Line 41"/>
          <p:cNvSpPr>
            <a:spLocks noChangeShapeType="1"/>
          </p:cNvSpPr>
          <p:nvPr/>
        </p:nvSpPr>
        <p:spPr bwMode="auto">
          <a:xfrm rot="16200000" flipH="1">
            <a:off x="1850232" y="3636168"/>
            <a:ext cx="0" cy="1825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5" name="Line 8"/>
          <p:cNvSpPr>
            <a:spLocks noChangeShapeType="1"/>
          </p:cNvSpPr>
          <p:nvPr/>
        </p:nvSpPr>
        <p:spPr bwMode="auto">
          <a:xfrm flipH="1">
            <a:off x="6699250" y="3516313"/>
            <a:ext cx="292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6" name="Line 43"/>
          <p:cNvSpPr>
            <a:spLocks noChangeShapeType="1"/>
          </p:cNvSpPr>
          <p:nvPr/>
        </p:nvSpPr>
        <p:spPr bwMode="auto">
          <a:xfrm flipH="1" flipV="1">
            <a:off x="6981825" y="2965450"/>
            <a:ext cx="0" cy="557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7" name="Line 44"/>
          <p:cNvSpPr>
            <a:spLocks noChangeShapeType="1"/>
          </p:cNvSpPr>
          <p:nvPr/>
        </p:nvSpPr>
        <p:spPr bwMode="auto">
          <a:xfrm rot="16200000" flipV="1">
            <a:off x="4469607" y="464343"/>
            <a:ext cx="0" cy="5027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Line 45"/>
          <p:cNvSpPr>
            <a:spLocks noChangeShapeType="1"/>
          </p:cNvSpPr>
          <p:nvPr/>
        </p:nvSpPr>
        <p:spPr bwMode="auto">
          <a:xfrm rot="16200000" flipH="1">
            <a:off x="1858169" y="3366294"/>
            <a:ext cx="0" cy="182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79" name="Line 46"/>
          <p:cNvSpPr>
            <a:spLocks noChangeShapeType="1"/>
          </p:cNvSpPr>
          <p:nvPr/>
        </p:nvSpPr>
        <p:spPr bwMode="auto">
          <a:xfrm flipH="1" flipV="1">
            <a:off x="1955800" y="3165475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6606" name="Rectangle 17"/>
          <p:cNvSpPr>
            <a:spLocks noChangeArrowheads="1"/>
          </p:cNvSpPr>
          <p:nvPr/>
        </p:nvSpPr>
        <p:spPr bwMode="auto">
          <a:xfrm>
            <a:off x="2493963" y="3363913"/>
            <a:ext cx="452437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>
                <a:solidFill>
                  <a:srgbClr val="FF0000"/>
                </a:solidFill>
                <a:latin typeface="Verdana" pitchFamily="-96" charset="0"/>
              </a:rPr>
              <a:t>fr</a:t>
            </a:r>
          </a:p>
        </p:txBody>
      </p:sp>
      <p:sp>
        <p:nvSpPr>
          <p:cNvPr id="10281" name="Line 8"/>
          <p:cNvSpPr>
            <a:spLocks noChangeShapeType="1"/>
          </p:cNvSpPr>
          <p:nvPr/>
        </p:nvSpPr>
        <p:spPr bwMode="auto">
          <a:xfrm flipH="1">
            <a:off x="2943225" y="4121150"/>
            <a:ext cx="128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2" name="Line 49"/>
          <p:cNvSpPr>
            <a:spLocks noChangeShapeType="1"/>
          </p:cNvSpPr>
          <p:nvPr/>
        </p:nvSpPr>
        <p:spPr bwMode="auto">
          <a:xfrm flipH="1" flipV="1">
            <a:off x="3062288" y="4117975"/>
            <a:ext cx="0" cy="338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3" name="Line 8"/>
          <p:cNvSpPr>
            <a:spLocks noChangeShapeType="1"/>
          </p:cNvSpPr>
          <p:nvPr/>
        </p:nvSpPr>
        <p:spPr bwMode="auto">
          <a:xfrm>
            <a:off x="2947988" y="3917950"/>
            <a:ext cx="511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4" name="AutoShape 52"/>
          <p:cNvSpPr>
            <a:spLocks noChangeArrowheads="1"/>
          </p:cNvSpPr>
          <p:nvPr/>
        </p:nvSpPr>
        <p:spPr bwMode="auto">
          <a:xfrm>
            <a:off x="9906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10285" name="AutoShape 53"/>
          <p:cNvSpPr>
            <a:spLocks noChangeArrowheads="1"/>
          </p:cNvSpPr>
          <p:nvPr/>
        </p:nvSpPr>
        <p:spPr bwMode="auto">
          <a:xfrm>
            <a:off x="2600325" y="4127500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66612" name="Rectangle 17"/>
          <p:cNvSpPr>
            <a:spLocks noChangeArrowheads="1"/>
          </p:cNvSpPr>
          <p:nvPr/>
        </p:nvSpPr>
        <p:spPr bwMode="auto">
          <a:xfrm>
            <a:off x="901700" y="2039938"/>
            <a:ext cx="452438" cy="94456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000">
                <a:solidFill>
                  <a:srgbClr val="FF0000"/>
                </a:solidFill>
                <a:latin typeface="Verdana" pitchFamily="-96" charset="0"/>
              </a:rPr>
              <a:t>Epoch</a:t>
            </a:r>
          </a:p>
        </p:txBody>
      </p:sp>
      <p:sp>
        <p:nvSpPr>
          <p:cNvPr id="10287" name="AutoShape 52"/>
          <p:cNvSpPr>
            <a:spLocks noChangeArrowheads="1"/>
          </p:cNvSpPr>
          <p:nvPr/>
        </p:nvSpPr>
        <p:spPr bwMode="auto">
          <a:xfrm>
            <a:off x="995363" y="2817813"/>
            <a:ext cx="255587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10288" name="Line 8"/>
          <p:cNvSpPr>
            <a:spLocks noChangeShapeType="1"/>
          </p:cNvSpPr>
          <p:nvPr/>
        </p:nvSpPr>
        <p:spPr bwMode="auto">
          <a:xfrm rot="16200000" flipH="1">
            <a:off x="2031206" y="2818607"/>
            <a:ext cx="11287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89" name="Line 22"/>
          <p:cNvSpPr>
            <a:spLocks noChangeShapeType="1"/>
          </p:cNvSpPr>
          <p:nvPr/>
        </p:nvSpPr>
        <p:spPr bwMode="auto">
          <a:xfrm rot="5400000" flipH="1" flipV="1">
            <a:off x="1966119" y="1629569"/>
            <a:ext cx="0" cy="1262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90" name="Group 20"/>
          <p:cNvGrpSpPr>
            <a:grpSpLocks/>
          </p:cNvGrpSpPr>
          <p:nvPr/>
        </p:nvGrpSpPr>
        <p:grpSpPr bwMode="auto">
          <a:xfrm rot="5400000" flipH="1">
            <a:off x="1460500" y="2673350"/>
            <a:ext cx="395288" cy="598488"/>
            <a:chOff x="1707" y="2541"/>
            <a:chExt cx="156" cy="530"/>
          </a:xfrm>
        </p:grpSpPr>
        <p:sp>
          <p:nvSpPr>
            <p:cNvPr id="1031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2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20" name="Rectangle 17"/>
          <p:cNvSpPr>
            <a:spLocks noChangeArrowheads="1"/>
          </p:cNvSpPr>
          <p:nvPr/>
        </p:nvSpPr>
        <p:spPr bwMode="auto">
          <a:xfrm>
            <a:off x="7807325" y="3357563"/>
            <a:ext cx="452438" cy="93345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>
                <a:solidFill>
                  <a:srgbClr val="FF0000"/>
                </a:solidFill>
                <a:latin typeface="Verdana" pitchFamily="-96" charset="0"/>
              </a:rPr>
              <a:t>wbr</a:t>
            </a:r>
          </a:p>
        </p:txBody>
      </p:sp>
      <p:sp>
        <p:nvSpPr>
          <p:cNvPr id="10292" name="AutoShape 53"/>
          <p:cNvSpPr>
            <a:spLocks noChangeArrowheads="1"/>
          </p:cNvSpPr>
          <p:nvPr/>
        </p:nvSpPr>
        <p:spPr bwMode="auto">
          <a:xfrm>
            <a:off x="7913688" y="4121150"/>
            <a:ext cx="255587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10293" name="Group 69"/>
          <p:cNvGrpSpPr>
            <a:grpSpLocks/>
          </p:cNvGrpSpPr>
          <p:nvPr/>
        </p:nvGrpSpPr>
        <p:grpSpPr bwMode="auto">
          <a:xfrm>
            <a:off x="7088188" y="4138613"/>
            <a:ext cx="247650" cy="703262"/>
            <a:chOff x="4339" y="2520"/>
            <a:chExt cx="156" cy="530"/>
          </a:xfrm>
        </p:grpSpPr>
        <p:sp>
          <p:nvSpPr>
            <p:cNvPr id="10309" name="Line 8"/>
            <p:cNvSpPr>
              <a:spLocks noChangeShapeType="1"/>
            </p:cNvSpPr>
            <p:nvPr/>
          </p:nvSpPr>
          <p:spPr bwMode="auto">
            <a:xfrm rot="5400000">
              <a:off x="4074" y="2785"/>
              <a:ext cx="53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22"/>
            <p:cNvSpPr>
              <a:spLocks noChangeShapeType="1"/>
            </p:cNvSpPr>
            <p:nvPr/>
          </p:nvSpPr>
          <p:spPr bwMode="auto">
            <a:xfrm rot="16200000" flipV="1">
              <a:off x="4418" y="2445"/>
              <a:ext cx="0" cy="1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94" name="Line 22"/>
          <p:cNvSpPr>
            <a:spLocks noChangeShapeType="1"/>
          </p:cNvSpPr>
          <p:nvPr/>
        </p:nvSpPr>
        <p:spPr bwMode="auto">
          <a:xfrm rot="16200000" flipV="1">
            <a:off x="7676357" y="3901281"/>
            <a:ext cx="0" cy="246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5" name="Line 8"/>
          <p:cNvSpPr>
            <a:spLocks noChangeShapeType="1"/>
          </p:cNvSpPr>
          <p:nvPr/>
        </p:nvSpPr>
        <p:spPr bwMode="auto">
          <a:xfrm flipH="1">
            <a:off x="8255000" y="3605213"/>
            <a:ext cx="146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96" name="Line 43"/>
          <p:cNvSpPr>
            <a:spLocks noChangeShapeType="1"/>
          </p:cNvSpPr>
          <p:nvPr/>
        </p:nvSpPr>
        <p:spPr bwMode="auto">
          <a:xfrm flipH="1" flipV="1">
            <a:off x="8396288" y="3176588"/>
            <a:ext cx="0" cy="430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97" name="Line 44"/>
          <p:cNvSpPr>
            <a:spLocks noChangeShapeType="1"/>
          </p:cNvSpPr>
          <p:nvPr/>
        </p:nvSpPr>
        <p:spPr bwMode="auto">
          <a:xfrm rot="16200000" flipV="1">
            <a:off x="5628482" y="419894"/>
            <a:ext cx="0" cy="55387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8" name="Line 8"/>
          <p:cNvSpPr>
            <a:spLocks noChangeShapeType="1"/>
          </p:cNvSpPr>
          <p:nvPr/>
        </p:nvSpPr>
        <p:spPr bwMode="auto">
          <a:xfrm flipH="1">
            <a:off x="8261350" y="4089400"/>
            <a:ext cx="2555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299" name="Line 43"/>
          <p:cNvSpPr>
            <a:spLocks noChangeShapeType="1"/>
          </p:cNvSpPr>
          <p:nvPr/>
        </p:nvSpPr>
        <p:spPr bwMode="auto">
          <a:xfrm flipH="1" flipV="1">
            <a:off x="8520113" y="3016250"/>
            <a:ext cx="0" cy="1077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00" name="Line 44"/>
          <p:cNvSpPr>
            <a:spLocks noChangeShapeType="1"/>
          </p:cNvSpPr>
          <p:nvPr/>
        </p:nvSpPr>
        <p:spPr bwMode="auto">
          <a:xfrm rot="16200000" flipV="1">
            <a:off x="8054182" y="2550318"/>
            <a:ext cx="0" cy="9509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1" name="Line 8"/>
          <p:cNvSpPr>
            <a:spLocks noChangeShapeType="1"/>
          </p:cNvSpPr>
          <p:nvPr/>
        </p:nvSpPr>
        <p:spPr bwMode="auto">
          <a:xfrm rot="16200000" flipH="1">
            <a:off x="2763044" y="3280569"/>
            <a:ext cx="192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0302" name="Oval 79"/>
          <p:cNvSpPr>
            <a:spLocks noChangeArrowheads="1"/>
          </p:cNvSpPr>
          <p:nvPr/>
        </p:nvSpPr>
        <p:spPr bwMode="auto">
          <a:xfrm>
            <a:off x="3763963" y="3051175"/>
            <a:ext cx="647700" cy="254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stall?</a:t>
            </a:r>
          </a:p>
        </p:txBody>
      </p:sp>
      <p:sp>
        <p:nvSpPr>
          <p:cNvPr id="73" name="Freeform 72"/>
          <p:cNvSpPr>
            <a:spLocks noChangeArrowheads="1"/>
          </p:cNvSpPr>
          <p:nvPr/>
        </p:nvSpPr>
        <p:spPr bwMode="auto">
          <a:xfrm>
            <a:off x="420688" y="4408488"/>
            <a:ext cx="2717800" cy="2074862"/>
          </a:xfrm>
          <a:custGeom>
            <a:avLst/>
            <a:gdLst>
              <a:gd name="T0" fmla="*/ 1189381 w 2718844"/>
              <a:gd name="T1" fmla="*/ 2075264 h 2074460"/>
              <a:gd name="T2" fmla="*/ 1093920 w 2718844"/>
              <a:gd name="T3" fmla="*/ 2047958 h 2074460"/>
              <a:gd name="T4" fmla="*/ 739351 w 2718844"/>
              <a:gd name="T5" fmla="*/ 1802202 h 2074460"/>
              <a:gd name="T6" fmla="*/ 589341 w 2718844"/>
              <a:gd name="T7" fmla="*/ 1652019 h 2074460"/>
              <a:gd name="T8" fmla="*/ 480241 w 2718844"/>
              <a:gd name="T9" fmla="*/ 1542795 h 2074460"/>
              <a:gd name="T10" fmla="*/ 316594 w 2718844"/>
              <a:gd name="T11" fmla="*/ 1310693 h 2074460"/>
              <a:gd name="T12" fmla="*/ 262045 w 2718844"/>
              <a:gd name="T13" fmla="*/ 1201469 h 2074460"/>
              <a:gd name="T14" fmla="*/ 180222 w 2718844"/>
              <a:gd name="T15" fmla="*/ 1078591 h 2074460"/>
              <a:gd name="T16" fmla="*/ 125673 w 2718844"/>
              <a:gd name="T17" fmla="*/ 942061 h 2074460"/>
              <a:gd name="T18" fmla="*/ 71124 w 2718844"/>
              <a:gd name="T19" fmla="*/ 846489 h 2074460"/>
              <a:gd name="T20" fmla="*/ 2938 w 2718844"/>
              <a:gd name="T21" fmla="*/ 423244 h 2074460"/>
              <a:gd name="T22" fmla="*/ 16575 w 2718844"/>
              <a:gd name="T23" fmla="*/ 232102 h 2074460"/>
              <a:gd name="T24" fmla="*/ 43849 w 2718844"/>
              <a:gd name="T25" fmla="*/ 109224 h 2074460"/>
              <a:gd name="T26" fmla="*/ 71124 w 2718844"/>
              <a:gd name="T27" fmla="*/ 68265 h 2074460"/>
              <a:gd name="T28" fmla="*/ 84760 w 2718844"/>
              <a:gd name="T29" fmla="*/ 27305 h 2074460"/>
              <a:gd name="T30" fmla="*/ 166585 w 2718844"/>
              <a:gd name="T31" fmla="*/ 0 h 2074460"/>
              <a:gd name="T32" fmla="*/ 534792 w 2718844"/>
              <a:gd name="T33" fmla="*/ 27305 h 2074460"/>
              <a:gd name="T34" fmla="*/ 671164 w 2718844"/>
              <a:gd name="T35" fmla="*/ 40959 h 2074460"/>
              <a:gd name="T36" fmla="*/ 916636 w 2718844"/>
              <a:gd name="T37" fmla="*/ 68265 h 2074460"/>
              <a:gd name="T38" fmla="*/ 1489402 w 2718844"/>
              <a:gd name="T39" fmla="*/ 81918 h 2074460"/>
              <a:gd name="T40" fmla="*/ 1639411 w 2718844"/>
              <a:gd name="T41" fmla="*/ 122878 h 2074460"/>
              <a:gd name="T42" fmla="*/ 1707598 w 2718844"/>
              <a:gd name="T43" fmla="*/ 136529 h 2074460"/>
              <a:gd name="T44" fmla="*/ 1884882 w 2718844"/>
              <a:gd name="T45" fmla="*/ 191143 h 2074460"/>
              <a:gd name="T46" fmla="*/ 1993981 w 2718844"/>
              <a:gd name="T47" fmla="*/ 218448 h 2074460"/>
              <a:gd name="T48" fmla="*/ 2062167 w 2718844"/>
              <a:gd name="T49" fmla="*/ 245756 h 2074460"/>
              <a:gd name="T50" fmla="*/ 2171266 w 2718844"/>
              <a:gd name="T51" fmla="*/ 273061 h 2074460"/>
              <a:gd name="T52" fmla="*/ 2253089 w 2718844"/>
              <a:gd name="T53" fmla="*/ 300367 h 2074460"/>
              <a:gd name="T54" fmla="*/ 2430373 w 2718844"/>
              <a:gd name="T55" fmla="*/ 354980 h 2074460"/>
              <a:gd name="T56" fmla="*/ 2498560 w 2718844"/>
              <a:gd name="T57" fmla="*/ 395939 h 2074460"/>
              <a:gd name="T58" fmla="*/ 2607658 w 2718844"/>
              <a:gd name="T59" fmla="*/ 423244 h 2074460"/>
              <a:gd name="T60" fmla="*/ 2703118 w 2718844"/>
              <a:gd name="T61" fmla="*/ 464204 h 2074460"/>
              <a:gd name="T62" fmla="*/ 2716756 w 2718844"/>
              <a:gd name="T63" fmla="*/ 600733 h 2074460"/>
              <a:gd name="T64" fmla="*/ 2703118 w 2718844"/>
              <a:gd name="T65" fmla="*/ 1256082 h 2074460"/>
              <a:gd name="T66" fmla="*/ 2689481 w 2718844"/>
              <a:gd name="T67" fmla="*/ 1337998 h 2074460"/>
              <a:gd name="T68" fmla="*/ 2675844 w 2718844"/>
              <a:gd name="T69" fmla="*/ 1378958 h 2074460"/>
              <a:gd name="T70" fmla="*/ 2512197 w 2718844"/>
              <a:gd name="T71" fmla="*/ 1419917 h 2074460"/>
              <a:gd name="T72" fmla="*/ 2444009 w 2718844"/>
              <a:gd name="T73" fmla="*/ 1433571 h 2074460"/>
              <a:gd name="T74" fmla="*/ 2403099 w 2718844"/>
              <a:gd name="T75" fmla="*/ 1447224 h 2074460"/>
              <a:gd name="T76" fmla="*/ 2253089 w 2718844"/>
              <a:gd name="T77" fmla="*/ 1460876 h 2074460"/>
              <a:gd name="T78" fmla="*/ 2157627 w 2718844"/>
              <a:gd name="T79" fmla="*/ 1488182 h 2074460"/>
              <a:gd name="T80" fmla="*/ 2075803 w 2718844"/>
              <a:gd name="T81" fmla="*/ 1515489 h 2074460"/>
              <a:gd name="T82" fmla="*/ 2021254 w 2718844"/>
              <a:gd name="T83" fmla="*/ 1529141 h 2074460"/>
              <a:gd name="T84" fmla="*/ 1939431 w 2718844"/>
              <a:gd name="T85" fmla="*/ 1556449 h 2074460"/>
              <a:gd name="T86" fmla="*/ 1884882 w 2718844"/>
              <a:gd name="T87" fmla="*/ 1583754 h 2074460"/>
              <a:gd name="T88" fmla="*/ 1803058 w 2718844"/>
              <a:gd name="T89" fmla="*/ 1597408 h 2074460"/>
              <a:gd name="T90" fmla="*/ 1762147 w 2718844"/>
              <a:gd name="T91" fmla="*/ 1611060 h 2074460"/>
              <a:gd name="T92" fmla="*/ 1666685 w 2718844"/>
              <a:gd name="T93" fmla="*/ 1652019 h 2074460"/>
              <a:gd name="T94" fmla="*/ 1598500 w 2718844"/>
              <a:gd name="T95" fmla="*/ 1665673 h 2074460"/>
              <a:gd name="T96" fmla="*/ 1516675 w 2718844"/>
              <a:gd name="T97" fmla="*/ 1692978 h 2074460"/>
              <a:gd name="T98" fmla="*/ 1421215 w 2718844"/>
              <a:gd name="T99" fmla="*/ 1720284 h 2074460"/>
              <a:gd name="T100" fmla="*/ 1325754 w 2718844"/>
              <a:gd name="T101" fmla="*/ 1747591 h 2074460"/>
              <a:gd name="T102" fmla="*/ 1243930 w 2718844"/>
              <a:gd name="T103" fmla="*/ 1774897 h 2074460"/>
              <a:gd name="T104" fmla="*/ 1189381 w 2718844"/>
              <a:gd name="T105" fmla="*/ 1802202 h 2074460"/>
              <a:gd name="T106" fmla="*/ 1066645 w 2718844"/>
              <a:gd name="T107" fmla="*/ 1815856 h 2074460"/>
              <a:gd name="T108" fmla="*/ 1012096 w 2718844"/>
              <a:gd name="T109" fmla="*/ 1843162 h 2074460"/>
              <a:gd name="T110" fmla="*/ 957547 w 2718844"/>
              <a:gd name="T111" fmla="*/ 1856815 h 2074460"/>
              <a:gd name="T112" fmla="*/ 916636 w 2718844"/>
              <a:gd name="T113" fmla="*/ 1870467 h 2074460"/>
              <a:gd name="T114" fmla="*/ 780262 w 2718844"/>
              <a:gd name="T115" fmla="*/ 1897775 h 2074460"/>
              <a:gd name="T116" fmla="*/ 684802 w 2718844"/>
              <a:gd name="T117" fmla="*/ 1911426 h 207446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718844"/>
              <a:gd name="T178" fmla="*/ 0 h 2074460"/>
              <a:gd name="T179" fmla="*/ 2718844 w 2718844"/>
              <a:gd name="T180" fmla="*/ 2074460 h 207446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718844" h="2074460">
                <a:moveTo>
                  <a:pt x="1190295" y="2074460"/>
                </a:moveTo>
                <a:cubicBezTo>
                  <a:pt x="1158450" y="2065361"/>
                  <a:pt x="1124383" y="2061975"/>
                  <a:pt x="1094760" y="2047164"/>
                </a:cubicBezTo>
                <a:cubicBezTo>
                  <a:pt x="1009254" y="2004411"/>
                  <a:pt x="805342" y="1866927"/>
                  <a:pt x="739919" y="1801504"/>
                </a:cubicBezTo>
                <a:lnTo>
                  <a:pt x="589793" y="1651379"/>
                </a:lnTo>
                <a:cubicBezTo>
                  <a:pt x="553399" y="1614985"/>
                  <a:pt x="510292" y="1584245"/>
                  <a:pt x="480611" y="1542197"/>
                </a:cubicBezTo>
                <a:cubicBezTo>
                  <a:pt x="426020" y="1464860"/>
                  <a:pt x="359173" y="1394855"/>
                  <a:pt x="316838" y="1310185"/>
                </a:cubicBezTo>
                <a:cubicBezTo>
                  <a:pt x="298641" y="1273791"/>
                  <a:pt x="282878" y="1236075"/>
                  <a:pt x="262247" y="1201003"/>
                </a:cubicBezTo>
                <a:cubicBezTo>
                  <a:pt x="237298" y="1158589"/>
                  <a:pt x="203278" y="1121718"/>
                  <a:pt x="180360" y="1078173"/>
                </a:cubicBezTo>
                <a:cubicBezTo>
                  <a:pt x="157540" y="1034815"/>
                  <a:pt x="146632" y="986028"/>
                  <a:pt x="125769" y="941695"/>
                </a:cubicBezTo>
                <a:cubicBezTo>
                  <a:pt x="110152" y="908509"/>
                  <a:pt x="89375" y="878006"/>
                  <a:pt x="71178" y="846161"/>
                </a:cubicBezTo>
                <a:cubicBezTo>
                  <a:pt x="0" y="561449"/>
                  <a:pt x="21578" y="702659"/>
                  <a:pt x="2940" y="423080"/>
                </a:cubicBezTo>
                <a:cubicBezTo>
                  <a:pt x="7489" y="359391"/>
                  <a:pt x="10234" y="295547"/>
                  <a:pt x="16587" y="232012"/>
                </a:cubicBezTo>
                <a:cubicBezTo>
                  <a:pt x="19208" y="205801"/>
                  <a:pt x="28446" y="140056"/>
                  <a:pt x="43883" y="109182"/>
                </a:cubicBezTo>
                <a:cubicBezTo>
                  <a:pt x="51218" y="94511"/>
                  <a:pt x="63843" y="82910"/>
                  <a:pt x="71178" y="68239"/>
                </a:cubicBezTo>
                <a:cubicBezTo>
                  <a:pt x="77612" y="55372"/>
                  <a:pt x="73119" y="35657"/>
                  <a:pt x="84826" y="27295"/>
                </a:cubicBezTo>
                <a:cubicBezTo>
                  <a:pt x="108239" y="10572"/>
                  <a:pt x="166713" y="0"/>
                  <a:pt x="166713" y="0"/>
                </a:cubicBezTo>
                <a:cubicBezTo>
                  <a:pt x="335559" y="11257"/>
                  <a:pt x="375788" y="12803"/>
                  <a:pt x="535202" y="27295"/>
                </a:cubicBezTo>
                <a:lnTo>
                  <a:pt x="671680" y="40943"/>
                </a:lnTo>
                <a:cubicBezTo>
                  <a:pt x="785192" y="54298"/>
                  <a:pt x="784798" y="63238"/>
                  <a:pt x="917340" y="68239"/>
                </a:cubicBezTo>
                <a:cubicBezTo>
                  <a:pt x="1108327" y="75446"/>
                  <a:pt x="1299477" y="77337"/>
                  <a:pt x="1490546" y="81886"/>
                </a:cubicBezTo>
                <a:cubicBezTo>
                  <a:pt x="1656814" y="115141"/>
                  <a:pt x="1450180" y="70878"/>
                  <a:pt x="1640671" y="122830"/>
                </a:cubicBezTo>
                <a:cubicBezTo>
                  <a:pt x="1663050" y="128933"/>
                  <a:pt x="1686406" y="130851"/>
                  <a:pt x="1708910" y="136477"/>
                </a:cubicBezTo>
                <a:cubicBezTo>
                  <a:pt x="1882800" y="179949"/>
                  <a:pt x="1728987" y="146114"/>
                  <a:pt x="1886331" y="191069"/>
                </a:cubicBezTo>
                <a:cubicBezTo>
                  <a:pt x="1922402" y="201375"/>
                  <a:pt x="1959658" y="207332"/>
                  <a:pt x="1995513" y="218364"/>
                </a:cubicBezTo>
                <a:cubicBezTo>
                  <a:pt x="2018928" y="225569"/>
                  <a:pt x="2040337" y="238455"/>
                  <a:pt x="2063752" y="245660"/>
                </a:cubicBezTo>
                <a:cubicBezTo>
                  <a:pt x="2099607" y="256692"/>
                  <a:pt x="2136863" y="262649"/>
                  <a:pt x="2172934" y="272955"/>
                </a:cubicBezTo>
                <a:cubicBezTo>
                  <a:pt x="2200599" y="280859"/>
                  <a:pt x="2227320" y="291790"/>
                  <a:pt x="2254820" y="300251"/>
                </a:cubicBezTo>
                <a:cubicBezTo>
                  <a:pt x="2288818" y="310712"/>
                  <a:pt x="2396429" y="338564"/>
                  <a:pt x="2432241" y="354842"/>
                </a:cubicBezTo>
                <a:cubicBezTo>
                  <a:pt x="2456390" y="365819"/>
                  <a:pt x="2475722" y="386263"/>
                  <a:pt x="2500480" y="395785"/>
                </a:cubicBezTo>
                <a:cubicBezTo>
                  <a:pt x="2535494" y="409252"/>
                  <a:pt x="2575181" y="408302"/>
                  <a:pt x="2609662" y="423080"/>
                </a:cubicBezTo>
                <a:lnTo>
                  <a:pt x="2705196" y="464024"/>
                </a:lnTo>
                <a:cubicBezTo>
                  <a:pt x="2709745" y="509516"/>
                  <a:pt x="2718844" y="554782"/>
                  <a:pt x="2718844" y="600501"/>
                </a:cubicBezTo>
                <a:cubicBezTo>
                  <a:pt x="2718844" y="818913"/>
                  <a:pt x="2713280" y="1037332"/>
                  <a:pt x="2705196" y="1255594"/>
                </a:cubicBezTo>
                <a:cubicBezTo>
                  <a:pt x="2704172" y="1283247"/>
                  <a:pt x="2697552" y="1310467"/>
                  <a:pt x="2691549" y="1337480"/>
                </a:cubicBezTo>
                <a:cubicBezTo>
                  <a:pt x="2688428" y="1351524"/>
                  <a:pt x="2689608" y="1370062"/>
                  <a:pt x="2677901" y="1378424"/>
                </a:cubicBezTo>
                <a:cubicBezTo>
                  <a:pt x="2643869" y="1402732"/>
                  <a:pt x="2553121" y="1412277"/>
                  <a:pt x="2514128" y="1419367"/>
                </a:cubicBezTo>
                <a:cubicBezTo>
                  <a:pt x="2491305" y="1423517"/>
                  <a:pt x="2468393" y="1427389"/>
                  <a:pt x="2445889" y="1433015"/>
                </a:cubicBezTo>
                <a:cubicBezTo>
                  <a:pt x="2431933" y="1436504"/>
                  <a:pt x="2419187" y="1444629"/>
                  <a:pt x="2404946" y="1446663"/>
                </a:cubicBezTo>
                <a:cubicBezTo>
                  <a:pt x="2355203" y="1453769"/>
                  <a:pt x="2304862" y="1455761"/>
                  <a:pt x="2254820" y="1460310"/>
                </a:cubicBezTo>
                <a:cubicBezTo>
                  <a:pt x="2222975" y="1469409"/>
                  <a:pt x="2190940" y="1477866"/>
                  <a:pt x="2159286" y="1487606"/>
                </a:cubicBezTo>
                <a:cubicBezTo>
                  <a:pt x="2131786" y="1496067"/>
                  <a:pt x="2104958" y="1506633"/>
                  <a:pt x="2077399" y="1514901"/>
                </a:cubicBezTo>
                <a:cubicBezTo>
                  <a:pt x="2059433" y="1520291"/>
                  <a:pt x="2040774" y="1523159"/>
                  <a:pt x="2022808" y="1528549"/>
                </a:cubicBezTo>
                <a:cubicBezTo>
                  <a:pt x="1995250" y="1536817"/>
                  <a:pt x="1966656" y="1542978"/>
                  <a:pt x="1940922" y="1555845"/>
                </a:cubicBezTo>
                <a:cubicBezTo>
                  <a:pt x="1922725" y="1564943"/>
                  <a:pt x="1905818" y="1577294"/>
                  <a:pt x="1886331" y="1583140"/>
                </a:cubicBezTo>
                <a:cubicBezTo>
                  <a:pt x="1859826" y="1591091"/>
                  <a:pt x="1831740" y="1592239"/>
                  <a:pt x="1804444" y="1596788"/>
                </a:cubicBezTo>
                <a:cubicBezTo>
                  <a:pt x="1790796" y="1601337"/>
                  <a:pt x="1776724" y="1604769"/>
                  <a:pt x="1763501" y="1610436"/>
                </a:cubicBezTo>
                <a:cubicBezTo>
                  <a:pt x="1708819" y="1633871"/>
                  <a:pt x="1719176" y="1638576"/>
                  <a:pt x="1667966" y="1651379"/>
                </a:cubicBezTo>
                <a:cubicBezTo>
                  <a:pt x="1645462" y="1657005"/>
                  <a:pt x="1622107" y="1658924"/>
                  <a:pt x="1599728" y="1665027"/>
                </a:cubicBezTo>
                <a:cubicBezTo>
                  <a:pt x="1571970" y="1672597"/>
                  <a:pt x="1545754" y="1685344"/>
                  <a:pt x="1517841" y="1692322"/>
                </a:cubicBezTo>
                <a:cubicBezTo>
                  <a:pt x="1398213" y="1722230"/>
                  <a:pt x="1520222" y="1690244"/>
                  <a:pt x="1422307" y="1719618"/>
                </a:cubicBezTo>
                <a:cubicBezTo>
                  <a:pt x="1390585" y="1729135"/>
                  <a:pt x="1358427" y="1737173"/>
                  <a:pt x="1326772" y="1746913"/>
                </a:cubicBezTo>
                <a:cubicBezTo>
                  <a:pt x="1299272" y="1755374"/>
                  <a:pt x="1270620" y="1761342"/>
                  <a:pt x="1244886" y="1774209"/>
                </a:cubicBezTo>
                <a:cubicBezTo>
                  <a:pt x="1226689" y="1783307"/>
                  <a:pt x="1210119" y="1796929"/>
                  <a:pt x="1190295" y="1801504"/>
                </a:cubicBezTo>
                <a:cubicBezTo>
                  <a:pt x="1150155" y="1810767"/>
                  <a:pt x="1108408" y="1810603"/>
                  <a:pt x="1067465" y="1815152"/>
                </a:cubicBezTo>
                <a:cubicBezTo>
                  <a:pt x="1049268" y="1824251"/>
                  <a:pt x="1031924" y="1835304"/>
                  <a:pt x="1012874" y="1842448"/>
                </a:cubicBezTo>
                <a:cubicBezTo>
                  <a:pt x="995311" y="1849034"/>
                  <a:pt x="976318" y="1850942"/>
                  <a:pt x="958283" y="1856095"/>
                </a:cubicBezTo>
                <a:cubicBezTo>
                  <a:pt x="944451" y="1860047"/>
                  <a:pt x="931358" y="1866508"/>
                  <a:pt x="917340" y="1869743"/>
                </a:cubicBezTo>
                <a:cubicBezTo>
                  <a:pt x="872134" y="1880175"/>
                  <a:pt x="825871" y="1885787"/>
                  <a:pt x="780862" y="1897039"/>
                </a:cubicBezTo>
                <a:cubicBezTo>
                  <a:pt x="713031" y="1913996"/>
                  <a:pt x="745028" y="1910686"/>
                  <a:pt x="685328" y="1910686"/>
                </a:cubicBez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Freeform 73"/>
          <p:cNvSpPr>
            <a:spLocks noChangeArrowheads="1"/>
          </p:cNvSpPr>
          <p:nvPr/>
        </p:nvSpPr>
        <p:spPr bwMode="auto">
          <a:xfrm>
            <a:off x="5432425" y="4367213"/>
            <a:ext cx="2919413" cy="2033587"/>
          </a:xfrm>
          <a:custGeom>
            <a:avLst/>
            <a:gdLst>
              <a:gd name="T0" fmla="*/ 1404558 w 2920621"/>
              <a:gd name="T1" fmla="*/ 1992713 h 2033516"/>
              <a:gd name="T2" fmla="*/ 1336377 w 2920621"/>
              <a:gd name="T3" fmla="*/ 1951765 h 2033516"/>
              <a:gd name="T4" fmla="*/ 1268195 w 2920621"/>
              <a:gd name="T5" fmla="*/ 1938118 h 2033516"/>
              <a:gd name="T6" fmla="*/ 1063646 w 2920621"/>
              <a:gd name="T7" fmla="*/ 1815278 h 2033516"/>
              <a:gd name="T8" fmla="*/ 831825 w 2920621"/>
              <a:gd name="T9" fmla="*/ 1637845 h 2033516"/>
              <a:gd name="T10" fmla="*/ 531823 w 2920621"/>
              <a:gd name="T11" fmla="*/ 1337574 h 2033516"/>
              <a:gd name="T12" fmla="*/ 436367 w 2920621"/>
              <a:gd name="T13" fmla="*/ 1214736 h 2033516"/>
              <a:gd name="T14" fmla="*/ 340912 w 2920621"/>
              <a:gd name="T15" fmla="*/ 1119194 h 2033516"/>
              <a:gd name="T16" fmla="*/ 81819 w 2920621"/>
              <a:gd name="T17" fmla="*/ 750678 h 2033516"/>
              <a:gd name="T18" fmla="*/ 0 w 2920621"/>
              <a:gd name="T19" fmla="*/ 436758 h 2033516"/>
              <a:gd name="T20" fmla="*/ 13636 w 2920621"/>
              <a:gd name="T21" fmla="*/ 122837 h 2033516"/>
              <a:gd name="T22" fmla="*/ 27273 w 2920621"/>
              <a:gd name="T23" fmla="*/ 54595 h 2033516"/>
              <a:gd name="T24" fmla="*/ 122728 w 2920621"/>
              <a:gd name="T25" fmla="*/ 0 h 2033516"/>
              <a:gd name="T26" fmla="*/ 368186 w 2920621"/>
              <a:gd name="T27" fmla="*/ 27297 h 2033516"/>
              <a:gd name="T28" fmla="*/ 600005 w 2920621"/>
              <a:gd name="T29" fmla="*/ 95540 h 2033516"/>
              <a:gd name="T30" fmla="*/ 695460 w 2920621"/>
              <a:gd name="T31" fmla="*/ 150135 h 2033516"/>
              <a:gd name="T32" fmla="*/ 913644 w 2920621"/>
              <a:gd name="T33" fmla="*/ 204730 h 2033516"/>
              <a:gd name="T34" fmla="*/ 1090920 w 2920621"/>
              <a:gd name="T35" fmla="*/ 245677 h 2033516"/>
              <a:gd name="T36" fmla="*/ 1281831 w 2920621"/>
              <a:gd name="T37" fmla="*/ 272975 h 2033516"/>
              <a:gd name="T38" fmla="*/ 1500015 w 2920621"/>
              <a:gd name="T39" fmla="*/ 286623 h 2033516"/>
              <a:gd name="T40" fmla="*/ 1786380 w 2920621"/>
              <a:gd name="T41" fmla="*/ 313920 h 2033516"/>
              <a:gd name="T42" fmla="*/ 2127291 w 2920621"/>
              <a:gd name="T43" fmla="*/ 341218 h 2033516"/>
              <a:gd name="T44" fmla="*/ 2372747 w 2920621"/>
              <a:gd name="T45" fmla="*/ 368515 h 2033516"/>
              <a:gd name="T46" fmla="*/ 2454565 w 2920621"/>
              <a:gd name="T47" fmla="*/ 382163 h 2033516"/>
              <a:gd name="T48" fmla="*/ 2563658 w 2920621"/>
              <a:gd name="T49" fmla="*/ 409460 h 2033516"/>
              <a:gd name="T50" fmla="*/ 2618204 w 2920621"/>
              <a:gd name="T51" fmla="*/ 450408 h 2033516"/>
              <a:gd name="T52" fmla="*/ 2727296 w 2920621"/>
              <a:gd name="T53" fmla="*/ 491353 h 2033516"/>
              <a:gd name="T54" fmla="*/ 2781840 w 2920621"/>
              <a:gd name="T55" fmla="*/ 532300 h 2033516"/>
              <a:gd name="T56" fmla="*/ 2863662 w 2920621"/>
              <a:gd name="T57" fmla="*/ 586895 h 2033516"/>
              <a:gd name="T58" fmla="*/ 2918205 w 2920621"/>
              <a:gd name="T59" fmla="*/ 641488 h 2033516"/>
              <a:gd name="T60" fmla="*/ 2890933 w 2920621"/>
              <a:gd name="T61" fmla="*/ 1091896 h 2033516"/>
              <a:gd name="T62" fmla="*/ 2877298 w 2920621"/>
              <a:gd name="T63" fmla="*/ 1132844 h 2033516"/>
              <a:gd name="T64" fmla="*/ 2863662 w 2920621"/>
              <a:gd name="T65" fmla="*/ 1201087 h 2033516"/>
              <a:gd name="T66" fmla="*/ 2836387 w 2920621"/>
              <a:gd name="T67" fmla="*/ 1269331 h 2033516"/>
              <a:gd name="T68" fmla="*/ 2795478 w 2920621"/>
              <a:gd name="T69" fmla="*/ 1392169 h 2033516"/>
              <a:gd name="T70" fmla="*/ 2604567 w 2920621"/>
              <a:gd name="T71" fmla="*/ 1460412 h 2033516"/>
              <a:gd name="T72" fmla="*/ 2509113 w 2920621"/>
              <a:gd name="T73" fmla="*/ 1501359 h 2033516"/>
              <a:gd name="T74" fmla="*/ 2468202 w 2920621"/>
              <a:gd name="T75" fmla="*/ 1528655 h 2033516"/>
              <a:gd name="T76" fmla="*/ 2359111 w 2920621"/>
              <a:gd name="T77" fmla="*/ 1555952 h 2033516"/>
              <a:gd name="T78" fmla="*/ 2277293 w 2920621"/>
              <a:gd name="T79" fmla="*/ 1596900 h 2033516"/>
              <a:gd name="T80" fmla="*/ 2209109 w 2920621"/>
              <a:gd name="T81" fmla="*/ 1610547 h 2033516"/>
              <a:gd name="T82" fmla="*/ 2154563 w 2920621"/>
              <a:gd name="T83" fmla="*/ 1651495 h 2033516"/>
              <a:gd name="T84" fmla="*/ 2086382 w 2920621"/>
              <a:gd name="T85" fmla="*/ 1665142 h 2033516"/>
              <a:gd name="T86" fmla="*/ 1963655 w 2920621"/>
              <a:gd name="T87" fmla="*/ 1706090 h 2033516"/>
              <a:gd name="T88" fmla="*/ 1868198 w 2920621"/>
              <a:gd name="T89" fmla="*/ 1733387 h 2033516"/>
              <a:gd name="T90" fmla="*/ 1800016 w 2920621"/>
              <a:gd name="T91" fmla="*/ 1760685 h 2033516"/>
              <a:gd name="T92" fmla="*/ 1704561 w 2920621"/>
              <a:gd name="T93" fmla="*/ 1787980 h 2033516"/>
              <a:gd name="T94" fmla="*/ 1609106 w 2920621"/>
              <a:gd name="T95" fmla="*/ 1828928 h 2033516"/>
              <a:gd name="T96" fmla="*/ 1554560 w 2920621"/>
              <a:gd name="T97" fmla="*/ 1842575 h 2033516"/>
              <a:gd name="T98" fmla="*/ 1472741 w 2920621"/>
              <a:gd name="T99" fmla="*/ 1869873 h 2033516"/>
              <a:gd name="T100" fmla="*/ 1390923 w 2920621"/>
              <a:gd name="T101" fmla="*/ 1897170 h 2033516"/>
              <a:gd name="T102" fmla="*/ 1350013 w 2920621"/>
              <a:gd name="T103" fmla="*/ 1910820 h 2033516"/>
              <a:gd name="T104" fmla="*/ 1295466 w 2920621"/>
              <a:gd name="T105" fmla="*/ 1938118 h 2033516"/>
              <a:gd name="T106" fmla="*/ 1240921 w 2920621"/>
              <a:gd name="T107" fmla="*/ 1951765 h 2033516"/>
              <a:gd name="T108" fmla="*/ 1159103 w 2920621"/>
              <a:gd name="T109" fmla="*/ 1979063 h 2033516"/>
              <a:gd name="T110" fmla="*/ 1118193 w 2920621"/>
              <a:gd name="T111" fmla="*/ 1992713 h 2033516"/>
              <a:gd name="T112" fmla="*/ 1036372 w 2920621"/>
              <a:gd name="T113" fmla="*/ 2020010 h 2033516"/>
              <a:gd name="T114" fmla="*/ 1009100 w 2920621"/>
              <a:gd name="T115" fmla="*/ 2033658 h 20335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920621"/>
              <a:gd name="T175" fmla="*/ 0 h 2033516"/>
              <a:gd name="T176" fmla="*/ 2920621 w 2920621"/>
              <a:gd name="T177" fmla="*/ 2033516 h 203351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920621" h="2033516">
                <a:moveTo>
                  <a:pt x="1405719" y="1992573"/>
                </a:moveTo>
                <a:cubicBezTo>
                  <a:pt x="1382973" y="1978925"/>
                  <a:pt x="1362110" y="1961481"/>
                  <a:pt x="1337481" y="1951629"/>
                </a:cubicBezTo>
                <a:cubicBezTo>
                  <a:pt x="1315943" y="1943014"/>
                  <a:pt x="1289990" y="1948356"/>
                  <a:pt x="1269242" y="1937982"/>
                </a:cubicBezTo>
                <a:cubicBezTo>
                  <a:pt x="1198064" y="1902393"/>
                  <a:pt x="1127740" y="1863493"/>
                  <a:pt x="1064525" y="1815152"/>
                </a:cubicBezTo>
                <a:cubicBezTo>
                  <a:pt x="987188" y="1756012"/>
                  <a:pt x="901356" y="1706574"/>
                  <a:pt x="832513" y="1637731"/>
                </a:cubicBezTo>
                <a:cubicBezTo>
                  <a:pt x="732430" y="1537647"/>
                  <a:pt x="619160" y="1449204"/>
                  <a:pt x="532263" y="1337480"/>
                </a:cubicBezTo>
                <a:cubicBezTo>
                  <a:pt x="500418" y="1296537"/>
                  <a:pt x="470884" y="1253686"/>
                  <a:pt x="436728" y="1214650"/>
                </a:cubicBezTo>
                <a:cubicBezTo>
                  <a:pt x="407072" y="1180758"/>
                  <a:pt x="370025" y="1153713"/>
                  <a:pt x="341194" y="1119116"/>
                </a:cubicBezTo>
                <a:cubicBezTo>
                  <a:pt x="260676" y="1022494"/>
                  <a:pt x="143497" y="873846"/>
                  <a:pt x="81887" y="750626"/>
                </a:cubicBezTo>
                <a:cubicBezTo>
                  <a:pt x="33140" y="653132"/>
                  <a:pt x="17688" y="542854"/>
                  <a:pt x="0" y="436728"/>
                </a:cubicBezTo>
                <a:cubicBezTo>
                  <a:pt x="4549" y="332095"/>
                  <a:pt x="6186" y="227295"/>
                  <a:pt x="13648" y="122829"/>
                </a:cubicBezTo>
                <a:cubicBezTo>
                  <a:pt x="15301" y="99692"/>
                  <a:pt x="15786" y="74731"/>
                  <a:pt x="27295" y="54591"/>
                </a:cubicBezTo>
                <a:cubicBezTo>
                  <a:pt x="35012" y="41087"/>
                  <a:pt x="115776" y="3527"/>
                  <a:pt x="122830" y="0"/>
                </a:cubicBezTo>
                <a:cubicBezTo>
                  <a:pt x="152167" y="2667"/>
                  <a:pt x="321048" y="15435"/>
                  <a:pt x="368490" y="27295"/>
                </a:cubicBezTo>
                <a:cubicBezTo>
                  <a:pt x="446696" y="46847"/>
                  <a:pt x="530509" y="55539"/>
                  <a:pt x="600501" y="95534"/>
                </a:cubicBezTo>
                <a:cubicBezTo>
                  <a:pt x="632346" y="113731"/>
                  <a:pt x="661394" y="138076"/>
                  <a:pt x="696036" y="150125"/>
                </a:cubicBezTo>
                <a:cubicBezTo>
                  <a:pt x="766900" y="174773"/>
                  <a:pt x="842259" y="184104"/>
                  <a:pt x="914400" y="204716"/>
                </a:cubicBezTo>
                <a:cubicBezTo>
                  <a:pt x="1036541" y="239614"/>
                  <a:pt x="977266" y="226568"/>
                  <a:pt x="1091821" y="245659"/>
                </a:cubicBezTo>
                <a:cubicBezTo>
                  <a:pt x="1177376" y="274178"/>
                  <a:pt x="1129116" y="261564"/>
                  <a:pt x="1282890" y="272955"/>
                </a:cubicBezTo>
                <a:cubicBezTo>
                  <a:pt x="1355621" y="278343"/>
                  <a:pt x="1428523" y="281216"/>
                  <a:pt x="1501254" y="286603"/>
                </a:cubicBezTo>
                <a:cubicBezTo>
                  <a:pt x="1665529" y="298771"/>
                  <a:pt x="1629934" y="300362"/>
                  <a:pt x="1787857" y="313898"/>
                </a:cubicBezTo>
                <a:lnTo>
                  <a:pt x="2129051" y="341194"/>
                </a:lnTo>
                <a:cubicBezTo>
                  <a:pt x="2221767" y="350465"/>
                  <a:pt x="2284546" y="355608"/>
                  <a:pt x="2374710" y="368489"/>
                </a:cubicBezTo>
                <a:cubicBezTo>
                  <a:pt x="2402104" y="372402"/>
                  <a:pt x="2429539" y="376339"/>
                  <a:pt x="2456597" y="382137"/>
                </a:cubicBezTo>
                <a:cubicBezTo>
                  <a:pt x="2493278" y="389997"/>
                  <a:pt x="2565779" y="409432"/>
                  <a:pt x="2565779" y="409432"/>
                </a:cubicBezTo>
                <a:cubicBezTo>
                  <a:pt x="2583976" y="423080"/>
                  <a:pt x="2600486" y="439329"/>
                  <a:pt x="2620370" y="450376"/>
                </a:cubicBezTo>
                <a:cubicBezTo>
                  <a:pt x="2644843" y="463972"/>
                  <a:pt x="2698911" y="481105"/>
                  <a:pt x="2729552" y="491319"/>
                </a:cubicBezTo>
                <a:cubicBezTo>
                  <a:pt x="2747749" y="504967"/>
                  <a:pt x="2765509" y="519218"/>
                  <a:pt x="2784143" y="532262"/>
                </a:cubicBezTo>
                <a:cubicBezTo>
                  <a:pt x="2811018" y="551074"/>
                  <a:pt x="2840413" y="566360"/>
                  <a:pt x="2866030" y="586853"/>
                </a:cubicBezTo>
                <a:cubicBezTo>
                  <a:pt x="2886125" y="602929"/>
                  <a:pt x="2902424" y="623247"/>
                  <a:pt x="2920621" y="641444"/>
                </a:cubicBezTo>
                <a:cubicBezTo>
                  <a:pt x="2911522" y="791569"/>
                  <a:pt x="2905815" y="941939"/>
                  <a:pt x="2893325" y="1091820"/>
                </a:cubicBezTo>
                <a:cubicBezTo>
                  <a:pt x="2892130" y="1106156"/>
                  <a:pt x="2883167" y="1118807"/>
                  <a:pt x="2879678" y="1132764"/>
                </a:cubicBezTo>
                <a:cubicBezTo>
                  <a:pt x="2874052" y="1155268"/>
                  <a:pt x="2872696" y="1178785"/>
                  <a:pt x="2866030" y="1201003"/>
                </a:cubicBezTo>
                <a:cubicBezTo>
                  <a:pt x="2858990" y="1224468"/>
                  <a:pt x="2846481" y="1246000"/>
                  <a:pt x="2838734" y="1269241"/>
                </a:cubicBezTo>
                <a:cubicBezTo>
                  <a:pt x="2829023" y="1298374"/>
                  <a:pt x="2819152" y="1370710"/>
                  <a:pt x="2797791" y="1392071"/>
                </a:cubicBezTo>
                <a:cubicBezTo>
                  <a:pt x="2736059" y="1453803"/>
                  <a:pt x="2684423" y="1449210"/>
                  <a:pt x="2606722" y="1460310"/>
                </a:cubicBezTo>
                <a:cubicBezTo>
                  <a:pt x="2560791" y="1475621"/>
                  <a:pt x="2558405" y="1474272"/>
                  <a:pt x="2511188" y="1501253"/>
                </a:cubicBezTo>
                <a:cubicBezTo>
                  <a:pt x="2496947" y="1509391"/>
                  <a:pt x="2484916" y="1521213"/>
                  <a:pt x="2470245" y="1528549"/>
                </a:cubicBezTo>
                <a:cubicBezTo>
                  <a:pt x="2442267" y="1542538"/>
                  <a:pt x="2387019" y="1550653"/>
                  <a:pt x="2361063" y="1555844"/>
                </a:cubicBezTo>
                <a:cubicBezTo>
                  <a:pt x="2333767" y="1569492"/>
                  <a:pt x="2307856" y="1586359"/>
                  <a:pt x="2279176" y="1596788"/>
                </a:cubicBezTo>
                <a:cubicBezTo>
                  <a:pt x="2257376" y="1604715"/>
                  <a:pt x="2232134" y="1601014"/>
                  <a:pt x="2210937" y="1610435"/>
                </a:cubicBezTo>
                <a:cubicBezTo>
                  <a:pt x="2190151" y="1619673"/>
                  <a:pt x="2177132" y="1642141"/>
                  <a:pt x="2156346" y="1651379"/>
                </a:cubicBezTo>
                <a:cubicBezTo>
                  <a:pt x="2135149" y="1660800"/>
                  <a:pt x="2110486" y="1658923"/>
                  <a:pt x="2088107" y="1665026"/>
                </a:cubicBezTo>
                <a:cubicBezTo>
                  <a:pt x="1937861" y="1706002"/>
                  <a:pt x="2060873" y="1678658"/>
                  <a:pt x="1965278" y="1705970"/>
                </a:cubicBezTo>
                <a:cubicBezTo>
                  <a:pt x="1933433" y="1715068"/>
                  <a:pt x="1901163" y="1722792"/>
                  <a:pt x="1869743" y="1733265"/>
                </a:cubicBezTo>
                <a:cubicBezTo>
                  <a:pt x="1846502" y="1741012"/>
                  <a:pt x="1824745" y="1752814"/>
                  <a:pt x="1801504" y="1760561"/>
                </a:cubicBezTo>
                <a:cubicBezTo>
                  <a:pt x="1749576" y="1777871"/>
                  <a:pt x="1751962" y="1768145"/>
                  <a:pt x="1705970" y="1787856"/>
                </a:cubicBezTo>
                <a:cubicBezTo>
                  <a:pt x="1633185" y="1819050"/>
                  <a:pt x="1674447" y="1810512"/>
                  <a:pt x="1610436" y="1828800"/>
                </a:cubicBezTo>
                <a:cubicBezTo>
                  <a:pt x="1592401" y="1833953"/>
                  <a:pt x="1573811" y="1837057"/>
                  <a:pt x="1555845" y="1842447"/>
                </a:cubicBezTo>
                <a:cubicBezTo>
                  <a:pt x="1528286" y="1850715"/>
                  <a:pt x="1501254" y="1860644"/>
                  <a:pt x="1473958" y="1869743"/>
                </a:cubicBezTo>
                <a:lnTo>
                  <a:pt x="1392072" y="1897038"/>
                </a:lnTo>
                <a:cubicBezTo>
                  <a:pt x="1378424" y="1901587"/>
                  <a:pt x="1363995" y="1904252"/>
                  <a:pt x="1351128" y="1910686"/>
                </a:cubicBezTo>
                <a:cubicBezTo>
                  <a:pt x="1332931" y="1919785"/>
                  <a:pt x="1315587" y="1930838"/>
                  <a:pt x="1296537" y="1937982"/>
                </a:cubicBezTo>
                <a:cubicBezTo>
                  <a:pt x="1278974" y="1944568"/>
                  <a:pt x="1259912" y="1946239"/>
                  <a:pt x="1241946" y="1951629"/>
                </a:cubicBezTo>
                <a:cubicBezTo>
                  <a:pt x="1214388" y="1959897"/>
                  <a:pt x="1187355" y="1969826"/>
                  <a:pt x="1160060" y="1978925"/>
                </a:cubicBezTo>
                <a:lnTo>
                  <a:pt x="1119116" y="1992573"/>
                </a:lnTo>
                <a:lnTo>
                  <a:pt x="1037230" y="2019868"/>
                </a:lnTo>
                <a:lnTo>
                  <a:pt x="1009934" y="2033516"/>
                </a:lnTo>
              </a:path>
            </a:pathLst>
          </a:cu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152775" y="5227638"/>
            <a:ext cx="2674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The use of magic memories makes this design unrealistic </a:t>
            </a:r>
          </a:p>
        </p:txBody>
      </p:sp>
      <p:sp>
        <p:nvSpPr>
          <p:cNvPr id="76" name="Date Placeholder 7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77" name="Slide Number Placeholder 7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8" name="Footer Placeholder 7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2126" y="116909"/>
            <a:ext cx="7772400" cy="1143000"/>
          </a:xfrm>
        </p:spPr>
        <p:txBody>
          <a:bodyPr/>
          <a:lstStyle/>
          <a:p>
            <a:r>
              <a:rPr lang="en-US" dirty="0" smtClean="0"/>
              <a:t>Data Cache </a:t>
            </a:r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51146" y="1466589"/>
            <a:ext cx="8317281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mem.reqNotFull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missFifo.notFull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missFifo.enq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(r);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r.op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mem.reqEnq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5776" y="2584308"/>
            <a:ext cx="3768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miss&amp;!</a:t>
            </a:r>
            <a:r>
              <a:rPr lang="en-US" sz="2400" dirty="0" err="1" smtClean="0">
                <a:solidFill>
                  <a:srgbClr val="FF0000"/>
                </a:solidFill>
              </a:rPr>
              <a:t>evict&amp;canhandle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7446" y="3676160"/>
            <a:ext cx="38908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miss&amp;!evict&amp;!</a:t>
            </a:r>
            <a:r>
              <a:rPr lang="en-US" sz="2400" dirty="0" err="1" smtClean="0">
                <a:solidFill>
                  <a:srgbClr val="FF0000"/>
                </a:solidFill>
              </a:rPr>
              <a:t>canhandle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2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Cache </a:t>
            </a:r>
            <a:r>
              <a:rPr lang="en-US" dirty="0" err="1" smtClean="0"/>
              <a:t>resp</a:t>
            </a:r>
            <a:r>
              <a:rPr lang="en-US" dirty="0" smtClean="0"/>
              <a:t> – hit case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4737" y="1813959"/>
            <a:ext cx="909494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method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#(Maybe#(Data)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hitWire.wget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matches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tagged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Valid .r)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== St)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dirty[index] &lt;= True;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dataArray.upd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(index,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r.data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tagged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Valid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dataArray.sub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(index));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Cache </a:t>
            </a:r>
            <a:r>
              <a:rPr lang="en-US" dirty="0" err="1" smtClean="0"/>
              <a:t>resp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37159" y="1854896"/>
            <a:ext cx="909494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else 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writebackWire.wget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matches tagged Valid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tagValid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&lt;= False;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dirty[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idx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&lt;= False;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tagged Invalid;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53228" y="4371583"/>
            <a:ext cx="6751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Writeback</a:t>
            </a:r>
            <a:r>
              <a:rPr lang="en-US" sz="2400" dirty="0" smtClean="0">
                <a:solidFill>
                  <a:srgbClr val="FF0000"/>
                </a:solidFill>
              </a:rPr>
              <a:t> case: </a:t>
            </a:r>
            <a:r>
              <a:rPr lang="en-US" sz="2400" dirty="0" err="1" smtClean="0">
                <a:solidFill>
                  <a:srgbClr val="FF0000"/>
                </a:solidFill>
              </a:rPr>
              <a:t>resp</a:t>
            </a:r>
            <a:r>
              <a:rPr lang="en-US" sz="2400" dirty="0" smtClean="0">
                <a:solidFill>
                  <a:srgbClr val="FF0000"/>
                </a:solidFill>
              </a:rPr>
              <a:t> handles this to ensure that state (dirty, </a:t>
            </a:r>
            <a:r>
              <a:rPr lang="en-US" sz="2400" dirty="0" err="1" smtClean="0">
                <a:solidFill>
                  <a:srgbClr val="FF0000"/>
                </a:solidFill>
              </a:rPr>
              <a:t>tagValid</a:t>
            </a:r>
            <a:r>
              <a:rPr lang="en-US" sz="2400" dirty="0" smtClean="0">
                <a:solidFill>
                  <a:srgbClr val="FF0000"/>
                </a:solidFill>
              </a:rPr>
              <a:t>) is updated only in one place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0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Cache </a:t>
            </a:r>
            <a:r>
              <a:rPr lang="en-US" sz="4000" dirty="0" err="1" smtClean="0"/>
              <a:t>resp</a:t>
            </a:r>
            <a:r>
              <a:rPr lang="en-US" sz="4000" dirty="0" smtClean="0"/>
              <a:t> – miss case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854896"/>
            <a:ext cx="9795353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mem.respNotEmpty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index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getIndex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reqFifo.first.addr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dataArray.upd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(index,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reqFifo.first.op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== St?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reqFifo.first.data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mem.respFirst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reqFifo.first.op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== St)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dirty[index] &lt;=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tagArray.upd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(index,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getTag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reqFifo.first.addr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tagValid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[index] &lt;=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mem.respDeq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missFifo.deq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 tagged Valid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mem.respFirst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Cache </a:t>
            </a:r>
            <a:r>
              <a:rPr lang="en-US" dirty="0" err="1" smtClean="0"/>
              <a:t>resp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51353" y="1704584"/>
            <a:ext cx="9795353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begin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tagged Invalid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endmethod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1639" y="3899540"/>
            <a:ext cx="39410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All other cases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</a:rPr>
              <a:t>missResp</a:t>
            </a:r>
            <a:r>
              <a:rPr lang="en-US" sz="2400" dirty="0" smtClean="0">
                <a:solidFill>
                  <a:srgbClr val="FF0000"/>
                </a:solidFill>
              </a:rPr>
              <a:t> not arrived,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no request given, </a:t>
            </a:r>
            <a:r>
              <a:rPr lang="en-US" sz="2400" dirty="0" err="1" smtClean="0">
                <a:solidFill>
                  <a:srgbClr val="FF0000"/>
                </a:solidFill>
              </a:rPr>
              <a:t>etc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4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0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2800"/>
              <a:t>Multi-Level Caches</a:t>
            </a:r>
            <a:br>
              <a:rPr lang="en-US" sz="2800"/>
            </a:br>
            <a:endParaRPr lang="en-US" sz="280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5226139"/>
            <a:ext cx="8153400" cy="744504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Inclusive vs. </a:t>
            </a:r>
            <a:r>
              <a:rPr lang="en-US" sz="2400" dirty="0" smtClean="0"/>
              <a:t>Exclusive</a:t>
            </a:r>
            <a:endParaRPr lang="en-US" sz="2400" dirty="0"/>
          </a:p>
        </p:txBody>
      </p:sp>
      <p:sp>
        <p:nvSpPr>
          <p:cNvPr id="6861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79909" y="2358731"/>
            <a:ext cx="2197100" cy="1725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76884" y="3785893"/>
            <a:ext cx="93503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80434" y="2420643"/>
            <a:ext cx="963613" cy="1571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algn="ctr" defTabSz="585788" eaLnBrk="0" hangingPunct="0"/>
            <a:r>
              <a:rPr lang="en-US" b="1">
                <a:latin typeface="Helvetica" pitchFamily="-65" charset="0"/>
              </a:rPr>
              <a:t>Memory</a:t>
            </a:r>
            <a:endParaRPr lang="en-US" sz="1200">
              <a:latin typeface="Helvetica" pitchFamily="-65" charset="0"/>
            </a:endParaRPr>
          </a:p>
        </p:txBody>
      </p:sp>
      <p:sp>
        <p:nvSpPr>
          <p:cNvPr id="686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402872" y="2908006"/>
            <a:ext cx="1328737" cy="596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algn="ctr" defTabSz="585788" eaLnBrk="0" hangingPunct="0"/>
            <a:r>
              <a:rPr lang="en-US" b="1">
                <a:latin typeface="Helvetica" pitchFamily="-65" charset="0"/>
              </a:rPr>
              <a:t>disk</a:t>
            </a:r>
            <a:endParaRPr lang="en-US" sz="1200" b="1">
              <a:latin typeface="Helvetica" pitchFamily="-65" charset="0"/>
            </a:endParaRPr>
          </a:p>
        </p:txBody>
      </p:sp>
      <p:sp>
        <p:nvSpPr>
          <p:cNvPr id="6861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75309" y="3563643"/>
            <a:ext cx="801688" cy="373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algn="ctr" defTabSz="585788" eaLnBrk="0" hangingPunct="0"/>
            <a:r>
              <a:rPr lang="en-US" sz="1200" b="1">
                <a:latin typeface="Helvetica" pitchFamily="-65" charset="0"/>
              </a:rPr>
              <a:t>L1 Icache</a:t>
            </a:r>
          </a:p>
        </p:txBody>
      </p:sp>
      <p:sp>
        <p:nvSpPr>
          <p:cNvPr id="68617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75309" y="3030243"/>
            <a:ext cx="801688" cy="3730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algn="ctr" defTabSz="585788" eaLnBrk="0" hangingPunct="0"/>
            <a:r>
              <a:rPr lang="en-US" sz="1200" b="1">
                <a:latin typeface="Helvetica" pitchFamily="-65" charset="0"/>
              </a:rPr>
              <a:t>L1 Dcache</a:t>
            </a:r>
          </a:p>
        </p:txBody>
      </p:sp>
      <p:sp>
        <p:nvSpPr>
          <p:cNvPr id="686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65709" y="3252493"/>
            <a:ext cx="59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54522" y="3150893"/>
            <a:ext cx="650875" cy="252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algn="ctr" defTabSz="585788" eaLnBrk="0" hangingPunct="0"/>
            <a:r>
              <a:rPr lang="en-US" sz="1200" b="1">
                <a:latin typeface="Helvetica" pitchFamily="-65" charset="0"/>
              </a:rPr>
              <a:t>regs</a:t>
            </a:r>
          </a:p>
        </p:txBody>
      </p:sp>
      <p:sp>
        <p:nvSpPr>
          <p:cNvPr id="6862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23109" y="3030243"/>
            <a:ext cx="801688" cy="962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algn="ctr" defTabSz="585788" eaLnBrk="0" hangingPunct="0"/>
            <a:r>
              <a:rPr lang="en-US" sz="1600" b="1">
                <a:latin typeface="Helvetica" pitchFamily="-65" charset="0"/>
              </a:rPr>
              <a:t>L2 </a:t>
            </a:r>
          </a:p>
          <a:p>
            <a:pPr algn="ctr" defTabSz="585788" eaLnBrk="0" hangingPunct="0"/>
            <a:r>
              <a:rPr lang="en-US" sz="1600" b="1">
                <a:latin typeface="Helvetica" pitchFamily="-65" charset="0"/>
              </a:rPr>
              <a:t>Cache</a:t>
            </a:r>
          </a:p>
        </p:txBody>
      </p:sp>
      <p:sp>
        <p:nvSpPr>
          <p:cNvPr id="6862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88109" y="3239793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588109" y="3798593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040672" y="3458868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725009" y="3201693"/>
            <a:ext cx="62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5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83072" y="2011068"/>
            <a:ext cx="1209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Helvetica" pitchFamily="-65" charset="0"/>
              </a:rPr>
              <a:t>Processor</a:t>
            </a:r>
          </a:p>
        </p:txBody>
      </p:sp>
      <p:sp>
        <p:nvSpPr>
          <p:cNvPr id="68626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4872" y="1553868"/>
            <a:ext cx="71469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u="sng">
                <a:latin typeface="Comic Sans MS" pitchFamily="-65" charset="0"/>
              </a:rPr>
              <a:t>Options:</a:t>
            </a:r>
            <a:r>
              <a:rPr lang="en-US">
                <a:latin typeface="Comic Sans MS" pitchFamily="-65" charset="0"/>
              </a:rPr>
              <a:t> </a:t>
            </a:r>
            <a:r>
              <a:rPr lang="en-US" b="1" i="1">
                <a:latin typeface="Comic Sans MS" pitchFamily="-65" charset="0"/>
              </a:rPr>
              <a:t>separate</a:t>
            </a:r>
            <a:r>
              <a:rPr lang="en-US">
                <a:latin typeface="Comic Sans MS" pitchFamily="-65" charset="0"/>
              </a:rPr>
              <a:t> data and instruction caches, or a </a:t>
            </a:r>
            <a:r>
              <a:rPr lang="en-US" b="1" i="1">
                <a:latin typeface="Comic Sans MS" pitchFamily="-65" charset="0"/>
              </a:rPr>
              <a:t>unified</a:t>
            </a:r>
            <a:r>
              <a:rPr lang="en-US">
                <a:latin typeface="Comic Sans MS" pitchFamily="-65" charset="0"/>
              </a:rPr>
              <a:t> cache</a:t>
            </a:r>
          </a:p>
        </p:txBody>
      </p:sp>
      <p:sp>
        <p:nvSpPr>
          <p:cNvPr id="68627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830872" y="1934868"/>
            <a:ext cx="304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8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592872" y="1934868"/>
            <a:ext cx="5334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2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888272" y="1934868"/>
            <a:ext cx="10668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73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13010"/>
            <a:ext cx="7772400" cy="1143000"/>
          </a:xfrm>
        </p:spPr>
        <p:txBody>
          <a:bodyPr/>
          <a:lstStyle/>
          <a:p>
            <a:r>
              <a:rPr lang="en-US" sz="2800" dirty="0"/>
              <a:t>Write-Back vs. Write-Through </a:t>
            </a:r>
            <a:r>
              <a:rPr lang="en-US" sz="2800" dirty="0" smtClean="0"/>
              <a:t>Caches in</a:t>
            </a:r>
            <a:br>
              <a:rPr lang="en-US" sz="2800" dirty="0" smtClean="0"/>
            </a:br>
            <a:r>
              <a:rPr lang="en-US" sz="2800" dirty="0" smtClean="0"/>
              <a:t>Multi-Level Caches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09600" y="1601062"/>
            <a:ext cx="40005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u="sng" dirty="0"/>
              <a:t>Write back</a:t>
            </a:r>
          </a:p>
          <a:p>
            <a:r>
              <a:rPr lang="en-US" sz="2000" dirty="0"/>
              <a:t>Writes only go into top level of hierarchy</a:t>
            </a:r>
          </a:p>
          <a:p>
            <a:r>
              <a:rPr lang="en-US" sz="2000" dirty="0"/>
              <a:t>Maintain a record of “dirty” lines</a:t>
            </a:r>
          </a:p>
          <a:p>
            <a:r>
              <a:rPr lang="en-US" sz="2000" dirty="0"/>
              <a:t>Faster write speed (only has to go to top level to be considered complete)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500" y="1601062"/>
            <a:ext cx="4000500" cy="5181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u="sng"/>
              <a:t>Write through</a:t>
            </a:r>
          </a:p>
          <a:p>
            <a:r>
              <a:rPr lang="en-US" sz="2000"/>
              <a:t>All writes go into L1 cache and then also write through into subsequent levels of hierarchy</a:t>
            </a:r>
          </a:p>
          <a:p>
            <a:r>
              <a:rPr lang="en-US" sz="2000"/>
              <a:t>Better for “cache coherence” issues</a:t>
            </a:r>
          </a:p>
          <a:p>
            <a:r>
              <a:rPr lang="en-US" sz="2000"/>
              <a:t>No dirty/clean bit records required</a:t>
            </a:r>
          </a:p>
          <a:p>
            <a:r>
              <a:rPr lang="en-US" sz="2000"/>
              <a:t>Faster evictions</a:t>
            </a:r>
          </a:p>
          <a:p>
            <a:pPr lvl="1"/>
            <a:endParaRPr lang="en-US" sz="1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7E6F3-3FDC-0C4B-BBFE-3BAC80F6DE3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41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14085"/>
            <a:ext cx="7772400" cy="1143000"/>
          </a:xfrm>
        </p:spPr>
        <p:txBody>
          <a:bodyPr/>
          <a:lstStyle/>
          <a:p>
            <a:r>
              <a:rPr lang="en-US" sz="2800" dirty="0"/>
              <a:t>Write Buffer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7475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47775" y="862013"/>
            <a:ext cx="6648450" cy="51339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</p:pic>
      <p:sp>
        <p:nvSpPr>
          <p:cNvPr id="747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775200" y="6169025"/>
            <a:ext cx="270510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>
                <a:latin typeface="Arial Narrow" pitchFamily="-65" charset="0"/>
              </a:rPr>
              <a:t>Source: Skadron/Clark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858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5427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60400" y="1563688"/>
            <a:ext cx="7772400" cy="4114800"/>
          </a:xfrm>
        </p:spPr>
        <p:txBody>
          <a:bodyPr/>
          <a:lstStyle/>
          <a:p>
            <a:r>
              <a:rPr lang="en-US" sz="2400" dirty="0" smtClean="0"/>
              <a:t>Choice of cache interfaces</a:t>
            </a:r>
          </a:p>
          <a:p>
            <a:pPr lvl="1"/>
            <a:r>
              <a:rPr lang="en-US" sz="2000" dirty="0" smtClean="0"/>
              <a:t>Combinational </a:t>
            </a:r>
            <a:r>
              <a:rPr lang="en-US" sz="2000" dirty="0" err="1" smtClean="0"/>
              <a:t>vs</a:t>
            </a:r>
            <a:r>
              <a:rPr lang="en-US" sz="2000" dirty="0" smtClean="0"/>
              <a:t> non-combinational responses</a:t>
            </a:r>
          </a:p>
          <a:p>
            <a:pPr lvl="1"/>
            <a:r>
              <a:rPr lang="en-US" sz="2000" dirty="0" smtClean="0"/>
              <a:t>Blocking </a:t>
            </a:r>
            <a:r>
              <a:rPr lang="en-US" sz="2000" dirty="0" err="1" smtClean="0"/>
              <a:t>vs</a:t>
            </a:r>
            <a:r>
              <a:rPr lang="en-US" sz="2000" dirty="0" smtClean="0"/>
              <a:t> non-blocking</a:t>
            </a:r>
          </a:p>
          <a:p>
            <a:pPr lvl="1"/>
            <a:r>
              <a:rPr lang="en-US" sz="2000" dirty="0" smtClean="0"/>
              <a:t>FIFO </a:t>
            </a:r>
            <a:r>
              <a:rPr lang="en-US" sz="2000" dirty="0" err="1" smtClean="0"/>
              <a:t>vs</a:t>
            </a:r>
            <a:r>
              <a:rPr lang="en-US" sz="2000" dirty="0" smtClean="0"/>
              <a:t> non-FIFO responses</a:t>
            </a:r>
          </a:p>
          <a:p>
            <a:r>
              <a:rPr lang="en-US" sz="2400" dirty="0" smtClean="0"/>
              <a:t>Many possible internal organizations</a:t>
            </a:r>
          </a:p>
          <a:p>
            <a:pPr lvl="1"/>
            <a:r>
              <a:rPr lang="en-US" sz="2000" dirty="0" smtClean="0"/>
              <a:t>Direct Mapped and n-way set associative are the most basic ones</a:t>
            </a:r>
          </a:p>
          <a:p>
            <a:pPr lvl="1"/>
            <a:r>
              <a:rPr lang="en-US" sz="2000" dirty="0" err="1" smtClean="0"/>
              <a:t>Writeback</a:t>
            </a:r>
            <a:r>
              <a:rPr lang="en-US" sz="2000" dirty="0" smtClean="0"/>
              <a:t> </a:t>
            </a:r>
            <a:r>
              <a:rPr lang="en-US" sz="2000" dirty="0" err="1" smtClean="0"/>
              <a:t>vs</a:t>
            </a:r>
            <a:r>
              <a:rPr lang="en-US" sz="2000" dirty="0" smtClean="0"/>
              <a:t> Write-through</a:t>
            </a:r>
          </a:p>
          <a:p>
            <a:pPr lvl="1"/>
            <a:r>
              <a:rPr lang="en-US" sz="2000" dirty="0" smtClean="0"/>
              <a:t>Write allocate or not</a:t>
            </a:r>
          </a:p>
          <a:p>
            <a:pPr lvl="1"/>
            <a:r>
              <a:rPr lang="en-US" sz="2000" dirty="0" smtClean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0251" y="5635256"/>
            <a:ext cx="4412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next integrating into the pipeline</a:t>
            </a:r>
            <a:endParaRPr lang="en-US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/>
            <a:r>
              <a:rPr lang="en-US" smtClean="0"/>
              <a:t>A Simple Memory Model</a:t>
            </a:r>
          </a:p>
        </p:txBody>
      </p:sp>
      <p:sp>
        <p:nvSpPr>
          <p:cNvPr id="12290" name="Content Placeholder 21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093788" y="3619500"/>
            <a:ext cx="7440612" cy="2222500"/>
          </a:xfrm>
        </p:spPr>
        <p:txBody>
          <a:bodyPr/>
          <a:lstStyle/>
          <a:p>
            <a:r>
              <a:rPr lang="en-US" sz="2400" smtClean="0"/>
              <a:t>Reads and writes are always completed in one cycle</a:t>
            </a:r>
          </a:p>
          <a:p>
            <a:pPr lvl="1"/>
            <a:r>
              <a:rPr lang="en-US" sz="2000" smtClean="0"/>
              <a:t>a Read can be done any time (i.e. combinational)</a:t>
            </a:r>
          </a:p>
          <a:p>
            <a:pPr lvl="1"/>
            <a:r>
              <a:rPr lang="en-US" sz="2000" smtClean="0"/>
              <a:t>If enabled, a Write is performed at the rising clock edge</a:t>
            </a:r>
          </a:p>
          <a:p>
            <a:pPr lvl="1">
              <a:buFont typeface="Wingdings" pitchFamily="2" charset="2"/>
              <a:buNone/>
            </a:pPr>
            <a:r>
              <a:rPr lang="en-US" sz="1600" smtClean="0"/>
              <a:t>	(</a:t>
            </a:r>
            <a:r>
              <a:rPr lang="en-US" sz="1600" i="1" smtClean="0"/>
              <a:t>the write address and data must be stable at the clock edge)</a:t>
            </a:r>
            <a:endParaRPr lang="en-US" sz="2400" i="1" smtClean="0"/>
          </a:p>
          <a:p>
            <a:endParaRPr lang="en-US" sz="2400" smtClean="0"/>
          </a:p>
        </p:txBody>
      </p:sp>
      <p:grpSp>
        <p:nvGrpSpPr>
          <p:cNvPr id="12291" name="Group 19"/>
          <p:cNvGrpSpPr>
            <a:grpSpLocks/>
          </p:cNvGrpSpPr>
          <p:nvPr/>
        </p:nvGrpSpPr>
        <p:grpSpPr bwMode="auto">
          <a:xfrm>
            <a:off x="1582738" y="1477963"/>
            <a:ext cx="5541962" cy="2014537"/>
            <a:chOff x="997" y="987"/>
            <a:chExt cx="3491" cy="1269"/>
          </a:xfrm>
        </p:grpSpPr>
        <p:sp>
          <p:nvSpPr>
            <p:cNvPr id="12296" name="Rectangle 3"/>
            <p:cNvSpPr>
              <a:spLocks noChangeArrowheads="1"/>
            </p:cNvSpPr>
            <p:nvPr/>
          </p:nvSpPr>
          <p:spPr bwMode="auto">
            <a:xfrm>
              <a:off x="2279" y="1499"/>
              <a:ext cx="902" cy="7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2297" name="Line 4"/>
            <p:cNvSpPr>
              <a:spLocks noChangeShapeType="1"/>
            </p:cNvSpPr>
            <p:nvPr/>
          </p:nvSpPr>
          <p:spPr bwMode="auto">
            <a:xfrm>
              <a:off x="3201" y="1871"/>
              <a:ext cx="4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Line 5"/>
            <p:cNvSpPr>
              <a:spLocks noChangeShapeType="1"/>
            </p:cNvSpPr>
            <p:nvPr/>
          </p:nvSpPr>
          <p:spPr bwMode="auto">
            <a:xfrm>
              <a:off x="1829" y="212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6"/>
            <p:cNvSpPr>
              <a:spLocks noChangeShapeType="1"/>
            </p:cNvSpPr>
            <p:nvPr/>
          </p:nvSpPr>
          <p:spPr bwMode="auto">
            <a:xfrm>
              <a:off x="1829" y="1708"/>
              <a:ext cx="44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7"/>
            <p:cNvSpPr>
              <a:spLocks noChangeShapeType="1"/>
            </p:cNvSpPr>
            <p:nvPr/>
          </p:nvSpPr>
          <p:spPr bwMode="auto">
            <a:xfrm>
              <a:off x="2855" y="1198"/>
              <a:ext cx="0" cy="2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Rectangle 8"/>
            <p:cNvSpPr>
              <a:spLocks noChangeArrowheads="1"/>
            </p:cNvSpPr>
            <p:nvPr/>
          </p:nvSpPr>
          <p:spPr bwMode="auto">
            <a:xfrm>
              <a:off x="2377" y="1699"/>
              <a:ext cx="675" cy="4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rgbClr val="56127A"/>
                  </a:solidFill>
                </a:rPr>
                <a:t>MAGIC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>
                  <a:solidFill>
                    <a:srgbClr val="56127A"/>
                  </a:solidFill>
                </a:rPr>
                <a:t> RAM</a:t>
              </a:r>
            </a:p>
          </p:txBody>
        </p:sp>
        <p:sp>
          <p:nvSpPr>
            <p:cNvPr id="12302" name="Rectangle 9"/>
            <p:cNvSpPr>
              <a:spLocks noChangeArrowheads="1"/>
            </p:cNvSpPr>
            <p:nvPr/>
          </p:nvSpPr>
          <p:spPr bwMode="auto">
            <a:xfrm>
              <a:off x="3668" y="1746"/>
              <a:ext cx="820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ReadData</a:t>
              </a:r>
            </a:p>
          </p:txBody>
        </p:sp>
        <p:sp>
          <p:nvSpPr>
            <p:cNvPr id="12303" name="Rectangle 10"/>
            <p:cNvSpPr>
              <a:spLocks noChangeArrowheads="1"/>
            </p:cNvSpPr>
            <p:nvPr/>
          </p:nvSpPr>
          <p:spPr bwMode="auto">
            <a:xfrm>
              <a:off x="997" y="1996"/>
              <a:ext cx="844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WriteData</a:t>
              </a:r>
            </a:p>
          </p:txBody>
        </p:sp>
        <p:sp>
          <p:nvSpPr>
            <p:cNvPr id="12304" name="Rectangle 11"/>
            <p:cNvSpPr>
              <a:spLocks noChangeArrowheads="1"/>
            </p:cNvSpPr>
            <p:nvPr/>
          </p:nvSpPr>
          <p:spPr bwMode="auto">
            <a:xfrm>
              <a:off x="1148" y="1583"/>
              <a:ext cx="696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Address</a:t>
              </a:r>
            </a:p>
          </p:txBody>
        </p:sp>
        <p:sp>
          <p:nvSpPr>
            <p:cNvPr id="12305" name="Rectangle 12"/>
            <p:cNvSpPr>
              <a:spLocks noChangeArrowheads="1"/>
            </p:cNvSpPr>
            <p:nvPr/>
          </p:nvSpPr>
          <p:spPr bwMode="auto">
            <a:xfrm>
              <a:off x="2525" y="987"/>
              <a:ext cx="989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WriteEnable</a:t>
              </a:r>
            </a:p>
          </p:txBody>
        </p:sp>
        <p:sp>
          <p:nvSpPr>
            <p:cNvPr id="12306" name="Line 13"/>
            <p:cNvSpPr>
              <a:spLocks noChangeShapeType="1"/>
            </p:cNvSpPr>
            <p:nvPr/>
          </p:nvSpPr>
          <p:spPr bwMode="auto">
            <a:xfrm>
              <a:off x="2435" y="1360"/>
              <a:ext cx="0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Rectangle 14"/>
            <p:cNvSpPr>
              <a:spLocks noChangeArrowheads="1"/>
            </p:cNvSpPr>
            <p:nvPr/>
          </p:nvSpPr>
          <p:spPr bwMode="auto">
            <a:xfrm>
              <a:off x="2282" y="1176"/>
              <a:ext cx="507" cy="2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>
                  <a:solidFill>
                    <a:srgbClr val="56127A"/>
                  </a:solidFill>
                </a:rPr>
                <a:t>Clock</a:t>
              </a:r>
            </a:p>
          </p:txBody>
        </p:sp>
        <p:sp>
          <p:nvSpPr>
            <p:cNvPr id="12308" name="Line 15"/>
            <p:cNvSpPr>
              <a:spLocks noChangeShapeType="1"/>
            </p:cNvSpPr>
            <p:nvPr/>
          </p:nvSpPr>
          <p:spPr bwMode="auto">
            <a:xfrm>
              <a:off x="2388" y="1509"/>
              <a:ext cx="46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16"/>
            <p:cNvSpPr>
              <a:spLocks noChangeShapeType="1"/>
            </p:cNvSpPr>
            <p:nvPr/>
          </p:nvSpPr>
          <p:spPr bwMode="auto">
            <a:xfrm flipV="1">
              <a:off x="2432" y="1504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541463" y="5895975"/>
            <a:ext cx="6442075" cy="646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In a real DRAM the data will be available several cycles after the address is supplied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03200"/>
            <a:ext cx="7162800" cy="912813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Memory Hierarchy</a:t>
            </a:r>
          </a:p>
        </p:txBody>
      </p:sp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446088" y="3770313"/>
            <a:ext cx="8405812" cy="24050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 </a:t>
            </a:r>
            <a:r>
              <a:rPr lang="en-US" i="1"/>
              <a:t>size</a:t>
            </a:r>
            <a:r>
              <a:rPr lang="en-US"/>
              <a:t>:	 	RegFile  &lt;&lt;  SRAM  &lt;&lt;  DRAM    </a:t>
            </a:r>
            <a:r>
              <a:rPr lang="en-US" i="1"/>
              <a:t>why?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i="1"/>
              <a:t> latency:	</a:t>
            </a:r>
            <a:r>
              <a:rPr lang="en-US"/>
              <a:t>RegFile  &lt;&lt;  SRAM  &lt;&lt;  DRAM    </a:t>
            </a:r>
            <a:r>
              <a:rPr lang="en-US" i="1"/>
              <a:t>why?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 </a:t>
            </a:r>
            <a:r>
              <a:rPr lang="en-US" i="1"/>
              <a:t>bandwidth:</a:t>
            </a:r>
            <a:r>
              <a:rPr lang="en-US"/>
              <a:t>	on-chip  &gt;&gt;  off-chip                  </a:t>
            </a:r>
            <a:r>
              <a:rPr lang="en-US" i="1"/>
              <a:t>why?</a:t>
            </a:r>
          </a:p>
          <a:p>
            <a:pPr lvl="1"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1400" i="1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On a data access:</a:t>
            </a:r>
          </a:p>
          <a:p>
            <a:pPr lvl="1"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i="1">
                <a:solidFill>
                  <a:srgbClr val="56127A"/>
                </a:solidFill>
              </a:rPr>
              <a:t>hit </a:t>
            </a:r>
            <a:r>
              <a:rPr lang="en-US">
                <a:solidFill>
                  <a:srgbClr val="56127A"/>
                </a:solidFill>
              </a:rPr>
              <a:t>(data </a:t>
            </a:r>
            <a:r>
              <a:rPr lang="en-US">
                <a:solidFill>
                  <a:srgbClr val="56127A"/>
                </a:solidFill>
                <a:latin typeface="Symbol" pitchFamily="18" charset="2"/>
              </a:rPr>
              <a:t>Î</a:t>
            </a:r>
            <a:r>
              <a:rPr lang="en-US">
                <a:solidFill>
                  <a:srgbClr val="56127A"/>
                </a:solidFill>
              </a:rPr>
              <a:t> fast memory)	    </a:t>
            </a:r>
            <a:r>
              <a:rPr lang="en-US">
                <a:solidFill>
                  <a:srgbClr val="56127A"/>
                </a:solidFill>
                <a:latin typeface="Symbol" pitchFamily="18" charset="2"/>
              </a:rPr>
              <a:t></a:t>
            </a:r>
            <a:r>
              <a:rPr lang="en-US">
                <a:solidFill>
                  <a:srgbClr val="56127A"/>
                </a:solidFill>
              </a:rPr>
              <a:t> low latency access</a:t>
            </a:r>
          </a:p>
          <a:p>
            <a:pPr lvl="1"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i="1">
                <a:solidFill>
                  <a:srgbClr val="56127A"/>
                </a:solidFill>
              </a:rPr>
              <a:t>miss </a:t>
            </a:r>
            <a:r>
              <a:rPr lang="en-US">
                <a:solidFill>
                  <a:srgbClr val="56127A"/>
                </a:solidFill>
              </a:rPr>
              <a:t>(data </a:t>
            </a:r>
            <a:r>
              <a:rPr lang="en-US">
                <a:solidFill>
                  <a:srgbClr val="56127A"/>
                </a:solidFill>
                <a:latin typeface="Symbol" pitchFamily="18" charset="2"/>
              </a:rPr>
              <a:t>Ï</a:t>
            </a:r>
            <a:r>
              <a:rPr lang="en-US">
                <a:solidFill>
                  <a:srgbClr val="56127A"/>
                </a:solidFill>
              </a:rPr>
              <a:t> fast memory) </a:t>
            </a:r>
            <a:r>
              <a:rPr lang="en-US">
                <a:solidFill>
                  <a:srgbClr val="56127A"/>
                </a:solidFill>
                <a:latin typeface="Symbol" pitchFamily="18" charset="2"/>
              </a:rPr>
              <a:t></a:t>
            </a:r>
            <a:r>
              <a:rPr lang="en-US">
                <a:solidFill>
                  <a:srgbClr val="56127A"/>
                </a:solidFill>
              </a:rPr>
              <a:t> long latency access </a:t>
            </a:r>
            <a:r>
              <a:rPr lang="en-US" i="1">
                <a:solidFill>
                  <a:srgbClr val="56127A"/>
                </a:solidFill>
              </a:rPr>
              <a:t>(DRAM)</a:t>
            </a:r>
            <a:endParaRPr lang="en-US" i="1"/>
          </a:p>
        </p:txBody>
      </p:sp>
      <p:grpSp>
        <p:nvGrpSpPr>
          <p:cNvPr id="14339" name="Group 12"/>
          <p:cNvGrpSpPr>
            <a:grpSpLocks/>
          </p:cNvGrpSpPr>
          <p:nvPr/>
        </p:nvGrpSpPr>
        <p:grpSpPr bwMode="auto">
          <a:xfrm>
            <a:off x="838200" y="996950"/>
            <a:ext cx="7924800" cy="2514600"/>
            <a:chOff x="528" y="576"/>
            <a:chExt cx="4992" cy="1584"/>
          </a:xfrm>
        </p:grpSpPr>
        <p:sp>
          <p:nvSpPr>
            <p:cNvPr id="14343" name="Rectangle 3"/>
            <p:cNvSpPr>
              <a:spLocks noChangeArrowheads="1"/>
            </p:cNvSpPr>
            <p:nvPr/>
          </p:nvSpPr>
          <p:spPr bwMode="auto">
            <a:xfrm>
              <a:off x="1872" y="864"/>
              <a:ext cx="1248" cy="960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Small,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Fast Memory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i="1"/>
                <a:t>SRAM</a:t>
              </a:r>
            </a:p>
          </p:txBody>
        </p:sp>
        <p:sp>
          <p:nvSpPr>
            <p:cNvPr id="14344" name="Rectangle 5"/>
            <p:cNvSpPr>
              <a:spLocks noChangeArrowheads="1"/>
            </p:cNvSpPr>
            <p:nvPr/>
          </p:nvSpPr>
          <p:spPr bwMode="auto">
            <a:xfrm>
              <a:off x="528" y="1104"/>
              <a:ext cx="640" cy="52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CPU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i="1"/>
                <a:t>RegFile</a:t>
              </a:r>
            </a:p>
          </p:txBody>
        </p:sp>
        <p:sp>
          <p:nvSpPr>
            <p:cNvPr id="12298" name="Rectangle 6"/>
            <p:cNvSpPr>
              <a:spLocks noChangeArrowheads="1"/>
            </p:cNvSpPr>
            <p:nvPr/>
          </p:nvSpPr>
          <p:spPr bwMode="auto">
            <a:xfrm>
              <a:off x="3744" y="576"/>
              <a:ext cx="1776" cy="1584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dirty="0"/>
                <a:t>Big, Slow Memory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i="1" dirty="0"/>
                <a:t>DRAM</a:t>
              </a:r>
            </a:p>
          </p:txBody>
        </p:sp>
        <p:sp>
          <p:nvSpPr>
            <p:cNvPr id="14346" name="Oval 7"/>
            <p:cNvSpPr>
              <a:spLocks noChangeArrowheads="1"/>
            </p:cNvSpPr>
            <p:nvPr/>
          </p:nvSpPr>
          <p:spPr bwMode="auto">
            <a:xfrm>
              <a:off x="1392" y="912"/>
              <a:ext cx="224" cy="1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A</a:t>
              </a:r>
            </a:p>
          </p:txBody>
        </p:sp>
        <p:sp>
          <p:nvSpPr>
            <p:cNvPr id="14347" name="Oval 8"/>
            <p:cNvSpPr>
              <a:spLocks noChangeArrowheads="1"/>
            </p:cNvSpPr>
            <p:nvPr/>
          </p:nvSpPr>
          <p:spPr bwMode="auto">
            <a:xfrm>
              <a:off x="3312" y="912"/>
              <a:ext cx="224" cy="1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B</a:t>
              </a:r>
            </a:p>
          </p:txBody>
        </p:sp>
        <p:sp>
          <p:nvSpPr>
            <p:cNvPr id="14348" name="Rectangle 9"/>
            <p:cNvSpPr>
              <a:spLocks noChangeArrowheads="1"/>
            </p:cNvSpPr>
            <p:nvPr/>
          </p:nvSpPr>
          <p:spPr bwMode="auto">
            <a:xfrm>
              <a:off x="1104" y="1824"/>
              <a:ext cx="2640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i="1"/>
                <a:t>holds frequently used data</a:t>
              </a:r>
            </a:p>
          </p:txBody>
        </p:sp>
        <p:sp>
          <p:nvSpPr>
            <p:cNvPr id="14349" name="AutoShape 10"/>
            <p:cNvSpPr>
              <a:spLocks noChangeArrowheads="1"/>
            </p:cNvSpPr>
            <p:nvPr/>
          </p:nvSpPr>
          <p:spPr bwMode="auto">
            <a:xfrm>
              <a:off x="3120" y="1344"/>
              <a:ext cx="624" cy="96"/>
            </a:xfrm>
            <a:prstGeom prst="leftRightArrow">
              <a:avLst>
                <a:gd name="adj1" fmla="val 50000"/>
                <a:gd name="adj2" fmla="val 13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4350" name="AutoShape 11"/>
            <p:cNvSpPr>
              <a:spLocks noChangeArrowheads="1"/>
            </p:cNvSpPr>
            <p:nvPr/>
          </p:nvSpPr>
          <p:spPr bwMode="auto">
            <a:xfrm>
              <a:off x="1152" y="1104"/>
              <a:ext cx="720" cy="528"/>
            </a:xfrm>
            <a:prstGeom prst="leftRightArrow">
              <a:avLst>
                <a:gd name="adj1" fmla="val 50000"/>
                <a:gd name="adj2" fmla="val 27273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8"/>
          <p:cNvSpPr>
            <a:spLocks noGrp="1" noChangeArrowheads="1"/>
          </p:cNvSpPr>
          <p:nvPr>
            <p:ph type="title"/>
          </p:nvPr>
        </p:nvSpPr>
        <p:spPr>
          <a:xfrm>
            <a:off x="292100" y="152400"/>
            <a:ext cx="71628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Inside a Cache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279525" y="1479550"/>
            <a:ext cx="6340475" cy="1228725"/>
            <a:chOff x="1279525" y="1479550"/>
            <a:chExt cx="6340475" cy="1228725"/>
          </a:xfrm>
        </p:grpSpPr>
        <p:sp>
          <p:nvSpPr>
            <p:cNvPr id="16385" name="AutoShape 2"/>
            <p:cNvSpPr>
              <a:spLocks noChangeArrowheads="1"/>
            </p:cNvSpPr>
            <p:nvPr/>
          </p:nvSpPr>
          <p:spPr bwMode="auto">
            <a:xfrm>
              <a:off x="6184900" y="1722438"/>
              <a:ext cx="1346200" cy="8890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386" name="AutoShape 3"/>
            <p:cNvSpPr>
              <a:spLocks noChangeArrowheads="1"/>
            </p:cNvSpPr>
            <p:nvPr/>
          </p:nvSpPr>
          <p:spPr bwMode="auto">
            <a:xfrm>
              <a:off x="1308100" y="1646238"/>
              <a:ext cx="1346200" cy="889000"/>
            </a:xfrm>
            <a:prstGeom prst="roundRect">
              <a:avLst>
                <a:gd name="adj" fmla="val 124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3746500" y="1722438"/>
              <a:ext cx="1346200" cy="812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392" name="Rectangle 9"/>
            <p:cNvSpPr>
              <a:spLocks noChangeArrowheads="1"/>
            </p:cNvSpPr>
            <p:nvPr/>
          </p:nvSpPr>
          <p:spPr bwMode="auto">
            <a:xfrm>
              <a:off x="3879186" y="1922463"/>
              <a:ext cx="10747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/>
                <a:t>CACHE</a:t>
              </a:r>
            </a:p>
          </p:txBody>
        </p:sp>
        <p:sp>
          <p:nvSpPr>
            <p:cNvPr id="16393" name="Rectangle 10"/>
            <p:cNvSpPr>
              <a:spLocks noChangeArrowheads="1"/>
            </p:cNvSpPr>
            <p:nvPr/>
          </p:nvSpPr>
          <p:spPr bwMode="auto">
            <a:xfrm>
              <a:off x="1279525" y="1892300"/>
              <a:ext cx="15097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Processor </a:t>
              </a:r>
            </a:p>
          </p:txBody>
        </p:sp>
        <p:sp>
          <p:nvSpPr>
            <p:cNvPr id="16394" name="Rectangle 11"/>
            <p:cNvSpPr>
              <a:spLocks noChangeArrowheads="1"/>
            </p:cNvSpPr>
            <p:nvPr/>
          </p:nvSpPr>
          <p:spPr bwMode="auto">
            <a:xfrm>
              <a:off x="6308725" y="1816100"/>
              <a:ext cx="1311275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Main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Memory </a:t>
              </a:r>
            </a:p>
          </p:txBody>
        </p:sp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2667000" y="18621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2667000" y="23955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5105400" y="18621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5105400" y="2395538"/>
              <a:ext cx="106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Rectangle 16"/>
            <p:cNvSpPr>
              <a:spLocks noChangeArrowheads="1"/>
            </p:cNvSpPr>
            <p:nvPr/>
          </p:nvSpPr>
          <p:spPr bwMode="auto">
            <a:xfrm>
              <a:off x="2727325" y="1479550"/>
              <a:ext cx="10080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Address</a:t>
              </a:r>
            </a:p>
          </p:txBody>
        </p:sp>
        <p:sp>
          <p:nvSpPr>
            <p:cNvPr id="16400" name="Rectangle 17"/>
            <p:cNvSpPr>
              <a:spLocks noChangeArrowheads="1"/>
            </p:cNvSpPr>
            <p:nvPr/>
          </p:nvSpPr>
          <p:spPr bwMode="auto">
            <a:xfrm>
              <a:off x="5089525" y="1479550"/>
              <a:ext cx="10080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Address</a:t>
              </a:r>
            </a:p>
          </p:txBody>
        </p:sp>
        <p:sp>
          <p:nvSpPr>
            <p:cNvPr id="16401" name="Rectangle 18"/>
            <p:cNvSpPr>
              <a:spLocks noChangeArrowheads="1"/>
            </p:cNvSpPr>
            <p:nvPr/>
          </p:nvSpPr>
          <p:spPr bwMode="auto">
            <a:xfrm>
              <a:off x="5318125" y="2393950"/>
              <a:ext cx="67151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Data</a:t>
              </a:r>
            </a:p>
          </p:txBody>
        </p:sp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2879725" y="2393950"/>
              <a:ext cx="67151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Data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33400" y="2640013"/>
            <a:ext cx="2971800" cy="811212"/>
            <a:chOff x="533400" y="2640013"/>
            <a:chExt cx="2971800" cy="811212"/>
          </a:xfrm>
        </p:grpSpPr>
        <p:sp>
          <p:nvSpPr>
            <p:cNvPr id="16437" name="Rectangle 54"/>
            <p:cNvSpPr>
              <a:spLocks noChangeArrowheads="1"/>
            </p:cNvSpPr>
            <p:nvPr/>
          </p:nvSpPr>
          <p:spPr bwMode="auto">
            <a:xfrm>
              <a:off x="533400" y="2640013"/>
              <a:ext cx="2886075" cy="66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copy of main memory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location 100</a:t>
              </a:r>
            </a:p>
          </p:txBody>
        </p:sp>
        <p:sp>
          <p:nvSpPr>
            <p:cNvPr id="16388" name="Line 5"/>
            <p:cNvSpPr>
              <a:spLocks noChangeShapeType="1"/>
            </p:cNvSpPr>
            <p:nvPr/>
          </p:nvSpPr>
          <p:spPr bwMode="auto">
            <a:xfrm>
              <a:off x="3276600" y="3070225"/>
              <a:ext cx="228600" cy="3810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962400" y="2640013"/>
            <a:ext cx="3505200" cy="811212"/>
            <a:chOff x="3962400" y="2640013"/>
            <a:chExt cx="3505200" cy="811212"/>
          </a:xfrm>
        </p:grpSpPr>
        <p:sp>
          <p:nvSpPr>
            <p:cNvPr id="16438" name="Rectangle 55"/>
            <p:cNvSpPr>
              <a:spLocks noChangeArrowheads="1"/>
            </p:cNvSpPr>
            <p:nvPr/>
          </p:nvSpPr>
          <p:spPr bwMode="auto">
            <a:xfrm>
              <a:off x="4343400" y="2640013"/>
              <a:ext cx="3124200" cy="66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copy of main memory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/>
                <a:t>location 101</a:t>
              </a:r>
            </a:p>
          </p:txBody>
        </p:sp>
        <p:sp>
          <p:nvSpPr>
            <p:cNvPr id="16389" name="Line 6"/>
            <p:cNvSpPr>
              <a:spLocks noChangeShapeType="1"/>
            </p:cNvSpPr>
            <p:nvPr/>
          </p:nvSpPr>
          <p:spPr bwMode="auto">
            <a:xfrm flipH="1">
              <a:off x="3962400" y="3222625"/>
              <a:ext cx="457200" cy="2286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69925" y="4060825"/>
            <a:ext cx="1844675" cy="1162050"/>
            <a:chOff x="669925" y="4060825"/>
            <a:chExt cx="1844675" cy="1162050"/>
          </a:xfrm>
        </p:grpSpPr>
        <p:sp>
          <p:nvSpPr>
            <p:cNvPr id="16387" name="Line 4"/>
            <p:cNvSpPr>
              <a:spLocks noChangeShapeType="1"/>
            </p:cNvSpPr>
            <p:nvPr/>
          </p:nvSpPr>
          <p:spPr bwMode="auto">
            <a:xfrm flipH="1">
              <a:off x="1447800" y="4060825"/>
              <a:ext cx="1066800" cy="30480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669925" y="4498975"/>
              <a:ext cx="1387475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Address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   Tag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774059" y="3291236"/>
            <a:ext cx="6094368" cy="837125"/>
            <a:chOff x="2774059" y="3291236"/>
            <a:chExt cx="6094368" cy="837125"/>
          </a:xfrm>
        </p:grpSpPr>
        <p:sp>
          <p:nvSpPr>
            <p:cNvPr id="16423" name="Oval 40"/>
            <p:cNvSpPr>
              <a:spLocks noChangeArrowheads="1"/>
            </p:cNvSpPr>
            <p:nvPr/>
          </p:nvSpPr>
          <p:spPr bwMode="auto">
            <a:xfrm>
              <a:off x="2774059" y="3291236"/>
              <a:ext cx="4025900" cy="749300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431" name="Rectangle 48"/>
            <p:cNvSpPr>
              <a:spLocks noChangeArrowheads="1"/>
            </p:cNvSpPr>
            <p:nvPr/>
          </p:nvSpPr>
          <p:spPr bwMode="auto">
            <a:xfrm>
              <a:off x="7273229" y="3481388"/>
              <a:ext cx="1595198" cy="646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Line or data block</a:t>
              </a:r>
              <a:endParaRPr lang="en-US" dirty="0"/>
            </a:p>
          </p:txBody>
        </p:sp>
        <p:sp>
          <p:nvSpPr>
            <p:cNvPr id="16435" name="Line 52"/>
            <p:cNvSpPr>
              <a:spLocks noChangeShapeType="1"/>
            </p:cNvSpPr>
            <p:nvPr/>
          </p:nvSpPr>
          <p:spPr bwMode="auto">
            <a:xfrm flipH="1">
              <a:off x="6705600" y="3679825"/>
              <a:ext cx="53340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286000" y="2438400"/>
            <a:ext cx="4191000" cy="3298825"/>
            <a:chOff x="2286000" y="2438400"/>
            <a:chExt cx="4191000" cy="3298825"/>
          </a:xfrm>
        </p:grpSpPr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2298700" y="3463925"/>
              <a:ext cx="4165600" cy="2260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>
              <a:off x="2286000" y="3832225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22"/>
            <p:cNvSpPr>
              <a:spLocks noChangeShapeType="1"/>
            </p:cNvSpPr>
            <p:nvPr/>
          </p:nvSpPr>
          <p:spPr bwMode="auto">
            <a:xfrm>
              <a:off x="2286000" y="4213225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>
              <a:off x="2286000" y="4594225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Line 24"/>
            <p:cNvSpPr>
              <a:spLocks noChangeShapeType="1"/>
            </p:cNvSpPr>
            <p:nvPr/>
          </p:nvSpPr>
          <p:spPr bwMode="auto">
            <a:xfrm>
              <a:off x="2286000" y="4975225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Line 25"/>
            <p:cNvSpPr>
              <a:spLocks noChangeShapeType="1"/>
            </p:cNvSpPr>
            <p:nvPr/>
          </p:nvSpPr>
          <p:spPr bwMode="auto">
            <a:xfrm>
              <a:off x="2286000" y="5356225"/>
              <a:ext cx="2743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26"/>
            <p:cNvSpPr>
              <a:spLocks noChangeShapeType="1"/>
            </p:cNvSpPr>
            <p:nvPr/>
          </p:nvSpPr>
          <p:spPr bwMode="auto">
            <a:xfrm>
              <a:off x="5029200" y="3451225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Line 27"/>
            <p:cNvSpPr>
              <a:spLocks noChangeShapeType="1"/>
            </p:cNvSpPr>
            <p:nvPr/>
          </p:nvSpPr>
          <p:spPr bwMode="auto">
            <a:xfrm>
              <a:off x="3200400" y="3451225"/>
              <a:ext cx="0" cy="22860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Line 28"/>
            <p:cNvSpPr>
              <a:spLocks noChangeShapeType="1"/>
            </p:cNvSpPr>
            <p:nvPr/>
          </p:nvSpPr>
          <p:spPr bwMode="auto">
            <a:xfrm>
              <a:off x="3657600" y="3451225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Line 29"/>
            <p:cNvSpPr>
              <a:spLocks noChangeShapeType="1"/>
            </p:cNvSpPr>
            <p:nvPr/>
          </p:nvSpPr>
          <p:spPr bwMode="auto">
            <a:xfrm>
              <a:off x="4114800" y="3451225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Line 30"/>
            <p:cNvSpPr>
              <a:spLocks noChangeShapeType="1"/>
            </p:cNvSpPr>
            <p:nvPr/>
          </p:nvSpPr>
          <p:spPr bwMode="auto">
            <a:xfrm>
              <a:off x="4572000" y="3451225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4" name="Line 31"/>
            <p:cNvSpPr>
              <a:spLocks noChangeShapeType="1"/>
            </p:cNvSpPr>
            <p:nvPr/>
          </p:nvSpPr>
          <p:spPr bwMode="auto">
            <a:xfrm>
              <a:off x="6019800" y="3451225"/>
              <a:ext cx="0" cy="2286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Line 32"/>
            <p:cNvSpPr>
              <a:spLocks noChangeShapeType="1"/>
            </p:cNvSpPr>
            <p:nvPr/>
          </p:nvSpPr>
          <p:spPr bwMode="auto">
            <a:xfrm>
              <a:off x="6019800" y="38322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6" name="Line 33"/>
            <p:cNvSpPr>
              <a:spLocks noChangeShapeType="1"/>
            </p:cNvSpPr>
            <p:nvPr/>
          </p:nvSpPr>
          <p:spPr bwMode="auto">
            <a:xfrm>
              <a:off x="6019800" y="42132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Line 34"/>
            <p:cNvSpPr>
              <a:spLocks noChangeShapeType="1"/>
            </p:cNvSpPr>
            <p:nvPr/>
          </p:nvSpPr>
          <p:spPr bwMode="auto">
            <a:xfrm>
              <a:off x="6019800" y="45942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8" name="Line 35"/>
            <p:cNvSpPr>
              <a:spLocks noChangeShapeType="1"/>
            </p:cNvSpPr>
            <p:nvPr/>
          </p:nvSpPr>
          <p:spPr bwMode="auto">
            <a:xfrm>
              <a:off x="6019800" y="49752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Line 36"/>
            <p:cNvSpPr>
              <a:spLocks noChangeShapeType="1"/>
            </p:cNvSpPr>
            <p:nvPr/>
          </p:nvSpPr>
          <p:spPr bwMode="auto">
            <a:xfrm>
              <a:off x="6019800" y="5356225"/>
              <a:ext cx="457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Line 37"/>
            <p:cNvSpPr>
              <a:spLocks noChangeShapeType="1"/>
            </p:cNvSpPr>
            <p:nvPr/>
          </p:nvSpPr>
          <p:spPr bwMode="auto">
            <a:xfrm>
              <a:off x="5181600" y="3679825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Line 38"/>
            <p:cNvSpPr>
              <a:spLocks noChangeShapeType="1"/>
            </p:cNvSpPr>
            <p:nvPr/>
          </p:nvSpPr>
          <p:spPr bwMode="auto">
            <a:xfrm>
              <a:off x="5181600" y="3984625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Line 39"/>
            <p:cNvSpPr>
              <a:spLocks noChangeShapeType="1"/>
            </p:cNvSpPr>
            <p:nvPr/>
          </p:nvSpPr>
          <p:spPr bwMode="auto">
            <a:xfrm>
              <a:off x="5181600" y="5584825"/>
              <a:ext cx="6096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5" name="Line 42"/>
            <p:cNvSpPr>
              <a:spLocks noChangeShapeType="1"/>
            </p:cNvSpPr>
            <p:nvPr/>
          </p:nvSpPr>
          <p:spPr bwMode="auto">
            <a:xfrm flipH="1">
              <a:off x="2286000" y="2438400"/>
              <a:ext cx="1447800" cy="1066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Line 43"/>
            <p:cNvSpPr>
              <a:spLocks noChangeShapeType="1"/>
            </p:cNvSpPr>
            <p:nvPr/>
          </p:nvSpPr>
          <p:spPr bwMode="auto">
            <a:xfrm>
              <a:off x="5105400" y="2438400"/>
              <a:ext cx="1371600" cy="9906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8" name="Rectangle 45"/>
            <p:cNvSpPr>
              <a:spLocks noChangeArrowheads="1"/>
            </p:cNvSpPr>
            <p:nvPr/>
          </p:nvSpPr>
          <p:spPr bwMode="auto">
            <a:xfrm>
              <a:off x="3184525" y="3460750"/>
              <a:ext cx="550863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Byte</a:t>
              </a:r>
            </a:p>
          </p:txBody>
        </p:sp>
        <p:sp>
          <p:nvSpPr>
            <p:cNvPr id="16429" name="Rectangle 46"/>
            <p:cNvSpPr>
              <a:spLocks noChangeArrowheads="1"/>
            </p:cNvSpPr>
            <p:nvPr/>
          </p:nvSpPr>
          <p:spPr bwMode="auto">
            <a:xfrm>
              <a:off x="3641725" y="3460750"/>
              <a:ext cx="550863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Byte</a:t>
              </a:r>
            </a:p>
          </p:txBody>
        </p:sp>
        <p:sp>
          <p:nvSpPr>
            <p:cNvPr id="16430" name="Rectangle 47"/>
            <p:cNvSpPr>
              <a:spLocks noChangeArrowheads="1"/>
            </p:cNvSpPr>
            <p:nvPr/>
          </p:nvSpPr>
          <p:spPr bwMode="auto">
            <a:xfrm>
              <a:off x="3184525" y="3841750"/>
              <a:ext cx="550863" cy="398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Data</a:t>
              </a:r>
            </a:p>
            <a:p>
              <a:pPr eaLnBrk="0" hangingPunct="0">
                <a:lnSpc>
                  <a:spcPct val="7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/>
                <a:t>Byte</a:t>
              </a:r>
            </a:p>
          </p:txBody>
        </p:sp>
        <p:sp>
          <p:nvSpPr>
            <p:cNvPr id="16432" name="Rectangle 49"/>
            <p:cNvSpPr>
              <a:spLocks noChangeArrowheads="1"/>
            </p:cNvSpPr>
            <p:nvPr/>
          </p:nvSpPr>
          <p:spPr bwMode="auto">
            <a:xfrm>
              <a:off x="2498725" y="3525838"/>
              <a:ext cx="5762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100</a:t>
              </a:r>
            </a:p>
          </p:txBody>
        </p:sp>
        <p:sp>
          <p:nvSpPr>
            <p:cNvPr id="16433" name="Rectangle 50"/>
            <p:cNvSpPr>
              <a:spLocks noChangeArrowheads="1"/>
            </p:cNvSpPr>
            <p:nvPr/>
          </p:nvSpPr>
          <p:spPr bwMode="auto">
            <a:xfrm>
              <a:off x="2498725" y="3906838"/>
              <a:ext cx="576263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304</a:t>
              </a:r>
            </a:p>
          </p:txBody>
        </p:sp>
        <p:sp>
          <p:nvSpPr>
            <p:cNvPr id="16434" name="Rectangle 51"/>
            <p:cNvSpPr>
              <a:spLocks noChangeArrowheads="1"/>
            </p:cNvSpPr>
            <p:nvPr/>
          </p:nvSpPr>
          <p:spPr bwMode="auto">
            <a:xfrm>
              <a:off x="2438400" y="4289425"/>
              <a:ext cx="70485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6848</a:t>
              </a:r>
            </a:p>
          </p:txBody>
        </p:sp>
        <p:sp>
          <p:nvSpPr>
            <p:cNvPr id="16439" name="Rectangle 56"/>
            <p:cNvSpPr>
              <a:spLocks noChangeArrowheads="1"/>
            </p:cNvSpPr>
            <p:nvPr/>
          </p:nvSpPr>
          <p:spPr bwMode="auto">
            <a:xfrm>
              <a:off x="2438400" y="4635500"/>
              <a:ext cx="647700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 416</a:t>
              </a: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0" y="5835650"/>
            <a:ext cx="46037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56127A"/>
                </a:solidFill>
                <a:latin typeface="+mj-lt"/>
              </a:rPr>
              <a:t>How many bits are needed in tag?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41738" y="6172200"/>
            <a:ext cx="44846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+mj-lt"/>
              </a:rPr>
              <a:t>Enough to uniquely identify block</a:t>
            </a:r>
          </a:p>
        </p:txBody>
      </p:sp>
      <p:sp>
        <p:nvSpPr>
          <p:cNvPr id="68" name="Date Placeholder 6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mtClean="0"/>
              <a:t>Cache Algorithm (Read)</a:t>
            </a:r>
          </a:p>
        </p:txBody>
      </p:sp>
      <p:sp>
        <p:nvSpPr>
          <p:cNvPr id="184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70038"/>
            <a:ext cx="7772400" cy="719137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Look at Processor Address, search cache tags to find match.  Then either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3325" y="2332038"/>
            <a:ext cx="2911475" cy="2125662"/>
            <a:chOff x="758" y="1392"/>
            <a:chExt cx="1834" cy="1339"/>
          </a:xfrm>
        </p:grpSpPr>
        <p:sp>
          <p:nvSpPr>
            <p:cNvPr id="18444" name="Line 5"/>
            <p:cNvSpPr>
              <a:spLocks noChangeShapeType="1"/>
            </p:cNvSpPr>
            <p:nvPr/>
          </p:nvSpPr>
          <p:spPr bwMode="auto">
            <a:xfrm flipH="1">
              <a:off x="1536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854" y="1459"/>
              <a:ext cx="141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Found in cache 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a.k.a.  HIT</a:t>
              </a:r>
              <a:endParaRPr lang="en-US" u="sng"/>
            </a:p>
          </p:txBody>
        </p:sp>
        <p:sp>
          <p:nvSpPr>
            <p:cNvPr id="18446" name="Rectangle 7"/>
            <p:cNvSpPr>
              <a:spLocks noChangeArrowheads="1"/>
            </p:cNvSpPr>
            <p:nvPr/>
          </p:nvSpPr>
          <p:spPr bwMode="auto">
            <a:xfrm>
              <a:off x="758" y="2323"/>
              <a:ext cx="161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Return copy of data from cache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267200" y="2332038"/>
            <a:ext cx="4286250" cy="4094162"/>
            <a:chOff x="2688" y="1392"/>
            <a:chExt cx="2700" cy="2579"/>
          </a:xfrm>
        </p:grpSpPr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688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3302" y="1459"/>
              <a:ext cx="1122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Not in cache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a.k.a. MISS</a:t>
              </a:r>
              <a:endParaRPr lang="en-US" u="sng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2918" y="2323"/>
              <a:ext cx="2470" cy="1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Read block of data from Main Memory – may require writing back a cache line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Wait … 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endParaRPr lang="en-US"/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/>
                <a:t>Return data to processor and update cache</a:t>
              </a:r>
              <a:endParaRPr lang="en-US" u="sng"/>
            </a:p>
          </p:txBody>
        </p:sp>
      </p:grpSp>
      <p:sp>
        <p:nvSpPr>
          <p:cNvPr id="1820684" name="Rectangle 12"/>
          <p:cNvSpPr>
            <a:spLocks noChangeArrowheads="1"/>
          </p:cNvSpPr>
          <p:nvPr/>
        </p:nvSpPr>
        <p:spPr bwMode="auto">
          <a:xfrm>
            <a:off x="337094" y="5626578"/>
            <a:ext cx="3529812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>
                <a:solidFill>
                  <a:srgbClr val="FF0000"/>
                </a:solidFill>
              </a:rPr>
              <a:t>Which </a:t>
            </a:r>
            <a:r>
              <a:rPr lang="en-US" dirty="0">
                <a:solidFill>
                  <a:srgbClr val="FF0000"/>
                </a:solidFill>
              </a:rPr>
              <a:t>line do we replace?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115795" y="6092129"/>
            <a:ext cx="2677143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>
                <a:solidFill>
                  <a:srgbClr val="FF0000"/>
                </a:solidFill>
              </a:rPr>
              <a:t>Replacement policy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0684" grpId="0" autoUpdateAnimBg="0"/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r>
              <a:rPr lang="en-US" dirty="0" smtClean="0"/>
              <a:t>Write behavior</a:t>
            </a:r>
          </a:p>
        </p:txBody>
      </p:sp>
      <p:sp>
        <p:nvSpPr>
          <p:cNvPr id="1945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15963" y="1658938"/>
            <a:ext cx="8247062" cy="4114800"/>
          </a:xfrm>
        </p:spPr>
        <p:txBody>
          <a:bodyPr/>
          <a:lstStyle/>
          <a:p>
            <a:r>
              <a:rPr lang="en-US" sz="2800" dirty="0" smtClean="0"/>
              <a:t>On a write hit</a:t>
            </a:r>
          </a:p>
          <a:p>
            <a:pPr lvl="1"/>
            <a:r>
              <a:rPr lang="en-US" sz="2400" dirty="0" smtClean="0"/>
              <a:t>Write-through: write to both cache and the next level memory</a:t>
            </a:r>
          </a:p>
          <a:p>
            <a:pPr lvl="1"/>
            <a:r>
              <a:rPr lang="en-US" sz="2400" dirty="0" err="1" smtClean="0"/>
              <a:t>Writeback</a:t>
            </a:r>
            <a:r>
              <a:rPr lang="en-US" sz="2400" dirty="0" smtClean="0"/>
              <a:t>: write only to cache and update the next level memory when line is evacuated</a:t>
            </a:r>
          </a:p>
          <a:p>
            <a:r>
              <a:rPr lang="en-US" sz="2800" dirty="0" smtClean="0"/>
              <a:t>On a write miss </a:t>
            </a:r>
          </a:p>
          <a:p>
            <a:pPr lvl="1"/>
            <a:r>
              <a:rPr lang="en-US" sz="2400" dirty="0" smtClean="0"/>
              <a:t>Allocate – because of multi-word lines we first fetch the line, and then update a word in it</a:t>
            </a:r>
          </a:p>
          <a:p>
            <a:pPr lvl="1"/>
            <a:r>
              <a:rPr lang="en-US" sz="2400" dirty="0" smtClean="0"/>
              <a:t>Not allocate – word modified in memory</a:t>
            </a:r>
          </a:p>
        </p:txBody>
      </p: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1724025" y="5743575"/>
            <a:ext cx="6437313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We will design a </a:t>
            </a:r>
            <a:r>
              <a:rPr lang="en-US" dirty="0" err="1"/>
              <a:t>writeback</a:t>
            </a:r>
            <a:r>
              <a:rPr lang="en-US" dirty="0"/>
              <a:t>, write-allocate cache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  <p:bldP spid="194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vs. Non-Blocking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Blocking cache:</a:t>
            </a:r>
          </a:p>
          <a:p>
            <a:pPr lvl="1"/>
            <a:r>
              <a:rPr lang="en-US" sz="2400" dirty="0" smtClean="0"/>
              <a:t>1 outstanding miss</a:t>
            </a:r>
          </a:p>
          <a:p>
            <a:pPr lvl="1"/>
            <a:r>
              <a:rPr lang="en-US" sz="2400" dirty="0" smtClean="0"/>
              <a:t>Cache must wait for memory to respond</a:t>
            </a:r>
          </a:p>
          <a:p>
            <a:pPr lvl="1"/>
            <a:r>
              <a:rPr lang="en-US" sz="2400" dirty="0" smtClean="0"/>
              <a:t>Blocks in the meantime</a:t>
            </a:r>
          </a:p>
          <a:p>
            <a:r>
              <a:rPr lang="en-US" sz="2800" dirty="0" smtClean="0"/>
              <a:t>Non-blocking cache:</a:t>
            </a:r>
          </a:p>
          <a:p>
            <a:pPr lvl="1"/>
            <a:r>
              <a:rPr lang="en-US" sz="2400" dirty="0" smtClean="0"/>
              <a:t>N outstanding misses</a:t>
            </a:r>
          </a:p>
          <a:p>
            <a:pPr lvl="1"/>
            <a:r>
              <a:rPr lang="en-US" sz="2400" dirty="0" smtClean="0"/>
              <a:t>Cache can continue to process requests while waiting for memory to respond to N misse</a:t>
            </a:r>
            <a:r>
              <a:rPr lang="en-US" sz="2400" dirty="0"/>
              <a:t>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621231" y="5910694"/>
            <a:ext cx="819930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We will design a </a:t>
            </a:r>
            <a:r>
              <a:rPr lang="en-US" dirty="0" smtClean="0"/>
              <a:t>non-blocking, </a:t>
            </a:r>
            <a:r>
              <a:rPr lang="en-US" dirty="0" err="1" smtClean="0"/>
              <a:t>writeback</a:t>
            </a:r>
            <a:r>
              <a:rPr lang="en-US" dirty="0"/>
              <a:t>, write-allocate </a:t>
            </a:r>
            <a:r>
              <a:rPr lang="en-US" dirty="0" smtClean="0"/>
              <a:t>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65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caches look like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58938"/>
            <a:ext cx="7772400" cy="4114800"/>
          </a:xfrm>
        </p:spPr>
        <p:txBody>
          <a:bodyPr/>
          <a:lstStyle/>
          <a:p>
            <a:r>
              <a:rPr lang="en-US" sz="2800" dirty="0" smtClean="0"/>
              <a:t>External interface</a:t>
            </a:r>
          </a:p>
          <a:p>
            <a:pPr lvl="1"/>
            <a:r>
              <a:rPr lang="en-US" sz="2400" dirty="0" smtClean="0"/>
              <a:t>processor side</a:t>
            </a:r>
          </a:p>
          <a:p>
            <a:pPr lvl="1"/>
            <a:r>
              <a:rPr lang="en-US" sz="2400" dirty="0" smtClean="0"/>
              <a:t>memory (DRAM) side</a:t>
            </a:r>
          </a:p>
          <a:p>
            <a:endParaRPr lang="en-US" sz="2800" dirty="0" smtClean="0"/>
          </a:p>
          <a:p>
            <a:r>
              <a:rPr lang="en-US" sz="2800" dirty="0" smtClean="0"/>
              <a:t>Internal organization</a:t>
            </a:r>
          </a:p>
          <a:p>
            <a:pPr lvl="1"/>
            <a:r>
              <a:rPr lang="en-US" sz="2400" dirty="0" smtClean="0"/>
              <a:t>Direct mapped</a:t>
            </a:r>
          </a:p>
          <a:p>
            <a:pPr lvl="1"/>
            <a:r>
              <a:rPr lang="en-US" sz="2400" dirty="0" smtClean="0"/>
              <a:t>n-way set-associative</a:t>
            </a:r>
          </a:p>
          <a:p>
            <a:pPr lvl="1"/>
            <a:r>
              <a:rPr lang="en-US" sz="2400" dirty="0" smtClean="0"/>
              <a:t>Multi-level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24088" y="5418138"/>
            <a:ext cx="6278562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i="1"/>
              <a:t>next lecture: Incorporating caches in processor pipelines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21,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657DD143-D6BF-4920-8EE1-73C4ADCA7E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http://csg.csail.mit.edu/6.S078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36961</TotalTime>
  <Words>2249</Words>
  <Application>Microsoft Macintosh PowerPoint</Application>
  <PresentationFormat>On-screen Show (4:3)</PresentationFormat>
  <Paragraphs>499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Blueprint</vt:lpstr>
      <vt:lpstr>PowerPoint Presentation</vt:lpstr>
      <vt:lpstr>Three-Stage SMIPS</vt:lpstr>
      <vt:lpstr>A Simple Memory Model</vt:lpstr>
      <vt:lpstr>Memory Hierarchy</vt:lpstr>
      <vt:lpstr>Inside a Cache</vt:lpstr>
      <vt:lpstr>Cache Algorithm (Read)</vt:lpstr>
      <vt:lpstr>Write behavior</vt:lpstr>
      <vt:lpstr>Blocking vs. Non-Blocking cache</vt:lpstr>
      <vt:lpstr>What do caches look like</vt:lpstr>
      <vt:lpstr>Data Cache – Interface (0,n)</vt:lpstr>
      <vt:lpstr>ReqRespMem is an interface passed to DataCache</vt:lpstr>
      <vt:lpstr>Interface dynamics</vt:lpstr>
      <vt:lpstr>Direct mapped caches</vt:lpstr>
      <vt:lpstr>Direct-Mapped Cache</vt:lpstr>
      <vt:lpstr>Direct Map Address Selection higher-order vs. lower-order address bits</vt:lpstr>
      <vt:lpstr>Data Cache – code structure</vt:lpstr>
      <vt:lpstr>Data Cache   typedefs</vt:lpstr>
      <vt:lpstr>Data Cache req</vt:lpstr>
      <vt:lpstr>Data Cache req – miss case</vt:lpstr>
      <vt:lpstr>Data Cache req</vt:lpstr>
      <vt:lpstr>Data Cache resp – hit case</vt:lpstr>
      <vt:lpstr>Data Cache resp</vt:lpstr>
      <vt:lpstr>Data Cache resp – miss case</vt:lpstr>
      <vt:lpstr>Data Cache resp</vt:lpstr>
      <vt:lpstr>PowerPoint Presentation</vt:lpstr>
      <vt:lpstr>Multi-Level Caches </vt:lpstr>
      <vt:lpstr>Write-Back vs. Write-Through Caches in Multi-Level Caches </vt:lpstr>
      <vt:lpstr>Write Buffer 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Li-Shiuan Peh</cp:lastModifiedBy>
  <cp:revision>1073</cp:revision>
  <cp:lastPrinted>2012-03-21T16:30:13Z</cp:lastPrinted>
  <dcterms:created xsi:type="dcterms:W3CDTF">2003-01-21T19:25:41Z</dcterms:created>
  <dcterms:modified xsi:type="dcterms:W3CDTF">2012-03-21T17:58:46Z</dcterms:modified>
</cp:coreProperties>
</file>