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2"/>
  </p:notesMasterIdLst>
  <p:handoutMasterIdLst>
    <p:handoutMasterId r:id="rId33"/>
  </p:handoutMasterIdLst>
  <p:sldIdLst>
    <p:sldId id="1095" r:id="rId2"/>
    <p:sldId id="1282" r:id="rId3"/>
    <p:sldId id="1335" r:id="rId4"/>
    <p:sldId id="1336" r:id="rId5"/>
    <p:sldId id="1337" r:id="rId6"/>
    <p:sldId id="1281" r:id="rId7"/>
    <p:sldId id="1283" r:id="rId8"/>
    <p:sldId id="1339" r:id="rId9"/>
    <p:sldId id="1284" r:id="rId10"/>
    <p:sldId id="1309" r:id="rId11"/>
    <p:sldId id="1310" r:id="rId12"/>
    <p:sldId id="1311" r:id="rId13"/>
    <p:sldId id="1320" r:id="rId14"/>
    <p:sldId id="1316" r:id="rId15"/>
    <p:sldId id="1319" r:id="rId16"/>
    <p:sldId id="1317" r:id="rId17"/>
    <p:sldId id="1321" r:id="rId18"/>
    <p:sldId id="1322" r:id="rId19"/>
    <p:sldId id="1325" r:id="rId20"/>
    <p:sldId id="1329" r:id="rId21"/>
    <p:sldId id="1340" r:id="rId22"/>
    <p:sldId id="1326" r:id="rId23"/>
    <p:sldId id="1327" r:id="rId24"/>
    <p:sldId id="1328" r:id="rId25"/>
    <p:sldId id="1338" r:id="rId26"/>
    <p:sldId id="1333" r:id="rId27"/>
    <p:sldId id="1330" r:id="rId28"/>
    <p:sldId id="1331" r:id="rId29"/>
    <p:sldId id="1334" r:id="rId30"/>
    <p:sldId id="1332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6522" autoAdjust="0"/>
  </p:normalViewPr>
  <p:slideViewPr>
    <p:cSldViewPr snapToGrid="0">
      <p:cViewPr>
        <p:scale>
          <a:sx n="90" d="100"/>
          <a:sy n="90" d="100"/>
        </p:scale>
        <p:origin x="-846" y="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2FA1FDE-F2CF-4D91-84E8-D5618C029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6444D18-6EE4-47F9-B06A-FBE5A1FB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91647-AF89-459D-ADDE-17565167F66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9CDB17B-59F6-48D9-BDAB-6D66584944A4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0256BC6-7801-4BCD-A18B-A1A85759C7FB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E04AE842-8414-4581-AB88-ED787D479103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E1AB67D-5874-4B31-9662-A3D268455ED0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FBA3720F-0EE2-4F0D-BCF8-CAA523E57107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FBA3720F-0EE2-4F0D-BCF8-CAA523E57107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4301C9B2-EFDF-49D3-A856-CED6674F1283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E277B70-9EC3-4067-B58D-B14100B21CA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8C14EB01-91C8-4B61-A0C0-D7D232521B84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B3AC0DAB-1684-4BBB-A07B-DD5BC5275AE9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5D9764B-EB08-4BAF-A1F9-8B79DA90DF71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103E6BFB-D76C-46E7-B5A7-8826CE95FDB3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0D7ED596-2F57-46FF-B77D-CD6C45F8A7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D97FF12-4778-4FCC-AA38-E8D0DB131B92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B3D04970-4692-4303-BACD-90C3465E5027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E11606EF-405C-4C3B-B353-7EB18E82161B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30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D6EE65A3-9FF8-4C85-8C1C-BB1D22A3DF8D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CE4DF1E4-1478-40C8-9F2A-27D5A826CF7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D66560B7-03C2-4AF6-BF2F-8C07E227BCE8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1040859C-8F84-4537-8A1D-E7FAB374361F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1040859C-8F84-4537-8A1D-E7FAB374361F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C9197207-55E4-4C3E-8E7B-794DEDBBEDB6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B35AEFB2-332F-4EF6-A39C-A1EDAE3E3027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April 11, 2012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L17-</a:t>
            </a:r>
            <a:fld id="{D4A99E86-26EE-4199-9A14-143B0B656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11, 2012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L17-</a:t>
            </a:r>
            <a:fld id="{FBCDB983-7A8B-46E0-BB78-95C795772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April 11, 2012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L17-</a:t>
            </a:r>
            <a:fld id="{75208455-0BC9-4520-8E88-1C34F83C1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http://csg.csail.mit.edu/6.S078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smtClean="0">
                <a:solidFill>
                  <a:srgbClr val="660066"/>
                </a:solidFill>
              </a:rPr>
              <a:t>Computer Architecture: A Constructive Approach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smtClean="0">
                <a:solidFill>
                  <a:srgbClr val="660066"/>
                </a:solidFill>
              </a:rPr>
              <a:t>Branch Prediction - 2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6146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6147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1481E23A-8777-49A0-9B29-A0A1AF6080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8" name="Footer Placeholder 10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Two-Stage pipeline with a Branch Predictor</a:t>
            </a:r>
            <a:endParaRPr lang="en-US" sz="280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400175" y="5018088"/>
            <a:ext cx="1101725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38290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2027238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654675" y="41227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4940300" y="3910013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5670550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8"/>
          <p:cNvSpPr>
            <a:spLocks noChangeShapeType="1"/>
          </p:cNvSpPr>
          <p:nvPr/>
        </p:nvSpPr>
        <p:spPr bwMode="auto">
          <a:xfrm>
            <a:off x="5511800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 flipV="1">
            <a:off x="5680075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 flipV="1">
            <a:off x="5521325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8"/>
          <p:cNvSpPr>
            <a:spLocks noChangeShapeType="1"/>
          </p:cNvSpPr>
          <p:nvPr/>
        </p:nvSpPr>
        <p:spPr bwMode="auto">
          <a:xfrm rot="5400000">
            <a:off x="1048543" y="4466432"/>
            <a:ext cx="1077913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 rot="16200000" flipV="1">
            <a:off x="2100263" y="336391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8"/>
          <p:cNvSpPr>
            <a:spLocks noChangeShapeType="1"/>
          </p:cNvSpPr>
          <p:nvPr/>
        </p:nvSpPr>
        <p:spPr bwMode="auto">
          <a:xfrm rot="5400000" flipV="1">
            <a:off x="2024063" y="4608513"/>
            <a:ext cx="796925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19"/>
          <p:cNvSpPr>
            <a:spLocks noChangeShapeType="1"/>
          </p:cNvSpPr>
          <p:nvPr/>
        </p:nvSpPr>
        <p:spPr bwMode="auto">
          <a:xfrm rot="16200000" flipV="1">
            <a:off x="2545557" y="409336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5378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1543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9" name="Line 23"/>
          <p:cNvSpPr>
            <a:spLocks noChangeShapeType="1"/>
          </p:cNvSpPr>
          <p:nvPr/>
        </p:nvSpPr>
        <p:spPr bwMode="auto">
          <a:xfrm rot="16200000" flipV="1">
            <a:off x="4541044" y="3337719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4"/>
          <p:cNvSpPr>
            <a:spLocks noChangeShapeType="1"/>
          </p:cNvSpPr>
          <p:nvPr/>
        </p:nvSpPr>
        <p:spPr bwMode="auto">
          <a:xfrm flipV="1">
            <a:off x="5657850" y="41195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8"/>
          <p:cNvSpPr>
            <a:spLocks noChangeShapeType="1"/>
          </p:cNvSpPr>
          <p:nvPr/>
        </p:nvSpPr>
        <p:spPr bwMode="auto">
          <a:xfrm flipH="1">
            <a:off x="4926013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8"/>
          <p:cNvSpPr>
            <a:spLocks noChangeShapeType="1"/>
          </p:cNvSpPr>
          <p:nvPr/>
        </p:nvSpPr>
        <p:spPr bwMode="auto">
          <a:xfrm flipH="1">
            <a:off x="4919663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27"/>
          <p:cNvSpPr>
            <a:spLocks noChangeShapeType="1"/>
          </p:cNvSpPr>
          <p:nvPr/>
        </p:nvSpPr>
        <p:spPr bwMode="auto">
          <a:xfrm flipH="1" flipV="1">
            <a:off x="520858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28"/>
          <p:cNvSpPr>
            <a:spLocks noChangeShapeType="1"/>
          </p:cNvSpPr>
          <p:nvPr/>
        </p:nvSpPr>
        <p:spPr bwMode="auto">
          <a:xfrm flipH="1" flipV="1">
            <a:off x="536733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5386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AutoShape 10"/>
          <p:cNvSpPr>
            <a:spLocks noChangeArrowheads="1"/>
          </p:cNvSpPr>
          <p:nvPr/>
        </p:nvSpPr>
        <p:spPr bwMode="auto">
          <a:xfrm rot="-5400000" flipH="1" flipV="1">
            <a:off x="1550194" y="34615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5393" name="Line 40"/>
          <p:cNvSpPr>
            <a:spLocks noChangeShapeType="1"/>
          </p:cNvSpPr>
          <p:nvPr/>
        </p:nvSpPr>
        <p:spPr bwMode="auto">
          <a:xfrm rot="16200000" flipH="1">
            <a:off x="1621632" y="34742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44"/>
          <p:cNvSpPr>
            <a:spLocks noChangeShapeType="1"/>
          </p:cNvSpPr>
          <p:nvPr/>
        </p:nvSpPr>
        <p:spPr bwMode="auto">
          <a:xfrm rot="16200000" flipV="1">
            <a:off x="5842001" y="-1100138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45"/>
          <p:cNvSpPr>
            <a:spLocks noChangeShapeType="1"/>
          </p:cNvSpPr>
          <p:nvPr/>
        </p:nvSpPr>
        <p:spPr bwMode="auto">
          <a:xfrm rot="16200000" flipH="1">
            <a:off x="2035969" y="33662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Line 46"/>
          <p:cNvSpPr>
            <a:spLocks noChangeShapeType="1"/>
          </p:cNvSpPr>
          <p:nvPr/>
        </p:nvSpPr>
        <p:spPr bwMode="auto">
          <a:xfrm flipH="1" flipV="1">
            <a:off x="2133600" y="31654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Rectangle 17"/>
          <p:cNvSpPr>
            <a:spLocks noChangeArrowheads="1"/>
          </p:cNvSpPr>
          <p:nvPr/>
        </p:nvSpPr>
        <p:spPr bwMode="auto">
          <a:xfrm>
            <a:off x="2671763" y="3363913"/>
            <a:ext cx="452437" cy="128270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/>
              <a:t>ir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/>
              <a:t>+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60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</a:rPr>
              <a:t>ppc</a:t>
            </a:r>
          </a:p>
        </p:txBody>
      </p:sp>
      <p:sp>
        <p:nvSpPr>
          <p:cNvPr id="15398" name="Line 8"/>
          <p:cNvSpPr>
            <a:spLocks noChangeShapeType="1"/>
          </p:cNvSpPr>
          <p:nvPr/>
        </p:nvSpPr>
        <p:spPr bwMode="auto">
          <a:xfrm flipH="1">
            <a:off x="3121025" y="4121150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Line 49"/>
          <p:cNvSpPr>
            <a:spLocks noChangeShapeType="1"/>
          </p:cNvSpPr>
          <p:nvPr/>
        </p:nvSpPr>
        <p:spPr bwMode="auto">
          <a:xfrm flipH="1" flipV="1">
            <a:off x="3429000" y="4117975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Line 8"/>
          <p:cNvSpPr>
            <a:spLocks noChangeShapeType="1"/>
          </p:cNvSpPr>
          <p:nvPr/>
        </p:nvSpPr>
        <p:spPr bwMode="auto">
          <a:xfrm>
            <a:off x="3125788" y="3917950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15402" name="AutoShape 53"/>
          <p:cNvSpPr>
            <a:spLocks noChangeArrowheads="1"/>
          </p:cNvSpPr>
          <p:nvPr/>
        </p:nvSpPr>
        <p:spPr bwMode="auto">
          <a:xfrm>
            <a:off x="2778125" y="448945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15403" name="Group 20"/>
          <p:cNvGrpSpPr>
            <a:grpSpLocks/>
          </p:cNvGrpSpPr>
          <p:nvPr/>
        </p:nvGrpSpPr>
        <p:grpSpPr bwMode="auto">
          <a:xfrm rot="5400000" flipH="1">
            <a:off x="1638300" y="2673350"/>
            <a:ext cx="395288" cy="598488"/>
            <a:chOff x="1707" y="2541"/>
            <a:chExt cx="156" cy="530"/>
          </a:xfrm>
        </p:grpSpPr>
        <p:sp>
          <p:nvSpPr>
            <p:cNvPr id="15433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4" name="Rectangle 17"/>
          <p:cNvSpPr>
            <a:spLocks noChangeArrowheads="1"/>
          </p:cNvSpPr>
          <p:nvPr/>
        </p:nvSpPr>
        <p:spPr bwMode="auto">
          <a:xfrm>
            <a:off x="2674938" y="2357438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400"/>
          </a:p>
        </p:txBody>
      </p:sp>
      <p:sp>
        <p:nvSpPr>
          <p:cNvPr id="15405" name="AutoShape 53"/>
          <p:cNvSpPr>
            <a:spLocks noChangeArrowheads="1"/>
          </p:cNvSpPr>
          <p:nvPr/>
        </p:nvSpPr>
        <p:spPr bwMode="auto">
          <a:xfrm>
            <a:off x="2781300" y="3109913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15406" name="Freeform 65"/>
          <p:cNvSpPr>
            <a:spLocks noChangeArrowheads="1"/>
          </p:cNvSpPr>
          <p:nvPr/>
        </p:nvSpPr>
        <p:spPr bwMode="auto">
          <a:xfrm>
            <a:off x="1530350" y="2530475"/>
            <a:ext cx="1149350" cy="893763"/>
          </a:xfrm>
          <a:custGeom>
            <a:avLst/>
            <a:gdLst>
              <a:gd name="T0" fmla="*/ 0 w 1148317"/>
              <a:gd name="T1" fmla="*/ 0 h 893135"/>
              <a:gd name="T2" fmla="*/ 755591 w 1148317"/>
              <a:gd name="T3" fmla="*/ 0 h 893135"/>
              <a:gd name="T4" fmla="*/ 755591 w 1148317"/>
              <a:gd name="T5" fmla="*/ 893763 h 893135"/>
              <a:gd name="T6" fmla="*/ 1149350 w 1148317"/>
              <a:gd name="T7" fmla="*/ 893763 h 893135"/>
              <a:gd name="T8" fmla="*/ 0 60000 65536"/>
              <a:gd name="T9" fmla="*/ 0 60000 65536"/>
              <a:gd name="T10" fmla="*/ 0 60000 65536"/>
              <a:gd name="T11" fmla="*/ 0 60000 65536"/>
              <a:gd name="T12" fmla="*/ 0 w 1148317"/>
              <a:gd name="T13" fmla="*/ 0 h 893135"/>
              <a:gd name="T14" fmla="*/ 1148317 w 1148317"/>
              <a:gd name="T15" fmla="*/ 893135 h 8931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8317" h="893135">
                <a:moveTo>
                  <a:pt x="0" y="0"/>
                </a:moveTo>
                <a:lnTo>
                  <a:pt x="754912" y="0"/>
                </a:lnTo>
                <a:lnTo>
                  <a:pt x="754912" y="893135"/>
                </a:lnTo>
                <a:lnTo>
                  <a:pt x="1148317" y="893135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5407" name="TextBox 74"/>
          <p:cNvSpPr txBox="1">
            <a:spLocks noChangeArrowheads="1"/>
          </p:cNvSpPr>
          <p:nvPr/>
        </p:nvSpPr>
        <p:spPr bwMode="auto">
          <a:xfrm rot="-5400000">
            <a:off x="2433638" y="2605088"/>
            <a:ext cx="903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nextPC</a:t>
            </a:r>
          </a:p>
        </p:txBody>
      </p:sp>
      <p:sp>
        <p:nvSpPr>
          <p:cNvPr id="15408" name="Freeform 75"/>
          <p:cNvSpPr>
            <a:spLocks noChangeArrowheads="1"/>
          </p:cNvSpPr>
          <p:nvPr/>
        </p:nvSpPr>
        <p:spPr bwMode="auto">
          <a:xfrm>
            <a:off x="3114675" y="3062288"/>
            <a:ext cx="4232275" cy="436562"/>
          </a:xfrm>
          <a:custGeom>
            <a:avLst/>
            <a:gdLst>
              <a:gd name="T0" fmla="*/ 3945161 w 4231758"/>
              <a:gd name="T1" fmla="*/ 436562 h 435934"/>
              <a:gd name="T2" fmla="*/ 4232275 w 4231758"/>
              <a:gd name="T3" fmla="*/ 436562 h 435934"/>
              <a:gd name="T4" fmla="*/ 4232275 w 4231758"/>
              <a:gd name="T5" fmla="*/ 10647 h 435934"/>
              <a:gd name="T6" fmla="*/ 0 w 4231758"/>
              <a:gd name="T7" fmla="*/ 0 h 435934"/>
              <a:gd name="T8" fmla="*/ 0 60000 65536"/>
              <a:gd name="T9" fmla="*/ 0 60000 65536"/>
              <a:gd name="T10" fmla="*/ 0 60000 65536"/>
              <a:gd name="T11" fmla="*/ 0 60000 65536"/>
              <a:gd name="T12" fmla="*/ 0 w 4231758"/>
              <a:gd name="T13" fmla="*/ 0 h 435934"/>
              <a:gd name="T14" fmla="*/ 4231758 w 4231758"/>
              <a:gd name="T15" fmla="*/ 435934 h 4359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31758" h="435934">
                <a:moveTo>
                  <a:pt x="3944679" y="435934"/>
                </a:moveTo>
                <a:lnTo>
                  <a:pt x="4231758" y="435934"/>
                </a:lnTo>
                <a:lnTo>
                  <a:pt x="4231758" y="10632"/>
                </a:lnTo>
                <a:lnTo>
                  <a:pt x="0" y="0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15409" name="Straight Arrow Connector 77"/>
          <p:cNvCxnSpPr>
            <a:cxnSpLocks noChangeShapeType="1"/>
          </p:cNvCxnSpPr>
          <p:nvPr/>
        </p:nvCxnSpPr>
        <p:spPr bwMode="auto">
          <a:xfrm flipH="1" flipV="1">
            <a:off x="2116138" y="2935288"/>
            <a:ext cx="552450" cy="95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77" name="Rectangle 17"/>
          <p:cNvSpPr>
            <a:spLocks noChangeArrowheads="1"/>
          </p:cNvSpPr>
          <p:nvPr/>
        </p:nvSpPr>
        <p:spPr bwMode="auto">
          <a:xfrm>
            <a:off x="1079500" y="2039938"/>
            <a:ext cx="452438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endParaRPr lang="en-US" sz="10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5411" name="AutoShape 52"/>
          <p:cNvSpPr>
            <a:spLocks noChangeArrowheads="1"/>
          </p:cNvSpPr>
          <p:nvPr/>
        </p:nvSpPr>
        <p:spPr bwMode="auto">
          <a:xfrm>
            <a:off x="1173163" y="2817813"/>
            <a:ext cx="255587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15412" name="TextBox 72"/>
          <p:cNvSpPr txBox="1">
            <a:spLocks noChangeArrowheads="1"/>
          </p:cNvSpPr>
          <p:nvPr/>
        </p:nvSpPr>
        <p:spPr bwMode="auto">
          <a:xfrm rot="-5400000">
            <a:off x="850107" y="2258219"/>
            <a:ext cx="877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fEpoch</a:t>
            </a:r>
          </a:p>
        </p:txBody>
      </p:sp>
      <p:grpSp>
        <p:nvGrpSpPr>
          <p:cNvPr id="15413" name="Group 76"/>
          <p:cNvGrpSpPr>
            <a:grpSpLocks/>
          </p:cNvGrpSpPr>
          <p:nvPr/>
        </p:nvGrpSpPr>
        <p:grpSpPr bwMode="auto">
          <a:xfrm>
            <a:off x="4230688" y="1936750"/>
            <a:ext cx="452437" cy="1019175"/>
            <a:chOff x="1079500" y="1964705"/>
            <a:chExt cx="452438" cy="1019795"/>
          </a:xfrm>
        </p:grpSpPr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1079500" y="2039363"/>
              <a:ext cx="452438" cy="9451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latin typeface="Verdana" pitchFamily="-96" charset="0"/>
              </a:endParaRPr>
            </a:p>
          </p:txBody>
        </p:sp>
        <p:sp>
          <p:nvSpPr>
            <p:cNvPr id="15431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5432" name="TextBox 81"/>
            <p:cNvSpPr txBox="1">
              <a:spLocks noChangeArrowheads="1"/>
            </p:cNvSpPr>
            <p:nvPr/>
          </p:nvSpPr>
          <p:spPr bwMode="auto">
            <a:xfrm rot="-5400000">
              <a:off x="825706" y="2258857"/>
              <a:ext cx="9268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eEpoch</a:t>
              </a:r>
            </a:p>
          </p:txBody>
        </p:sp>
      </p:grpSp>
      <p:sp>
        <p:nvSpPr>
          <p:cNvPr id="15414" name="Freeform 82"/>
          <p:cNvSpPr>
            <a:spLocks noChangeArrowheads="1"/>
          </p:cNvSpPr>
          <p:nvPr/>
        </p:nvSpPr>
        <p:spPr bwMode="auto">
          <a:xfrm>
            <a:off x="4678363" y="2616200"/>
            <a:ext cx="158750" cy="446088"/>
          </a:xfrm>
          <a:custGeom>
            <a:avLst/>
            <a:gdLst>
              <a:gd name="T0" fmla="*/ 158750 w 159488"/>
              <a:gd name="T1" fmla="*/ 446088 h 446568"/>
              <a:gd name="T2" fmla="*/ 158750 w 159488"/>
              <a:gd name="T3" fmla="*/ 0 h 446568"/>
              <a:gd name="T4" fmla="*/ 0 w 159488"/>
              <a:gd name="T5" fmla="*/ 10622 h 446568"/>
              <a:gd name="T6" fmla="*/ 0 60000 65536"/>
              <a:gd name="T7" fmla="*/ 0 60000 65536"/>
              <a:gd name="T8" fmla="*/ 0 60000 65536"/>
              <a:gd name="T9" fmla="*/ 0 w 159488"/>
              <a:gd name="T10" fmla="*/ 0 h 446568"/>
              <a:gd name="T11" fmla="*/ 159488 w 159488"/>
              <a:gd name="T12" fmla="*/ 446568 h 446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5415" name="Freeform 83"/>
          <p:cNvSpPr>
            <a:spLocks noChangeArrowheads="1"/>
          </p:cNvSpPr>
          <p:nvPr/>
        </p:nvSpPr>
        <p:spPr bwMode="auto">
          <a:xfrm flipH="1">
            <a:off x="4075113" y="2874963"/>
            <a:ext cx="160337" cy="446087"/>
          </a:xfrm>
          <a:custGeom>
            <a:avLst/>
            <a:gdLst>
              <a:gd name="T0" fmla="*/ 160337 w 159488"/>
              <a:gd name="T1" fmla="*/ 446087 h 446568"/>
              <a:gd name="T2" fmla="*/ 160337 w 159488"/>
              <a:gd name="T3" fmla="*/ 0 h 446568"/>
              <a:gd name="T4" fmla="*/ 0 w 159488"/>
              <a:gd name="T5" fmla="*/ 10622 h 446568"/>
              <a:gd name="T6" fmla="*/ 0 60000 65536"/>
              <a:gd name="T7" fmla="*/ 0 60000 65536"/>
              <a:gd name="T8" fmla="*/ 0 60000 65536"/>
              <a:gd name="T9" fmla="*/ 0 w 159488"/>
              <a:gd name="T10" fmla="*/ 0 h 446568"/>
              <a:gd name="T11" fmla="*/ 159488 w 159488"/>
              <a:gd name="T12" fmla="*/ 446568 h 446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80" name="Rectangle 17"/>
          <p:cNvSpPr>
            <a:spLocks noChangeArrowheads="1"/>
          </p:cNvSpPr>
          <p:nvPr/>
        </p:nvSpPr>
        <p:spPr bwMode="auto">
          <a:xfrm>
            <a:off x="1662113" y="4164013"/>
            <a:ext cx="635000" cy="6540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000" dirty="0">
                <a:solidFill>
                  <a:srgbClr val="FF0000"/>
                </a:solidFill>
                <a:latin typeface="Verdana" pitchFamily="-96" charset="0"/>
              </a:rPr>
              <a:t>Branch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000" dirty="0">
                <a:solidFill>
                  <a:srgbClr val="FF0000"/>
                </a:solidFill>
                <a:latin typeface="Verdana" pitchFamily="-96" charset="0"/>
              </a:rPr>
              <a:t>Predictor</a:t>
            </a:r>
          </a:p>
        </p:txBody>
      </p:sp>
      <p:sp>
        <p:nvSpPr>
          <p:cNvPr id="15417" name="Line 15"/>
          <p:cNvSpPr>
            <a:spLocks noChangeShapeType="1"/>
          </p:cNvSpPr>
          <p:nvPr/>
        </p:nvSpPr>
        <p:spPr bwMode="auto">
          <a:xfrm flipV="1">
            <a:off x="2135188" y="3657600"/>
            <a:ext cx="12700" cy="5127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Line 8"/>
          <p:cNvSpPr>
            <a:spLocks noChangeShapeType="1"/>
          </p:cNvSpPr>
          <p:nvPr/>
        </p:nvSpPr>
        <p:spPr bwMode="auto">
          <a:xfrm rot="16200000" flipH="1">
            <a:off x="1690688" y="4060825"/>
            <a:ext cx="257175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Line 8"/>
          <p:cNvSpPr>
            <a:spLocks noChangeShapeType="1"/>
          </p:cNvSpPr>
          <p:nvPr/>
        </p:nvSpPr>
        <p:spPr bwMode="auto">
          <a:xfrm>
            <a:off x="2309813" y="4511675"/>
            <a:ext cx="3587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Line 8"/>
          <p:cNvSpPr>
            <a:spLocks noChangeShapeType="1"/>
          </p:cNvSpPr>
          <p:nvPr/>
        </p:nvSpPr>
        <p:spPr bwMode="auto">
          <a:xfrm flipH="1">
            <a:off x="3132138" y="4551363"/>
            <a:ext cx="2609850" cy="47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Line 8"/>
          <p:cNvSpPr>
            <a:spLocks noChangeShapeType="1"/>
          </p:cNvSpPr>
          <p:nvPr/>
        </p:nvSpPr>
        <p:spPr bwMode="auto">
          <a:xfrm flipH="1">
            <a:off x="2298700" y="4741863"/>
            <a:ext cx="4473575" cy="79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22" name="Line 15"/>
          <p:cNvSpPr>
            <a:spLocks noChangeShapeType="1"/>
          </p:cNvSpPr>
          <p:nvPr/>
        </p:nvSpPr>
        <p:spPr bwMode="auto">
          <a:xfrm flipV="1">
            <a:off x="6762750" y="4292600"/>
            <a:ext cx="0" cy="449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3" name="Line 41"/>
          <p:cNvSpPr>
            <a:spLocks noChangeShapeType="1"/>
          </p:cNvSpPr>
          <p:nvPr/>
        </p:nvSpPr>
        <p:spPr bwMode="auto">
          <a:xfrm rot="16200000" flipH="1">
            <a:off x="2035969" y="3564731"/>
            <a:ext cx="0" cy="198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5424" name="Straight Connector 102"/>
          <p:cNvCxnSpPr>
            <a:cxnSpLocks noChangeShapeType="1"/>
          </p:cNvCxnSpPr>
          <p:nvPr/>
        </p:nvCxnSpPr>
        <p:spPr bwMode="auto">
          <a:xfrm>
            <a:off x="2657475" y="4306888"/>
            <a:ext cx="490538" cy="9525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5425" name="Date Placeholder 8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15426" name="Slide Number Placeholder 8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78D12C2A-9757-4C00-9755-BE4ED9C7D67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427" name="Footer Placeholder 86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  <p:sp>
        <p:nvSpPr>
          <p:cNvPr id="15428" name="Line 8"/>
          <p:cNvSpPr>
            <a:spLocks noChangeShapeType="1"/>
          </p:cNvSpPr>
          <p:nvPr/>
        </p:nvSpPr>
        <p:spPr bwMode="auto">
          <a:xfrm>
            <a:off x="5740400" y="4252913"/>
            <a:ext cx="2190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429" name="Line 24"/>
          <p:cNvSpPr>
            <a:spLocks noChangeShapeType="1"/>
          </p:cNvSpPr>
          <p:nvPr/>
        </p:nvSpPr>
        <p:spPr bwMode="auto">
          <a:xfrm flipV="1">
            <a:off x="5743575" y="4249738"/>
            <a:ext cx="0" cy="3111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Branch Predictor Interface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132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NextAddressPredictor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prediction(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Action update(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pc,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target);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17411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17412" name="Slide Number Placeholder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7972945A-0356-4E7B-A07E-DA1D78BD06A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3" name="Footer Placeholder 11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Null Branch Prediction</a:t>
            </a:r>
          </a:p>
        </p:txBody>
      </p:sp>
      <p:sp>
        <p:nvSpPr>
          <p:cNvPr id="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6550"/>
            <a:ext cx="7772400" cy="3124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mkNeverTaken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NextAddressPredictor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prediction(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pc+4;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Action update(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target);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647700" y="4767263"/>
            <a:ext cx="777240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/>
              <a:t>Replaces PC+4 with …</a:t>
            </a:r>
          </a:p>
          <a:p>
            <a:pPr marL="742950" lvl="1" indent="-285750" eaLnBrk="0" hangingPunct="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Already implemented in the pipeline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400"/>
              <a:t>Right most of the time</a:t>
            </a:r>
          </a:p>
          <a:p>
            <a:pPr marL="742950" lvl="1" indent="-285750" eaLnBrk="0" hangingPunct="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Why?</a:t>
            </a:r>
          </a:p>
        </p:txBody>
      </p:sp>
      <p:sp>
        <p:nvSpPr>
          <p:cNvPr id="18436" name="Date Placeholder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18437" name="Slide Number Placeholder 1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EE6AC879-A13A-455E-AD21-50E44B1F379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8" name="Footer Placeholder 1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Branch Target Prediction (BTB)</a:t>
            </a:r>
          </a:p>
        </p:txBody>
      </p:sp>
      <p:sp>
        <p:nvSpPr>
          <p:cNvPr id="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4838" y="1511300"/>
            <a:ext cx="8539162" cy="515461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NextAddressPredictor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LineIdx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tagArr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LineIdx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targetArr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prediction(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LineIdx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index = truncate(pc &gt;&gt; 2);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tag = tagArr.sub(index);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target = targetArr.sub(index);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(tag==pc)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target;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(pc+4);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Action update(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target);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LineIdx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index = truncate(pc &gt;&gt; 2);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tagArr.upd(index, pc);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targetArr.upd(index, target);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9459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19460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2050FEEF-E965-4F6C-AA8D-CDA6A670C16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1" name="Footer Placeholder 1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Two-stage pipeline + BP</a:t>
            </a:r>
            <a:endParaRPr lang="en-US" sz="3200" i="1" smtClean="0"/>
          </a:p>
        </p:txBody>
      </p:sp>
      <p:sp>
        <p:nvSpPr>
          <p:cNvPr id="2048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670925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PipeReg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#(TypeFetch2Decode)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FIFOF#(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Tuple3#(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Addr,Addr,Bool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mkBypassFIFOF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NextAddressPredictor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bpred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mkNeverTaken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77900" y="5040313"/>
            <a:ext cx="73152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definition of TypeFetch2Decode is changed to include predicted pc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epoch; Data inst;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 TypeFetch2Decode deriving 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04125" y="4570413"/>
            <a:ext cx="13811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Some target predictor</a:t>
            </a:r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 rot="5400000">
            <a:off x="7225507" y="4744244"/>
            <a:ext cx="285750" cy="446087"/>
          </a:xfrm>
          <a:custGeom>
            <a:avLst/>
            <a:gdLst>
              <a:gd name="T0" fmla="*/ 139903 w 540488"/>
              <a:gd name="T1" fmla="*/ 0 h 232144"/>
              <a:gd name="T2" fmla="*/ 127997 w 540488"/>
              <a:gd name="T3" fmla="*/ 1118642 h 232144"/>
              <a:gd name="T4" fmla="*/ 0 w 540488"/>
              <a:gd name="T5" fmla="*/ 1000886 h 232144"/>
              <a:gd name="T6" fmla="*/ 0 60000 65536"/>
              <a:gd name="T7" fmla="*/ 0 60000 65536"/>
              <a:gd name="T8" fmla="*/ 0 60000 65536"/>
              <a:gd name="T9" fmla="*/ 0 w 540488"/>
              <a:gd name="T10" fmla="*/ 0 h 232144"/>
              <a:gd name="T11" fmla="*/ 540488 w 540488"/>
              <a:gd name="T12" fmla="*/ 232144 h 232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0488" h="232144">
                <a:moveTo>
                  <a:pt x="499730" y="0"/>
                </a:moveTo>
                <a:cubicBezTo>
                  <a:pt x="520109" y="85947"/>
                  <a:pt x="540488" y="171894"/>
                  <a:pt x="457200" y="202019"/>
                </a:cubicBezTo>
                <a:cubicBezTo>
                  <a:pt x="373912" y="232144"/>
                  <a:pt x="186956" y="206448"/>
                  <a:pt x="0" y="180753"/>
                </a:cubicBez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 rot="10800000" vert="eaVert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0487" name="Date Placeholder 1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20488" name="Slide Number Placeholder 1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FF4B9FE8-1F68-43D6-BFAE-CB838D1828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9" name="Footer Placeholder 16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Two-stage pipeline + BP </a:t>
            </a:r>
            <a:br>
              <a:rPr lang="en-US" sz="3600" smtClean="0"/>
            </a:br>
            <a:r>
              <a:rPr lang="en-US" sz="3600" smtClean="0"/>
              <a:t>Fetch rule</a:t>
            </a:r>
            <a:endParaRPr lang="en-US" sz="2800" i="1" smtClean="0"/>
          </a:p>
        </p:txBody>
      </p:sp>
      <p:sp>
        <p:nvSpPr>
          <p:cNvPr id="2253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670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ir.notFull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bpred.prediction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ir.enq(TypeFetch2Decode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ppc:ppc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epoch:fEpoch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nextPC.notEmpty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match{.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, .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ippc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, .epoch}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nextPC.first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nextPC.deq;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bpred.update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2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22533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E8D76157-34D4-46A4-8A5E-AECB3C28BFD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4" name="Footer Placeholder 1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Two-stage pipeline + BP </a:t>
            </a:r>
            <a:br>
              <a:rPr lang="en-US" sz="3600" smtClean="0"/>
            </a:br>
            <a:r>
              <a:rPr lang="en-US" sz="3600" smtClean="0"/>
              <a:t>Execute rule</a:t>
            </a:r>
          </a:p>
        </p:txBody>
      </p:sp>
      <p:sp>
        <p:nvSpPr>
          <p:cNvPr id="2457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900" y="1495425"/>
            <a:ext cx="84201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ir.first.ppc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decodeExecute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inst,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eInst.missPrediction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next(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nextPC.enq(tuple3(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irpc+4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ir.deq;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0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April 11, 2012</a:t>
            </a:r>
          </a:p>
        </p:txBody>
      </p:sp>
      <p:sp>
        <p:nvSpPr>
          <p:cNvPr id="24581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B3AC37CB-ED09-421D-BEA5-2AA1C8CBEF6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4582" name="Footer Placeholder 1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97313" y="5470525"/>
            <a:ext cx="4870450" cy="101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Requires changes in decodeExecute to return missPrediction as opposed to brTaken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Execute Function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4838" y="1509713"/>
            <a:ext cx="853916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>
                <a:latin typeface="Courier New" pitchFamily="49" charset="0"/>
                <a:cs typeface="Courier New" pitchFamily="49" charset="0"/>
              </a:rPr>
              <a:t> ExecInst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>
                <a:latin typeface="Courier New" pitchFamily="49" charset="0"/>
                <a:cs typeface="Courier New" pitchFamily="49" charset="0"/>
              </a:rPr>
              <a:t>(DecodedInst dInst, Data rVal1,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Data rVal2, Addr pc,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 ppc</a:t>
            </a:r>
            <a:r>
              <a:rPr lang="en-US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ExecInst einst = ?;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aluVal2 = (dInst.immValid)? dInst.imm : rVal2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aluRes = alu(rVal1, aluVal2, dInst.aluFunc);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brAddr = brAddrCal(pc, rVal1, dInst.iType,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  dInst.imm);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einst.itype = dInst.iType;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einst.addr = (memType(dInst.iType)? aluRes : brAddr;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einst.data = dInst.iType==St ? rVal2 : aluRes;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einst.brTaken = aluBr(rVal1, aluVal2, dInst.brComp);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einst.missPrediction = brTaken ? brAddr!=ppc :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(pc+4)!=ppc;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einst.rDst = dInst.rDst;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>
                <a:latin typeface="Courier New" pitchFamily="49" charset="0"/>
                <a:cs typeface="Courier New" pitchFamily="49" charset="0"/>
              </a:rPr>
              <a:t> einst;</a:t>
            </a:r>
          </a:p>
          <a:p>
            <a:pPr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endfunction</a:t>
            </a:r>
          </a:p>
        </p:txBody>
      </p:sp>
      <p:sp>
        <p:nvSpPr>
          <p:cNvPr id="26627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26628" name="Slide Number Placeholder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093D077B-32EC-4966-BD11-73F01375E96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29" name="Footer Placeholder 11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predictors</a:t>
            </a:r>
          </a:p>
        </p:txBody>
      </p:sp>
      <p:sp>
        <p:nvSpPr>
          <p:cNvPr id="2765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2475" y="1597025"/>
            <a:ext cx="7772400" cy="4114800"/>
          </a:xfrm>
        </p:spPr>
        <p:txBody>
          <a:bodyPr/>
          <a:lstStyle/>
          <a:p>
            <a:r>
              <a:rPr lang="en-US" sz="2400" smtClean="0"/>
              <a:t>For multiple predictors to make sense we first need to have more than two stage pipeline</a:t>
            </a:r>
          </a:p>
          <a:p>
            <a:r>
              <a:rPr lang="en-US" sz="2400" smtClean="0"/>
              <a:t>With a slightly different (even a 2-satge) pipeline we also need to resolve data-hazards simultaneously</a:t>
            </a:r>
          </a:p>
          <a:p>
            <a:r>
              <a:rPr lang="en-US" sz="2400" smtClean="0"/>
              <a:t>Plan</a:t>
            </a:r>
          </a:p>
          <a:p>
            <a:pPr lvl="1"/>
            <a:r>
              <a:rPr lang="en-US" sz="2000" smtClean="0"/>
              <a:t>Present a different two stage pipeline with data hazards</a:t>
            </a:r>
          </a:p>
          <a:p>
            <a:pPr lvl="1"/>
            <a:r>
              <a:rPr lang="en-US" sz="2000" smtClean="0"/>
              <a:t>Present a three stage pipeline with</a:t>
            </a:r>
          </a:p>
          <a:p>
            <a:pPr lvl="2"/>
            <a:r>
              <a:rPr lang="en-US" sz="1600" smtClean="0"/>
              <a:t>One branch predictor</a:t>
            </a:r>
          </a:p>
          <a:p>
            <a:pPr lvl="2"/>
            <a:r>
              <a:rPr lang="en-US" sz="1600" smtClean="0"/>
              <a:t>Two branch predictors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B93A80B6-84CA-4AA8-9112-35221FB5135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 different 2-Stage pipeline</a:t>
            </a: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2752725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3956050" y="2027238"/>
            <a:ext cx="4217988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28678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3854450" y="4233863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4603750" y="393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>
            <a:off x="4445000" y="4084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 flipH="1" flipV="1">
            <a:off x="4603750" y="2722563"/>
            <a:ext cx="9525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 flipV="1">
            <a:off x="4435475" y="2741613"/>
            <a:ext cx="0" cy="134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8"/>
          <p:cNvSpPr>
            <a:spLocks noChangeShapeType="1"/>
          </p:cNvSpPr>
          <p:nvPr/>
        </p:nvSpPr>
        <p:spPr bwMode="auto">
          <a:xfrm rot="5400000">
            <a:off x="1169987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8"/>
          <p:cNvSpPr>
            <a:spLocks noChangeShapeType="1"/>
          </p:cNvSpPr>
          <p:nvPr/>
        </p:nvSpPr>
        <p:spPr bwMode="auto">
          <a:xfrm rot="5400000">
            <a:off x="2253457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9"/>
          <p:cNvSpPr>
            <a:spLocks noChangeShapeType="1"/>
          </p:cNvSpPr>
          <p:nvPr/>
        </p:nvSpPr>
        <p:spPr bwMode="auto">
          <a:xfrm rot="16200000" flipV="1">
            <a:off x="2672557" y="4125118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8688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28753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9" name="Line 8"/>
          <p:cNvSpPr>
            <a:spLocks noChangeShapeType="1"/>
          </p:cNvSpPr>
          <p:nvPr/>
        </p:nvSpPr>
        <p:spPr bwMode="auto">
          <a:xfrm flipH="1">
            <a:off x="3849688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8"/>
          <p:cNvSpPr>
            <a:spLocks noChangeShapeType="1"/>
          </p:cNvSpPr>
          <p:nvPr/>
        </p:nvSpPr>
        <p:spPr bwMode="auto">
          <a:xfrm flipH="1">
            <a:off x="3843338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27"/>
          <p:cNvSpPr>
            <a:spLocks noChangeShapeType="1"/>
          </p:cNvSpPr>
          <p:nvPr/>
        </p:nvSpPr>
        <p:spPr bwMode="auto">
          <a:xfrm flipH="1" flipV="1">
            <a:off x="4132263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Line 28"/>
          <p:cNvSpPr>
            <a:spLocks noChangeShapeType="1"/>
          </p:cNvSpPr>
          <p:nvPr/>
        </p:nvSpPr>
        <p:spPr bwMode="auto">
          <a:xfrm flipH="1" flipV="1">
            <a:off x="4291013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8694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AutoShape 10"/>
          <p:cNvSpPr>
            <a:spLocks noChangeArrowheads="1"/>
          </p:cNvSpPr>
          <p:nvPr/>
        </p:nvSpPr>
        <p:spPr bwMode="auto">
          <a:xfrm rot="-5400000" flipH="1" flipV="1">
            <a:off x="1550194" y="33472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8701" name="Line 40"/>
          <p:cNvSpPr>
            <a:spLocks noChangeShapeType="1"/>
          </p:cNvSpPr>
          <p:nvPr/>
        </p:nvSpPr>
        <p:spPr bwMode="auto">
          <a:xfrm rot="16200000" flipH="1">
            <a:off x="1621632" y="33599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41"/>
          <p:cNvSpPr>
            <a:spLocks noChangeShapeType="1"/>
          </p:cNvSpPr>
          <p:nvPr/>
        </p:nvSpPr>
        <p:spPr bwMode="auto">
          <a:xfrm rot="16200000" flipH="1">
            <a:off x="2228057" y="3340893"/>
            <a:ext cx="0" cy="544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Line 45"/>
          <p:cNvSpPr>
            <a:spLocks noChangeShapeType="1"/>
          </p:cNvSpPr>
          <p:nvPr/>
        </p:nvSpPr>
        <p:spPr bwMode="auto">
          <a:xfrm rot="16200000" flipH="1">
            <a:off x="2035969" y="32519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46"/>
          <p:cNvSpPr>
            <a:spLocks noChangeShapeType="1"/>
          </p:cNvSpPr>
          <p:nvPr/>
        </p:nvSpPr>
        <p:spPr bwMode="auto">
          <a:xfrm flipH="1" flipV="1">
            <a:off x="2133600" y="30511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8"/>
          <p:cNvSpPr>
            <a:spLocks noChangeShapeType="1"/>
          </p:cNvSpPr>
          <p:nvPr/>
        </p:nvSpPr>
        <p:spPr bwMode="auto">
          <a:xfrm>
            <a:off x="5354638" y="4108450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28707" name="Group 79"/>
          <p:cNvGrpSpPr>
            <a:grpSpLocks/>
          </p:cNvGrpSpPr>
          <p:nvPr/>
        </p:nvGrpSpPr>
        <p:grpSpPr bwMode="auto">
          <a:xfrm>
            <a:off x="4900613" y="3840163"/>
            <a:ext cx="452437" cy="933450"/>
            <a:chOff x="135" y="3229"/>
            <a:chExt cx="285" cy="588"/>
          </a:xfrm>
        </p:grpSpPr>
        <p:sp>
          <p:nvSpPr>
            <p:cNvPr id="28751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itr</a:t>
              </a:r>
            </a:p>
          </p:txBody>
        </p:sp>
        <p:sp>
          <p:nvSpPr>
            <p:cNvPr id="28752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8708" name="Group 20"/>
          <p:cNvGrpSpPr>
            <a:grpSpLocks/>
          </p:cNvGrpSpPr>
          <p:nvPr/>
        </p:nvGrpSpPr>
        <p:grpSpPr bwMode="auto">
          <a:xfrm rot="5400000" flipH="1">
            <a:off x="1638300" y="2559050"/>
            <a:ext cx="395288" cy="598488"/>
            <a:chOff x="1707" y="2541"/>
            <a:chExt cx="156" cy="530"/>
          </a:xfrm>
        </p:grpSpPr>
        <p:sp>
          <p:nvSpPr>
            <p:cNvPr id="28749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9" name="Group 78"/>
          <p:cNvGrpSpPr>
            <a:grpSpLocks/>
          </p:cNvGrpSpPr>
          <p:nvPr/>
        </p:nvGrpSpPr>
        <p:grpSpPr bwMode="auto">
          <a:xfrm>
            <a:off x="4894263" y="2814638"/>
            <a:ext cx="452437" cy="933450"/>
            <a:chOff x="137" y="2595"/>
            <a:chExt cx="285" cy="588"/>
          </a:xfrm>
        </p:grpSpPr>
        <p:sp>
          <p:nvSpPr>
            <p:cNvPr id="28747" name="Rectangle 17"/>
            <p:cNvSpPr>
              <a:spLocks noChangeArrowheads="1"/>
            </p:cNvSpPr>
            <p:nvPr/>
          </p:nvSpPr>
          <p:spPr bwMode="auto">
            <a:xfrm flipV="1">
              <a:off x="137" y="2595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nextPC</a:t>
              </a:r>
            </a:p>
          </p:txBody>
        </p:sp>
        <p:sp>
          <p:nvSpPr>
            <p:cNvPr id="28748" name="AutoShape 53"/>
            <p:cNvSpPr>
              <a:spLocks noChangeArrowheads="1"/>
            </p:cNvSpPr>
            <p:nvPr/>
          </p:nvSpPr>
          <p:spPr bwMode="auto">
            <a:xfrm>
              <a:off x="204" y="3069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8710" name="Group 77"/>
          <p:cNvGrpSpPr>
            <a:grpSpLocks/>
          </p:cNvGrpSpPr>
          <p:nvPr/>
        </p:nvGrpSpPr>
        <p:grpSpPr bwMode="auto">
          <a:xfrm>
            <a:off x="1193800" y="2039938"/>
            <a:ext cx="338138" cy="944562"/>
            <a:chOff x="680" y="1285"/>
            <a:chExt cx="285" cy="595"/>
          </a:xfrm>
        </p:grpSpPr>
        <p:sp>
          <p:nvSpPr>
            <p:cNvPr id="28745" name="Rectangle 17"/>
            <p:cNvSpPr>
              <a:spLocks noChangeArrowheads="1"/>
            </p:cNvSpPr>
            <p:nvPr/>
          </p:nvSpPr>
          <p:spPr bwMode="auto">
            <a:xfrm flipV="1">
              <a:off x="680" y="1285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fEpoch</a:t>
              </a:r>
            </a:p>
          </p:txBody>
        </p:sp>
        <p:sp>
          <p:nvSpPr>
            <p:cNvPr id="28746" name="AutoShape 52"/>
            <p:cNvSpPr>
              <a:spLocks noChangeArrowheads="1"/>
            </p:cNvSpPr>
            <p:nvPr/>
          </p:nvSpPr>
          <p:spPr bwMode="auto">
            <a:xfrm>
              <a:off x="739" y="1775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8711" name="Group 76"/>
          <p:cNvGrpSpPr>
            <a:grpSpLocks/>
          </p:cNvGrpSpPr>
          <p:nvPr/>
        </p:nvGrpSpPr>
        <p:grpSpPr bwMode="auto">
          <a:xfrm rot="5400000">
            <a:off x="6330950" y="2625725"/>
            <a:ext cx="290513" cy="944563"/>
            <a:chOff x="2665" y="1267"/>
            <a:chExt cx="285" cy="595"/>
          </a:xfrm>
        </p:grpSpPr>
        <p:sp>
          <p:nvSpPr>
            <p:cNvPr id="28743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eEpoch</a:t>
              </a:r>
            </a:p>
          </p:txBody>
        </p:sp>
        <p:sp>
          <p:nvSpPr>
            <p:cNvPr id="28744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28712" name="Date Placeholder 84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28713" name="Slide Number Placeholder 8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ED682A0E-15D2-46A4-B8A5-1548E7F914E8}" type="slidenum">
              <a:rPr lang="en-US" sz="1400"/>
              <a:pPr algn="r"/>
              <a:t>19</a:t>
            </a:fld>
            <a:endParaRPr lang="en-US" sz="1400"/>
          </a:p>
        </p:txBody>
      </p:sp>
      <p:sp>
        <p:nvSpPr>
          <p:cNvPr id="28714" name="Footer Placeholder 8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28715" name="Rectangle 17"/>
          <p:cNvSpPr>
            <a:spLocks noChangeArrowheads="1"/>
          </p:cNvSpPr>
          <p:nvPr/>
        </p:nvSpPr>
        <p:spPr bwMode="auto">
          <a:xfrm>
            <a:off x="1776413" y="3821113"/>
            <a:ext cx="635000" cy="654050"/>
          </a:xfrm>
          <a:prstGeom prst="rect">
            <a:avLst/>
          </a:prstGeom>
          <a:solidFill>
            <a:srgbClr val="E4C864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Branch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Predictor</a:t>
            </a:r>
          </a:p>
        </p:txBody>
      </p:sp>
      <p:sp>
        <p:nvSpPr>
          <p:cNvPr id="28716" name="Line 8"/>
          <p:cNvSpPr>
            <a:spLocks noChangeShapeType="1"/>
          </p:cNvSpPr>
          <p:nvPr/>
        </p:nvSpPr>
        <p:spPr bwMode="auto">
          <a:xfrm>
            <a:off x="1511300" y="4044950"/>
            <a:ext cx="274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17" name="Line 23"/>
          <p:cNvSpPr>
            <a:spLocks noChangeShapeType="1"/>
          </p:cNvSpPr>
          <p:nvPr/>
        </p:nvSpPr>
        <p:spPr bwMode="auto">
          <a:xfrm rot="5400000">
            <a:off x="3240881" y="2894807"/>
            <a:ext cx="9525" cy="3287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Line 23"/>
          <p:cNvSpPr>
            <a:spLocks noChangeShapeType="1"/>
          </p:cNvSpPr>
          <p:nvPr/>
        </p:nvSpPr>
        <p:spPr bwMode="auto">
          <a:xfrm rot="16200000" flipV="1">
            <a:off x="3655219" y="3147219"/>
            <a:ext cx="9525" cy="2478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9" name="Line 49"/>
          <p:cNvSpPr>
            <a:spLocks noChangeShapeType="1"/>
          </p:cNvSpPr>
          <p:nvPr/>
        </p:nvSpPr>
        <p:spPr bwMode="auto">
          <a:xfrm flipH="1" flipV="1">
            <a:off x="2495550" y="3603625"/>
            <a:ext cx="9525" cy="766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8"/>
          <p:cNvSpPr>
            <a:spLocks noChangeShapeType="1"/>
          </p:cNvSpPr>
          <p:nvPr/>
        </p:nvSpPr>
        <p:spPr bwMode="auto">
          <a:xfrm flipH="1">
            <a:off x="7072313" y="343535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8721" name="Group 20"/>
          <p:cNvGrpSpPr>
            <a:grpSpLocks/>
          </p:cNvGrpSpPr>
          <p:nvPr/>
        </p:nvGrpSpPr>
        <p:grpSpPr bwMode="auto">
          <a:xfrm rot="5400000" flipH="1">
            <a:off x="6086475" y="2168525"/>
            <a:ext cx="538163" cy="1979613"/>
            <a:chOff x="1707" y="2541"/>
            <a:chExt cx="156" cy="530"/>
          </a:xfrm>
        </p:grpSpPr>
        <p:sp>
          <p:nvSpPr>
            <p:cNvPr id="2874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2" name="Line 40"/>
          <p:cNvSpPr>
            <a:spLocks noChangeShapeType="1"/>
          </p:cNvSpPr>
          <p:nvPr/>
        </p:nvSpPr>
        <p:spPr bwMode="auto">
          <a:xfrm rot="16200000" flipH="1">
            <a:off x="7146132" y="2902743"/>
            <a:ext cx="0" cy="392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8723" name="Group 20"/>
          <p:cNvGrpSpPr>
            <a:grpSpLocks/>
          </p:cNvGrpSpPr>
          <p:nvPr/>
        </p:nvGrpSpPr>
        <p:grpSpPr bwMode="auto">
          <a:xfrm rot="16200000" flipH="1">
            <a:off x="5581650" y="3216275"/>
            <a:ext cx="509588" cy="255588"/>
            <a:chOff x="1707" y="2541"/>
            <a:chExt cx="156" cy="530"/>
          </a:xfrm>
        </p:grpSpPr>
        <p:sp>
          <p:nvSpPr>
            <p:cNvPr id="28739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4" name="Line 8"/>
          <p:cNvSpPr>
            <a:spLocks noChangeShapeType="1"/>
          </p:cNvSpPr>
          <p:nvPr/>
        </p:nvSpPr>
        <p:spPr bwMode="auto">
          <a:xfrm flipH="1">
            <a:off x="5707063" y="30956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25" name="Line 8"/>
          <p:cNvSpPr>
            <a:spLocks noChangeShapeType="1"/>
          </p:cNvSpPr>
          <p:nvPr/>
        </p:nvSpPr>
        <p:spPr bwMode="auto">
          <a:xfrm flipH="1">
            <a:off x="2138363" y="3071813"/>
            <a:ext cx="274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Line 8"/>
          <p:cNvSpPr>
            <a:spLocks noChangeShapeType="1"/>
          </p:cNvSpPr>
          <p:nvPr/>
        </p:nvSpPr>
        <p:spPr bwMode="auto">
          <a:xfrm rot="5400000">
            <a:off x="1912937" y="3457576"/>
            <a:ext cx="746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27" name="Line 23"/>
          <p:cNvSpPr>
            <a:spLocks noChangeShapeType="1"/>
          </p:cNvSpPr>
          <p:nvPr/>
        </p:nvSpPr>
        <p:spPr bwMode="auto">
          <a:xfrm rot="5400000">
            <a:off x="2893219" y="2670969"/>
            <a:ext cx="0" cy="399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8" name="Line 15"/>
          <p:cNvSpPr>
            <a:spLocks noChangeShapeType="1"/>
          </p:cNvSpPr>
          <p:nvPr/>
        </p:nvSpPr>
        <p:spPr bwMode="auto">
          <a:xfrm flipH="1" flipV="1">
            <a:off x="901700" y="2655888"/>
            <a:ext cx="0" cy="2008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9" name="Line 8"/>
          <p:cNvSpPr>
            <a:spLocks noChangeShapeType="1"/>
          </p:cNvSpPr>
          <p:nvPr/>
        </p:nvSpPr>
        <p:spPr bwMode="auto">
          <a:xfrm flipH="1">
            <a:off x="896938" y="266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Oval 102"/>
          <p:cNvSpPr>
            <a:spLocks noChangeArrowheads="1"/>
          </p:cNvSpPr>
          <p:nvPr/>
        </p:nvSpPr>
        <p:spPr bwMode="auto">
          <a:xfrm>
            <a:off x="3943350" y="5105400"/>
            <a:ext cx="857250" cy="504825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stall</a:t>
            </a:r>
          </a:p>
        </p:txBody>
      </p:sp>
      <p:sp>
        <p:nvSpPr>
          <p:cNvPr id="28731" name="Line 27"/>
          <p:cNvSpPr>
            <a:spLocks noChangeShapeType="1"/>
          </p:cNvSpPr>
          <p:nvPr/>
        </p:nvSpPr>
        <p:spPr bwMode="auto">
          <a:xfrm>
            <a:off x="4132263" y="3522663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32" name="Line 28"/>
          <p:cNvSpPr>
            <a:spLocks noChangeShapeType="1"/>
          </p:cNvSpPr>
          <p:nvPr/>
        </p:nvSpPr>
        <p:spPr bwMode="auto">
          <a:xfrm flipH="1">
            <a:off x="4291013" y="3671888"/>
            <a:ext cx="0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8733" name="Group 20"/>
          <p:cNvGrpSpPr>
            <a:grpSpLocks/>
          </p:cNvGrpSpPr>
          <p:nvPr/>
        </p:nvGrpSpPr>
        <p:grpSpPr bwMode="auto">
          <a:xfrm rot="5400000">
            <a:off x="4657725" y="4826000"/>
            <a:ext cx="442913" cy="322263"/>
            <a:chOff x="1707" y="2541"/>
            <a:chExt cx="156" cy="530"/>
          </a:xfrm>
        </p:grpSpPr>
        <p:sp>
          <p:nvSpPr>
            <p:cNvPr id="28737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8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34" name="Group 20"/>
          <p:cNvGrpSpPr>
            <a:grpSpLocks/>
          </p:cNvGrpSpPr>
          <p:nvPr/>
        </p:nvGrpSpPr>
        <p:grpSpPr bwMode="auto">
          <a:xfrm rot="10800000" flipH="1">
            <a:off x="4762500" y="4768850"/>
            <a:ext cx="481013" cy="703263"/>
            <a:chOff x="1707" y="2541"/>
            <a:chExt cx="156" cy="530"/>
          </a:xfrm>
        </p:grpSpPr>
        <p:sp>
          <p:nvSpPr>
            <p:cNvPr id="2873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6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Two-Stage pipeline</a:t>
            </a:r>
            <a:br>
              <a:rPr lang="en-US" sz="3600" smtClean="0"/>
            </a:br>
            <a:r>
              <a:rPr lang="en-US" sz="2400" i="1" smtClean="0"/>
              <a:t>A robust two-rule solution</a:t>
            </a:r>
            <a:endParaRPr lang="en-US" sz="280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8196" name="Rectangle 17"/>
          <p:cNvSpPr>
            <a:spLocks noChangeArrowheads="1"/>
          </p:cNvSpPr>
          <p:nvPr/>
        </p:nvSpPr>
        <p:spPr bwMode="auto">
          <a:xfrm>
            <a:off x="38290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2027238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654675" y="41227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4940300" y="3910013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5670550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511800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 flipV="1">
            <a:off x="5680075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 flipV="1">
            <a:off x="5521325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8"/>
          <p:cNvSpPr>
            <a:spLocks noChangeShapeType="1"/>
          </p:cNvSpPr>
          <p:nvPr/>
        </p:nvSpPr>
        <p:spPr bwMode="auto">
          <a:xfrm rot="5400000">
            <a:off x="1350962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 rot="16200000" flipV="1">
            <a:off x="2100263" y="3470275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8"/>
          <p:cNvSpPr>
            <a:spLocks noChangeShapeType="1"/>
          </p:cNvSpPr>
          <p:nvPr/>
        </p:nvSpPr>
        <p:spPr bwMode="auto">
          <a:xfrm rot="5400000">
            <a:off x="2091532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 rot="16200000" flipV="1">
            <a:off x="2545557" y="409336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8210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8264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1" name="Line 23"/>
          <p:cNvSpPr>
            <a:spLocks noChangeShapeType="1"/>
          </p:cNvSpPr>
          <p:nvPr/>
        </p:nvSpPr>
        <p:spPr bwMode="auto">
          <a:xfrm rot="16200000" flipV="1">
            <a:off x="4541044" y="3337719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4"/>
          <p:cNvSpPr>
            <a:spLocks noChangeShapeType="1"/>
          </p:cNvSpPr>
          <p:nvPr/>
        </p:nvSpPr>
        <p:spPr bwMode="auto">
          <a:xfrm flipV="1">
            <a:off x="5657850" y="41195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8"/>
          <p:cNvSpPr>
            <a:spLocks noChangeShapeType="1"/>
          </p:cNvSpPr>
          <p:nvPr/>
        </p:nvSpPr>
        <p:spPr bwMode="auto">
          <a:xfrm flipH="1">
            <a:off x="4926013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8"/>
          <p:cNvSpPr>
            <a:spLocks noChangeShapeType="1"/>
          </p:cNvSpPr>
          <p:nvPr/>
        </p:nvSpPr>
        <p:spPr bwMode="auto">
          <a:xfrm flipH="1">
            <a:off x="4919663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7"/>
          <p:cNvSpPr>
            <a:spLocks noChangeShapeType="1"/>
          </p:cNvSpPr>
          <p:nvPr/>
        </p:nvSpPr>
        <p:spPr bwMode="auto">
          <a:xfrm flipH="1" flipV="1">
            <a:off x="520858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8"/>
          <p:cNvSpPr>
            <a:spLocks noChangeShapeType="1"/>
          </p:cNvSpPr>
          <p:nvPr/>
        </p:nvSpPr>
        <p:spPr bwMode="auto">
          <a:xfrm flipH="1" flipV="1">
            <a:off x="536733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8218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10"/>
          <p:cNvSpPr>
            <a:spLocks noChangeArrowheads="1"/>
          </p:cNvSpPr>
          <p:nvPr/>
        </p:nvSpPr>
        <p:spPr bwMode="auto">
          <a:xfrm rot="-5400000" flipH="1" flipV="1">
            <a:off x="1550194" y="34615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8225" name="Oval 37"/>
          <p:cNvSpPr>
            <a:spLocks noChangeArrowheads="1"/>
          </p:cNvSpPr>
          <p:nvPr/>
        </p:nvSpPr>
        <p:spPr bwMode="auto">
          <a:xfrm>
            <a:off x="2119313" y="3576638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8226" name="Line 8"/>
          <p:cNvSpPr>
            <a:spLocks noChangeShapeType="1"/>
          </p:cNvSpPr>
          <p:nvPr/>
        </p:nvSpPr>
        <p:spPr bwMode="auto">
          <a:xfrm rot="16200000" flipV="1">
            <a:off x="2156619" y="3956844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40"/>
          <p:cNvSpPr>
            <a:spLocks noChangeShapeType="1"/>
          </p:cNvSpPr>
          <p:nvPr/>
        </p:nvSpPr>
        <p:spPr bwMode="auto">
          <a:xfrm rot="16200000" flipH="1">
            <a:off x="1621632" y="34742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Line 41"/>
          <p:cNvSpPr>
            <a:spLocks noChangeShapeType="1"/>
          </p:cNvSpPr>
          <p:nvPr/>
        </p:nvSpPr>
        <p:spPr bwMode="auto">
          <a:xfrm rot="16200000" flipH="1">
            <a:off x="2028032" y="3636168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rot="16200000" flipH="1">
            <a:off x="2035969" y="33662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30" name="Line 46"/>
          <p:cNvSpPr>
            <a:spLocks noChangeShapeType="1"/>
          </p:cNvSpPr>
          <p:nvPr/>
        </p:nvSpPr>
        <p:spPr bwMode="auto">
          <a:xfrm flipH="1" flipV="1">
            <a:off x="2133600" y="31654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31" name="Rectangle 17"/>
          <p:cNvSpPr>
            <a:spLocks noChangeArrowheads="1"/>
          </p:cNvSpPr>
          <p:nvPr/>
        </p:nvSpPr>
        <p:spPr bwMode="auto">
          <a:xfrm>
            <a:off x="2671763" y="3363913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8232" name="Line 8"/>
          <p:cNvSpPr>
            <a:spLocks noChangeShapeType="1"/>
          </p:cNvSpPr>
          <p:nvPr/>
        </p:nvSpPr>
        <p:spPr bwMode="auto">
          <a:xfrm flipH="1">
            <a:off x="3121025" y="4121150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33" name="Line 49"/>
          <p:cNvSpPr>
            <a:spLocks noChangeShapeType="1"/>
          </p:cNvSpPr>
          <p:nvPr/>
        </p:nvSpPr>
        <p:spPr bwMode="auto">
          <a:xfrm flipH="1" flipV="1">
            <a:off x="3429000" y="4117975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Line 8"/>
          <p:cNvSpPr>
            <a:spLocks noChangeShapeType="1"/>
          </p:cNvSpPr>
          <p:nvPr/>
        </p:nvSpPr>
        <p:spPr bwMode="auto">
          <a:xfrm>
            <a:off x="3125788" y="3917950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35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8236" name="AutoShape 53"/>
          <p:cNvSpPr>
            <a:spLocks noChangeArrowheads="1"/>
          </p:cNvSpPr>
          <p:nvPr/>
        </p:nvSpPr>
        <p:spPr bwMode="auto">
          <a:xfrm>
            <a:off x="2778125" y="412750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8237" name="Group 20"/>
          <p:cNvGrpSpPr>
            <a:grpSpLocks/>
          </p:cNvGrpSpPr>
          <p:nvPr/>
        </p:nvGrpSpPr>
        <p:grpSpPr bwMode="auto">
          <a:xfrm rot="5400000" flipH="1">
            <a:off x="1638300" y="2673350"/>
            <a:ext cx="395288" cy="598488"/>
            <a:chOff x="1707" y="2541"/>
            <a:chExt cx="156" cy="530"/>
          </a:xfrm>
        </p:grpSpPr>
        <p:sp>
          <p:nvSpPr>
            <p:cNvPr id="8262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8" name="Rectangle 17"/>
          <p:cNvSpPr>
            <a:spLocks noChangeArrowheads="1"/>
          </p:cNvSpPr>
          <p:nvPr/>
        </p:nvSpPr>
        <p:spPr bwMode="auto">
          <a:xfrm>
            <a:off x="2674938" y="2357438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8239" name="AutoShape 53"/>
          <p:cNvSpPr>
            <a:spLocks noChangeArrowheads="1"/>
          </p:cNvSpPr>
          <p:nvPr/>
        </p:nvSpPr>
        <p:spPr bwMode="auto">
          <a:xfrm>
            <a:off x="2781300" y="3109913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8240" name="TextBox 69"/>
          <p:cNvSpPr txBox="1">
            <a:spLocks noChangeArrowheads="1"/>
          </p:cNvSpPr>
          <p:nvPr/>
        </p:nvSpPr>
        <p:spPr bwMode="auto">
          <a:xfrm>
            <a:off x="2439988" y="1808163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Bypass</a:t>
            </a:r>
          </a:p>
          <a:p>
            <a:pPr algn="ctr"/>
            <a:r>
              <a:rPr lang="en-US" sz="1600"/>
              <a:t>FIFO</a:t>
            </a:r>
          </a:p>
        </p:txBody>
      </p:sp>
      <p:sp>
        <p:nvSpPr>
          <p:cNvPr id="8241" name="TextBox 70"/>
          <p:cNvSpPr txBox="1">
            <a:spLocks noChangeArrowheads="1"/>
          </p:cNvSpPr>
          <p:nvPr/>
        </p:nvSpPr>
        <p:spPr bwMode="auto">
          <a:xfrm>
            <a:off x="2427288" y="4252913"/>
            <a:ext cx="979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Pipeline</a:t>
            </a:r>
          </a:p>
          <a:p>
            <a:pPr algn="ctr"/>
            <a:r>
              <a:rPr lang="en-US" sz="1600"/>
              <a:t>FIFO</a:t>
            </a:r>
          </a:p>
        </p:txBody>
      </p:sp>
      <p:sp>
        <p:nvSpPr>
          <p:cNvPr id="8242" name="Freeform 65"/>
          <p:cNvSpPr>
            <a:spLocks noChangeArrowheads="1"/>
          </p:cNvSpPr>
          <p:nvPr/>
        </p:nvSpPr>
        <p:spPr bwMode="auto">
          <a:xfrm>
            <a:off x="1530350" y="2530475"/>
            <a:ext cx="1149350" cy="893763"/>
          </a:xfrm>
          <a:custGeom>
            <a:avLst/>
            <a:gdLst>
              <a:gd name="T0" fmla="*/ 0 w 1148317"/>
              <a:gd name="T1" fmla="*/ 0 h 893135"/>
              <a:gd name="T2" fmla="*/ 755591 w 1148317"/>
              <a:gd name="T3" fmla="*/ 0 h 893135"/>
              <a:gd name="T4" fmla="*/ 755591 w 1148317"/>
              <a:gd name="T5" fmla="*/ 893763 h 893135"/>
              <a:gd name="T6" fmla="*/ 1149350 w 1148317"/>
              <a:gd name="T7" fmla="*/ 893763 h 893135"/>
              <a:gd name="T8" fmla="*/ 0 60000 65536"/>
              <a:gd name="T9" fmla="*/ 0 60000 65536"/>
              <a:gd name="T10" fmla="*/ 0 60000 65536"/>
              <a:gd name="T11" fmla="*/ 0 60000 65536"/>
              <a:gd name="T12" fmla="*/ 0 w 1148317"/>
              <a:gd name="T13" fmla="*/ 0 h 893135"/>
              <a:gd name="T14" fmla="*/ 1148317 w 1148317"/>
              <a:gd name="T15" fmla="*/ 893135 h 8931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8317" h="893135">
                <a:moveTo>
                  <a:pt x="0" y="0"/>
                </a:moveTo>
                <a:lnTo>
                  <a:pt x="754912" y="0"/>
                </a:lnTo>
                <a:lnTo>
                  <a:pt x="754912" y="893135"/>
                </a:lnTo>
                <a:lnTo>
                  <a:pt x="1148317" y="893135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8243" name="Freeform 66"/>
          <p:cNvSpPr>
            <a:spLocks noChangeArrowheads="1"/>
          </p:cNvSpPr>
          <p:nvPr/>
        </p:nvSpPr>
        <p:spPr bwMode="auto">
          <a:xfrm>
            <a:off x="3349625" y="1817688"/>
            <a:ext cx="615950" cy="3009900"/>
          </a:xfrm>
          <a:custGeom>
            <a:avLst/>
            <a:gdLst>
              <a:gd name="T0" fmla="*/ 615950 w 616688"/>
              <a:gd name="T1" fmla="*/ 0 h 3625703"/>
              <a:gd name="T2" fmla="*/ 615950 w 616688"/>
              <a:gd name="T3" fmla="*/ 644634 h 3625703"/>
              <a:gd name="T4" fmla="*/ 10619 w 616688"/>
              <a:gd name="T5" fmla="*/ 644634 h 3625703"/>
              <a:gd name="T6" fmla="*/ 0 w 616688"/>
              <a:gd name="T7" fmla="*/ 2007153 h 3625703"/>
              <a:gd name="T8" fmla="*/ 0 w 616688"/>
              <a:gd name="T9" fmla="*/ 2497953 h 3625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6688"/>
              <a:gd name="T16" fmla="*/ 0 h 3625703"/>
              <a:gd name="T17" fmla="*/ 616688 w 616688"/>
              <a:gd name="T18" fmla="*/ 3625703 h 36257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8244" name="Freeform 71"/>
          <p:cNvSpPr>
            <a:spLocks noChangeArrowheads="1"/>
          </p:cNvSpPr>
          <p:nvPr/>
        </p:nvSpPr>
        <p:spPr bwMode="auto">
          <a:xfrm flipH="1">
            <a:off x="1885950" y="1831975"/>
            <a:ext cx="615950" cy="2995613"/>
          </a:xfrm>
          <a:custGeom>
            <a:avLst/>
            <a:gdLst>
              <a:gd name="T0" fmla="*/ 615950 w 616688"/>
              <a:gd name="T1" fmla="*/ 0 h 3625703"/>
              <a:gd name="T2" fmla="*/ 615950 w 616688"/>
              <a:gd name="T3" fmla="*/ 638553 h 3625703"/>
              <a:gd name="T4" fmla="*/ 10619 w 616688"/>
              <a:gd name="T5" fmla="*/ 638553 h 3625703"/>
              <a:gd name="T6" fmla="*/ 0 w 616688"/>
              <a:gd name="T7" fmla="*/ 1988216 h 3625703"/>
              <a:gd name="T8" fmla="*/ 0 w 616688"/>
              <a:gd name="T9" fmla="*/ 2474387 h 3625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6688"/>
              <a:gd name="T16" fmla="*/ 0 h 3625703"/>
              <a:gd name="T17" fmla="*/ 616688 w 616688"/>
              <a:gd name="T18" fmla="*/ 3625703 h 36257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8245" name="TextBox 74"/>
          <p:cNvSpPr txBox="1">
            <a:spLocks noChangeArrowheads="1"/>
          </p:cNvSpPr>
          <p:nvPr/>
        </p:nvSpPr>
        <p:spPr bwMode="auto">
          <a:xfrm rot="-5400000">
            <a:off x="2433638" y="2605088"/>
            <a:ext cx="903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nextPC</a:t>
            </a:r>
          </a:p>
        </p:txBody>
      </p:sp>
      <p:sp>
        <p:nvSpPr>
          <p:cNvPr id="8246" name="Freeform 75"/>
          <p:cNvSpPr>
            <a:spLocks noChangeArrowheads="1"/>
          </p:cNvSpPr>
          <p:nvPr/>
        </p:nvSpPr>
        <p:spPr bwMode="auto">
          <a:xfrm>
            <a:off x="3114675" y="3062288"/>
            <a:ext cx="4232275" cy="436562"/>
          </a:xfrm>
          <a:custGeom>
            <a:avLst/>
            <a:gdLst>
              <a:gd name="T0" fmla="*/ 3945161 w 4231758"/>
              <a:gd name="T1" fmla="*/ 436562 h 435934"/>
              <a:gd name="T2" fmla="*/ 4232275 w 4231758"/>
              <a:gd name="T3" fmla="*/ 436562 h 435934"/>
              <a:gd name="T4" fmla="*/ 4232275 w 4231758"/>
              <a:gd name="T5" fmla="*/ 10647 h 435934"/>
              <a:gd name="T6" fmla="*/ 0 w 4231758"/>
              <a:gd name="T7" fmla="*/ 0 h 435934"/>
              <a:gd name="T8" fmla="*/ 0 60000 65536"/>
              <a:gd name="T9" fmla="*/ 0 60000 65536"/>
              <a:gd name="T10" fmla="*/ 0 60000 65536"/>
              <a:gd name="T11" fmla="*/ 0 60000 65536"/>
              <a:gd name="T12" fmla="*/ 0 w 4231758"/>
              <a:gd name="T13" fmla="*/ 0 h 435934"/>
              <a:gd name="T14" fmla="*/ 4231758 w 4231758"/>
              <a:gd name="T15" fmla="*/ 435934 h 4359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31758" h="435934">
                <a:moveTo>
                  <a:pt x="3944679" y="435934"/>
                </a:moveTo>
                <a:lnTo>
                  <a:pt x="4231758" y="435934"/>
                </a:lnTo>
                <a:lnTo>
                  <a:pt x="4231758" y="10632"/>
                </a:lnTo>
                <a:lnTo>
                  <a:pt x="0" y="0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8247" name="Straight Arrow Connector 77"/>
          <p:cNvCxnSpPr>
            <a:cxnSpLocks noChangeShapeType="1"/>
          </p:cNvCxnSpPr>
          <p:nvPr/>
        </p:nvCxnSpPr>
        <p:spPr bwMode="auto">
          <a:xfrm flipH="1" flipV="1">
            <a:off x="2116138" y="2935288"/>
            <a:ext cx="552450" cy="95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248" name="Group 73"/>
          <p:cNvGrpSpPr>
            <a:grpSpLocks/>
          </p:cNvGrpSpPr>
          <p:nvPr/>
        </p:nvGrpSpPr>
        <p:grpSpPr bwMode="auto">
          <a:xfrm>
            <a:off x="1079500" y="1989138"/>
            <a:ext cx="452438" cy="995362"/>
            <a:chOff x="1079500" y="1989552"/>
            <a:chExt cx="452438" cy="994948"/>
          </a:xfrm>
        </p:grpSpPr>
        <p:sp>
          <p:nvSpPr>
            <p:cNvPr id="8259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000">
                <a:solidFill>
                  <a:srgbClr val="FF0000"/>
                </a:solidFill>
              </a:endParaRPr>
            </a:p>
          </p:txBody>
        </p:sp>
        <p:sp>
          <p:nvSpPr>
            <p:cNvPr id="8260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8261" name="TextBox 72"/>
            <p:cNvSpPr txBox="1">
              <a:spLocks noChangeArrowheads="1"/>
            </p:cNvSpPr>
            <p:nvPr/>
          </p:nvSpPr>
          <p:spPr bwMode="auto">
            <a:xfrm rot="-5400000">
              <a:off x="850553" y="2258857"/>
              <a:ext cx="8771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fEpoch</a:t>
              </a:r>
            </a:p>
          </p:txBody>
        </p:sp>
      </p:grpSp>
      <p:grpSp>
        <p:nvGrpSpPr>
          <p:cNvPr id="8249" name="Group 76"/>
          <p:cNvGrpSpPr>
            <a:grpSpLocks/>
          </p:cNvGrpSpPr>
          <p:nvPr/>
        </p:nvGrpSpPr>
        <p:grpSpPr bwMode="auto">
          <a:xfrm>
            <a:off x="4230688" y="1936750"/>
            <a:ext cx="452437" cy="1019175"/>
            <a:chOff x="1079500" y="1964705"/>
            <a:chExt cx="452438" cy="1019795"/>
          </a:xfrm>
        </p:grpSpPr>
        <p:sp>
          <p:nvSpPr>
            <p:cNvPr id="8256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000">
                <a:solidFill>
                  <a:srgbClr val="FF0000"/>
                </a:solidFill>
              </a:endParaRPr>
            </a:p>
          </p:txBody>
        </p:sp>
        <p:sp>
          <p:nvSpPr>
            <p:cNvPr id="8257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8258" name="TextBox 81"/>
            <p:cNvSpPr txBox="1">
              <a:spLocks noChangeArrowheads="1"/>
            </p:cNvSpPr>
            <p:nvPr/>
          </p:nvSpPr>
          <p:spPr bwMode="auto">
            <a:xfrm rot="-5400000">
              <a:off x="825706" y="2258857"/>
              <a:ext cx="9268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eEpoch</a:t>
              </a:r>
            </a:p>
          </p:txBody>
        </p:sp>
      </p:grpSp>
      <p:sp>
        <p:nvSpPr>
          <p:cNvPr id="8250" name="Freeform 82"/>
          <p:cNvSpPr>
            <a:spLocks noChangeArrowheads="1"/>
          </p:cNvSpPr>
          <p:nvPr/>
        </p:nvSpPr>
        <p:spPr bwMode="auto">
          <a:xfrm>
            <a:off x="4678363" y="2616200"/>
            <a:ext cx="158750" cy="446088"/>
          </a:xfrm>
          <a:custGeom>
            <a:avLst/>
            <a:gdLst>
              <a:gd name="T0" fmla="*/ 158750 w 159488"/>
              <a:gd name="T1" fmla="*/ 446088 h 446568"/>
              <a:gd name="T2" fmla="*/ 158750 w 159488"/>
              <a:gd name="T3" fmla="*/ 0 h 446568"/>
              <a:gd name="T4" fmla="*/ 0 w 159488"/>
              <a:gd name="T5" fmla="*/ 10622 h 446568"/>
              <a:gd name="T6" fmla="*/ 0 60000 65536"/>
              <a:gd name="T7" fmla="*/ 0 60000 65536"/>
              <a:gd name="T8" fmla="*/ 0 60000 65536"/>
              <a:gd name="T9" fmla="*/ 0 w 159488"/>
              <a:gd name="T10" fmla="*/ 0 h 446568"/>
              <a:gd name="T11" fmla="*/ 159488 w 159488"/>
              <a:gd name="T12" fmla="*/ 446568 h 446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8251" name="Freeform 83"/>
          <p:cNvSpPr>
            <a:spLocks noChangeArrowheads="1"/>
          </p:cNvSpPr>
          <p:nvPr/>
        </p:nvSpPr>
        <p:spPr bwMode="auto">
          <a:xfrm flipH="1">
            <a:off x="4075113" y="2874963"/>
            <a:ext cx="160337" cy="446087"/>
          </a:xfrm>
          <a:custGeom>
            <a:avLst/>
            <a:gdLst>
              <a:gd name="T0" fmla="*/ 160337 w 159488"/>
              <a:gd name="T1" fmla="*/ 446087 h 446568"/>
              <a:gd name="T2" fmla="*/ 160337 w 159488"/>
              <a:gd name="T3" fmla="*/ 0 h 446568"/>
              <a:gd name="T4" fmla="*/ 0 w 159488"/>
              <a:gd name="T5" fmla="*/ 10622 h 446568"/>
              <a:gd name="T6" fmla="*/ 0 60000 65536"/>
              <a:gd name="T7" fmla="*/ 0 60000 65536"/>
              <a:gd name="T8" fmla="*/ 0 60000 65536"/>
              <a:gd name="T9" fmla="*/ 0 w 159488"/>
              <a:gd name="T10" fmla="*/ 0 h 446568"/>
              <a:gd name="T11" fmla="*/ 159488 w 159488"/>
              <a:gd name="T12" fmla="*/ 446568 h 446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808163" y="6018213"/>
            <a:ext cx="610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Either fifo can be a normal (&gt;1 element) fifo</a:t>
            </a:r>
          </a:p>
        </p:txBody>
      </p:sp>
      <p:sp>
        <p:nvSpPr>
          <p:cNvPr id="8253" name="Date Placeholder 8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8254" name="Slide Number Placeholder 8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5B086B5D-F73D-4BC9-87FC-EF774D27E1F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255" name="Footer Placeholder 86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TypeDecode2Execute</a:t>
            </a:r>
            <a:endParaRPr lang="en-US" sz="4000" dirty="0" smtClean="0"/>
          </a:p>
        </p:txBody>
      </p:sp>
      <p:sp>
        <p:nvSpPr>
          <p:cNvPr id="3277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767899"/>
            <a:ext cx="8553450" cy="159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epoch;</a:t>
            </a:r>
          </a:p>
          <a:p>
            <a:pPr marL="342900" indent="-3429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Data rVal1; Data rVal2</a:t>
            </a:r>
          </a:p>
          <a:p>
            <a:pPr marL="342900" indent="-342900"/>
            <a:r>
              <a:rPr lang="en-US" dirty="0">
                <a:latin typeface="Courier New" pitchFamily="49" charset="0"/>
                <a:cs typeface="Courier New" pitchFamily="49" charset="0"/>
              </a:rPr>
              <a:t>} TypeDecode2Execute deriving 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2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32773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0802776B-D173-478F-A18D-30AED510E9CF}" type="slidenum">
              <a:rPr lang="en-US" sz="1400"/>
              <a:pPr algn="r"/>
              <a:t>20</a:t>
            </a:fld>
            <a:endParaRPr lang="en-US" sz="1400"/>
          </a:p>
        </p:txBody>
      </p:sp>
      <p:sp>
        <p:nvSpPr>
          <p:cNvPr id="32774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167963" y="2679418"/>
            <a:ext cx="4246484" cy="1303878"/>
            <a:chOff x="4167963" y="2349795"/>
            <a:chExt cx="4246484" cy="1303878"/>
          </a:xfrm>
        </p:grpSpPr>
        <p:sp>
          <p:nvSpPr>
            <p:cNvPr id="8" name="TextBox 7"/>
            <p:cNvSpPr txBox="1"/>
            <p:nvPr/>
          </p:nvSpPr>
          <p:spPr>
            <a:xfrm>
              <a:off x="4167963" y="3253563"/>
              <a:ext cx="42464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value instead of register names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 flipV="1">
              <a:off x="7262037" y="2445488"/>
              <a:ext cx="191386" cy="78681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 flipV="1">
              <a:off x="5497033" y="2349795"/>
              <a:ext cx="1818167" cy="90376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stall function</a:t>
            </a:r>
            <a:endParaRPr lang="en-US" sz="4000" dirty="0" smtClean="0"/>
          </a:p>
        </p:txBody>
      </p:sp>
      <p:sp>
        <p:nvSpPr>
          <p:cNvPr id="3277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2498651"/>
            <a:ext cx="8415227" cy="400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stall(Maybe#(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src1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Maybe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src2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PipeReg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#(TypeDecode2Execute)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itr.first.dInst.rDst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&amp;&amp;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(src1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(src1))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(src2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&amp;&amp;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(src2))));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2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32773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0802776B-D173-478F-A18D-30AED510E9CF}" type="slidenum">
              <a:rPr lang="en-US" sz="1400"/>
              <a:pPr algn="r"/>
              <a:t>21</a:t>
            </a:fld>
            <a:endParaRPr lang="en-US" sz="1400"/>
          </a:p>
        </p:txBody>
      </p:sp>
      <p:sp>
        <p:nvSpPr>
          <p:cNvPr id="32774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953" y="1584252"/>
            <a:ext cx="768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src1, src2 </a:t>
            </a:r>
            <a:r>
              <a:rPr lang="en-US" dirty="0" smtClean="0">
                <a:latin typeface="Arial" charset="0"/>
                <a:cs typeface="Courier New" pitchFamily="49" charset="0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Arial" charset="0"/>
                <a:cs typeface="Courier New" pitchFamily="49" charset="0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Arial" charset="0"/>
                <a:cs typeface="Courier New" pitchFamily="49" charset="0"/>
              </a:rPr>
              <a:t>are changed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Courier New" pitchFamily="49" charset="0"/>
              </a:rPr>
              <a:t>from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Arial" charset="0"/>
                <a:cs typeface="Courier New" pitchFamily="49" charset="0"/>
              </a:rPr>
              <a:t>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Maybe#(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Arial" charset="0"/>
                <a:cs typeface="Courier New" pitchFamily="49" charset="0"/>
              </a:rPr>
              <a:t>to determine the stall </a:t>
            </a:r>
            <a:r>
              <a:rPr lang="en-US" dirty="0" smtClean="0">
                <a:latin typeface="Arial" charset="0"/>
                <a:cs typeface="Courier New" pitchFamily="49" charset="0"/>
              </a:rPr>
              <a:t>condition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 different 2-Stage pipeline</a:t>
            </a:r>
          </a:p>
        </p:txBody>
      </p:sp>
      <p:sp>
        <p:nvSpPr>
          <p:cNvPr id="3072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543925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mkConfigRFile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PipeReg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#(TypeDecode2Execute)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mkConfigPipeReg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FIFOF#(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Tuple3#(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Addr,Addr,Bool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mkBypassFIFOF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NextAddressPredictor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mkNeverTaken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4" name="Date Placeholder 12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30725" name="Slide Number Placeholder 1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170C42E8-BF2D-49B2-B757-35E901046897}" type="slidenum">
              <a:rPr lang="en-US" sz="1400"/>
              <a:pPr algn="r"/>
              <a:t>22</a:t>
            </a:fld>
            <a:endParaRPr lang="en-US" sz="1400"/>
          </a:p>
        </p:txBody>
      </p:sp>
      <p:sp>
        <p:nvSpPr>
          <p:cNvPr id="30726" name="Footer Placeholder 1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 different 2-Stage </a:t>
            </a:r>
            <a:r>
              <a:rPr lang="en-US" sz="3600" dirty="0" smtClean="0"/>
              <a:t>pipeline</a:t>
            </a:r>
            <a:br>
              <a:rPr lang="en-US" sz="3600" dirty="0" smtClean="0"/>
            </a:br>
            <a:r>
              <a:rPr lang="en-US" sz="3600" dirty="0" err="1" smtClean="0"/>
              <a:t>doFetch</a:t>
            </a:r>
            <a:r>
              <a:rPr lang="en-US" sz="3600" dirty="0" smtClean="0"/>
              <a:t> rule</a:t>
            </a:r>
            <a:endParaRPr lang="en-US" sz="36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670925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itr.notFull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decode(inst);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(!stall(dInst.src1, dInst.src2,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bpred.prediction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rVal1 =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rf.rd1(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(dInst.src1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rVal2 =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rf.rd2(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(dInst.src2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itr.enq(TypeDecode2Execute{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ppc:ppc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epoch:fEpoch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dInst:dInst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rVal1:rVal1, rVal2:rVal2});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nextPC.notEmpty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r>
              <a:rPr lang="en-US" dirty="0">
                <a:latin typeface="Courier New" pitchFamily="49" charset="0"/>
              </a:rPr>
              <a:t>match{.</a:t>
            </a:r>
            <a:r>
              <a:rPr lang="en-US" dirty="0" err="1">
                <a:latin typeface="Courier New" pitchFamily="49" charset="0"/>
              </a:rPr>
              <a:t>ipc</a:t>
            </a:r>
            <a:r>
              <a:rPr lang="en-US" dirty="0">
                <a:latin typeface="Courier New" pitchFamily="49" charset="0"/>
              </a:rPr>
              <a:t>, .</a:t>
            </a:r>
            <a:r>
              <a:rPr lang="en-US" dirty="0" err="1" smtClean="0">
                <a:latin typeface="Courier New" pitchFamily="49" charset="0"/>
              </a:rPr>
              <a:t>ippc</a:t>
            </a:r>
            <a:r>
              <a:rPr lang="en-US" dirty="0" smtClean="0">
                <a:latin typeface="Courier New" pitchFamily="49" charset="0"/>
              </a:rPr>
              <a:t>, .epoch} </a:t>
            </a:r>
            <a:r>
              <a:rPr lang="en-US" dirty="0">
                <a:latin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</a:rPr>
              <a:t>nextPC.first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nextPC.deq;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bpred.update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      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0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34821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B385E473-49D6-466C-9B65-3DD1722987E2}" type="slidenum">
              <a:rPr lang="en-US" sz="1400"/>
              <a:pPr algn="r"/>
              <a:t>23</a:t>
            </a:fld>
            <a:endParaRPr lang="en-US" sz="1400"/>
          </a:p>
        </p:txBody>
      </p:sp>
      <p:sp>
        <p:nvSpPr>
          <p:cNvPr id="34822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 different 2-Stage </a:t>
            </a:r>
            <a:r>
              <a:rPr lang="en-US" sz="3600" dirty="0" smtClean="0"/>
              <a:t>pipeline</a:t>
            </a:r>
            <a:br>
              <a:rPr lang="en-US" sz="3600" dirty="0" smtClean="0"/>
            </a:br>
            <a:r>
              <a:rPr lang="en-US" sz="3600" dirty="0" err="1" smtClean="0"/>
              <a:t>doExecute</a:t>
            </a:r>
            <a:r>
              <a:rPr lang="en-US" sz="3600" dirty="0" smtClean="0"/>
              <a:t> rule</a:t>
            </a:r>
            <a:endParaRPr lang="en-US" sz="3600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38275"/>
            <a:ext cx="84201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rVal1=itr.first.rVal1;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rVal2=itr.first.rVal2;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execute(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eInst.missPrediction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next(epoch);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nextPC.enq(tuple3(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itrpc+4)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itr.deq;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8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36869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DFA62948-9606-4866-BEDE-B8AD2EBC4F47}" type="slidenum">
              <a:rPr lang="en-US" sz="1400"/>
              <a:pPr algn="r"/>
              <a:t>24</a:t>
            </a:fld>
            <a:endParaRPr lang="en-US" sz="1400"/>
          </a:p>
        </p:txBody>
      </p:sp>
      <p:sp>
        <p:nvSpPr>
          <p:cNvPr id="36870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397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59398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E1869944-804A-4481-B3B9-D195E1D8F183}" type="slidenum">
              <a:rPr lang="en-US" sz="1400"/>
              <a:pPr algn="r"/>
              <a:t>25</a:t>
            </a:fld>
            <a:endParaRPr lang="en-US" sz="1400"/>
          </a:p>
        </p:txBody>
      </p:sp>
      <p:sp>
        <p:nvSpPr>
          <p:cNvPr id="59399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59400" name="Title 1"/>
          <p:cNvSpPr>
            <a:spLocks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4400">
                <a:solidFill>
                  <a:schemeClr val="tx2"/>
                </a:solidFill>
              </a:rPr>
              <a:t>Concurrency analysis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700088" y="1617663"/>
            <a:ext cx="8443912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nextPC bypass fifo functionality: enq &lt; deq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Hence doExecute happens before doFetch every cycle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itr pipeline fifo functionality: deq &lt; enq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Hence doExecute happens before doFetch every cycle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itr pipeline fifo functionality: first &lt; deq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Hence doFetch happens before doExecute every cycle to determine the stall condition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Use config pipeline fifo to remove scheduling constraint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mkRFile functionality: {rd1, rd2} &lt; wr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Hence doFetch happens before doExecute every cycle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Use mkConfigRFile to remove scheduling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1055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3-Stage pipeline – 1 predictor</a:t>
            </a: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741363" y="3297238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204913" y="483235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38916" name="Rectangle 17"/>
          <p:cNvSpPr>
            <a:spLocks noChangeArrowheads="1"/>
          </p:cNvSpPr>
          <p:nvPr/>
        </p:nvSpPr>
        <p:spPr bwMode="auto">
          <a:xfrm>
            <a:off x="3133725" y="330676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337050" y="1979613"/>
            <a:ext cx="4217988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38918" name="Rectangle 17"/>
          <p:cNvSpPr>
            <a:spLocks noChangeArrowheads="1"/>
          </p:cNvSpPr>
          <p:nvPr/>
        </p:nvSpPr>
        <p:spPr bwMode="auto">
          <a:xfrm>
            <a:off x="6348413" y="330041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446963" y="48037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4235450" y="4186238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8"/>
          <p:cNvSpPr>
            <a:spLocks noChangeShapeType="1"/>
          </p:cNvSpPr>
          <p:nvPr/>
        </p:nvSpPr>
        <p:spPr bwMode="auto">
          <a:xfrm>
            <a:off x="4984750" y="388937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8"/>
          <p:cNvSpPr>
            <a:spLocks noChangeShapeType="1"/>
          </p:cNvSpPr>
          <p:nvPr/>
        </p:nvSpPr>
        <p:spPr bwMode="auto">
          <a:xfrm>
            <a:off x="4826000" y="403701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 flipH="1" flipV="1">
            <a:off x="4984750" y="2674938"/>
            <a:ext cx="9525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 flipV="1">
            <a:off x="4816475" y="2693988"/>
            <a:ext cx="0" cy="134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8"/>
          <p:cNvSpPr>
            <a:spLocks noChangeShapeType="1"/>
          </p:cNvSpPr>
          <p:nvPr/>
        </p:nvSpPr>
        <p:spPr bwMode="auto">
          <a:xfrm rot="5400000">
            <a:off x="836612" y="4410076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8"/>
          <p:cNvSpPr>
            <a:spLocks noChangeShapeType="1"/>
          </p:cNvSpPr>
          <p:nvPr/>
        </p:nvSpPr>
        <p:spPr bwMode="auto">
          <a:xfrm rot="5400000">
            <a:off x="1920082" y="4493419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 rot="16200000" flipV="1">
            <a:off x="2339182" y="4077493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8928" name="Group 20"/>
          <p:cNvGrpSpPr>
            <a:grpSpLocks/>
          </p:cNvGrpSpPr>
          <p:nvPr/>
        </p:nvGrpSpPr>
        <p:grpSpPr bwMode="auto">
          <a:xfrm>
            <a:off x="7439025" y="3956050"/>
            <a:ext cx="247650" cy="841375"/>
            <a:chOff x="1707" y="2541"/>
            <a:chExt cx="156" cy="530"/>
          </a:xfrm>
        </p:grpSpPr>
        <p:sp>
          <p:nvSpPr>
            <p:cNvPr id="3901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9" name="Line 8"/>
          <p:cNvSpPr>
            <a:spLocks noChangeShapeType="1"/>
          </p:cNvSpPr>
          <p:nvPr/>
        </p:nvSpPr>
        <p:spPr bwMode="auto">
          <a:xfrm flipH="1">
            <a:off x="4230688" y="34671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8"/>
          <p:cNvSpPr>
            <a:spLocks noChangeShapeType="1"/>
          </p:cNvSpPr>
          <p:nvPr/>
        </p:nvSpPr>
        <p:spPr bwMode="auto">
          <a:xfrm flipH="1">
            <a:off x="4224338" y="36528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27"/>
          <p:cNvSpPr>
            <a:spLocks noChangeShapeType="1"/>
          </p:cNvSpPr>
          <p:nvPr/>
        </p:nvSpPr>
        <p:spPr bwMode="auto">
          <a:xfrm flipH="1" flipV="1">
            <a:off x="4513263" y="2693988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28"/>
          <p:cNvSpPr>
            <a:spLocks noChangeShapeType="1"/>
          </p:cNvSpPr>
          <p:nvPr/>
        </p:nvSpPr>
        <p:spPr bwMode="auto">
          <a:xfrm flipH="1" flipV="1">
            <a:off x="4672013" y="26908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AutoShape 10"/>
          <p:cNvSpPr>
            <a:spLocks noChangeArrowheads="1"/>
          </p:cNvSpPr>
          <p:nvPr/>
        </p:nvSpPr>
        <p:spPr bwMode="auto">
          <a:xfrm rot="10800000" flipH="1">
            <a:off x="8047038" y="3019425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38934" name="Line 30"/>
          <p:cNvSpPr>
            <a:spLocks noChangeShapeType="1"/>
          </p:cNvSpPr>
          <p:nvPr/>
        </p:nvSpPr>
        <p:spPr bwMode="auto">
          <a:xfrm flipH="1" flipV="1">
            <a:off x="8413750" y="3241675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31"/>
          <p:cNvSpPr>
            <a:spLocks noChangeShapeType="1"/>
          </p:cNvSpPr>
          <p:nvPr/>
        </p:nvSpPr>
        <p:spPr bwMode="auto">
          <a:xfrm flipH="1" flipV="1">
            <a:off x="8328025" y="2687638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Line 8"/>
          <p:cNvSpPr>
            <a:spLocks noChangeShapeType="1"/>
          </p:cNvSpPr>
          <p:nvPr/>
        </p:nvSpPr>
        <p:spPr bwMode="auto">
          <a:xfrm flipH="1">
            <a:off x="7453313" y="365442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Line 33"/>
          <p:cNvSpPr>
            <a:spLocks noChangeShapeType="1"/>
          </p:cNvSpPr>
          <p:nvPr/>
        </p:nvSpPr>
        <p:spPr bwMode="auto">
          <a:xfrm flipH="1" flipV="1">
            <a:off x="7900988" y="2692400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Line 8"/>
          <p:cNvSpPr>
            <a:spLocks noChangeShapeType="1"/>
          </p:cNvSpPr>
          <p:nvPr/>
        </p:nvSpPr>
        <p:spPr bwMode="auto">
          <a:xfrm flipH="1">
            <a:off x="7440613" y="3814763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9" name="Line 35"/>
          <p:cNvSpPr>
            <a:spLocks noChangeShapeType="1"/>
          </p:cNvSpPr>
          <p:nvPr/>
        </p:nvSpPr>
        <p:spPr bwMode="auto">
          <a:xfrm flipH="1" flipV="1">
            <a:off x="8208963" y="3255963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0" name="AutoShape 10"/>
          <p:cNvSpPr>
            <a:spLocks noChangeArrowheads="1"/>
          </p:cNvSpPr>
          <p:nvPr/>
        </p:nvSpPr>
        <p:spPr bwMode="auto">
          <a:xfrm rot="-5400000" flipH="1" flipV="1">
            <a:off x="1216819" y="3299619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38941" name="Line 40"/>
          <p:cNvSpPr>
            <a:spLocks noChangeShapeType="1"/>
          </p:cNvSpPr>
          <p:nvPr/>
        </p:nvSpPr>
        <p:spPr bwMode="auto">
          <a:xfrm rot="16200000" flipH="1">
            <a:off x="1288257" y="3312318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2" name="Line 41"/>
          <p:cNvSpPr>
            <a:spLocks noChangeShapeType="1"/>
          </p:cNvSpPr>
          <p:nvPr/>
        </p:nvSpPr>
        <p:spPr bwMode="auto">
          <a:xfrm rot="16200000" flipH="1">
            <a:off x="1894682" y="3293268"/>
            <a:ext cx="0" cy="544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3" name="Line 45"/>
          <p:cNvSpPr>
            <a:spLocks noChangeShapeType="1"/>
          </p:cNvSpPr>
          <p:nvPr/>
        </p:nvSpPr>
        <p:spPr bwMode="auto">
          <a:xfrm rot="16200000" flipH="1">
            <a:off x="1702594" y="3204369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4" name="Line 46"/>
          <p:cNvSpPr>
            <a:spLocks noChangeShapeType="1"/>
          </p:cNvSpPr>
          <p:nvPr/>
        </p:nvSpPr>
        <p:spPr bwMode="auto">
          <a:xfrm flipH="1" flipV="1">
            <a:off x="1800225" y="30035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5" name="Line 8"/>
          <p:cNvSpPr>
            <a:spLocks noChangeShapeType="1"/>
          </p:cNvSpPr>
          <p:nvPr/>
        </p:nvSpPr>
        <p:spPr bwMode="auto">
          <a:xfrm>
            <a:off x="5735638" y="4060825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46" name="AutoShape 52"/>
          <p:cNvSpPr>
            <a:spLocks noChangeArrowheads="1"/>
          </p:cNvSpPr>
          <p:nvPr/>
        </p:nvSpPr>
        <p:spPr bwMode="auto">
          <a:xfrm>
            <a:off x="835025" y="4075113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38947" name="Group 38"/>
          <p:cNvGrpSpPr>
            <a:grpSpLocks/>
          </p:cNvGrpSpPr>
          <p:nvPr/>
        </p:nvGrpSpPr>
        <p:grpSpPr bwMode="auto">
          <a:xfrm>
            <a:off x="5281613" y="3792538"/>
            <a:ext cx="452437" cy="933450"/>
            <a:chOff x="135" y="3229"/>
            <a:chExt cx="285" cy="588"/>
          </a:xfrm>
        </p:grpSpPr>
        <p:sp>
          <p:nvSpPr>
            <p:cNvPr id="39013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itr</a:t>
              </a:r>
            </a:p>
          </p:txBody>
        </p:sp>
        <p:sp>
          <p:nvSpPr>
            <p:cNvPr id="39014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38948" name="Group 20"/>
          <p:cNvGrpSpPr>
            <a:grpSpLocks/>
          </p:cNvGrpSpPr>
          <p:nvPr/>
        </p:nvGrpSpPr>
        <p:grpSpPr bwMode="auto">
          <a:xfrm rot="5400000" flipH="1">
            <a:off x="1304925" y="2511425"/>
            <a:ext cx="395288" cy="598488"/>
            <a:chOff x="1707" y="2541"/>
            <a:chExt cx="156" cy="530"/>
          </a:xfrm>
        </p:grpSpPr>
        <p:sp>
          <p:nvSpPr>
            <p:cNvPr id="3901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2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49" name="Group 44"/>
          <p:cNvGrpSpPr>
            <a:grpSpLocks/>
          </p:cNvGrpSpPr>
          <p:nvPr/>
        </p:nvGrpSpPr>
        <p:grpSpPr bwMode="auto">
          <a:xfrm>
            <a:off x="5275263" y="2767013"/>
            <a:ext cx="452437" cy="933450"/>
            <a:chOff x="137" y="2595"/>
            <a:chExt cx="285" cy="588"/>
          </a:xfrm>
        </p:grpSpPr>
        <p:sp>
          <p:nvSpPr>
            <p:cNvPr id="39009" name="Rectangle 17"/>
            <p:cNvSpPr>
              <a:spLocks noChangeArrowheads="1"/>
            </p:cNvSpPr>
            <p:nvPr/>
          </p:nvSpPr>
          <p:spPr bwMode="auto">
            <a:xfrm flipV="1">
              <a:off x="137" y="2595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nextPC</a:t>
              </a:r>
            </a:p>
          </p:txBody>
        </p:sp>
        <p:sp>
          <p:nvSpPr>
            <p:cNvPr id="39010" name="AutoShape 53"/>
            <p:cNvSpPr>
              <a:spLocks noChangeArrowheads="1"/>
            </p:cNvSpPr>
            <p:nvPr/>
          </p:nvSpPr>
          <p:spPr bwMode="auto">
            <a:xfrm>
              <a:off x="204" y="3069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38950" name="Group 47"/>
          <p:cNvGrpSpPr>
            <a:grpSpLocks/>
          </p:cNvGrpSpPr>
          <p:nvPr/>
        </p:nvGrpSpPr>
        <p:grpSpPr bwMode="auto">
          <a:xfrm>
            <a:off x="860425" y="1992313"/>
            <a:ext cx="338138" cy="944562"/>
            <a:chOff x="680" y="1285"/>
            <a:chExt cx="285" cy="595"/>
          </a:xfrm>
        </p:grpSpPr>
        <p:sp>
          <p:nvSpPr>
            <p:cNvPr id="39007" name="Rectangle 17"/>
            <p:cNvSpPr>
              <a:spLocks noChangeArrowheads="1"/>
            </p:cNvSpPr>
            <p:nvPr/>
          </p:nvSpPr>
          <p:spPr bwMode="auto">
            <a:xfrm flipV="1">
              <a:off x="680" y="1285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fEpoch</a:t>
              </a:r>
            </a:p>
          </p:txBody>
        </p:sp>
        <p:sp>
          <p:nvSpPr>
            <p:cNvPr id="39008" name="AutoShape 52"/>
            <p:cNvSpPr>
              <a:spLocks noChangeArrowheads="1"/>
            </p:cNvSpPr>
            <p:nvPr/>
          </p:nvSpPr>
          <p:spPr bwMode="auto">
            <a:xfrm>
              <a:off x="739" y="1775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38951" name="Group 50"/>
          <p:cNvGrpSpPr>
            <a:grpSpLocks/>
          </p:cNvGrpSpPr>
          <p:nvPr/>
        </p:nvGrpSpPr>
        <p:grpSpPr bwMode="auto">
          <a:xfrm rot="5400000">
            <a:off x="6711950" y="2578100"/>
            <a:ext cx="290513" cy="944563"/>
            <a:chOff x="2665" y="1267"/>
            <a:chExt cx="285" cy="595"/>
          </a:xfrm>
        </p:grpSpPr>
        <p:sp>
          <p:nvSpPr>
            <p:cNvPr id="39005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eEpoch</a:t>
              </a:r>
            </a:p>
          </p:txBody>
        </p:sp>
        <p:sp>
          <p:nvSpPr>
            <p:cNvPr id="39006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38952" name="Date Placeholder 84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38953" name="Slide Number Placeholder 8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A3F99899-E336-4FBF-B60E-B4B8FF3148AD}" type="slidenum">
              <a:rPr lang="en-US" sz="1400"/>
              <a:pPr algn="r"/>
              <a:t>26</a:t>
            </a:fld>
            <a:endParaRPr lang="en-US" sz="1400"/>
          </a:p>
        </p:txBody>
      </p:sp>
      <p:sp>
        <p:nvSpPr>
          <p:cNvPr id="38954" name="Footer Placeholder 8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38955" name="Rectangle 17"/>
          <p:cNvSpPr>
            <a:spLocks noChangeArrowheads="1"/>
          </p:cNvSpPr>
          <p:nvPr/>
        </p:nvSpPr>
        <p:spPr bwMode="auto">
          <a:xfrm>
            <a:off x="1443038" y="3773488"/>
            <a:ext cx="635000" cy="654050"/>
          </a:xfrm>
          <a:prstGeom prst="rect">
            <a:avLst/>
          </a:prstGeom>
          <a:solidFill>
            <a:srgbClr val="E4C864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Branch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Predictor</a:t>
            </a:r>
          </a:p>
        </p:txBody>
      </p:sp>
      <p:sp>
        <p:nvSpPr>
          <p:cNvPr id="38956" name="Line 8"/>
          <p:cNvSpPr>
            <a:spLocks noChangeShapeType="1"/>
          </p:cNvSpPr>
          <p:nvPr/>
        </p:nvSpPr>
        <p:spPr bwMode="auto">
          <a:xfrm>
            <a:off x="1177925" y="3997325"/>
            <a:ext cx="274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57" name="Line 23"/>
          <p:cNvSpPr>
            <a:spLocks noChangeShapeType="1"/>
          </p:cNvSpPr>
          <p:nvPr/>
        </p:nvSpPr>
        <p:spPr bwMode="auto">
          <a:xfrm rot="5400000">
            <a:off x="1845469" y="3880644"/>
            <a:ext cx="0" cy="1192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8" name="Line 23"/>
          <p:cNvSpPr>
            <a:spLocks noChangeShapeType="1"/>
          </p:cNvSpPr>
          <p:nvPr/>
        </p:nvSpPr>
        <p:spPr bwMode="auto">
          <a:xfrm rot="16200000" flipV="1">
            <a:off x="2255044" y="4147344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9" name="Line 49"/>
          <p:cNvSpPr>
            <a:spLocks noChangeShapeType="1"/>
          </p:cNvSpPr>
          <p:nvPr/>
        </p:nvSpPr>
        <p:spPr bwMode="auto">
          <a:xfrm flipH="1" flipV="1">
            <a:off x="2162175" y="3556000"/>
            <a:ext cx="9525" cy="766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0" name="Line 8"/>
          <p:cNvSpPr>
            <a:spLocks noChangeShapeType="1"/>
          </p:cNvSpPr>
          <p:nvPr/>
        </p:nvSpPr>
        <p:spPr bwMode="auto">
          <a:xfrm flipH="1">
            <a:off x="7453313" y="3387725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8961" name="Group 20"/>
          <p:cNvGrpSpPr>
            <a:grpSpLocks/>
          </p:cNvGrpSpPr>
          <p:nvPr/>
        </p:nvGrpSpPr>
        <p:grpSpPr bwMode="auto">
          <a:xfrm rot="5400000" flipH="1">
            <a:off x="6467475" y="2120900"/>
            <a:ext cx="538163" cy="1979613"/>
            <a:chOff x="1707" y="2541"/>
            <a:chExt cx="156" cy="530"/>
          </a:xfrm>
        </p:grpSpPr>
        <p:sp>
          <p:nvSpPr>
            <p:cNvPr id="39003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4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62" name="Line 40"/>
          <p:cNvSpPr>
            <a:spLocks noChangeShapeType="1"/>
          </p:cNvSpPr>
          <p:nvPr/>
        </p:nvSpPr>
        <p:spPr bwMode="auto">
          <a:xfrm rot="16200000" flipH="1">
            <a:off x="7527132" y="2855118"/>
            <a:ext cx="0" cy="392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8963" name="Group 20"/>
          <p:cNvGrpSpPr>
            <a:grpSpLocks/>
          </p:cNvGrpSpPr>
          <p:nvPr/>
        </p:nvGrpSpPr>
        <p:grpSpPr bwMode="auto">
          <a:xfrm rot="16200000" flipH="1">
            <a:off x="5962650" y="3168650"/>
            <a:ext cx="509588" cy="255588"/>
            <a:chOff x="1707" y="2541"/>
            <a:chExt cx="156" cy="530"/>
          </a:xfrm>
        </p:grpSpPr>
        <p:sp>
          <p:nvSpPr>
            <p:cNvPr id="3900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2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64" name="Line 8"/>
          <p:cNvSpPr>
            <a:spLocks noChangeShapeType="1"/>
          </p:cNvSpPr>
          <p:nvPr/>
        </p:nvSpPr>
        <p:spPr bwMode="auto">
          <a:xfrm flipH="1">
            <a:off x="6088063" y="3048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65" name="Line 8"/>
          <p:cNvSpPr>
            <a:spLocks noChangeShapeType="1"/>
          </p:cNvSpPr>
          <p:nvPr/>
        </p:nvSpPr>
        <p:spPr bwMode="auto">
          <a:xfrm flipH="1">
            <a:off x="1795463" y="3024188"/>
            <a:ext cx="646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66" name="Line 8"/>
          <p:cNvSpPr>
            <a:spLocks noChangeShapeType="1"/>
          </p:cNvSpPr>
          <p:nvPr/>
        </p:nvSpPr>
        <p:spPr bwMode="auto">
          <a:xfrm rot="5400000">
            <a:off x="1579562" y="3409951"/>
            <a:ext cx="746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67" name="Line 23"/>
          <p:cNvSpPr>
            <a:spLocks noChangeShapeType="1"/>
          </p:cNvSpPr>
          <p:nvPr/>
        </p:nvSpPr>
        <p:spPr bwMode="auto">
          <a:xfrm rot="5400000">
            <a:off x="1497807" y="3685381"/>
            <a:ext cx="0" cy="1868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8" name="Line 15"/>
          <p:cNvSpPr>
            <a:spLocks noChangeShapeType="1"/>
          </p:cNvSpPr>
          <p:nvPr/>
        </p:nvSpPr>
        <p:spPr bwMode="auto">
          <a:xfrm flipH="1" flipV="1">
            <a:off x="568325" y="2608263"/>
            <a:ext cx="0" cy="2008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9" name="Line 8"/>
          <p:cNvSpPr>
            <a:spLocks noChangeShapeType="1"/>
          </p:cNvSpPr>
          <p:nvPr/>
        </p:nvSpPr>
        <p:spPr bwMode="auto">
          <a:xfrm flipH="1">
            <a:off x="563563" y="261937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70" name="Oval 75"/>
          <p:cNvSpPr>
            <a:spLocks noChangeArrowheads="1"/>
          </p:cNvSpPr>
          <p:nvPr/>
        </p:nvSpPr>
        <p:spPr bwMode="auto">
          <a:xfrm>
            <a:off x="4324350" y="5057775"/>
            <a:ext cx="857250" cy="504825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stall</a:t>
            </a:r>
          </a:p>
        </p:txBody>
      </p:sp>
      <p:sp>
        <p:nvSpPr>
          <p:cNvPr id="38971" name="Line 27"/>
          <p:cNvSpPr>
            <a:spLocks noChangeShapeType="1"/>
          </p:cNvSpPr>
          <p:nvPr/>
        </p:nvSpPr>
        <p:spPr bwMode="auto">
          <a:xfrm>
            <a:off x="4513263" y="3475038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72" name="Line 28"/>
          <p:cNvSpPr>
            <a:spLocks noChangeShapeType="1"/>
          </p:cNvSpPr>
          <p:nvPr/>
        </p:nvSpPr>
        <p:spPr bwMode="auto">
          <a:xfrm flipH="1">
            <a:off x="4672013" y="3624263"/>
            <a:ext cx="0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8973" name="Group 20"/>
          <p:cNvGrpSpPr>
            <a:grpSpLocks/>
          </p:cNvGrpSpPr>
          <p:nvPr/>
        </p:nvGrpSpPr>
        <p:grpSpPr bwMode="auto">
          <a:xfrm rot="5400000">
            <a:off x="5038725" y="4778375"/>
            <a:ext cx="442913" cy="322263"/>
            <a:chOff x="1707" y="2541"/>
            <a:chExt cx="156" cy="530"/>
          </a:xfrm>
        </p:grpSpPr>
        <p:sp>
          <p:nvSpPr>
            <p:cNvPr id="38999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0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74" name="Group 20"/>
          <p:cNvGrpSpPr>
            <a:grpSpLocks/>
          </p:cNvGrpSpPr>
          <p:nvPr/>
        </p:nvGrpSpPr>
        <p:grpSpPr bwMode="auto">
          <a:xfrm rot="10800000" flipH="1">
            <a:off x="5143500" y="4721225"/>
            <a:ext cx="481013" cy="703263"/>
            <a:chOff x="1707" y="2541"/>
            <a:chExt cx="156" cy="530"/>
          </a:xfrm>
        </p:grpSpPr>
        <p:sp>
          <p:nvSpPr>
            <p:cNvPr id="38997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8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75" name="Group 84"/>
          <p:cNvGrpSpPr>
            <a:grpSpLocks/>
          </p:cNvGrpSpPr>
          <p:nvPr/>
        </p:nvGrpSpPr>
        <p:grpSpPr bwMode="auto">
          <a:xfrm>
            <a:off x="2443163" y="3821113"/>
            <a:ext cx="452437" cy="933450"/>
            <a:chOff x="135" y="3229"/>
            <a:chExt cx="285" cy="588"/>
          </a:xfrm>
        </p:grpSpPr>
        <p:sp>
          <p:nvSpPr>
            <p:cNvPr id="38995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ir</a:t>
              </a:r>
            </a:p>
          </p:txBody>
        </p:sp>
        <p:sp>
          <p:nvSpPr>
            <p:cNvPr id="38996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38976" name="Group 87"/>
          <p:cNvGrpSpPr>
            <a:grpSpLocks/>
          </p:cNvGrpSpPr>
          <p:nvPr/>
        </p:nvGrpSpPr>
        <p:grpSpPr bwMode="auto">
          <a:xfrm>
            <a:off x="2436813" y="2795588"/>
            <a:ext cx="452437" cy="933450"/>
            <a:chOff x="137" y="2595"/>
            <a:chExt cx="285" cy="588"/>
          </a:xfrm>
        </p:grpSpPr>
        <p:sp>
          <p:nvSpPr>
            <p:cNvPr id="38993" name="Rectangle 17"/>
            <p:cNvSpPr>
              <a:spLocks noChangeArrowheads="1"/>
            </p:cNvSpPr>
            <p:nvPr/>
          </p:nvSpPr>
          <p:spPr bwMode="auto">
            <a:xfrm flipV="1">
              <a:off x="137" y="2595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nextPC</a:t>
              </a:r>
            </a:p>
          </p:txBody>
        </p:sp>
        <p:sp>
          <p:nvSpPr>
            <p:cNvPr id="38994" name="AutoShape 53"/>
            <p:cNvSpPr>
              <a:spLocks noChangeArrowheads="1"/>
            </p:cNvSpPr>
            <p:nvPr/>
          </p:nvSpPr>
          <p:spPr bwMode="auto">
            <a:xfrm>
              <a:off x="204" y="3069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38977" name="Group 90"/>
          <p:cNvGrpSpPr>
            <a:grpSpLocks/>
          </p:cNvGrpSpPr>
          <p:nvPr/>
        </p:nvGrpSpPr>
        <p:grpSpPr bwMode="auto">
          <a:xfrm rot="5400000">
            <a:off x="3549650" y="2635250"/>
            <a:ext cx="290513" cy="944563"/>
            <a:chOff x="2665" y="1267"/>
            <a:chExt cx="285" cy="595"/>
          </a:xfrm>
        </p:grpSpPr>
        <p:sp>
          <p:nvSpPr>
            <p:cNvPr id="38991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dEpoch</a:t>
              </a:r>
            </a:p>
          </p:txBody>
        </p:sp>
        <p:sp>
          <p:nvSpPr>
            <p:cNvPr id="38992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38978" name="Group 20"/>
          <p:cNvGrpSpPr>
            <a:grpSpLocks/>
          </p:cNvGrpSpPr>
          <p:nvPr/>
        </p:nvGrpSpPr>
        <p:grpSpPr bwMode="auto">
          <a:xfrm rot="16200000" flipH="1">
            <a:off x="2838450" y="3216275"/>
            <a:ext cx="423863" cy="169863"/>
            <a:chOff x="1707" y="2541"/>
            <a:chExt cx="156" cy="530"/>
          </a:xfrm>
        </p:grpSpPr>
        <p:sp>
          <p:nvSpPr>
            <p:cNvPr id="38989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90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79" name="Line 8"/>
          <p:cNvSpPr>
            <a:spLocks noChangeShapeType="1"/>
          </p:cNvSpPr>
          <p:nvPr/>
        </p:nvSpPr>
        <p:spPr bwMode="auto">
          <a:xfrm flipH="1">
            <a:off x="2963863" y="3095625"/>
            <a:ext cx="244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80" name="Line 45"/>
          <p:cNvSpPr>
            <a:spLocks noChangeShapeType="1"/>
          </p:cNvSpPr>
          <p:nvPr/>
        </p:nvSpPr>
        <p:spPr bwMode="auto">
          <a:xfrm rot="16200000" flipH="1">
            <a:off x="4082257" y="1688306"/>
            <a:ext cx="0" cy="2376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81" name="Line 45"/>
          <p:cNvSpPr>
            <a:spLocks noChangeShapeType="1"/>
          </p:cNvSpPr>
          <p:nvPr/>
        </p:nvSpPr>
        <p:spPr bwMode="auto">
          <a:xfrm rot="16200000" flipH="1">
            <a:off x="4264819" y="300434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82" name="Line 46"/>
          <p:cNvSpPr>
            <a:spLocks noChangeShapeType="1"/>
          </p:cNvSpPr>
          <p:nvPr/>
        </p:nvSpPr>
        <p:spPr bwMode="auto">
          <a:xfrm flipH="1" flipV="1">
            <a:off x="4362450" y="287972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83" name="Line 8"/>
          <p:cNvSpPr>
            <a:spLocks noChangeShapeType="1"/>
          </p:cNvSpPr>
          <p:nvPr/>
        </p:nvSpPr>
        <p:spPr bwMode="auto">
          <a:xfrm>
            <a:off x="2892425" y="3987800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84" name="Line 23"/>
          <p:cNvSpPr>
            <a:spLocks noChangeShapeType="1"/>
          </p:cNvSpPr>
          <p:nvPr/>
        </p:nvSpPr>
        <p:spPr bwMode="auto">
          <a:xfrm rot="5400000">
            <a:off x="4083844" y="3404394"/>
            <a:ext cx="0" cy="2411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85" name="Line 23"/>
          <p:cNvSpPr>
            <a:spLocks noChangeShapeType="1"/>
          </p:cNvSpPr>
          <p:nvPr/>
        </p:nvSpPr>
        <p:spPr bwMode="auto">
          <a:xfrm rot="5400000">
            <a:off x="4083844" y="3261519"/>
            <a:ext cx="0" cy="2411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986" name="Group 20"/>
          <p:cNvGrpSpPr>
            <a:grpSpLocks/>
          </p:cNvGrpSpPr>
          <p:nvPr/>
        </p:nvGrpSpPr>
        <p:grpSpPr bwMode="auto">
          <a:xfrm rot="16200000" flipH="1">
            <a:off x="3695700" y="2749550"/>
            <a:ext cx="842963" cy="2322513"/>
            <a:chOff x="1707" y="2541"/>
            <a:chExt cx="156" cy="530"/>
          </a:xfrm>
        </p:grpSpPr>
        <p:sp>
          <p:nvSpPr>
            <p:cNvPr id="38987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8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39125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3-Stage pipeline – 1 predictor</a:t>
            </a:r>
          </a:p>
        </p:txBody>
      </p:sp>
      <p:sp>
        <p:nvSpPr>
          <p:cNvPr id="4096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715375" cy="523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mkProc(Proc);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Reg#(Addr)        pc &lt;- mkRegU;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RFile             rf &lt;- mkConfigRFile;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IMemory         iMem &lt;- mkIMemory;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DMemory         dMem &lt;- mkDMemory;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PipeReg#(TypeFetch2Decode)    ir &lt;- mkPipeReg;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PipeReg#(TypeDecode2Execute) itr &lt;- mkConfigPipeReg;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Reg#(Bool)    fEpoch &lt;- mkReg(False);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Reg#(Bool)    dEpoch &lt;- mkReg(False);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Reg#(Bool)    eEpoch &lt;- mkReg(False);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FIFOF#(Tuple2#(Addr,Addr)) nextPCE2D &lt;-mkBypassFIFOF;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FIFOF#(Tuple2#(Addr,Addr)) nextPCD2F &lt;-mkBypassFIFOF;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NextAddressPredictor bpred &lt;- mkNeverTaken;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4" name="Date Placeholder 12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40965" name="Slide Number Placeholder 1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0535F36F-3F05-4F97-BCC1-C7B13668905A}" type="slidenum">
              <a:rPr lang="en-US" sz="1400"/>
              <a:pPr algn="r"/>
              <a:t>27</a:t>
            </a:fld>
            <a:endParaRPr lang="en-US" sz="1400"/>
          </a:p>
        </p:txBody>
      </p:sp>
      <p:sp>
        <p:nvSpPr>
          <p:cNvPr id="40966" name="Footer Placeholder 1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3-Stage pipeline – 1 predictor</a:t>
            </a:r>
          </a:p>
        </p:txBody>
      </p:sp>
      <p:sp>
        <p:nvSpPr>
          <p:cNvPr id="4301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670925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doFetch (ir.notFull);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inst = iMem(pc);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let </a:t>
            </a:r>
            <a:r>
              <a:rPr lang="en-US">
                <a:latin typeface="Courier New" pitchFamily="49" charset="0"/>
                <a:cs typeface="Courier New" pitchFamily="49" charset="0"/>
              </a:rPr>
              <a:t>ppc = bpred.prediction(pc);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ir.enq(TypeFetch2Decode{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pc:pc, ppc:ppc, epoch:fEpoch, inst:inst});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(nextPCD2F.notEmpty)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r>
              <a:rPr lang="en-US">
                <a:latin typeface="Courier New" pitchFamily="49" charset="0"/>
              </a:rPr>
              <a:t>match{.ipc, .ippc} = nextPCD2F.first;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>
                <a:latin typeface="Courier New" pitchFamily="49" charset="0"/>
                <a:cs typeface="Courier New" pitchFamily="49" charset="0"/>
              </a:rPr>
              <a:t>pc &lt;= ippc; fEpoch &lt;= !fEpoch; nextPCD2F.deq;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bpred.update(ipc, ippc);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                 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>
                <a:latin typeface="Courier New" pitchFamily="49" charset="0"/>
                <a:cs typeface="Courier New" pitchFamily="49" charset="0"/>
              </a:rPr>
              <a:t> pc &lt;= ppc;              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endrule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2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43013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2309EB15-304B-45B0-A107-126EBC9A8797}" type="slidenum">
              <a:rPr lang="en-US" sz="1400"/>
              <a:pPr algn="r"/>
              <a:t>28</a:t>
            </a:fld>
            <a:endParaRPr lang="en-US" sz="1400"/>
          </a:p>
        </p:txBody>
      </p:sp>
      <p:sp>
        <p:nvSpPr>
          <p:cNvPr id="43014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3-Stage pipeline – 1 predictor</a:t>
            </a:r>
          </a:p>
        </p:txBody>
      </p:sp>
      <p:sp>
        <p:nvSpPr>
          <p:cNvPr id="4505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42900" y="1441450"/>
            <a:ext cx="8801100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doDecode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itr.notFull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(nextPCE2D.notEmpty)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nextPCD2F.enq(nextPCE2D.first);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nextPCE2D.deq; ir.deq;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decode(inst);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(!stall(dInst.src1, dInst.src2,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rVal1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rf.rd1(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(dInst.src1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rVal2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rf.rd2(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(dInst.src2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itr.enq(TypeDecode2Execute{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pc:irpc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ppc:irppc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epoch:dEpoch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dInst:dInst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rVal1:rVal1, rVal2:rVal2});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ir.deq;              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    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ir.deq;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60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45061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4AA4E805-97FA-4E54-94B7-F32514FF17F7}" type="slidenum">
              <a:rPr lang="en-US" sz="1400"/>
              <a:pPr algn="r"/>
              <a:t>29</a:t>
            </a:fld>
            <a:endParaRPr lang="en-US" sz="1400"/>
          </a:p>
        </p:txBody>
      </p:sp>
      <p:sp>
        <p:nvSpPr>
          <p:cNvPr id="45062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20" name="Date Placeholder 84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53321" name="Slide Number Placeholder 8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AE90212E-5259-42FE-A70F-A07DCE7C93EF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53322" name="Footer Placeholder 8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53323" name="Title 1"/>
          <p:cNvSpPr>
            <a:spLocks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4000">
                <a:solidFill>
                  <a:schemeClr val="tx2"/>
                </a:solidFill>
              </a:rPr>
              <a:t>Decoupled Fetch and Execute</a:t>
            </a:r>
          </a:p>
        </p:txBody>
      </p:sp>
      <p:grpSp>
        <p:nvGrpSpPr>
          <p:cNvPr id="53324" name="Group 24"/>
          <p:cNvGrpSpPr>
            <a:grpSpLocks/>
          </p:cNvGrpSpPr>
          <p:nvPr/>
        </p:nvGrpSpPr>
        <p:grpSpPr bwMode="auto">
          <a:xfrm>
            <a:off x="1935163" y="1512888"/>
            <a:ext cx="4597400" cy="2203450"/>
            <a:chOff x="1945758" y="2502195"/>
            <a:chExt cx="4596810" cy="2203532"/>
          </a:xfrm>
        </p:grpSpPr>
        <p:sp>
          <p:nvSpPr>
            <p:cNvPr id="7" name="Rectangle 6"/>
            <p:cNvSpPr/>
            <p:nvPr/>
          </p:nvSpPr>
          <p:spPr bwMode="auto">
            <a:xfrm>
              <a:off x="1945758" y="2775255"/>
              <a:ext cx="1287297" cy="14462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defRPr/>
              </a:pPr>
              <a:r>
                <a:rPr lang="en-US" dirty="0"/>
                <a:t>Fetch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55270" y="2810181"/>
              <a:ext cx="1287298" cy="14462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defRPr/>
              </a:pPr>
              <a:r>
                <a:rPr lang="en-US" dirty="0"/>
                <a:t>Execute</a:t>
              </a:r>
            </a:p>
          </p:txBody>
        </p:sp>
        <p:grpSp>
          <p:nvGrpSpPr>
            <p:cNvPr id="53327" name="Group 14"/>
            <p:cNvGrpSpPr>
              <a:grpSpLocks/>
            </p:cNvGrpSpPr>
            <p:nvPr/>
          </p:nvGrpSpPr>
          <p:grpSpPr bwMode="auto">
            <a:xfrm>
              <a:off x="3955311" y="3646967"/>
              <a:ext cx="450111" cy="333154"/>
              <a:chOff x="7166344" y="1871330"/>
              <a:chExt cx="450111" cy="333154"/>
            </a:xfrm>
          </p:grpSpPr>
          <p:sp>
            <p:nvSpPr>
              <p:cNvPr id="53328" name="Rectangle 8"/>
              <p:cNvSpPr>
                <a:spLocks noChangeArrowheads="1"/>
              </p:cNvSpPr>
              <p:nvPr/>
            </p:nvSpPr>
            <p:spPr bwMode="auto">
              <a:xfrm>
                <a:off x="7336465" y="1871330"/>
                <a:ext cx="138223" cy="32961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sp>
            <p:nvSpPr>
              <p:cNvPr id="53329" name="Rectangle 9"/>
              <p:cNvSpPr>
                <a:spLocks noChangeArrowheads="1"/>
              </p:cNvSpPr>
              <p:nvPr/>
            </p:nvSpPr>
            <p:spPr bwMode="auto">
              <a:xfrm>
                <a:off x="7478232" y="1874874"/>
                <a:ext cx="138223" cy="32961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53330" name="Straight Connector 11"/>
              <p:cNvCxnSpPr>
                <a:cxnSpLocks noChangeShapeType="1"/>
                <a:endCxn id="53328" idx="0"/>
              </p:cNvCxnSpPr>
              <p:nvPr/>
            </p:nvCxnSpPr>
            <p:spPr bwMode="auto">
              <a:xfrm>
                <a:off x="7176977" y="187133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3331" name="Straight Connector 13"/>
              <p:cNvCxnSpPr>
                <a:cxnSpLocks noChangeShapeType="1"/>
                <a:endCxn id="53328" idx="2"/>
              </p:cNvCxnSpPr>
              <p:nvPr/>
            </p:nvCxnSpPr>
            <p:spPr bwMode="auto">
              <a:xfrm>
                <a:off x="7166344" y="2200940"/>
                <a:ext cx="239233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53332" name="Group 30"/>
            <p:cNvGrpSpPr>
              <a:grpSpLocks/>
            </p:cNvGrpSpPr>
            <p:nvPr/>
          </p:nvGrpSpPr>
          <p:grpSpPr bwMode="auto">
            <a:xfrm>
              <a:off x="4033283" y="2909776"/>
              <a:ext cx="439479" cy="336698"/>
              <a:chOff x="4299097" y="2962939"/>
              <a:chExt cx="439479" cy="336698"/>
            </a:xfrm>
          </p:grpSpPr>
          <p:sp>
            <p:nvSpPr>
              <p:cNvPr id="53333" name="Rectangle 26"/>
              <p:cNvSpPr>
                <a:spLocks noChangeArrowheads="1"/>
              </p:cNvSpPr>
              <p:nvPr/>
            </p:nvSpPr>
            <p:spPr bwMode="auto">
              <a:xfrm flipH="1" flipV="1">
                <a:off x="4430232" y="2962939"/>
                <a:ext cx="138223" cy="32961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sp>
            <p:nvSpPr>
              <p:cNvPr id="53334" name="Rectangle 27"/>
              <p:cNvSpPr>
                <a:spLocks noChangeArrowheads="1"/>
              </p:cNvSpPr>
              <p:nvPr/>
            </p:nvSpPr>
            <p:spPr bwMode="auto">
              <a:xfrm flipH="1" flipV="1">
                <a:off x="4299097" y="2970027"/>
                <a:ext cx="138223" cy="32961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53335" name="Straight Connector 28"/>
              <p:cNvCxnSpPr>
                <a:cxnSpLocks noChangeShapeType="1"/>
                <a:endCxn id="53333" idx="0"/>
              </p:cNvCxnSpPr>
              <p:nvPr/>
            </p:nvCxnSpPr>
            <p:spPr bwMode="auto">
              <a:xfrm flipH="1" flipV="1">
                <a:off x="4499343" y="3292549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3336" name="Straight Connector 29"/>
              <p:cNvCxnSpPr>
                <a:cxnSpLocks noChangeShapeType="1"/>
                <a:endCxn id="53333" idx="2"/>
              </p:cNvCxnSpPr>
              <p:nvPr/>
            </p:nvCxnSpPr>
            <p:spPr bwMode="auto">
              <a:xfrm flipH="1" flipV="1">
                <a:off x="4499343" y="2962939"/>
                <a:ext cx="239233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53337" name="Straight Arrow Connector 32"/>
            <p:cNvCxnSpPr>
              <a:cxnSpLocks noChangeShapeType="1"/>
              <a:endCxn id="53328" idx="1"/>
            </p:cNvCxnSpPr>
            <p:nvPr/>
          </p:nvCxnSpPr>
          <p:spPr bwMode="auto">
            <a:xfrm flipV="1">
              <a:off x="3232298" y="3811772"/>
              <a:ext cx="893134" cy="531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3338" name="Straight Arrow Connector 33"/>
            <p:cNvCxnSpPr>
              <a:cxnSpLocks noChangeShapeType="1"/>
              <a:stCxn id="53329" idx="3"/>
            </p:cNvCxnSpPr>
            <p:nvPr/>
          </p:nvCxnSpPr>
          <p:spPr bwMode="auto">
            <a:xfrm>
              <a:off x="4405422" y="3815316"/>
              <a:ext cx="836429" cy="177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3339" name="Straight Arrow Connector 35"/>
            <p:cNvCxnSpPr>
              <a:cxnSpLocks noChangeShapeType="1"/>
            </p:cNvCxnSpPr>
            <p:nvPr/>
          </p:nvCxnSpPr>
          <p:spPr bwMode="auto">
            <a:xfrm flipH="1" flipV="1">
              <a:off x="3200400" y="3083442"/>
              <a:ext cx="847062" cy="70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3340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4295553" y="3083442"/>
              <a:ext cx="956931" cy="1063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41" name="TextBox 22"/>
            <p:cNvSpPr txBox="1">
              <a:spLocks noChangeArrowheads="1"/>
            </p:cNvSpPr>
            <p:nvPr/>
          </p:nvSpPr>
          <p:spPr bwMode="auto">
            <a:xfrm>
              <a:off x="3285459" y="3997841"/>
              <a:ext cx="199892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&lt;instructions, pc, epoch&gt;</a:t>
              </a:r>
            </a:p>
          </p:txBody>
        </p:sp>
        <p:sp>
          <p:nvSpPr>
            <p:cNvPr id="53342" name="TextBox 23"/>
            <p:cNvSpPr txBox="1">
              <a:spLocks noChangeArrowheads="1"/>
            </p:cNvSpPr>
            <p:nvPr/>
          </p:nvSpPr>
          <p:spPr bwMode="auto">
            <a:xfrm>
              <a:off x="3267738" y="2502195"/>
              <a:ext cx="20379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&lt;updated pc&gt;</a:t>
              </a:r>
            </a:p>
          </p:txBody>
        </p:sp>
      </p:grpSp>
      <p:sp>
        <p:nvSpPr>
          <p:cNvPr id="26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944563" y="3722688"/>
            <a:ext cx="777240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Properly decoupled systems permit greater freedom in independent refinement of blocks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FIFOs must permit concurrent enq and deq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For pipelined behavior ir behavior must be deq&lt;enq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For proper scheduling nextPC behavior must be enq&lt;deq </a:t>
            </a:r>
            <a:r>
              <a:rPr lang="en-US" sz="2400">
                <a:solidFill>
                  <a:srgbClr val="FF0000"/>
                </a:solidFill>
              </a:rPr>
              <a:t>(deq &lt; enq would be just wrong)</a:t>
            </a:r>
          </a:p>
        </p:txBody>
      </p:sp>
      <p:sp>
        <p:nvSpPr>
          <p:cNvPr id="53344" name="TextBox 31"/>
          <p:cNvSpPr txBox="1">
            <a:spLocks noChangeArrowheads="1"/>
          </p:cNvSpPr>
          <p:nvPr/>
        </p:nvSpPr>
        <p:spPr bwMode="auto">
          <a:xfrm>
            <a:off x="4327525" y="2763838"/>
            <a:ext cx="363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ir</a:t>
            </a:r>
          </a:p>
        </p:txBody>
      </p:sp>
      <p:sp>
        <p:nvSpPr>
          <p:cNvPr id="53345" name="TextBox 36"/>
          <p:cNvSpPr txBox="1">
            <a:spLocks noChangeArrowheads="1"/>
          </p:cNvSpPr>
          <p:nvPr/>
        </p:nvSpPr>
        <p:spPr bwMode="auto">
          <a:xfrm>
            <a:off x="3703638" y="2162175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nextPC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153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3-Stage pipeline – 1 predictor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38275"/>
            <a:ext cx="84201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>
                <a:latin typeface="Courier New" pitchFamily="49" charset="0"/>
                <a:cs typeface="Courier New" pitchFamily="49" charset="0"/>
              </a:rPr>
              <a:t>doExecute (itr.notEmpty);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itrpc=itr.first.pc;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dInst=itr.first.dInst;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itrppc=itr.first.ppc;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rVal1=itr.first.rVal1;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rVal2=itr.first.rVal2;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(itr.first.epoch==eEpoch)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  <a:endParaRPr lang="en-US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eInst = execute(dInst, rVal1, rVal2, itrpc);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memData &lt;- dMemAction(eInst, dMem);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regUpdate(eInst, memData, rf);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if</a:t>
            </a:r>
            <a:r>
              <a:rPr lang="en-US">
                <a:latin typeface="Courier New" pitchFamily="49" charset="0"/>
                <a:cs typeface="Courier New" pitchFamily="49" charset="0"/>
              </a:rPr>
              <a:t>(eInst.missPrediction)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nextPCE2D.enq(tuple2(itrpc,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eInst.brTaken ? eInst.addr : itrpc+4));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eEpoch &lt;= !eEpoch;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>
                <a:latin typeface="Courier New" pitchFamily="49" charset="0"/>
                <a:cs typeface="Courier New" pitchFamily="49" charset="0"/>
              </a:rPr>
              <a:t>itr.deq;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endrule  endmodule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108" name="Date Placeholder 10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47109" name="Slide Number Placeholder 11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6F3F09B8-B43F-4AAF-9C9B-28F2CEC127F0}" type="slidenum">
              <a:rPr lang="en-US" sz="1400"/>
              <a:pPr algn="r"/>
              <a:t>30</a:t>
            </a:fld>
            <a:endParaRPr lang="en-US" sz="1400"/>
          </a:p>
        </p:txBody>
      </p:sp>
      <p:sp>
        <p:nvSpPr>
          <p:cNvPr id="47110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84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55299" name="Slide Number Placeholder 8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544B9332-333B-45B5-BC5B-2C577F08CFF6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55300" name="Footer Placeholder 8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55324" name="Title 1"/>
          <p:cNvSpPr>
            <a:spLocks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4400">
                <a:solidFill>
                  <a:schemeClr val="tx2"/>
                </a:solidFill>
              </a:rPr>
              <a:t>Three one-element FIFOs</a:t>
            </a:r>
          </a:p>
        </p:txBody>
      </p:sp>
      <p:sp>
        <p:nvSpPr>
          <p:cNvPr id="55325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600075" y="3597275"/>
            <a:ext cx="4449763" cy="300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/>
              <a:t>Ordinary: No concurrent enq/deq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/>
              <a:t>Pipeline: deq before enq, combinational path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/>
              <a:t>Bypass: enq before deq, combinational path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/>
              <a:t>Pipeline and Bypass fifos can create combinational cycles in the presence of feedback</a:t>
            </a:r>
          </a:p>
        </p:txBody>
      </p:sp>
      <p:grpSp>
        <p:nvGrpSpPr>
          <p:cNvPr id="55326" name="Group 23"/>
          <p:cNvGrpSpPr>
            <a:grpSpLocks/>
          </p:cNvGrpSpPr>
          <p:nvPr/>
        </p:nvGrpSpPr>
        <p:grpSpPr bwMode="auto">
          <a:xfrm>
            <a:off x="1249363" y="1692275"/>
            <a:ext cx="1992312" cy="1706563"/>
            <a:chOff x="1248765" y="1692322"/>
            <a:chExt cx="1992570" cy="1705971"/>
          </a:xfrm>
        </p:grpSpPr>
        <p:sp>
          <p:nvSpPr>
            <p:cNvPr id="55327" name="Rectangle 6"/>
            <p:cNvSpPr>
              <a:spLocks noChangeArrowheads="1"/>
            </p:cNvSpPr>
            <p:nvPr/>
          </p:nvSpPr>
          <p:spPr bwMode="auto">
            <a:xfrm>
              <a:off x="2033516" y="2115403"/>
              <a:ext cx="395785" cy="128289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5328" name="Straight Arrow Connector 8"/>
            <p:cNvCxnSpPr>
              <a:cxnSpLocks noChangeShapeType="1"/>
              <a:endCxn id="55327" idx="1"/>
            </p:cNvCxnSpPr>
            <p:nvPr/>
          </p:nvCxnSpPr>
          <p:spPr bwMode="auto">
            <a:xfrm>
              <a:off x="1255594" y="2756848"/>
              <a:ext cx="777922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29" name="Straight Arrow Connector 9"/>
            <p:cNvCxnSpPr>
              <a:cxnSpLocks noChangeShapeType="1"/>
            </p:cNvCxnSpPr>
            <p:nvPr/>
          </p:nvCxnSpPr>
          <p:spPr bwMode="auto">
            <a:xfrm>
              <a:off x="2445224" y="2759122"/>
              <a:ext cx="777922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30" name="Rectangle 10"/>
            <p:cNvSpPr>
              <a:spLocks noChangeArrowheads="1"/>
            </p:cNvSpPr>
            <p:nvPr/>
          </p:nvSpPr>
          <p:spPr bwMode="auto">
            <a:xfrm>
              <a:off x="2033516" y="1692322"/>
              <a:ext cx="409433" cy="35484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5331" name="Straight Arrow Connector 13"/>
            <p:cNvCxnSpPr>
              <a:cxnSpLocks noChangeShapeType="1"/>
            </p:cNvCxnSpPr>
            <p:nvPr/>
          </p:nvCxnSpPr>
          <p:spPr bwMode="auto">
            <a:xfrm>
              <a:off x="1273783" y="1805973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32" name="Straight Arrow Connector 14"/>
            <p:cNvCxnSpPr>
              <a:cxnSpLocks noChangeShapeType="1"/>
            </p:cNvCxnSpPr>
            <p:nvPr/>
          </p:nvCxnSpPr>
          <p:spPr bwMode="auto">
            <a:xfrm flipH="1">
              <a:off x="2463413" y="1808247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33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1248765" y="1985713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34" name="Straight Arrow Connector 16"/>
            <p:cNvCxnSpPr>
              <a:cxnSpLocks noChangeShapeType="1"/>
            </p:cNvCxnSpPr>
            <p:nvPr/>
          </p:nvCxnSpPr>
          <p:spPr bwMode="auto">
            <a:xfrm>
              <a:off x="2438395" y="1987987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335" name="TextBox 19"/>
          <p:cNvSpPr txBox="1">
            <a:spLocks noChangeArrowheads="1"/>
          </p:cNvSpPr>
          <p:nvPr/>
        </p:nvSpPr>
        <p:spPr bwMode="auto">
          <a:xfrm>
            <a:off x="2511425" y="1939925"/>
            <a:ext cx="1427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notEmpty</a:t>
            </a:r>
          </a:p>
        </p:txBody>
      </p:sp>
      <p:sp>
        <p:nvSpPr>
          <p:cNvPr id="55336" name="TextBox 20"/>
          <p:cNvSpPr txBox="1">
            <a:spLocks noChangeArrowheads="1"/>
          </p:cNvSpPr>
          <p:nvPr/>
        </p:nvSpPr>
        <p:spPr bwMode="auto">
          <a:xfrm>
            <a:off x="887413" y="1939925"/>
            <a:ext cx="1052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notFull</a:t>
            </a:r>
          </a:p>
        </p:txBody>
      </p:sp>
      <p:sp>
        <p:nvSpPr>
          <p:cNvPr id="55337" name="TextBox 21"/>
          <p:cNvSpPr txBox="1">
            <a:spLocks noChangeArrowheads="1"/>
          </p:cNvSpPr>
          <p:nvPr/>
        </p:nvSpPr>
        <p:spPr bwMode="auto">
          <a:xfrm>
            <a:off x="2500313" y="1465263"/>
            <a:ext cx="657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deq</a:t>
            </a:r>
          </a:p>
        </p:txBody>
      </p:sp>
      <p:sp>
        <p:nvSpPr>
          <p:cNvPr id="55338" name="TextBox 22"/>
          <p:cNvSpPr txBox="1">
            <a:spLocks noChangeArrowheads="1"/>
          </p:cNvSpPr>
          <p:nvPr/>
        </p:nvSpPr>
        <p:spPr bwMode="auto">
          <a:xfrm>
            <a:off x="1312863" y="1423988"/>
            <a:ext cx="65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enq</a:t>
            </a:r>
          </a:p>
        </p:txBody>
      </p:sp>
      <p:grpSp>
        <p:nvGrpSpPr>
          <p:cNvPr id="55339" name="Group 24"/>
          <p:cNvGrpSpPr>
            <a:grpSpLocks/>
          </p:cNvGrpSpPr>
          <p:nvPr/>
        </p:nvGrpSpPr>
        <p:grpSpPr bwMode="auto">
          <a:xfrm>
            <a:off x="5537200" y="1762125"/>
            <a:ext cx="1992313" cy="1706563"/>
            <a:chOff x="1248765" y="1692322"/>
            <a:chExt cx="1992570" cy="1705971"/>
          </a:xfrm>
        </p:grpSpPr>
        <p:sp>
          <p:nvSpPr>
            <p:cNvPr id="55340" name="Rectangle 25"/>
            <p:cNvSpPr>
              <a:spLocks noChangeArrowheads="1"/>
            </p:cNvSpPr>
            <p:nvPr/>
          </p:nvSpPr>
          <p:spPr bwMode="auto">
            <a:xfrm>
              <a:off x="2033516" y="2115403"/>
              <a:ext cx="395785" cy="128289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5341" name="Straight Arrow Connector 26"/>
            <p:cNvCxnSpPr>
              <a:cxnSpLocks noChangeShapeType="1"/>
              <a:endCxn id="55340" idx="1"/>
            </p:cNvCxnSpPr>
            <p:nvPr/>
          </p:nvCxnSpPr>
          <p:spPr bwMode="auto">
            <a:xfrm>
              <a:off x="1255594" y="2756848"/>
              <a:ext cx="777922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42" name="Straight Arrow Connector 27"/>
            <p:cNvCxnSpPr>
              <a:cxnSpLocks noChangeShapeType="1"/>
            </p:cNvCxnSpPr>
            <p:nvPr/>
          </p:nvCxnSpPr>
          <p:spPr bwMode="auto">
            <a:xfrm>
              <a:off x="2445224" y="2759122"/>
              <a:ext cx="777922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43" name="Rectangle 28"/>
            <p:cNvSpPr>
              <a:spLocks noChangeArrowheads="1"/>
            </p:cNvSpPr>
            <p:nvPr/>
          </p:nvSpPr>
          <p:spPr bwMode="auto">
            <a:xfrm>
              <a:off x="2033516" y="1692322"/>
              <a:ext cx="409433" cy="35484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5344" name="Straight Arrow Connector 29"/>
            <p:cNvCxnSpPr>
              <a:cxnSpLocks noChangeShapeType="1"/>
            </p:cNvCxnSpPr>
            <p:nvPr/>
          </p:nvCxnSpPr>
          <p:spPr bwMode="auto">
            <a:xfrm>
              <a:off x="1273783" y="1778677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45" name="Straight Arrow Connector 30"/>
            <p:cNvCxnSpPr>
              <a:cxnSpLocks noChangeShapeType="1"/>
            </p:cNvCxnSpPr>
            <p:nvPr/>
          </p:nvCxnSpPr>
          <p:spPr bwMode="auto">
            <a:xfrm flipH="1">
              <a:off x="2463413" y="1808247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46" name="Straight Arrow Connector 31"/>
            <p:cNvCxnSpPr>
              <a:cxnSpLocks noChangeShapeType="1"/>
            </p:cNvCxnSpPr>
            <p:nvPr/>
          </p:nvCxnSpPr>
          <p:spPr bwMode="auto">
            <a:xfrm flipH="1">
              <a:off x="1248765" y="1985713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47" name="Straight Arrow Connector 32"/>
            <p:cNvCxnSpPr>
              <a:cxnSpLocks noChangeShapeType="1"/>
            </p:cNvCxnSpPr>
            <p:nvPr/>
          </p:nvCxnSpPr>
          <p:spPr bwMode="auto">
            <a:xfrm>
              <a:off x="2438395" y="1987987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348" name="TextBox 33"/>
          <p:cNvSpPr txBox="1">
            <a:spLocks noChangeArrowheads="1"/>
          </p:cNvSpPr>
          <p:nvPr/>
        </p:nvSpPr>
        <p:spPr bwMode="auto">
          <a:xfrm>
            <a:off x="6757988" y="2065338"/>
            <a:ext cx="1427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notEmpty</a:t>
            </a:r>
          </a:p>
        </p:txBody>
      </p:sp>
      <p:sp>
        <p:nvSpPr>
          <p:cNvPr id="55349" name="TextBox 34"/>
          <p:cNvSpPr txBox="1">
            <a:spLocks noChangeArrowheads="1"/>
          </p:cNvSpPr>
          <p:nvPr/>
        </p:nvSpPr>
        <p:spPr bwMode="auto">
          <a:xfrm>
            <a:off x="4614863" y="2065338"/>
            <a:ext cx="1054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notFull</a:t>
            </a:r>
          </a:p>
        </p:txBody>
      </p:sp>
      <p:sp>
        <p:nvSpPr>
          <p:cNvPr id="55350" name="TextBox 35"/>
          <p:cNvSpPr txBox="1">
            <a:spLocks noChangeArrowheads="1"/>
          </p:cNvSpPr>
          <p:nvPr/>
        </p:nvSpPr>
        <p:spPr bwMode="auto">
          <a:xfrm>
            <a:off x="7264400" y="1522413"/>
            <a:ext cx="658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deq</a:t>
            </a:r>
          </a:p>
        </p:txBody>
      </p:sp>
      <p:sp>
        <p:nvSpPr>
          <p:cNvPr id="55351" name="TextBox 36"/>
          <p:cNvSpPr txBox="1">
            <a:spLocks noChangeArrowheads="1"/>
          </p:cNvSpPr>
          <p:nvPr/>
        </p:nvSpPr>
        <p:spPr bwMode="auto">
          <a:xfrm>
            <a:off x="5232400" y="146685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enq</a:t>
            </a:r>
          </a:p>
        </p:txBody>
      </p:sp>
      <p:sp>
        <p:nvSpPr>
          <p:cNvPr id="55352" name="TextBox 38"/>
          <p:cNvSpPr txBox="1">
            <a:spLocks noChangeArrowheads="1"/>
          </p:cNvSpPr>
          <p:nvPr/>
        </p:nvSpPr>
        <p:spPr bwMode="auto">
          <a:xfrm>
            <a:off x="5732463" y="1924050"/>
            <a:ext cx="449262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55353" name="Freeform 39"/>
          <p:cNvSpPr>
            <a:spLocks noChangeArrowheads="1"/>
          </p:cNvSpPr>
          <p:nvPr/>
        </p:nvSpPr>
        <p:spPr bwMode="auto">
          <a:xfrm>
            <a:off x="5908675" y="1609725"/>
            <a:ext cx="1228725" cy="341313"/>
          </a:xfrm>
          <a:custGeom>
            <a:avLst/>
            <a:gdLst>
              <a:gd name="T0" fmla="*/ 1228298 w 1228298"/>
              <a:gd name="T1" fmla="*/ 259307 h 341194"/>
              <a:gd name="T2" fmla="*/ 1228298 w 1228298"/>
              <a:gd name="T3" fmla="*/ 0 h 341194"/>
              <a:gd name="T4" fmla="*/ 0 w 1228298"/>
              <a:gd name="T5" fmla="*/ 0 h 341194"/>
              <a:gd name="T6" fmla="*/ 0 w 1228298"/>
              <a:gd name="T7" fmla="*/ 341194 h 341194"/>
              <a:gd name="T8" fmla="*/ 0 60000 65536"/>
              <a:gd name="T9" fmla="*/ 0 60000 65536"/>
              <a:gd name="T10" fmla="*/ 0 60000 65536"/>
              <a:gd name="T11" fmla="*/ 0 60000 65536"/>
              <a:gd name="T12" fmla="*/ 0 w 1228298"/>
              <a:gd name="T13" fmla="*/ 0 h 341194"/>
              <a:gd name="T14" fmla="*/ 1228298 w 1228298"/>
              <a:gd name="T15" fmla="*/ 341194 h 3411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8298" h="341194">
                <a:moveTo>
                  <a:pt x="1228298" y="259307"/>
                </a:moveTo>
                <a:lnTo>
                  <a:pt x="1228298" y="0"/>
                </a:lnTo>
                <a:lnTo>
                  <a:pt x="0" y="0"/>
                </a:lnTo>
                <a:lnTo>
                  <a:pt x="0" y="341194"/>
                </a:ln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grpSp>
        <p:nvGrpSpPr>
          <p:cNvPr id="55354" name="Group 40"/>
          <p:cNvGrpSpPr>
            <a:grpSpLocks/>
          </p:cNvGrpSpPr>
          <p:nvPr/>
        </p:nvGrpSpPr>
        <p:grpSpPr bwMode="auto">
          <a:xfrm>
            <a:off x="5553075" y="4344988"/>
            <a:ext cx="2212975" cy="1704975"/>
            <a:chOff x="1248765" y="1692322"/>
            <a:chExt cx="2213230" cy="1705971"/>
          </a:xfrm>
        </p:grpSpPr>
        <p:sp>
          <p:nvSpPr>
            <p:cNvPr id="55355" name="Rectangle 41"/>
            <p:cNvSpPr>
              <a:spLocks noChangeArrowheads="1"/>
            </p:cNvSpPr>
            <p:nvPr/>
          </p:nvSpPr>
          <p:spPr bwMode="auto">
            <a:xfrm>
              <a:off x="2033516" y="2115403"/>
              <a:ext cx="395785" cy="128289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5356" name="Straight Arrow Connector 42"/>
            <p:cNvCxnSpPr>
              <a:cxnSpLocks noChangeShapeType="1"/>
              <a:endCxn id="55355" idx="1"/>
            </p:cNvCxnSpPr>
            <p:nvPr/>
          </p:nvCxnSpPr>
          <p:spPr bwMode="auto">
            <a:xfrm>
              <a:off x="1255594" y="2756848"/>
              <a:ext cx="777922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57" name="Straight Arrow Connector 43"/>
            <p:cNvCxnSpPr>
              <a:cxnSpLocks noChangeShapeType="1"/>
            </p:cNvCxnSpPr>
            <p:nvPr/>
          </p:nvCxnSpPr>
          <p:spPr bwMode="auto">
            <a:xfrm>
              <a:off x="2445224" y="2759122"/>
              <a:ext cx="293440" cy="6824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58" name="Rectangle 44"/>
            <p:cNvSpPr>
              <a:spLocks noChangeArrowheads="1"/>
            </p:cNvSpPr>
            <p:nvPr/>
          </p:nvSpPr>
          <p:spPr bwMode="auto">
            <a:xfrm>
              <a:off x="2033516" y="1692322"/>
              <a:ext cx="409433" cy="35484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5359" name="Straight Arrow Connector 45"/>
            <p:cNvCxnSpPr>
              <a:cxnSpLocks noChangeShapeType="1"/>
            </p:cNvCxnSpPr>
            <p:nvPr/>
          </p:nvCxnSpPr>
          <p:spPr bwMode="auto">
            <a:xfrm>
              <a:off x="1273783" y="1833269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60" name="Straight Arrow Connector 46"/>
            <p:cNvCxnSpPr>
              <a:cxnSpLocks noChangeShapeType="1"/>
            </p:cNvCxnSpPr>
            <p:nvPr/>
          </p:nvCxnSpPr>
          <p:spPr bwMode="auto">
            <a:xfrm flipH="1">
              <a:off x="2436117" y="1780951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61" name="Straight Arrow Connector 47"/>
            <p:cNvCxnSpPr>
              <a:cxnSpLocks noChangeShapeType="1"/>
            </p:cNvCxnSpPr>
            <p:nvPr/>
          </p:nvCxnSpPr>
          <p:spPr bwMode="auto">
            <a:xfrm flipH="1">
              <a:off x="1248765" y="1985713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62" name="Straight Arrow Connector 48"/>
            <p:cNvCxnSpPr>
              <a:cxnSpLocks noChangeShapeType="1"/>
            </p:cNvCxnSpPr>
            <p:nvPr/>
          </p:nvCxnSpPr>
          <p:spPr bwMode="auto">
            <a:xfrm>
              <a:off x="2438395" y="1987987"/>
              <a:ext cx="777922" cy="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Straight Arrow Connector 59"/>
            <p:cNvCxnSpPr>
              <a:cxnSpLocks noChangeShapeType="1"/>
            </p:cNvCxnSpPr>
            <p:nvPr/>
          </p:nvCxnSpPr>
          <p:spPr bwMode="auto">
            <a:xfrm>
              <a:off x="3048000" y="2925170"/>
              <a:ext cx="413995" cy="1819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55364" name="TextBox 49"/>
          <p:cNvSpPr txBox="1">
            <a:spLocks noChangeArrowheads="1"/>
          </p:cNvSpPr>
          <p:nvPr/>
        </p:nvSpPr>
        <p:spPr bwMode="auto">
          <a:xfrm>
            <a:off x="7553325" y="4470400"/>
            <a:ext cx="1427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notEmpty</a:t>
            </a:r>
          </a:p>
        </p:txBody>
      </p:sp>
      <p:sp>
        <p:nvSpPr>
          <p:cNvPr id="55365" name="TextBox 50"/>
          <p:cNvSpPr txBox="1">
            <a:spLocks noChangeArrowheads="1"/>
          </p:cNvSpPr>
          <p:nvPr/>
        </p:nvSpPr>
        <p:spPr bwMode="auto">
          <a:xfrm>
            <a:off x="5040313" y="4660900"/>
            <a:ext cx="1054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notFull</a:t>
            </a:r>
          </a:p>
        </p:txBody>
      </p:sp>
      <p:sp>
        <p:nvSpPr>
          <p:cNvPr id="55366" name="TextBox 51"/>
          <p:cNvSpPr txBox="1">
            <a:spLocks noChangeArrowheads="1"/>
          </p:cNvSpPr>
          <p:nvPr/>
        </p:nvSpPr>
        <p:spPr bwMode="auto">
          <a:xfrm>
            <a:off x="7213600" y="4089400"/>
            <a:ext cx="657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deq</a:t>
            </a:r>
          </a:p>
        </p:txBody>
      </p:sp>
      <p:sp>
        <p:nvSpPr>
          <p:cNvPr id="55367" name="TextBox 52"/>
          <p:cNvSpPr txBox="1">
            <a:spLocks noChangeArrowheads="1"/>
          </p:cNvSpPr>
          <p:nvPr/>
        </p:nvSpPr>
        <p:spPr bwMode="auto">
          <a:xfrm>
            <a:off x="5260975" y="4103688"/>
            <a:ext cx="658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enq</a:t>
            </a:r>
          </a:p>
        </p:txBody>
      </p:sp>
      <p:sp>
        <p:nvSpPr>
          <p:cNvPr id="55368" name="TextBox 53"/>
          <p:cNvSpPr txBox="1">
            <a:spLocks noChangeArrowheads="1"/>
          </p:cNvSpPr>
          <p:nvPr/>
        </p:nvSpPr>
        <p:spPr bwMode="auto">
          <a:xfrm>
            <a:off x="6867525" y="4560888"/>
            <a:ext cx="449263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55369" name="Freeform 54"/>
          <p:cNvSpPr>
            <a:spLocks noChangeArrowheads="1"/>
          </p:cNvSpPr>
          <p:nvPr/>
        </p:nvSpPr>
        <p:spPr bwMode="auto">
          <a:xfrm flipH="1">
            <a:off x="5870575" y="4246563"/>
            <a:ext cx="1228725" cy="341312"/>
          </a:xfrm>
          <a:custGeom>
            <a:avLst/>
            <a:gdLst>
              <a:gd name="T0" fmla="*/ 1228298 w 1228298"/>
              <a:gd name="T1" fmla="*/ 259307 h 341194"/>
              <a:gd name="T2" fmla="*/ 1228298 w 1228298"/>
              <a:gd name="T3" fmla="*/ 0 h 341194"/>
              <a:gd name="T4" fmla="*/ 0 w 1228298"/>
              <a:gd name="T5" fmla="*/ 0 h 341194"/>
              <a:gd name="T6" fmla="*/ 0 w 1228298"/>
              <a:gd name="T7" fmla="*/ 341194 h 341194"/>
              <a:gd name="T8" fmla="*/ 0 60000 65536"/>
              <a:gd name="T9" fmla="*/ 0 60000 65536"/>
              <a:gd name="T10" fmla="*/ 0 60000 65536"/>
              <a:gd name="T11" fmla="*/ 0 60000 65536"/>
              <a:gd name="T12" fmla="*/ 0 w 1228298"/>
              <a:gd name="T13" fmla="*/ 0 h 341194"/>
              <a:gd name="T14" fmla="*/ 1228298 w 1228298"/>
              <a:gd name="T15" fmla="*/ 341194 h 3411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8298" h="341194">
                <a:moveTo>
                  <a:pt x="1228298" y="259307"/>
                </a:moveTo>
                <a:lnTo>
                  <a:pt x="1228298" y="0"/>
                </a:lnTo>
                <a:lnTo>
                  <a:pt x="0" y="0"/>
                </a:lnTo>
                <a:lnTo>
                  <a:pt x="0" y="341194"/>
                </a:ln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55370" name="Freeform 56"/>
          <p:cNvSpPr>
            <a:spLocks noChangeArrowheads="1"/>
          </p:cNvSpPr>
          <p:nvPr/>
        </p:nvSpPr>
        <p:spPr bwMode="auto">
          <a:xfrm>
            <a:off x="7042150" y="5159375"/>
            <a:ext cx="300038" cy="846138"/>
          </a:xfrm>
          <a:custGeom>
            <a:avLst/>
            <a:gdLst>
              <a:gd name="T0" fmla="*/ 0 w 300251"/>
              <a:gd name="T1" fmla="*/ 0 h 846161"/>
              <a:gd name="T2" fmla="*/ 0 w 300251"/>
              <a:gd name="T3" fmla="*/ 846161 h 846161"/>
              <a:gd name="T4" fmla="*/ 300251 w 300251"/>
              <a:gd name="T5" fmla="*/ 696036 h 846161"/>
              <a:gd name="T6" fmla="*/ 300251 w 300251"/>
              <a:gd name="T7" fmla="*/ 177421 h 846161"/>
              <a:gd name="T8" fmla="*/ 0 w 300251"/>
              <a:gd name="T9" fmla="*/ 0 h 8461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251"/>
              <a:gd name="T16" fmla="*/ 0 h 846161"/>
              <a:gd name="T17" fmla="*/ 300251 w 300251"/>
              <a:gd name="T18" fmla="*/ 846161 h 8461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251" h="846161">
                <a:moveTo>
                  <a:pt x="0" y="0"/>
                </a:moveTo>
                <a:lnTo>
                  <a:pt x="0" y="846161"/>
                </a:lnTo>
                <a:lnTo>
                  <a:pt x="300251" y="696036"/>
                </a:lnTo>
                <a:lnTo>
                  <a:pt x="300251" y="1774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55371" name="Freeform 57"/>
          <p:cNvSpPr>
            <a:spLocks noChangeArrowheads="1"/>
          </p:cNvSpPr>
          <p:nvPr/>
        </p:nvSpPr>
        <p:spPr bwMode="auto">
          <a:xfrm>
            <a:off x="5813425" y="5403850"/>
            <a:ext cx="1243013" cy="914400"/>
          </a:xfrm>
          <a:custGeom>
            <a:avLst/>
            <a:gdLst>
              <a:gd name="T0" fmla="*/ 0 w 1241947"/>
              <a:gd name="T1" fmla="*/ 0 h 914400"/>
              <a:gd name="T2" fmla="*/ 0 w 1241947"/>
              <a:gd name="T3" fmla="*/ 914400 h 914400"/>
              <a:gd name="T4" fmla="*/ 1119117 w 1241947"/>
              <a:gd name="T5" fmla="*/ 914400 h 914400"/>
              <a:gd name="T6" fmla="*/ 1119117 w 1241947"/>
              <a:gd name="T7" fmla="*/ 382138 h 914400"/>
              <a:gd name="T8" fmla="*/ 1241947 w 1241947"/>
              <a:gd name="T9" fmla="*/ 395786 h 914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947"/>
              <a:gd name="T16" fmla="*/ 0 h 914400"/>
              <a:gd name="T17" fmla="*/ 1241947 w 1241947"/>
              <a:gd name="T18" fmla="*/ 914400 h 914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947" h="914400">
                <a:moveTo>
                  <a:pt x="0" y="0"/>
                </a:moveTo>
                <a:lnTo>
                  <a:pt x="0" y="914400"/>
                </a:lnTo>
                <a:lnTo>
                  <a:pt x="1119117" y="914400"/>
                </a:lnTo>
                <a:lnTo>
                  <a:pt x="1119117" y="382138"/>
                </a:lnTo>
                <a:lnTo>
                  <a:pt x="1241947" y="395786"/>
                </a:lnTo>
              </a:path>
            </a:pathLst>
          </a:cu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55372" name="Freeform 58"/>
          <p:cNvSpPr>
            <a:spLocks noChangeArrowheads="1"/>
          </p:cNvSpPr>
          <p:nvPr/>
        </p:nvSpPr>
        <p:spPr bwMode="auto">
          <a:xfrm>
            <a:off x="7096125" y="4489450"/>
            <a:ext cx="301625" cy="792163"/>
          </a:xfrm>
          <a:custGeom>
            <a:avLst/>
            <a:gdLst>
              <a:gd name="T0" fmla="*/ 0 w 300251"/>
              <a:gd name="T1" fmla="*/ 0 h 791571"/>
              <a:gd name="T2" fmla="*/ 300251 w 300251"/>
              <a:gd name="T3" fmla="*/ 0 h 791571"/>
              <a:gd name="T4" fmla="*/ 300251 w 300251"/>
              <a:gd name="T5" fmla="*/ 682388 h 791571"/>
              <a:gd name="T6" fmla="*/ 122830 w 300251"/>
              <a:gd name="T7" fmla="*/ 682388 h 791571"/>
              <a:gd name="T8" fmla="*/ 122830 w 300251"/>
              <a:gd name="T9" fmla="*/ 791571 h 7915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251"/>
              <a:gd name="T16" fmla="*/ 0 h 791571"/>
              <a:gd name="T17" fmla="*/ 300251 w 300251"/>
              <a:gd name="T18" fmla="*/ 791571 h 7915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251" h="791571">
                <a:moveTo>
                  <a:pt x="0" y="0"/>
                </a:moveTo>
                <a:lnTo>
                  <a:pt x="300251" y="0"/>
                </a:lnTo>
                <a:lnTo>
                  <a:pt x="300251" y="682388"/>
                </a:lnTo>
                <a:lnTo>
                  <a:pt x="122830" y="682388"/>
                </a:lnTo>
                <a:lnTo>
                  <a:pt x="122830" y="791571"/>
                </a:ln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55373" name="TextBox 62"/>
          <p:cNvSpPr txBox="1">
            <a:spLocks noChangeArrowheads="1"/>
          </p:cNvSpPr>
          <p:nvPr/>
        </p:nvSpPr>
        <p:spPr bwMode="auto">
          <a:xfrm>
            <a:off x="649288" y="2879725"/>
            <a:ext cx="1343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Ordinary FIFO</a:t>
            </a:r>
          </a:p>
        </p:txBody>
      </p:sp>
      <p:sp>
        <p:nvSpPr>
          <p:cNvPr id="55374" name="TextBox 63"/>
          <p:cNvSpPr txBox="1">
            <a:spLocks noChangeArrowheads="1"/>
          </p:cNvSpPr>
          <p:nvPr/>
        </p:nvSpPr>
        <p:spPr bwMode="auto">
          <a:xfrm>
            <a:off x="6908800" y="3017838"/>
            <a:ext cx="1225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Pipeline FIFO</a:t>
            </a:r>
          </a:p>
        </p:txBody>
      </p:sp>
      <p:sp>
        <p:nvSpPr>
          <p:cNvPr id="55375" name="TextBox 64"/>
          <p:cNvSpPr txBox="1">
            <a:spLocks noChangeArrowheads="1"/>
          </p:cNvSpPr>
          <p:nvPr/>
        </p:nvSpPr>
        <p:spPr bwMode="auto">
          <a:xfrm>
            <a:off x="7019925" y="6010275"/>
            <a:ext cx="1225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Bypass FIFO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84"/>
          <p:cNvSpPr txBox="1">
            <a:spLocks noGrp="1"/>
          </p:cNvSpPr>
          <p:nvPr/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April 11, 2012</a:t>
            </a:r>
          </a:p>
        </p:txBody>
      </p:sp>
      <p:sp>
        <p:nvSpPr>
          <p:cNvPr id="57347" name="Slide Number Placeholder 8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400"/>
              <a:t>L17-</a:t>
            </a:r>
            <a:fld id="{ECECCAB9-A10E-4479-8B12-7CE413796DE3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57348" name="Footer Placeholder 86"/>
          <p:cNvSpPr txBox="1">
            <a:spLocks noGrp="1"/>
          </p:cNvSpPr>
          <p:nvPr/>
        </p:nvSpPr>
        <p:spPr bwMode="auto">
          <a:xfrm>
            <a:off x="3098800" y="6400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57349" name="Title 1"/>
          <p:cNvSpPr>
            <a:spLocks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4400">
                <a:solidFill>
                  <a:schemeClr val="tx2"/>
                </a:solidFill>
              </a:rPr>
              <a:t>Multi-element FIFOs</a:t>
            </a:r>
          </a:p>
        </p:txBody>
      </p:sp>
      <p:sp>
        <p:nvSpPr>
          <p:cNvPr id="57350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679450" y="153352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Normal FIFO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Permits concurrent enq and deq when notFull and notEmpty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Unlike a pipeline FIFO, does not permit enq when full, even if there is a concurrent deq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/>
              <a:t>Unlike a bypass FIFO, does not permit deq when empty, even if there is a concurrent enq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/>
              <a:t>Normal FIFO implementations have at least two elements, but they do not have combinational paths =&gt; make it easier to reduce critical paths at the expense of area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 decoupled solution using epoch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4838" y="1554163"/>
            <a:ext cx="7772400" cy="4114800"/>
          </a:xfrm>
        </p:spPr>
        <p:txBody>
          <a:bodyPr/>
          <a:lstStyle/>
          <a:p>
            <a:r>
              <a:rPr lang="en-US" sz="2400" smtClean="0"/>
              <a:t>Add fEpoch and eEpoch registers to the processor state; initialize them to the same value </a:t>
            </a:r>
          </a:p>
          <a:p>
            <a:r>
              <a:rPr lang="en-US" sz="2400" smtClean="0"/>
              <a:t>The epoch changes whenever Execute determines that the pc prediction is wrong. This change is reflected immediately in eEpoch and eventually in fEpoch via nextPC FIFO</a:t>
            </a:r>
          </a:p>
          <a:p>
            <a:r>
              <a:rPr lang="en-US" sz="2400" smtClean="0"/>
              <a:t>Associate the fEpoch with every instruction when it is fetched </a:t>
            </a:r>
          </a:p>
          <a:p>
            <a:r>
              <a:rPr lang="en-US" sz="2400" smtClean="0"/>
              <a:t>In the execute stage, reject, i.e., kill, the instruction if its epoch does not match eEpoch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288925" y="5167313"/>
            <a:ext cx="461327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10244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10245" name="Slide Number Placeholder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60225443-3A73-41A0-ADE6-8BA94E8B7DA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6" name="Footer Placeholder 9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Two-stage pipeline </a:t>
            </a:r>
            <a:br>
              <a:rPr lang="en-US" sz="3600" smtClean="0"/>
            </a:br>
            <a:r>
              <a:rPr lang="en-US" sz="3600" smtClean="0"/>
              <a:t>Decoupled</a:t>
            </a:r>
            <a:endParaRPr lang="en-US" sz="2800" i="1" smtClean="0"/>
          </a:p>
        </p:txBody>
      </p:sp>
      <p:sp>
        <p:nvSpPr>
          <p:cNvPr id="112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1" y="1474010"/>
            <a:ext cx="8319534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PipeReg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#(TypeFetch2Decode)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FIFOF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#(Tuple2#(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Addr,bool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mkBypassFIFOF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4" name="Date Placeholder 2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April 11, 2012</a:t>
            </a:r>
          </a:p>
        </p:txBody>
      </p:sp>
      <p:sp>
        <p:nvSpPr>
          <p:cNvPr id="11275" name="Slide Number Placeholder 2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L17-</a:t>
            </a:r>
            <a:fld id="{59FEEC60-148C-4A56-8B9B-5F6F682FB1E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1276" name="Footer Placeholder 2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 </a:t>
            </a:r>
            <a:br>
              <a:rPr lang="en-US" sz="3600" dirty="0" smtClean="0"/>
            </a:br>
            <a:r>
              <a:rPr lang="en-US" sz="3600" dirty="0" err="1" smtClean="0"/>
              <a:t>doFetch</a:t>
            </a:r>
            <a:r>
              <a:rPr lang="en-US" sz="3600" dirty="0" smtClean="0"/>
              <a:t> rule</a:t>
            </a:r>
            <a:endParaRPr lang="en-US" sz="2800" i="1" dirty="0" smtClean="0"/>
          </a:p>
        </p:txBody>
      </p:sp>
      <p:sp>
        <p:nvSpPr>
          <p:cNvPr id="112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22448" y="1654763"/>
            <a:ext cx="8319534" cy="34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ir.notFull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ir.enq(TypeFetch2Decode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epoch:fEpoch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     match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{.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ipc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,.epoch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}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nextPC.first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&lt;=epoch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nextPC.deq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 &lt;= pc + 4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05679" y="1542237"/>
            <a:ext cx="5018087" cy="551968"/>
            <a:chOff x="2605679" y="1542237"/>
            <a:chExt cx="5018087" cy="551968"/>
          </a:xfrm>
        </p:grpSpPr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02879" y="1542237"/>
              <a:ext cx="202088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 explicit guard</a:t>
              </a: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2605679" y="1562392"/>
              <a:ext cx="2306637" cy="531813"/>
            </a:xfrm>
            <a:custGeom>
              <a:avLst/>
              <a:gdLst>
                <a:gd name="T0" fmla="*/ 361409 w 2307265"/>
                <a:gd name="T1" fmla="*/ 457359 h 531628"/>
                <a:gd name="T2" fmla="*/ 255113 w 2307265"/>
                <a:gd name="T3" fmla="*/ 446722 h 531628"/>
                <a:gd name="T4" fmla="*/ 159446 w 2307265"/>
                <a:gd name="T5" fmla="*/ 425450 h 531628"/>
                <a:gd name="T6" fmla="*/ 85038 w 2307265"/>
                <a:gd name="T7" fmla="*/ 393541 h 531628"/>
                <a:gd name="T8" fmla="*/ 53149 w 2307265"/>
                <a:gd name="T9" fmla="*/ 382905 h 531628"/>
                <a:gd name="T10" fmla="*/ 21259 w 2307265"/>
                <a:gd name="T11" fmla="*/ 350996 h 531628"/>
                <a:gd name="T12" fmla="*/ 0 w 2307265"/>
                <a:gd name="T13" fmla="*/ 287179 h 531628"/>
                <a:gd name="T14" fmla="*/ 10630 w 2307265"/>
                <a:gd name="T15" fmla="*/ 148908 h 531628"/>
                <a:gd name="T16" fmla="*/ 31889 w 2307265"/>
                <a:gd name="T17" fmla="*/ 127634 h 531628"/>
                <a:gd name="T18" fmla="*/ 53149 w 2307265"/>
                <a:gd name="T19" fmla="*/ 85090 h 531628"/>
                <a:gd name="T20" fmla="*/ 127556 w 2307265"/>
                <a:gd name="T21" fmla="*/ 53181 h 531628"/>
                <a:gd name="T22" fmla="*/ 170075 w 2307265"/>
                <a:gd name="T23" fmla="*/ 31908 h 531628"/>
                <a:gd name="T24" fmla="*/ 276372 w 2307265"/>
                <a:gd name="T25" fmla="*/ 0 h 531628"/>
                <a:gd name="T26" fmla="*/ 1828304 w 2307265"/>
                <a:gd name="T27" fmla="*/ 10636 h 531628"/>
                <a:gd name="T28" fmla="*/ 1860193 w 2307265"/>
                <a:gd name="T29" fmla="*/ 21272 h 531628"/>
                <a:gd name="T30" fmla="*/ 1913342 w 2307265"/>
                <a:gd name="T31" fmla="*/ 31908 h 531628"/>
                <a:gd name="T32" fmla="*/ 1945230 w 2307265"/>
                <a:gd name="T33" fmla="*/ 42545 h 531628"/>
                <a:gd name="T34" fmla="*/ 2062157 w 2307265"/>
                <a:gd name="T35" fmla="*/ 74454 h 531628"/>
                <a:gd name="T36" fmla="*/ 2125934 w 2307265"/>
                <a:gd name="T37" fmla="*/ 95726 h 531628"/>
                <a:gd name="T38" fmla="*/ 2157824 w 2307265"/>
                <a:gd name="T39" fmla="*/ 106362 h 531628"/>
                <a:gd name="T40" fmla="*/ 2210971 w 2307265"/>
                <a:gd name="T41" fmla="*/ 159543 h 531628"/>
                <a:gd name="T42" fmla="*/ 2264119 w 2307265"/>
                <a:gd name="T43" fmla="*/ 212725 h 531628"/>
                <a:gd name="T44" fmla="*/ 2285379 w 2307265"/>
                <a:gd name="T45" fmla="*/ 244634 h 531628"/>
                <a:gd name="T46" fmla="*/ 2306637 w 2307265"/>
                <a:gd name="T47" fmla="*/ 308451 h 531628"/>
                <a:gd name="T48" fmla="*/ 2296008 w 2307265"/>
                <a:gd name="T49" fmla="*/ 372268 h 531628"/>
                <a:gd name="T50" fmla="*/ 2210971 w 2307265"/>
                <a:gd name="T51" fmla="*/ 446722 h 531628"/>
                <a:gd name="T52" fmla="*/ 2179082 w 2307265"/>
                <a:gd name="T53" fmla="*/ 467995 h 531628"/>
                <a:gd name="T54" fmla="*/ 2136563 w 2307265"/>
                <a:gd name="T55" fmla="*/ 478631 h 531628"/>
                <a:gd name="T56" fmla="*/ 2104674 w 2307265"/>
                <a:gd name="T57" fmla="*/ 489267 h 531628"/>
                <a:gd name="T58" fmla="*/ 2040897 w 2307265"/>
                <a:gd name="T59" fmla="*/ 499904 h 531628"/>
                <a:gd name="T60" fmla="*/ 1668859 w 2307265"/>
                <a:gd name="T61" fmla="*/ 489267 h 531628"/>
                <a:gd name="T62" fmla="*/ 1626341 w 2307265"/>
                <a:gd name="T63" fmla="*/ 478631 h 531628"/>
                <a:gd name="T64" fmla="*/ 1413748 w 2307265"/>
                <a:gd name="T65" fmla="*/ 467995 h 531628"/>
                <a:gd name="T66" fmla="*/ 1254302 w 2307265"/>
                <a:gd name="T67" fmla="*/ 446722 h 531628"/>
                <a:gd name="T68" fmla="*/ 1190524 w 2307265"/>
                <a:gd name="T69" fmla="*/ 436087 h 531628"/>
                <a:gd name="T70" fmla="*/ 1116117 w 2307265"/>
                <a:gd name="T71" fmla="*/ 414814 h 531628"/>
                <a:gd name="T72" fmla="*/ 882263 w 2307265"/>
                <a:gd name="T73" fmla="*/ 404178 h 531628"/>
                <a:gd name="T74" fmla="*/ 297631 w 2307265"/>
                <a:gd name="T75" fmla="*/ 404178 h 531628"/>
                <a:gd name="T76" fmla="*/ 233853 w 2307265"/>
                <a:gd name="T77" fmla="*/ 467995 h 531628"/>
                <a:gd name="T78" fmla="*/ 191334 w 2307265"/>
                <a:gd name="T79" fmla="*/ 510540 h 531628"/>
                <a:gd name="T80" fmla="*/ 180705 w 2307265"/>
                <a:gd name="T81" fmla="*/ 531813 h 5316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07265"/>
                <a:gd name="T124" fmla="*/ 0 h 531628"/>
                <a:gd name="T125" fmla="*/ 2307265 w 2307265"/>
                <a:gd name="T126" fmla="*/ 531628 h 53162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07265" h="531628">
                  <a:moveTo>
                    <a:pt x="361507" y="457200"/>
                  </a:moveTo>
                  <a:cubicBezTo>
                    <a:pt x="326065" y="453656"/>
                    <a:pt x="290488" y="451274"/>
                    <a:pt x="255182" y="446567"/>
                  </a:cubicBezTo>
                  <a:cubicBezTo>
                    <a:pt x="234616" y="443825"/>
                    <a:pt x="181607" y="431621"/>
                    <a:pt x="159489" y="425302"/>
                  </a:cubicBezTo>
                  <a:cubicBezTo>
                    <a:pt x="109607" y="411050"/>
                    <a:pt x="141783" y="417714"/>
                    <a:pt x="85061" y="393404"/>
                  </a:cubicBezTo>
                  <a:cubicBezTo>
                    <a:pt x="74759" y="388989"/>
                    <a:pt x="63796" y="386316"/>
                    <a:pt x="53163" y="382772"/>
                  </a:cubicBezTo>
                  <a:cubicBezTo>
                    <a:pt x="42530" y="372139"/>
                    <a:pt x="28568" y="364019"/>
                    <a:pt x="21265" y="350874"/>
                  </a:cubicBezTo>
                  <a:cubicBezTo>
                    <a:pt x="10379" y="331280"/>
                    <a:pt x="0" y="287079"/>
                    <a:pt x="0" y="287079"/>
                  </a:cubicBezTo>
                  <a:cubicBezTo>
                    <a:pt x="3544" y="241005"/>
                    <a:pt x="1570" y="194169"/>
                    <a:pt x="10633" y="148856"/>
                  </a:cubicBezTo>
                  <a:cubicBezTo>
                    <a:pt x="12599" y="139026"/>
                    <a:pt x="26337" y="135931"/>
                    <a:pt x="31898" y="127590"/>
                  </a:cubicBezTo>
                  <a:cubicBezTo>
                    <a:pt x="40690" y="114402"/>
                    <a:pt x="41955" y="96268"/>
                    <a:pt x="53163" y="85060"/>
                  </a:cubicBezTo>
                  <a:cubicBezTo>
                    <a:pt x="70797" y="67426"/>
                    <a:pt x="105349" y="62695"/>
                    <a:pt x="127591" y="53163"/>
                  </a:cubicBezTo>
                  <a:cubicBezTo>
                    <a:pt x="142160" y="46919"/>
                    <a:pt x="155405" y="37784"/>
                    <a:pt x="170121" y="31897"/>
                  </a:cubicBezTo>
                  <a:cubicBezTo>
                    <a:pt x="213263" y="14640"/>
                    <a:pt x="234672" y="10443"/>
                    <a:pt x="276447" y="0"/>
                  </a:cubicBezTo>
                  <a:lnTo>
                    <a:pt x="1828800" y="10632"/>
                  </a:lnTo>
                  <a:cubicBezTo>
                    <a:pt x="1840007" y="10782"/>
                    <a:pt x="1849825" y="18547"/>
                    <a:pt x="1860698" y="21265"/>
                  </a:cubicBezTo>
                  <a:cubicBezTo>
                    <a:pt x="1878230" y="25648"/>
                    <a:pt x="1896329" y="27514"/>
                    <a:pt x="1913861" y="31897"/>
                  </a:cubicBezTo>
                  <a:cubicBezTo>
                    <a:pt x="1924734" y="34615"/>
                    <a:pt x="1934885" y="39812"/>
                    <a:pt x="1945758" y="42530"/>
                  </a:cubicBezTo>
                  <a:cubicBezTo>
                    <a:pt x="2066003" y="72593"/>
                    <a:pt x="1925835" y="28802"/>
                    <a:pt x="2062717" y="74428"/>
                  </a:cubicBezTo>
                  <a:lnTo>
                    <a:pt x="2126512" y="95693"/>
                  </a:lnTo>
                  <a:lnTo>
                    <a:pt x="2158410" y="106325"/>
                  </a:lnTo>
                  <a:cubicBezTo>
                    <a:pt x="2215117" y="191387"/>
                    <a:pt x="2140689" y="88604"/>
                    <a:pt x="2211572" y="159488"/>
                  </a:cubicBezTo>
                  <a:cubicBezTo>
                    <a:pt x="2282452" y="230369"/>
                    <a:pt x="2179678" y="155947"/>
                    <a:pt x="2264735" y="212651"/>
                  </a:cubicBezTo>
                  <a:cubicBezTo>
                    <a:pt x="2271823" y="223284"/>
                    <a:pt x="2280810" y="232872"/>
                    <a:pt x="2286000" y="244549"/>
                  </a:cubicBezTo>
                  <a:cubicBezTo>
                    <a:pt x="2295104" y="265032"/>
                    <a:pt x="2307265" y="308344"/>
                    <a:pt x="2307265" y="308344"/>
                  </a:cubicBezTo>
                  <a:cubicBezTo>
                    <a:pt x="2303721" y="329609"/>
                    <a:pt x="2303450" y="351687"/>
                    <a:pt x="2296633" y="372139"/>
                  </a:cubicBezTo>
                  <a:cubicBezTo>
                    <a:pt x="2283975" y="410113"/>
                    <a:pt x="2240433" y="427326"/>
                    <a:pt x="2211572" y="446567"/>
                  </a:cubicBezTo>
                  <a:cubicBezTo>
                    <a:pt x="2200940" y="453655"/>
                    <a:pt x="2192072" y="464733"/>
                    <a:pt x="2179675" y="467832"/>
                  </a:cubicBezTo>
                  <a:cubicBezTo>
                    <a:pt x="2165498" y="471376"/>
                    <a:pt x="2151195" y="474450"/>
                    <a:pt x="2137144" y="478465"/>
                  </a:cubicBezTo>
                  <a:cubicBezTo>
                    <a:pt x="2126368" y="481544"/>
                    <a:pt x="2116188" y="486666"/>
                    <a:pt x="2105247" y="489097"/>
                  </a:cubicBezTo>
                  <a:cubicBezTo>
                    <a:pt x="2084202" y="493774"/>
                    <a:pt x="2062716" y="496186"/>
                    <a:pt x="2041451" y="499730"/>
                  </a:cubicBezTo>
                  <a:cubicBezTo>
                    <a:pt x="1917405" y="496186"/>
                    <a:pt x="1793246" y="495453"/>
                    <a:pt x="1669312" y="489097"/>
                  </a:cubicBezTo>
                  <a:cubicBezTo>
                    <a:pt x="1654718" y="488349"/>
                    <a:pt x="1641344" y="479679"/>
                    <a:pt x="1626782" y="478465"/>
                  </a:cubicBezTo>
                  <a:cubicBezTo>
                    <a:pt x="1556055" y="472571"/>
                    <a:pt x="1485015" y="471376"/>
                    <a:pt x="1414131" y="467832"/>
                  </a:cubicBezTo>
                  <a:lnTo>
                    <a:pt x="1254642" y="446567"/>
                  </a:lnTo>
                  <a:cubicBezTo>
                    <a:pt x="1233300" y="443518"/>
                    <a:pt x="1211892" y="440612"/>
                    <a:pt x="1190847" y="435935"/>
                  </a:cubicBezTo>
                  <a:cubicBezTo>
                    <a:pt x="1158875" y="428830"/>
                    <a:pt x="1151844" y="417395"/>
                    <a:pt x="1116419" y="414670"/>
                  </a:cubicBezTo>
                  <a:cubicBezTo>
                    <a:pt x="1038596" y="408684"/>
                    <a:pt x="960475" y="407581"/>
                    <a:pt x="882503" y="404037"/>
                  </a:cubicBezTo>
                  <a:cubicBezTo>
                    <a:pt x="671850" y="368927"/>
                    <a:pt x="643017" y="360089"/>
                    <a:pt x="297712" y="404037"/>
                  </a:cubicBezTo>
                  <a:cubicBezTo>
                    <a:pt x="267879" y="407834"/>
                    <a:pt x="255182" y="446567"/>
                    <a:pt x="233917" y="467832"/>
                  </a:cubicBezTo>
                  <a:lnTo>
                    <a:pt x="191386" y="510363"/>
                  </a:lnTo>
                  <a:lnTo>
                    <a:pt x="180754" y="531628"/>
                  </a:lnTo>
                </a:path>
              </a:pathLst>
            </a:cu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4912316" y="1680350"/>
              <a:ext cx="787400" cy="158750"/>
            </a:xfrm>
            <a:custGeom>
              <a:avLst/>
              <a:gdLst>
                <a:gd name="T0" fmla="*/ 0 w 1421122"/>
                <a:gd name="T1" fmla="*/ 148053 h 171119"/>
                <a:gd name="T2" fmla="*/ 16308 w 1421122"/>
                <a:gd name="T3" fmla="*/ 138853 h 171119"/>
                <a:gd name="T4" fmla="*/ 42402 w 1421122"/>
                <a:gd name="T5" fmla="*/ 111256 h 171119"/>
                <a:gd name="T6" fmla="*/ 55448 w 1421122"/>
                <a:gd name="T7" fmla="*/ 92858 h 171119"/>
                <a:gd name="T8" fmla="*/ 78280 w 1421122"/>
                <a:gd name="T9" fmla="*/ 83658 h 171119"/>
                <a:gd name="T10" fmla="*/ 110897 w 1421122"/>
                <a:gd name="T11" fmla="*/ 74458 h 171119"/>
                <a:gd name="T12" fmla="*/ 140252 w 1421122"/>
                <a:gd name="T13" fmla="*/ 65259 h 171119"/>
                <a:gd name="T14" fmla="*/ 371831 w 1421122"/>
                <a:gd name="T15" fmla="*/ 56059 h 171119"/>
                <a:gd name="T16" fmla="*/ 414233 w 1421122"/>
                <a:gd name="T17" fmla="*/ 74458 h 171119"/>
                <a:gd name="T18" fmla="*/ 433803 w 1421122"/>
                <a:gd name="T19" fmla="*/ 102056 h 171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21122"/>
                <a:gd name="T31" fmla="*/ 0 h 171119"/>
                <a:gd name="T32" fmla="*/ 1421122 w 1421122"/>
                <a:gd name="T33" fmla="*/ 171119 h 1711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21122" h="171119">
                  <a:moveTo>
                    <a:pt x="0" y="171119"/>
                  </a:moveTo>
                  <a:cubicBezTo>
                    <a:pt x="17721" y="167575"/>
                    <a:pt x="35631" y="164869"/>
                    <a:pt x="53163" y="160486"/>
                  </a:cubicBezTo>
                  <a:cubicBezTo>
                    <a:pt x="73207" y="155475"/>
                    <a:pt x="125676" y="134165"/>
                    <a:pt x="138223" y="128589"/>
                  </a:cubicBezTo>
                  <a:cubicBezTo>
                    <a:pt x="152707" y="122152"/>
                    <a:pt x="165462" y="111494"/>
                    <a:pt x="180753" y="107324"/>
                  </a:cubicBezTo>
                  <a:cubicBezTo>
                    <a:pt x="204931" y="100730"/>
                    <a:pt x="230291" y="99619"/>
                    <a:pt x="255181" y="96691"/>
                  </a:cubicBezTo>
                  <a:cubicBezTo>
                    <a:pt x="290556" y="92529"/>
                    <a:pt x="326084" y="89787"/>
                    <a:pt x="361507" y="86058"/>
                  </a:cubicBezTo>
                  <a:lnTo>
                    <a:pt x="457200" y="75426"/>
                  </a:lnTo>
                  <a:cubicBezTo>
                    <a:pt x="758905" y="0"/>
                    <a:pt x="513038" y="53697"/>
                    <a:pt x="1212112" y="64793"/>
                  </a:cubicBezTo>
                  <a:cubicBezTo>
                    <a:pt x="1282236" y="88169"/>
                    <a:pt x="1218758" y="69611"/>
                    <a:pt x="1350335" y="86058"/>
                  </a:cubicBezTo>
                  <a:cubicBezTo>
                    <a:pt x="1421122" y="94906"/>
                    <a:pt x="1414130" y="76103"/>
                    <a:pt x="1414130" y="117956"/>
                  </a:cubicBezTo>
                </a:path>
              </a:pathLst>
            </a:cu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70088" y="4044715"/>
            <a:ext cx="6318102" cy="537929"/>
            <a:chOff x="2001986" y="6320071"/>
            <a:chExt cx="6318102" cy="537929"/>
          </a:xfrm>
        </p:grpSpPr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4968875" y="6320071"/>
              <a:ext cx="33512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simple branch prediction</a:t>
              </a:r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2001986" y="6326188"/>
              <a:ext cx="2308225" cy="531812"/>
            </a:xfrm>
            <a:custGeom>
              <a:avLst/>
              <a:gdLst>
                <a:gd name="T0" fmla="*/ 361658 w 2307265"/>
                <a:gd name="T1" fmla="*/ 457358 h 531628"/>
                <a:gd name="T2" fmla="*/ 255288 w 2307265"/>
                <a:gd name="T3" fmla="*/ 446721 h 531628"/>
                <a:gd name="T4" fmla="*/ 159555 w 2307265"/>
                <a:gd name="T5" fmla="*/ 425449 h 531628"/>
                <a:gd name="T6" fmla="*/ 85096 w 2307265"/>
                <a:gd name="T7" fmla="*/ 393540 h 531628"/>
                <a:gd name="T8" fmla="*/ 53185 w 2307265"/>
                <a:gd name="T9" fmla="*/ 382904 h 531628"/>
                <a:gd name="T10" fmla="*/ 21274 w 2307265"/>
                <a:gd name="T11" fmla="*/ 350995 h 531628"/>
                <a:gd name="T12" fmla="*/ 0 w 2307265"/>
                <a:gd name="T13" fmla="*/ 287178 h 531628"/>
                <a:gd name="T14" fmla="*/ 10637 w 2307265"/>
                <a:gd name="T15" fmla="*/ 148908 h 531628"/>
                <a:gd name="T16" fmla="*/ 31911 w 2307265"/>
                <a:gd name="T17" fmla="*/ 127634 h 531628"/>
                <a:gd name="T18" fmla="*/ 53185 w 2307265"/>
                <a:gd name="T19" fmla="*/ 85089 h 531628"/>
                <a:gd name="T20" fmla="*/ 127644 w 2307265"/>
                <a:gd name="T21" fmla="*/ 53181 h 531628"/>
                <a:gd name="T22" fmla="*/ 170192 w 2307265"/>
                <a:gd name="T23" fmla="*/ 31908 h 531628"/>
                <a:gd name="T24" fmla="*/ 276562 w 2307265"/>
                <a:gd name="T25" fmla="*/ 0 h 531628"/>
                <a:gd name="T26" fmla="*/ 1829562 w 2307265"/>
                <a:gd name="T27" fmla="*/ 10636 h 531628"/>
                <a:gd name="T28" fmla="*/ 1861474 w 2307265"/>
                <a:gd name="T29" fmla="*/ 21272 h 531628"/>
                <a:gd name="T30" fmla="*/ 1914659 w 2307265"/>
                <a:gd name="T31" fmla="*/ 31908 h 531628"/>
                <a:gd name="T32" fmla="*/ 1946569 w 2307265"/>
                <a:gd name="T33" fmla="*/ 42545 h 531628"/>
                <a:gd name="T34" fmla="*/ 2063577 w 2307265"/>
                <a:gd name="T35" fmla="*/ 74454 h 531628"/>
                <a:gd name="T36" fmla="*/ 2127398 w 2307265"/>
                <a:gd name="T37" fmla="*/ 95726 h 531628"/>
                <a:gd name="T38" fmla="*/ 2159309 w 2307265"/>
                <a:gd name="T39" fmla="*/ 106362 h 531628"/>
                <a:gd name="T40" fmla="*/ 2212493 w 2307265"/>
                <a:gd name="T41" fmla="*/ 159543 h 531628"/>
                <a:gd name="T42" fmla="*/ 2265677 w 2307265"/>
                <a:gd name="T43" fmla="*/ 212725 h 531628"/>
                <a:gd name="T44" fmla="*/ 2286952 w 2307265"/>
                <a:gd name="T45" fmla="*/ 244634 h 531628"/>
                <a:gd name="T46" fmla="*/ 2308225 w 2307265"/>
                <a:gd name="T47" fmla="*/ 308451 h 531628"/>
                <a:gd name="T48" fmla="*/ 2297589 w 2307265"/>
                <a:gd name="T49" fmla="*/ 372268 h 531628"/>
                <a:gd name="T50" fmla="*/ 2212493 w 2307265"/>
                <a:gd name="T51" fmla="*/ 446721 h 531628"/>
                <a:gd name="T52" fmla="*/ 2180582 w 2307265"/>
                <a:gd name="T53" fmla="*/ 467994 h 531628"/>
                <a:gd name="T54" fmla="*/ 2138034 w 2307265"/>
                <a:gd name="T55" fmla="*/ 478630 h 531628"/>
                <a:gd name="T56" fmla="*/ 2106123 w 2307265"/>
                <a:gd name="T57" fmla="*/ 489266 h 531628"/>
                <a:gd name="T58" fmla="*/ 2042302 w 2307265"/>
                <a:gd name="T59" fmla="*/ 499903 h 531628"/>
                <a:gd name="T60" fmla="*/ 1670008 w 2307265"/>
                <a:gd name="T61" fmla="*/ 489266 h 531628"/>
                <a:gd name="T62" fmla="*/ 1627460 w 2307265"/>
                <a:gd name="T63" fmla="*/ 478630 h 531628"/>
                <a:gd name="T64" fmla="*/ 1414721 w 2307265"/>
                <a:gd name="T65" fmla="*/ 467994 h 531628"/>
                <a:gd name="T66" fmla="*/ 1255166 w 2307265"/>
                <a:gd name="T67" fmla="*/ 446721 h 531628"/>
                <a:gd name="T68" fmla="*/ 1191344 w 2307265"/>
                <a:gd name="T69" fmla="*/ 436086 h 531628"/>
                <a:gd name="T70" fmla="*/ 1116885 w 2307265"/>
                <a:gd name="T71" fmla="*/ 414813 h 531628"/>
                <a:gd name="T72" fmla="*/ 882870 w 2307265"/>
                <a:gd name="T73" fmla="*/ 404177 h 531628"/>
                <a:gd name="T74" fmla="*/ 297836 w 2307265"/>
                <a:gd name="T75" fmla="*/ 404177 h 531628"/>
                <a:gd name="T76" fmla="*/ 234014 w 2307265"/>
                <a:gd name="T77" fmla="*/ 467994 h 531628"/>
                <a:gd name="T78" fmla="*/ 191466 w 2307265"/>
                <a:gd name="T79" fmla="*/ 510540 h 531628"/>
                <a:gd name="T80" fmla="*/ 180829 w 2307265"/>
                <a:gd name="T81" fmla="*/ 531812 h 5316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07265"/>
                <a:gd name="T124" fmla="*/ 0 h 531628"/>
                <a:gd name="T125" fmla="*/ 2307265 w 2307265"/>
                <a:gd name="T126" fmla="*/ 531628 h 53162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07265" h="531628">
                  <a:moveTo>
                    <a:pt x="361507" y="457200"/>
                  </a:moveTo>
                  <a:cubicBezTo>
                    <a:pt x="326065" y="453656"/>
                    <a:pt x="290488" y="451274"/>
                    <a:pt x="255182" y="446567"/>
                  </a:cubicBezTo>
                  <a:cubicBezTo>
                    <a:pt x="234616" y="443825"/>
                    <a:pt x="181607" y="431621"/>
                    <a:pt x="159489" y="425302"/>
                  </a:cubicBezTo>
                  <a:cubicBezTo>
                    <a:pt x="109607" y="411050"/>
                    <a:pt x="141783" y="417714"/>
                    <a:pt x="85061" y="393404"/>
                  </a:cubicBezTo>
                  <a:cubicBezTo>
                    <a:pt x="74759" y="388989"/>
                    <a:pt x="63796" y="386316"/>
                    <a:pt x="53163" y="382772"/>
                  </a:cubicBezTo>
                  <a:cubicBezTo>
                    <a:pt x="42530" y="372139"/>
                    <a:pt x="28568" y="364019"/>
                    <a:pt x="21265" y="350874"/>
                  </a:cubicBezTo>
                  <a:cubicBezTo>
                    <a:pt x="10379" y="331280"/>
                    <a:pt x="0" y="287079"/>
                    <a:pt x="0" y="287079"/>
                  </a:cubicBezTo>
                  <a:cubicBezTo>
                    <a:pt x="3544" y="241005"/>
                    <a:pt x="1570" y="194169"/>
                    <a:pt x="10633" y="148856"/>
                  </a:cubicBezTo>
                  <a:cubicBezTo>
                    <a:pt x="12599" y="139026"/>
                    <a:pt x="26337" y="135931"/>
                    <a:pt x="31898" y="127590"/>
                  </a:cubicBezTo>
                  <a:cubicBezTo>
                    <a:pt x="40690" y="114402"/>
                    <a:pt x="41955" y="96268"/>
                    <a:pt x="53163" y="85060"/>
                  </a:cubicBezTo>
                  <a:cubicBezTo>
                    <a:pt x="70797" y="67426"/>
                    <a:pt x="105349" y="62695"/>
                    <a:pt x="127591" y="53163"/>
                  </a:cubicBezTo>
                  <a:cubicBezTo>
                    <a:pt x="142160" y="46919"/>
                    <a:pt x="155405" y="37784"/>
                    <a:pt x="170121" y="31897"/>
                  </a:cubicBezTo>
                  <a:cubicBezTo>
                    <a:pt x="213263" y="14640"/>
                    <a:pt x="234672" y="10443"/>
                    <a:pt x="276447" y="0"/>
                  </a:cubicBezTo>
                  <a:lnTo>
                    <a:pt x="1828800" y="10632"/>
                  </a:lnTo>
                  <a:cubicBezTo>
                    <a:pt x="1840007" y="10782"/>
                    <a:pt x="1849825" y="18547"/>
                    <a:pt x="1860698" y="21265"/>
                  </a:cubicBezTo>
                  <a:cubicBezTo>
                    <a:pt x="1878230" y="25648"/>
                    <a:pt x="1896329" y="27514"/>
                    <a:pt x="1913861" y="31897"/>
                  </a:cubicBezTo>
                  <a:cubicBezTo>
                    <a:pt x="1924734" y="34615"/>
                    <a:pt x="1934885" y="39812"/>
                    <a:pt x="1945758" y="42530"/>
                  </a:cubicBezTo>
                  <a:cubicBezTo>
                    <a:pt x="2066003" y="72593"/>
                    <a:pt x="1925835" y="28802"/>
                    <a:pt x="2062717" y="74428"/>
                  </a:cubicBezTo>
                  <a:lnTo>
                    <a:pt x="2126512" y="95693"/>
                  </a:lnTo>
                  <a:lnTo>
                    <a:pt x="2158410" y="106325"/>
                  </a:lnTo>
                  <a:cubicBezTo>
                    <a:pt x="2215117" y="191387"/>
                    <a:pt x="2140689" y="88604"/>
                    <a:pt x="2211572" y="159488"/>
                  </a:cubicBezTo>
                  <a:cubicBezTo>
                    <a:pt x="2282452" y="230369"/>
                    <a:pt x="2179678" y="155947"/>
                    <a:pt x="2264735" y="212651"/>
                  </a:cubicBezTo>
                  <a:cubicBezTo>
                    <a:pt x="2271823" y="223284"/>
                    <a:pt x="2280810" y="232872"/>
                    <a:pt x="2286000" y="244549"/>
                  </a:cubicBezTo>
                  <a:cubicBezTo>
                    <a:pt x="2295104" y="265032"/>
                    <a:pt x="2307265" y="308344"/>
                    <a:pt x="2307265" y="308344"/>
                  </a:cubicBezTo>
                  <a:cubicBezTo>
                    <a:pt x="2303721" y="329609"/>
                    <a:pt x="2303450" y="351687"/>
                    <a:pt x="2296633" y="372139"/>
                  </a:cubicBezTo>
                  <a:cubicBezTo>
                    <a:pt x="2283975" y="410113"/>
                    <a:pt x="2240433" y="427326"/>
                    <a:pt x="2211572" y="446567"/>
                  </a:cubicBezTo>
                  <a:cubicBezTo>
                    <a:pt x="2200940" y="453655"/>
                    <a:pt x="2192072" y="464733"/>
                    <a:pt x="2179675" y="467832"/>
                  </a:cubicBezTo>
                  <a:cubicBezTo>
                    <a:pt x="2165498" y="471376"/>
                    <a:pt x="2151195" y="474450"/>
                    <a:pt x="2137144" y="478465"/>
                  </a:cubicBezTo>
                  <a:cubicBezTo>
                    <a:pt x="2126368" y="481544"/>
                    <a:pt x="2116188" y="486666"/>
                    <a:pt x="2105247" y="489097"/>
                  </a:cubicBezTo>
                  <a:cubicBezTo>
                    <a:pt x="2084202" y="493774"/>
                    <a:pt x="2062716" y="496186"/>
                    <a:pt x="2041451" y="499730"/>
                  </a:cubicBezTo>
                  <a:cubicBezTo>
                    <a:pt x="1917405" y="496186"/>
                    <a:pt x="1793246" y="495453"/>
                    <a:pt x="1669312" y="489097"/>
                  </a:cubicBezTo>
                  <a:cubicBezTo>
                    <a:pt x="1654718" y="488349"/>
                    <a:pt x="1641344" y="479679"/>
                    <a:pt x="1626782" y="478465"/>
                  </a:cubicBezTo>
                  <a:cubicBezTo>
                    <a:pt x="1556055" y="472571"/>
                    <a:pt x="1485015" y="471376"/>
                    <a:pt x="1414131" y="467832"/>
                  </a:cubicBezTo>
                  <a:lnTo>
                    <a:pt x="1254642" y="446567"/>
                  </a:lnTo>
                  <a:cubicBezTo>
                    <a:pt x="1233300" y="443518"/>
                    <a:pt x="1211892" y="440612"/>
                    <a:pt x="1190847" y="435935"/>
                  </a:cubicBezTo>
                  <a:cubicBezTo>
                    <a:pt x="1158875" y="428830"/>
                    <a:pt x="1151844" y="417395"/>
                    <a:pt x="1116419" y="414670"/>
                  </a:cubicBezTo>
                  <a:cubicBezTo>
                    <a:pt x="1038596" y="408684"/>
                    <a:pt x="960475" y="407581"/>
                    <a:pt x="882503" y="404037"/>
                  </a:cubicBezTo>
                  <a:cubicBezTo>
                    <a:pt x="671850" y="368927"/>
                    <a:pt x="643017" y="360089"/>
                    <a:pt x="297712" y="404037"/>
                  </a:cubicBezTo>
                  <a:cubicBezTo>
                    <a:pt x="267879" y="407834"/>
                    <a:pt x="255182" y="446567"/>
                    <a:pt x="233917" y="467832"/>
                  </a:cubicBezTo>
                  <a:lnTo>
                    <a:pt x="191386" y="510363"/>
                  </a:lnTo>
                  <a:lnTo>
                    <a:pt x="180754" y="531628"/>
                  </a:lnTo>
                </a:path>
              </a:pathLst>
            </a:cu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4288945" y="6405009"/>
              <a:ext cx="785812" cy="158750"/>
            </a:xfrm>
            <a:custGeom>
              <a:avLst/>
              <a:gdLst>
                <a:gd name="T0" fmla="*/ 0 w 1421122"/>
                <a:gd name="T1" fmla="*/ 148053 h 171119"/>
                <a:gd name="T2" fmla="*/ 16276 w 1421122"/>
                <a:gd name="T3" fmla="*/ 138853 h 171119"/>
                <a:gd name="T4" fmla="*/ 42316 w 1421122"/>
                <a:gd name="T5" fmla="*/ 111256 h 171119"/>
                <a:gd name="T6" fmla="*/ 55337 w 1421122"/>
                <a:gd name="T7" fmla="*/ 92858 h 171119"/>
                <a:gd name="T8" fmla="*/ 78122 w 1421122"/>
                <a:gd name="T9" fmla="*/ 83658 h 171119"/>
                <a:gd name="T10" fmla="*/ 110673 w 1421122"/>
                <a:gd name="T11" fmla="*/ 74458 h 171119"/>
                <a:gd name="T12" fmla="*/ 139969 w 1421122"/>
                <a:gd name="T13" fmla="*/ 65259 h 171119"/>
                <a:gd name="T14" fmla="*/ 371082 w 1421122"/>
                <a:gd name="T15" fmla="*/ 56059 h 171119"/>
                <a:gd name="T16" fmla="*/ 413397 w 1421122"/>
                <a:gd name="T17" fmla="*/ 74458 h 171119"/>
                <a:gd name="T18" fmla="*/ 432928 w 1421122"/>
                <a:gd name="T19" fmla="*/ 102056 h 1711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21122"/>
                <a:gd name="T31" fmla="*/ 0 h 171119"/>
                <a:gd name="T32" fmla="*/ 1421122 w 1421122"/>
                <a:gd name="T33" fmla="*/ 171119 h 1711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21122" h="171119">
                  <a:moveTo>
                    <a:pt x="0" y="171119"/>
                  </a:moveTo>
                  <a:cubicBezTo>
                    <a:pt x="17721" y="167575"/>
                    <a:pt x="35631" y="164869"/>
                    <a:pt x="53163" y="160486"/>
                  </a:cubicBezTo>
                  <a:cubicBezTo>
                    <a:pt x="73207" y="155475"/>
                    <a:pt x="125676" y="134165"/>
                    <a:pt x="138223" y="128589"/>
                  </a:cubicBezTo>
                  <a:cubicBezTo>
                    <a:pt x="152707" y="122152"/>
                    <a:pt x="165462" y="111494"/>
                    <a:pt x="180753" y="107324"/>
                  </a:cubicBezTo>
                  <a:cubicBezTo>
                    <a:pt x="204931" y="100730"/>
                    <a:pt x="230291" y="99619"/>
                    <a:pt x="255181" y="96691"/>
                  </a:cubicBezTo>
                  <a:cubicBezTo>
                    <a:pt x="290556" y="92529"/>
                    <a:pt x="326084" y="89787"/>
                    <a:pt x="361507" y="86058"/>
                  </a:cubicBezTo>
                  <a:lnTo>
                    <a:pt x="457200" y="75426"/>
                  </a:lnTo>
                  <a:cubicBezTo>
                    <a:pt x="758905" y="0"/>
                    <a:pt x="513038" y="53697"/>
                    <a:pt x="1212112" y="64793"/>
                  </a:cubicBezTo>
                  <a:cubicBezTo>
                    <a:pt x="1282236" y="88169"/>
                    <a:pt x="1218758" y="69611"/>
                    <a:pt x="1350335" y="86058"/>
                  </a:cubicBezTo>
                  <a:cubicBezTo>
                    <a:pt x="1421122" y="94906"/>
                    <a:pt x="1414130" y="76103"/>
                    <a:pt x="1414130" y="117956"/>
                  </a:cubicBezTo>
                </a:path>
              </a:pathLst>
            </a:cu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11274" name="Date Placeholder 2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April 11, 2012</a:t>
            </a:r>
          </a:p>
        </p:txBody>
      </p:sp>
      <p:sp>
        <p:nvSpPr>
          <p:cNvPr id="11275" name="Slide Number Placeholder 2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L17-</a:t>
            </a:r>
            <a:fld id="{59FEEC60-148C-4A56-8B9B-5F6F682FB1E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1276" name="Footer Placeholder 2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 </a:t>
            </a:r>
            <a:br>
              <a:rPr lang="en-US" sz="3600" dirty="0" smtClean="0"/>
            </a:br>
            <a:r>
              <a:rPr lang="en-US" sz="3600" dirty="0" err="1" smtClean="0"/>
              <a:t>doExecute</a:t>
            </a:r>
            <a:r>
              <a:rPr lang="en-US" sz="3600" dirty="0" smtClean="0"/>
              <a:t> rule</a:t>
            </a:r>
            <a:endParaRPr lang="en-US" sz="3600" dirty="0" smtClean="0"/>
          </a:p>
        </p:txBody>
      </p:sp>
      <p:sp>
        <p:nvSpPr>
          <p:cNvPr id="1331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900" y="1495425"/>
            <a:ext cx="84201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ir.notEmpty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ir.first.inst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ir.first.epoch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decodeExecute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inst,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next(epoch);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nextPC.enq(tuple2(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      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ir.deq;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6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11, 2012</a:t>
            </a:r>
          </a:p>
        </p:txBody>
      </p:sp>
      <p:sp>
        <p:nvSpPr>
          <p:cNvPr id="13317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L17-</a:t>
            </a:r>
            <a:fld id="{A4EA7AAB-45D9-4FF4-A3AC-60C594B16D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8" name="Footer Placeholder 12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http://csg.csail.mit.edu/6.S078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43512</TotalTime>
  <Words>2398</Words>
  <Application>Microsoft Office PowerPoint</Application>
  <PresentationFormat>On-screen Show (4:3)</PresentationFormat>
  <Paragraphs>547</Paragraphs>
  <Slides>30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Blueprint</vt:lpstr>
      <vt:lpstr>Slide 1</vt:lpstr>
      <vt:lpstr>Two-Stage pipeline A robust two-rule solution</vt:lpstr>
      <vt:lpstr>Slide 3</vt:lpstr>
      <vt:lpstr>Slide 4</vt:lpstr>
      <vt:lpstr>Slide 5</vt:lpstr>
      <vt:lpstr>A decoupled solution using epoch</vt:lpstr>
      <vt:lpstr>Two-stage pipeline  Decoupled</vt:lpstr>
      <vt:lpstr>Two-stage pipeline  doFetch rule</vt:lpstr>
      <vt:lpstr>Two-stage pipeline  doExecute rule</vt:lpstr>
      <vt:lpstr>Two-Stage pipeline with a Branch Predictor</vt:lpstr>
      <vt:lpstr> Branch Predictor Interface</vt:lpstr>
      <vt:lpstr>Example  Null Branch Prediction</vt:lpstr>
      <vt:lpstr>Example  Branch Target Prediction (BTB)</vt:lpstr>
      <vt:lpstr>Two-stage pipeline + BP</vt:lpstr>
      <vt:lpstr>Two-stage pipeline + BP  Fetch rule</vt:lpstr>
      <vt:lpstr>Two-stage pipeline + BP  Execute rule</vt:lpstr>
      <vt:lpstr>Execute Function</vt:lpstr>
      <vt:lpstr>Multiple predictors</vt:lpstr>
      <vt:lpstr>A different 2-Stage pipeline</vt:lpstr>
      <vt:lpstr>TypeDecode2Execute</vt:lpstr>
      <vt:lpstr>The stall function</vt:lpstr>
      <vt:lpstr>A different 2-Stage pipeline</vt:lpstr>
      <vt:lpstr>A different 2-Stage pipeline doFetch rule</vt:lpstr>
      <vt:lpstr>A different 2-Stage pipeline doExecute rule</vt:lpstr>
      <vt:lpstr>Slide 25</vt:lpstr>
      <vt:lpstr>3-Stage pipeline – 1 predictor</vt:lpstr>
      <vt:lpstr>3-Stage pipeline – 1 predictor</vt:lpstr>
      <vt:lpstr>3-Stage pipeline – 1 predictor</vt:lpstr>
      <vt:lpstr>3-Stage pipeline – 1 predictor</vt:lpstr>
      <vt:lpstr>3-Stage pipeline – 1 predictor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1149</cp:revision>
  <cp:lastPrinted>1601-01-01T00:00:00Z</cp:lastPrinted>
  <dcterms:created xsi:type="dcterms:W3CDTF">2003-01-21T19:25:41Z</dcterms:created>
  <dcterms:modified xsi:type="dcterms:W3CDTF">2012-04-11T14:59:02Z</dcterms:modified>
</cp:coreProperties>
</file>