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0"/>
  </p:notesMasterIdLst>
  <p:handoutMasterIdLst>
    <p:handoutMasterId r:id="rId31"/>
  </p:handoutMasterIdLst>
  <p:sldIdLst>
    <p:sldId id="1095" r:id="rId2"/>
    <p:sldId id="1341" r:id="rId3"/>
    <p:sldId id="1342" r:id="rId4"/>
    <p:sldId id="1345" r:id="rId5"/>
    <p:sldId id="1343" r:id="rId6"/>
    <p:sldId id="1346" r:id="rId7"/>
    <p:sldId id="1347" r:id="rId8"/>
    <p:sldId id="1348" r:id="rId9"/>
    <p:sldId id="1362" r:id="rId10"/>
    <p:sldId id="1355" r:id="rId11"/>
    <p:sldId id="1349" r:id="rId12"/>
    <p:sldId id="1350" r:id="rId13"/>
    <p:sldId id="1353" r:id="rId14"/>
    <p:sldId id="1354" r:id="rId15"/>
    <p:sldId id="1351" r:id="rId16"/>
    <p:sldId id="1367" r:id="rId17"/>
    <p:sldId id="1360" r:id="rId18"/>
    <p:sldId id="1368" r:id="rId19"/>
    <p:sldId id="1366" r:id="rId20"/>
    <p:sldId id="1363" r:id="rId21"/>
    <p:sldId id="1364" r:id="rId22"/>
    <p:sldId id="1365" r:id="rId23"/>
    <p:sldId id="1369" r:id="rId24"/>
    <p:sldId id="1370" r:id="rId25"/>
    <p:sldId id="1356" r:id="rId26"/>
    <p:sldId id="1357" r:id="rId27"/>
    <p:sldId id="1358" r:id="rId28"/>
    <p:sldId id="1361" r:id="rId2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FD71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1" autoAdjust="0"/>
    <p:restoredTop sz="86154" autoAdjust="0"/>
  </p:normalViewPr>
  <p:slideViewPr>
    <p:cSldViewPr snapToGrid="0">
      <p:cViewPr>
        <p:scale>
          <a:sx n="90" d="100"/>
          <a:sy n="90" d="100"/>
        </p:scale>
        <p:origin x="-678" y="-84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62FA1FDE-F2CF-4D91-84E8-D5618C029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36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66444D18-6EE4-47F9-B06A-FBE5A1FB1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91647-AF89-459D-ADDE-17565167F66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Local epoch registers justified</a:t>
            </a:r>
            <a:r>
              <a:rPr lang="en-US" baseline="0" dirty="0" smtClean="0"/>
              <a:t> on basis of locality of state.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444D18-6EE4-47F9-B06A-FBE5A1FB188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13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444D18-6EE4-47F9-B06A-FBE5A1FB188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19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444D18-6EE4-47F9-B06A-FBE5A1FB188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19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later decode redirects on old</a:t>
            </a:r>
            <a:r>
              <a:rPr lang="en-US" baseline="0" dirty="0" smtClean="0"/>
              <a:t> exec epoch will </a:t>
            </a:r>
            <a:r>
              <a:rPr lang="en-US" baseline="0" smtClean="0"/>
              <a:t>be ignored!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444D18-6EE4-47F9-B06A-FBE5A1FB188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19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L18-</a:t>
            </a:r>
            <a:fld id="{D4A99E86-26EE-4199-9A14-143B0B656B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http://csg.csail.mit.edu/6.S078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xfrm>
            <a:off x="3098800" y="6400800"/>
            <a:ext cx="30035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L18-</a:t>
            </a:r>
            <a:fld id="{75208455-0BC9-4520-8E88-1C34F83C1A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http://csg.csail.mit.edu/6.S078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81050" y="1527175"/>
            <a:ext cx="7899400" cy="4651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Computer Architecture: A Constructive Approach</a:t>
            </a: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24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24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3600" dirty="0" smtClean="0">
                <a:solidFill>
                  <a:srgbClr val="660066"/>
                </a:solidFill>
              </a:rPr>
              <a:t>Next </a:t>
            </a:r>
            <a:r>
              <a:rPr lang="en-US" sz="3600" dirty="0" smtClean="0">
                <a:solidFill>
                  <a:srgbClr val="660066"/>
                </a:solidFill>
              </a:rPr>
              <a:t>Address </a:t>
            </a:r>
            <a:r>
              <a:rPr lang="en-US" sz="3600" dirty="0" smtClean="0">
                <a:solidFill>
                  <a:srgbClr val="660066"/>
                </a:solidFill>
              </a:rPr>
              <a:t>Prediction –</a:t>
            </a: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3600" dirty="0">
                <a:solidFill>
                  <a:srgbClr val="660066"/>
                </a:solidFill>
              </a:rPr>
              <a:t>	</a:t>
            </a:r>
            <a:r>
              <a:rPr lang="en-US" sz="3600" dirty="0" smtClean="0">
                <a:solidFill>
                  <a:srgbClr val="660066"/>
                </a:solidFill>
              </a:rPr>
              <a:t>Six </a:t>
            </a:r>
            <a:r>
              <a:rPr lang="en-US" sz="3600" dirty="0" smtClean="0">
                <a:solidFill>
                  <a:srgbClr val="660066"/>
                </a:solidFill>
              </a:rPr>
              <a:t>Stage Pipeline</a:t>
            </a:r>
            <a:endParaRPr lang="en-US" sz="3600" dirty="0" smtClean="0">
              <a:solidFill>
                <a:srgbClr val="660066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Joel Emer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6146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April 18, 2012</a:t>
            </a:r>
            <a:endParaRPr lang="en-US" smtClean="0"/>
          </a:p>
        </p:txBody>
      </p:sp>
      <p:sp>
        <p:nvSpPr>
          <p:cNvPr id="6148" name="Footer Placeholder 10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http://csg.csail.mit.edu/6.S078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D4A99E86-26EE-4199-9A14-143B0B656BE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47321" cy="1143000"/>
          </a:xfrm>
        </p:spPr>
        <p:txBody>
          <a:bodyPr/>
          <a:lstStyle/>
          <a:p>
            <a:r>
              <a:rPr lang="en-US" dirty="0" smtClean="0"/>
              <a:t>Pipeline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49" y="1522228"/>
            <a:ext cx="8337698" cy="480414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// Epoch state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#(Epoch)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feEpoch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 // epoch at Fetch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#(Epoch)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eeEpoch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 // epoch at Execute</a:t>
            </a: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// Feedback information and mechanism</a:t>
            </a: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correct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NaInfo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naPredInfo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nextAddr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 Feedback deriving (Bits,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FIFOF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#(Tuple2#(Epoch, Feedback))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execFeedback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mkFIFOF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34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into Fetch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814" y="1607288"/>
            <a:ext cx="8337698" cy="4836041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Action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enqInst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action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let d &lt;-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mem.side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p: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fetchPC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, data:?};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match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{.</a:t>
            </a:r>
            <a:r>
              <a:rPr lang="en-US" sz="1800" kern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nAddrPred</a:t>
            </a:r>
            <a:r>
              <a:rPr lang="en-US" sz="1800" kern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,.</a:t>
            </a:r>
            <a:r>
              <a:rPr lang="en-US" sz="1800" kern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naPredInfo</a:t>
            </a:r>
            <a:r>
              <a:rPr lang="en-US" sz="1800" kern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}&lt;-</a:t>
            </a:r>
            <a:r>
              <a:rPr lang="en-US" sz="1800" kern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naPred.predict</a:t>
            </a:r>
            <a:r>
              <a:rPr lang="en-US" sz="1800" kern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kern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fetchPc</a:t>
            </a:r>
            <a:r>
              <a:rPr lang="en-US" sz="1800" kern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None/>
            </a:pP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FBundle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fInst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FBundle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instResp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: d};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FData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fData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FData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pc: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fetchPc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fInst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fInst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inum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iNum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execEpoch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feEpoch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800" kern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naPredInfo</a:t>
            </a:r>
            <a:r>
              <a:rPr lang="en-US" sz="1800" kern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kern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naPredInfo</a:t>
            </a:r>
            <a:r>
              <a:rPr lang="en-US" sz="1800" kern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800" kern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nextAddrPred</a:t>
            </a:r>
            <a:r>
              <a:rPr lang="en-US" sz="1800" kern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kern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nAddrPred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iNum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iNum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+ 1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fetchPc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nAddrPred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fr.enq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fData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endaction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11972" y="5273748"/>
            <a:ext cx="3030279" cy="1020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FetchPC</a:t>
            </a:r>
            <a:r>
              <a:rPr lang="en-US" dirty="0" smtClean="0"/>
              <a:t> generation to </a:t>
            </a:r>
            <a:r>
              <a:rPr lang="en-US" dirty="0" err="1" smtClean="0"/>
              <a:t>FetchPC</a:t>
            </a:r>
            <a:r>
              <a:rPr lang="en-US" dirty="0" smtClean="0"/>
              <a:t> use is a tight dependency loop</a:t>
            </a:r>
            <a:endParaRPr lang="en-US" dirty="0"/>
          </a:p>
        </p:txBody>
      </p:sp>
      <p:sp>
        <p:nvSpPr>
          <p:cNvPr id="8" name="Arc 7"/>
          <p:cNvSpPr/>
          <p:nvPr/>
        </p:nvSpPr>
        <p:spPr bwMode="auto">
          <a:xfrm rot="16200000">
            <a:off x="-170129" y="3296093"/>
            <a:ext cx="2381695" cy="1807534"/>
          </a:xfrm>
          <a:prstGeom prst="arc">
            <a:avLst>
              <a:gd name="adj1" fmla="val 10716069"/>
              <a:gd name="adj2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2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172893" cy="1143000"/>
          </a:xfrm>
        </p:spPr>
        <p:txBody>
          <a:bodyPr/>
          <a:lstStyle/>
          <a:p>
            <a:r>
              <a:rPr lang="en-US" dirty="0" smtClean="0"/>
              <a:t>Fetch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814" y="1607289"/>
            <a:ext cx="8337698" cy="4846674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execFeedback.notEmpty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) begin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execFeedback.deq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match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{.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execEpoch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fb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execFeedback.first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kern="12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naPred.train</a:t>
            </a:r>
            <a:r>
              <a:rPr lang="en-US" sz="1800" kern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kern="12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fb.naPredInfo</a:t>
            </a:r>
            <a:r>
              <a:rPr lang="en-US" sz="1800" kern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kern="12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fb.correct</a:t>
            </a:r>
            <a:r>
              <a:rPr lang="en-US" sz="1800" kern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kern="12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fb.nextAddr</a:t>
            </a:r>
            <a:r>
              <a:rPr lang="en-US" sz="1800" kern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800" kern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fb.correct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) begin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feEpoch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execEpoch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fetchPc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fb.nextAddr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end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else begin</a:t>
            </a:r>
            <a:endParaRPr lang="en-US" sz="1800" kern="12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enqInst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end 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else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enqInst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endParaRPr lang="en-US" sz="1800" kern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3083443" y="5497032"/>
            <a:ext cx="5658900" cy="1040353"/>
          </a:xfrm>
          <a:prstGeom prst="wedgeRoundRectCallout">
            <a:avLst>
              <a:gd name="adj1" fmla="val -51836"/>
              <a:gd name="adj2" fmla="val -116416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Since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we train() and predict() [in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enqInst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()] in the same cycle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naPredInfo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helps avoid conflicts inside predictor.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081823" y="3211033"/>
            <a:ext cx="2742036" cy="811617"/>
          </a:xfrm>
          <a:prstGeom prst="wedgeRoundRectCallout">
            <a:avLst>
              <a:gd name="adj1" fmla="val -94186"/>
              <a:gd name="adj2" fmla="val -42822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Train() and redirect on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mispredict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. Bubble!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571461" y="4355807"/>
            <a:ext cx="3252398" cy="694659"/>
          </a:xfrm>
          <a:prstGeom prst="wedgeRoundRectCallout">
            <a:avLst>
              <a:gd name="adj1" fmla="val -128918"/>
              <a:gd name="adj2" fmla="val -31005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Train() and fetch next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inst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on correct prediction.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80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172893" cy="1143000"/>
          </a:xfrm>
        </p:spPr>
        <p:txBody>
          <a:bodyPr/>
          <a:lstStyle/>
          <a:p>
            <a:r>
              <a:rPr lang="en-US" dirty="0" smtClean="0"/>
              <a:t>Execute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814" y="1607289"/>
            <a:ext cx="8337698" cy="4846674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ExecData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execData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newExecData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rr.first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decInst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execData.decInst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endParaRPr lang="en-US" sz="1800" kern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execData.poisoned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eeEpoch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execData.execEpoch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None/>
            </a:pPr>
            <a:endParaRPr lang="en-US" sz="1800" kern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(!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execData.poisoned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) begin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let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src1 = execData.regInst.src1;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src2 = execData.regInst.src2;     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execData.execInst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exec.exec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decInst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, src1, src2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None/>
            </a:pP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let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execData.execInst.cond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let target =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execData.execInst.addr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let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nPc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? target: execData.pc+4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let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naPredInfo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execData.naPredInfo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kern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sz="1800" kern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correctPred</a:t>
            </a:r>
            <a:r>
              <a:rPr lang="en-US" sz="1800" kern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800" kern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nPC</a:t>
            </a:r>
            <a:r>
              <a:rPr lang="en-US" sz="1800" kern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800" kern="12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execData.nextAddrPred</a:t>
            </a:r>
            <a:r>
              <a:rPr lang="en-US" sz="1800" kern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422064" y="3189769"/>
            <a:ext cx="2551815" cy="616688"/>
          </a:xfrm>
          <a:prstGeom prst="wedgeRoundRectCallout">
            <a:avLst>
              <a:gd name="adj1" fmla="val -63777"/>
              <a:gd name="adj2" fmla="val 70945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Instruction execution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496492" y="4696052"/>
            <a:ext cx="2551815" cy="616688"/>
          </a:xfrm>
          <a:prstGeom prst="wedgeRoundRectCallout">
            <a:avLst>
              <a:gd name="adj1" fmla="val -70027"/>
              <a:gd name="adj2" fmla="val 22669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Check predicted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lang="en-US" sz="1800" dirty="0">
                <a:solidFill>
                  <a:schemeClr val="accent6"/>
                </a:solidFill>
              </a:rPr>
              <a:t>n</a:t>
            </a:r>
            <a:r>
              <a:rPr lang="en-US" sz="1800" dirty="0" smtClean="0">
                <a:solidFill>
                  <a:schemeClr val="accent6"/>
                </a:solidFill>
              </a:rPr>
              <a:t>ext address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5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172893" cy="1143000"/>
          </a:xfrm>
        </p:spPr>
        <p:txBody>
          <a:bodyPr/>
          <a:lstStyle/>
          <a:p>
            <a:r>
              <a:rPr lang="en-US" dirty="0" smtClean="0"/>
              <a:t>Execute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814" y="1607289"/>
            <a:ext cx="8337698" cy="4846674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newEeEpoch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eeEpoch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(! </a:t>
            </a:r>
            <a:r>
              <a:rPr lang="en-US" sz="1800" kern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correctPred</a:t>
            </a:r>
            <a:r>
              <a:rPr lang="en-US" sz="1800" kern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kern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newEeEpoch</a:t>
            </a:r>
            <a:r>
              <a:rPr lang="en-US" sz="1800" kern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kern="12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eeEpoch</a:t>
            </a:r>
            <a:r>
              <a:rPr lang="en-US" sz="1800" kern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+ 1</a:t>
            </a:r>
            <a:r>
              <a:rPr lang="en-US" sz="1800" kern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execFeedback.enq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tuple2(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newEeEpoch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       Feedback{correct: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correctPred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naPredInfo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naPredInfo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nextAddr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nPC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}));</a:t>
            </a:r>
          </a:p>
          <a:p>
            <a:pPr>
              <a:lnSpc>
                <a:spcPct val="90000"/>
              </a:lnSpc>
              <a:buNone/>
            </a:pPr>
            <a:endParaRPr lang="en-US" sz="1800" kern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eeEpoch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newEeEpoch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end // not poisoned</a:t>
            </a:r>
          </a:p>
          <a:p>
            <a:pPr>
              <a:lnSpc>
                <a:spcPct val="90000"/>
              </a:lnSpc>
              <a:buNone/>
            </a:pPr>
            <a:endParaRPr lang="en-US" sz="1800" kern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xr.enq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execData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rr.deq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01683" y="5902980"/>
            <a:ext cx="454323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If !</a:t>
            </a:r>
            <a:r>
              <a:rPr lang="en-US" dirty="0" err="1" smtClean="0"/>
              <a:t>correctPred</a:t>
            </a:r>
            <a:r>
              <a:rPr lang="en-US" dirty="0" smtClean="0"/>
              <a:t>, which instructions</a:t>
            </a:r>
            <a:br>
              <a:rPr lang="en-US" dirty="0" smtClean="0"/>
            </a:br>
            <a:r>
              <a:rPr lang="en-US" dirty="0" smtClean="0"/>
              <a:t>are bad and must be dropped?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4869712" y="4136066"/>
            <a:ext cx="4042750" cy="1040353"/>
          </a:xfrm>
          <a:prstGeom prst="wedgeRoundRectCallout">
            <a:avLst>
              <a:gd name="adj1" fmla="val -27464"/>
              <a:gd name="adj2" fmla="val -86778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Always send feedback to allow training for correctly predicted next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addresses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858540" y="2360430"/>
            <a:ext cx="3115340" cy="616688"/>
          </a:xfrm>
          <a:prstGeom prst="wedgeRoundRectCallout">
            <a:avLst>
              <a:gd name="adj1" fmla="val -74610"/>
              <a:gd name="adj2" fmla="val -54917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Change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epoch if next address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mispredict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3065721" y="5233131"/>
            <a:ext cx="3115340" cy="616688"/>
          </a:xfrm>
          <a:prstGeom prst="wedgeRoundRectCallout">
            <a:avLst>
              <a:gd name="adj1" fmla="val -65054"/>
              <a:gd name="adj2" fmla="val 3704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Always pass instruction to next stage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76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43667" cy="1143000"/>
          </a:xfrm>
        </p:spPr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ext </a:t>
            </a:r>
            <a:r>
              <a:rPr lang="en-US" dirty="0"/>
              <a:t>A</a:t>
            </a:r>
            <a:r>
              <a:rPr lang="en-US" dirty="0" smtClean="0"/>
              <a:t>ddress </a:t>
            </a:r>
            <a:r>
              <a:rPr lang="en-US" dirty="0"/>
              <a:t>P</a:t>
            </a:r>
            <a:r>
              <a:rPr lang="en-US" dirty="0" smtClean="0"/>
              <a:t>rediction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553724" y="3414011"/>
            <a:ext cx="752493" cy="944562"/>
          </a:xfrm>
          <a:prstGeom prst="rect">
            <a:avLst/>
          </a:prstGeom>
          <a:solidFill>
            <a:srgbClr val="FF00FF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F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603147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0776" y="1819724"/>
            <a:ext cx="80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Fetch</a:t>
            </a:r>
            <a:endParaRPr lang="en-US" dirty="0"/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1504212" y="3419567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fr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2028583" y="3414011"/>
            <a:ext cx="752493" cy="944562"/>
          </a:xfrm>
          <a:prstGeom prst="rect">
            <a:avLst/>
          </a:prstGeom>
          <a:solidFill>
            <a:srgbClr val="1560BF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D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084028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99453" y="1819724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Decode</a:t>
            </a:r>
            <a:endParaRPr lang="en-US" dirty="0"/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2985093" y="3419567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dr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3564100" y="3414011"/>
            <a:ext cx="752493" cy="944562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R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619545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55741" y="1819724"/>
            <a:ext cx="759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err="1" smtClean="0"/>
              <a:t>Reg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Read</a:t>
            </a:r>
            <a:endParaRPr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520610" y="3419567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rr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047858" y="3414011"/>
            <a:ext cx="752493" cy="944562"/>
          </a:xfrm>
          <a:prstGeom prst="rect">
            <a:avLst/>
          </a:prstGeom>
          <a:solidFill>
            <a:srgbClr val="50D778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X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103303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35981" y="1819724"/>
            <a:ext cx="1097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Execute</a:t>
            </a:r>
            <a:endParaRPr lang="en-US" dirty="0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6004368" y="3419567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xr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6528739" y="3414011"/>
            <a:ext cx="752493" cy="944562"/>
          </a:xfrm>
          <a:prstGeom prst="rect">
            <a:avLst/>
          </a:prstGeom>
          <a:solidFill>
            <a:srgbClr val="FFEF58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M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584184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16862" y="1819724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Memory</a:t>
            </a:r>
            <a:endParaRPr lang="en-US" dirty="0"/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7485249" y="3419567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mr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8064256" y="3414011"/>
            <a:ext cx="752493" cy="944562"/>
          </a:xfrm>
          <a:prstGeom prst="rect">
            <a:avLst/>
          </a:prstGeom>
          <a:solidFill>
            <a:srgbClr val="F4F2C2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W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52379" y="1819724"/>
            <a:ext cx="900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Write-</a:t>
            </a:r>
            <a:br>
              <a:rPr lang="en-US" sz="1800" dirty="0" smtClean="0"/>
            </a:br>
            <a:r>
              <a:rPr lang="en-US" sz="1800" dirty="0" smtClean="0"/>
              <a:t>back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929971" y="2241996"/>
            <a:ext cx="4494134" cy="1172015"/>
            <a:chOff x="929971" y="2241996"/>
            <a:chExt cx="4494134" cy="1172015"/>
          </a:xfrm>
        </p:grpSpPr>
        <p:sp>
          <p:nvSpPr>
            <p:cNvPr id="30" name="Rectangle 17"/>
            <p:cNvSpPr>
              <a:spLocks noChangeArrowheads="1"/>
            </p:cNvSpPr>
            <p:nvPr/>
          </p:nvSpPr>
          <p:spPr bwMode="auto">
            <a:xfrm>
              <a:off x="1511477" y="2241996"/>
              <a:ext cx="291089" cy="9334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wordArt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600" dirty="0" err="1" smtClean="0">
                  <a:solidFill>
                    <a:srgbClr val="FF0000"/>
                  </a:solidFill>
                  <a:latin typeface="Verdana" pitchFamily="-96" charset="0"/>
                </a:rPr>
                <a:t>fb</a:t>
              </a:r>
              <a:endParaRPr lang="en-US" sz="1600" dirty="0">
                <a:solidFill>
                  <a:srgbClr val="FF0000"/>
                </a:solidFill>
                <a:latin typeface="Verdana" pitchFamily="-96" charset="0"/>
              </a:endParaRPr>
            </a:p>
          </p:txBody>
        </p:sp>
        <p:cxnSp>
          <p:nvCxnSpPr>
            <p:cNvPr id="31" name="Elbow Connector 30"/>
            <p:cNvCxnSpPr>
              <a:stCxn id="30" idx="1"/>
              <a:endCxn id="7" idx="0"/>
            </p:cNvCxnSpPr>
            <p:nvPr/>
          </p:nvCxnSpPr>
          <p:spPr bwMode="auto">
            <a:xfrm rot="10800000" flipV="1">
              <a:off x="929971" y="2708721"/>
              <a:ext cx="581506" cy="705290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cxnSp>
          <p:nvCxnSpPr>
            <p:cNvPr id="32" name="Elbow Connector 31"/>
            <p:cNvCxnSpPr>
              <a:stCxn id="19" idx="0"/>
              <a:endCxn id="30" idx="3"/>
            </p:cNvCxnSpPr>
            <p:nvPr/>
          </p:nvCxnSpPr>
          <p:spPr bwMode="auto">
            <a:xfrm rot="16200000" flipV="1">
              <a:off x="3260691" y="1250596"/>
              <a:ext cx="705290" cy="3621539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</p:grpSp>
      <p:cxnSp>
        <p:nvCxnSpPr>
          <p:cNvPr id="33" name="Elbow Connector 32"/>
          <p:cNvCxnSpPr>
            <a:stCxn id="27" idx="0"/>
            <a:endCxn id="15" idx="0"/>
          </p:cNvCxnSpPr>
          <p:nvPr/>
        </p:nvCxnSpPr>
        <p:spPr bwMode="auto">
          <a:xfrm rot="16200000" flipV="1">
            <a:off x="6190425" y="1163933"/>
            <a:ext cx="12700" cy="4500156"/>
          </a:xfrm>
          <a:prstGeom prst="bentConnector3">
            <a:avLst>
              <a:gd name="adj1" fmla="val 6932252"/>
            </a:avLst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1340723" y="3886292"/>
            <a:ext cx="163489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1795301" y="3886292"/>
            <a:ext cx="23328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2781076" y="3886292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3276182" y="3886292"/>
            <a:ext cx="28791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4316593" y="3886292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4811699" y="3886292"/>
            <a:ext cx="236159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800351" y="3886292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295457" y="3886292"/>
            <a:ext cx="23328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281232" y="3886292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7776338" y="3886292"/>
            <a:ext cx="28791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grpSp>
        <p:nvGrpSpPr>
          <p:cNvPr id="44" name="Group 43"/>
          <p:cNvGrpSpPr/>
          <p:nvPr/>
        </p:nvGrpSpPr>
        <p:grpSpPr>
          <a:xfrm>
            <a:off x="521445" y="4366479"/>
            <a:ext cx="778928" cy="1221996"/>
            <a:chOff x="2496249" y="3755481"/>
            <a:chExt cx="778928" cy="1221996"/>
          </a:xfrm>
        </p:grpSpPr>
        <p:cxnSp>
          <p:nvCxnSpPr>
            <p:cNvPr id="45" name="Elbow Connector 44"/>
            <p:cNvCxnSpPr/>
            <p:nvPr/>
          </p:nvCxnSpPr>
          <p:spPr bwMode="auto">
            <a:xfrm flipH="1">
              <a:off x="2517710" y="3755481"/>
              <a:ext cx="205376" cy="749635"/>
            </a:xfrm>
            <a:prstGeom prst="bentConnector5">
              <a:avLst>
                <a:gd name="adj1" fmla="val -2100"/>
                <a:gd name="adj2" fmla="val 18499"/>
                <a:gd name="adj3" fmla="val 211308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  <p:cxnSp>
          <p:nvCxnSpPr>
            <p:cNvPr id="46" name="Elbow Connector 45"/>
            <p:cNvCxnSpPr/>
            <p:nvPr/>
          </p:nvCxnSpPr>
          <p:spPr bwMode="auto">
            <a:xfrm flipH="1" flipV="1">
              <a:off x="3085395" y="3755483"/>
              <a:ext cx="189782" cy="741870"/>
            </a:xfrm>
            <a:prstGeom prst="bentConnector4">
              <a:avLst>
                <a:gd name="adj1" fmla="val -120454"/>
                <a:gd name="adj2" fmla="val 81434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  <p:sp>
          <p:nvSpPr>
            <p:cNvPr id="47" name="Rectangle 17"/>
            <p:cNvSpPr>
              <a:spLocks noChangeArrowheads="1"/>
            </p:cNvSpPr>
            <p:nvPr/>
          </p:nvSpPr>
          <p:spPr bwMode="auto">
            <a:xfrm>
              <a:off x="2496249" y="4032755"/>
              <a:ext cx="762510" cy="944722"/>
            </a:xfrm>
            <a:custGeom>
              <a:avLst/>
              <a:gdLst>
                <a:gd name="connsiteX0" fmla="*/ 0 w 752493"/>
                <a:gd name="connsiteY0" fmla="*/ 0 h 944562"/>
                <a:gd name="connsiteX1" fmla="*/ 752493 w 752493"/>
                <a:gd name="connsiteY1" fmla="*/ 0 h 944562"/>
                <a:gd name="connsiteX2" fmla="*/ 752493 w 752493"/>
                <a:gd name="connsiteY2" fmla="*/ 944562 h 944562"/>
                <a:gd name="connsiteX3" fmla="*/ 0 w 752493"/>
                <a:gd name="connsiteY3" fmla="*/ 944562 h 944562"/>
                <a:gd name="connsiteX4" fmla="*/ 0 w 752493"/>
                <a:gd name="connsiteY4" fmla="*/ 0 h 94456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52493 w 752493"/>
                <a:gd name="connsiteY2" fmla="*/ 944562 h 944722"/>
                <a:gd name="connsiteX3" fmla="*/ 197017 w 752493"/>
                <a:gd name="connsiteY3" fmla="*/ 944722 h 944722"/>
                <a:gd name="connsiteX4" fmla="*/ 0 w 752493"/>
                <a:gd name="connsiteY4" fmla="*/ 944562 h 944722"/>
                <a:gd name="connsiteX5" fmla="*/ 0 w 752493"/>
                <a:gd name="connsiteY5" fmla="*/ 0 h 94472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52493 w 752493"/>
                <a:gd name="connsiteY2" fmla="*/ 944562 h 944722"/>
                <a:gd name="connsiteX3" fmla="*/ 559326 w 752493"/>
                <a:gd name="connsiteY3" fmla="*/ 944722 h 944722"/>
                <a:gd name="connsiteX4" fmla="*/ 197017 w 752493"/>
                <a:gd name="connsiteY4" fmla="*/ 944722 h 944722"/>
                <a:gd name="connsiteX5" fmla="*/ 0 w 752493"/>
                <a:gd name="connsiteY5" fmla="*/ 944562 h 944722"/>
                <a:gd name="connsiteX6" fmla="*/ 0 w 752493"/>
                <a:gd name="connsiteY6" fmla="*/ 0 h 94472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49108 w 752493"/>
                <a:gd name="connsiteY2" fmla="*/ 466405 h 944722"/>
                <a:gd name="connsiteX3" fmla="*/ 752493 w 752493"/>
                <a:gd name="connsiteY3" fmla="*/ 944562 h 944722"/>
                <a:gd name="connsiteX4" fmla="*/ 559326 w 752493"/>
                <a:gd name="connsiteY4" fmla="*/ 944722 h 944722"/>
                <a:gd name="connsiteX5" fmla="*/ 197017 w 752493"/>
                <a:gd name="connsiteY5" fmla="*/ 944722 h 944722"/>
                <a:gd name="connsiteX6" fmla="*/ 0 w 752493"/>
                <a:gd name="connsiteY6" fmla="*/ 944562 h 944722"/>
                <a:gd name="connsiteX7" fmla="*/ 0 w 752493"/>
                <a:gd name="connsiteY7" fmla="*/ 0 h 944722"/>
                <a:gd name="connsiteX0" fmla="*/ 10017 w 762510"/>
                <a:gd name="connsiteY0" fmla="*/ 0 h 944722"/>
                <a:gd name="connsiteX1" fmla="*/ 762510 w 762510"/>
                <a:gd name="connsiteY1" fmla="*/ 0 h 944722"/>
                <a:gd name="connsiteX2" fmla="*/ 759125 w 762510"/>
                <a:gd name="connsiteY2" fmla="*/ 466405 h 944722"/>
                <a:gd name="connsiteX3" fmla="*/ 762510 w 762510"/>
                <a:gd name="connsiteY3" fmla="*/ 944562 h 944722"/>
                <a:gd name="connsiteX4" fmla="*/ 569343 w 762510"/>
                <a:gd name="connsiteY4" fmla="*/ 944722 h 944722"/>
                <a:gd name="connsiteX5" fmla="*/ 207034 w 762510"/>
                <a:gd name="connsiteY5" fmla="*/ 944722 h 944722"/>
                <a:gd name="connsiteX6" fmla="*/ 10017 w 762510"/>
                <a:gd name="connsiteY6" fmla="*/ 944562 h 944722"/>
                <a:gd name="connsiteX7" fmla="*/ 0 w 762510"/>
                <a:gd name="connsiteY7" fmla="*/ 483658 h 944722"/>
                <a:gd name="connsiteX8" fmla="*/ 10017 w 762510"/>
                <a:gd name="connsiteY8" fmla="*/ 0 h 944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2510" h="944722">
                  <a:moveTo>
                    <a:pt x="10017" y="0"/>
                  </a:moveTo>
                  <a:lnTo>
                    <a:pt x="762510" y="0"/>
                  </a:lnTo>
                  <a:cubicBezTo>
                    <a:pt x="761382" y="155468"/>
                    <a:pt x="760253" y="310937"/>
                    <a:pt x="759125" y="466405"/>
                  </a:cubicBezTo>
                  <a:cubicBezTo>
                    <a:pt x="760253" y="625791"/>
                    <a:pt x="761382" y="785176"/>
                    <a:pt x="762510" y="944562"/>
                  </a:cubicBezTo>
                  <a:lnTo>
                    <a:pt x="569343" y="944722"/>
                  </a:lnTo>
                  <a:lnTo>
                    <a:pt x="207034" y="944722"/>
                  </a:lnTo>
                  <a:lnTo>
                    <a:pt x="10017" y="944562"/>
                  </a:lnTo>
                  <a:lnTo>
                    <a:pt x="0" y="483658"/>
                  </a:lnTo>
                  <a:lnTo>
                    <a:pt x="10017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 dirty="0" smtClean="0"/>
                <a:t>Next</a:t>
              </a:r>
              <a:br>
                <a:rPr lang="en-US" sz="1200" dirty="0" smtClean="0"/>
              </a:br>
              <a:r>
                <a:rPr lang="en-US" sz="1200" dirty="0" smtClean="0"/>
                <a:t>Address</a:t>
              </a:r>
              <a:br>
                <a:rPr lang="en-US" sz="1200" dirty="0" smtClean="0"/>
              </a:br>
              <a:r>
                <a:rPr lang="en-US" sz="1200" dirty="0" smtClean="0"/>
                <a:t>Prediction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36882" y="5837274"/>
            <a:ext cx="77396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else can we figure out that the prediction is wrong?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43667" cy="1143000"/>
          </a:xfrm>
        </p:spPr>
        <p:txBody>
          <a:bodyPr/>
          <a:lstStyle/>
          <a:p>
            <a:r>
              <a:rPr lang="en-US" dirty="0" smtClean="0"/>
              <a:t>Feedback from decode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553724" y="3414011"/>
            <a:ext cx="752493" cy="944562"/>
          </a:xfrm>
          <a:prstGeom prst="rect">
            <a:avLst/>
          </a:prstGeom>
          <a:solidFill>
            <a:srgbClr val="FF00FF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F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603147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0776" y="1819724"/>
            <a:ext cx="80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Fetch</a:t>
            </a:r>
            <a:endParaRPr lang="en-US" dirty="0"/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1504212" y="3419567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fr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2028583" y="3414011"/>
            <a:ext cx="752493" cy="944562"/>
          </a:xfrm>
          <a:prstGeom prst="rect">
            <a:avLst/>
          </a:prstGeom>
          <a:solidFill>
            <a:srgbClr val="1560BF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D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084028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99453" y="1819724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Decode</a:t>
            </a:r>
            <a:endParaRPr lang="en-US" dirty="0"/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2985093" y="3419567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dr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3564100" y="3414011"/>
            <a:ext cx="752493" cy="944562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R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619545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55741" y="1607064"/>
            <a:ext cx="759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err="1" smtClean="0"/>
              <a:t>Reg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Read</a:t>
            </a:r>
            <a:endParaRPr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520610" y="3419567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rr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047858" y="3414011"/>
            <a:ext cx="752493" cy="944562"/>
          </a:xfrm>
          <a:prstGeom prst="rect">
            <a:avLst/>
          </a:prstGeom>
          <a:solidFill>
            <a:srgbClr val="50D778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X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103303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35981" y="1819724"/>
            <a:ext cx="1097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Execute</a:t>
            </a:r>
            <a:endParaRPr lang="en-US" dirty="0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6004368" y="3419567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xr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6528739" y="3414011"/>
            <a:ext cx="752493" cy="944562"/>
          </a:xfrm>
          <a:prstGeom prst="rect">
            <a:avLst/>
          </a:prstGeom>
          <a:solidFill>
            <a:srgbClr val="FFEF58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M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584184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16862" y="1819724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Memory</a:t>
            </a:r>
            <a:endParaRPr lang="en-US" dirty="0"/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7485249" y="3419567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mr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8064256" y="3414011"/>
            <a:ext cx="752493" cy="944562"/>
          </a:xfrm>
          <a:prstGeom prst="rect">
            <a:avLst/>
          </a:prstGeom>
          <a:solidFill>
            <a:srgbClr val="F4F2C2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W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52379" y="1819724"/>
            <a:ext cx="900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Write-</a:t>
            </a:r>
            <a:br>
              <a:rPr lang="en-US" sz="1800" dirty="0" smtClean="0"/>
            </a:br>
            <a:r>
              <a:rPr lang="en-US" sz="1800" dirty="0" smtClean="0"/>
              <a:t>back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929971" y="1997436"/>
            <a:ext cx="4494135" cy="1416575"/>
            <a:chOff x="929971" y="1997436"/>
            <a:chExt cx="4494135" cy="1416575"/>
          </a:xfrm>
        </p:grpSpPr>
        <p:sp>
          <p:nvSpPr>
            <p:cNvPr id="30" name="Rectangle 17"/>
            <p:cNvSpPr>
              <a:spLocks noChangeArrowheads="1"/>
            </p:cNvSpPr>
            <p:nvPr/>
          </p:nvSpPr>
          <p:spPr bwMode="auto">
            <a:xfrm>
              <a:off x="1511477" y="1997436"/>
              <a:ext cx="291089" cy="55436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wordArt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600" dirty="0" err="1" smtClean="0">
                  <a:solidFill>
                    <a:srgbClr val="FF0000"/>
                  </a:solidFill>
                  <a:latin typeface="Verdana" pitchFamily="-96" charset="0"/>
                </a:rPr>
                <a:t>xf</a:t>
              </a:r>
              <a:endParaRPr lang="en-US" sz="1600" dirty="0">
                <a:solidFill>
                  <a:srgbClr val="FF0000"/>
                </a:solidFill>
                <a:latin typeface="Verdana" pitchFamily="-96" charset="0"/>
              </a:endParaRPr>
            </a:p>
          </p:txBody>
        </p:sp>
        <p:cxnSp>
          <p:nvCxnSpPr>
            <p:cNvPr id="31" name="Elbow Connector 30"/>
            <p:cNvCxnSpPr>
              <a:stCxn id="30" idx="1"/>
              <a:endCxn id="7" idx="0"/>
            </p:cNvCxnSpPr>
            <p:nvPr/>
          </p:nvCxnSpPr>
          <p:spPr bwMode="auto">
            <a:xfrm rot="10800000" flipV="1">
              <a:off x="929971" y="2274619"/>
              <a:ext cx="581506" cy="1139391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lg" len="lg"/>
            </a:ln>
          </p:spPr>
        </p:cxnSp>
        <p:cxnSp>
          <p:nvCxnSpPr>
            <p:cNvPr id="32" name="Elbow Connector 31"/>
            <p:cNvCxnSpPr>
              <a:stCxn id="19" idx="0"/>
              <a:endCxn id="30" idx="3"/>
            </p:cNvCxnSpPr>
            <p:nvPr/>
          </p:nvCxnSpPr>
          <p:spPr bwMode="auto">
            <a:xfrm rot="16200000" flipV="1">
              <a:off x="3043641" y="1033546"/>
              <a:ext cx="1139391" cy="3621539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</p:grpSp>
      <p:cxnSp>
        <p:nvCxnSpPr>
          <p:cNvPr id="33" name="Elbow Connector 32"/>
          <p:cNvCxnSpPr>
            <a:stCxn id="27" idx="0"/>
            <a:endCxn id="15" idx="0"/>
          </p:cNvCxnSpPr>
          <p:nvPr/>
        </p:nvCxnSpPr>
        <p:spPr bwMode="auto">
          <a:xfrm rot="16200000" flipV="1">
            <a:off x="6190425" y="1163933"/>
            <a:ext cx="12700" cy="4500156"/>
          </a:xfrm>
          <a:prstGeom prst="bentConnector3">
            <a:avLst>
              <a:gd name="adj1" fmla="val 6932252"/>
            </a:avLst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1340723" y="3886292"/>
            <a:ext cx="163489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1795301" y="3886292"/>
            <a:ext cx="23328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2781076" y="3886292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3276182" y="3886292"/>
            <a:ext cx="28791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4316593" y="3886292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4811699" y="3886292"/>
            <a:ext cx="236159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800351" y="3886292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295457" y="3886292"/>
            <a:ext cx="23328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281232" y="3886292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7776338" y="3886292"/>
            <a:ext cx="28791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grpSp>
        <p:nvGrpSpPr>
          <p:cNvPr id="44" name="Group 43"/>
          <p:cNvGrpSpPr/>
          <p:nvPr/>
        </p:nvGrpSpPr>
        <p:grpSpPr>
          <a:xfrm>
            <a:off x="521445" y="4366479"/>
            <a:ext cx="778928" cy="1221996"/>
            <a:chOff x="2496249" y="3755481"/>
            <a:chExt cx="778928" cy="1221996"/>
          </a:xfrm>
        </p:grpSpPr>
        <p:cxnSp>
          <p:nvCxnSpPr>
            <p:cNvPr id="45" name="Elbow Connector 44"/>
            <p:cNvCxnSpPr/>
            <p:nvPr/>
          </p:nvCxnSpPr>
          <p:spPr bwMode="auto">
            <a:xfrm flipH="1">
              <a:off x="2517710" y="3755481"/>
              <a:ext cx="205376" cy="749635"/>
            </a:xfrm>
            <a:prstGeom prst="bentConnector5">
              <a:avLst>
                <a:gd name="adj1" fmla="val -2100"/>
                <a:gd name="adj2" fmla="val 18499"/>
                <a:gd name="adj3" fmla="val 211308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  <p:cxnSp>
          <p:nvCxnSpPr>
            <p:cNvPr id="46" name="Elbow Connector 45"/>
            <p:cNvCxnSpPr/>
            <p:nvPr/>
          </p:nvCxnSpPr>
          <p:spPr bwMode="auto">
            <a:xfrm flipH="1" flipV="1">
              <a:off x="3085395" y="3755483"/>
              <a:ext cx="189782" cy="741870"/>
            </a:xfrm>
            <a:prstGeom prst="bentConnector4">
              <a:avLst>
                <a:gd name="adj1" fmla="val -120454"/>
                <a:gd name="adj2" fmla="val 81434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  <p:sp>
          <p:nvSpPr>
            <p:cNvPr id="47" name="Rectangle 17"/>
            <p:cNvSpPr>
              <a:spLocks noChangeArrowheads="1"/>
            </p:cNvSpPr>
            <p:nvPr/>
          </p:nvSpPr>
          <p:spPr bwMode="auto">
            <a:xfrm>
              <a:off x="2496249" y="4032755"/>
              <a:ext cx="762510" cy="944722"/>
            </a:xfrm>
            <a:custGeom>
              <a:avLst/>
              <a:gdLst>
                <a:gd name="connsiteX0" fmla="*/ 0 w 752493"/>
                <a:gd name="connsiteY0" fmla="*/ 0 h 944562"/>
                <a:gd name="connsiteX1" fmla="*/ 752493 w 752493"/>
                <a:gd name="connsiteY1" fmla="*/ 0 h 944562"/>
                <a:gd name="connsiteX2" fmla="*/ 752493 w 752493"/>
                <a:gd name="connsiteY2" fmla="*/ 944562 h 944562"/>
                <a:gd name="connsiteX3" fmla="*/ 0 w 752493"/>
                <a:gd name="connsiteY3" fmla="*/ 944562 h 944562"/>
                <a:gd name="connsiteX4" fmla="*/ 0 w 752493"/>
                <a:gd name="connsiteY4" fmla="*/ 0 h 94456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52493 w 752493"/>
                <a:gd name="connsiteY2" fmla="*/ 944562 h 944722"/>
                <a:gd name="connsiteX3" fmla="*/ 197017 w 752493"/>
                <a:gd name="connsiteY3" fmla="*/ 944722 h 944722"/>
                <a:gd name="connsiteX4" fmla="*/ 0 w 752493"/>
                <a:gd name="connsiteY4" fmla="*/ 944562 h 944722"/>
                <a:gd name="connsiteX5" fmla="*/ 0 w 752493"/>
                <a:gd name="connsiteY5" fmla="*/ 0 h 94472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52493 w 752493"/>
                <a:gd name="connsiteY2" fmla="*/ 944562 h 944722"/>
                <a:gd name="connsiteX3" fmla="*/ 559326 w 752493"/>
                <a:gd name="connsiteY3" fmla="*/ 944722 h 944722"/>
                <a:gd name="connsiteX4" fmla="*/ 197017 w 752493"/>
                <a:gd name="connsiteY4" fmla="*/ 944722 h 944722"/>
                <a:gd name="connsiteX5" fmla="*/ 0 w 752493"/>
                <a:gd name="connsiteY5" fmla="*/ 944562 h 944722"/>
                <a:gd name="connsiteX6" fmla="*/ 0 w 752493"/>
                <a:gd name="connsiteY6" fmla="*/ 0 h 94472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49108 w 752493"/>
                <a:gd name="connsiteY2" fmla="*/ 466405 h 944722"/>
                <a:gd name="connsiteX3" fmla="*/ 752493 w 752493"/>
                <a:gd name="connsiteY3" fmla="*/ 944562 h 944722"/>
                <a:gd name="connsiteX4" fmla="*/ 559326 w 752493"/>
                <a:gd name="connsiteY4" fmla="*/ 944722 h 944722"/>
                <a:gd name="connsiteX5" fmla="*/ 197017 w 752493"/>
                <a:gd name="connsiteY5" fmla="*/ 944722 h 944722"/>
                <a:gd name="connsiteX6" fmla="*/ 0 w 752493"/>
                <a:gd name="connsiteY6" fmla="*/ 944562 h 944722"/>
                <a:gd name="connsiteX7" fmla="*/ 0 w 752493"/>
                <a:gd name="connsiteY7" fmla="*/ 0 h 944722"/>
                <a:gd name="connsiteX0" fmla="*/ 10017 w 762510"/>
                <a:gd name="connsiteY0" fmla="*/ 0 h 944722"/>
                <a:gd name="connsiteX1" fmla="*/ 762510 w 762510"/>
                <a:gd name="connsiteY1" fmla="*/ 0 h 944722"/>
                <a:gd name="connsiteX2" fmla="*/ 759125 w 762510"/>
                <a:gd name="connsiteY2" fmla="*/ 466405 h 944722"/>
                <a:gd name="connsiteX3" fmla="*/ 762510 w 762510"/>
                <a:gd name="connsiteY3" fmla="*/ 944562 h 944722"/>
                <a:gd name="connsiteX4" fmla="*/ 569343 w 762510"/>
                <a:gd name="connsiteY4" fmla="*/ 944722 h 944722"/>
                <a:gd name="connsiteX5" fmla="*/ 207034 w 762510"/>
                <a:gd name="connsiteY5" fmla="*/ 944722 h 944722"/>
                <a:gd name="connsiteX6" fmla="*/ 10017 w 762510"/>
                <a:gd name="connsiteY6" fmla="*/ 944562 h 944722"/>
                <a:gd name="connsiteX7" fmla="*/ 0 w 762510"/>
                <a:gd name="connsiteY7" fmla="*/ 483658 h 944722"/>
                <a:gd name="connsiteX8" fmla="*/ 10017 w 762510"/>
                <a:gd name="connsiteY8" fmla="*/ 0 h 944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2510" h="944722">
                  <a:moveTo>
                    <a:pt x="10017" y="0"/>
                  </a:moveTo>
                  <a:lnTo>
                    <a:pt x="762510" y="0"/>
                  </a:lnTo>
                  <a:cubicBezTo>
                    <a:pt x="761382" y="155468"/>
                    <a:pt x="760253" y="310937"/>
                    <a:pt x="759125" y="466405"/>
                  </a:cubicBezTo>
                  <a:cubicBezTo>
                    <a:pt x="760253" y="625791"/>
                    <a:pt x="761382" y="785176"/>
                    <a:pt x="762510" y="944562"/>
                  </a:cubicBezTo>
                  <a:lnTo>
                    <a:pt x="569343" y="944722"/>
                  </a:lnTo>
                  <a:lnTo>
                    <a:pt x="207034" y="944722"/>
                  </a:lnTo>
                  <a:lnTo>
                    <a:pt x="10017" y="944562"/>
                  </a:lnTo>
                  <a:lnTo>
                    <a:pt x="0" y="483658"/>
                  </a:lnTo>
                  <a:lnTo>
                    <a:pt x="10017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 dirty="0" smtClean="0"/>
                <a:t>Next</a:t>
              </a:r>
              <a:br>
                <a:rPr lang="en-US" sz="1200" dirty="0" smtClean="0"/>
              </a:br>
              <a:r>
                <a:rPr lang="en-US" sz="1200" dirty="0" smtClean="0"/>
                <a:t>Address</a:t>
              </a:r>
              <a:br>
                <a:rPr lang="en-US" sz="1200" dirty="0" smtClean="0"/>
              </a:br>
              <a:r>
                <a:rPr lang="en-US" sz="1200" dirty="0" smtClean="0"/>
                <a:t>Prediction</a:t>
              </a:r>
              <a:endParaRPr lang="en-US" dirty="0"/>
            </a:p>
          </p:txBody>
        </p:sp>
      </p:grp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1518332" y="2672294"/>
            <a:ext cx="291089" cy="55436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df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cxnSp>
        <p:nvCxnSpPr>
          <p:cNvPr id="55" name="Elbow Connector 54"/>
          <p:cNvCxnSpPr>
            <a:stCxn id="54" idx="1"/>
            <a:endCxn id="7" idx="0"/>
          </p:cNvCxnSpPr>
          <p:nvPr/>
        </p:nvCxnSpPr>
        <p:spPr bwMode="auto">
          <a:xfrm rot="10800000" flipV="1">
            <a:off x="929972" y="2949477"/>
            <a:ext cx="588361" cy="464533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56" name="Elbow Connector 55"/>
          <p:cNvCxnSpPr>
            <a:stCxn id="11" idx="0"/>
            <a:endCxn id="54" idx="3"/>
          </p:cNvCxnSpPr>
          <p:nvPr/>
        </p:nvCxnSpPr>
        <p:spPr bwMode="auto">
          <a:xfrm rot="16200000" flipV="1">
            <a:off x="1874860" y="2884040"/>
            <a:ext cx="464533" cy="595409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</p:spTree>
    <p:extLst>
      <p:ext uri="{BB962C8B-B14F-4D97-AF65-F5344CB8AC3E}">
        <p14:creationId xmlns:p14="http://schemas.microsoft.com/office/powerpoint/2010/main" val="39459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Decode detected </a:t>
            </a:r>
            <a:r>
              <a:rPr lang="en-US" sz="4000" dirty="0" err="1" smtClean="0"/>
              <a:t>mispredicts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 </a:t>
            </a:r>
            <a:r>
              <a:rPr lang="en-US" sz="2400" dirty="0" smtClean="0"/>
              <a:t>Non-branch</a:t>
            </a:r>
            <a:endParaRPr lang="en-US" sz="2400" dirty="0"/>
          </a:p>
          <a:p>
            <a:pPr lvl="1"/>
            <a:r>
              <a:rPr lang="en-US" sz="2000" dirty="0" smtClean="0"/>
              <a:t>When </a:t>
            </a:r>
            <a:r>
              <a:rPr lang="en-US" sz="2000" dirty="0" err="1" smtClean="0"/>
              <a:t>nextPC</a:t>
            </a:r>
            <a:r>
              <a:rPr lang="en-US" sz="2000" dirty="0" smtClean="0"/>
              <a:t> != PC+4 </a:t>
            </a:r>
          </a:p>
          <a:p>
            <a:pPr marL="457200" lvl="1" indent="0">
              <a:buNone/>
            </a:pPr>
            <a:r>
              <a:rPr lang="en-US" sz="2000" dirty="0" smtClean="0"/>
              <a:t>=&gt; use PC+4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 Unconditional target known at decode</a:t>
            </a:r>
          </a:p>
          <a:p>
            <a:pPr lvl="1"/>
            <a:r>
              <a:rPr lang="en-US" sz="2000" dirty="0" smtClean="0"/>
              <a:t>When </a:t>
            </a:r>
            <a:r>
              <a:rPr lang="en-US" sz="2000" dirty="0" err="1" smtClean="0"/>
              <a:t>nextPC</a:t>
            </a:r>
            <a:r>
              <a:rPr lang="en-US" sz="2000" dirty="0" smtClean="0"/>
              <a:t> != known target </a:t>
            </a:r>
          </a:p>
          <a:p>
            <a:pPr marL="457200" lvl="1" indent="0">
              <a:buNone/>
            </a:pPr>
            <a:r>
              <a:rPr lang="en-US" sz="2000" dirty="0" smtClean="0"/>
              <a:t>=&gt; use known target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 Conditional branch</a:t>
            </a:r>
          </a:p>
          <a:p>
            <a:pPr lvl="1"/>
            <a:r>
              <a:rPr lang="en-US" sz="2000" dirty="0" smtClean="0"/>
              <a:t>When </a:t>
            </a:r>
            <a:r>
              <a:rPr lang="en-US" sz="2000" dirty="0" err="1" smtClean="0"/>
              <a:t>nextPC</a:t>
            </a:r>
            <a:r>
              <a:rPr lang="en-US" sz="2000" dirty="0" smtClean="0"/>
              <a:t>  != PC+4 or decoded target </a:t>
            </a:r>
          </a:p>
          <a:p>
            <a:pPr marL="457200" lvl="1" indent="0">
              <a:buNone/>
            </a:pPr>
            <a:r>
              <a:rPr lang="en-US" sz="2000" dirty="0" smtClean="0"/>
              <a:t>=&gt; use PC+4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7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47321" cy="1143000"/>
          </a:xfrm>
        </p:spPr>
        <p:txBody>
          <a:bodyPr/>
          <a:lstStyle/>
          <a:p>
            <a:r>
              <a:rPr lang="en-US" dirty="0" smtClean="0"/>
              <a:t>Add a ‘decode’ epoch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49" y="1522228"/>
            <a:ext cx="8337698" cy="480414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#(Epoch)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fdEpoch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(0); // decode epoch @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fetch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#(Epoch)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feEpoch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// exec epoch @ fetch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#(Epoch)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ddEpoch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(0);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decode epoch @ decode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#(Epoch)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deEpoch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(0);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exec epoch @ decode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#(Epoch)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eeEpoch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// exec epoch @ exec</a:t>
            </a: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correct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NaInfo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naPredInfo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nextAddr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 Feedback deriving (Bits,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FIFOF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#(Tuple3#(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Epoch,Epoch,Feedback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decFeedback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&lt;-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mkFIFOF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FIFOF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#(Tuple2#(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Epoch,Feedback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execFeedback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mkFIFOF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4088864" y="4094467"/>
            <a:ext cx="4364019" cy="520177"/>
          </a:xfrm>
          <a:prstGeom prst="wedgeRoundRectCallout">
            <a:avLst>
              <a:gd name="adj1" fmla="val -49864"/>
              <a:gd name="adj2" fmla="val 220848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Send back both decode and exec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epochs as feedback from decode.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94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438707" cy="1143000"/>
          </a:xfrm>
        </p:spPr>
        <p:txBody>
          <a:bodyPr/>
          <a:lstStyle/>
          <a:p>
            <a:r>
              <a:rPr lang="en-US" sz="4000" dirty="0" smtClean="0"/>
              <a:t>NA </a:t>
            </a:r>
            <a:r>
              <a:rPr lang="en-US" sz="4000" dirty="0" err="1" smtClean="0"/>
              <a:t>mispredict</a:t>
            </a:r>
            <a:r>
              <a:rPr lang="en-US" sz="4000" dirty="0" smtClean="0"/>
              <a:t> - </a:t>
            </a:r>
            <a:r>
              <a:rPr lang="en-US" sz="4000" dirty="0" err="1" smtClean="0"/>
              <a:t>jmp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490187" y="1759785"/>
            <a:ext cx="741875" cy="4102110"/>
            <a:chOff x="2490187" y="1759785"/>
            <a:chExt cx="741875" cy="4102110"/>
          </a:xfrm>
        </p:grpSpPr>
        <p:sp>
          <p:nvSpPr>
            <p:cNvPr id="8" name="Rectangle 7"/>
            <p:cNvSpPr/>
            <p:nvPr/>
          </p:nvSpPr>
          <p:spPr bwMode="auto">
            <a:xfrm>
              <a:off x="2490191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γ</a:t>
              </a:r>
              <a:r>
                <a:rPr lang="en-US" sz="1600" dirty="0" smtClean="0"/>
                <a:t>.1.2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490190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 smtClean="0"/>
                <a:t>β</a:t>
              </a:r>
              <a:r>
                <a:rPr lang="en-US" sz="1600" strike="sngStrike" dirty="0" smtClean="0"/>
                <a:t>.1.1</a:t>
              </a:r>
              <a:endParaRPr lang="en-US" sz="1600" strike="sngStrike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490189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490188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490191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90187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745418" y="1759785"/>
            <a:ext cx="741875" cy="4102110"/>
            <a:chOff x="1745418" y="1759785"/>
            <a:chExt cx="741875" cy="410211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745422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β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745421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745420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745419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745422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45418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83401" y="1759785"/>
            <a:ext cx="741875" cy="4102110"/>
            <a:chOff x="983401" y="1759785"/>
            <a:chExt cx="741875" cy="410211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983405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983404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983403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983402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983405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983401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752180" y="1759784"/>
            <a:ext cx="741875" cy="4102110"/>
            <a:chOff x="4752180" y="1759784"/>
            <a:chExt cx="741875" cy="410211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4752184" y="1759784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n-US" sz="1600" dirty="0"/>
                <a:t>ζ.1.2</a:t>
              </a:r>
              <a:endParaRPr lang="en-US" sz="1600" dirty="0"/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752183" y="2443469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1600" dirty="0" smtClean="0"/>
                <a:t>ε</a:t>
              </a:r>
              <a:r>
                <a:rPr lang="en-US" sz="1600" dirty="0" smtClean="0"/>
                <a:t>.1.2</a:t>
              </a:r>
              <a:endParaRPr lang="en-US" sz="1600" dirty="0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752182" y="3127154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δ</a:t>
              </a:r>
              <a:r>
                <a:rPr lang="en-US" sz="1600" dirty="0" smtClean="0"/>
                <a:t>.1.2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4752181" y="3810839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γ</a:t>
              </a:r>
              <a:r>
                <a:rPr lang="en-US" sz="1600" dirty="0" smtClean="0"/>
                <a:t>.1.2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4752184" y="4494524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1600" dirty="0"/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4752180" y="5178209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234951" y="1759785"/>
            <a:ext cx="741875" cy="4102110"/>
            <a:chOff x="3234951" y="1759785"/>
            <a:chExt cx="741875" cy="410211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3234955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δ</a:t>
              </a:r>
              <a:r>
                <a:rPr lang="en-US" sz="1600" dirty="0" smtClean="0"/>
                <a:t>.1.2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234954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γ</a:t>
              </a:r>
              <a:r>
                <a:rPr lang="en-US" sz="1600" dirty="0" smtClean="0"/>
                <a:t>.1.2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234953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1600" dirty="0"/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234952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234955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234951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494051" y="1759783"/>
            <a:ext cx="741875" cy="4102110"/>
            <a:chOff x="5494051" y="1759783"/>
            <a:chExt cx="741875" cy="4102110"/>
          </a:xfrm>
        </p:grpSpPr>
        <p:sp>
          <p:nvSpPr>
            <p:cNvPr id="53" name="Rectangle 52"/>
            <p:cNvSpPr/>
            <p:nvPr/>
          </p:nvSpPr>
          <p:spPr bwMode="auto">
            <a:xfrm>
              <a:off x="5494055" y="1759783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l-GR" sz="1600" dirty="0"/>
                <a:t>η</a:t>
              </a:r>
              <a:r>
                <a:rPr lang="en-US" sz="1600" dirty="0"/>
                <a:t>.1.2</a:t>
              </a:r>
              <a:endParaRPr lang="en-US" sz="1600" dirty="0"/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494054" y="2443468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n-US" sz="1600" dirty="0"/>
                <a:t>ζ.1.2</a:t>
              </a:r>
              <a:endParaRPr lang="en-US" sz="1600" dirty="0"/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494053" y="3127153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1600" dirty="0" smtClean="0"/>
                <a:t>ε</a:t>
              </a:r>
              <a:r>
                <a:rPr lang="en-US" sz="1600" dirty="0" smtClean="0"/>
                <a:t>.1.2</a:t>
              </a:r>
              <a:endParaRPr lang="en-US" sz="1600" dirty="0"/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5494052" y="3810838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δ</a:t>
              </a:r>
              <a:r>
                <a:rPr lang="en-US" sz="1600" dirty="0" smtClean="0"/>
                <a:t>.1.2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494055" y="4494523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γ</a:t>
              </a:r>
              <a:r>
                <a:rPr lang="en-US" sz="1600" dirty="0" smtClean="0"/>
                <a:t>.1.2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494051" y="5178208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238815" y="1759783"/>
            <a:ext cx="741875" cy="4102110"/>
            <a:chOff x="6238815" y="1759783"/>
            <a:chExt cx="741875" cy="4102110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238819" y="1759783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238818" y="2443468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l-GR" sz="1600" dirty="0"/>
                <a:t>η</a:t>
              </a:r>
              <a:r>
                <a:rPr lang="en-US" sz="1600" dirty="0"/>
                <a:t>.1.2</a:t>
              </a: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238817" y="3127153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n-US" sz="1600" dirty="0"/>
                <a:t>ζ.1.2</a:t>
              </a:r>
              <a:endParaRPr lang="en-US" sz="1600" dirty="0"/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238816" y="3810838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1600" dirty="0" smtClean="0"/>
                <a:t>ε</a:t>
              </a:r>
              <a:r>
                <a:rPr lang="en-US" sz="1600" dirty="0" smtClean="0"/>
                <a:t>.1.2</a:t>
              </a:r>
              <a:endParaRPr lang="en-US" sz="1600" dirty="0"/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6238819" y="4494523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δ</a:t>
              </a:r>
              <a:r>
                <a:rPr lang="en-US" sz="1600" dirty="0" smtClean="0"/>
                <a:t>.1.2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238815" y="5178208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γ</a:t>
              </a:r>
              <a:r>
                <a:rPr lang="en-US" sz="1600" dirty="0" smtClean="0"/>
                <a:t>.1.2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738791" y="1759782"/>
            <a:ext cx="741875" cy="4102110"/>
            <a:chOff x="7738791" y="1759782"/>
            <a:chExt cx="741875" cy="4102110"/>
          </a:xfrm>
        </p:grpSpPr>
        <p:sp>
          <p:nvSpPr>
            <p:cNvPr id="71" name="Rectangle 70"/>
            <p:cNvSpPr/>
            <p:nvPr/>
          </p:nvSpPr>
          <p:spPr bwMode="auto">
            <a:xfrm>
              <a:off x="7738795" y="1759782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738794" y="2443467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7738793" y="3127152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7738792" y="3810837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/>
                <a:t>η</a:t>
              </a:r>
              <a:r>
                <a:rPr lang="en-US" sz="1600" dirty="0"/>
                <a:t>.1.2</a:t>
              </a:r>
              <a:endParaRPr lang="en-US" sz="1600" dirty="0"/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7738795" y="4494522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1600" dirty="0"/>
                <a:t>ζ.1.2</a:t>
              </a:r>
              <a:endParaRPr lang="en-US" sz="1600" dirty="0"/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7738791" y="5178207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ε</a:t>
              </a:r>
              <a:r>
                <a:rPr lang="en-US" sz="1600" dirty="0" smtClean="0"/>
                <a:t>.1.2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990163" y="1759784"/>
            <a:ext cx="741875" cy="4102110"/>
            <a:chOff x="3990163" y="1759784"/>
            <a:chExt cx="741875" cy="4102110"/>
          </a:xfrm>
        </p:grpSpPr>
        <p:sp>
          <p:nvSpPr>
            <p:cNvPr id="82" name="Rectangle 81"/>
            <p:cNvSpPr/>
            <p:nvPr/>
          </p:nvSpPr>
          <p:spPr bwMode="auto">
            <a:xfrm>
              <a:off x="3990167" y="1759784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1600" dirty="0" smtClean="0"/>
                <a:t>ε</a:t>
              </a:r>
              <a:r>
                <a:rPr lang="en-US" sz="1600" dirty="0" smtClean="0"/>
                <a:t>.1.2</a:t>
              </a:r>
              <a:endParaRPr lang="en-US" sz="1600" dirty="0"/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3990166" y="2443469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δ</a:t>
              </a:r>
              <a:r>
                <a:rPr lang="en-US" sz="1600" dirty="0" smtClean="0"/>
                <a:t>.1.2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990165" y="3127154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γ</a:t>
              </a:r>
              <a:r>
                <a:rPr lang="en-US" sz="1600" dirty="0" smtClean="0"/>
                <a:t>.1.2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3990164" y="3810839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1600" dirty="0"/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3990167" y="4494524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3990163" y="5178209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994027" y="1759782"/>
            <a:ext cx="741875" cy="4102110"/>
            <a:chOff x="6994027" y="1759782"/>
            <a:chExt cx="741875" cy="4102110"/>
          </a:xfrm>
        </p:grpSpPr>
        <p:sp>
          <p:nvSpPr>
            <p:cNvPr id="91" name="Rectangle 90"/>
            <p:cNvSpPr/>
            <p:nvPr/>
          </p:nvSpPr>
          <p:spPr bwMode="auto">
            <a:xfrm>
              <a:off x="6994031" y="1759782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6994030" y="2443467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6994029" y="3127152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l-GR" sz="1600" dirty="0"/>
                <a:t>η</a:t>
              </a:r>
              <a:r>
                <a:rPr lang="en-US" sz="1600" dirty="0"/>
                <a:t>.1.2</a:t>
              </a:r>
              <a:endParaRPr lang="en-US" sz="1600" dirty="0"/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6994028" y="3810837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n-US" sz="1600" dirty="0"/>
                <a:t>ζ.1.2</a:t>
              </a:r>
              <a:endParaRPr lang="en-US" sz="1600" dirty="0"/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6994031" y="4494522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ε</a:t>
              </a:r>
              <a:r>
                <a:rPr lang="en-US" sz="1600" dirty="0" smtClean="0"/>
                <a:t>.1.2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6994027" y="5178207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δ</a:t>
              </a:r>
              <a:r>
                <a:rPr lang="en-US" sz="1600" dirty="0" smtClean="0"/>
                <a:t>.1.2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8532425" y="1904150"/>
            <a:ext cx="3700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</a:t>
            </a:r>
          </a:p>
          <a:p>
            <a:endParaRPr lang="en-US" sz="2200" dirty="0"/>
          </a:p>
          <a:p>
            <a:r>
              <a:rPr lang="en-US" sz="2200" dirty="0" smtClean="0"/>
              <a:t>D</a:t>
            </a:r>
          </a:p>
          <a:p>
            <a:endParaRPr lang="en-US" sz="2200" dirty="0"/>
          </a:p>
          <a:p>
            <a:r>
              <a:rPr lang="en-US" sz="2200" dirty="0"/>
              <a:t>R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X</a:t>
            </a:r>
          </a:p>
          <a:p>
            <a:endParaRPr lang="en-US" sz="2200" dirty="0" smtClean="0"/>
          </a:p>
          <a:p>
            <a:r>
              <a:rPr lang="en-US" sz="2200" dirty="0" smtClean="0"/>
              <a:t>M</a:t>
            </a:r>
          </a:p>
          <a:p>
            <a:endParaRPr lang="en-US" sz="2200" dirty="0" smtClean="0"/>
          </a:p>
          <a:p>
            <a:r>
              <a:rPr lang="en-US" sz="2200" dirty="0" smtClean="0"/>
              <a:t>W</a:t>
            </a:r>
            <a:endParaRPr lang="en-US" sz="2200" dirty="0"/>
          </a:p>
        </p:txBody>
      </p:sp>
      <p:sp>
        <p:nvSpPr>
          <p:cNvPr id="100" name="TextBox 99"/>
          <p:cNvSpPr txBox="1"/>
          <p:nvPr/>
        </p:nvSpPr>
        <p:spPr>
          <a:xfrm>
            <a:off x="190816" y="3821502"/>
            <a:ext cx="2992375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/>
              <a:t>α</a:t>
            </a:r>
            <a:r>
              <a:rPr lang="en-US" sz="1800" dirty="0"/>
              <a:t> </a:t>
            </a:r>
            <a:r>
              <a:rPr lang="en-US" sz="1800" dirty="0" smtClean="0"/>
              <a:t>= 00: </a:t>
            </a:r>
            <a:r>
              <a:rPr lang="en-US" sz="1800" dirty="0" smtClean="0"/>
              <a:t>j 40</a:t>
            </a:r>
            <a:br>
              <a:rPr lang="en-US" sz="1800" dirty="0" smtClean="0"/>
            </a:br>
            <a:r>
              <a:rPr lang="el-GR" sz="1800" dirty="0" smtClean="0"/>
              <a:t>β</a:t>
            </a:r>
            <a:r>
              <a:rPr lang="en-US" sz="1800" dirty="0" smtClean="0"/>
              <a:t> = 04</a:t>
            </a:r>
            <a:r>
              <a:rPr lang="en-US" sz="1800" strike="sngStrike" dirty="0" smtClean="0"/>
              <a:t>: add …</a:t>
            </a:r>
            <a:endParaRPr lang="en-US" sz="1800" strike="sngStrike" dirty="0" smtClean="0"/>
          </a:p>
          <a:p>
            <a:r>
              <a:rPr lang="el-GR" sz="1800" dirty="0" smtClean="0"/>
              <a:t>γ</a:t>
            </a:r>
            <a:r>
              <a:rPr lang="en-US" sz="1800" dirty="0" smtClean="0"/>
              <a:t> = </a:t>
            </a:r>
            <a:r>
              <a:rPr lang="en-US" sz="1800" dirty="0" smtClean="0"/>
              <a:t>40</a:t>
            </a:r>
            <a:r>
              <a:rPr lang="en-US" sz="1800" dirty="0" smtClean="0"/>
              <a:t>: </a:t>
            </a:r>
            <a:r>
              <a:rPr lang="en-US" sz="1800" dirty="0"/>
              <a:t>add ...</a:t>
            </a:r>
          </a:p>
          <a:p>
            <a:r>
              <a:rPr lang="el-GR" sz="1800" dirty="0" smtClean="0"/>
              <a:t>δ</a:t>
            </a:r>
            <a:r>
              <a:rPr lang="en-US" sz="1800" dirty="0" smtClean="0"/>
              <a:t> = </a:t>
            </a:r>
            <a:r>
              <a:rPr lang="en-US" sz="1800" dirty="0" smtClean="0"/>
              <a:t>44: </a:t>
            </a:r>
            <a:r>
              <a:rPr lang="en-US" sz="1800" dirty="0"/>
              <a:t>add </a:t>
            </a:r>
            <a:r>
              <a:rPr lang="en-US" sz="1800" dirty="0" smtClean="0"/>
              <a:t>...</a:t>
            </a:r>
            <a:endParaRPr lang="en-US" sz="1800" dirty="0"/>
          </a:p>
          <a:p>
            <a:r>
              <a:rPr lang="el-GR" sz="1800" dirty="0" smtClean="0"/>
              <a:t>ε</a:t>
            </a:r>
            <a:r>
              <a:rPr lang="en-US" sz="1800" dirty="0" smtClean="0"/>
              <a:t> = </a:t>
            </a:r>
            <a:r>
              <a:rPr lang="en-US" sz="1800" dirty="0" smtClean="0"/>
              <a:t>48</a:t>
            </a:r>
            <a:r>
              <a:rPr lang="en-US" sz="1800" dirty="0" smtClean="0"/>
              <a:t>: add ...</a:t>
            </a:r>
            <a:endParaRPr lang="en-US" sz="1800" dirty="0" smtClean="0"/>
          </a:p>
          <a:p>
            <a:r>
              <a:rPr lang="en-US" sz="1800" dirty="0" smtClean="0"/>
              <a:t>ζ = </a:t>
            </a:r>
            <a:r>
              <a:rPr lang="en-US" sz="1800" dirty="0" smtClean="0"/>
              <a:t>52</a:t>
            </a:r>
            <a:r>
              <a:rPr lang="en-US" sz="1800" dirty="0" smtClean="0"/>
              <a:t>: </a:t>
            </a:r>
            <a:r>
              <a:rPr lang="en-US" sz="1800" dirty="0" smtClean="0"/>
              <a:t>add </a:t>
            </a:r>
            <a:r>
              <a:rPr lang="en-US" sz="1800" dirty="0" smtClean="0"/>
              <a:t>...</a:t>
            </a:r>
            <a:endParaRPr lang="en-US" sz="1800" dirty="0" smtClean="0"/>
          </a:p>
          <a:p>
            <a:r>
              <a:rPr lang="el-GR" sz="1800" dirty="0" smtClean="0"/>
              <a:t>η</a:t>
            </a:r>
            <a:r>
              <a:rPr lang="en-US" sz="1800" dirty="0" smtClean="0"/>
              <a:t> = </a:t>
            </a:r>
            <a:r>
              <a:rPr lang="en-US" sz="1800" dirty="0" smtClean="0"/>
              <a:t>56: </a:t>
            </a:r>
            <a:r>
              <a:rPr lang="en-US" sz="1800" dirty="0" smtClean="0"/>
              <a:t>add </a:t>
            </a:r>
            <a:r>
              <a:rPr lang="en-US" sz="1800" dirty="0" smtClean="0"/>
              <a:t>...</a:t>
            </a:r>
            <a:endParaRPr lang="en-US" sz="1800" dirty="0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1224683" y="1467611"/>
            <a:ext cx="7307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0         1        2         3         4         5        6        7         8         9     </a:t>
            </a:r>
            <a:endParaRPr lang="en-US" sz="1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3258643" y="3821568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en-US" sz="1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975420" y="3810837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en-US" sz="1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4732034" y="3810736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en-US" sz="1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5494051" y="3810836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en-US" sz="1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6234520" y="3810735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en-US" sz="1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6980686" y="3803846"/>
            <a:ext cx="2423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1</a:t>
            </a:r>
            <a:endParaRPr lang="en-US" sz="1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7738791" y="3803845"/>
            <a:ext cx="2423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1</a:t>
            </a:r>
            <a:endParaRPr lang="en-US" sz="1400" dirty="0"/>
          </a:p>
        </p:txBody>
      </p:sp>
      <p:sp>
        <p:nvSpPr>
          <p:cNvPr id="112" name="TextBox 111"/>
          <p:cNvSpPr txBox="1"/>
          <p:nvPr/>
        </p:nvSpPr>
        <p:spPr>
          <a:xfrm>
            <a:off x="983405" y="1759782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733383" y="1763325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485887" y="1763324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15" name="TextBox 114"/>
          <p:cNvSpPr txBox="1"/>
          <p:nvPr/>
        </p:nvSpPr>
        <p:spPr>
          <a:xfrm>
            <a:off x="3230656" y="1773958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975420" y="1759781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745344" y="175978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5494055" y="1759779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6248049" y="1759778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6994031" y="1763321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7738795" y="1773957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1745422" y="2437492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98" name="TextBox 97"/>
          <p:cNvSpPr txBox="1"/>
          <p:nvPr/>
        </p:nvSpPr>
        <p:spPr>
          <a:xfrm>
            <a:off x="2485887" y="244347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234955" y="244347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975420" y="244347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739368" y="244347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5512008" y="2440414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235922" y="2440414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2360428" y="2264736"/>
            <a:ext cx="301950" cy="286456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5" name="Rounded Rectangular Callout 124"/>
          <p:cNvSpPr/>
          <p:nvPr/>
        </p:nvSpPr>
        <p:spPr bwMode="auto">
          <a:xfrm>
            <a:off x="1792231" y="6040225"/>
            <a:ext cx="4364019" cy="520177"/>
          </a:xfrm>
          <a:prstGeom prst="wedgeRoundRectCallout">
            <a:avLst>
              <a:gd name="adj1" fmla="val -42555"/>
              <a:gd name="adj2" fmla="val -384184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Next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address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mispredict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on ‘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jmp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’. Corrected in decode!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cxnSp>
        <p:nvCxnSpPr>
          <p:cNvPr id="15" name="Straight Arrow Connector 14"/>
          <p:cNvCxnSpPr>
            <a:stCxn id="97" idx="3"/>
          </p:cNvCxnSpPr>
          <p:nvPr/>
        </p:nvCxnSpPr>
        <p:spPr bwMode="auto">
          <a:xfrm flipV="1">
            <a:off x="2098404" y="2540559"/>
            <a:ext cx="430015" cy="4655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 flipV="1">
            <a:off x="2846252" y="1874218"/>
            <a:ext cx="430015" cy="4655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5831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Stage Pipeline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553724" y="3414011"/>
            <a:ext cx="752493" cy="944562"/>
          </a:xfrm>
          <a:prstGeom prst="rect">
            <a:avLst/>
          </a:prstGeom>
          <a:solidFill>
            <a:srgbClr val="FF00FF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F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603147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0776" y="1819724"/>
            <a:ext cx="80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Fetch</a:t>
            </a:r>
            <a:endParaRPr lang="en-US" dirty="0"/>
          </a:p>
        </p:txBody>
      </p: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1504212" y="3419567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fr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2028583" y="3414011"/>
            <a:ext cx="752493" cy="944562"/>
          </a:xfrm>
          <a:prstGeom prst="rect">
            <a:avLst/>
          </a:prstGeom>
          <a:solidFill>
            <a:srgbClr val="1560BF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D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084028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99453" y="1819724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Decode</a:t>
            </a:r>
            <a:endParaRPr lang="en-US" dirty="0"/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2985093" y="3419567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dr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3564100" y="3414011"/>
            <a:ext cx="752493" cy="944562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R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619545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55741" y="1819724"/>
            <a:ext cx="759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err="1" smtClean="0"/>
              <a:t>Reg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Read</a:t>
            </a:r>
            <a:endParaRPr lang="en-US" dirty="0"/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4520610" y="3419567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rr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45" name="Rectangle 17"/>
          <p:cNvSpPr>
            <a:spLocks noChangeArrowheads="1"/>
          </p:cNvSpPr>
          <p:nvPr/>
        </p:nvSpPr>
        <p:spPr bwMode="auto">
          <a:xfrm>
            <a:off x="5047858" y="3414011"/>
            <a:ext cx="752493" cy="944562"/>
          </a:xfrm>
          <a:prstGeom prst="rect">
            <a:avLst/>
          </a:prstGeom>
          <a:solidFill>
            <a:srgbClr val="50D778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X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103303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35981" y="1819724"/>
            <a:ext cx="1097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Execute</a:t>
            </a:r>
            <a:endParaRPr lang="en-US" dirty="0"/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6004368" y="3419567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xr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51" name="Rectangle 17"/>
          <p:cNvSpPr>
            <a:spLocks noChangeArrowheads="1"/>
          </p:cNvSpPr>
          <p:nvPr/>
        </p:nvSpPr>
        <p:spPr bwMode="auto">
          <a:xfrm>
            <a:off x="6528739" y="3414011"/>
            <a:ext cx="752493" cy="944562"/>
          </a:xfrm>
          <a:prstGeom prst="rect">
            <a:avLst/>
          </a:prstGeom>
          <a:solidFill>
            <a:srgbClr val="FFEF58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M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584184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16862" y="1819724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Memory</a:t>
            </a:r>
            <a:endParaRPr lang="en-US" dirty="0"/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7485249" y="3419567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mr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8064256" y="3414011"/>
            <a:ext cx="752493" cy="944562"/>
          </a:xfrm>
          <a:prstGeom prst="rect">
            <a:avLst/>
          </a:prstGeom>
          <a:solidFill>
            <a:srgbClr val="F4F2C2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W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952379" y="1819724"/>
            <a:ext cx="900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Write-</a:t>
            </a:r>
            <a:br>
              <a:rPr lang="en-US" sz="1800" dirty="0" smtClean="0"/>
            </a:br>
            <a:r>
              <a:rPr lang="en-US" sz="1800" dirty="0" smtClean="0"/>
              <a:t>back</a:t>
            </a:r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11477" y="2241996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npc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cxnSp>
        <p:nvCxnSpPr>
          <p:cNvPr id="17" name="Elbow Connector 16"/>
          <p:cNvCxnSpPr>
            <a:stCxn id="15" idx="1"/>
            <a:endCxn id="8" idx="0"/>
          </p:cNvCxnSpPr>
          <p:nvPr/>
        </p:nvCxnSpPr>
        <p:spPr bwMode="auto">
          <a:xfrm rot="10800000" flipV="1">
            <a:off x="929971" y="2708721"/>
            <a:ext cx="581506" cy="705290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60" name="Elbow Connector 59"/>
          <p:cNvCxnSpPr>
            <a:stCxn id="45" idx="0"/>
            <a:endCxn id="15" idx="3"/>
          </p:cNvCxnSpPr>
          <p:nvPr/>
        </p:nvCxnSpPr>
        <p:spPr bwMode="auto">
          <a:xfrm rot="16200000" flipV="1">
            <a:off x="3260691" y="1250596"/>
            <a:ext cx="705290" cy="3621539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63" name="Elbow Connector 62"/>
          <p:cNvCxnSpPr>
            <a:stCxn id="55" idx="0"/>
            <a:endCxn id="41" idx="0"/>
          </p:cNvCxnSpPr>
          <p:nvPr/>
        </p:nvCxnSpPr>
        <p:spPr bwMode="auto">
          <a:xfrm rot="16200000" flipV="1">
            <a:off x="6190425" y="1163933"/>
            <a:ext cx="12700" cy="4500156"/>
          </a:xfrm>
          <a:prstGeom prst="bentConnector3">
            <a:avLst>
              <a:gd name="adj1" fmla="val 6932252"/>
            </a:avLst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1340723" y="3886292"/>
            <a:ext cx="163489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1795301" y="3886292"/>
            <a:ext cx="23328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70" name="Straight Arrow Connector 69"/>
          <p:cNvCxnSpPr/>
          <p:nvPr/>
        </p:nvCxnSpPr>
        <p:spPr bwMode="auto">
          <a:xfrm>
            <a:off x="2781076" y="3886292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3276182" y="3886292"/>
            <a:ext cx="28791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4316593" y="3886292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4811699" y="3886292"/>
            <a:ext cx="236159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5800351" y="3886292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6295457" y="3886292"/>
            <a:ext cx="23328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7281232" y="3886292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7776338" y="3886292"/>
            <a:ext cx="28791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sp>
        <p:nvSpPr>
          <p:cNvPr id="91" name="Slide Number Placeholder 9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58354" y="5794745"/>
            <a:ext cx="5109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 to add a next address prediction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92861" cy="1143000"/>
          </a:xfrm>
        </p:spPr>
        <p:txBody>
          <a:bodyPr/>
          <a:lstStyle/>
          <a:p>
            <a:r>
              <a:rPr lang="en-US" sz="4000" dirty="0" smtClean="0"/>
              <a:t>NA </a:t>
            </a:r>
            <a:r>
              <a:rPr lang="en-US" sz="4000" dirty="0" err="1" smtClean="0"/>
              <a:t>mispredict</a:t>
            </a:r>
            <a:r>
              <a:rPr lang="en-US" sz="4000" dirty="0" smtClean="0"/>
              <a:t> - add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490187" y="1759785"/>
            <a:ext cx="741875" cy="4102110"/>
            <a:chOff x="2490187" y="1759785"/>
            <a:chExt cx="741875" cy="4102110"/>
          </a:xfrm>
        </p:grpSpPr>
        <p:sp>
          <p:nvSpPr>
            <p:cNvPr id="8" name="Rectangle 7"/>
            <p:cNvSpPr/>
            <p:nvPr/>
          </p:nvSpPr>
          <p:spPr bwMode="auto">
            <a:xfrm>
              <a:off x="2490191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γ</a:t>
              </a:r>
              <a:r>
                <a:rPr lang="en-US" sz="1600" dirty="0" smtClean="0"/>
                <a:t>.1.2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490190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 smtClean="0"/>
                <a:t>β</a:t>
              </a:r>
              <a:r>
                <a:rPr lang="en-US" sz="1600" strike="sngStrike" dirty="0" smtClean="0"/>
                <a:t>.1.1</a:t>
              </a:r>
              <a:endParaRPr lang="en-US" sz="1600" strike="sngStrike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490189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490188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490191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90187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745418" y="1759785"/>
            <a:ext cx="741875" cy="4102110"/>
            <a:chOff x="1745418" y="1759785"/>
            <a:chExt cx="741875" cy="410211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745422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β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745421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745420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745419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745422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45418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83401" y="1759785"/>
            <a:ext cx="741875" cy="4102110"/>
            <a:chOff x="983401" y="1759785"/>
            <a:chExt cx="741875" cy="410211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983405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983404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983403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983402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983405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983401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752180" y="1759784"/>
            <a:ext cx="741875" cy="4102110"/>
            <a:chOff x="4752180" y="1759784"/>
            <a:chExt cx="741875" cy="410211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4752184" y="1759784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n-US" sz="1600" dirty="0"/>
                <a:t>ζ.1.2</a:t>
              </a:r>
              <a:endParaRPr lang="en-US" sz="1600" dirty="0"/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752183" y="2443469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1600" dirty="0" smtClean="0"/>
                <a:t>ε</a:t>
              </a:r>
              <a:r>
                <a:rPr lang="en-US" sz="1600" dirty="0" smtClean="0"/>
                <a:t>.1.2</a:t>
              </a:r>
              <a:endParaRPr lang="en-US" sz="1600" dirty="0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752182" y="3127154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δ</a:t>
              </a:r>
              <a:r>
                <a:rPr lang="en-US" sz="1600" dirty="0" smtClean="0"/>
                <a:t>.1.2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4752181" y="3810839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γ</a:t>
              </a:r>
              <a:r>
                <a:rPr lang="en-US" sz="1600" dirty="0" smtClean="0"/>
                <a:t>.1.2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4752184" y="4494524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1600" dirty="0"/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4752180" y="5178209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234951" y="1759785"/>
            <a:ext cx="741875" cy="4102110"/>
            <a:chOff x="3234951" y="1759785"/>
            <a:chExt cx="741875" cy="410211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3234955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δ</a:t>
              </a:r>
              <a:r>
                <a:rPr lang="en-US" sz="1600" dirty="0" smtClean="0"/>
                <a:t>.1.2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234954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γ</a:t>
              </a:r>
              <a:r>
                <a:rPr lang="en-US" sz="1600" dirty="0" smtClean="0"/>
                <a:t>.1.2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234953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1600" dirty="0"/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234952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234955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234951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494051" y="1759783"/>
            <a:ext cx="741875" cy="4102110"/>
            <a:chOff x="5494051" y="1759783"/>
            <a:chExt cx="741875" cy="4102110"/>
          </a:xfrm>
        </p:grpSpPr>
        <p:sp>
          <p:nvSpPr>
            <p:cNvPr id="53" name="Rectangle 52"/>
            <p:cNvSpPr/>
            <p:nvPr/>
          </p:nvSpPr>
          <p:spPr bwMode="auto">
            <a:xfrm>
              <a:off x="5494055" y="1759783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l-GR" sz="1600" dirty="0"/>
                <a:t>η</a:t>
              </a:r>
              <a:r>
                <a:rPr lang="en-US" sz="1600" dirty="0"/>
                <a:t>.1.2</a:t>
              </a:r>
              <a:endParaRPr lang="en-US" sz="1600" dirty="0"/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494054" y="2443468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n-US" sz="1600" dirty="0"/>
                <a:t>ζ.1.2</a:t>
              </a:r>
              <a:endParaRPr lang="en-US" sz="1600" dirty="0"/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494053" y="3127153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1600" dirty="0" smtClean="0"/>
                <a:t>ε</a:t>
              </a:r>
              <a:r>
                <a:rPr lang="en-US" sz="1600" dirty="0" smtClean="0"/>
                <a:t>.1.2</a:t>
              </a:r>
              <a:endParaRPr lang="en-US" sz="1600" dirty="0"/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5494052" y="3810838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δ</a:t>
              </a:r>
              <a:r>
                <a:rPr lang="en-US" sz="1600" dirty="0" smtClean="0"/>
                <a:t>.1.2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494055" y="4494523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γ</a:t>
              </a:r>
              <a:r>
                <a:rPr lang="en-US" sz="1600" dirty="0" smtClean="0"/>
                <a:t>.1.2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494051" y="5178208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238815" y="1759783"/>
            <a:ext cx="741875" cy="4102110"/>
            <a:chOff x="6238815" y="1759783"/>
            <a:chExt cx="741875" cy="4102110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238819" y="1759783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238818" y="2443468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l-GR" sz="1600" dirty="0"/>
                <a:t>η</a:t>
              </a:r>
              <a:r>
                <a:rPr lang="en-US" sz="1600" dirty="0"/>
                <a:t>.1.2</a:t>
              </a: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238817" y="3127153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n-US" sz="1600" dirty="0"/>
                <a:t>ζ.1.2</a:t>
              </a:r>
              <a:endParaRPr lang="en-US" sz="1600" dirty="0"/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238816" y="3810838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1600" dirty="0" smtClean="0"/>
                <a:t>ε</a:t>
              </a:r>
              <a:r>
                <a:rPr lang="en-US" sz="1600" dirty="0" smtClean="0"/>
                <a:t>.1.2</a:t>
              </a:r>
              <a:endParaRPr lang="en-US" sz="1600" dirty="0"/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6238819" y="4494523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δ</a:t>
              </a:r>
              <a:r>
                <a:rPr lang="en-US" sz="1600" dirty="0" smtClean="0"/>
                <a:t>.1.2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238815" y="5178208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γ</a:t>
              </a:r>
              <a:r>
                <a:rPr lang="en-US" sz="1600" dirty="0" smtClean="0"/>
                <a:t>.1.2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738791" y="1759782"/>
            <a:ext cx="741875" cy="4102110"/>
            <a:chOff x="7738791" y="1759782"/>
            <a:chExt cx="741875" cy="4102110"/>
          </a:xfrm>
        </p:grpSpPr>
        <p:sp>
          <p:nvSpPr>
            <p:cNvPr id="71" name="Rectangle 70"/>
            <p:cNvSpPr/>
            <p:nvPr/>
          </p:nvSpPr>
          <p:spPr bwMode="auto">
            <a:xfrm>
              <a:off x="7738795" y="1759782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738794" y="2443467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7738793" y="3127152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7738792" y="3810837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/>
                <a:t>η</a:t>
              </a:r>
              <a:r>
                <a:rPr lang="en-US" sz="1600" dirty="0"/>
                <a:t>.1.2</a:t>
              </a:r>
              <a:endParaRPr lang="en-US" sz="1600" dirty="0"/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7738795" y="4494522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1600" dirty="0"/>
                <a:t>ζ.1.2</a:t>
              </a:r>
              <a:endParaRPr lang="en-US" sz="1600" dirty="0"/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7738791" y="5178207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ε</a:t>
              </a:r>
              <a:r>
                <a:rPr lang="en-US" sz="1600" dirty="0" smtClean="0"/>
                <a:t>.1.2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990163" y="1759784"/>
            <a:ext cx="741875" cy="4102110"/>
            <a:chOff x="3990163" y="1759784"/>
            <a:chExt cx="741875" cy="4102110"/>
          </a:xfrm>
        </p:grpSpPr>
        <p:sp>
          <p:nvSpPr>
            <p:cNvPr id="82" name="Rectangle 81"/>
            <p:cNvSpPr/>
            <p:nvPr/>
          </p:nvSpPr>
          <p:spPr bwMode="auto">
            <a:xfrm>
              <a:off x="3990167" y="1759784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1600" dirty="0" smtClean="0"/>
                <a:t>ε</a:t>
              </a:r>
              <a:r>
                <a:rPr lang="en-US" sz="1600" dirty="0" smtClean="0"/>
                <a:t>.1.2</a:t>
              </a:r>
              <a:endParaRPr lang="en-US" sz="1600" dirty="0"/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3990166" y="2443469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δ</a:t>
              </a:r>
              <a:r>
                <a:rPr lang="en-US" sz="1600" dirty="0" smtClean="0"/>
                <a:t>.1.2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990165" y="3127154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γ</a:t>
              </a:r>
              <a:r>
                <a:rPr lang="en-US" sz="1600" dirty="0" smtClean="0"/>
                <a:t>.1.2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3990164" y="3810839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1600" dirty="0"/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3990167" y="4494524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3990163" y="5178209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994027" y="1759782"/>
            <a:ext cx="741875" cy="4102110"/>
            <a:chOff x="6994027" y="1759782"/>
            <a:chExt cx="741875" cy="4102110"/>
          </a:xfrm>
        </p:grpSpPr>
        <p:sp>
          <p:nvSpPr>
            <p:cNvPr id="91" name="Rectangle 90"/>
            <p:cNvSpPr/>
            <p:nvPr/>
          </p:nvSpPr>
          <p:spPr bwMode="auto">
            <a:xfrm>
              <a:off x="6994031" y="1759782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6994030" y="2443467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6994029" y="3127152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l-GR" sz="1600" dirty="0"/>
                <a:t>η</a:t>
              </a:r>
              <a:r>
                <a:rPr lang="en-US" sz="1600" dirty="0"/>
                <a:t>.1.2</a:t>
              </a:r>
              <a:endParaRPr lang="en-US" sz="1600" dirty="0"/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6994028" y="3810837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n-US" sz="1600" dirty="0"/>
                <a:t>ζ.1.2</a:t>
              </a:r>
              <a:endParaRPr lang="en-US" sz="1600" dirty="0"/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6994031" y="4494522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ε</a:t>
              </a:r>
              <a:r>
                <a:rPr lang="en-US" sz="1600" dirty="0" smtClean="0"/>
                <a:t>.1.2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6994027" y="5178207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δ</a:t>
              </a:r>
              <a:r>
                <a:rPr lang="en-US" sz="1600" dirty="0" smtClean="0"/>
                <a:t>.1.2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8532425" y="1904150"/>
            <a:ext cx="3700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</a:t>
            </a:r>
          </a:p>
          <a:p>
            <a:endParaRPr lang="en-US" sz="2200" dirty="0"/>
          </a:p>
          <a:p>
            <a:r>
              <a:rPr lang="en-US" sz="2200" dirty="0" smtClean="0"/>
              <a:t>D</a:t>
            </a:r>
          </a:p>
          <a:p>
            <a:endParaRPr lang="en-US" sz="2200" dirty="0"/>
          </a:p>
          <a:p>
            <a:r>
              <a:rPr lang="en-US" sz="2200" dirty="0"/>
              <a:t>R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X</a:t>
            </a:r>
          </a:p>
          <a:p>
            <a:endParaRPr lang="en-US" sz="2200" dirty="0" smtClean="0"/>
          </a:p>
          <a:p>
            <a:r>
              <a:rPr lang="en-US" sz="2200" dirty="0" smtClean="0"/>
              <a:t>M</a:t>
            </a:r>
          </a:p>
          <a:p>
            <a:endParaRPr lang="en-US" sz="2200" dirty="0" smtClean="0"/>
          </a:p>
          <a:p>
            <a:r>
              <a:rPr lang="en-US" sz="2200" dirty="0" smtClean="0"/>
              <a:t>W</a:t>
            </a:r>
            <a:endParaRPr lang="en-US" sz="2200" dirty="0"/>
          </a:p>
        </p:txBody>
      </p:sp>
      <p:sp>
        <p:nvSpPr>
          <p:cNvPr id="100" name="TextBox 99"/>
          <p:cNvSpPr txBox="1"/>
          <p:nvPr/>
        </p:nvSpPr>
        <p:spPr>
          <a:xfrm>
            <a:off x="190816" y="3821502"/>
            <a:ext cx="2992375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/>
              <a:t>α</a:t>
            </a:r>
            <a:r>
              <a:rPr lang="en-US" sz="1800" dirty="0"/>
              <a:t> </a:t>
            </a:r>
            <a:r>
              <a:rPr lang="en-US" sz="1800" dirty="0" smtClean="0"/>
              <a:t>= 00: add </a:t>
            </a:r>
            <a:r>
              <a:rPr lang="en-US" sz="1800" dirty="0" smtClean="0"/>
              <a:t>...</a:t>
            </a:r>
            <a:br>
              <a:rPr lang="en-US" sz="1800" dirty="0" smtClean="0"/>
            </a:br>
            <a:r>
              <a:rPr lang="el-GR" sz="1800" dirty="0" smtClean="0"/>
              <a:t>β</a:t>
            </a:r>
            <a:r>
              <a:rPr lang="en-US" sz="1800" dirty="0" smtClean="0"/>
              <a:t> </a:t>
            </a:r>
            <a:r>
              <a:rPr lang="en-US" sz="1800" dirty="0" smtClean="0"/>
              <a:t>= </a:t>
            </a:r>
            <a:r>
              <a:rPr lang="en-US" sz="1800" strike="sngStrike" dirty="0" smtClean="0"/>
              <a:t>80</a:t>
            </a:r>
            <a:r>
              <a:rPr lang="en-US" sz="1800" strike="sngStrike" dirty="0" smtClean="0"/>
              <a:t>: add …</a:t>
            </a:r>
            <a:endParaRPr lang="en-US" sz="1800" strike="sngStrike" dirty="0" smtClean="0"/>
          </a:p>
          <a:p>
            <a:r>
              <a:rPr lang="el-GR" sz="1800" dirty="0" smtClean="0"/>
              <a:t>γ</a:t>
            </a:r>
            <a:r>
              <a:rPr lang="en-US" sz="1800" dirty="0" smtClean="0"/>
              <a:t> = </a:t>
            </a:r>
            <a:r>
              <a:rPr lang="en-US" sz="1800" dirty="0" smtClean="0"/>
              <a:t>04: </a:t>
            </a:r>
            <a:r>
              <a:rPr lang="en-US" sz="1800" dirty="0"/>
              <a:t>add ...</a:t>
            </a:r>
          </a:p>
          <a:p>
            <a:r>
              <a:rPr lang="el-GR" sz="1800" dirty="0" smtClean="0"/>
              <a:t>δ</a:t>
            </a:r>
            <a:r>
              <a:rPr lang="en-US" sz="1800" dirty="0" smtClean="0"/>
              <a:t> = </a:t>
            </a:r>
            <a:r>
              <a:rPr lang="en-US" sz="1800" dirty="0" smtClean="0"/>
              <a:t>08</a:t>
            </a:r>
            <a:r>
              <a:rPr lang="en-US" sz="1800" dirty="0" smtClean="0"/>
              <a:t>: </a:t>
            </a:r>
            <a:r>
              <a:rPr lang="en-US" sz="1800" dirty="0"/>
              <a:t>add </a:t>
            </a:r>
            <a:r>
              <a:rPr lang="en-US" sz="1800" dirty="0" smtClean="0"/>
              <a:t>...</a:t>
            </a:r>
            <a:endParaRPr lang="en-US" sz="1800" dirty="0"/>
          </a:p>
          <a:p>
            <a:r>
              <a:rPr lang="el-GR" sz="1800" dirty="0" smtClean="0"/>
              <a:t>ε</a:t>
            </a:r>
            <a:r>
              <a:rPr lang="en-US" sz="1800" dirty="0" smtClean="0"/>
              <a:t> = </a:t>
            </a:r>
            <a:r>
              <a:rPr lang="en-US" sz="1800" dirty="0" smtClean="0"/>
              <a:t>12: add ...</a:t>
            </a:r>
            <a:endParaRPr lang="en-US" sz="1800" dirty="0" smtClean="0"/>
          </a:p>
          <a:p>
            <a:r>
              <a:rPr lang="en-US" sz="1800" dirty="0" smtClean="0"/>
              <a:t>ζ = </a:t>
            </a:r>
            <a:r>
              <a:rPr lang="en-US" sz="1800" dirty="0" smtClean="0"/>
              <a:t>16</a:t>
            </a:r>
            <a:r>
              <a:rPr lang="en-US" sz="1800" dirty="0" smtClean="0"/>
              <a:t>: </a:t>
            </a:r>
            <a:r>
              <a:rPr lang="en-US" sz="1800" dirty="0" smtClean="0"/>
              <a:t>add </a:t>
            </a:r>
            <a:r>
              <a:rPr lang="en-US" sz="1800" dirty="0" smtClean="0"/>
              <a:t>...</a:t>
            </a:r>
            <a:endParaRPr lang="en-US" sz="1800" dirty="0" smtClean="0"/>
          </a:p>
          <a:p>
            <a:r>
              <a:rPr lang="el-GR" sz="1800" dirty="0" smtClean="0"/>
              <a:t>η</a:t>
            </a:r>
            <a:r>
              <a:rPr lang="en-US" sz="1800" dirty="0" smtClean="0"/>
              <a:t> = </a:t>
            </a:r>
            <a:r>
              <a:rPr lang="en-US" sz="1800" dirty="0" smtClean="0"/>
              <a:t>20</a:t>
            </a:r>
            <a:r>
              <a:rPr lang="en-US" sz="1800" dirty="0" smtClean="0"/>
              <a:t>: </a:t>
            </a:r>
            <a:r>
              <a:rPr lang="en-US" sz="1800" dirty="0" smtClean="0"/>
              <a:t>add </a:t>
            </a:r>
            <a:r>
              <a:rPr lang="en-US" sz="1800" dirty="0" smtClean="0"/>
              <a:t>...</a:t>
            </a:r>
            <a:endParaRPr lang="en-US" sz="1800" dirty="0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1224683" y="1467611"/>
            <a:ext cx="7307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0         1        2         3         4         5        6        7         8         9     </a:t>
            </a:r>
            <a:endParaRPr lang="en-US" sz="1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3258643" y="3821568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en-US" sz="1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975420" y="3810837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en-US" sz="1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4732034" y="3810736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en-US" sz="1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5494051" y="3810836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en-US" sz="1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6234520" y="3810735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en-US" sz="1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6980686" y="3803846"/>
            <a:ext cx="2423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1</a:t>
            </a:r>
            <a:endParaRPr lang="en-US" sz="1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7738791" y="3803845"/>
            <a:ext cx="2423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1</a:t>
            </a:r>
            <a:endParaRPr lang="en-US" sz="1400" dirty="0"/>
          </a:p>
        </p:txBody>
      </p:sp>
      <p:sp>
        <p:nvSpPr>
          <p:cNvPr id="112" name="TextBox 111"/>
          <p:cNvSpPr txBox="1"/>
          <p:nvPr/>
        </p:nvSpPr>
        <p:spPr>
          <a:xfrm>
            <a:off x="983405" y="1759782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733383" y="1763325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485887" y="1763324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15" name="TextBox 114"/>
          <p:cNvSpPr txBox="1"/>
          <p:nvPr/>
        </p:nvSpPr>
        <p:spPr>
          <a:xfrm>
            <a:off x="3230656" y="1773958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975420" y="1759781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745344" y="175978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5494055" y="1759779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6248049" y="1759778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6994031" y="1763321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7738795" y="1773957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1745422" y="2437492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98" name="TextBox 97"/>
          <p:cNvSpPr txBox="1"/>
          <p:nvPr/>
        </p:nvSpPr>
        <p:spPr>
          <a:xfrm>
            <a:off x="2485887" y="244347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234955" y="244347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975420" y="244347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739368" y="244347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5512008" y="2440414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235922" y="2440414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2360428" y="2264736"/>
            <a:ext cx="301950" cy="286456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5" name="Rounded Rectangular Callout 124"/>
          <p:cNvSpPr/>
          <p:nvPr/>
        </p:nvSpPr>
        <p:spPr bwMode="auto">
          <a:xfrm>
            <a:off x="1792232" y="6040225"/>
            <a:ext cx="4442288" cy="520177"/>
          </a:xfrm>
          <a:prstGeom prst="wedgeRoundRectCallout">
            <a:avLst>
              <a:gd name="adj1" fmla="val -43970"/>
              <a:gd name="adj2" fmla="val -380096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Next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address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mispredict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on ‘add’ corrected in decode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cxnSp>
        <p:nvCxnSpPr>
          <p:cNvPr id="126" name="Straight Arrow Connector 125"/>
          <p:cNvCxnSpPr/>
          <p:nvPr/>
        </p:nvCxnSpPr>
        <p:spPr bwMode="auto">
          <a:xfrm flipV="1">
            <a:off x="2360428" y="2264736"/>
            <a:ext cx="301950" cy="286456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 flipV="1">
            <a:off x="2846252" y="1874218"/>
            <a:ext cx="430015" cy="4655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 flipV="1">
            <a:off x="2098404" y="2540559"/>
            <a:ext cx="430015" cy="4655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2623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92861" cy="1143000"/>
          </a:xfrm>
        </p:spPr>
        <p:txBody>
          <a:bodyPr/>
          <a:lstStyle/>
          <a:p>
            <a:r>
              <a:rPr lang="en-US" sz="4000" dirty="0" smtClean="0"/>
              <a:t>NA </a:t>
            </a:r>
            <a:r>
              <a:rPr lang="en-US" sz="4000" dirty="0" err="1" smtClean="0"/>
              <a:t>mispredict</a:t>
            </a:r>
            <a:r>
              <a:rPr lang="en-US" sz="4000" dirty="0" smtClean="0"/>
              <a:t> - </a:t>
            </a:r>
            <a:r>
              <a:rPr lang="en-US" sz="4000" dirty="0" err="1" smtClean="0"/>
              <a:t>beq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490187" y="1759785"/>
            <a:ext cx="741875" cy="4102110"/>
            <a:chOff x="2490187" y="1759785"/>
            <a:chExt cx="741875" cy="4102110"/>
          </a:xfrm>
        </p:grpSpPr>
        <p:sp>
          <p:nvSpPr>
            <p:cNvPr id="8" name="Rectangle 7"/>
            <p:cNvSpPr/>
            <p:nvPr/>
          </p:nvSpPr>
          <p:spPr bwMode="auto">
            <a:xfrm>
              <a:off x="2490191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γ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490190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β</a:t>
              </a:r>
              <a:r>
                <a:rPr lang="en-US" sz="1600" dirty="0" smtClean="0"/>
                <a:t>.1.1</a:t>
              </a:r>
              <a:endParaRPr lang="en-US" sz="1600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490189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490188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490191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90187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745418" y="1759785"/>
            <a:ext cx="741875" cy="4102110"/>
            <a:chOff x="1745418" y="1759785"/>
            <a:chExt cx="741875" cy="410211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745422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β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745421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745420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745419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745422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45418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83401" y="1759785"/>
            <a:ext cx="741875" cy="4102110"/>
            <a:chOff x="983401" y="1759785"/>
            <a:chExt cx="741875" cy="410211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983405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983404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983403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983402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983405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983401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752180" y="1759784"/>
            <a:ext cx="741875" cy="4102110"/>
            <a:chOff x="4752180" y="1759784"/>
            <a:chExt cx="741875" cy="410211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4752184" y="1759784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n-US" sz="1600" dirty="0" smtClean="0"/>
                <a:t>ζ.2.1</a:t>
              </a:r>
              <a:endParaRPr lang="en-US" sz="1600" dirty="0"/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752183" y="2443469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1600" dirty="0" smtClean="0"/>
                <a:t>ε</a:t>
              </a:r>
              <a:r>
                <a:rPr lang="en-US" sz="1600" dirty="0" smtClean="0"/>
                <a:t>.2.1</a:t>
              </a:r>
              <a:endParaRPr lang="en-US" sz="1600" dirty="0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752182" y="3127154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δ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4752181" y="3810839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 smtClean="0"/>
                <a:t>γ</a:t>
              </a:r>
              <a:r>
                <a:rPr lang="en-US" sz="1600" strike="sngStrike" dirty="0" smtClean="0"/>
                <a:t>.1.1</a:t>
              </a:r>
              <a:endParaRPr kumimoji="0" lang="en-US" sz="16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4752184" y="4494524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 smtClean="0"/>
                <a:t>β</a:t>
              </a:r>
              <a:r>
                <a:rPr lang="en-US" sz="1600" strike="sngStrike" dirty="0" smtClean="0"/>
                <a:t>.1.1</a:t>
              </a:r>
              <a:endParaRPr lang="en-US" sz="1600" strike="sngStrike" dirty="0"/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4752180" y="5178209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234951" y="1759785"/>
            <a:ext cx="741875" cy="4102110"/>
            <a:chOff x="3234951" y="1759785"/>
            <a:chExt cx="741875" cy="410211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3234955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δ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234954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γ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234953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β</a:t>
              </a:r>
              <a:r>
                <a:rPr lang="en-US" sz="1600" dirty="0" smtClean="0"/>
                <a:t>.1.1</a:t>
              </a:r>
              <a:endParaRPr lang="en-US" sz="1600" dirty="0"/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234952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234955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234951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494051" y="1759783"/>
            <a:ext cx="741875" cy="4102110"/>
            <a:chOff x="5494051" y="1759783"/>
            <a:chExt cx="741875" cy="4102110"/>
          </a:xfrm>
        </p:grpSpPr>
        <p:sp>
          <p:nvSpPr>
            <p:cNvPr id="53" name="Rectangle 52"/>
            <p:cNvSpPr/>
            <p:nvPr/>
          </p:nvSpPr>
          <p:spPr bwMode="auto">
            <a:xfrm>
              <a:off x="5494055" y="1759783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l-GR" sz="1600" dirty="0"/>
                <a:t>η</a:t>
              </a:r>
              <a:r>
                <a:rPr lang="en-US" sz="1600" dirty="0" smtClean="0"/>
                <a:t>.2.1</a:t>
              </a:r>
              <a:endParaRPr lang="en-US" sz="1600" dirty="0"/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494054" y="2443468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n-US" sz="1600" dirty="0" smtClean="0"/>
                <a:t>ζ.2.1</a:t>
              </a:r>
              <a:endParaRPr lang="en-US" sz="1600" dirty="0"/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494053" y="3127153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1600" dirty="0" smtClean="0"/>
                <a:t>ε</a:t>
              </a:r>
              <a:r>
                <a:rPr lang="en-US" sz="1600" dirty="0" smtClean="0"/>
                <a:t>.2.1</a:t>
              </a:r>
              <a:endParaRPr lang="en-US" sz="1600" dirty="0"/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5494052" y="3810838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 smtClean="0"/>
                <a:t>δ</a:t>
              </a:r>
              <a:r>
                <a:rPr lang="en-US" sz="1600" strike="sngStrike" dirty="0" smtClean="0"/>
                <a:t>.1.1</a:t>
              </a:r>
              <a:endParaRPr kumimoji="0" lang="en-US" sz="16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494055" y="4494523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 smtClean="0"/>
                <a:t>γ</a:t>
              </a:r>
              <a:r>
                <a:rPr lang="en-US" sz="1600" strike="sngStrike" dirty="0" smtClean="0"/>
                <a:t>.1.1</a:t>
              </a:r>
              <a:endParaRPr kumimoji="0" lang="en-US" sz="16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494051" y="5178208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/>
                <a:t>β</a:t>
              </a:r>
              <a:r>
                <a:rPr lang="en-US" sz="1600" strike="sngStrike" dirty="0" smtClean="0"/>
                <a:t>.1.1</a:t>
              </a:r>
              <a:endParaRPr lang="en-US" sz="1600" strike="sngStrike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238815" y="1759783"/>
            <a:ext cx="741875" cy="4102110"/>
            <a:chOff x="6238815" y="1759783"/>
            <a:chExt cx="741875" cy="4102110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238819" y="1759783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238818" y="2443468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l-GR" sz="1600" dirty="0"/>
                <a:t>η</a:t>
              </a:r>
              <a:r>
                <a:rPr lang="en-US" sz="1600" dirty="0" smtClean="0"/>
                <a:t>.2.1</a:t>
              </a:r>
              <a:endParaRPr lang="en-US" sz="1600" dirty="0"/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238817" y="3127153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n-US" sz="1600" dirty="0" smtClean="0"/>
                <a:t>ζ.2.1</a:t>
              </a:r>
              <a:endParaRPr lang="en-US" sz="1600" dirty="0"/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238816" y="3810838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1600" dirty="0" smtClean="0"/>
                <a:t>ε</a:t>
              </a:r>
              <a:r>
                <a:rPr lang="en-US" sz="1600" dirty="0" smtClean="0"/>
                <a:t>.2.1</a:t>
              </a:r>
              <a:endParaRPr lang="en-US" sz="1600" dirty="0"/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6238819" y="4494523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 smtClean="0"/>
                <a:t>δ</a:t>
              </a:r>
              <a:r>
                <a:rPr lang="en-US" sz="1600" strike="sngStrike" dirty="0" smtClean="0"/>
                <a:t>.1.1</a:t>
              </a:r>
              <a:endParaRPr kumimoji="0" lang="en-US" sz="16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238815" y="5178208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 smtClean="0"/>
                <a:t>γ</a:t>
              </a:r>
              <a:r>
                <a:rPr lang="en-US" sz="1600" strike="sngStrike" dirty="0" smtClean="0"/>
                <a:t>.1.1</a:t>
              </a:r>
              <a:endParaRPr kumimoji="0" lang="en-US" sz="16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738791" y="1759782"/>
            <a:ext cx="741875" cy="4102110"/>
            <a:chOff x="7738791" y="1759782"/>
            <a:chExt cx="741875" cy="4102110"/>
          </a:xfrm>
        </p:grpSpPr>
        <p:sp>
          <p:nvSpPr>
            <p:cNvPr id="71" name="Rectangle 70"/>
            <p:cNvSpPr/>
            <p:nvPr/>
          </p:nvSpPr>
          <p:spPr bwMode="auto">
            <a:xfrm>
              <a:off x="7738795" y="1759782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738794" y="2443467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7738793" y="3127152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7738792" y="3810837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/>
                <a:t>η</a:t>
              </a:r>
              <a:r>
                <a:rPr lang="en-US" sz="1600" dirty="0" smtClean="0"/>
                <a:t>.2.1</a:t>
              </a:r>
              <a:endParaRPr lang="en-US" sz="1600" dirty="0"/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7738795" y="4494522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1600" dirty="0" smtClean="0"/>
                <a:t>ζ.2.1</a:t>
              </a:r>
              <a:endParaRPr lang="en-US" sz="1600" dirty="0"/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7738791" y="5178207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ε</a:t>
              </a:r>
              <a:r>
                <a:rPr lang="en-US" sz="1600" dirty="0" smtClean="0"/>
                <a:t>.2.1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990163" y="1759784"/>
            <a:ext cx="741875" cy="4102110"/>
            <a:chOff x="3990163" y="1759784"/>
            <a:chExt cx="741875" cy="4102110"/>
          </a:xfrm>
        </p:grpSpPr>
        <p:sp>
          <p:nvSpPr>
            <p:cNvPr id="82" name="Rectangle 81"/>
            <p:cNvSpPr/>
            <p:nvPr/>
          </p:nvSpPr>
          <p:spPr bwMode="auto">
            <a:xfrm>
              <a:off x="3990167" y="1759784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1600" dirty="0" smtClean="0"/>
                <a:t>ε</a:t>
              </a:r>
              <a:r>
                <a:rPr lang="en-US" sz="1600" dirty="0" smtClean="0"/>
                <a:t>.2.1</a:t>
              </a:r>
              <a:endParaRPr lang="en-US" sz="1600" dirty="0"/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3990166" y="2443469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δ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990165" y="3127154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γ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3990164" y="3810839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 smtClean="0"/>
                <a:t>β</a:t>
              </a:r>
              <a:r>
                <a:rPr lang="en-US" sz="1600" strike="sngStrike" dirty="0" smtClean="0"/>
                <a:t>.1.1</a:t>
              </a:r>
              <a:endParaRPr lang="en-US" sz="1600" strike="sngStrike" dirty="0"/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3990167" y="4494524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3990163" y="5178209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994027" y="1759782"/>
            <a:ext cx="741875" cy="4102110"/>
            <a:chOff x="6994027" y="1759782"/>
            <a:chExt cx="741875" cy="4102110"/>
          </a:xfrm>
        </p:grpSpPr>
        <p:sp>
          <p:nvSpPr>
            <p:cNvPr id="91" name="Rectangle 90"/>
            <p:cNvSpPr/>
            <p:nvPr/>
          </p:nvSpPr>
          <p:spPr bwMode="auto">
            <a:xfrm>
              <a:off x="6994031" y="1759782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6994030" y="2443467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6994029" y="3127152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l-GR" sz="1600" dirty="0"/>
                <a:t>η</a:t>
              </a:r>
              <a:r>
                <a:rPr lang="en-US" sz="1600" dirty="0" smtClean="0"/>
                <a:t>.2.1</a:t>
              </a:r>
              <a:endParaRPr lang="en-US" sz="1600" dirty="0"/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6994028" y="3810837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n-US" sz="1600" dirty="0" smtClean="0"/>
                <a:t>ζ.2.1</a:t>
              </a:r>
              <a:endParaRPr lang="en-US" sz="1600" dirty="0"/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6994031" y="4494522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ε</a:t>
              </a:r>
              <a:r>
                <a:rPr lang="en-US" sz="1600" dirty="0" smtClean="0"/>
                <a:t>.2.1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6994027" y="5178207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 smtClean="0"/>
                <a:t>δ</a:t>
              </a:r>
              <a:r>
                <a:rPr lang="en-US" sz="1600" strike="sngStrike" dirty="0" smtClean="0"/>
                <a:t>.1.1</a:t>
              </a:r>
              <a:endParaRPr kumimoji="0" lang="en-US" sz="16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8532425" y="1904150"/>
            <a:ext cx="3700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</a:t>
            </a:r>
          </a:p>
          <a:p>
            <a:endParaRPr lang="en-US" sz="2200" dirty="0"/>
          </a:p>
          <a:p>
            <a:r>
              <a:rPr lang="en-US" sz="2200" dirty="0" smtClean="0"/>
              <a:t>D</a:t>
            </a:r>
          </a:p>
          <a:p>
            <a:endParaRPr lang="en-US" sz="2200" dirty="0"/>
          </a:p>
          <a:p>
            <a:r>
              <a:rPr lang="en-US" sz="2200" dirty="0"/>
              <a:t>R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X</a:t>
            </a:r>
          </a:p>
          <a:p>
            <a:endParaRPr lang="en-US" sz="2200" dirty="0" smtClean="0"/>
          </a:p>
          <a:p>
            <a:r>
              <a:rPr lang="en-US" sz="2200" dirty="0" smtClean="0"/>
              <a:t>M</a:t>
            </a:r>
          </a:p>
          <a:p>
            <a:endParaRPr lang="en-US" sz="2200" dirty="0" smtClean="0"/>
          </a:p>
          <a:p>
            <a:r>
              <a:rPr lang="en-US" sz="2200" dirty="0" smtClean="0"/>
              <a:t>W</a:t>
            </a:r>
            <a:endParaRPr lang="en-US" sz="2200" dirty="0"/>
          </a:p>
        </p:txBody>
      </p:sp>
      <p:sp>
        <p:nvSpPr>
          <p:cNvPr id="100" name="TextBox 99"/>
          <p:cNvSpPr txBox="1"/>
          <p:nvPr/>
        </p:nvSpPr>
        <p:spPr>
          <a:xfrm>
            <a:off x="190816" y="3821502"/>
            <a:ext cx="2992375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/>
              <a:t>α</a:t>
            </a:r>
            <a:r>
              <a:rPr lang="en-US" sz="1800" dirty="0"/>
              <a:t> </a:t>
            </a:r>
            <a:r>
              <a:rPr lang="en-US" sz="1800" dirty="0" smtClean="0"/>
              <a:t>= 00: </a:t>
            </a:r>
            <a:r>
              <a:rPr lang="en-US" sz="1800" dirty="0" err="1" smtClean="0"/>
              <a:t>beq</a:t>
            </a:r>
            <a:r>
              <a:rPr lang="en-US" sz="1800" dirty="0" smtClean="0"/>
              <a:t> r0,r0</a:t>
            </a:r>
            <a:r>
              <a:rPr lang="en-US" sz="1800" dirty="0" smtClean="0"/>
              <a:t> 40</a:t>
            </a:r>
            <a:br>
              <a:rPr lang="en-US" sz="1800" dirty="0" smtClean="0"/>
            </a:br>
            <a:r>
              <a:rPr lang="el-GR" sz="1800" dirty="0" smtClean="0"/>
              <a:t>β</a:t>
            </a:r>
            <a:r>
              <a:rPr lang="en-US" sz="1800" dirty="0" smtClean="0"/>
              <a:t> </a:t>
            </a:r>
            <a:r>
              <a:rPr lang="en-US" sz="1800" dirty="0" smtClean="0"/>
              <a:t>= </a:t>
            </a:r>
            <a:r>
              <a:rPr lang="en-US" sz="1800" strike="sngStrike" dirty="0" smtClean="0"/>
              <a:t>04: add …</a:t>
            </a:r>
            <a:endParaRPr lang="en-US" sz="1800" strike="sngStrike" dirty="0" smtClean="0"/>
          </a:p>
          <a:p>
            <a:r>
              <a:rPr lang="el-GR" sz="1800" dirty="0" smtClean="0"/>
              <a:t>γ</a:t>
            </a:r>
            <a:r>
              <a:rPr lang="en-US" sz="1800" dirty="0" smtClean="0"/>
              <a:t> = </a:t>
            </a:r>
            <a:r>
              <a:rPr lang="en-US" sz="1800" strike="sngStrike" dirty="0" smtClean="0"/>
              <a:t>08: </a:t>
            </a:r>
            <a:r>
              <a:rPr lang="en-US" sz="1800" strike="sngStrike" dirty="0"/>
              <a:t>add ...</a:t>
            </a:r>
          </a:p>
          <a:p>
            <a:r>
              <a:rPr lang="el-GR" sz="1800" dirty="0" smtClean="0"/>
              <a:t>δ</a:t>
            </a:r>
            <a:r>
              <a:rPr lang="en-US" sz="1800" dirty="0" smtClean="0"/>
              <a:t> = </a:t>
            </a:r>
            <a:r>
              <a:rPr lang="en-US" sz="1800" strike="sngStrike" dirty="0" smtClean="0"/>
              <a:t>12: </a:t>
            </a:r>
            <a:r>
              <a:rPr lang="en-US" sz="1800" strike="sngStrike" dirty="0"/>
              <a:t>add </a:t>
            </a:r>
            <a:r>
              <a:rPr lang="en-US" sz="1800" strike="sngStrike" dirty="0" smtClean="0"/>
              <a:t>...</a:t>
            </a:r>
            <a:endParaRPr lang="en-US" sz="1800" strike="sngStrike" dirty="0"/>
          </a:p>
          <a:p>
            <a:r>
              <a:rPr lang="el-GR" sz="1800" dirty="0" smtClean="0"/>
              <a:t>ε</a:t>
            </a:r>
            <a:r>
              <a:rPr lang="en-US" sz="1800" dirty="0" smtClean="0"/>
              <a:t> = </a:t>
            </a:r>
            <a:r>
              <a:rPr lang="en-US" sz="1800" dirty="0" smtClean="0"/>
              <a:t>40</a:t>
            </a:r>
            <a:r>
              <a:rPr lang="en-US" sz="1800" dirty="0" smtClean="0"/>
              <a:t>: add ...</a:t>
            </a:r>
            <a:endParaRPr lang="en-US" sz="1800" dirty="0" smtClean="0"/>
          </a:p>
          <a:p>
            <a:r>
              <a:rPr lang="en-US" sz="1800" dirty="0" smtClean="0"/>
              <a:t>ζ = </a:t>
            </a:r>
            <a:r>
              <a:rPr lang="en-US" sz="1800" dirty="0" smtClean="0"/>
              <a:t>44: </a:t>
            </a:r>
            <a:r>
              <a:rPr lang="en-US" sz="1800" dirty="0" smtClean="0"/>
              <a:t>add </a:t>
            </a:r>
            <a:r>
              <a:rPr lang="en-US" sz="1800" dirty="0" smtClean="0"/>
              <a:t>...</a:t>
            </a:r>
            <a:endParaRPr lang="en-US" sz="1800" dirty="0" smtClean="0"/>
          </a:p>
          <a:p>
            <a:r>
              <a:rPr lang="el-GR" sz="1800" dirty="0" smtClean="0"/>
              <a:t>η</a:t>
            </a:r>
            <a:r>
              <a:rPr lang="en-US" sz="1800" dirty="0" smtClean="0"/>
              <a:t> = </a:t>
            </a:r>
            <a:r>
              <a:rPr lang="en-US" sz="1800" dirty="0" smtClean="0"/>
              <a:t>48: </a:t>
            </a:r>
            <a:r>
              <a:rPr lang="en-US" sz="1800" dirty="0" smtClean="0"/>
              <a:t>add </a:t>
            </a:r>
            <a:r>
              <a:rPr lang="en-US" sz="1800" dirty="0" smtClean="0"/>
              <a:t>...</a:t>
            </a:r>
            <a:endParaRPr lang="en-US" sz="1800" dirty="0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1224683" y="1467611"/>
            <a:ext cx="7307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0         1        2         3         4         5        6        7         8         9     </a:t>
            </a:r>
            <a:endParaRPr lang="en-US" sz="1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3258643" y="3821568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en-US" sz="1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975420" y="3810837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</a:t>
            </a:r>
            <a:endParaRPr lang="en-US" sz="1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4732034" y="3810736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2</a:t>
            </a:r>
            <a:endParaRPr lang="en-US" sz="1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5494051" y="3810836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</a:t>
            </a:r>
            <a:endParaRPr lang="en-US" sz="1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6234520" y="3810735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</a:t>
            </a:r>
            <a:endParaRPr lang="en-US" sz="1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6980686" y="3803846"/>
            <a:ext cx="2423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2</a:t>
            </a:r>
            <a:endParaRPr lang="en-US" sz="1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7738791" y="3803845"/>
            <a:ext cx="2423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2</a:t>
            </a:r>
            <a:endParaRPr lang="en-US" sz="1400" dirty="0"/>
          </a:p>
        </p:txBody>
      </p:sp>
      <p:sp>
        <p:nvSpPr>
          <p:cNvPr id="112" name="TextBox 111"/>
          <p:cNvSpPr txBox="1"/>
          <p:nvPr/>
        </p:nvSpPr>
        <p:spPr>
          <a:xfrm>
            <a:off x="983405" y="1759782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733383" y="1763325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485887" y="1763324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15" name="TextBox 114"/>
          <p:cNvSpPr txBox="1"/>
          <p:nvPr/>
        </p:nvSpPr>
        <p:spPr>
          <a:xfrm>
            <a:off x="3230656" y="1773958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975420" y="1759781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1</a:t>
            </a:r>
            <a:r>
              <a:rPr lang="en-US" sz="800" dirty="0" smtClean="0"/>
              <a:t>.1</a:t>
            </a:r>
            <a:endParaRPr lang="en-US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745344" y="175978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2.1</a:t>
            </a:r>
            <a:endParaRPr 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5494055" y="1759779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2.1</a:t>
            </a:r>
            <a:endParaRPr lang="en-US" sz="1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6248049" y="1759778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2.1</a:t>
            </a:r>
            <a:endParaRPr lang="en-US" sz="1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6994031" y="1763321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2.1</a:t>
            </a:r>
            <a:endParaRPr lang="en-US" sz="1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7738795" y="1773957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2.1</a:t>
            </a:r>
            <a:endParaRPr lang="en-US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1745422" y="2437492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98" name="TextBox 97"/>
          <p:cNvSpPr txBox="1"/>
          <p:nvPr/>
        </p:nvSpPr>
        <p:spPr>
          <a:xfrm>
            <a:off x="2485887" y="244347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234955" y="244347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975420" y="244347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739368" y="244347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5512008" y="2440414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2</a:t>
            </a:r>
            <a:r>
              <a:rPr lang="en-US" sz="800" dirty="0" smtClean="0"/>
              <a:t>.1</a:t>
            </a:r>
            <a:endParaRPr lang="en-US" sz="16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235922" y="2440414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2</a:t>
            </a:r>
            <a:r>
              <a:rPr lang="en-US" sz="800" dirty="0" smtClean="0"/>
              <a:t>.1</a:t>
            </a:r>
            <a:endParaRPr lang="en-US" sz="16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3753293" y="2286000"/>
            <a:ext cx="472517" cy="161787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4" name="Rounded Rectangular Callout 123"/>
          <p:cNvSpPr/>
          <p:nvPr/>
        </p:nvSpPr>
        <p:spPr bwMode="auto">
          <a:xfrm>
            <a:off x="1792231" y="6040225"/>
            <a:ext cx="4342755" cy="520177"/>
          </a:xfrm>
          <a:prstGeom prst="wedgeRoundRectCallout">
            <a:avLst>
              <a:gd name="adj1" fmla="val -43137"/>
              <a:gd name="adj2" fmla="val -386228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Next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address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mispredict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on ‘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beq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’. </a:t>
            </a:r>
            <a:r>
              <a:rPr lang="en-US" sz="1800" dirty="0">
                <a:solidFill>
                  <a:schemeClr val="accent6"/>
                </a:solidFill>
              </a:rPr>
              <a:t>C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orrected in execute.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cxnSp>
        <p:nvCxnSpPr>
          <p:cNvPr id="24" name="Straight Arrow Connector 23"/>
          <p:cNvCxnSpPr>
            <a:stCxn id="103" idx="3"/>
          </p:cNvCxnSpPr>
          <p:nvPr/>
        </p:nvCxnSpPr>
        <p:spPr bwMode="auto">
          <a:xfrm flipV="1">
            <a:off x="5092350" y="2545214"/>
            <a:ext cx="476136" cy="597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 flipV="1">
            <a:off x="3587937" y="3910747"/>
            <a:ext cx="476136" cy="597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6" name="Straight Arrow Connector 125"/>
          <p:cNvCxnSpPr/>
          <p:nvPr/>
        </p:nvCxnSpPr>
        <p:spPr bwMode="auto">
          <a:xfrm flipV="1">
            <a:off x="4319679" y="1868240"/>
            <a:ext cx="476136" cy="597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7077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NA </a:t>
            </a:r>
            <a:r>
              <a:rPr lang="en-US" sz="4000" dirty="0" err="1" smtClean="0"/>
              <a:t>mispredict</a:t>
            </a:r>
            <a:r>
              <a:rPr lang="en-US" sz="4000" dirty="0" smtClean="0"/>
              <a:t> – late shadow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490187" y="1759785"/>
            <a:ext cx="741875" cy="4102110"/>
            <a:chOff x="2490187" y="1759785"/>
            <a:chExt cx="741875" cy="4102110"/>
          </a:xfrm>
        </p:grpSpPr>
        <p:sp>
          <p:nvSpPr>
            <p:cNvPr id="8" name="Rectangle 7"/>
            <p:cNvSpPr/>
            <p:nvPr/>
          </p:nvSpPr>
          <p:spPr bwMode="auto">
            <a:xfrm>
              <a:off x="2490191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γ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490190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β</a:t>
              </a:r>
              <a:r>
                <a:rPr lang="en-US" sz="1600" dirty="0" smtClean="0"/>
                <a:t>.1.1</a:t>
              </a:r>
              <a:endParaRPr lang="en-US" sz="1600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490189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490188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490191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90187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745418" y="1759785"/>
            <a:ext cx="741875" cy="4102110"/>
            <a:chOff x="1745418" y="1759785"/>
            <a:chExt cx="741875" cy="410211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745422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β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745421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745420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745419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745422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45418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83401" y="1759785"/>
            <a:ext cx="741875" cy="4102110"/>
            <a:chOff x="983401" y="1759785"/>
            <a:chExt cx="741875" cy="410211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983405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983404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983403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983402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983405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983401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752180" y="1759784"/>
            <a:ext cx="741875" cy="4102110"/>
            <a:chOff x="4752180" y="1759784"/>
            <a:chExt cx="741875" cy="410211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4752184" y="1759784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n-US" sz="1600" dirty="0" smtClean="0"/>
                <a:t>ζ.2.1</a:t>
              </a:r>
              <a:endParaRPr lang="en-US" sz="1600" dirty="0"/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752183" y="2443469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1600" dirty="0" smtClean="0"/>
                <a:t>ε</a:t>
              </a:r>
              <a:r>
                <a:rPr lang="en-US" sz="1600" dirty="0" smtClean="0"/>
                <a:t>.2.1</a:t>
              </a:r>
              <a:endParaRPr lang="en-US" sz="1600" dirty="0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752182" y="3127154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4752181" y="3810839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 smtClean="0"/>
                <a:t>γ</a:t>
              </a:r>
              <a:r>
                <a:rPr lang="en-US" sz="1600" strike="sngStrike" dirty="0" smtClean="0"/>
                <a:t>.1.1</a:t>
              </a:r>
              <a:endParaRPr kumimoji="0" lang="en-US" sz="16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4752184" y="4494524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 smtClean="0"/>
                <a:t>β</a:t>
              </a:r>
              <a:r>
                <a:rPr lang="en-US" sz="1600" strike="sngStrike" dirty="0" smtClean="0"/>
                <a:t>.1.1</a:t>
              </a:r>
              <a:endParaRPr lang="en-US" sz="1600" strike="sngStrike" dirty="0"/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4752180" y="5178209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234951" y="1759785"/>
            <a:ext cx="741875" cy="4102110"/>
            <a:chOff x="3234951" y="1759785"/>
            <a:chExt cx="741875" cy="410211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3234955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δ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234954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γ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234953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β</a:t>
              </a:r>
              <a:r>
                <a:rPr lang="en-US" sz="1600" dirty="0" smtClean="0"/>
                <a:t>.1.1</a:t>
              </a:r>
              <a:endParaRPr lang="en-US" sz="1600" dirty="0"/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234952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234955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234951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494051" y="1759783"/>
            <a:ext cx="741875" cy="4102110"/>
            <a:chOff x="5494051" y="1759783"/>
            <a:chExt cx="741875" cy="4102110"/>
          </a:xfrm>
        </p:grpSpPr>
        <p:sp>
          <p:nvSpPr>
            <p:cNvPr id="53" name="Rectangle 52"/>
            <p:cNvSpPr/>
            <p:nvPr/>
          </p:nvSpPr>
          <p:spPr bwMode="auto">
            <a:xfrm>
              <a:off x="5494055" y="1759783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l-GR" sz="1600" dirty="0"/>
                <a:t>η</a:t>
              </a:r>
              <a:r>
                <a:rPr lang="en-US" sz="1600" dirty="0" smtClean="0"/>
                <a:t>.2.1</a:t>
              </a:r>
              <a:endParaRPr lang="en-US" sz="1600" dirty="0"/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494054" y="2443468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n-US" sz="1600" dirty="0" smtClean="0"/>
                <a:t>ζ.2.1</a:t>
              </a:r>
              <a:endParaRPr lang="en-US" sz="1600" dirty="0"/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494053" y="3127153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1600" dirty="0" smtClean="0"/>
                <a:t>ε</a:t>
              </a:r>
              <a:r>
                <a:rPr lang="en-US" sz="1600" dirty="0" smtClean="0"/>
                <a:t>.2.1</a:t>
              </a:r>
              <a:endParaRPr lang="en-US" sz="1600" dirty="0"/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5494052" y="3810838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16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494055" y="4494523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 smtClean="0"/>
                <a:t>γ</a:t>
              </a:r>
              <a:r>
                <a:rPr lang="en-US" sz="1600" strike="sngStrike" dirty="0" smtClean="0"/>
                <a:t>.1.1</a:t>
              </a:r>
              <a:endParaRPr kumimoji="0" lang="en-US" sz="16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494051" y="5178208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/>
                <a:t>β</a:t>
              </a:r>
              <a:r>
                <a:rPr lang="en-US" sz="1600" strike="sngStrike" dirty="0" smtClean="0"/>
                <a:t>.1.1</a:t>
              </a:r>
              <a:endParaRPr lang="en-US" sz="1600" strike="sngStrike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238815" y="1759783"/>
            <a:ext cx="741875" cy="4102110"/>
            <a:chOff x="6238815" y="1759783"/>
            <a:chExt cx="741875" cy="4102110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238819" y="1759783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238818" y="2443468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l-GR" sz="1600" dirty="0"/>
                <a:t>η</a:t>
              </a:r>
              <a:r>
                <a:rPr lang="en-US" sz="1600" dirty="0" smtClean="0"/>
                <a:t>.2.1</a:t>
              </a:r>
              <a:endParaRPr lang="en-US" sz="1600" dirty="0"/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238817" y="3127153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n-US" sz="1600" dirty="0" smtClean="0"/>
                <a:t>ζ.2.1</a:t>
              </a:r>
              <a:endParaRPr lang="en-US" sz="1600" dirty="0"/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238816" y="3810838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1600" dirty="0" smtClean="0"/>
                <a:t>ε</a:t>
              </a:r>
              <a:r>
                <a:rPr lang="en-US" sz="1600" dirty="0" smtClean="0"/>
                <a:t>.2.1</a:t>
              </a:r>
              <a:endParaRPr lang="en-US" sz="1600" dirty="0"/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6238819" y="4494523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16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238815" y="5178208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 smtClean="0"/>
                <a:t>γ</a:t>
              </a:r>
              <a:r>
                <a:rPr lang="en-US" sz="1600" strike="sngStrike" dirty="0" smtClean="0"/>
                <a:t>.1.1</a:t>
              </a:r>
              <a:endParaRPr kumimoji="0" lang="en-US" sz="16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738791" y="1759782"/>
            <a:ext cx="741875" cy="4102110"/>
            <a:chOff x="7738791" y="1759782"/>
            <a:chExt cx="741875" cy="4102110"/>
          </a:xfrm>
        </p:grpSpPr>
        <p:sp>
          <p:nvSpPr>
            <p:cNvPr id="71" name="Rectangle 70"/>
            <p:cNvSpPr/>
            <p:nvPr/>
          </p:nvSpPr>
          <p:spPr bwMode="auto">
            <a:xfrm>
              <a:off x="7738795" y="1759782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738794" y="2443467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7738793" y="3127152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7738792" y="3810837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/>
                <a:t>η</a:t>
              </a:r>
              <a:r>
                <a:rPr lang="en-US" sz="1600" dirty="0" smtClean="0"/>
                <a:t>.2.1</a:t>
              </a:r>
              <a:endParaRPr lang="en-US" sz="1600" dirty="0"/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7738795" y="4494522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1600" dirty="0" smtClean="0"/>
                <a:t>ζ.2.1</a:t>
              </a:r>
              <a:endParaRPr lang="en-US" sz="1600" dirty="0"/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7738791" y="5178207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ε</a:t>
              </a:r>
              <a:r>
                <a:rPr lang="en-US" sz="1600" dirty="0" smtClean="0"/>
                <a:t>.2.1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990163" y="1759784"/>
            <a:ext cx="741875" cy="4102110"/>
            <a:chOff x="3990163" y="1759784"/>
            <a:chExt cx="741875" cy="4102110"/>
          </a:xfrm>
        </p:grpSpPr>
        <p:sp>
          <p:nvSpPr>
            <p:cNvPr id="82" name="Rectangle 81"/>
            <p:cNvSpPr/>
            <p:nvPr/>
          </p:nvSpPr>
          <p:spPr bwMode="auto">
            <a:xfrm>
              <a:off x="3990167" y="1759784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1600" dirty="0" smtClean="0"/>
                <a:t>ε</a:t>
              </a:r>
              <a:r>
                <a:rPr lang="en-US" sz="1600" dirty="0" smtClean="0"/>
                <a:t>.2.1</a:t>
              </a:r>
              <a:endParaRPr lang="en-US" sz="1600" dirty="0"/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3990166" y="2443469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 smtClean="0"/>
                <a:t>δ</a:t>
              </a:r>
              <a:r>
                <a:rPr lang="en-US" sz="1600" strike="sngStrike" dirty="0" smtClean="0"/>
                <a:t>.1.1</a:t>
              </a:r>
              <a:endParaRPr kumimoji="0" lang="en-US" sz="16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990165" y="3127154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γ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3990164" y="3810839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 smtClean="0"/>
                <a:t>β</a:t>
              </a:r>
              <a:r>
                <a:rPr lang="en-US" sz="1600" strike="sngStrike" dirty="0" smtClean="0"/>
                <a:t>.1.1</a:t>
              </a:r>
              <a:endParaRPr lang="en-US" sz="1600" strike="sngStrike" dirty="0"/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3990167" y="4494524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3990163" y="5178209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994027" y="1759782"/>
            <a:ext cx="741875" cy="4102110"/>
            <a:chOff x="6994027" y="1759782"/>
            <a:chExt cx="741875" cy="4102110"/>
          </a:xfrm>
        </p:grpSpPr>
        <p:sp>
          <p:nvSpPr>
            <p:cNvPr id="91" name="Rectangle 90"/>
            <p:cNvSpPr/>
            <p:nvPr/>
          </p:nvSpPr>
          <p:spPr bwMode="auto">
            <a:xfrm>
              <a:off x="6994031" y="1759782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6994030" y="2443467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6994029" y="3127152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l-GR" sz="1600" dirty="0"/>
                <a:t>η</a:t>
              </a:r>
              <a:r>
                <a:rPr lang="en-US" sz="1600" dirty="0" smtClean="0"/>
                <a:t>.2.1</a:t>
              </a:r>
              <a:endParaRPr lang="en-US" sz="1600" dirty="0"/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6994028" y="3810837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n-US" sz="1600" dirty="0" smtClean="0"/>
                <a:t>ζ.2.1</a:t>
              </a:r>
              <a:endParaRPr lang="en-US" sz="1600" dirty="0"/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6994031" y="4494522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ε</a:t>
              </a:r>
              <a:r>
                <a:rPr lang="en-US" sz="1600" dirty="0" smtClean="0"/>
                <a:t>.2.1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6994027" y="5178207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16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8532425" y="1904150"/>
            <a:ext cx="3700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</a:t>
            </a:r>
          </a:p>
          <a:p>
            <a:endParaRPr lang="en-US" sz="2200" dirty="0"/>
          </a:p>
          <a:p>
            <a:r>
              <a:rPr lang="en-US" sz="2200" dirty="0" smtClean="0"/>
              <a:t>D</a:t>
            </a:r>
          </a:p>
          <a:p>
            <a:endParaRPr lang="en-US" sz="2200" dirty="0"/>
          </a:p>
          <a:p>
            <a:r>
              <a:rPr lang="en-US" sz="2200" dirty="0"/>
              <a:t>R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X</a:t>
            </a:r>
          </a:p>
          <a:p>
            <a:endParaRPr lang="en-US" sz="2200" dirty="0" smtClean="0"/>
          </a:p>
          <a:p>
            <a:r>
              <a:rPr lang="en-US" sz="2200" dirty="0" smtClean="0"/>
              <a:t>M</a:t>
            </a:r>
          </a:p>
          <a:p>
            <a:endParaRPr lang="en-US" sz="2200" dirty="0" smtClean="0"/>
          </a:p>
          <a:p>
            <a:r>
              <a:rPr lang="en-US" sz="2200" dirty="0" smtClean="0"/>
              <a:t>W</a:t>
            </a:r>
            <a:endParaRPr lang="en-US" sz="2200" dirty="0"/>
          </a:p>
        </p:txBody>
      </p:sp>
      <p:sp>
        <p:nvSpPr>
          <p:cNvPr id="100" name="TextBox 99"/>
          <p:cNvSpPr txBox="1"/>
          <p:nvPr/>
        </p:nvSpPr>
        <p:spPr>
          <a:xfrm>
            <a:off x="190816" y="3821502"/>
            <a:ext cx="2992375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/>
              <a:t>α</a:t>
            </a:r>
            <a:r>
              <a:rPr lang="en-US" sz="1800" dirty="0"/>
              <a:t> </a:t>
            </a:r>
            <a:r>
              <a:rPr lang="en-US" sz="1800" dirty="0" smtClean="0"/>
              <a:t>= 00: </a:t>
            </a:r>
            <a:r>
              <a:rPr lang="en-US" sz="1800" dirty="0" err="1" smtClean="0"/>
              <a:t>beq</a:t>
            </a:r>
            <a:r>
              <a:rPr lang="en-US" sz="1800" dirty="0" smtClean="0"/>
              <a:t> r0,r0,40</a:t>
            </a:r>
            <a:br>
              <a:rPr lang="en-US" sz="1800" dirty="0" smtClean="0"/>
            </a:br>
            <a:r>
              <a:rPr lang="el-GR" sz="1800" dirty="0" smtClean="0"/>
              <a:t>β</a:t>
            </a:r>
            <a:r>
              <a:rPr lang="en-US" sz="1800" dirty="0" smtClean="0"/>
              <a:t> </a:t>
            </a:r>
            <a:r>
              <a:rPr lang="en-US" sz="1800" dirty="0" smtClean="0"/>
              <a:t>= </a:t>
            </a:r>
            <a:r>
              <a:rPr lang="en-US" sz="1800" strike="sngStrike" dirty="0" smtClean="0"/>
              <a:t>04: add …</a:t>
            </a:r>
            <a:endParaRPr lang="en-US" sz="1800" strike="sngStrike" dirty="0" smtClean="0"/>
          </a:p>
          <a:p>
            <a:r>
              <a:rPr lang="el-GR" sz="1800" dirty="0" smtClean="0"/>
              <a:t>γ</a:t>
            </a:r>
            <a:r>
              <a:rPr lang="en-US" sz="1800" dirty="0" smtClean="0"/>
              <a:t> = </a:t>
            </a:r>
            <a:r>
              <a:rPr lang="en-US" sz="1800" strike="sngStrike" dirty="0" smtClean="0"/>
              <a:t>08: </a:t>
            </a:r>
            <a:r>
              <a:rPr lang="en-US" sz="1800" strike="sngStrike" dirty="0"/>
              <a:t>add ...</a:t>
            </a:r>
          </a:p>
          <a:p>
            <a:r>
              <a:rPr lang="el-GR" sz="1800" dirty="0" smtClean="0"/>
              <a:t>δ</a:t>
            </a:r>
            <a:r>
              <a:rPr lang="en-US" sz="1800" dirty="0" smtClean="0"/>
              <a:t> = </a:t>
            </a:r>
            <a:r>
              <a:rPr lang="en-US" sz="1800" strike="sngStrike" dirty="0" smtClean="0"/>
              <a:t>80</a:t>
            </a:r>
            <a:r>
              <a:rPr lang="en-US" sz="1800" strike="sngStrike" dirty="0" smtClean="0"/>
              <a:t>: </a:t>
            </a:r>
            <a:r>
              <a:rPr lang="en-US" sz="1800" strike="sngStrike" dirty="0"/>
              <a:t>add </a:t>
            </a:r>
            <a:r>
              <a:rPr lang="en-US" sz="1800" strike="sngStrike" dirty="0" smtClean="0"/>
              <a:t>...</a:t>
            </a:r>
            <a:endParaRPr lang="en-US" sz="1800" strike="sngStrike" dirty="0"/>
          </a:p>
          <a:p>
            <a:r>
              <a:rPr lang="el-GR" sz="1800" dirty="0" smtClean="0"/>
              <a:t>ε</a:t>
            </a:r>
            <a:r>
              <a:rPr lang="en-US" sz="1800" dirty="0" smtClean="0"/>
              <a:t> = </a:t>
            </a:r>
            <a:r>
              <a:rPr lang="en-US" sz="1800" dirty="0" smtClean="0"/>
              <a:t>40</a:t>
            </a:r>
            <a:r>
              <a:rPr lang="en-US" sz="1800" dirty="0" smtClean="0"/>
              <a:t>: add ...</a:t>
            </a:r>
            <a:endParaRPr lang="en-US" sz="1800" dirty="0" smtClean="0"/>
          </a:p>
          <a:p>
            <a:r>
              <a:rPr lang="en-US" sz="1800" dirty="0" smtClean="0"/>
              <a:t>ζ = </a:t>
            </a:r>
            <a:r>
              <a:rPr lang="en-US" sz="1800" dirty="0" smtClean="0"/>
              <a:t>16</a:t>
            </a:r>
            <a:r>
              <a:rPr lang="en-US" sz="1800" dirty="0" smtClean="0"/>
              <a:t>: </a:t>
            </a:r>
            <a:r>
              <a:rPr lang="en-US" sz="1800" dirty="0" smtClean="0"/>
              <a:t>add </a:t>
            </a:r>
            <a:r>
              <a:rPr lang="en-US" sz="1800" dirty="0" smtClean="0"/>
              <a:t>...</a:t>
            </a:r>
            <a:endParaRPr lang="en-US" sz="1800" dirty="0" smtClean="0"/>
          </a:p>
          <a:p>
            <a:r>
              <a:rPr lang="el-GR" sz="1800" dirty="0" smtClean="0"/>
              <a:t>η</a:t>
            </a:r>
            <a:r>
              <a:rPr lang="en-US" sz="1800" dirty="0" smtClean="0"/>
              <a:t> = </a:t>
            </a:r>
            <a:r>
              <a:rPr lang="en-US" sz="1800" dirty="0" smtClean="0"/>
              <a:t>20</a:t>
            </a:r>
            <a:r>
              <a:rPr lang="en-US" sz="1800" dirty="0" smtClean="0"/>
              <a:t>: </a:t>
            </a:r>
            <a:r>
              <a:rPr lang="en-US" sz="1800" dirty="0" smtClean="0"/>
              <a:t>add </a:t>
            </a:r>
            <a:r>
              <a:rPr lang="en-US" sz="1800" dirty="0" smtClean="0"/>
              <a:t>...</a:t>
            </a:r>
            <a:endParaRPr lang="en-US" sz="1800" dirty="0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1224683" y="1467611"/>
            <a:ext cx="7307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0         1        2         3         4         5        6        7         8         9     </a:t>
            </a:r>
            <a:endParaRPr lang="en-US" sz="1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3258643" y="3821568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en-US" sz="1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975420" y="3810837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</a:t>
            </a:r>
            <a:endParaRPr lang="en-US" sz="1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4732034" y="3810736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2</a:t>
            </a:r>
            <a:endParaRPr lang="en-US" sz="1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5494051" y="3810836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</a:t>
            </a:r>
            <a:endParaRPr lang="en-US" sz="1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6234520" y="3810735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</a:t>
            </a:r>
            <a:endParaRPr lang="en-US" sz="1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6980686" y="3803846"/>
            <a:ext cx="2423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2</a:t>
            </a:r>
            <a:endParaRPr lang="en-US" sz="1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7738791" y="3803845"/>
            <a:ext cx="2423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2</a:t>
            </a:r>
            <a:endParaRPr lang="en-US" sz="1400" dirty="0"/>
          </a:p>
        </p:txBody>
      </p:sp>
      <p:sp>
        <p:nvSpPr>
          <p:cNvPr id="112" name="TextBox 111"/>
          <p:cNvSpPr txBox="1"/>
          <p:nvPr/>
        </p:nvSpPr>
        <p:spPr>
          <a:xfrm>
            <a:off x="983405" y="1759782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733383" y="1763325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485887" y="1763324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15" name="TextBox 114"/>
          <p:cNvSpPr txBox="1"/>
          <p:nvPr/>
        </p:nvSpPr>
        <p:spPr>
          <a:xfrm>
            <a:off x="3230656" y="1773958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975420" y="1759781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1</a:t>
            </a:r>
            <a:r>
              <a:rPr lang="en-US" sz="800" dirty="0" smtClean="0"/>
              <a:t>.1</a:t>
            </a:r>
            <a:endParaRPr lang="en-US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745344" y="175978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2.1</a:t>
            </a:r>
            <a:endParaRPr 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5494055" y="1759779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6248049" y="1759778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6994031" y="1763321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7738795" y="1773957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1745422" y="2437492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98" name="TextBox 97"/>
          <p:cNvSpPr txBox="1"/>
          <p:nvPr/>
        </p:nvSpPr>
        <p:spPr>
          <a:xfrm>
            <a:off x="2485887" y="244347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234955" y="244347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975420" y="244347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739368" y="244347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5512008" y="2440414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2</a:t>
            </a:r>
            <a:r>
              <a:rPr lang="en-US" sz="800" dirty="0" smtClean="0"/>
              <a:t>.1</a:t>
            </a:r>
            <a:endParaRPr lang="en-US" sz="16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235922" y="2440414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2</a:t>
            </a:r>
            <a:r>
              <a:rPr lang="en-US" sz="800" dirty="0" smtClean="0"/>
              <a:t>.1</a:t>
            </a:r>
            <a:endParaRPr lang="en-US" sz="16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3878189" y="2286000"/>
            <a:ext cx="223956" cy="259214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4" name="Rounded Rectangular Callout 123"/>
          <p:cNvSpPr/>
          <p:nvPr/>
        </p:nvSpPr>
        <p:spPr bwMode="auto">
          <a:xfrm>
            <a:off x="1792231" y="6040225"/>
            <a:ext cx="7022160" cy="520177"/>
          </a:xfrm>
          <a:prstGeom prst="wedgeRoundRectCallout">
            <a:avLst>
              <a:gd name="adj1" fmla="val -43137"/>
              <a:gd name="adj2" fmla="val -386228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Next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address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mispredict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on ‘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beq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’. </a:t>
            </a:r>
            <a:r>
              <a:rPr lang="en-US" sz="1800" dirty="0">
                <a:solidFill>
                  <a:schemeClr val="accent6"/>
                </a:solidFill>
              </a:rPr>
              <a:t>C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orrected in execute.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lang="en-US" sz="1800" baseline="0" dirty="0" smtClean="0">
                <a:solidFill>
                  <a:schemeClr val="accent6"/>
                </a:solidFill>
              </a:rPr>
              <a:t>With</a:t>
            </a:r>
            <a:r>
              <a:rPr lang="en-US" sz="1800" dirty="0" smtClean="0">
                <a:solidFill>
                  <a:schemeClr val="accent6"/>
                </a:solidFill>
              </a:rPr>
              <a:t> next address </a:t>
            </a:r>
            <a:r>
              <a:rPr lang="en-US" sz="1800" dirty="0" err="1" smtClean="0">
                <a:solidFill>
                  <a:schemeClr val="accent6"/>
                </a:solidFill>
              </a:rPr>
              <a:t>mispredict</a:t>
            </a:r>
            <a:r>
              <a:rPr lang="en-US" sz="1800" dirty="0" smtClean="0">
                <a:solidFill>
                  <a:schemeClr val="accent6"/>
                </a:solidFill>
              </a:rPr>
              <a:t> late in shadow.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cxnSp>
        <p:nvCxnSpPr>
          <p:cNvPr id="125" name="Straight Arrow Connector 124"/>
          <p:cNvCxnSpPr/>
          <p:nvPr/>
        </p:nvCxnSpPr>
        <p:spPr bwMode="auto">
          <a:xfrm flipV="1">
            <a:off x="3742660" y="2286000"/>
            <a:ext cx="472517" cy="161787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6" name="Straight Arrow Connector 125"/>
          <p:cNvCxnSpPr/>
          <p:nvPr/>
        </p:nvCxnSpPr>
        <p:spPr bwMode="auto">
          <a:xfrm flipV="1">
            <a:off x="5081717" y="2545214"/>
            <a:ext cx="476136" cy="597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 flipV="1">
            <a:off x="3577304" y="3910747"/>
            <a:ext cx="476136" cy="597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 flipV="1">
            <a:off x="4361102" y="1868058"/>
            <a:ext cx="476136" cy="597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 flipV="1">
            <a:off x="3585601" y="2551192"/>
            <a:ext cx="476136" cy="597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4909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04791" cy="1143000"/>
          </a:xfrm>
        </p:spPr>
        <p:txBody>
          <a:bodyPr/>
          <a:lstStyle/>
          <a:p>
            <a:r>
              <a:rPr lang="en-US" sz="4000" dirty="0"/>
              <a:t>NA </a:t>
            </a:r>
            <a:r>
              <a:rPr lang="en-US" sz="4000" dirty="0" err="1"/>
              <a:t>mispredict</a:t>
            </a:r>
            <a:r>
              <a:rPr lang="en-US" sz="4000" dirty="0"/>
              <a:t> – </a:t>
            </a:r>
            <a:r>
              <a:rPr lang="en-US" sz="4000" dirty="0" smtClean="0"/>
              <a:t>early </a:t>
            </a:r>
            <a:r>
              <a:rPr lang="en-US" sz="4000" dirty="0"/>
              <a:t>shadow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490187" y="1759785"/>
            <a:ext cx="741875" cy="4102110"/>
            <a:chOff x="2490187" y="1759785"/>
            <a:chExt cx="741875" cy="4102110"/>
          </a:xfrm>
        </p:grpSpPr>
        <p:sp>
          <p:nvSpPr>
            <p:cNvPr id="8" name="Rectangle 7"/>
            <p:cNvSpPr/>
            <p:nvPr/>
          </p:nvSpPr>
          <p:spPr bwMode="auto">
            <a:xfrm>
              <a:off x="2490191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γ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490190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β</a:t>
              </a:r>
              <a:r>
                <a:rPr lang="en-US" sz="1600" dirty="0" smtClean="0"/>
                <a:t>.1.1</a:t>
              </a:r>
              <a:endParaRPr lang="en-US" sz="1600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490189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490188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490191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90187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745418" y="1759785"/>
            <a:ext cx="741875" cy="4102110"/>
            <a:chOff x="1745418" y="1759785"/>
            <a:chExt cx="741875" cy="410211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745422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β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745421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745420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745419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745422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45418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83401" y="1759785"/>
            <a:ext cx="741875" cy="4102110"/>
            <a:chOff x="983401" y="1759785"/>
            <a:chExt cx="741875" cy="410211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983405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983404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983403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983402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983405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983401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752180" y="1759784"/>
            <a:ext cx="741875" cy="4102110"/>
            <a:chOff x="4752180" y="1759784"/>
            <a:chExt cx="741875" cy="410211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4752184" y="1759784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n-US" sz="1600" dirty="0" smtClean="0"/>
                <a:t>ζ.2.2</a:t>
              </a:r>
              <a:endParaRPr lang="en-US" sz="1600" dirty="0"/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752183" y="2443469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1600" dirty="0" smtClean="0"/>
                <a:t>ε</a:t>
              </a:r>
              <a:r>
                <a:rPr lang="en-US" sz="1600" dirty="0" smtClean="0"/>
                <a:t>.2.2</a:t>
              </a:r>
              <a:endParaRPr lang="en-US" sz="1600" dirty="0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752182" y="3127154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/>
                <a:t>δ</a:t>
              </a:r>
              <a:r>
                <a:rPr lang="en-US" sz="1600" dirty="0" smtClean="0"/>
                <a:t>.1.2</a:t>
              </a:r>
              <a:endParaRPr lang="en-US" sz="1600" dirty="0"/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4752181" y="3810839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16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4752184" y="4494524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/>
                <a:t>β</a:t>
              </a:r>
              <a:r>
                <a:rPr lang="en-US" sz="1600" strike="sngStrike" dirty="0" smtClean="0"/>
                <a:t>.1.1</a:t>
              </a:r>
              <a:endParaRPr lang="en-US" sz="1600" strike="sngStrike" dirty="0"/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4752180" y="5178209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234951" y="1759785"/>
            <a:ext cx="741875" cy="4102110"/>
            <a:chOff x="3234951" y="1759785"/>
            <a:chExt cx="741875" cy="410211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3234955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δ</a:t>
              </a:r>
              <a:r>
                <a:rPr lang="en-US" sz="1600" dirty="0" smtClean="0"/>
                <a:t>.1.2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234954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 smtClean="0"/>
                <a:t>γ</a:t>
              </a:r>
              <a:r>
                <a:rPr lang="en-US" sz="1600" strike="sngStrike" dirty="0" smtClean="0"/>
                <a:t>.1.1</a:t>
              </a:r>
              <a:endParaRPr kumimoji="0" lang="en-US" sz="16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234953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/>
                <a:t>β</a:t>
              </a:r>
              <a:r>
                <a:rPr lang="en-US" sz="1600" dirty="0" smtClean="0"/>
                <a:t>.1.1</a:t>
              </a:r>
              <a:endParaRPr lang="en-US" sz="1600" dirty="0"/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234952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234955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234951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494051" y="1759783"/>
            <a:ext cx="741875" cy="4102110"/>
            <a:chOff x="5494051" y="1759783"/>
            <a:chExt cx="741875" cy="4102110"/>
          </a:xfrm>
        </p:grpSpPr>
        <p:sp>
          <p:nvSpPr>
            <p:cNvPr id="53" name="Rectangle 52"/>
            <p:cNvSpPr/>
            <p:nvPr/>
          </p:nvSpPr>
          <p:spPr bwMode="auto">
            <a:xfrm>
              <a:off x="5494055" y="1759783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l-GR" sz="1600" dirty="0"/>
                <a:t>η</a:t>
              </a:r>
              <a:r>
                <a:rPr lang="en-US" sz="1600" dirty="0" smtClean="0"/>
                <a:t>.2.2</a:t>
              </a:r>
              <a:endParaRPr lang="en-US" sz="1600" dirty="0"/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494054" y="2443468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n-US" sz="1600" dirty="0" smtClean="0"/>
                <a:t>ζ.2.2</a:t>
              </a:r>
              <a:endParaRPr lang="en-US" sz="1600" dirty="0"/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494053" y="3127153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1600" dirty="0" smtClean="0"/>
                <a:t>ε</a:t>
              </a:r>
              <a:r>
                <a:rPr lang="en-US" sz="1600" dirty="0" smtClean="0"/>
                <a:t>.2.2</a:t>
              </a:r>
              <a:endParaRPr lang="en-US" sz="1600" dirty="0"/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5494052" y="3810838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/>
                <a:t>δ</a:t>
              </a:r>
              <a:r>
                <a:rPr lang="en-US" sz="1600" strike="sngStrike" dirty="0" smtClean="0"/>
                <a:t>.1.2</a:t>
              </a:r>
              <a:endParaRPr lang="en-US" sz="1600" strike="sngStrike" dirty="0"/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494055" y="4494523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16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494051" y="5178208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/>
                <a:t>β</a:t>
              </a:r>
              <a:r>
                <a:rPr lang="en-US" sz="1600" strike="sngStrike" dirty="0" smtClean="0"/>
                <a:t>.1.1</a:t>
              </a:r>
              <a:endParaRPr lang="en-US" sz="1600" strike="sngStrike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238815" y="1759783"/>
            <a:ext cx="741875" cy="4102110"/>
            <a:chOff x="6238815" y="1759783"/>
            <a:chExt cx="741875" cy="4102110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238819" y="1759783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238818" y="2443468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l-GR" sz="1600" dirty="0"/>
                <a:t>η</a:t>
              </a:r>
              <a:r>
                <a:rPr lang="en-US" sz="1600" dirty="0" smtClean="0"/>
                <a:t>.2.2</a:t>
              </a:r>
              <a:endParaRPr lang="en-US" sz="1600" dirty="0"/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238817" y="3127153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n-US" sz="1600" dirty="0" smtClean="0"/>
                <a:t>ζ.2.1</a:t>
              </a:r>
              <a:endParaRPr lang="en-US" sz="1600" dirty="0"/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238816" y="3810838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1600" dirty="0" smtClean="0"/>
                <a:t>ε</a:t>
              </a:r>
              <a:r>
                <a:rPr lang="en-US" sz="1600" dirty="0" smtClean="0"/>
                <a:t>.2.2</a:t>
              </a:r>
              <a:endParaRPr lang="en-US" sz="1600" dirty="0"/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6238819" y="4494523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/>
                <a:t>δ</a:t>
              </a:r>
              <a:r>
                <a:rPr lang="en-US" sz="1600" strike="sngStrike" dirty="0" smtClean="0"/>
                <a:t>.1.2</a:t>
              </a:r>
              <a:endParaRPr lang="en-US" sz="1600" strike="sngStrike" dirty="0"/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238815" y="5178208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16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738791" y="1759782"/>
            <a:ext cx="741875" cy="4102110"/>
            <a:chOff x="7738791" y="1759782"/>
            <a:chExt cx="741875" cy="4102110"/>
          </a:xfrm>
        </p:grpSpPr>
        <p:sp>
          <p:nvSpPr>
            <p:cNvPr id="71" name="Rectangle 70"/>
            <p:cNvSpPr/>
            <p:nvPr/>
          </p:nvSpPr>
          <p:spPr bwMode="auto">
            <a:xfrm>
              <a:off x="7738795" y="1759782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738794" y="2443467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7738793" y="3127152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7738792" y="3810837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/>
                <a:t>η</a:t>
              </a:r>
              <a:r>
                <a:rPr lang="en-US" sz="1600" dirty="0" smtClean="0"/>
                <a:t>.2.2</a:t>
              </a:r>
              <a:endParaRPr lang="en-US" sz="1600" dirty="0"/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7738795" y="4494522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1600" dirty="0" smtClean="0"/>
                <a:t>ζ.2.2</a:t>
              </a:r>
              <a:endParaRPr lang="en-US" sz="1600" dirty="0"/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7738791" y="5178207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ε</a:t>
              </a:r>
              <a:r>
                <a:rPr lang="en-US" sz="1600" dirty="0" smtClean="0"/>
                <a:t>.2.2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990163" y="1759784"/>
            <a:ext cx="741875" cy="4102110"/>
            <a:chOff x="3990163" y="1759784"/>
            <a:chExt cx="741875" cy="4102110"/>
          </a:xfrm>
        </p:grpSpPr>
        <p:sp>
          <p:nvSpPr>
            <p:cNvPr id="82" name="Rectangle 81"/>
            <p:cNvSpPr/>
            <p:nvPr/>
          </p:nvSpPr>
          <p:spPr bwMode="auto">
            <a:xfrm>
              <a:off x="3990167" y="1759784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1600" dirty="0" smtClean="0"/>
                <a:t>ε</a:t>
              </a:r>
              <a:r>
                <a:rPr lang="en-US" sz="1600" dirty="0" smtClean="0"/>
                <a:t>.2.2</a:t>
              </a:r>
              <a:endParaRPr lang="en-US" sz="1600" dirty="0"/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3990166" y="2443469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δ</a:t>
              </a:r>
              <a:r>
                <a:rPr lang="en-US" sz="1600" dirty="0" smtClean="0"/>
                <a:t>.1.2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990165" y="3127154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3990164" y="3810839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/>
                <a:t>β</a:t>
              </a:r>
              <a:r>
                <a:rPr lang="en-US" sz="1600" strike="sngStrike" dirty="0" smtClean="0"/>
                <a:t>.1.1</a:t>
              </a:r>
              <a:endParaRPr lang="en-US" sz="1600" strike="sngStrike" dirty="0"/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3990167" y="4494524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α</a:t>
              </a:r>
              <a:r>
                <a:rPr lang="en-US" sz="1600" dirty="0" smtClean="0"/>
                <a:t>.1.1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3990163" y="5178209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994027" y="1759782"/>
            <a:ext cx="741875" cy="4102110"/>
            <a:chOff x="6994027" y="1759782"/>
            <a:chExt cx="741875" cy="4102110"/>
          </a:xfrm>
        </p:grpSpPr>
        <p:sp>
          <p:nvSpPr>
            <p:cNvPr id="91" name="Rectangle 90"/>
            <p:cNvSpPr/>
            <p:nvPr/>
          </p:nvSpPr>
          <p:spPr bwMode="auto">
            <a:xfrm>
              <a:off x="6994031" y="1759782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6994030" y="2443467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6994029" y="3127152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l-GR" sz="1600" dirty="0"/>
                <a:t>η</a:t>
              </a:r>
              <a:r>
                <a:rPr lang="en-US" sz="1600" dirty="0" smtClean="0"/>
                <a:t>.2.2</a:t>
              </a:r>
              <a:endParaRPr lang="en-US" sz="1600" dirty="0"/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6994028" y="3810837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Clr>
                  <a:schemeClr val="bg1"/>
                </a:buClr>
                <a:buSzPct val="100000"/>
              </a:pPr>
              <a:r>
                <a:rPr lang="en-US" sz="1600" dirty="0" smtClean="0"/>
                <a:t>ζ.2.2</a:t>
              </a:r>
              <a:endParaRPr lang="en-US" sz="1600" dirty="0"/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6994031" y="4494522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dirty="0" smtClean="0"/>
                <a:t>ε</a:t>
              </a:r>
              <a:r>
                <a:rPr lang="en-US" sz="1600" dirty="0" smtClean="0"/>
                <a:t>.2.2</a:t>
              </a:r>
              <a:endParaRPr kumimoji="0" lang="en-US" sz="16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6994027" y="5178207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1600" strike="sngStrike" dirty="0"/>
                <a:t>δ</a:t>
              </a:r>
              <a:r>
                <a:rPr lang="en-US" sz="1600" strike="sngStrike" dirty="0" smtClean="0"/>
                <a:t>.1.2</a:t>
              </a:r>
              <a:endParaRPr lang="en-US" sz="1600" strike="sngStrike" dirty="0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8532425" y="1904150"/>
            <a:ext cx="3700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</a:t>
            </a:r>
          </a:p>
          <a:p>
            <a:endParaRPr lang="en-US" sz="2200" dirty="0"/>
          </a:p>
          <a:p>
            <a:r>
              <a:rPr lang="en-US" sz="2200" dirty="0" smtClean="0"/>
              <a:t>D</a:t>
            </a:r>
          </a:p>
          <a:p>
            <a:endParaRPr lang="en-US" sz="2200" dirty="0"/>
          </a:p>
          <a:p>
            <a:r>
              <a:rPr lang="en-US" sz="2200" dirty="0"/>
              <a:t>R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X</a:t>
            </a:r>
          </a:p>
          <a:p>
            <a:endParaRPr lang="en-US" sz="2200" dirty="0" smtClean="0"/>
          </a:p>
          <a:p>
            <a:r>
              <a:rPr lang="en-US" sz="2200" dirty="0" smtClean="0"/>
              <a:t>M</a:t>
            </a:r>
          </a:p>
          <a:p>
            <a:endParaRPr lang="en-US" sz="2200" dirty="0" smtClean="0"/>
          </a:p>
          <a:p>
            <a:r>
              <a:rPr lang="en-US" sz="2200" dirty="0" smtClean="0"/>
              <a:t>W</a:t>
            </a:r>
            <a:endParaRPr lang="en-US" sz="2200" dirty="0"/>
          </a:p>
        </p:txBody>
      </p:sp>
      <p:sp>
        <p:nvSpPr>
          <p:cNvPr id="100" name="TextBox 99"/>
          <p:cNvSpPr txBox="1"/>
          <p:nvPr/>
        </p:nvSpPr>
        <p:spPr>
          <a:xfrm>
            <a:off x="190816" y="3821502"/>
            <a:ext cx="2992375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/>
              <a:t>α</a:t>
            </a:r>
            <a:r>
              <a:rPr lang="en-US" sz="1800" dirty="0"/>
              <a:t> </a:t>
            </a:r>
            <a:r>
              <a:rPr lang="en-US" sz="1800" dirty="0" smtClean="0"/>
              <a:t>= 00: </a:t>
            </a:r>
            <a:r>
              <a:rPr lang="en-US" sz="1800" dirty="0" err="1" smtClean="0"/>
              <a:t>beq</a:t>
            </a:r>
            <a:r>
              <a:rPr lang="en-US" sz="1800" dirty="0" smtClean="0"/>
              <a:t> r0,r0,40</a:t>
            </a:r>
            <a:br>
              <a:rPr lang="en-US" sz="1800" dirty="0" smtClean="0"/>
            </a:br>
            <a:r>
              <a:rPr lang="el-GR" sz="1800" dirty="0" smtClean="0"/>
              <a:t>β</a:t>
            </a:r>
            <a:r>
              <a:rPr lang="en-US" sz="1800" dirty="0" smtClean="0"/>
              <a:t> </a:t>
            </a:r>
            <a:r>
              <a:rPr lang="en-US" sz="1800" dirty="0" smtClean="0"/>
              <a:t>= </a:t>
            </a:r>
            <a:r>
              <a:rPr lang="en-US" sz="1800" strike="sngStrike" dirty="0" smtClean="0"/>
              <a:t>04: add …</a:t>
            </a:r>
            <a:endParaRPr lang="en-US" sz="1800" strike="sngStrike" dirty="0" smtClean="0"/>
          </a:p>
          <a:p>
            <a:r>
              <a:rPr lang="el-GR" sz="1800" dirty="0" smtClean="0"/>
              <a:t>γ</a:t>
            </a:r>
            <a:r>
              <a:rPr lang="en-US" sz="1800" dirty="0" smtClean="0"/>
              <a:t> = </a:t>
            </a:r>
            <a:r>
              <a:rPr lang="en-US" sz="1800" strike="sngStrike" dirty="0" smtClean="0"/>
              <a:t>80</a:t>
            </a:r>
            <a:r>
              <a:rPr lang="en-US" sz="1800" strike="sngStrike" dirty="0" smtClean="0"/>
              <a:t>: </a:t>
            </a:r>
            <a:r>
              <a:rPr lang="en-US" sz="1800" strike="sngStrike" dirty="0"/>
              <a:t>add ...</a:t>
            </a:r>
          </a:p>
          <a:p>
            <a:r>
              <a:rPr lang="el-GR" sz="1800" dirty="0" smtClean="0"/>
              <a:t>δ</a:t>
            </a:r>
            <a:r>
              <a:rPr lang="en-US" sz="1800" dirty="0" smtClean="0"/>
              <a:t> = </a:t>
            </a:r>
            <a:r>
              <a:rPr lang="en-US" sz="1800" strike="sngStrike" dirty="0" smtClean="0"/>
              <a:t>84: </a:t>
            </a:r>
            <a:r>
              <a:rPr lang="en-US" sz="1800" strike="sngStrike" dirty="0"/>
              <a:t>add </a:t>
            </a:r>
            <a:r>
              <a:rPr lang="en-US" sz="1800" strike="sngStrike" dirty="0" smtClean="0"/>
              <a:t>...</a:t>
            </a:r>
            <a:endParaRPr lang="en-US" sz="1800" strike="sngStrike" dirty="0"/>
          </a:p>
          <a:p>
            <a:r>
              <a:rPr lang="el-GR" sz="1800" dirty="0" smtClean="0"/>
              <a:t>ε</a:t>
            </a:r>
            <a:r>
              <a:rPr lang="en-US" sz="1800" dirty="0" smtClean="0"/>
              <a:t> = </a:t>
            </a:r>
            <a:r>
              <a:rPr lang="en-US" sz="1800" dirty="0" smtClean="0"/>
              <a:t>40</a:t>
            </a:r>
            <a:r>
              <a:rPr lang="en-US" sz="1800" dirty="0" smtClean="0"/>
              <a:t>: add ...</a:t>
            </a:r>
            <a:endParaRPr lang="en-US" sz="1800" dirty="0" smtClean="0"/>
          </a:p>
          <a:p>
            <a:r>
              <a:rPr lang="en-US" sz="1800" dirty="0" smtClean="0"/>
              <a:t>ζ = </a:t>
            </a:r>
            <a:r>
              <a:rPr lang="en-US" sz="1800" dirty="0" smtClean="0"/>
              <a:t>16</a:t>
            </a:r>
            <a:r>
              <a:rPr lang="en-US" sz="1800" dirty="0" smtClean="0"/>
              <a:t>: </a:t>
            </a:r>
            <a:r>
              <a:rPr lang="en-US" sz="1800" dirty="0" smtClean="0"/>
              <a:t>add </a:t>
            </a:r>
            <a:r>
              <a:rPr lang="en-US" sz="1800" dirty="0" smtClean="0"/>
              <a:t>...</a:t>
            </a:r>
            <a:endParaRPr lang="en-US" sz="1800" dirty="0" smtClean="0"/>
          </a:p>
          <a:p>
            <a:r>
              <a:rPr lang="el-GR" sz="1800" dirty="0" smtClean="0"/>
              <a:t>η</a:t>
            </a:r>
            <a:r>
              <a:rPr lang="en-US" sz="1800" dirty="0" smtClean="0"/>
              <a:t> = </a:t>
            </a:r>
            <a:r>
              <a:rPr lang="en-US" sz="1800" dirty="0" smtClean="0"/>
              <a:t>20</a:t>
            </a:r>
            <a:r>
              <a:rPr lang="en-US" sz="1800" dirty="0" smtClean="0"/>
              <a:t>: </a:t>
            </a:r>
            <a:r>
              <a:rPr lang="en-US" sz="1800" dirty="0" smtClean="0"/>
              <a:t>add </a:t>
            </a:r>
            <a:r>
              <a:rPr lang="en-US" sz="1800" dirty="0" smtClean="0"/>
              <a:t>...</a:t>
            </a:r>
            <a:endParaRPr lang="en-US" sz="1800" dirty="0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1224683" y="1467611"/>
            <a:ext cx="7307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0         1        2         3         4         5        6        7         8         9     </a:t>
            </a:r>
            <a:endParaRPr lang="en-US" sz="1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3258643" y="3821568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en-US" sz="1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975420" y="3810837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</a:t>
            </a:r>
            <a:endParaRPr lang="en-US" sz="1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4732034" y="3810736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2</a:t>
            </a:r>
            <a:endParaRPr lang="en-US" sz="1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5494051" y="3810836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</a:t>
            </a:r>
            <a:endParaRPr lang="en-US" sz="1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6234520" y="3810735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</a:t>
            </a:r>
            <a:endParaRPr lang="en-US" sz="1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6980686" y="3803846"/>
            <a:ext cx="2423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2</a:t>
            </a:r>
            <a:endParaRPr lang="en-US" sz="1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7738791" y="3803845"/>
            <a:ext cx="2423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2</a:t>
            </a:r>
            <a:endParaRPr lang="en-US" sz="1400" dirty="0"/>
          </a:p>
        </p:txBody>
      </p:sp>
      <p:sp>
        <p:nvSpPr>
          <p:cNvPr id="112" name="TextBox 111"/>
          <p:cNvSpPr txBox="1"/>
          <p:nvPr/>
        </p:nvSpPr>
        <p:spPr>
          <a:xfrm>
            <a:off x="983405" y="1759782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733383" y="1763325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485887" y="1763324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15" name="TextBox 114"/>
          <p:cNvSpPr txBox="1"/>
          <p:nvPr/>
        </p:nvSpPr>
        <p:spPr>
          <a:xfrm>
            <a:off x="3230656" y="1773958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975420" y="1759781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745344" y="175978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2.2</a:t>
            </a:r>
            <a:endParaRPr 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5494055" y="1759779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6248049" y="1759778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6994031" y="1763321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7738795" y="1773957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1745422" y="2437492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98" name="TextBox 97"/>
          <p:cNvSpPr txBox="1"/>
          <p:nvPr/>
        </p:nvSpPr>
        <p:spPr>
          <a:xfrm>
            <a:off x="2485887" y="244347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1.1</a:t>
            </a:r>
            <a:endParaRPr lang="en-US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234955" y="244347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975420" y="244347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739368" y="244347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</a:t>
            </a:r>
            <a:endParaRPr lang="en-US" sz="1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5512008" y="2440414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2.2</a:t>
            </a:r>
            <a:endParaRPr lang="en-US" sz="16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235922" y="2440414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2.2</a:t>
            </a:r>
            <a:endParaRPr lang="en-US" sz="16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3112613" y="2286000"/>
            <a:ext cx="223956" cy="259214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4" name="Rounded Rectangular Callout 123"/>
          <p:cNvSpPr/>
          <p:nvPr/>
        </p:nvSpPr>
        <p:spPr bwMode="auto">
          <a:xfrm>
            <a:off x="1792231" y="6040225"/>
            <a:ext cx="7022160" cy="520177"/>
          </a:xfrm>
          <a:prstGeom prst="wedgeRoundRectCallout">
            <a:avLst>
              <a:gd name="adj1" fmla="val -43137"/>
              <a:gd name="adj2" fmla="val -386228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Next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address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mispredict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on ‘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beq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’. </a:t>
            </a:r>
            <a:r>
              <a:rPr lang="en-US" sz="1800" dirty="0">
                <a:solidFill>
                  <a:schemeClr val="accent6"/>
                </a:solidFill>
              </a:rPr>
              <a:t>C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orrected in execute.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lang="en-US" sz="1800" baseline="0" dirty="0" smtClean="0">
                <a:solidFill>
                  <a:schemeClr val="accent6"/>
                </a:solidFill>
              </a:rPr>
              <a:t>With</a:t>
            </a:r>
            <a:r>
              <a:rPr lang="en-US" sz="1800" dirty="0" smtClean="0">
                <a:solidFill>
                  <a:schemeClr val="accent6"/>
                </a:solidFill>
              </a:rPr>
              <a:t> next address </a:t>
            </a:r>
            <a:r>
              <a:rPr lang="en-US" sz="1800" dirty="0" err="1" smtClean="0">
                <a:solidFill>
                  <a:schemeClr val="accent6"/>
                </a:solidFill>
              </a:rPr>
              <a:t>mispredict</a:t>
            </a:r>
            <a:r>
              <a:rPr lang="en-US" sz="1800" dirty="0" smtClean="0">
                <a:solidFill>
                  <a:schemeClr val="accent6"/>
                </a:solidFill>
              </a:rPr>
              <a:t> earlier in shadow.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cxnSp>
        <p:nvCxnSpPr>
          <p:cNvPr id="125" name="Straight Arrow Connector 124"/>
          <p:cNvCxnSpPr/>
          <p:nvPr/>
        </p:nvCxnSpPr>
        <p:spPr bwMode="auto">
          <a:xfrm flipV="1">
            <a:off x="3742660" y="2286000"/>
            <a:ext cx="472517" cy="161787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6" name="Straight Arrow Connector 125"/>
          <p:cNvCxnSpPr/>
          <p:nvPr/>
        </p:nvCxnSpPr>
        <p:spPr bwMode="auto">
          <a:xfrm flipV="1">
            <a:off x="5081717" y="2545214"/>
            <a:ext cx="476136" cy="597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 flipV="1">
            <a:off x="3577304" y="3910747"/>
            <a:ext cx="476136" cy="597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 flipV="1">
            <a:off x="3563627" y="1868058"/>
            <a:ext cx="476136" cy="597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 flipV="1">
            <a:off x="2809392" y="2551192"/>
            <a:ext cx="476136" cy="597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0" name="Straight Arrow Connector 129"/>
          <p:cNvCxnSpPr/>
          <p:nvPr/>
        </p:nvCxnSpPr>
        <p:spPr bwMode="auto">
          <a:xfrm flipV="1">
            <a:off x="4343374" y="1860963"/>
            <a:ext cx="476136" cy="597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4621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Epoch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688" y="1500963"/>
            <a:ext cx="8293396" cy="5027428"/>
          </a:xfrm>
        </p:spPr>
        <p:txBody>
          <a:bodyPr/>
          <a:lstStyle/>
          <a:p>
            <a:r>
              <a:rPr lang="en-US" sz="2400" dirty="0" smtClean="0"/>
              <a:t>Fetch</a:t>
            </a:r>
          </a:p>
          <a:p>
            <a:pPr lvl="1"/>
            <a:r>
              <a:rPr lang="en-US" sz="2000" dirty="0" smtClean="0"/>
              <a:t>On exec redirect – update to new exec epoch</a:t>
            </a:r>
          </a:p>
          <a:p>
            <a:pPr lvl="1"/>
            <a:r>
              <a:rPr lang="en-US" sz="2000" dirty="0" smtClean="0"/>
              <a:t>On decode redirect – if for current exec epoch then update to new decode epoch</a:t>
            </a:r>
          </a:p>
          <a:p>
            <a:r>
              <a:rPr lang="en-US" sz="2400" dirty="0" smtClean="0"/>
              <a:t>Decode</a:t>
            </a:r>
          </a:p>
          <a:p>
            <a:pPr lvl="1"/>
            <a:r>
              <a:rPr lang="en-US" sz="2000" dirty="0" smtClean="0"/>
              <a:t>On new exec epoch – update exec and decode epochs</a:t>
            </a:r>
          </a:p>
          <a:p>
            <a:pPr lvl="1"/>
            <a:r>
              <a:rPr lang="en-US" sz="2000" dirty="0" smtClean="0"/>
              <a:t>Otherwise, </a:t>
            </a:r>
          </a:p>
          <a:p>
            <a:pPr lvl="2"/>
            <a:r>
              <a:rPr lang="en-US" sz="1800" dirty="0" smtClean="0"/>
              <a:t>On decode epoch mismatch – drop instruction</a:t>
            </a:r>
          </a:p>
          <a:p>
            <a:pPr lvl="1"/>
            <a:r>
              <a:rPr lang="en-US" sz="2000" dirty="0"/>
              <a:t>Always, on next </a:t>
            </a:r>
            <a:r>
              <a:rPr lang="en-US" sz="2000" dirty="0" err="1"/>
              <a:t>addr</a:t>
            </a:r>
            <a:r>
              <a:rPr lang="en-US" sz="2000" dirty="0"/>
              <a:t> </a:t>
            </a:r>
            <a:r>
              <a:rPr lang="en-US" sz="2000" dirty="0" err="1"/>
              <a:t>mispredict</a:t>
            </a:r>
            <a:r>
              <a:rPr lang="en-US" sz="2000" dirty="0"/>
              <a:t> </a:t>
            </a:r>
            <a:r>
              <a:rPr lang="en-US" sz="2000" dirty="0"/>
              <a:t>– </a:t>
            </a:r>
            <a:r>
              <a:rPr lang="en-US" sz="2000" dirty="0" smtClean="0"/>
              <a:t>move to new decode </a:t>
            </a:r>
            <a:r>
              <a:rPr lang="en-US" sz="2000" dirty="0"/>
              <a:t>epoch and redirect.</a:t>
            </a:r>
          </a:p>
          <a:p>
            <a:r>
              <a:rPr lang="en-US" sz="2400" dirty="0" smtClean="0"/>
              <a:t>Execute</a:t>
            </a:r>
          </a:p>
          <a:p>
            <a:pPr lvl="1"/>
            <a:r>
              <a:rPr lang="en-US" sz="2000" dirty="0" smtClean="0"/>
              <a:t>On exec epoch mismatch  - poison instruction</a:t>
            </a:r>
          </a:p>
          <a:p>
            <a:pPr lvl="1"/>
            <a:r>
              <a:rPr lang="en-US" sz="2000" dirty="0" smtClean="0"/>
              <a:t>Otherwise, on </a:t>
            </a:r>
            <a:r>
              <a:rPr lang="en-US" sz="2000" dirty="0" err="1" smtClean="0"/>
              <a:t>mispredict</a:t>
            </a:r>
            <a:r>
              <a:rPr lang="en-US" sz="2000" dirty="0" smtClean="0"/>
              <a:t> – move to new exec epoch and redirect.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90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534401" cy="1143000"/>
          </a:xfrm>
        </p:spPr>
        <p:txBody>
          <a:bodyPr/>
          <a:lstStyle/>
          <a:p>
            <a:r>
              <a:rPr lang="en-US" sz="4000" dirty="0" smtClean="0"/>
              <a:t>Decode with </a:t>
            </a:r>
            <a:r>
              <a:rPr lang="en-US" sz="4000" dirty="0" err="1" smtClean="0"/>
              <a:t>mispredict</a:t>
            </a:r>
            <a:r>
              <a:rPr lang="en-US" sz="4000" dirty="0" smtClean="0"/>
              <a:t> detect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814" y="1607289"/>
            <a:ext cx="8337698" cy="4846674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doDecode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decData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newDecData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fr.first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sz="1800" kern="12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correctPath</a:t>
            </a:r>
            <a:r>
              <a:rPr lang="en-US" sz="1800" kern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800" kern="12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decData.execEpoch</a:t>
            </a:r>
            <a:r>
              <a:rPr lang="en-US" sz="1800" kern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800" kern="12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deEpoch</a:t>
            </a:r>
            <a:r>
              <a:rPr lang="en-US" sz="1800" kern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||(</a:t>
            </a:r>
            <a:r>
              <a:rPr lang="en-US" sz="1800" kern="12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decData.decEpoch</a:t>
            </a:r>
            <a:r>
              <a:rPr lang="en-US" sz="1800" kern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800" kern="12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ddEpoch</a:t>
            </a:r>
            <a:r>
              <a:rPr lang="en-US" sz="1800" kern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None/>
            </a:pPr>
            <a:endParaRPr lang="en-US" sz="1800" kern="12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instResp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decData.fInst.instResp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pcPlus4  = decData.pc+4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correctPath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begin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decData.decInst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= decode(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instResp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pcPlus4);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let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target =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knownTargetAddr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decData.decInst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let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decodedTarget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= ?;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let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brClass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getBrClass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decData.decInst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let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predTarget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decData.nextAddrPred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          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400800" y="3572539"/>
            <a:ext cx="2519917" cy="1026509"/>
          </a:xfrm>
          <a:prstGeom prst="wedgeRoundRectCallout">
            <a:avLst>
              <a:gd name="adj1" fmla="val -83642"/>
              <a:gd name="adj2" fmla="val -117583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Determine if epoch of incoming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instruction is on good path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553199" y="1513367"/>
            <a:ext cx="2519917" cy="421759"/>
          </a:xfrm>
          <a:prstGeom prst="wedgeRoundRectCallout">
            <a:avLst>
              <a:gd name="adj1" fmla="val -59592"/>
              <a:gd name="adj2" fmla="val 95628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New exec epoch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6624083" y="2803451"/>
            <a:ext cx="2519917" cy="421759"/>
          </a:xfrm>
          <a:prstGeom prst="wedgeRoundRectCallout">
            <a:avLst>
              <a:gd name="adj1" fmla="val -57060"/>
              <a:gd name="adj2" fmla="val -53111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lang="en-US" sz="1800" dirty="0" smtClean="0">
                <a:solidFill>
                  <a:schemeClr val="accent6"/>
                </a:solidFill>
              </a:rPr>
              <a:t>Same </a:t>
            </a:r>
            <a:r>
              <a:rPr lang="en-US" sz="1800" dirty="0" err="1" smtClean="0">
                <a:solidFill>
                  <a:schemeClr val="accent6"/>
                </a:solidFill>
              </a:rPr>
              <a:t>dec</a:t>
            </a:r>
            <a:r>
              <a:rPr lang="en-US" sz="1800" dirty="0" smtClean="0">
                <a:solidFill>
                  <a:schemeClr val="accent6"/>
                </a:solidFill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epoch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86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534401" cy="1143000"/>
          </a:xfrm>
        </p:spPr>
        <p:txBody>
          <a:bodyPr/>
          <a:lstStyle/>
          <a:p>
            <a:r>
              <a:rPr lang="en-US" sz="4000" dirty="0" smtClean="0"/>
              <a:t>Decode with </a:t>
            </a:r>
            <a:r>
              <a:rPr lang="en-US" sz="4000" dirty="0" err="1" smtClean="0"/>
              <a:t>mispredict</a:t>
            </a:r>
            <a:r>
              <a:rPr lang="en-US" sz="4000" dirty="0" smtClean="0"/>
              <a:t> detect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814" y="1607289"/>
            <a:ext cx="8337698" cy="4846674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brClass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NonBranch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decodedTarget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pcPlus4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brClass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CondBranch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decodedTarget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target;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brClass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UncondKnown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decodedTarget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= target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decodedTarget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decData.nextAddrPred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90000"/>
              </a:lnSpc>
              <a:buNone/>
            </a:pP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if ((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decodedTarget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!=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predTarget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) ||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(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brClass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CondBranch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&amp;&amp; pcPlus4 !=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predTarget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)) begin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decData.decEpoch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decData.decEpoch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decData.nextAddrPred</a:t>
            </a:r>
            <a:r>
              <a:rPr lang="en-US" sz="1800" kern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kern="12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decodedTarget</a:t>
            </a:r>
            <a:r>
              <a:rPr lang="en-US" sz="1800" kern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decFeedback.enq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 tuple3(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decData.execEpoch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decData.decEpoch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     Feedback{correct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False,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naPredInfo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decData.naPredInfo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nextAddr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decodedTarget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}));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end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dr.enq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decData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); end // of correct path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    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539023" y="2818559"/>
            <a:ext cx="2466754" cy="520177"/>
          </a:xfrm>
          <a:prstGeom prst="wedgeRoundRectCallout">
            <a:avLst>
              <a:gd name="adj1" fmla="val -67275"/>
              <a:gd name="adj2" fmla="val 36886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Wrong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next address?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539023" y="4166712"/>
            <a:ext cx="2466754" cy="520177"/>
          </a:xfrm>
          <a:prstGeom prst="wedgeRoundRectCallout">
            <a:avLst>
              <a:gd name="adj1" fmla="val -60378"/>
              <a:gd name="adj2" fmla="val -34655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Tell exec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addr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of next instruction!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365050" y="5175442"/>
            <a:ext cx="2466754" cy="520177"/>
          </a:xfrm>
          <a:prstGeom prst="wedgeRoundRectCallout">
            <a:avLst>
              <a:gd name="adj1" fmla="val 73242"/>
              <a:gd name="adj2" fmla="val -51007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Send feedback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6850918" y="3748064"/>
            <a:ext cx="2239926" cy="354850"/>
          </a:xfrm>
          <a:prstGeom prst="wedgeRoundRectCallout">
            <a:avLst>
              <a:gd name="adj1" fmla="val -62965"/>
              <a:gd name="adj2" fmla="val -14215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New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dec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epoch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6301561" y="5923265"/>
            <a:ext cx="2704215" cy="520177"/>
          </a:xfrm>
          <a:prstGeom prst="wedgeRoundRectCallout">
            <a:avLst>
              <a:gd name="adj1" fmla="val -168568"/>
              <a:gd name="adj2" fmla="val -16258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Enqueue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to next stage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on correct path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19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534401" cy="1143000"/>
          </a:xfrm>
        </p:spPr>
        <p:txBody>
          <a:bodyPr/>
          <a:lstStyle/>
          <a:p>
            <a:r>
              <a:rPr lang="en-US" sz="4000" dirty="0" smtClean="0"/>
              <a:t>Decode with </a:t>
            </a:r>
            <a:r>
              <a:rPr lang="en-US" sz="4000" dirty="0" err="1" smtClean="0"/>
              <a:t>mispredict</a:t>
            </a:r>
            <a:r>
              <a:rPr lang="en-US" sz="4000" dirty="0" smtClean="0"/>
              <a:t> detect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814" y="1607289"/>
            <a:ext cx="8337698" cy="4846674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else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begin // incorrect path        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decData.decEpoch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ddEpoch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decData.execEpoch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deEpoch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end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ddEpoch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decData.decEpoch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deEpoch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decData.execEpoch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fr.deq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273209" y="2914253"/>
            <a:ext cx="2519917" cy="860305"/>
          </a:xfrm>
          <a:prstGeom prst="wedgeRoundRectCallout">
            <a:avLst>
              <a:gd name="adj1" fmla="val -93347"/>
              <a:gd name="adj2" fmla="val -101681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Preserve current epoch if instruction on incorrect path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4284921" y="4480783"/>
            <a:ext cx="4288467" cy="860305"/>
          </a:xfrm>
          <a:prstGeom prst="wedgeRoundRectCallout">
            <a:avLst>
              <a:gd name="adj1" fmla="val -35868"/>
              <a:gd name="adj2" fmla="val -132579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lang="en-US" sz="1800" dirty="0" err="1" smtClean="0">
                <a:solidFill>
                  <a:schemeClr val="accent6"/>
                </a:solidFill>
              </a:rPr>
              <a:t>decData</a:t>
            </a:r>
            <a:r>
              <a:rPr lang="en-US" sz="1800" dirty="0" smtClean="0">
                <a:solidFill>
                  <a:schemeClr val="accent6"/>
                </a:solidFill>
              </a:rPr>
              <a:t>.*Epoch have been set properly so we always save them.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49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534401" cy="1143000"/>
          </a:xfrm>
        </p:spPr>
        <p:txBody>
          <a:bodyPr/>
          <a:lstStyle/>
          <a:p>
            <a:r>
              <a:rPr lang="en-US" sz="4000" dirty="0"/>
              <a:t>H</a:t>
            </a:r>
            <a:r>
              <a:rPr lang="en-US" sz="4000" dirty="0" smtClean="0"/>
              <a:t>andling redirect from decode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814" y="1607289"/>
            <a:ext cx="8337698" cy="4846674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execFeedback.notEmpty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) begin /* same as before */ end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else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decFeedback.notEmpty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) begin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decFeedback.deq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match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{.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,.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dEpoch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,.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feedback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} =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decFeedback.first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feEpoch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) begin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if (!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feedback.correct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) begin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fdEpoch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dEpoch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fetchPc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feedback.nextAddr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else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enqInst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; // decode feedback for correct prediction</a:t>
            </a:r>
          </a:p>
          <a:p>
            <a:pPr>
              <a:lnSpc>
                <a:spcPct val="90000"/>
              </a:lnSpc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  end else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enqInst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; // decode feedback for wrong exec epoch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end else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enqInst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; // no feedback from anyone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kern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3806456" y="4061637"/>
            <a:ext cx="5137904" cy="446568"/>
          </a:xfrm>
          <a:prstGeom prst="wedgeRoundRectCallout">
            <a:avLst>
              <a:gd name="adj1" fmla="val -44577"/>
              <a:gd name="adj2" fmla="val 74701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Note: no training  since it will be done by feedback from exec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028660" y="2824716"/>
            <a:ext cx="3009014" cy="907311"/>
          </a:xfrm>
          <a:prstGeom prst="wedgeRoundRectCallout">
            <a:avLst>
              <a:gd name="adj1" fmla="val -66212"/>
              <a:gd name="adj2" fmla="val -18156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lang="en-US" sz="1800" dirty="0" smtClean="0">
                <a:solidFill>
                  <a:schemeClr val="accent6"/>
                </a:solidFill>
              </a:rPr>
              <a:t>Respond if decode feedback is for current exec epoch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38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43667" cy="1143000"/>
          </a:xfrm>
        </p:spPr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ext </a:t>
            </a:r>
            <a:r>
              <a:rPr lang="en-US" dirty="0"/>
              <a:t>A</a:t>
            </a:r>
            <a:r>
              <a:rPr lang="en-US" dirty="0" smtClean="0"/>
              <a:t>ddress </a:t>
            </a:r>
            <a:r>
              <a:rPr lang="en-US" dirty="0"/>
              <a:t>P</a:t>
            </a:r>
            <a:r>
              <a:rPr lang="en-US" dirty="0" smtClean="0"/>
              <a:t>rediction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553724" y="3414011"/>
            <a:ext cx="752493" cy="944562"/>
          </a:xfrm>
          <a:prstGeom prst="rect">
            <a:avLst/>
          </a:prstGeom>
          <a:solidFill>
            <a:srgbClr val="FF00FF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F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603147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0776" y="1819724"/>
            <a:ext cx="80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Fetch</a:t>
            </a:r>
            <a:endParaRPr lang="en-US" dirty="0"/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1504212" y="3419567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fr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2028583" y="3414011"/>
            <a:ext cx="752493" cy="944562"/>
          </a:xfrm>
          <a:prstGeom prst="rect">
            <a:avLst/>
          </a:prstGeom>
          <a:solidFill>
            <a:srgbClr val="1560BF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D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084028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99453" y="1819724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Decode</a:t>
            </a:r>
            <a:endParaRPr lang="en-US" dirty="0"/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2985093" y="3419567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dr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3564100" y="3414011"/>
            <a:ext cx="752493" cy="944562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R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619545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55741" y="1819724"/>
            <a:ext cx="759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err="1" smtClean="0"/>
              <a:t>Reg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Read</a:t>
            </a:r>
            <a:endParaRPr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520610" y="3419567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rr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047858" y="3414011"/>
            <a:ext cx="752493" cy="944562"/>
          </a:xfrm>
          <a:prstGeom prst="rect">
            <a:avLst/>
          </a:prstGeom>
          <a:solidFill>
            <a:srgbClr val="50D778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X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103303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35981" y="1819724"/>
            <a:ext cx="1097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Execute</a:t>
            </a:r>
            <a:endParaRPr lang="en-US" dirty="0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6004368" y="3419567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xr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6528739" y="3414011"/>
            <a:ext cx="752493" cy="944562"/>
          </a:xfrm>
          <a:prstGeom prst="rect">
            <a:avLst/>
          </a:prstGeom>
          <a:solidFill>
            <a:srgbClr val="FFEF58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M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584184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16862" y="1819724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Memory</a:t>
            </a:r>
            <a:endParaRPr lang="en-US" dirty="0"/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7485249" y="3419567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mr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8064256" y="3414011"/>
            <a:ext cx="752493" cy="944562"/>
          </a:xfrm>
          <a:prstGeom prst="rect">
            <a:avLst/>
          </a:prstGeom>
          <a:solidFill>
            <a:srgbClr val="F4F2C2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W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52379" y="1819724"/>
            <a:ext cx="900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Write-</a:t>
            </a:r>
            <a:br>
              <a:rPr lang="en-US" sz="1800" dirty="0" smtClean="0"/>
            </a:br>
            <a:r>
              <a:rPr lang="en-US" sz="1800" dirty="0" smtClean="0"/>
              <a:t>back</a:t>
            </a:r>
            <a:endParaRPr lang="en-US" dirty="0"/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1511477" y="2241996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fb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cxnSp>
        <p:nvCxnSpPr>
          <p:cNvPr id="31" name="Elbow Connector 30"/>
          <p:cNvCxnSpPr>
            <a:stCxn id="30" idx="1"/>
            <a:endCxn id="7" idx="0"/>
          </p:cNvCxnSpPr>
          <p:nvPr/>
        </p:nvCxnSpPr>
        <p:spPr bwMode="auto">
          <a:xfrm rot="10800000" flipV="1">
            <a:off x="929971" y="2708721"/>
            <a:ext cx="581506" cy="705290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32" name="Elbow Connector 31"/>
          <p:cNvCxnSpPr>
            <a:stCxn id="19" idx="0"/>
            <a:endCxn id="30" idx="3"/>
          </p:cNvCxnSpPr>
          <p:nvPr/>
        </p:nvCxnSpPr>
        <p:spPr bwMode="auto">
          <a:xfrm rot="16200000" flipV="1">
            <a:off x="3260691" y="1250596"/>
            <a:ext cx="705290" cy="3621539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33" name="Elbow Connector 32"/>
          <p:cNvCxnSpPr>
            <a:stCxn id="27" idx="0"/>
            <a:endCxn id="15" idx="0"/>
          </p:cNvCxnSpPr>
          <p:nvPr/>
        </p:nvCxnSpPr>
        <p:spPr bwMode="auto">
          <a:xfrm rot="16200000" flipV="1">
            <a:off x="6190425" y="1163933"/>
            <a:ext cx="12700" cy="4500156"/>
          </a:xfrm>
          <a:prstGeom prst="bentConnector3">
            <a:avLst>
              <a:gd name="adj1" fmla="val 6932252"/>
            </a:avLst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1340723" y="3886292"/>
            <a:ext cx="163489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1795301" y="3886292"/>
            <a:ext cx="23328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2781076" y="3886292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3276182" y="3886292"/>
            <a:ext cx="28791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4316593" y="3886292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4811699" y="3886292"/>
            <a:ext cx="236159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800351" y="3886292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295457" y="3886292"/>
            <a:ext cx="23328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281232" y="3886292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7776338" y="3886292"/>
            <a:ext cx="28791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grpSp>
        <p:nvGrpSpPr>
          <p:cNvPr id="44" name="Group 43"/>
          <p:cNvGrpSpPr/>
          <p:nvPr/>
        </p:nvGrpSpPr>
        <p:grpSpPr>
          <a:xfrm>
            <a:off x="521445" y="4366479"/>
            <a:ext cx="778928" cy="1221996"/>
            <a:chOff x="2496249" y="3755481"/>
            <a:chExt cx="778928" cy="1221996"/>
          </a:xfrm>
        </p:grpSpPr>
        <p:cxnSp>
          <p:nvCxnSpPr>
            <p:cNvPr id="45" name="Elbow Connector 44"/>
            <p:cNvCxnSpPr/>
            <p:nvPr/>
          </p:nvCxnSpPr>
          <p:spPr bwMode="auto">
            <a:xfrm flipH="1">
              <a:off x="2517710" y="3755481"/>
              <a:ext cx="205376" cy="749635"/>
            </a:xfrm>
            <a:prstGeom prst="bentConnector5">
              <a:avLst>
                <a:gd name="adj1" fmla="val -2100"/>
                <a:gd name="adj2" fmla="val 18499"/>
                <a:gd name="adj3" fmla="val 211308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  <p:cxnSp>
          <p:nvCxnSpPr>
            <p:cNvPr id="46" name="Elbow Connector 45"/>
            <p:cNvCxnSpPr/>
            <p:nvPr/>
          </p:nvCxnSpPr>
          <p:spPr bwMode="auto">
            <a:xfrm flipH="1" flipV="1">
              <a:off x="3085395" y="3755483"/>
              <a:ext cx="189782" cy="741870"/>
            </a:xfrm>
            <a:prstGeom prst="bentConnector4">
              <a:avLst>
                <a:gd name="adj1" fmla="val -120454"/>
                <a:gd name="adj2" fmla="val 81434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  <p:sp>
          <p:nvSpPr>
            <p:cNvPr id="47" name="Rectangle 17"/>
            <p:cNvSpPr>
              <a:spLocks noChangeArrowheads="1"/>
            </p:cNvSpPr>
            <p:nvPr/>
          </p:nvSpPr>
          <p:spPr bwMode="auto">
            <a:xfrm>
              <a:off x="2496249" y="4032755"/>
              <a:ext cx="762510" cy="944722"/>
            </a:xfrm>
            <a:custGeom>
              <a:avLst/>
              <a:gdLst>
                <a:gd name="connsiteX0" fmla="*/ 0 w 752493"/>
                <a:gd name="connsiteY0" fmla="*/ 0 h 944562"/>
                <a:gd name="connsiteX1" fmla="*/ 752493 w 752493"/>
                <a:gd name="connsiteY1" fmla="*/ 0 h 944562"/>
                <a:gd name="connsiteX2" fmla="*/ 752493 w 752493"/>
                <a:gd name="connsiteY2" fmla="*/ 944562 h 944562"/>
                <a:gd name="connsiteX3" fmla="*/ 0 w 752493"/>
                <a:gd name="connsiteY3" fmla="*/ 944562 h 944562"/>
                <a:gd name="connsiteX4" fmla="*/ 0 w 752493"/>
                <a:gd name="connsiteY4" fmla="*/ 0 h 94456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52493 w 752493"/>
                <a:gd name="connsiteY2" fmla="*/ 944562 h 944722"/>
                <a:gd name="connsiteX3" fmla="*/ 197017 w 752493"/>
                <a:gd name="connsiteY3" fmla="*/ 944722 h 944722"/>
                <a:gd name="connsiteX4" fmla="*/ 0 w 752493"/>
                <a:gd name="connsiteY4" fmla="*/ 944562 h 944722"/>
                <a:gd name="connsiteX5" fmla="*/ 0 w 752493"/>
                <a:gd name="connsiteY5" fmla="*/ 0 h 94472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52493 w 752493"/>
                <a:gd name="connsiteY2" fmla="*/ 944562 h 944722"/>
                <a:gd name="connsiteX3" fmla="*/ 559326 w 752493"/>
                <a:gd name="connsiteY3" fmla="*/ 944722 h 944722"/>
                <a:gd name="connsiteX4" fmla="*/ 197017 w 752493"/>
                <a:gd name="connsiteY4" fmla="*/ 944722 h 944722"/>
                <a:gd name="connsiteX5" fmla="*/ 0 w 752493"/>
                <a:gd name="connsiteY5" fmla="*/ 944562 h 944722"/>
                <a:gd name="connsiteX6" fmla="*/ 0 w 752493"/>
                <a:gd name="connsiteY6" fmla="*/ 0 h 94472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49108 w 752493"/>
                <a:gd name="connsiteY2" fmla="*/ 466405 h 944722"/>
                <a:gd name="connsiteX3" fmla="*/ 752493 w 752493"/>
                <a:gd name="connsiteY3" fmla="*/ 944562 h 944722"/>
                <a:gd name="connsiteX4" fmla="*/ 559326 w 752493"/>
                <a:gd name="connsiteY4" fmla="*/ 944722 h 944722"/>
                <a:gd name="connsiteX5" fmla="*/ 197017 w 752493"/>
                <a:gd name="connsiteY5" fmla="*/ 944722 h 944722"/>
                <a:gd name="connsiteX6" fmla="*/ 0 w 752493"/>
                <a:gd name="connsiteY6" fmla="*/ 944562 h 944722"/>
                <a:gd name="connsiteX7" fmla="*/ 0 w 752493"/>
                <a:gd name="connsiteY7" fmla="*/ 0 h 944722"/>
                <a:gd name="connsiteX0" fmla="*/ 10017 w 762510"/>
                <a:gd name="connsiteY0" fmla="*/ 0 h 944722"/>
                <a:gd name="connsiteX1" fmla="*/ 762510 w 762510"/>
                <a:gd name="connsiteY1" fmla="*/ 0 h 944722"/>
                <a:gd name="connsiteX2" fmla="*/ 759125 w 762510"/>
                <a:gd name="connsiteY2" fmla="*/ 466405 h 944722"/>
                <a:gd name="connsiteX3" fmla="*/ 762510 w 762510"/>
                <a:gd name="connsiteY3" fmla="*/ 944562 h 944722"/>
                <a:gd name="connsiteX4" fmla="*/ 569343 w 762510"/>
                <a:gd name="connsiteY4" fmla="*/ 944722 h 944722"/>
                <a:gd name="connsiteX5" fmla="*/ 207034 w 762510"/>
                <a:gd name="connsiteY5" fmla="*/ 944722 h 944722"/>
                <a:gd name="connsiteX6" fmla="*/ 10017 w 762510"/>
                <a:gd name="connsiteY6" fmla="*/ 944562 h 944722"/>
                <a:gd name="connsiteX7" fmla="*/ 0 w 762510"/>
                <a:gd name="connsiteY7" fmla="*/ 483658 h 944722"/>
                <a:gd name="connsiteX8" fmla="*/ 10017 w 762510"/>
                <a:gd name="connsiteY8" fmla="*/ 0 h 944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2510" h="944722">
                  <a:moveTo>
                    <a:pt x="10017" y="0"/>
                  </a:moveTo>
                  <a:lnTo>
                    <a:pt x="762510" y="0"/>
                  </a:lnTo>
                  <a:cubicBezTo>
                    <a:pt x="761382" y="155468"/>
                    <a:pt x="760253" y="310937"/>
                    <a:pt x="759125" y="466405"/>
                  </a:cubicBezTo>
                  <a:cubicBezTo>
                    <a:pt x="760253" y="625791"/>
                    <a:pt x="761382" y="785176"/>
                    <a:pt x="762510" y="944562"/>
                  </a:cubicBezTo>
                  <a:lnTo>
                    <a:pt x="569343" y="944722"/>
                  </a:lnTo>
                  <a:lnTo>
                    <a:pt x="207034" y="944722"/>
                  </a:lnTo>
                  <a:lnTo>
                    <a:pt x="10017" y="944562"/>
                  </a:lnTo>
                  <a:lnTo>
                    <a:pt x="0" y="483658"/>
                  </a:lnTo>
                  <a:lnTo>
                    <a:pt x="10017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 dirty="0" smtClean="0"/>
                <a:t>Next</a:t>
              </a:r>
              <a:br>
                <a:rPr lang="en-US" sz="1200" dirty="0" smtClean="0"/>
              </a:br>
              <a:r>
                <a:rPr lang="en-US" sz="1200" dirty="0" smtClean="0"/>
                <a:t>Address</a:t>
              </a:r>
              <a:br>
                <a:rPr lang="en-US" sz="1200" dirty="0" smtClean="0"/>
              </a:br>
              <a:r>
                <a:rPr lang="en-US" sz="1200" dirty="0" smtClean="0"/>
                <a:t>Prediction</a:t>
              </a:r>
              <a:endParaRPr lang="en-US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648022" y="5837277"/>
            <a:ext cx="65519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Feedback is now redirect and prediction feedback</a:t>
            </a:r>
          </a:p>
          <a:p>
            <a:r>
              <a:rPr lang="en-US" dirty="0" smtClean="0"/>
              <a:t>not just branch target 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0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11619"/>
          </a:xfrm>
        </p:spPr>
        <p:txBody>
          <a:bodyPr/>
          <a:lstStyle/>
          <a:p>
            <a:r>
              <a:rPr lang="en-US" dirty="0"/>
              <a:t>Branch Target </a:t>
            </a:r>
            <a:r>
              <a:rPr lang="en-US" dirty="0" smtClean="0"/>
              <a:t>Buffer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03213" y="5310557"/>
            <a:ext cx="8651408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0" dirty="0" smtClean="0">
                <a:solidFill>
                  <a:srgbClr val="56127A"/>
                </a:solidFill>
                <a:latin typeface="Verdana" pitchFamily="34" charset="0"/>
              </a:rPr>
              <a:t>F </a:t>
            </a:r>
            <a:r>
              <a:rPr lang="en-US" sz="2000" b="0" dirty="0">
                <a:solidFill>
                  <a:srgbClr val="56127A"/>
                </a:solidFill>
                <a:latin typeface="Verdana" pitchFamily="34" charset="0"/>
              </a:rPr>
              <a:t>stage: </a:t>
            </a:r>
            <a:r>
              <a:rPr lang="en-US" sz="2000" b="0" i="1" dirty="0">
                <a:solidFill>
                  <a:srgbClr val="56127A"/>
                </a:solidFill>
                <a:latin typeface="Verdana" pitchFamily="34" charset="0"/>
              </a:rPr>
              <a:t>If </a:t>
            </a:r>
            <a:r>
              <a:rPr lang="en-US" sz="2000" b="0" i="1" dirty="0" smtClean="0">
                <a:solidFill>
                  <a:srgbClr val="56127A"/>
                </a:solidFill>
                <a:latin typeface="Verdana" pitchFamily="34" charset="0"/>
              </a:rPr>
              <a:t>(hit) </a:t>
            </a:r>
            <a:r>
              <a:rPr lang="en-US" sz="2000" b="0" i="1" dirty="0">
                <a:solidFill>
                  <a:srgbClr val="56127A"/>
                </a:solidFill>
                <a:latin typeface="Verdana" pitchFamily="34" charset="0"/>
              </a:rPr>
              <a:t>then </a:t>
            </a:r>
            <a:r>
              <a:rPr lang="en-US" sz="2000" b="0" i="1" dirty="0" err="1">
                <a:solidFill>
                  <a:srgbClr val="56127A"/>
                </a:solidFill>
                <a:latin typeface="Verdana" pitchFamily="34" charset="0"/>
              </a:rPr>
              <a:t>nPC</a:t>
            </a:r>
            <a:r>
              <a:rPr lang="en-US" sz="2000" b="0" i="1" dirty="0">
                <a:solidFill>
                  <a:srgbClr val="56127A"/>
                </a:solidFill>
                <a:latin typeface="Verdana" pitchFamily="34" charset="0"/>
              </a:rPr>
              <a:t>=target else </a:t>
            </a:r>
            <a:r>
              <a:rPr lang="en-US" sz="2000" b="0" i="1" dirty="0" err="1">
                <a:solidFill>
                  <a:srgbClr val="56127A"/>
                </a:solidFill>
                <a:latin typeface="Verdana" pitchFamily="34" charset="0"/>
              </a:rPr>
              <a:t>nPC</a:t>
            </a:r>
            <a:r>
              <a:rPr lang="en-US" sz="2000" b="0" i="1" dirty="0">
                <a:solidFill>
                  <a:srgbClr val="56127A"/>
                </a:solidFill>
                <a:latin typeface="Verdana" pitchFamily="34" charset="0"/>
              </a:rPr>
              <a:t>=PC+4</a:t>
            </a:r>
          </a:p>
          <a:p>
            <a:pPr eaLnBrk="0" hangingPunct="0"/>
            <a:r>
              <a:rPr lang="en-US" dirty="0" smtClean="0">
                <a:solidFill>
                  <a:srgbClr val="56127A"/>
                </a:solidFill>
              </a:rPr>
              <a:t>X stage</a:t>
            </a:r>
            <a:r>
              <a:rPr lang="en-US" sz="2000" b="0" dirty="0" smtClean="0">
                <a:solidFill>
                  <a:srgbClr val="56127A"/>
                </a:solidFill>
                <a:latin typeface="Verdana" pitchFamily="34" charset="0"/>
              </a:rPr>
              <a:t>: C</a:t>
            </a:r>
            <a:r>
              <a:rPr lang="en-US" sz="2000" b="0" i="1" dirty="0" smtClean="0">
                <a:solidFill>
                  <a:srgbClr val="56127A"/>
                </a:solidFill>
                <a:latin typeface="Verdana" pitchFamily="34" charset="0"/>
              </a:rPr>
              <a:t>heck </a:t>
            </a:r>
            <a:r>
              <a:rPr lang="en-US" sz="2000" b="0" i="1" dirty="0">
                <a:solidFill>
                  <a:srgbClr val="56127A"/>
                </a:solidFill>
                <a:latin typeface="Verdana" pitchFamily="34" charset="0"/>
              </a:rPr>
              <a:t>prediction, if wrong then kill </a:t>
            </a:r>
            <a:r>
              <a:rPr lang="en-US" sz="2000" b="0" i="1" dirty="0" smtClean="0">
                <a:solidFill>
                  <a:srgbClr val="56127A"/>
                </a:solidFill>
                <a:latin typeface="Verdana" pitchFamily="34" charset="0"/>
              </a:rPr>
              <a:t>younger instructions</a:t>
            </a:r>
            <a:endParaRPr lang="en-US" sz="2000" b="0" i="1" dirty="0">
              <a:solidFill>
                <a:srgbClr val="56127A"/>
              </a:solidFill>
              <a:latin typeface="Verdana" pitchFamily="34" charset="0"/>
            </a:endParaRPr>
          </a:p>
          <a:p>
            <a:pPr eaLnBrk="0" hangingPunct="0"/>
            <a:r>
              <a:rPr lang="en-US" sz="2000" b="0" i="1" dirty="0">
                <a:solidFill>
                  <a:srgbClr val="56127A"/>
                </a:solidFill>
                <a:latin typeface="Verdana" pitchFamily="34" charset="0"/>
              </a:rPr>
              <a:t>                and </a:t>
            </a:r>
            <a:r>
              <a:rPr lang="en-US" i="1" dirty="0" smtClean="0">
                <a:solidFill>
                  <a:srgbClr val="56127A"/>
                </a:solidFill>
              </a:rPr>
              <a:t>train</a:t>
            </a:r>
            <a:r>
              <a:rPr lang="en-US" sz="2000" b="0" i="1" dirty="0" smtClean="0">
                <a:solidFill>
                  <a:srgbClr val="56127A"/>
                </a:solidFill>
                <a:latin typeface="Verdana" pitchFamily="34" charset="0"/>
              </a:rPr>
              <a:t> BTB (sometimes even if prediction correct)</a:t>
            </a:r>
            <a:endParaRPr lang="en-US" sz="2000" b="0" i="1" dirty="0">
              <a:solidFill>
                <a:srgbClr val="56127A"/>
              </a:solidFill>
              <a:latin typeface="Verdana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03213" y="2347913"/>
            <a:ext cx="8763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0">
                <a:latin typeface="Verdana" pitchFamily="34" charset="0"/>
              </a:rPr>
              <a:t>IMEM</a:t>
            </a: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1868488" y="2279650"/>
            <a:ext cx="65087" cy="520700"/>
            <a:chOff x="1177" y="1324"/>
            <a:chExt cx="41" cy="328"/>
          </a:xfrm>
        </p:grpSpPr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1177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1177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1177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1177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603500" y="4853188"/>
            <a:ext cx="18796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3657600" y="4459488"/>
            <a:ext cx="839788" cy="153988"/>
          </a:xfrm>
          <a:custGeom>
            <a:avLst/>
            <a:gdLst>
              <a:gd name="T0" fmla="*/ 0 w 529"/>
              <a:gd name="T1" fmla="*/ 96 h 97"/>
              <a:gd name="T2" fmla="*/ 48 w 529"/>
              <a:gd name="T3" fmla="*/ 48 h 97"/>
              <a:gd name="T4" fmla="*/ 240 w 529"/>
              <a:gd name="T5" fmla="*/ 48 h 97"/>
              <a:gd name="T6" fmla="*/ 288 w 529"/>
              <a:gd name="T7" fmla="*/ 0 h 97"/>
              <a:gd name="T8" fmla="*/ 336 w 529"/>
              <a:gd name="T9" fmla="*/ 48 h 97"/>
              <a:gd name="T10" fmla="*/ 480 w 529"/>
              <a:gd name="T11" fmla="*/ 48 h 97"/>
              <a:gd name="T12" fmla="*/ 528 w 529"/>
              <a:gd name="T13" fmla="*/ 96 h 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9"/>
              <a:gd name="T22" fmla="*/ 0 h 97"/>
              <a:gd name="T23" fmla="*/ 529 w 529"/>
              <a:gd name="T24" fmla="*/ 97 h 9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9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480" y="48"/>
                </a:lnTo>
                <a:lnTo>
                  <a:pt x="528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12"/>
          <p:cNvSpPr>
            <a:spLocks/>
          </p:cNvSpPr>
          <p:nvPr/>
        </p:nvSpPr>
        <p:spPr bwMode="auto">
          <a:xfrm>
            <a:off x="2590800" y="4611888"/>
            <a:ext cx="1906588" cy="153988"/>
          </a:xfrm>
          <a:custGeom>
            <a:avLst/>
            <a:gdLst>
              <a:gd name="T0" fmla="*/ 0 w 1201"/>
              <a:gd name="T1" fmla="*/ 96 h 97"/>
              <a:gd name="T2" fmla="*/ 48 w 1201"/>
              <a:gd name="T3" fmla="*/ 48 h 97"/>
              <a:gd name="T4" fmla="*/ 240 w 1201"/>
              <a:gd name="T5" fmla="*/ 48 h 97"/>
              <a:gd name="T6" fmla="*/ 288 w 1201"/>
              <a:gd name="T7" fmla="*/ 0 h 97"/>
              <a:gd name="T8" fmla="*/ 336 w 1201"/>
              <a:gd name="T9" fmla="*/ 48 h 97"/>
              <a:gd name="T10" fmla="*/ 1152 w 1201"/>
              <a:gd name="T11" fmla="*/ 48 h 97"/>
              <a:gd name="T12" fmla="*/ 1200 w 1201"/>
              <a:gd name="T13" fmla="*/ 96 h 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1"/>
              <a:gd name="T22" fmla="*/ 0 h 97"/>
              <a:gd name="T23" fmla="*/ 1201 w 1201"/>
              <a:gd name="T24" fmla="*/ 97 h 9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1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1152" y="48"/>
                </a:lnTo>
                <a:lnTo>
                  <a:pt x="120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3657600" y="485318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1964531" y="4817731"/>
            <a:ext cx="5111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0" dirty="0">
                <a:latin typeface="Verdana" pitchFamily="34" charset="0"/>
              </a:rPr>
              <a:t>PC</a:t>
            </a:r>
          </a:p>
        </p:txBody>
      </p:sp>
      <p:sp>
        <p:nvSpPr>
          <p:cNvPr id="20" name="Freeform 15"/>
          <p:cNvSpPr>
            <a:spLocks/>
          </p:cNvSpPr>
          <p:nvPr/>
        </p:nvSpPr>
        <p:spPr bwMode="auto">
          <a:xfrm>
            <a:off x="2286000" y="2476500"/>
            <a:ext cx="763588" cy="1982988"/>
          </a:xfrm>
          <a:custGeom>
            <a:avLst/>
            <a:gdLst>
              <a:gd name="T0" fmla="*/ 480 w 481"/>
              <a:gd name="T1" fmla="*/ 1056 h 1057"/>
              <a:gd name="T2" fmla="*/ 480 w 481"/>
              <a:gd name="T3" fmla="*/ 0 h 1057"/>
              <a:gd name="T4" fmla="*/ 0 w 481"/>
              <a:gd name="T5" fmla="*/ 0 h 1057"/>
              <a:gd name="T6" fmla="*/ 0 60000 65536"/>
              <a:gd name="T7" fmla="*/ 0 60000 65536"/>
              <a:gd name="T8" fmla="*/ 0 60000 65536"/>
              <a:gd name="T9" fmla="*/ 0 w 481"/>
              <a:gd name="T10" fmla="*/ 0 h 1057"/>
              <a:gd name="T11" fmla="*/ 481 w 481"/>
              <a:gd name="T12" fmla="*/ 1057 h 10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1" h="1057">
                <a:moveTo>
                  <a:pt x="480" y="1056"/>
                </a:moveTo>
                <a:lnTo>
                  <a:pt x="48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16"/>
          <p:cNvSpPr>
            <a:spLocks/>
          </p:cNvSpPr>
          <p:nvPr/>
        </p:nvSpPr>
        <p:spPr bwMode="auto">
          <a:xfrm>
            <a:off x="4114800" y="2489199"/>
            <a:ext cx="611188" cy="1963341"/>
          </a:xfrm>
          <a:custGeom>
            <a:avLst/>
            <a:gdLst>
              <a:gd name="T0" fmla="*/ 0 w 385"/>
              <a:gd name="T1" fmla="*/ 1152 h 1153"/>
              <a:gd name="T2" fmla="*/ 0 w 385"/>
              <a:gd name="T3" fmla="*/ 0 h 1153"/>
              <a:gd name="T4" fmla="*/ 384 w 385"/>
              <a:gd name="T5" fmla="*/ 0 h 1153"/>
              <a:gd name="T6" fmla="*/ 0 60000 65536"/>
              <a:gd name="T7" fmla="*/ 0 60000 65536"/>
              <a:gd name="T8" fmla="*/ 0 60000 65536"/>
              <a:gd name="T9" fmla="*/ 0 w 385"/>
              <a:gd name="T10" fmla="*/ 0 h 1153"/>
              <a:gd name="T11" fmla="*/ 385 w 385"/>
              <a:gd name="T12" fmla="*/ 1153 h 1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" h="1153">
                <a:moveTo>
                  <a:pt x="0" y="1152"/>
                </a:moveTo>
                <a:lnTo>
                  <a:pt x="0" y="0"/>
                </a:lnTo>
                <a:lnTo>
                  <a:pt x="3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7727741" y="1926473"/>
            <a:ext cx="1356141" cy="107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0" dirty="0">
                <a:latin typeface="Verdana" pitchFamily="34" charset="0"/>
              </a:rPr>
              <a:t>Branch </a:t>
            </a:r>
          </a:p>
          <a:p>
            <a:pPr eaLnBrk="0" hangingPunct="0"/>
            <a:r>
              <a:rPr lang="en-US" sz="1600" b="0" dirty="0">
                <a:latin typeface="Verdana" pitchFamily="34" charset="0"/>
              </a:rPr>
              <a:t>Target </a:t>
            </a:r>
          </a:p>
          <a:p>
            <a:pPr eaLnBrk="0" hangingPunct="0"/>
            <a:r>
              <a:rPr lang="en-US" sz="1600" b="0" dirty="0">
                <a:latin typeface="Verdana" pitchFamily="34" charset="0"/>
              </a:rPr>
              <a:t>Buffer </a:t>
            </a:r>
          </a:p>
          <a:p>
            <a:pPr eaLnBrk="0" hangingPunct="0"/>
            <a:r>
              <a:rPr lang="en-US" sz="1600" b="0" dirty="0">
                <a:latin typeface="Verdana" pitchFamily="34" charset="0"/>
              </a:rPr>
              <a:t>(2</a:t>
            </a:r>
            <a:r>
              <a:rPr lang="en-US" sz="1600" b="0" baseline="30000" dirty="0">
                <a:latin typeface="Verdana" pitchFamily="34" charset="0"/>
              </a:rPr>
              <a:t>k</a:t>
            </a:r>
            <a:r>
              <a:rPr lang="en-US" sz="1600" b="0" dirty="0">
                <a:latin typeface="Verdana" pitchFamily="34" charset="0"/>
              </a:rPr>
              <a:t> entries)</a:t>
            </a:r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4032250" y="3168650"/>
            <a:ext cx="1651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4164013" y="3028950"/>
            <a:ext cx="3317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0">
                <a:latin typeface="Verdana" pitchFamily="34" charset="0"/>
              </a:rPr>
              <a:t>k</a:t>
            </a:r>
          </a:p>
        </p:txBody>
      </p:sp>
      <p:grpSp>
        <p:nvGrpSpPr>
          <p:cNvPr id="25" name="Group 20"/>
          <p:cNvGrpSpPr>
            <a:grpSpLocks/>
          </p:cNvGrpSpPr>
          <p:nvPr/>
        </p:nvGrpSpPr>
        <p:grpSpPr bwMode="auto">
          <a:xfrm>
            <a:off x="1600200" y="1371600"/>
            <a:ext cx="687388" cy="3392488"/>
            <a:chOff x="1008" y="696"/>
            <a:chExt cx="433" cy="2305"/>
          </a:xfrm>
        </p:grpSpPr>
        <p:sp>
          <p:nvSpPr>
            <p:cNvPr id="26" name="Line 21"/>
            <p:cNvSpPr>
              <a:spLocks noChangeShapeType="1"/>
            </p:cNvSpPr>
            <p:nvPr/>
          </p:nvSpPr>
          <p:spPr bwMode="auto">
            <a:xfrm>
              <a:off x="1012" y="841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1012" y="985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>
              <a:off x="1012" y="1129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1012" y="1273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" name="Group 25"/>
            <p:cNvGrpSpPr>
              <a:grpSpLocks/>
            </p:cNvGrpSpPr>
            <p:nvPr/>
          </p:nvGrpSpPr>
          <p:grpSpPr bwMode="auto">
            <a:xfrm>
              <a:off x="1012" y="1705"/>
              <a:ext cx="424" cy="287"/>
              <a:chOff x="1012" y="1705"/>
              <a:chExt cx="424" cy="287"/>
            </a:xfrm>
          </p:grpSpPr>
          <p:sp>
            <p:nvSpPr>
              <p:cNvPr id="41" name="Line 26"/>
              <p:cNvSpPr>
                <a:spLocks noChangeShapeType="1"/>
              </p:cNvSpPr>
              <p:nvPr/>
            </p:nvSpPr>
            <p:spPr bwMode="auto">
              <a:xfrm>
                <a:off x="1012" y="1705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27"/>
              <p:cNvSpPr>
                <a:spLocks noChangeShapeType="1"/>
              </p:cNvSpPr>
              <p:nvPr/>
            </p:nvSpPr>
            <p:spPr bwMode="auto">
              <a:xfrm>
                <a:off x="1012" y="1848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28"/>
              <p:cNvSpPr>
                <a:spLocks noChangeShapeType="1"/>
              </p:cNvSpPr>
              <p:nvPr/>
            </p:nvSpPr>
            <p:spPr bwMode="auto">
              <a:xfrm>
                <a:off x="1012" y="199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1128" y="696"/>
              <a:ext cx="21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" name="Group 30"/>
            <p:cNvGrpSpPr>
              <a:grpSpLocks/>
            </p:cNvGrpSpPr>
            <p:nvPr/>
          </p:nvGrpSpPr>
          <p:grpSpPr bwMode="auto">
            <a:xfrm>
              <a:off x="1012" y="2136"/>
              <a:ext cx="424" cy="288"/>
              <a:chOff x="1012" y="2136"/>
              <a:chExt cx="424" cy="288"/>
            </a:xfrm>
          </p:grpSpPr>
          <p:sp>
            <p:nvSpPr>
              <p:cNvPr id="38" name="Line 31"/>
              <p:cNvSpPr>
                <a:spLocks noChangeShapeType="1"/>
              </p:cNvSpPr>
              <p:nvPr/>
            </p:nvSpPr>
            <p:spPr bwMode="auto">
              <a:xfrm>
                <a:off x="1012" y="2136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2"/>
              <p:cNvSpPr>
                <a:spLocks noChangeShapeType="1"/>
              </p:cNvSpPr>
              <p:nvPr/>
            </p:nvSpPr>
            <p:spPr bwMode="auto">
              <a:xfrm>
                <a:off x="1012" y="2280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3"/>
              <p:cNvSpPr>
                <a:spLocks noChangeShapeType="1"/>
              </p:cNvSpPr>
              <p:nvPr/>
            </p:nvSpPr>
            <p:spPr bwMode="auto">
              <a:xfrm>
                <a:off x="1012" y="2424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" name="Group 34"/>
            <p:cNvGrpSpPr>
              <a:grpSpLocks/>
            </p:cNvGrpSpPr>
            <p:nvPr/>
          </p:nvGrpSpPr>
          <p:grpSpPr bwMode="auto">
            <a:xfrm>
              <a:off x="1012" y="2568"/>
              <a:ext cx="424" cy="288"/>
              <a:chOff x="1012" y="2568"/>
              <a:chExt cx="424" cy="288"/>
            </a:xfrm>
          </p:grpSpPr>
          <p:sp>
            <p:nvSpPr>
              <p:cNvPr id="35" name="Line 35"/>
              <p:cNvSpPr>
                <a:spLocks noChangeShapeType="1"/>
              </p:cNvSpPr>
              <p:nvPr/>
            </p:nvSpPr>
            <p:spPr bwMode="auto">
              <a:xfrm>
                <a:off x="1012" y="2568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6"/>
              <p:cNvSpPr>
                <a:spLocks noChangeShapeType="1"/>
              </p:cNvSpPr>
              <p:nvPr/>
            </p:nvSpPr>
            <p:spPr bwMode="auto">
              <a:xfrm>
                <a:off x="1012" y="271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37"/>
              <p:cNvSpPr>
                <a:spLocks noChangeShapeType="1"/>
              </p:cNvSpPr>
              <p:nvPr/>
            </p:nvSpPr>
            <p:spPr bwMode="auto">
              <a:xfrm>
                <a:off x="1012" y="2856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" name="Freeform 38"/>
            <p:cNvSpPr>
              <a:spLocks/>
            </p:cNvSpPr>
            <p:nvPr/>
          </p:nvSpPr>
          <p:spPr bwMode="auto">
            <a:xfrm>
              <a:off x="1008" y="697"/>
              <a:ext cx="433" cy="2304"/>
            </a:xfrm>
            <a:custGeom>
              <a:avLst/>
              <a:gdLst>
                <a:gd name="T0" fmla="*/ 0 w 433"/>
                <a:gd name="T1" fmla="*/ 0 h 2304"/>
                <a:gd name="T2" fmla="*/ 432 w 433"/>
                <a:gd name="T3" fmla="*/ 0 h 2304"/>
                <a:gd name="T4" fmla="*/ 432 w 433"/>
                <a:gd name="T5" fmla="*/ 2303 h 2304"/>
                <a:gd name="T6" fmla="*/ 0 w 433"/>
                <a:gd name="T7" fmla="*/ 2303 h 23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3"/>
                <a:gd name="T13" fmla="*/ 0 h 2304"/>
                <a:gd name="T14" fmla="*/ 433 w 433"/>
                <a:gd name="T15" fmla="*/ 2304 h 23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3" h="2304">
                  <a:moveTo>
                    <a:pt x="0" y="0"/>
                  </a:moveTo>
                  <a:lnTo>
                    <a:pt x="432" y="0"/>
                  </a:lnTo>
                  <a:lnTo>
                    <a:pt x="432" y="2303"/>
                  </a:lnTo>
                  <a:lnTo>
                    <a:pt x="0" y="230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" name="Group 54"/>
          <p:cNvGrpSpPr>
            <a:grpSpLocks/>
          </p:cNvGrpSpPr>
          <p:nvPr/>
        </p:nvGrpSpPr>
        <p:grpSpPr bwMode="auto">
          <a:xfrm>
            <a:off x="5976878" y="1358900"/>
            <a:ext cx="1663700" cy="2260600"/>
            <a:chOff x="2988" y="688"/>
            <a:chExt cx="1048" cy="1424"/>
          </a:xfrm>
        </p:grpSpPr>
        <p:sp>
          <p:nvSpPr>
            <p:cNvPr id="45" name="Rectangle 55"/>
            <p:cNvSpPr>
              <a:spLocks noChangeArrowheads="1"/>
            </p:cNvSpPr>
            <p:nvPr/>
          </p:nvSpPr>
          <p:spPr bwMode="auto">
            <a:xfrm>
              <a:off x="2992" y="688"/>
              <a:ext cx="104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56"/>
            <p:cNvSpPr>
              <a:spLocks noChangeShapeType="1"/>
            </p:cNvSpPr>
            <p:nvPr/>
          </p:nvSpPr>
          <p:spPr bwMode="auto">
            <a:xfrm>
              <a:off x="2988" y="82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57"/>
            <p:cNvSpPr>
              <a:spLocks noChangeShapeType="1"/>
            </p:cNvSpPr>
            <p:nvPr/>
          </p:nvSpPr>
          <p:spPr bwMode="auto">
            <a:xfrm>
              <a:off x="2988" y="96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58"/>
            <p:cNvSpPr>
              <a:spLocks noChangeShapeType="1"/>
            </p:cNvSpPr>
            <p:nvPr/>
          </p:nvSpPr>
          <p:spPr bwMode="auto">
            <a:xfrm>
              <a:off x="2988" y="111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59"/>
            <p:cNvSpPr>
              <a:spLocks noChangeShapeType="1"/>
            </p:cNvSpPr>
            <p:nvPr/>
          </p:nvSpPr>
          <p:spPr bwMode="auto">
            <a:xfrm>
              <a:off x="2988" y="1256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60"/>
            <p:cNvSpPr>
              <a:spLocks noChangeShapeType="1"/>
            </p:cNvSpPr>
            <p:nvPr/>
          </p:nvSpPr>
          <p:spPr bwMode="auto">
            <a:xfrm>
              <a:off x="2988" y="168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61"/>
            <p:cNvSpPr>
              <a:spLocks noChangeShapeType="1"/>
            </p:cNvSpPr>
            <p:nvPr/>
          </p:nvSpPr>
          <p:spPr bwMode="auto">
            <a:xfrm>
              <a:off x="2988" y="183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62"/>
            <p:cNvSpPr>
              <a:spLocks noChangeShapeType="1"/>
            </p:cNvSpPr>
            <p:nvPr/>
          </p:nvSpPr>
          <p:spPr bwMode="auto">
            <a:xfrm>
              <a:off x="2988" y="1976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" name="Rectangle 63"/>
          <p:cNvSpPr>
            <a:spLocks noChangeArrowheads="1"/>
          </p:cNvSpPr>
          <p:nvPr/>
        </p:nvSpPr>
        <p:spPr bwMode="auto">
          <a:xfrm>
            <a:off x="6243909" y="1285875"/>
            <a:ext cx="125253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0">
                <a:latin typeface="Verdana" pitchFamily="34" charset="0"/>
              </a:rPr>
              <a:t>predicted</a:t>
            </a:r>
          </a:p>
        </p:txBody>
      </p:sp>
      <p:sp>
        <p:nvSpPr>
          <p:cNvPr id="54" name="Freeform 64"/>
          <p:cNvSpPr>
            <a:spLocks/>
          </p:cNvSpPr>
          <p:nvPr/>
        </p:nvSpPr>
        <p:spPr bwMode="auto">
          <a:xfrm>
            <a:off x="6791595" y="3632200"/>
            <a:ext cx="45719" cy="1024138"/>
          </a:xfrm>
          <a:custGeom>
            <a:avLst/>
            <a:gdLst>
              <a:gd name="T0" fmla="*/ 0 w 1"/>
              <a:gd name="T1" fmla="*/ 736 h 737"/>
              <a:gd name="T2" fmla="*/ 0 w 1"/>
              <a:gd name="T3" fmla="*/ 0 h 737"/>
              <a:gd name="T4" fmla="*/ 0 60000 65536"/>
              <a:gd name="T5" fmla="*/ 0 60000 65536"/>
              <a:gd name="T6" fmla="*/ 0 w 1"/>
              <a:gd name="T7" fmla="*/ 0 h 737"/>
              <a:gd name="T8" fmla="*/ 1 w 1"/>
              <a:gd name="T9" fmla="*/ 737 h 7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737">
                <a:moveTo>
                  <a:pt x="0" y="736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66"/>
          <p:cNvSpPr>
            <a:spLocks noChangeArrowheads="1"/>
          </p:cNvSpPr>
          <p:nvPr/>
        </p:nvSpPr>
        <p:spPr bwMode="auto">
          <a:xfrm>
            <a:off x="6333272" y="4656338"/>
            <a:ext cx="9509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0" dirty="0">
                <a:latin typeface="Verdana" pitchFamily="34" charset="0"/>
              </a:rPr>
              <a:t>target</a:t>
            </a:r>
          </a:p>
        </p:txBody>
      </p:sp>
      <p:grpSp>
        <p:nvGrpSpPr>
          <p:cNvPr id="56" name="Group 68"/>
          <p:cNvGrpSpPr>
            <a:grpSpLocks/>
          </p:cNvGrpSpPr>
          <p:nvPr/>
        </p:nvGrpSpPr>
        <p:grpSpPr bwMode="auto">
          <a:xfrm>
            <a:off x="6704284" y="2368550"/>
            <a:ext cx="65087" cy="520700"/>
            <a:chOff x="3473" y="1324"/>
            <a:chExt cx="41" cy="328"/>
          </a:xfrm>
        </p:grpSpPr>
        <p:sp>
          <p:nvSpPr>
            <p:cNvPr id="57" name="Oval 69"/>
            <p:cNvSpPr>
              <a:spLocks noChangeArrowheads="1"/>
            </p:cNvSpPr>
            <p:nvPr/>
          </p:nvSpPr>
          <p:spPr bwMode="auto">
            <a:xfrm>
              <a:off x="3473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70"/>
            <p:cNvSpPr>
              <a:spLocks noChangeArrowheads="1"/>
            </p:cNvSpPr>
            <p:nvPr/>
          </p:nvSpPr>
          <p:spPr bwMode="auto">
            <a:xfrm>
              <a:off x="3473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71"/>
            <p:cNvSpPr>
              <a:spLocks noChangeArrowheads="1"/>
            </p:cNvSpPr>
            <p:nvPr/>
          </p:nvSpPr>
          <p:spPr bwMode="auto">
            <a:xfrm>
              <a:off x="3473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72"/>
            <p:cNvSpPr>
              <a:spLocks noChangeArrowheads="1"/>
            </p:cNvSpPr>
            <p:nvPr/>
          </p:nvSpPr>
          <p:spPr bwMode="auto">
            <a:xfrm>
              <a:off x="3473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" name="Rectangle 73"/>
          <p:cNvSpPr>
            <a:spLocks noChangeArrowheads="1"/>
          </p:cNvSpPr>
          <p:nvPr/>
        </p:nvSpPr>
        <p:spPr bwMode="auto">
          <a:xfrm>
            <a:off x="6393134" y="1511300"/>
            <a:ext cx="9556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0">
                <a:latin typeface="Verdana" pitchFamily="34" charset="0"/>
              </a:rPr>
              <a:t> target</a:t>
            </a:r>
          </a:p>
        </p:txBody>
      </p:sp>
      <p:grpSp>
        <p:nvGrpSpPr>
          <p:cNvPr id="62" name="Group 54"/>
          <p:cNvGrpSpPr>
            <a:grpSpLocks/>
          </p:cNvGrpSpPr>
          <p:nvPr/>
        </p:nvGrpSpPr>
        <p:grpSpPr bwMode="auto">
          <a:xfrm>
            <a:off x="4725988" y="1358602"/>
            <a:ext cx="1138449" cy="2260600"/>
            <a:chOff x="2988" y="688"/>
            <a:chExt cx="1048" cy="1424"/>
          </a:xfrm>
        </p:grpSpPr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2992" y="688"/>
              <a:ext cx="104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56"/>
            <p:cNvSpPr>
              <a:spLocks noChangeShapeType="1"/>
            </p:cNvSpPr>
            <p:nvPr/>
          </p:nvSpPr>
          <p:spPr bwMode="auto">
            <a:xfrm>
              <a:off x="2988" y="82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57"/>
            <p:cNvSpPr>
              <a:spLocks noChangeShapeType="1"/>
            </p:cNvSpPr>
            <p:nvPr/>
          </p:nvSpPr>
          <p:spPr bwMode="auto">
            <a:xfrm>
              <a:off x="2988" y="96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58"/>
            <p:cNvSpPr>
              <a:spLocks noChangeShapeType="1"/>
            </p:cNvSpPr>
            <p:nvPr/>
          </p:nvSpPr>
          <p:spPr bwMode="auto">
            <a:xfrm>
              <a:off x="2988" y="111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59"/>
            <p:cNvSpPr>
              <a:spLocks noChangeShapeType="1"/>
            </p:cNvSpPr>
            <p:nvPr/>
          </p:nvSpPr>
          <p:spPr bwMode="auto">
            <a:xfrm>
              <a:off x="2988" y="1256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60"/>
            <p:cNvSpPr>
              <a:spLocks noChangeShapeType="1"/>
            </p:cNvSpPr>
            <p:nvPr/>
          </p:nvSpPr>
          <p:spPr bwMode="auto">
            <a:xfrm>
              <a:off x="2988" y="168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61"/>
            <p:cNvSpPr>
              <a:spLocks noChangeShapeType="1"/>
            </p:cNvSpPr>
            <p:nvPr/>
          </p:nvSpPr>
          <p:spPr bwMode="auto">
            <a:xfrm>
              <a:off x="2988" y="183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62"/>
            <p:cNvSpPr>
              <a:spLocks noChangeShapeType="1"/>
            </p:cNvSpPr>
            <p:nvPr/>
          </p:nvSpPr>
          <p:spPr bwMode="auto">
            <a:xfrm>
              <a:off x="2988" y="1976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" name="Rectangle 63"/>
          <p:cNvSpPr>
            <a:spLocks noChangeArrowheads="1"/>
          </p:cNvSpPr>
          <p:nvPr/>
        </p:nvSpPr>
        <p:spPr bwMode="auto">
          <a:xfrm>
            <a:off x="4993020" y="1285577"/>
            <a:ext cx="85709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1800" b="0" dirty="0" smtClean="0">
                <a:latin typeface="Verdana" pitchFamily="34" charset="0"/>
              </a:rPr>
              <a:t>tag</a:t>
            </a:r>
            <a:endParaRPr lang="en-US" sz="1800" b="0" dirty="0">
              <a:latin typeface="Verdana" pitchFamily="34" charset="0"/>
            </a:endParaRPr>
          </a:p>
        </p:txBody>
      </p:sp>
      <p:grpSp>
        <p:nvGrpSpPr>
          <p:cNvPr id="72" name="Group 68"/>
          <p:cNvGrpSpPr>
            <a:grpSpLocks/>
          </p:cNvGrpSpPr>
          <p:nvPr/>
        </p:nvGrpSpPr>
        <p:grpSpPr bwMode="auto">
          <a:xfrm>
            <a:off x="5262668" y="2337536"/>
            <a:ext cx="65087" cy="520700"/>
            <a:chOff x="3473" y="1324"/>
            <a:chExt cx="41" cy="328"/>
          </a:xfrm>
        </p:grpSpPr>
        <p:sp>
          <p:nvSpPr>
            <p:cNvPr id="73" name="Oval 69"/>
            <p:cNvSpPr>
              <a:spLocks noChangeArrowheads="1"/>
            </p:cNvSpPr>
            <p:nvPr/>
          </p:nvSpPr>
          <p:spPr bwMode="auto">
            <a:xfrm>
              <a:off x="3473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70"/>
            <p:cNvSpPr>
              <a:spLocks noChangeArrowheads="1"/>
            </p:cNvSpPr>
            <p:nvPr/>
          </p:nvSpPr>
          <p:spPr bwMode="auto">
            <a:xfrm>
              <a:off x="3473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Oval 71"/>
            <p:cNvSpPr>
              <a:spLocks noChangeArrowheads="1"/>
            </p:cNvSpPr>
            <p:nvPr/>
          </p:nvSpPr>
          <p:spPr bwMode="auto">
            <a:xfrm>
              <a:off x="3473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72"/>
            <p:cNvSpPr>
              <a:spLocks noChangeArrowheads="1"/>
            </p:cNvSpPr>
            <p:nvPr/>
          </p:nvSpPr>
          <p:spPr bwMode="auto">
            <a:xfrm>
              <a:off x="3473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" name="Oval 76"/>
          <p:cNvSpPr/>
          <p:nvPr/>
        </p:nvSpPr>
        <p:spPr bwMode="auto">
          <a:xfrm>
            <a:off x="5036395" y="3845802"/>
            <a:ext cx="587448" cy="596106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=</a:t>
            </a:r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3049588" y="4138877"/>
            <a:ext cx="1943432" cy="0"/>
          </a:xfrm>
          <a:prstGeom prst="straightConnector1">
            <a:avLst/>
          </a:pr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9" name="Freeform 64"/>
          <p:cNvSpPr>
            <a:spLocks/>
          </p:cNvSpPr>
          <p:nvPr/>
        </p:nvSpPr>
        <p:spPr bwMode="auto">
          <a:xfrm>
            <a:off x="5318057" y="3620868"/>
            <a:ext cx="45719" cy="235567"/>
          </a:xfrm>
          <a:custGeom>
            <a:avLst/>
            <a:gdLst>
              <a:gd name="T0" fmla="*/ 0 w 1"/>
              <a:gd name="T1" fmla="*/ 736 h 737"/>
              <a:gd name="T2" fmla="*/ 0 w 1"/>
              <a:gd name="T3" fmla="*/ 0 h 737"/>
              <a:gd name="T4" fmla="*/ 0 60000 65536"/>
              <a:gd name="T5" fmla="*/ 0 60000 65536"/>
              <a:gd name="T6" fmla="*/ 0 w 1"/>
              <a:gd name="T7" fmla="*/ 0 h 737"/>
              <a:gd name="T8" fmla="*/ 1 w 1"/>
              <a:gd name="T9" fmla="*/ 737 h 7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737">
                <a:moveTo>
                  <a:pt x="0" y="736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" name="Freeform 64"/>
          <p:cNvSpPr>
            <a:spLocks/>
          </p:cNvSpPr>
          <p:nvPr/>
        </p:nvSpPr>
        <p:spPr bwMode="auto">
          <a:xfrm>
            <a:off x="5311152" y="4432894"/>
            <a:ext cx="45719" cy="235567"/>
          </a:xfrm>
          <a:custGeom>
            <a:avLst/>
            <a:gdLst>
              <a:gd name="T0" fmla="*/ 0 w 1"/>
              <a:gd name="T1" fmla="*/ 736 h 737"/>
              <a:gd name="T2" fmla="*/ 0 w 1"/>
              <a:gd name="T3" fmla="*/ 0 h 737"/>
              <a:gd name="T4" fmla="*/ 0 60000 65536"/>
              <a:gd name="T5" fmla="*/ 0 60000 65536"/>
              <a:gd name="T6" fmla="*/ 0 w 1"/>
              <a:gd name="T7" fmla="*/ 0 h 737"/>
              <a:gd name="T8" fmla="*/ 1 w 1"/>
              <a:gd name="T9" fmla="*/ 737 h 7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737">
                <a:moveTo>
                  <a:pt x="0" y="736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" name="Rectangle 66"/>
          <p:cNvSpPr>
            <a:spLocks noChangeArrowheads="1"/>
          </p:cNvSpPr>
          <p:nvPr/>
        </p:nvSpPr>
        <p:spPr bwMode="auto">
          <a:xfrm>
            <a:off x="5053068" y="4668461"/>
            <a:ext cx="51616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0" dirty="0" smtClean="0">
                <a:latin typeface="Verdana" pitchFamily="34" charset="0"/>
              </a:rPr>
              <a:t>hit</a:t>
            </a:r>
            <a:endParaRPr lang="en-US" sz="2000" b="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94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BTB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48" y="1915633"/>
            <a:ext cx="8295167" cy="4114800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NaInfo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ypedef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Tuple2#(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NaInfo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Prediction;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NextAddrPred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method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#(Prediction) predict(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method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Action train(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NaInfo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naInfo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correct, 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realTarget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endinterface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21935" y="5156790"/>
            <a:ext cx="58769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lab code, </a:t>
            </a:r>
            <a:r>
              <a:rPr lang="en-US" dirty="0" err="1" smtClean="0"/>
              <a:t>NaInfo</a:t>
            </a:r>
            <a:r>
              <a:rPr lang="en-US" dirty="0" smtClean="0"/>
              <a:t> has more elements and </a:t>
            </a:r>
            <a:br>
              <a:rPr lang="en-US" dirty="0" smtClean="0"/>
            </a:br>
            <a:r>
              <a:rPr lang="en-US" dirty="0" smtClean="0"/>
              <a:t>“train” takes more arguments to allow for </a:t>
            </a:r>
            <a:br>
              <a:rPr lang="en-US" dirty="0" smtClean="0"/>
            </a:br>
            <a:r>
              <a:rPr lang="en-US" dirty="0" smtClean="0"/>
              <a:t>more sophisticated predictors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406457" y="637952"/>
            <a:ext cx="2953112" cy="1040353"/>
          </a:xfrm>
          <a:prstGeom prst="wedgeRoundRectCallout">
            <a:avLst>
              <a:gd name="adj1" fmla="val -105065"/>
              <a:gd name="adj2" fmla="val 124779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Predictor-specific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</a:t>
            </a:r>
            <a:r>
              <a:rPr lang="en-US" sz="1800" dirty="0">
                <a:solidFill>
                  <a:schemeClr val="accent6"/>
                </a:solidFill>
              </a:rPr>
              <a:t>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nformation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to save </a:t>
            </a:r>
            <a:r>
              <a:rPr lang="en-US" sz="1800" dirty="0" smtClean="0">
                <a:solidFill>
                  <a:schemeClr val="accent6"/>
                </a:solidFill>
              </a:rPr>
              <a:t>and 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use later to train predictor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19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BTB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49" y="1915633"/>
            <a:ext cx="8337698" cy="4114800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64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BTBRows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Bit#(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BTBRows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LineIndex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mkNextAddrPred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NextAddrPred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// BTB State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LineIndex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tagArray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mkRegFileFull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LineIndex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targetArray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mkRegFileFull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81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BTB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49" y="1915633"/>
            <a:ext cx="8337698" cy="442137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method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#(Prediction) predict(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currentAddr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LineIndex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index = truncate(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CurrentAddr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&gt;&gt; 2);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let tag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tagArray.sub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(index);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let target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targetArray.sub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(index);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predNextAddr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?;</a:t>
            </a: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if (tag ==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currentAddr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predNextAddr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target;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predNextAddr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currentAddr+4;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return tuple2(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predNextAddr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currentAddr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2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BTB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49" y="1915633"/>
            <a:ext cx="8337698" cy="4114800"/>
          </a:xfrm>
        </p:spPr>
        <p:txBody>
          <a:bodyPr/>
          <a:lstStyle/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method Action train(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NaInfo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naInfo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correct,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target);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let tag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naInfo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LineIndex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index = truncate(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naInfo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&gt;&gt; 2);</a:t>
            </a: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if (!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orrect)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begin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tagArray.upd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tag);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targetArray.upd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target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end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305107" y="3902148"/>
            <a:ext cx="2703048" cy="2604977"/>
          </a:xfrm>
          <a:prstGeom prst="wedgeRoundRectCallout">
            <a:avLst>
              <a:gd name="adj1" fmla="val -87493"/>
              <a:gd name="adj2" fmla="val -18266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Note: if BTB had been 2-way set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associative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naInfo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would include ‘way’ and train() would not need to do a lookup to do its job.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01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Epoch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18,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FBCDB983-7A8B-46E0-BB78-95C7957720E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8532425" y="1904150"/>
            <a:ext cx="3700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</a:t>
            </a:r>
          </a:p>
          <a:p>
            <a:endParaRPr lang="en-US" sz="2200" dirty="0"/>
          </a:p>
          <a:p>
            <a:r>
              <a:rPr lang="en-US" sz="2200" dirty="0" smtClean="0"/>
              <a:t>D</a:t>
            </a:r>
          </a:p>
          <a:p>
            <a:endParaRPr lang="en-US" sz="2200" dirty="0"/>
          </a:p>
          <a:p>
            <a:r>
              <a:rPr lang="en-US" sz="2200" dirty="0"/>
              <a:t>R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X</a:t>
            </a:r>
          </a:p>
          <a:p>
            <a:endParaRPr lang="en-US" sz="2200" dirty="0" smtClean="0"/>
          </a:p>
          <a:p>
            <a:r>
              <a:rPr lang="en-US" sz="2200" dirty="0" smtClean="0"/>
              <a:t>M</a:t>
            </a:r>
          </a:p>
          <a:p>
            <a:endParaRPr lang="en-US" sz="2200" dirty="0" smtClean="0"/>
          </a:p>
          <a:p>
            <a:r>
              <a:rPr lang="en-US" sz="2200" dirty="0" smtClean="0"/>
              <a:t>W</a:t>
            </a:r>
            <a:endParaRPr lang="en-US" sz="2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1224683" y="1467611"/>
            <a:ext cx="7307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0         1        2         3         4         5        6        7         8         9     </a:t>
            </a:r>
            <a:endParaRPr lang="en-US" sz="1600" dirty="0"/>
          </a:p>
        </p:txBody>
      </p:sp>
      <p:grpSp>
        <p:nvGrpSpPr>
          <p:cNvPr id="138" name="Group 137"/>
          <p:cNvGrpSpPr/>
          <p:nvPr/>
        </p:nvGrpSpPr>
        <p:grpSpPr>
          <a:xfrm>
            <a:off x="983401" y="1759782"/>
            <a:ext cx="741875" cy="4102113"/>
            <a:chOff x="983401" y="1759782"/>
            <a:chExt cx="741875" cy="4102113"/>
          </a:xfrm>
        </p:grpSpPr>
        <p:grpSp>
          <p:nvGrpSpPr>
            <p:cNvPr id="25" name="Group 24"/>
            <p:cNvGrpSpPr/>
            <p:nvPr/>
          </p:nvGrpSpPr>
          <p:grpSpPr>
            <a:xfrm>
              <a:off x="983401" y="1759785"/>
              <a:ext cx="741875" cy="4102110"/>
              <a:chOff x="983401" y="1759785"/>
              <a:chExt cx="741875" cy="4102110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983405" y="1759785"/>
                <a:ext cx="741871" cy="683685"/>
              </a:xfrm>
              <a:prstGeom prst="rect">
                <a:avLst/>
              </a:prstGeom>
              <a:solidFill>
                <a:srgbClr val="FF00FF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dirty="0" smtClean="0"/>
                  <a:t>α</a:t>
                </a:r>
                <a:r>
                  <a:rPr lang="en-US" sz="1600" dirty="0" smtClean="0"/>
                  <a:t>.1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983404" y="2443470"/>
                <a:ext cx="741871" cy="683685"/>
              </a:xfrm>
              <a:prstGeom prst="rect">
                <a:avLst/>
              </a:prstGeom>
              <a:solidFill>
                <a:srgbClr val="1560BF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983403" y="3127155"/>
                <a:ext cx="741871" cy="683685"/>
              </a:xfrm>
              <a:prstGeom prst="rect">
                <a:avLst/>
              </a:prstGeom>
              <a:solidFill>
                <a:srgbClr val="FF0000">
                  <a:alpha val="24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983402" y="3810840"/>
                <a:ext cx="741871" cy="683685"/>
              </a:xfrm>
              <a:prstGeom prst="rect">
                <a:avLst/>
              </a:prstGeom>
              <a:solidFill>
                <a:srgbClr val="50D778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983405" y="4494525"/>
                <a:ext cx="741871" cy="683685"/>
              </a:xfrm>
              <a:prstGeom prst="rect">
                <a:avLst/>
              </a:prstGeom>
              <a:solidFill>
                <a:srgbClr val="FFEF58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983401" y="5178210"/>
                <a:ext cx="741871" cy="683685"/>
              </a:xfrm>
              <a:prstGeom prst="rect">
                <a:avLst/>
              </a:prstGeom>
              <a:solidFill>
                <a:srgbClr val="F4F2C2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sp>
          <p:nvSpPr>
            <p:cNvPr id="112" name="TextBox 111"/>
            <p:cNvSpPr txBox="1"/>
            <p:nvPr/>
          </p:nvSpPr>
          <p:spPr>
            <a:xfrm>
              <a:off x="983405" y="1759782"/>
              <a:ext cx="2503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en-US" sz="1600" dirty="0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1733383" y="1759785"/>
            <a:ext cx="753910" cy="4102110"/>
            <a:chOff x="1733383" y="1759785"/>
            <a:chExt cx="753910" cy="4102110"/>
          </a:xfrm>
        </p:grpSpPr>
        <p:grpSp>
          <p:nvGrpSpPr>
            <p:cNvPr id="16" name="Group 15"/>
            <p:cNvGrpSpPr/>
            <p:nvPr/>
          </p:nvGrpSpPr>
          <p:grpSpPr>
            <a:xfrm>
              <a:off x="1745418" y="1759785"/>
              <a:ext cx="741875" cy="4102110"/>
              <a:chOff x="1745418" y="1759785"/>
              <a:chExt cx="741875" cy="4102110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1745422" y="1759785"/>
                <a:ext cx="741871" cy="683685"/>
              </a:xfrm>
              <a:prstGeom prst="rect">
                <a:avLst/>
              </a:prstGeom>
              <a:solidFill>
                <a:srgbClr val="FF00FF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dirty="0" smtClean="0"/>
                  <a:t>β</a:t>
                </a:r>
                <a:r>
                  <a:rPr lang="en-US" sz="1600" dirty="0" smtClean="0"/>
                  <a:t>.1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1745421" y="2443470"/>
                <a:ext cx="741871" cy="683685"/>
              </a:xfrm>
              <a:prstGeom prst="rect">
                <a:avLst/>
              </a:prstGeom>
              <a:solidFill>
                <a:srgbClr val="1560BF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dirty="0" smtClean="0"/>
                  <a:t>α</a:t>
                </a:r>
                <a:r>
                  <a:rPr lang="en-US" sz="1600" dirty="0" smtClean="0"/>
                  <a:t>.1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1745420" y="3127155"/>
                <a:ext cx="741871" cy="683685"/>
              </a:xfrm>
              <a:prstGeom prst="rect">
                <a:avLst/>
              </a:prstGeom>
              <a:solidFill>
                <a:srgbClr val="FF0000">
                  <a:alpha val="24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1745419" y="3810840"/>
                <a:ext cx="741871" cy="683685"/>
              </a:xfrm>
              <a:prstGeom prst="rect">
                <a:avLst/>
              </a:prstGeom>
              <a:solidFill>
                <a:srgbClr val="50D778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1745422" y="4494525"/>
                <a:ext cx="741871" cy="683685"/>
              </a:xfrm>
              <a:prstGeom prst="rect">
                <a:avLst/>
              </a:prstGeom>
              <a:solidFill>
                <a:srgbClr val="FFEF58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1745418" y="5178210"/>
                <a:ext cx="741871" cy="683685"/>
              </a:xfrm>
              <a:prstGeom prst="rect">
                <a:avLst/>
              </a:prstGeom>
              <a:solidFill>
                <a:srgbClr val="F4F2C2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sp>
          <p:nvSpPr>
            <p:cNvPr id="113" name="TextBox 112"/>
            <p:cNvSpPr txBox="1"/>
            <p:nvPr/>
          </p:nvSpPr>
          <p:spPr>
            <a:xfrm>
              <a:off x="1733383" y="1763325"/>
              <a:ext cx="2503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en-US" sz="1600" dirty="0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2485887" y="1759785"/>
            <a:ext cx="746175" cy="4102110"/>
            <a:chOff x="2485887" y="1759785"/>
            <a:chExt cx="746175" cy="4102110"/>
          </a:xfrm>
        </p:grpSpPr>
        <p:grpSp>
          <p:nvGrpSpPr>
            <p:cNvPr id="7" name="Group 6"/>
            <p:cNvGrpSpPr/>
            <p:nvPr/>
          </p:nvGrpSpPr>
          <p:grpSpPr>
            <a:xfrm>
              <a:off x="2490187" y="1759785"/>
              <a:ext cx="741875" cy="4102110"/>
              <a:chOff x="2490187" y="1759785"/>
              <a:chExt cx="741875" cy="4102110"/>
            </a:xfrm>
          </p:grpSpPr>
          <p:sp>
            <p:nvSpPr>
              <p:cNvPr id="8" name="Rectangle 7"/>
              <p:cNvSpPr/>
              <p:nvPr/>
            </p:nvSpPr>
            <p:spPr bwMode="auto">
              <a:xfrm>
                <a:off x="2490191" y="1759785"/>
                <a:ext cx="741871" cy="683685"/>
              </a:xfrm>
              <a:prstGeom prst="rect">
                <a:avLst/>
              </a:prstGeom>
              <a:solidFill>
                <a:srgbClr val="FF00FF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dirty="0" smtClean="0"/>
                  <a:t>γ</a:t>
                </a:r>
                <a:r>
                  <a:rPr lang="en-US" sz="1600" dirty="0" smtClean="0"/>
                  <a:t>.1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2490190" y="2443470"/>
                <a:ext cx="741871" cy="683685"/>
              </a:xfrm>
              <a:prstGeom prst="rect">
                <a:avLst/>
              </a:prstGeom>
              <a:solidFill>
                <a:srgbClr val="1560BF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dirty="0" smtClean="0"/>
                  <a:t>β</a:t>
                </a:r>
                <a:r>
                  <a:rPr lang="en-US" sz="1600" dirty="0" smtClean="0"/>
                  <a:t>.1</a:t>
                </a:r>
                <a:endParaRPr lang="en-US" sz="1600" dirty="0"/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2490189" y="3127155"/>
                <a:ext cx="741871" cy="683685"/>
              </a:xfrm>
              <a:prstGeom prst="rect">
                <a:avLst/>
              </a:prstGeom>
              <a:solidFill>
                <a:srgbClr val="FF0000">
                  <a:alpha val="24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dirty="0" smtClean="0"/>
                  <a:t>α</a:t>
                </a:r>
                <a:r>
                  <a:rPr lang="en-US" sz="1600" dirty="0" smtClean="0"/>
                  <a:t>.1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2490188" y="3810840"/>
                <a:ext cx="741871" cy="683685"/>
              </a:xfrm>
              <a:prstGeom prst="rect">
                <a:avLst/>
              </a:prstGeom>
              <a:solidFill>
                <a:srgbClr val="50D778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2490191" y="4494525"/>
                <a:ext cx="741871" cy="683685"/>
              </a:xfrm>
              <a:prstGeom prst="rect">
                <a:avLst/>
              </a:prstGeom>
              <a:solidFill>
                <a:srgbClr val="FFEF58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2490187" y="5178210"/>
                <a:ext cx="741871" cy="683685"/>
              </a:xfrm>
              <a:prstGeom prst="rect">
                <a:avLst/>
              </a:prstGeom>
              <a:solidFill>
                <a:srgbClr val="F4F2C2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sp>
          <p:nvSpPr>
            <p:cNvPr id="114" name="TextBox 113"/>
            <p:cNvSpPr txBox="1"/>
            <p:nvPr/>
          </p:nvSpPr>
          <p:spPr>
            <a:xfrm>
              <a:off x="2485887" y="1763324"/>
              <a:ext cx="2503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en-US" sz="1600" dirty="0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230656" y="1759785"/>
            <a:ext cx="746170" cy="4102110"/>
            <a:chOff x="3230656" y="1759785"/>
            <a:chExt cx="746170" cy="4102110"/>
          </a:xfrm>
        </p:grpSpPr>
        <p:grpSp>
          <p:nvGrpSpPr>
            <p:cNvPr id="43" name="Group 42"/>
            <p:cNvGrpSpPr/>
            <p:nvPr/>
          </p:nvGrpSpPr>
          <p:grpSpPr>
            <a:xfrm>
              <a:off x="3234951" y="1759785"/>
              <a:ext cx="741875" cy="4102110"/>
              <a:chOff x="3234951" y="1759785"/>
              <a:chExt cx="741875" cy="4102110"/>
            </a:xfrm>
          </p:grpSpPr>
          <p:sp>
            <p:nvSpPr>
              <p:cNvPr id="44" name="Rectangle 43"/>
              <p:cNvSpPr/>
              <p:nvPr/>
            </p:nvSpPr>
            <p:spPr bwMode="auto">
              <a:xfrm>
                <a:off x="3234955" y="1759785"/>
                <a:ext cx="741871" cy="683685"/>
              </a:xfrm>
              <a:prstGeom prst="rect">
                <a:avLst/>
              </a:prstGeom>
              <a:solidFill>
                <a:srgbClr val="FF00FF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dirty="0" smtClean="0"/>
                  <a:t>δ</a:t>
                </a:r>
                <a:r>
                  <a:rPr lang="en-US" sz="1600" dirty="0" smtClean="0"/>
                  <a:t>.1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3234954" y="2443470"/>
                <a:ext cx="741871" cy="683685"/>
              </a:xfrm>
              <a:prstGeom prst="rect">
                <a:avLst/>
              </a:prstGeom>
              <a:solidFill>
                <a:srgbClr val="1560BF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dirty="0" smtClean="0"/>
                  <a:t>γ</a:t>
                </a:r>
                <a:r>
                  <a:rPr lang="en-US" sz="1600" dirty="0" smtClean="0"/>
                  <a:t>.1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3234953" y="3127155"/>
                <a:ext cx="741871" cy="683685"/>
              </a:xfrm>
              <a:prstGeom prst="rect">
                <a:avLst/>
              </a:prstGeom>
              <a:solidFill>
                <a:srgbClr val="FF0000">
                  <a:alpha val="24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dirty="0" smtClean="0"/>
                  <a:t>β</a:t>
                </a:r>
                <a:r>
                  <a:rPr lang="en-US" sz="1600" dirty="0" smtClean="0"/>
                  <a:t>.1</a:t>
                </a:r>
                <a:endParaRPr lang="en-US" sz="1600" dirty="0"/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3234952" y="3810840"/>
                <a:ext cx="741871" cy="683685"/>
              </a:xfrm>
              <a:prstGeom prst="rect">
                <a:avLst/>
              </a:prstGeom>
              <a:solidFill>
                <a:srgbClr val="50D778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dirty="0" smtClean="0"/>
                  <a:t>α</a:t>
                </a:r>
                <a:r>
                  <a:rPr lang="en-US" sz="1600" dirty="0" smtClean="0"/>
                  <a:t>.1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3234955" y="4494525"/>
                <a:ext cx="741871" cy="683685"/>
              </a:xfrm>
              <a:prstGeom prst="rect">
                <a:avLst/>
              </a:prstGeom>
              <a:solidFill>
                <a:srgbClr val="FFEF58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3234951" y="5178210"/>
                <a:ext cx="741871" cy="683685"/>
              </a:xfrm>
              <a:prstGeom prst="rect">
                <a:avLst/>
              </a:prstGeom>
              <a:solidFill>
                <a:srgbClr val="F4F2C2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sp>
          <p:nvSpPr>
            <p:cNvPr id="105" name="TextBox 104"/>
            <p:cNvSpPr txBox="1"/>
            <p:nvPr/>
          </p:nvSpPr>
          <p:spPr>
            <a:xfrm>
              <a:off x="3258643" y="3821568"/>
              <a:ext cx="2503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en-US" sz="16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230656" y="1773958"/>
              <a:ext cx="2503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en-US" sz="1600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3975420" y="1759781"/>
            <a:ext cx="756618" cy="4102113"/>
            <a:chOff x="3975420" y="1759781"/>
            <a:chExt cx="756618" cy="4102113"/>
          </a:xfrm>
        </p:grpSpPr>
        <p:grpSp>
          <p:nvGrpSpPr>
            <p:cNvPr id="80" name="Group 79"/>
            <p:cNvGrpSpPr/>
            <p:nvPr/>
          </p:nvGrpSpPr>
          <p:grpSpPr>
            <a:xfrm>
              <a:off x="3990163" y="1759784"/>
              <a:ext cx="741875" cy="4102110"/>
              <a:chOff x="3990163" y="1759784"/>
              <a:chExt cx="741875" cy="4102110"/>
            </a:xfrm>
          </p:grpSpPr>
          <p:sp>
            <p:nvSpPr>
              <p:cNvPr id="82" name="Rectangle 81"/>
              <p:cNvSpPr/>
              <p:nvPr/>
            </p:nvSpPr>
            <p:spPr bwMode="auto">
              <a:xfrm>
                <a:off x="3990167" y="1759784"/>
                <a:ext cx="741871" cy="683685"/>
              </a:xfrm>
              <a:prstGeom prst="rect">
                <a:avLst/>
              </a:prstGeom>
              <a:solidFill>
                <a:srgbClr val="FF00FF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3990166" y="2443469"/>
                <a:ext cx="741871" cy="683685"/>
              </a:xfrm>
              <a:prstGeom prst="rect">
                <a:avLst/>
              </a:prstGeom>
              <a:solidFill>
                <a:srgbClr val="1560BF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dirty="0" smtClean="0"/>
                  <a:t>δ</a:t>
                </a:r>
                <a:r>
                  <a:rPr lang="en-US" sz="1600" dirty="0" smtClean="0"/>
                  <a:t>.1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3990165" y="3127154"/>
                <a:ext cx="741871" cy="683685"/>
              </a:xfrm>
              <a:prstGeom prst="rect">
                <a:avLst/>
              </a:prstGeom>
              <a:solidFill>
                <a:srgbClr val="FF0000">
                  <a:alpha val="24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dirty="0" smtClean="0"/>
                  <a:t>γ</a:t>
                </a:r>
                <a:r>
                  <a:rPr lang="en-US" sz="1600" dirty="0" smtClean="0"/>
                  <a:t>.1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3990164" y="3810839"/>
                <a:ext cx="741871" cy="683685"/>
              </a:xfrm>
              <a:prstGeom prst="rect">
                <a:avLst/>
              </a:prstGeom>
              <a:solidFill>
                <a:srgbClr val="50D778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strike="sngStrike" dirty="0" smtClean="0"/>
                  <a:t>β</a:t>
                </a:r>
                <a:r>
                  <a:rPr lang="en-US" sz="1600" strike="sngStrike" dirty="0" smtClean="0"/>
                  <a:t>.1</a:t>
                </a:r>
                <a:endParaRPr lang="en-US" sz="1600" strike="sngStrike" dirty="0"/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3990167" y="4494524"/>
                <a:ext cx="741871" cy="683685"/>
              </a:xfrm>
              <a:prstGeom prst="rect">
                <a:avLst/>
              </a:prstGeom>
              <a:solidFill>
                <a:srgbClr val="FFEF58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dirty="0" smtClean="0"/>
                  <a:t>α</a:t>
                </a:r>
                <a:r>
                  <a:rPr lang="en-US" sz="1600" dirty="0" smtClean="0"/>
                  <a:t>.1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3990163" y="5178209"/>
                <a:ext cx="741871" cy="683685"/>
              </a:xfrm>
              <a:prstGeom prst="rect">
                <a:avLst/>
              </a:prstGeom>
              <a:solidFill>
                <a:srgbClr val="F4F2C2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3975420" y="3810837"/>
              <a:ext cx="2503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</a:t>
              </a:r>
              <a:endParaRPr lang="en-US" sz="16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975420" y="1759781"/>
              <a:ext cx="2503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en-US" sz="1600" dirty="0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4732034" y="1759780"/>
            <a:ext cx="762021" cy="4102114"/>
            <a:chOff x="4732034" y="1759780"/>
            <a:chExt cx="762021" cy="4102114"/>
          </a:xfrm>
        </p:grpSpPr>
        <p:grpSp>
          <p:nvGrpSpPr>
            <p:cNvPr id="34" name="Group 33"/>
            <p:cNvGrpSpPr/>
            <p:nvPr/>
          </p:nvGrpSpPr>
          <p:grpSpPr>
            <a:xfrm>
              <a:off x="4752180" y="1759784"/>
              <a:ext cx="741875" cy="4102110"/>
              <a:chOff x="4752180" y="1759784"/>
              <a:chExt cx="741875" cy="4102110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4752184" y="1759784"/>
                <a:ext cx="741871" cy="683685"/>
              </a:xfrm>
              <a:prstGeom prst="rect">
                <a:avLst/>
              </a:prstGeom>
              <a:solidFill>
                <a:srgbClr val="FF00FF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buClr>
                    <a:schemeClr val="bg1"/>
                  </a:buClr>
                  <a:buSzPct val="100000"/>
                </a:pPr>
                <a:r>
                  <a:rPr lang="el-GR" sz="1600" dirty="0"/>
                  <a:t>ε</a:t>
                </a:r>
                <a:r>
                  <a:rPr lang="en-US" sz="1600" dirty="0" smtClean="0"/>
                  <a:t>.2</a:t>
                </a:r>
                <a:endParaRPr lang="en-US" sz="1600" dirty="0"/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4752183" y="2443469"/>
                <a:ext cx="741871" cy="683685"/>
              </a:xfrm>
              <a:prstGeom prst="rect">
                <a:avLst/>
              </a:prstGeom>
              <a:solidFill>
                <a:srgbClr val="1560BF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4752182" y="3127154"/>
                <a:ext cx="741871" cy="683685"/>
              </a:xfrm>
              <a:prstGeom prst="rect">
                <a:avLst/>
              </a:prstGeom>
              <a:solidFill>
                <a:srgbClr val="FF0000">
                  <a:alpha val="24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dirty="0" smtClean="0"/>
                  <a:t>δ</a:t>
                </a:r>
                <a:r>
                  <a:rPr lang="en-US" sz="1600" dirty="0" smtClean="0"/>
                  <a:t>.1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4752181" y="3810839"/>
                <a:ext cx="741871" cy="683685"/>
              </a:xfrm>
              <a:prstGeom prst="rect">
                <a:avLst/>
              </a:prstGeom>
              <a:solidFill>
                <a:srgbClr val="50D778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strike="sngStrike" dirty="0" smtClean="0"/>
                  <a:t>γ</a:t>
                </a:r>
                <a:r>
                  <a:rPr lang="en-US" sz="1600" strike="sngStrike" dirty="0" smtClean="0"/>
                  <a:t>.1</a:t>
                </a:r>
                <a:endParaRPr kumimoji="0" lang="en-US" sz="1600" b="0" i="0" u="none" strike="sng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4752184" y="4494524"/>
                <a:ext cx="741871" cy="683685"/>
              </a:xfrm>
              <a:prstGeom prst="rect">
                <a:avLst/>
              </a:prstGeom>
              <a:solidFill>
                <a:srgbClr val="FFEF58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strike="sngStrike" dirty="0" smtClean="0"/>
                  <a:t>β</a:t>
                </a:r>
                <a:r>
                  <a:rPr lang="en-US" sz="1600" strike="sngStrike" dirty="0" smtClean="0"/>
                  <a:t>.1</a:t>
                </a:r>
                <a:endParaRPr lang="en-US" sz="1600" strike="sngStrike" dirty="0"/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4752180" y="5178209"/>
                <a:ext cx="741871" cy="683685"/>
              </a:xfrm>
              <a:prstGeom prst="rect">
                <a:avLst/>
              </a:prstGeom>
              <a:solidFill>
                <a:srgbClr val="F4F2C2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dirty="0" smtClean="0"/>
                  <a:t>α</a:t>
                </a:r>
                <a:r>
                  <a:rPr lang="en-US" sz="1600" dirty="0" smtClean="0"/>
                  <a:t>.1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sp>
          <p:nvSpPr>
            <p:cNvPr id="107" name="TextBox 106"/>
            <p:cNvSpPr txBox="1"/>
            <p:nvPr/>
          </p:nvSpPr>
          <p:spPr>
            <a:xfrm>
              <a:off x="4732034" y="3810736"/>
              <a:ext cx="2503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</a:t>
              </a:r>
              <a:endParaRPr lang="en-US" sz="1600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745344" y="1759780"/>
              <a:ext cx="2503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</a:t>
              </a:r>
              <a:endParaRPr lang="en-US" sz="1600" dirty="0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494051" y="1759779"/>
            <a:ext cx="741875" cy="4102114"/>
            <a:chOff x="5494051" y="1759779"/>
            <a:chExt cx="741875" cy="4102114"/>
          </a:xfrm>
        </p:grpSpPr>
        <p:grpSp>
          <p:nvGrpSpPr>
            <p:cNvPr id="52" name="Group 51"/>
            <p:cNvGrpSpPr/>
            <p:nvPr/>
          </p:nvGrpSpPr>
          <p:grpSpPr>
            <a:xfrm>
              <a:off x="5494051" y="1759783"/>
              <a:ext cx="741875" cy="4102110"/>
              <a:chOff x="5494051" y="1759783"/>
              <a:chExt cx="741875" cy="4102110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5494055" y="1759783"/>
                <a:ext cx="741871" cy="683685"/>
              </a:xfrm>
              <a:prstGeom prst="rect">
                <a:avLst/>
              </a:prstGeom>
              <a:solidFill>
                <a:srgbClr val="FF00FF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n-US" sz="1600" dirty="0" smtClean="0"/>
                  <a:t>ζ.2</a:t>
                </a:r>
                <a:endParaRPr lang="en-US" sz="1600" dirty="0"/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5494054" y="2443468"/>
                <a:ext cx="741871" cy="683685"/>
              </a:xfrm>
              <a:prstGeom prst="rect">
                <a:avLst/>
              </a:prstGeom>
              <a:solidFill>
                <a:srgbClr val="1560BF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dirty="0"/>
                  <a:t>ε</a:t>
                </a:r>
                <a:r>
                  <a:rPr lang="en-US" sz="1600" dirty="0" smtClean="0"/>
                  <a:t>.2</a:t>
                </a:r>
                <a:endParaRPr lang="en-US" sz="1600" dirty="0"/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5494053" y="3127153"/>
                <a:ext cx="741871" cy="683685"/>
              </a:xfrm>
              <a:prstGeom prst="rect">
                <a:avLst/>
              </a:prstGeom>
              <a:solidFill>
                <a:srgbClr val="FF0000">
                  <a:alpha val="24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5494052" y="3810838"/>
                <a:ext cx="741871" cy="683685"/>
              </a:xfrm>
              <a:prstGeom prst="rect">
                <a:avLst/>
              </a:prstGeom>
              <a:solidFill>
                <a:srgbClr val="50D778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strike="sngStrike" dirty="0" smtClean="0"/>
                  <a:t>δ</a:t>
                </a:r>
                <a:r>
                  <a:rPr lang="en-US" sz="1600" strike="sngStrike" dirty="0" smtClean="0"/>
                  <a:t>.1</a:t>
                </a:r>
                <a:endParaRPr kumimoji="0" lang="en-US" sz="1600" b="0" i="0" u="none" strike="sng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5494055" y="4494523"/>
                <a:ext cx="741871" cy="683685"/>
              </a:xfrm>
              <a:prstGeom prst="rect">
                <a:avLst/>
              </a:prstGeom>
              <a:solidFill>
                <a:srgbClr val="FFEF58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strike="sngStrike" dirty="0" smtClean="0"/>
                  <a:t>γ</a:t>
                </a:r>
                <a:r>
                  <a:rPr lang="en-US" sz="1600" strike="sngStrike" dirty="0" smtClean="0"/>
                  <a:t>.1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5494051" y="5178208"/>
                <a:ext cx="741871" cy="683685"/>
              </a:xfrm>
              <a:prstGeom prst="rect">
                <a:avLst/>
              </a:prstGeom>
              <a:solidFill>
                <a:srgbClr val="F4F2C2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strike="sngStrike" dirty="0" smtClean="0"/>
                  <a:t>β</a:t>
                </a:r>
                <a:r>
                  <a:rPr lang="en-US" sz="1600" strike="sngStrike" dirty="0" smtClean="0"/>
                  <a:t>.1</a:t>
                </a:r>
                <a:endParaRPr kumimoji="0" lang="en-US" sz="1600" b="0" i="0" u="none" strike="sng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sp>
          <p:nvSpPr>
            <p:cNvPr id="108" name="TextBox 107"/>
            <p:cNvSpPr txBox="1"/>
            <p:nvPr/>
          </p:nvSpPr>
          <p:spPr>
            <a:xfrm>
              <a:off x="5494051" y="3810836"/>
              <a:ext cx="2503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</a:t>
              </a:r>
              <a:endParaRPr lang="en-US" sz="16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494055" y="1759779"/>
              <a:ext cx="2503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</a:t>
              </a:r>
              <a:endParaRPr lang="en-US" sz="1600" dirty="0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6234520" y="1759778"/>
            <a:ext cx="746170" cy="4102115"/>
            <a:chOff x="6234520" y="1759778"/>
            <a:chExt cx="746170" cy="4102115"/>
          </a:xfrm>
        </p:grpSpPr>
        <p:grpSp>
          <p:nvGrpSpPr>
            <p:cNvPr id="61" name="Group 60"/>
            <p:cNvGrpSpPr/>
            <p:nvPr/>
          </p:nvGrpSpPr>
          <p:grpSpPr>
            <a:xfrm>
              <a:off x="6238815" y="1759783"/>
              <a:ext cx="741875" cy="4102110"/>
              <a:chOff x="6238815" y="1759783"/>
              <a:chExt cx="741875" cy="4102110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6238819" y="1759783"/>
                <a:ext cx="741871" cy="683685"/>
              </a:xfrm>
              <a:prstGeom prst="rect">
                <a:avLst/>
              </a:prstGeom>
              <a:solidFill>
                <a:srgbClr val="FF00FF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dirty="0"/>
                  <a:t>η</a:t>
                </a:r>
                <a:r>
                  <a:rPr lang="en-US" sz="1600" dirty="0" smtClean="0"/>
                  <a:t>.2</a:t>
                </a:r>
                <a:endParaRPr lang="en-US" sz="1600" dirty="0"/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6238818" y="2443468"/>
                <a:ext cx="741871" cy="683685"/>
              </a:xfrm>
              <a:prstGeom prst="rect">
                <a:avLst/>
              </a:prstGeom>
              <a:solidFill>
                <a:srgbClr val="1560BF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n-US" sz="1600" dirty="0" smtClean="0"/>
                  <a:t>ζ.2</a:t>
                </a:r>
                <a:endParaRPr lang="en-US" sz="1600" dirty="0"/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6238817" y="3127153"/>
                <a:ext cx="741871" cy="683685"/>
              </a:xfrm>
              <a:prstGeom prst="rect">
                <a:avLst/>
              </a:prstGeom>
              <a:solidFill>
                <a:srgbClr val="FF0000">
                  <a:alpha val="24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dirty="0"/>
                  <a:t>ε</a:t>
                </a:r>
                <a:r>
                  <a:rPr lang="en-US" sz="1600" dirty="0" smtClean="0"/>
                  <a:t>.2</a:t>
                </a:r>
                <a:endParaRPr lang="en-US" sz="1600" dirty="0"/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6238816" y="3810838"/>
                <a:ext cx="741871" cy="683685"/>
              </a:xfrm>
              <a:prstGeom prst="rect">
                <a:avLst/>
              </a:prstGeom>
              <a:solidFill>
                <a:srgbClr val="50D778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6238819" y="4494523"/>
                <a:ext cx="741871" cy="683685"/>
              </a:xfrm>
              <a:prstGeom prst="rect">
                <a:avLst/>
              </a:prstGeom>
              <a:solidFill>
                <a:srgbClr val="FFEF58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strike="sngStrike" dirty="0" smtClean="0"/>
                  <a:t>δ</a:t>
                </a:r>
                <a:r>
                  <a:rPr lang="en-US" sz="1600" strike="sngStrike" dirty="0" smtClean="0"/>
                  <a:t>.1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6238815" y="5178208"/>
                <a:ext cx="741871" cy="683685"/>
              </a:xfrm>
              <a:prstGeom prst="rect">
                <a:avLst/>
              </a:prstGeom>
              <a:solidFill>
                <a:srgbClr val="F4F2C2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strike="sngStrike" dirty="0" smtClean="0"/>
                  <a:t>γ</a:t>
                </a:r>
                <a:r>
                  <a:rPr lang="en-US" sz="1600" strike="sngStrike" dirty="0" smtClean="0"/>
                  <a:t>.1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sp>
          <p:nvSpPr>
            <p:cNvPr id="109" name="TextBox 108"/>
            <p:cNvSpPr txBox="1"/>
            <p:nvPr/>
          </p:nvSpPr>
          <p:spPr>
            <a:xfrm>
              <a:off x="6234520" y="3810735"/>
              <a:ext cx="2503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</a:t>
              </a:r>
              <a:endParaRPr lang="en-US" sz="16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248049" y="1759778"/>
              <a:ext cx="2503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</a:t>
              </a:r>
              <a:endParaRPr lang="en-US" sz="1600" dirty="0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6980686" y="1759782"/>
            <a:ext cx="755216" cy="4102110"/>
            <a:chOff x="6980686" y="1759782"/>
            <a:chExt cx="755216" cy="4102110"/>
          </a:xfrm>
        </p:grpSpPr>
        <p:grpSp>
          <p:nvGrpSpPr>
            <p:cNvPr id="90" name="Group 89"/>
            <p:cNvGrpSpPr/>
            <p:nvPr/>
          </p:nvGrpSpPr>
          <p:grpSpPr>
            <a:xfrm>
              <a:off x="6994027" y="1759782"/>
              <a:ext cx="741875" cy="4102110"/>
              <a:chOff x="6994027" y="1759782"/>
              <a:chExt cx="741875" cy="4102110"/>
            </a:xfrm>
          </p:grpSpPr>
          <p:sp>
            <p:nvSpPr>
              <p:cNvPr id="91" name="Rectangle 90"/>
              <p:cNvSpPr/>
              <p:nvPr/>
            </p:nvSpPr>
            <p:spPr bwMode="auto">
              <a:xfrm>
                <a:off x="6994031" y="1759782"/>
                <a:ext cx="741871" cy="683685"/>
              </a:xfrm>
              <a:prstGeom prst="rect">
                <a:avLst/>
              </a:prstGeom>
              <a:solidFill>
                <a:srgbClr val="FF00FF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6994030" y="2443467"/>
                <a:ext cx="741871" cy="683685"/>
              </a:xfrm>
              <a:prstGeom prst="rect">
                <a:avLst/>
              </a:prstGeom>
              <a:solidFill>
                <a:srgbClr val="1560BF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dirty="0" smtClean="0"/>
                  <a:t>η</a:t>
                </a:r>
                <a:r>
                  <a:rPr lang="en-US" sz="1600" dirty="0" smtClean="0"/>
                  <a:t>.2</a:t>
                </a:r>
                <a:endParaRPr lang="en-US" sz="1600" dirty="0"/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>
                <a:off x="6994029" y="3127152"/>
                <a:ext cx="741871" cy="683685"/>
              </a:xfrm>
              <a:prstGeom prst="rect">
                <a:avLst/>
              </a:prstGeom>
              <a:solidFill>
                <a:srgbClr val="FF0000">
                  <a:alpha val="24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n-US" sz="1600" dirty="0" smtClean="0"/>
                  <a:t>ζ.2</a:t>
                </a:r>
                <a:endParaRPr lang="en-US" sz="1600" dirty="0"/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6994028" y="3810837"/>
                <a:ext cx="741871" cy="683685"/>
              </a:xfrm>
              <a:prstGeom prst="rect">
                <a:avLst/>
              </a:prstGeom>
              <a:solidFill>
                <a:srgbClr val="50D778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dirty="0"/>
                  <a:t>ε</a:t>
                </a:r>
                <a:r>
                  <a:rPr lang="en-US" sz="1600" dirty="0" smtClean="0"/>
                  <a:t>.2</a:t>
                </a:r>
                <a:endParaRPr lang="en-US" sz="1600" dirty="0"/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6994031" y="4494522"/>
                <a:ext cx="741871" cy="683685"/>
              </a:xfrm>
              <a:prstGeom prst="rect">
                <a:avLst/>
              </a:prstGeom>
              <a:solidFill>
                <a:srgbClr val="FFEF58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endParaRPr kumimoji="0" lang="en-US" sz="1600" b="0" i="0" u="non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6994027" y="5178207"/>
                <a:ext cx="741871" cy="683685"/>
              </a:xfrm>
              <a:prstGeom prst="rect">
                <a:avLst/>
              </a:prstGeom>
              <a:solidFill>
                <a:srgbClr val="F4F2C2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strike="sngStrike" dirty="0" smtClean="0"/>
                  <a:t>δ</a:t>
                </a:r>
                <a:r>
                  <a:rPr lang="en-US" sz="1600" strike="sngStrike" dirty="0" smtClean="0"/>
                  <a:t>.1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sp>
          <p:nvSpPr>
            <p:cNvPr id="110" name="TextBox 109"/>
            <p:cNvSpPr txBox="1"/>
            <p:nvPr/>
          </p:nvSpPr>
          <p:spPr>
            <a:xfrm>
              <a:off x="6980686" y="3803846"/>
              <a:ext cx="242374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/>
                <a:t>2</a:t>
              </a:r>
              <a:endParaRPr lang="en-US" sz="140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994031" y="1763321"/>
              <a:ext cx="2503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</a:t>
              </a:r>
              <a:endParaRPr lang="en-US" sz="1600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7738791" y="1759782"/>
            <a:ext cx="741875" cy="4102110"/>
            <a:chOff x="7738791" y="1759782"/>
            <a:chExt cx="741875" cy="4102110"/>
          </a:xfrm>
        </p:grpSpPr>
        <p:grpSp>
          <p:nvGrpSpPr>
            <p:cNvPr id="70" name="Group 69"/>
            <p:cNvGrpSpPr/>
            <p:nvPr/>
          </p:nvGrpSpPr>
          <p:grpSpPr>
            <a:xfrm>
              <a:off x="7738791" y="1759782"/>
              <a:ext cx="741875" cy="4102110"/>
              <a:chOff x="7738791" y="1759782"/>
              <a:chExt cx="741875" cy="4102110"/>
            </a:xfrm>
          </p:grpSpPr>
          <p:sp>
            <p:nvSpPr>
              <p:cNvPr id="71" name="Rectangle 70"/>
              <p:cNvSpPr/>
              <p:nvPr/>
            </p:nvSpPr>
            <p:spPr bwMode="auto">
              <a:xfrm>
                <a:off x="7738795" y="1759782"/>
                <a:ext cx="741871" cy="683685"/>
              </a:xfrm>
              <a:prstGeom prst="rect">
                <a:avLst/>
              </a:prstGeom>
              <a:solidFill>
                <a:srgbClr val="FF00FF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7738794" y="2443467"/>
                <a:ext cx="741871" cy="683685"/>
              </a:xfrm>
              <a:prstGeom prst="rect">
                <a:avLst/>
              </a:prstGeom>
              <a:solidFill>
                <a:srgbClr val="1560BF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7738793" y="3127152"/>
                <a:ext cx="741871" cy="683685"/>
              </a:xfrm>
              <a:prstGeom prst="rect">
                <a:avLst/>
              </a:prstGeom>
              <a:solidFill>
                <a:srgbClr val="FF0000">
                  <a:alpha val="24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dirty="0"/>
                  <a:t>η</a:t>
                </a:r>
                <a:r>
                  <a:rPr lang="en-US" sz="1600" dirty="0" smtClean="0"/>
                  <a:t>.2</a:t>
                </a:r>
                <a:endParaRPr lang="en-US" sz="1600" dirty="0"/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7738792" y="3810837"/>
                <a:ext cx="741871" cy="683685"/>
              </a:xfrm>
              <a:prstGeom prst="rect">
                <a:avLst/>
              </a:prstGeom>
              <a:solidFill>
                <a:srgbClr val="50D778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n-US" sz="1600" dirty="0" smtClean="0"/>
                  <a:t>ζ.2</a:t>
                </a:r>
                <a:endParaRPr lang="en-US" sz="1600" dirty="0"/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7738795" y="4494522"/>
                <a:ext cx="741871" cy="683685"/>
              </a:xfrm>
              <a:prstGeom prst="rect">
                <a:avLst/>
              </a:prstGeom>
              <a:solidFill>
                <a:srgbClr val="FFEF58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1600" dirty="0"/>
                  <a:t>ε</a:t>
                </a:r>
                <a:r>
                  <a:rPr lang="en-US" sz="1600" dirty="0" smtClean="0"/>
                  <a:t>.2</a:t>
                </a:r>
                <a:endParaRPr lang="en-US" sz="1600" dirty="0"/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7738791" y="5178207"/>
                <a:ext cx="741871" cy="683685"/>
              </a:xfrm>
              <a:prstGeom prst="rect">
                <a:avLst/>
              </a:prstGeom>
              <a:solidFill>
                <a:srgbClr val="F4F2C2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endParaRPr kumimoji="0" lang="en-US" sz="1600" b="0" i="0" u="non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7738791" y="3803845"/>
              <a:ext cx="242374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/>
                <a:t>2</a:t>
              </a:r>
              <a:endParaRPr lang="en-US" sz="14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7738795" y="1773957"/>
              <a:ext cx="2503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</a:t>
              </a:r>
              <a:endParaRPr lang="en-US" sz="1600" dirty="0"/>
            </a:p>
          </p:txBody>
        </p:sp>
      </p:grpSp>
      <p:cxnSp>
        <p:nvCxnSpPr>
          <p:cNvPr id="124" name="Straight Arrow Connector 123"/>
          <p:cNvCxnSpPr/>
          <p:nvPr/>
        </p:nvCxnSpPr>
        <p:spPr bwMode="auto">
          <a:xfrm flipV="1">
            <a:off x="3783522" y="2275368"/>
            <a:ext cx="317093" cy="165392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9" name="Straight Arrow Connector 128"/>
          <p:cNvCxnSpPr>
            <a:stCxn id="116" idx="3"/>
          </p:cNvCxnSpPr>
          <p:nvPr/>
        </p:nvCxnSpPr>
        <p:spPr bwMode="auto">
          <a:xfrm flipV="1">
            <a:off x="4225810" y="1867502"/>
            <a:ext cx="572699" cy="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3" name="Straight Arrow Connector 132"/>
          <p:cNvCxnSpPr>
            <a:stCxn id="105" idx="3"/>
          </p:cNvCxnSpPr>
          <p:nvPr/>
        </p:nvCxnSpPr>
        <p:spPr bwMode="auto">
          <a:xfrm flipV="1">
            <a:off x="3509033" y="3921920"/>
            <a:ext cx="548979" cy="737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190816" y="3821502"/>
            <a:ext cx="2992375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/>
              <a:t>α</a:t>
            </a:r>
            <a:r>
              <a:rPr lang="en-US" sz="1800" dirty="0"/>
              <a:t> </a:t>
            </a:r>
            <a:r>
              <a:rPr lang="en-US" sz="1800" dirty="0" smtClean="0"/>
              <a:t>= 00: </a:t>
            </a:r>
            <a:r>
              <a:rPr lang="en-US" sz="1800" dirty="0" smtClean="0"/>
              <a:t>j 40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l-GR" sz="1800" dirty="0" smtClean="0"/>
              <a:t>β</a:t>
            </a:r>
            <a:r>
              <a:rPr lang="en-US" sz="1800" dirty="0" smtClean="0"/>
              <a:t> </a:t>
            </a:r>
            <a:r>
              <a:rPr lang="en-US" sz="1800" dirty="0" smtClean="0"/>
              <a:t>= </a:t>
            </a:r>
            <a:r>
              <a:rPr lang="en-US" sz="1800" strike="sngStrike" dirty="0" smtClean="0"/>
              <a:t>80: </a:t>
            </a:r>
            <a:r>
              <a:rPr lang="en-US" sz="1800" strike="sngStrike" dirty="0" smtClean="0"/>
              <a:t>add …</a:t>
            </a:r>
            <a:endParaRPr lang="en-US" sz="1800" strike="sngStrike" dirty="0" smtClean="0"/>
          </a:p>
          <a:p>
            <a:r>
              <a:rPr lang="el-GR" sz="1800" dirty="0" smtClean="0"/>
              <a:t>γ</a:t>
            </a:r>
            <a:r>
              <a:rPr lang="en-US" sz="1800" dirty="0" smtClean="0"/>
              <a:t> = </a:t>
            </a:r>
            <a:r>
              <a:rPr lang="en-US" sz="1800" strike="sngStrike" dirty="0" smtClean="0"/>
              <a:t>84: </a:t>
            </a:r>
            <a:r>
              <a:rPr lang="en-US" sz="1800" strike="sngStrike" dirty="0"/>
              <a:t>add ...</a:t>
            </a:r>
          </a:p>
          <a:p>
            <a:r>
              <a:rPr lang="el-GR" sz="1800" dirty="0" smtClean="0"/>
              <a:t>δ</a:t>
            </a:r>
            <a:r>
              <a:rPr lang="en-US" sz="1800" dirty="0" smtClean="0"/>
              <a:t> = </a:t>
            </a:r>
            <a:r>
              <a:rPr lang="en-US" sz="1800" strike="sngStrike" dirty="0" smtClean="0"/>
              <a:t>88: </a:t>
            </a:r>
            <a:r>
              <a:rPr lang="en-US" sz="1800" strike="sngStrike" dirty="0"/>
              <a:t>add </a:t>
            </a:r>
            <a:r>
              <a:rPr lang="en-US" sz="1800" strike="sngStrike" dirty="0" smtClean="0"/>
              <a:t>...</a:t>
            </a:r>
            <a:endParaRPr lang="en-US" sz="1800" strike="sngStrike" dirty="0"/>
          </a:p>
          <a:p>
            <a:r>
              <a:rPr lang="el-GR" sz="1800" dirty="0" smtClean="0"/>
              <a:t>ε</a:t>
            </a:r>
            <a:r>
              <a:rPr lang="en-US" sz="1800" dirty="0" smtClean="0"/>
              <a:t> = </a:t>
            </a:r>
            <a:r>
              <a:rPr lang="en-US" sz="1800" dirty="0" smtClean="0"/>
              <a:t>40: add ...</a:t>
            </a:r>
            <a:endParaRPr lang="en-US" sz="1800" dirty="0" smtClean="0"/>
          </a:p>
          <a:p>
            <a:r>
              <a:rPr lang="en-US" sz="1800" dirty="0" smtClean="0"/>
              <a:t>ζ = </a:t>
            </a:r>
            <a:r>
              <a:rPr lang="en-US" sz="1800" dirty="0" smtClean="0"/>
              <a:t>44: </a:t>
            </a:r>
            <a:r>
              <a:rPr lang="en-US" sz="1800" dirty="0" smtClean="0"/>
              <a:t>add </a:t>
            </a:r>
            <a:r>
              <a:rPr lang="en-US" sz="1800" dirty="0" smtClean="0"/>
              <a:t>...</a:t>
            </a:r>
            <a:endParaRPr lang="en-US" sz="1800" dirty="0" smtClean="0"/>
          </a:p>
          <a:p>
            <a:r>
              <a:rPr lang="el-GR" sz="1800" dirty="0" smtClean="0"/>
              <a:t>η</a:t>
            </a:r>
            <a:r>
              <a:rPr lang="en-US" sz="1800" dirty="0" smtClean="0"/>
              <a:t> = </a:t>
            </a:r>
            <a:r>
              <a:rPr lang="en-US" sz="1800" dirty="0" smtClean="0"/>
              <a:t>48: </a:t>
            </a:r>
            <a:r>
              <a:rPr lang="en-US" sz="1800" dirty="0" smtClean="0"/>
              <a:t>add </a:t>
            </a:r>
            <a:r>
              <a:rPr lang="en-US" sz="1800" dirty="0" smtClean="0"/>
              <a:t>...</a:t>
            </a:r>
            <a:endParaRPr lang="en-US" sz="1800" dirty="0" smtClean="0"/>
          </a:p>
        </p:txBody>
      </p:sp>
      <p:sp>
        <p:nvSpPr>
          <p:cNvPr id="127" name="Rounded Rectangular Callout 126"/>
          <p:cNvSpPr/>
          <p:nvPr/>
        </p:nvSpPr>
        <p:spPr bwMode="auto">
          <a:xfrm>
            <a:off x="1792231" y="6040225"/>
            <a:ext cx="4938177" cy="520177"/>
          </a:xfrm>
          <a:prstGeom prst="wedgeRoundRectCallout">
            <a:avLst>
              <a:gd name="adj1" fmla="val -40617"/>
              <a:gd name="adj2" fmla="val -318775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Next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address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mispredict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on ‘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jmp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’. Corrected in execute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07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44815</TotalTime>
  <Words>2535</Words>
  <Application>Microsoft Office PowerPoint</Application>
  <PresentationFormat>On-screen Show (4:3)</PresentationFormat>
  <Paragraphs>941</Paragraphs>
  <Slides>28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Blueprint</vt:lpstr>
      <vt:lpstr>PowerPoint Presentation</vt:lpstr>
      <vt:lpstr>Six Stage Pipeline</vt:lpstr>
      <vt:lpstr>Next Address Prediction</vt:lpstr>
      <vt:lpstr>Branch Target Buffer</vt:lpstr>
      <vt:lpstr>BTB Interface</vt:lpstr>
      <vt:lpstr>BTB State</vt:lpstr>
      <vt:lpstr>BTB Prediction</vt:lpstr>
      <vt:lpstr>BTB Training</vt:lpstr>
      <vt:lpstr>Epoch management</vt:lpstr>
      <vt:lpstr>Pipeline feedback</vt:lpstr>
      <vt:lpstr>Integration into Fetch</vt:lpstr>
      <vt:lpstr>Fetch (continued)</vt:lpstr>
      <vt:lpstr>Execute</vt:lpstr>
      <vt:lpstr>Execute (continued)</vt:lpstr>
      <vt:lpstr>Next Address Prediction</vt:lpstr>
      <vt:lpstr>Feedback from decode</vt:lpstr>
      <vt:lpstr>Decode detected mispredicts</vt:lpstr>
      <vt:lpstr>Add a ‘decode’ epoch</vt:lpstr>
      <vt:lpstr>NA mispredict - jmp</vt:lpstr>
      <vt:lpstr>NA mispredict - add</vt:lpstr>
      <vt:lpstr>NA mispredict - beq</vt:lpstr>
      <vt:lpstr>NA mispredict – late shadow</vt:lpstr>
      <vt:lpstr>NA mispredict – early shadow</vt:lpstr>
      <vt:lpstr>Epoch management</vt:lpstr>
      <vt:lpstr>Decode with mispredict detect</vt:lpstr>
      <vt:lpstr>Decode with mispredict detect</vt:lpstr>
      <vt:lpstr>Decode with mispredict detect</vt:lpstr>
      <vt:lpstr>Handling redirect from decode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jsemer</cp:lastModifiedBy>
  <cp:revision>1287</cp:revision>
  <cp:lastPrinted>1601-01-01T00:00:00Z</cp:lastPrinted>
  <dcterms:created xsi:type="dcterms:W3CDTF">2003-01-21T19:25:41Z</dcterms:created>
  <dcterms:modified xsi:type="dcterms:W3CDTF">2012-04-18T15:48:42Z</dcterms:modified>
</cp:coreProperties>
</file>