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2"/>
  </p:notesMasterIdLst>
  <p:handoutMasterIdLst>
    <p:handoutMasterId r:id="rId23"/>
  </p:handoutMasterIdLst>
  <p:sldIdLst>
    <p:sldId id="1157" r:id="rId2"/>
    <p:sldId id="1241" r:id="rId3"/>
    <p:sldId id="1242" r:id="rId4"/>
    <p:sldId id="1243" r:id="rId5"/>
    <p:sldId id="1244" r:id="rId6"/>
    <p:sldId id="1245" r:id="rId7"/>
    <p:sldId id="1246" r:id="rId8"/>
    <p:sldId id="1247" r:id="rId9"/>
    <p:sldId id="1248" r:id="rId10"/>
    <p:sldId id="1249" r:id="rId11"/>
    <p:sldId id="1188" r:id="rId12"/>
    <p:sldId id="1189" r:id="rId13"/>
    <p:sldId id="1238" r:id="rId14"/>
    <p:sldId id="1240" r:id="rId15"/>
    <p:sldId id="1239" r:id="rId16"/>
    <p:sldId id="1209" r:id="rId17"/>
    <p:sldId id="1192" r:id="rId18"/>
    <p:sldId id="1193" r:id="rId19"/>
    <p:sldId id="1231" r:id="rId20"/>
    <p:sldId id="1250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6522" autoAdjust="0"/>
  </p:normalViewPr>
  <p:slideViewPr>
    <p:cSldViewPr snapToGrid="0">
      <p:cViewPr>
        <p:scale>
          <a:sx n="100" d="100"/>
          <a:sy n="100" d="100"/>
        </p:scale>
        <p:origin x="-1014" y="-576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49B7AB4-D1DC-4C49-8997-FC16BCA01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188AD204-E486-472C-93F5-F552B5456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E4210-4A38-4072-BAC6-FE8C8E29DC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0A623530-D776-4DA5-B3F4-6853A33B3047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F26E8BA9-AB2D-4C3F-8CA1-C7E05AB5BBFB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E8A1ADA-6C01-4087-8DA0-A8DCD9FED745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8A2808F5-3011-47FC-83EE-693887F9502A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62393E43-3A08-4D2F-8743-3CA35E30CA5C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B6E90280-7394-4032-8DFD-93DAFB8A02CC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9F016-4B75-45D8-8EAA-65CCA6C6CA8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4157F-A0CB-41B4-98B4-AAFA3CB6870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A89F9-869D-4A4A-8E32-6A85DA18EDB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2DF1A-DB4B-4DE6-B9D6-79386766486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FA89E-FAC2-459D-858F-BBA16B3F54A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FAC01CBE-1D1C-430C-8BD0-4383FB9BD7C1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41030A5D-98C1-425A-89B7-0F4C09AB2827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29" tIns="48311" rIns="96629" bIns="48311" anchor="b"/>
          <a:lstStyle/>
          <a:p>
            <a:pPr algn="r" defTabSz="965200" eaLnBrk="0" hangingPunct="0">
              <a:spcBef>
                <a:spcPct val="20000"/>
              </a:spcBef>
            </a:pPr>
            <a:fld id="{DBD40719-84E6-4EAC-BA27-2389199BB888}" type="slidenum">
              <a:rPr lang="en-US" sz="1400">
                <a:latin typeface="Tahoma" pitchFamily="34" charset="0"/>
              </a:rPr>
              <a:pPr algn="r" defTabSz="965200" eaLnBrk="0" hangingPunct="0">
                <a:spcBef>
                  <a:spcPct val="20000"/>
                </a:spcBef>
              </a:pPr>
              <a:t>13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9CB9F958-F5B5-434D-AF34-9E135DA9C3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29940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</a:t>
            </a:r>
            <a:r>
              <a:rPr lang="en-US" dirty="0" smtClean="0"/>
              <a:t>csg.csail.mit.edu/6.S078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51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http://</a:t>
            </a:r>
            <a:r>
              <a:rPr lang="en-US" dirty="0" smtClean="0"/>
              <a:t>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L21-</a:t>
            </a:r>
            <a:fld id="{AD42A996-D0CC-4CAC-8C80-EF04779D65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/>
              <a:t>http://</a:t>
            </a:r>
            <a:r>
              <a:rPr lang="en-US" dirty="0" smtClean="0"/>
              <a:t>csg.csail.mit.edu/6.S078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475538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solidFill>
                  <a:schemeClr val="tx2"/>
                </a:solidFill>
              </a:rPr>
              <a:t>Interrupts / Exceptions / Faults</a:t>
            </a:r>
            <a:endParaRPr lang="en-US" sz="4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4000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9CB9F958-F5B5-434D-AF34-9E135DA9C3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150" y="1419225"/>
            <a:ext cx="7772400" cy="2257425"/>
          </a:xfrm>
        </p:spPr>
        <p:txBody>
          <a:bodyPr/>
          <a:lstStyle/>
          <a:p>
            <a:r>
              <a:rPr lang="en-US" sz="3600" dirty="0" smtClean="0"/>
              <a:t>A specific example to illustrate the transfer of control back and forth between hardware and software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900" y="3757613"/>
            <a:ext cx="6400800" cy="1109662"/>
          </a:xfrm>
        </p:spPr>
        <p:txBody>
          <a:bodyPr/>
          <a:lstStyle/>
          <a:p>
            <a:r>
              <a:rPr lang="en-US" sz="2800" dirty="0" smtClean="0"/>
              <a:t>A multiply instruction that is implemented in </a:t>
            </a:r>
            <a:r>
              <a:rPr lang="en-US" sz="2800" dirty="0" smtClean="0"/>
              <a:t>software (Fault/Trap)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9CB9F958-F5B5-434D-AF34-9E135DA9C39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2-Stage pipeline</a:t>
            </a:r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38288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2752725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3956050" y="2027238"/>
            <a:ext cx="4217988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Register File</a:t>
            </a:r>
          </a:p>
        </p:txBody>
      </p:sp>
      <p:sp>
        <p:nvSpPr>
          <p:cNvPr id="10246" name="Rectangle 17"/>
          <p:cNvSpPr>
            <a:spLocks noChangeArrowheads="1"/>
          </p:cNvSpPr>
          <p:nvPr/>
        </p:nvSpPr>
        <p:spPr bwMode="auto">
          <a:xfrm>
            <a:off x="5967413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  <a:defRPr/>
            </a:pPr>
            <a:r>
              <a:rPr lang="en-US"/>
              <a:t>Memory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3854450" y="4233863"/>
            <a:ext cx="1042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4603750" y="393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4445000" y="4084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14"/>
          <p:cNvSpPr>
            <a:spLocks noChangeShapeType="1"/>
          </p:cNvSpPr>
          <p:nvPr/>
        </p:nvSpPr>
        <p:spPr bwMode="auto">
          <a:xfrm flipH="1" flipV="1">
            <a:off x="4603750" y="2722563"/>
            <a:ext cx="9525" cy="1206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 flipV="1">
            <a:off x="4435475" y="2741613"/>
            <a:ext cx="0" cy="1341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8"/>
          <p:cNvSpPr>
            <a:spLocks noChangeShapeType="1"/>
          </p:cNvSpPr>
          <p:nvPr/>
        </p:nvSpPr>
        <p:spPr bwMode="auto">
          <a:xfrm rot="5400000">
            <a:off x="1323975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8"/>
          <p:cNvSpPr>
            <a:spLocks noChangeShapeType="1"/>
          </p:cNvSpPr>
          <p:nvPr/>
        </p:nvSpPr>
        <p:spPr bwMode="auto">
          <a:xfrm rot="5400000">
            <a:off x="2015332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9"/>
          <p:cNvSpPr>
            <a:spLocks noChangeShapeType="1"/>
          </p:cNvSpPr>
          <p:nvPr/>
        </p:nvSpPr>
        <p:spPr bwMode="auto">
          <a:xfrm rot="16200000" flipV="1">
            <a:off x="2551907" y="4004468"/>
            <a:ext cx="0" cy="423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256" name="Group 20"/>
          <p:cNvGrpSpPr>
            <a:grpSpLocks/>
          </p:cNvGrpSpPr>
          <p:nvPr/>
        </p:nvGrpSpPr>
        <p:grpSpPr bwMode="auto">
          <a:xfrm>
            <a:off x="7058025" y="4003675"/>
            <a:ext cx="247650" cy="841375"/>
            <a:chOff x="1707" y="2541"/>
            <a:chExt cx="156" cy="530"/>
          </a:xfrm>
        </p:grpSpPr>
        <p:sp>
          <p:nvSpPr>
            <p:cNvPr id="10310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7" name="Line 8"/>
          <p:cNvSpPr>
            <a:spLocks noChangeShapeType="1"/>
          </p:cNvSpPr>
          <p:nvPr/>
        </p:nvSpPr>
        <p:spPr bwMode="auto">
          <a:xfrm flipH="1">
            <a:off x="3849688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8"/>
          <p:cNvSpPr>
            <a:spLocks noChangeShapeType="1"/>
          </p:cNvSpPr>
          <p:nvPr/>
        </p:nvSpPr>
        <p:spPr bwMode="auto">
          <a:xfrm flipH="1">
            <a:off x="3843338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27"/>
          <p:cNvSpPr>
            <a:spLocks noChangeShapeType="1"/>
          </p:cNvSpPr>
          <p:nvPr/>
        </p:nvSpPr>
        <p:spPr bwMode="auto">
          <a:xfrm flipH="1" flipV="1">
            <a:off x="4132263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8"/>
          <p:cNvSpPr>
            <a:spLocks noChangeShapeType="1"/>
          </p:cNvSpPr>
          <p:nvPr/>
        </p:nvSpPr>
        <p:spPr bwMode="auto">
          <a:xfrm flipH="1" flipV="1">
            <a:off x="4291013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AutoShape 10"/>
          <p:cNvSpPr>
            <a:spLocks noChangeArrowheads="1"/>
          </p:cNvSpPr>
          <p:nvPr/>
        </p:nvSpPr>
        <p:spPr bwMode="auto">
          <a:xfrm rot="10800000" flipH="1">
            <a:off x="7666038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0262" name="Line 30"/>
          <p:cNvSpPr>
            <a:spLocks noChangeShapeType="1"/>
          </p:cNvSpPr>
          <p:nvPr/>
        </p:nvSpPr>
        <p:spPr bwMode="auto">
          <a:xfrm flipH="1" flipV="1">
            <a:off x="8032750" y="3289300"/>
            <a:ext cx="0" cy="1554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31"/>
          <p:cNvSpPr>
            <a:spLocks noChangeShapeType="1"/>
          </p:cNvSpPr>
          <p:nvPr/>
        </p:nvSpPr>
        <p:spPr bwMode="auto">
          <a:xfrm flipH="1" flipV="1">
            <a:off x="7947025" y="2735263"/>
            <a:ext cx="0" cy="320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8"/>
          <p:cNvSpPr>
            <a:spLocks noChangeShapeType="1"/>
          </p:cNvSpPr>
          <p:nvPr/>
        </p:nvSpPr>
        <p:spPr bwMode="auto">
          <a:xfrm flipH="1">
            <a:off x="7072313" y="370205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Line 33"/>
          <p:cNvSpPr>
            <a:spLocks noChangeShapeType="1"/>
          </p:cNvSpPr>
          <p:nvPr/>
        </p:nvSpPr>
        <p:spPr bwMode="auto">
          <a:xfrm flipH="1" flipV="1">
            <a:off x="7519988" y="2740025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6" name="Line 8"/>
          <p:cNvSpPr>
            <a:spLocks noChangeShapeType="1"/>
          </p:cNvSpPr>
          <p:nvPr/>
        </p:nvSpPr>
        <p:spPr bwMode="auto">
          <a:xfrm flipH="1">
            <a:off x="7059613" y="3862388"/>
            <a:ext cx="776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35"/>
          <p:cNvSpPr>
            <a:spLocks noChangeShapeType="1"/>
          </p:cNvSpPr>
          <p:nvPr/>
        </p:nvSpPr>
        <p:spPr bwMode="auto">
          <a:xfrm flipH="1" flipV="1">
            <a:off x="7827963" y="3303588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AutoShape 10"/>
          <p:cNvSpPr>
            <a:spLocks noChangeArrowheads="1"/>
          </p:cNvSpPr>
          <p:nvPr/>
        </p:nvSpPr>
        <p:spPr bwMode="auto">
          <a:xfrm rot="-5400000" flipH="1" flipV="1">
            <a:off x="1550194" y="33472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0269" name="Line 40"/>
          <p:cNvSpPr>
            <a:spLocks noChangeShapeType="1"/>
          </p:cNvSpPr>
          <p:nvPr/>
        </p:nvSpPr>
        <p:spPr bwMode="auto">
          <a:xfrm rot="16200000" flipH="1">
            <a:off x="1621632" y="33599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Line 41"/>
          <p:cNvSpPr>
            <a:spLocks noChangeShapeType="1"/>
          </p:cNvSpPr>
          <p:nvPr/>
        </p:nvSpPr>
        <p:spPr bwMode="auto">
          <a:xfrm rot="-5400000">
            <a:off x="2086769" y="3479006"/>
            <a:ext cx="3175" cy="265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1" name="Line 45"/>
          <p:cNvSpPr>
            <a:spLocks noChangeShapeType="1"/>
          </p:cNvSpPr>
          <p:nvPr/>
        </p:nvSpPr>
        <p:spPr bwMode="auto">
          <a:xfrm rot="16200000" flipH="1">
            <a:off x="2035969" y="32519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2" name="Line 46"/>
          <p:cNvSpPr>
            <a:spLocks noChangeShapeType="1"/>
          </p:cNvSpPr>
          <p:nvPr/>
        </p:nvSpPr>
        <p:spPr bwMode="auto">
          <a:xfrm flipH="1" flipV="1">
            <a:off x="2133600" y="30511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8"/>
          <p:cNvSpPr>
            <a:spLocks noChangeShapeType="1"/>
          </p:cNvSpPr>
          <p:nvPr/>
        </p:nvSpPr>
        <p:spPr bwMode="auto">
          <a:xfrm>
            <a:off x="5354638" y="4108450"/>
            <a:ext cx="628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AutoShape 52"/>
          <p:cNvSpPr>
            <a:spLocks noChangeArrowheads="1"/>
          </p:cNvSpPr>
          <p:nvPr/>
        </p:nvSpPr>
        <p:spPr bwMode="auto">
          <a:xfrm>
            <a:off x="11684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10275" name="Group 79"/>
          <p:cNvGrpSpPr>
            <a:grpSpLocks/>
          </p:cNvGrpSpPr>
          <p:nvPr/>
        </p:nvGrpSpPr>
        <p:grpSpPr bwMode="auto">
          <a:xfrm>
            <a:off x="4900613" y="3840163"/>
            <a:ext cx="452437" cy="933450"/>
            <a:chOff x="135" y="3229"/>
            <a:chExt cx="285" cy="588"/>
          </a:xfrm>
        </p:grpSpPr>
        <p:sp>
          <p:nvSpPr>
            <p:cNvPr id="10308" name="Rectangle 17"/>
            <p:cNvSpPr>
              <a:spLocks noChangeArrowheads="1"/>
            </p:cNvSpPr>
            <p:nvPr/>
          </p:nvSpPr>
          <p:spPr bwMode="auto">
            <a:xfrm>
              <a:off x="135" y="3229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itr</a:t>
              </a:r>
            </a:p>
          </p:txBody>
        </p:sp>
        <p:sp>
          <p:nvSpPr>
            <p:cNvPr id="10309" name="AutoShape 53"/>
            <p:cNvSpPr>
              <a:spLocks noChangeArrowheads="1"/>
            </p:cNvSpPr>
            <p:nvPr/>
          </p:nvSpPr>
          <p:spPr bwMode="auto">
            <a:xfrm>
              <a:off x="202" y="3710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10276" name="Group 20"/>
          <p:cNvGrpSpPr>
            <a:grpSpLocks/>
          </p:cNvGrpSpPr>
          <p:nvPr/>
        </p:nvGrpSpPr>
        <p:grpSpPr bwMode="auto">
          <a:xfrm rot="5400000" flipH="1">
            <a:off x="1638300" y="2559050"/>
            <a:ext cx="395288" cy="598488"/>
            <a:chOff x="1707" y="2541"/>
            <a:chExt cx="156" cy="530"/>
          </a:xfrm>
        </p:grpSpPr>
        <p:sp>
          <p:nvSpPr>
            <p:cNvPr id="10306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7" name="Group 78"/>
          <p:cNvGrpSpPr>
            <a:grpSpLocks/>
          </p:cNvGrpSpPr>
          <p:nvPr/>
        </p:nvGrpSpPr>
        <p:grpSpPr bwMode="auto">
          <a:xfrm>
            <a:off x="4894263" y="2814638"/>
            <a:ext cx="452437" cy="933450"/>
            <a:chOff x="137" y="2595"/>
            <a:chExt cx="285" cy="588"/>
          </a:xfrm>
        </p:grpSpPr>
        <p:sp>
          <p:nvSpPr>
            <p:cNvPr id="10304" name="Rectangle 17"/>
            <p:cNvSpPr>
              <a:spLocks noChangeArrowheads="1"/>
            </p:cNvSpPr>
            <p:nvPr/>
          </p:nvSpPr>
          <p:spPr bwMode="auto">
            <a:xfrm flipV="1">
              <a:off x="137" y="2595"/>
              <a:ext cx="285" cy="58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nextPC</a:t>
              </a:r>
            </a:p>
          </p:txBody>
        </p:sp>
        <p:sp>
          <p:nvSpPr>
            <p:cNvPr id="10305" name="AutoShape 53"/>
            <p:cNvSpPr>
              <a:spLocks noChangeArrowheads="1"/>
            </p:cNvSpPr>
            <p:nvPr/>
          </p:nvSpPr>
          <p:spPr bwMode="auto">
            <a:xfrm>
              <a:off x="204" y="3069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10278" name="Group 77"/>
          <p:cNvGrpSpPr>
            <a:grpSpLocks/>
          </p:cNvGrpSpPr>
          <p:nvPr/>
        </p:nvGrpSpPr>
        <p:grpSpPr bwMode="auto">
          <a:xfrm>
            <a:off x="1193800" y="2039938"/>
            <a:ext cx="338138" cy="944562"/>
            <a:chOff x="680" y="1285"/>
            <a:chExt cx="285" cy="595"/>
          </a:xfrm>
        </p:grpSpPr>
        <p:sp>
          <p:nvSpPr>
            <p:cNvPr id="10302" name="Rectangle 17"/>
            <p:cNvSpPr>
              <a:spLocks noChangeArrowheads="1"/>
            </p:cNvSpPr>
            <p:nvPr/>
          </p:nvSpPr>
          <p:spPr bwMode="auto">
            <a:xfrm flipV="1">
              <a:off x="680" y="1285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fEpoch</a:t>
              </a:r>
            </a:p>
          </p:txBody>
        </p:sp>
        <p:sp>
          <p:nvSpPr>
            <p:cNvPr id="10303" name="AutoShape 52"/>
            <p:cNvSpPr>
              <a:spLocks noChangeArrowheads="1"/>
            </p:cNvSpPr>
            <p:nvPr/>
          </p:nvSpPr>
          <p:spPr bwMode="auto">
            <a:xfrm>
              <a:off x="739" y="1775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10279" name="Group 76"/>
          <p:cNvGrpSpPr>
            <a:grpSpLocks/>
          </p:cNvGrpSpPr>
          <p:nvPr/>
        </p:nvGrpSpPr>
        <p:grpSpPr bwMode="auto">
          <a:xfrm rot="5400000">
            <a:off x="6330950" y="2625725"/>
            <a:ext cx="290513" cy="944563"/>
            <a:chOff x="2665" y="1267"/>
            <a:chExt cx="285" cy="595"/>
          </a:xfrm>
        </p:grpSpPr>
        <p:sp>
          <p:nvSpPr>
            <p:cNvPr id="10300" name="Rectangle 17"/>
            <p:cNvSpPr>
              <a:spLocks noChangeArrowheads="1"/>
            </p:cNvSpPr>
            <p:nvPr/>
          </p:nvSpPr>
          <p:spPr bwMode="auto">
            <a:xfrm flipV="1">
              <a:off x="2665" y="1267"/>
              <a:ext cx="285" cy="59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400"/>
                <a:t>  eEpoch</a:t>
              </a:r>
            </a:p>
          </p:txBody>
        </p:sp>
        <p:sp>
          <p:nvSpPr>
            <p:cNvPr id="10301" name="AutoShape 52"/>
            <p:cNvSpPr>
              <a:spLocks noChangeArrowheads="1"/>
            </p:cNvSpPr>
            <p:nvPr/>
          </p:nvSpPr>
          <p:spPr bwMode="auto">
            <a:xfrm>
              <a:off x="2724" y="1757"/>
              <a:ext cx="161" cy="102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10280" name="Line 8"/>
          <p:cNvSpPr>
            <a:spLocks noChangeShapeType="1"/>
          </p:cNvSpPr>
          <p:nvPr/>
        </p:nvSpPr>
        <p:spPr bwMode="auto">
          <a:xfrm>
            <a:off x="1511300" y="4044950"/>
            <a:ext cx="839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1" name="Line 49"/>
          <p:cNvSpPr>
            <a:spLocks noChangeShapeType="1"/>
          </p:cNvSpPr>
          <p:nvPr/>
        </p:nvSpPr>
        <p:spPr bwMode="auto">
          <a:xfrm flipH="1" flipV="1">
            <a:off x="2363788" y="3752850"/>
            <a:ext cx="0" cy="296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2" name="Line 8"/>
          <p:cNvSpPr>
            <a:spLocks noChangeShapeType="1"/>
          </p:cNvSpPr>
          <p:nvPr/>
        </p:nvSpPr>
        <p:spPr bwMode="auto">
          <a:xfrm flipH="1">
            <a:off x="7072313" y="3435350"/>
            <a:ext cx="27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283" name="Group 20"/>
          <p:cNvGrpSpPr>
            <a:grpSpLocks/>
          </p:cNvGrpSpPr>
          <p:nvPr/>
        </p:nvGrpSpPr>
        <p:grpSpPr bwMode="auto">
          <a:xfrm rot="5400000" flipH="1">
            <a:off x="6086475" y="2168525"/>
            <a:ext cx="538163" cy="1979613"/>
            <a:chOff x="1707" y="2541"/>
            <a:chExt cx="156" cy="530"/>
          </a:xfrm>
        </p:grpSpPr>
        <p:sp>
          <p:nvSpPr>
            <p:cNvPr id="10298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4" name="Line 40"/>
          <p:cNvSpPr>
            <a:spLocks noChangeShapeType="1"/>
          </p:cNvSpPr>
          <p:nvPr/>
        </p:nvSpPr>
        <p:spPr bwMode="auto">
          <a:xfrm rot="16200000" flipH="1">
            <a:off x="7146132" y="2902743"/>
            <a:ext cx="0" cy="392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285" name="Group 20"/>
          <p:cNvGrpSpPr>
            <a:grpSpLocks/>
          </p:cNvGrpSpPr>
          <p:nvPr/>
        </p:nvGrpSpPr>
        <p:grpSpPr bwMode="auto">
          <a:xfrm rot="16200000" flipH="1">
            <a:off x="5581650" y="3216275"/>
            <a:ext cx="509588" cy="255588"/>
            <a:chOff x="1707" y="2541"/>
            <a:chExt cx="156" cy="530"/>
          </a:xfrm>
        </p:grpSpPr>
        <p:sp>
          <p:nvSpPr>
            <p:cNvPr id="10296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6" name="Line 8"/>
          <p:cNvSpPr>
            <a:spLocks noChangeShapeType="1"/>
          </p:cNvSpPr>
          <p:nvPr/>
        </p:nvSpPr>
        <p:spPr bwMode="auto">
          <a:xfrm flipH="1">
            <a:off x="5707063" y="30956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7" name="Line 8"/>
          <p:cNvSpPr>
            <a:spLocks noChangeShapeType="1"/>
          </p:cNvSpPr>
          <p:nvPr/>
        </p:nvSpPr>
        <p:spPr bwMode="auto">
          <a:xfrm flipH="1">
            <a:off x="2138363" y="3071813"/>
            <a:ext cx="274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8" name="Line 23"/>
          <p:cNvSpPr>
            <a:spLocks noChangeShapeType="1"/>
          </p:cNvSpPr>
          <p:nvPr/>
        </p:nvSpPr>
        <p:spPr bwMode="auto">
          <a:xfrm rot="5400000">
            <a:off x="2893219" y="2670969"/>
            <a:ext cx="0" cy="399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9" name="Line 15"/>
          <p:cNvSpPr>
            <a:spLocks noChangeShapeType="1"/>
          </p:cNvSpPr>
          <p:nvPr/>
        </p:nvSpPr>
        <p:spPr bwMode="auto">
          <a:xfrm flipH="1" flipV="1">
            <a:off x="901700" y="2655888"/>
            <a:ext cx="0" cy="2008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0" name="Line 8"/>
          <p:cNvSpPr>
            <a:spLocks noChangeShapeType="1"/>
          </p:cNvSpPr>
          <p:nvPr/>
        </p:nvSpPr>
        <p:spPr bwMode="auto">
          <a:xfrm flipH="1">
            <a:off x="896938" y="26670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91" name="Oval 37"/>
          <p:cNvSpPr>
            <a:spLocks noChangeArrowheads="1"/>
          </p:cNvSpPr>
          <p:nvPr/>
        </p:nvSpPr>
        <p:spPr bwMode="auto">
          <a:xfrm>
            <a:off x="2214563" y="3470275"/>
            <a:ext cx="287337" cy="2873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10292" name="Line 23"/>
          <p:cNvSpPr>
            <a:spLocks noChangeShapeType="1"/>
          </p:cNvSpPr>
          <p:nvPr/>
        </p:nvSpPr>
        <p:spPr bwMode="auto">
          <a:xfrm rot="16200000" flipV="1">
            <a:off x="3317082" y="2915443"/>
            <a:ext cx="0" cy="3160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9" name="Oval 102"/>
          <p:cNvSpPr>
            <a:spLocks noChangeArrowheads="1"/>
          </p:cNvSpPr>
          <p:nvPr/>
        </p:nvSpPr>
        <p:spPr bwMode="auto">
          <a:xfrm>
            <a:off x="3943350" y="5105400"/>
            <a:ext cx="857250" cy="504825"/>
          </a:xfrm>
          <a:prstGeom prst="ellipse">
            <a:avLst/>
          </a:prstGeom>
          <a:solidFill>
            <a:srgbClr val="D9D9D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stall</a:t>
            </a:r>
          </a:p>
        </p:txBody>
      </p:sp>
      <p:sp>
        <p:nvSpPr>
          <p:cNvPr id="10314" name="Line 27"/>
          <p:cNvSpPr>
            <a:spLocks noChangeShapeType="1"/>
          </p:cNvSpPr>
          <p:nvPr/>
        </p:nvSpPr>
        <p:spPr bwMode="auto">
          <a:xfrm>
            <a:off x="4122738" y="3522663"/>
            <a:ext cx="0" cy="1614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15" name="Line 28"/>
          <p:cNvSpPr>
            <a:spLocks noChangeShapeType="1"/>
          </p:cNvSpPr>
          <p:nvPr/>
        </p:nvSpPr>
        <p:spPr bwMode="auto">
          <a:xfrm flipH="1">
            <a:off x="4291013" y="3700463"/>
            <a:ext cx="0" cy="1408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316" name="Group 20"/>
          <p:cNvGrpSpPr>
            <a:grpSpLocks/>
          </p:cNvGrpSpPr>
          <p:nvPr/>
        </p:nvGrpSpPr>
        <p:grpSpPr bwMode="auto">
          <a:xfrm rot="5400000">
            <a:off x="4657725" y="4826000"/>
            <a:ext cx="442913" cy="322263"/>
            <a:chOff x="1707" y="2541"/>
            <a:chExt cx="156" cy="530"/>
          </a:xfrm>
        </p:grpSpPr>
        <p:sp>
          <p:nvSpPr>
            <p:cNvPr id="10317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9" name="Group 20"/>
          <p:cNvGrpSpPr>
            <a:grpSpLocks/>
          </p:cNvGrpSpPr>
          <p:nvPr/>
        </p:nvGrpSpPr>
        <p:grpSpPr bwMode="auto">
          <a:xfrm rot="10800000" flipH="1">
            <a:off x="4762500" y="4768850"/>
            <a:ext cx="481013" cy="703263"/>
            <a:chOff x="1707" y="2541"/>
            <a:chExt cx="156" cy="530"/>
          </a:xfrm>
        </p:grpSpPr>
        <p:sp>
          <p:nvSpPr>
            <p:cNvPr id="10320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Line 22"/>
            <p:cNvSpPr>
              <a:spLocks noChangeShapeType="1"/>
            </p:cNvSpPr>
            <p:nvPr/>
          </p:nvSpPr>
          <p:spPr bwMode="auto">
            <a:xfrm rot="5400000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Additional Features for </a:t>
            </a:r>
            <a:r>
              <a:rPr lang="en-US" sz="3600" dirty="0" smtClean="0"/>
              <a:t>Exceptions/Faults</a:t>
            </a:r>
            <a:endParaRPr lang="en-US" sz="3600" dirty="0" smtClean="0"/>
          </a:p>
        </p:txBody>
      </p:sp>
      <p:sp>
        <p:nvSpPr>
          <p:cNvPr id="1229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00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623888" y="1525588"/>
            <a:ext cx="81915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 dirty="0"/>
              <a:t>instruction: </a:t>
            </a:r>
            <a:r>
              <a:rPr lang="en-US" sz="2400" dirty="0" err="1">
                <a:latin typeface="Courier New" pitchFamily="49" charset="0"/>
              </a:rPr>
              <a:t>mult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ra</a:t>
            </a:r>
            <a:r>
              <a:rPr lang="en-US" sz="2400" dirty="0">
                <a:latin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</a:rPr>
              <a:t>rb</a:t>
            </a:r>
            <a:endParaRPr lang="en-US" sz="2400" dirty="0">
              <a:latin typeface="Courier New" pitchFamily="49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causes </a:t>
            </a:r>
            <a:r>
              <a:rPr lang="en-US" dirty="0" smtClean="0"/>
              <a:t>a fault</a:t>
            </a:r>
            <a:endParaRPr lang="en-US" dirty="0"/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 dirty="0"/>
              <a:t>instruction: </a:t>
            </a:r>
            <a:r>
              <a:rPr lang="en-US" sz="2400" dirty="0" err="1">
                <a:latin typeface="Courier New" pitchFamily="49" charset="0"/>
              </a:rPr>
              <a:t>eret</a:t>
            </a:r>
            <a:endParaRPr lang="en-US" sz="2400" dirty="0">
              <a:latin typeface="Courier New" pitchFamily="49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returns from an </a:t>
            </a:r>
            <a:r>
              <a:rPr lang="en-US" dirty="0" smtClean="0"/>
              <a:t>exception/fault </a:t>
            </a:r>
            <a:r>
              <a:rPr lang="en-US" dirty="0"/>
              <a:t>handler sub-routine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 dirty="0"/>
              <a:t>register: </a:t>
            </a:r>
            <a:r>
              <a:rPr lang="en-US" sz="2400" dirty="0" err="1">
                <a:latin typeface="Courier New" pitchFamily="49" charset="0"/>
              </a:rPr>
              <a:t>epc</a:t>
            </a:r>
            <a:endParaRPr lang="en-US" sz="2400" dirty="0">
              <a:latin typeface="Courier New" pitchFamily="49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dirty="0" smtClean="0"/>
              <a:t>holds </a:t>
            </a:r>
            <a:r>
              <a:rPr lang="en-US" dirty="0">
                <a:latin typeface="Courier New" pitchFamily="49" charset="0"/>
              </a:rPr>
              <a:t>pc+4</a:t>
            </a:r>
            <a:r>
              <a:rPr lang="en-US" dirty="0"/>
              <a:t> of instruction that causes </a:t>
            </a:r>
            <a:r>
              <a:rPr lang="en-US" dirty="0" smtClean="0"/>
              <a:t>exception/fault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Decode – additional type </a:t>
            </a:r>
            <a:r>
              <a:rPr lang="en-US" sz="3600" dirty="0" err="1" smtClean="0"/>
              <a:t>defs</a:t>
            </a:r>
            <a:endParaRPr lang="en-US" sz="3600" dirty="0" smtClean="0"/>
          </a:p>
        </p:txBody>
      </p:sp>
      <p:sp>
        <p:nvSpPr>
          <p:cNvPr id="6144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47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528638" y="1506538"/>
            <a:ext cx="85201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Bit#(6)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fcMULT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= 6'b011000;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Bit#(5)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rsERET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= 5'b10000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 smtClean="0"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enum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{None,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Mult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Eret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Excep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deriving (Bits, </a:t>
            </a:r>
            <a:r>
              <a:rPr lang="en-US" dirty="0" err="1" smtClean="0">
                <a:latin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</a:rPr>
              <a:t> {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...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Excep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excep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} </a:t>
            </a:r>
            <a:r>
              <a:rPr lang="en-US" dirty="0" err="1">
                <a:latin typeface="Courier New" pitchFamily="49" charset="0"/>
              </a:rPr>
              <a:t>DecodedInst</a:t>
            </a:r>
            <a:r>
              <a:rPr lang="en-US" dirty="0">
                <a:latin typeface="Courier New" pitchFamily="49" charset="0"/>
              </a:rPr>
              <a:t> deriving(Bits, </a:t>
            </a:r>
            <a:r>
              <a:rPr lang="en-US" dirty="0" err="1">
                <a:latin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</a:rPr>
              <a:t> {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Nop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Alu</a:t>
            </a:r>
            <a:r>
              <a:rPr lang="en-US" dirty="0">
                <a:latin typeface="Courier New" pitchFamily="49" charset="0"/>
              </a:rPr>
              <a:t>, Ld, St, J, </a:t>
            </a:r>
            <a:r>
              <a:rPr lang="en-US" dirty="0" err="1">
                <a:latin typeface="Courier New" pitchFamily="49" charset="0"/>
              </a:rPr>
              <a:t>Jr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Jal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Jalr</a:t>
            </a:r>
            <a:r>
              <a:rPr lang="en-US" dirty="0" smtClean="0">
                <a:latin typeface="Courier New" pitchFamily="49" charset="0"/>
              </a:rPr>
              <a:t>, Br}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</a:rPr>
              <a:t>IType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deriving(Bits, </a:t>
            </a:r>
            <a:r>
              <a:rPr lang="en-US" dirty="0" err="1">
                <a:latin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4500" y="3238500"/>
            <a:ext cx="304282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See L07-15 for details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Decode</a:t>
            </a:r>
          </a:p>
        </p:txBody>
      </p:sp>
      <p:sp>
        <p:nvSpPr>
          <p:cNvPr id="6553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543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528638" y="1506538"/>
            <a:ext cx="8520112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DecodedInst</a:t>
            </a:r>
            <a:r>
              <a:rPr lang="en-US" dirty="0">
                <a:latin typeface="Courier New" pitchFamily="49" charset="0"/>
              </a:rPr>
              <a:t> decode(Data Inst);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DecodedInst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</a:rPr>
              <a:t> = ?;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...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RAlu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b="1" dirty="0">
                <a:latin typeface="Courier New" pitchFamily="49" charset="0"/>
              </a:rPr>
              <a:t>begin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funct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fcMULT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?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Nop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: </a:t>
            </a:r>
            <a:r>
              <a:rPr lang="en-US" dirty="0" err="1">
                <a:latin typeface="Courier New" pitchFamily="49" charset="0"/>
              </a:rPr>
              <a:t>Alu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if(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funct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fcMULT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dInst.excep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Mult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...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</a:rPr>
              <a:t>end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Other: </a:t>
            </a:r>
            <a:r>
              <a:rPr lang="en-US" b="1" dirty="0">
                <a:latin typeface="Courier New" pitchFamily="49" charset="0"/>
              </a:rPr>
              <a:t>begin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if(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rs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rsERET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)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begin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dInst.iType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Nop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dInst.excep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Eret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end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...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</a:rPr>
              <a:t>end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endfunction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Execute</a:t>
            </a:r>
          </a:p>
        </p:txBody>
      </p:sp>
      <p:sp>
        <p:nvSpPr>
          <p:cNvPr id="6349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495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528638" y="1506538"/>
            <a:ext cx="8520112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</a:rPr>
              <a:t> {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...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Excep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excep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} </a:t>
            </a:r>
            <a:r>
              <a:rPr lang="en-US" dirty="0" err="1">
                <a:latin typeface="Courier New" pitchFamily="49" charset="0"/>
              </a:rPr>
              <a:t>ExecInst</a:t>
            </a:r>
            <a:r>
              <a:rPr lang="en-US" dirty="0">
                <a:latin typeface="Courier New" pitchFamily="49" charset="0"/>
              </a:rPr>
              <a:t> deriving(Bits, </a:t>
            </a:r>
            <a:r>
              <a:rPr lang="en-US" dirty="0" err="1">
                <a:latin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ExecInst</a:t>
            </a:r>
            <a:r>
              <a:rPr lang="en-US" dirty="0">
                <a:latin typeface="Courier New" pitchFamily="49" charset="0"/>
              </a:rPr>
              <a:t> exec(</a:t>
            </a:r>
            <a:r>
              <a:rPr lang="en-US" dirty="0" err="1">
                <a:latin typeface="Courier New" pitchFamily="49" charset="0"/>
              </a:rPr>
              <a:t>DecodedInst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</a:rPr>
              <a:t>, Data rVal1,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           Data rVal2, </a:t>
            </a:r>
            <a:r>
              <a:rPr lang="en-US" dirty="0" err="1">
                <a:latin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</a:rPr>
              <a:t> pc,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Addr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epc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ExecInst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</a:rPr>
              <a:t> = ?;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...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</a:rPr>
              <a:t> = 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dInst.excep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Eret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?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epc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: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dInst.excep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Mult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 ?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32'h1010 :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memType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dInst.iType</a:t>
            </a:r>
            <a:r>
              <a:rPr lang="en-US" dirty="0">
                <a:latin typeface="Courier New" pitchFamily="49" charset="0"/>
              </a:rPr>
              <a:t>) ? </a:t>
            </a:r>
            <a:r>
              <a:rPr lang="en-US" dirty="0" err="1">
                <a:latin typeface="Courier New" pitchFamily="49" charset="0"/>
              </a:rPr>
              <a:t>aluRes</a:t>
            </a:r>
            <a:r>
              <a:rPr lang="en-US" dirty="0">
                <a:latin typeface="Courier New" pitchFamily="49" charset="0"/>
              </a:rPr>
              <a:t> :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brAddr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eInst.excep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dInst.excep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endfunction</a:t>
            </a:r>
            <a:endParaRPr lang="en-US" b="1" dirty="0">
              <a:latin typeface="Courier New" pitchFamily="49" charset="0"/>
            </a:endParaRP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2-Stage pipeline with Exceptions</a:t>
            </a:r>
          </a:p>
        </p:txBody>
      </p:sp>
      <p:sp>
        <p:nvSpPr>
          <p:cNvPr id="2662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489075"/>
            <a:ext cx="8543925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>
                <a:latin typeface="Courier New" pitchFamily="49" charset="0"/>
                <a:cs typeface="Courier New" pitchFamily="49" charset="0"/>
              </a:rPr>
              <a:t> mkProc(Proc);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Reg#(Addr)        pc &lt;- mkRegU;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Reg#(Addr)       epc &lt;- mkRegU;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RFile             rf &lt;- mkBypassRFile;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IMemory         iMem &lt;- mkIMemory;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DMemory         dMem &lt;- mkDMemory;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Reg#(Bool)    fEpoch &lt;- mkReg(False);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Reg#(Bool)    eEpoch &lt;- mkReg(False);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SPipeReg#(TypeDecode2Execute) itr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&lt;- mkSPipeReg(getDstD2E);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FIFOF#(TypeNextPCE) nextPC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         &lt;- mkBypassFIFOF;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2-Stage pipeline with Exceptions</a:t>
            </a:r>
            <a:br>
              <a:rPr lang="en-US" sz="3600" smtClean="0"/>
            </a:br>
            <a:r>
              <a:rPr lang="en-US" sz="3600" smtClean="0"/>
              <a:t>doFecth Rule</a:t>
            </a:r>
          </a:p>
        </p:txBody>
      </p:sp>
      <p:sp>
        <p:nvSpPr>
          <p:cNvPr id="2867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00038" y="1460500"/>
            <a:ext cx="8397875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>
                <a:latin typeface="Courier New" pitchFamily="49" charset="0"/>
                <a:cs typeface="Courier New" pitchFamily="49" charset="0"/>
              </a:rPr>
              <a:t> doFetch (itr.notFull);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inst = iMem(pc);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dInst = decode(inst);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stall = itr.search(dInst.src1, dInst.src2);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>
                <a:latin typeface="Courier New" pitchFamily="49" charset="0"/>
                <a:cs typeface="Courier New" pitchFamily="49" charset="0"/>
              </a:rPr>
              <a:t>(!stall)                     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rVal1 = rf.rd1(fromMaybe(dInst.src1));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>
                <a:latin typeface="Courier New" pitchFamily="49" charset="0"/>
                <a:cs typeface="Courier New" pitchFamily="49" charset="0"/>
              </a:rPr>
              <a:t> rVal2 = rf.rd2(fromMaybe(dInst.src2));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itr.enq(TypeDecode2Execute{pc:pc,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epoch:fEpoch, dInst:dInst,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        rVal1:rVal1, rVal2:rVal2});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if</a:t>
            </a:r>
            <a:r>
              <a:rPr lang="en-US">
                <a:latin typeface="Courier New" pitchFamily="49" charset="0"/>
                <a:cs typeface="Courier New" pitchFamily="49" charset="0"/>
              </a:rPr>
              <a:t>(nextPC.notEmpty)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</a:t>
            </a:r>
            <a:r>
              <a:rPr lang="en-US">
                <a:latin typeface="Courier New" pitchFamily="49" charset="0"/>
              </a:rPr>
              <a:t>npc    = nextPC.first.npc; 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      nepoch = nextPC.first.nepoch;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>
                <a:latin typeface="Courier New" pitchFamily="49" charset="0"/>
                <a:cs typeface="Courier New" pitchFamily="49" charset="0"/>
              </a:rPr>
              <a:t>pc &lt;= npc; fEpoch &lt;= nepoch; nextPC.deq;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                      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>
                <a:latin typeface="Courier New" pitchFamily="49" charset="0"/>
                <a:cs typeface="Courier New" pitchFamily="49" charset="0"/>
              </a:rPr>
              <a:t> pc &lt;= pc+4;                       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endrule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20700" y="1482725"/>
            <a:ext cx="8256588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2-Stage pipeline with Exceptions doExecute Rule</a:t>
            </a:r>
          </a:p>
        </p:txBody>
      </p:sp>
      <p:sp>
        <p:nvSpPr>
          <p:cNvPr id="3072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438275"/>
            <a:ext cx="85534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itr.notEmpty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itr.first.pc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itr.first.dInst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rVal1=itr.first.rVal1;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rVal2=itr.first.rVal2;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itr.first.epoch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execute(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rVal1, rVal2,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itrpc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regUpdate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memData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eInst.missPrediction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||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eInst.excep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!=None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next(epoch);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nextPC.enq(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TypeNextPCE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npc:eInst.addr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nepoch:nepoch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});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eInst.excep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!=None)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itrpc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+ 4;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end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itr.deq;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0" name="Title 1"/>
          <p:cNvSpPr>
            <a:spLocks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4000">
                <a:solidFill>
                  <a:schemeClr val="tx2"/>
                </a:solidFill>
              </a:rPr>
              <a:t>Software Considerations</a:t>
            </a:r>
          </a:p>
        </p:txBody>
      </p:sp>
      <p:sp>
        <p:nvSpPr>
          <p:cNvPr id="3277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590550" y="1438275"/>
            <a:ext cx="85534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00001000 &lt;__start&gt;: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1000:	3c1d0002 	lui $sp,0x2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1004:	0c000449 	jal 1124 &lt;main&gt;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1008:	00000000 	nop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100c:	00000000 	nop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1010:	08000408 	j 1020 &lt;mult_excep&gt;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00001020 &lt;mult_excep&gt;: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1020:	24890000 	addiu $t1,$a0,0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1024:	24aa0000 	addiu $t2,$a1,0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1028:	24020000 	li $v0,0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102c:	24070020 	li $a3,32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104c:	42000018 	eret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00001124 &lt;main&gt;: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    11a0:	00850018 	mult $a0,$a1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type="title"/>
          </p:nvPr>
        </p:nvSpPr>
        <p:spPr>
          <a:xfrm>
            <a:off x="638175" y="504825"/>
            <a:ext cx="71628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Interrupts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800" dirty="0" smtClean="0"/>
              <a:t>altering the normal flow of control</a:t>
            </a:r>
          </a:p>
        </p:txBody>
      </p:sp>
      <p:sp>
        <p:nvSpPr>
          <p:cNvPr id="24611" name="Rectangle 36"/>
          <p:cNvSpPr>
            <a:spLocks noChangeArrowheads="1"/>
          </p:cNvSpPr>
          <p:nvPr/>
        </p:nvSpPr>
        <p:spPr bwMode="auto">
          <a:xfrm>
            <a:off x="552450" y="5543550"/>
            <a:ext cx="8382000" cy="101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An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external or internal event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that needs to be processed by another (system) program. The event is usually unexpected or rare from </a:t>
            </a:r>
            <a:r>
              <a:rPr lang="en-US" sz="2000" dirty="0" smtClean="0">
                <a:solidFill>
                  <a:srgbClr val="56127A"/>
                </a:solidFill>
                <a:latin typeface="Verdana" pitchFamily="34" charset="0"/>
              </a:rPr>
              <a:t>program’s 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point of view.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204913" y="1644650"/>
            <a:ext cx="6543675" cy="3860800"/>
            <a:chOff x="1204913" y="1644650"/>
            <a:chExt cx="6543675" cy="3860800"/>
          </a:xfrm>
        </p:grpSpPr>
        <p:sp>
          <p:nvSpPr>
            <p:cNvPr id="24580" name="Freeform 2"/>
            <p:cNvSpPr>
              <a:spLocks/>
            </p:cNvSpPr>
            <p:nvPr/>
          </p:nvSpPr>
          <p:spPr bwMode="auto">
            <a:xfrm>
              <a:off x="3670300" y="3930650"/>
              <a:ext cx="1601788" cy="1498600"/>
            </a:xfrm>
            <a:custGeom>
              <a:avLst/>
              <a:gdLst>
                <a:gd name="T0" fmla="*/ 0 w 1009"/>
                <a:gd name="T1" fmla="*/ 0 h 1057"/>
                <a:gd name="T2" fmla="*/ 1693545913 w 1009"/>
                <a:gd name="T3" fmla="*/ 2122683688 h 1057"/>
                <a:gd name="T4" fmla="*/ 2147483647 w 1009"/>
                <a:gd name="T5" fmla="*/ 2122683688 h 1057"/>
                <a:gd name="T6" fmla="*/ 2147483647 w 1009"/>
                <a:gd name="T7" fmla="*/ 1640255223 h 10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9"/>
                <a:gd name="T13" fmla="*/ 0 h 1057"/>
                <a:gd name="T14" fmla="*/ 1009 w 1009"/>
                <a:gd name="T15" fmla="*/ 1057 h 10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9" h="1057">
                  <a:moveTo>
                    <a:pt x="0" y="0"/>
                  </a:moveTo>
                  <a:lnTo>
                    <a:pt x="672" y="1056"/>
                  </a:lnTo>
                  <a:lnTo>
                    <a:pt x="1008" y="1056"/>
                  </a:lnTo>
                  <a:lnTo>
                    <a:pt x="1008" y="81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2" name="Line 4"/>
            <p:cNvSpPr>
              <a:spLocks noChangeShapeType="1"/>
            </p:cNvSpPr>
            <p:nvPr/>
          </p:nvSpPr>
          <p:spPr bwMode="auto">
            <a:xfrm>
              <a:off x="3441700" y="1657350"/>
              <a:ext cx="0" cy="355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5"/>
            <p:cNvSpPr>
              <a:spLocks noChangeArrowheads="1"/>
            </p:cNvSpPr>
            <p:nvPr/>
          </p:nvSpPr>
          <p:spPr bwMode="auto">
            <a:xfrm>
              <a:off x="3262313" y="2151063"/>
              <a:ext cx="587375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i-1</a:t>
              </a:r>
            </a:p>
          </p:txBody>
        </p:sp>
        <p:sp>
          <p:nvSpPr>
            <p:cNvPr id="24584" name="Oval 6"/>
            <p:cNvSpPr>
              <a:spLocks noChangeArrowheads="1"/>
            </p:cNvSpPr>
            <p:nvPr/>
          </p:nvSpPr>
          <p:spPr bwMode="auto">
            <a:xfrm>
              <a:off x="3073400" y="32575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Line 7"/>
            <p:cNvSpPr>
              <a:spLocks noChangeShapeType="1"/>
            </p:cNvSpPr>
            <p:nvPr/>
          </p:nvSpPr>
          <p:spPr bwMode="auto">
            <a:xfrm>
              <a:off x="3441700" y="2800350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Oval 8"/>
            <p:cNvSpPr>
              <a:spLocks noChangeArrowheads="1"/>
            </p:cNvSpPr>
            <p:nvPr/>
          </p:nvSpPr>
          <p:spPr bwMode="auto">
            <a:xfrm>
              <a:off x="3073400" y="44767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Line 9"/>
            <p:cNvSpPr>
              <a:spLocks noChangeShapeType="1"/>
            </p:cNvSpPr>
            <p:nvPr/>
          </p:nvSpPr>
          <p:spPr bwMode="auto">
            <a:xfrm>
              <a:off x="3441700" y="4019550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Oval 10"/>
            <p:cNvSpPr>
              <a:spLocks noChangeArrowheads="1"/>
            </p:cNvSpPr>
            <p:nvPr/>
          </p:nvSpPr>
          <p:spPr bwMode="auto">
            <a:xfrm>
              <a:off x="4902200" y="20383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11"/>
            <p:cNvSpPr>
              <a:spLocks noChangeShapeType="1"/>
            </p:cNvSpPr>
            <p:nvPr/>
          </p:nvSpPr>
          <p:spPr bwMode="auto">
            <a:xfrm flipV="1">
              <a:off x="3759200" y="3155950"/>
              <a:ext cx="43180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2"/>
            <p:cNvSpPr>
              <a:spLocks noChangeArrowheads="1"/>
            </p:cNvSpPr>
            <p:nvPr/>
          </p:nvSpPr>
          <p:spPr bwMode="auto">
            <a:xfrm>
              <a:off x="4976813" y="2163763"/>
              <a:ext cx="66675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HI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24591" name="Oval 13"/>
            <p:cNvSpPr>
              <a:spLocks noChangeArrowheads="1"/>
            </p:cNvSpPr>
            <p:nvPr/>
          </p:nvSpPr>
          <p:spPr bwMode="auto">
            <a:xfrm>
              <a:off x="4902200" y="32575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14"/>
            <p:cNvSpPr>
              <a:spLocks noChangeShapeType="1"/>
            </p:cNvSpPr>
            <p:nvPr/>
          </p:nvSpPr>
          <p:spPr bwMode="auto">
            <a:xfrm>
              <a:off x="5270500" y="28003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Oval 15"/>
            <p:cNvSpPr>
              <a:spLocks noChangeArrowheads="1"/>
            </p:cNvSpPr>
            <p:nvPr/>
          </p:nvSpPr>
          <p:spPr bwMode="auto">
            <a:xfrm>
              <a:off x="4902200" y="4476750"/>
              <a:ext cx="736600" cy="736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16"/>
            <p:cNvSpPr>
              <a:spLocks noChangeShapeType="1"/>
            </p:cNvSpPr>
            <p:nvPr/>
          </p:nvSpPr>
          <p:spPr bwMode="auto">
            <a:xfrm>
              <a:off x="3441700" y="5238750"/>
              <a:ext cx="0" cy="2667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Freeform 17"/>
            <p:cNvSpPr>
              <a:spLocks/>
            </p:cNvSpPr>
            <p:nvPr/>
          </p:nvSpPr>
          <p:spPr bwMode="auto">
            <a:xfrm>
              <a:off x="3670300" y="1644650"/>
              <a:ext cx="1601788" cy="1677988"/>
            </a:xfrm>
            <a:custGeom>
              <a:avLst/>
              <a:gdLst>
                <a:gd name="T0" fmla="*/ 0 w 1009"/>
                <a:gd name="T1" fmla="*/ 2147483647 h 1057"/>
                <a:gd name="T2" fmla="*/ 1693545913 w 1009"/>
                <a:gd name="T3" fmla="*/ 0 h 1057"/>
                <a:gd name="T4" fmla="*/ 2147483647 w 1009"/>
                <a:gd name="T5" fmla="*/ 0 h 1057"/>
                <a:gd name="T6" fmla="*/ 2147483647 w 1009"/>
                <a:gd name="T7" fmla="*/ 604837599 h 10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9"/>
                <a:gd name="T13" fmla="*/ 0 h 1057"/>
                <a:gd name="T14" fmla="*/ 1009 w 1009"/>
                <a:gd name="T15" fmla="*/ 1057 h 10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9" h="1057">
                  <a:moveTo>
                    <a:pt x="0" y="1056"/>
                  </a:moveTo>
                  <a:lnTo>
                    <a:pt x="672" y="0"/>
                  </a:lnTo>
                  <a:lnTo>
                    <a:pt x="1008" y="0"/>
                  </a:lnTo>
                  <a:lnTo>
                    <a:pt x="1008" y="2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18"/>
            <p:cNvSpPr>
              <a:spLocks noChangeShapeType="1"/>
            </p:cNvSpPr>
            <p:nvPr/>
          </p:nvSpPr>
          <p:spPr bwMode="auto">
            <a:xfrm>
              <a:off x="3835400" y="362585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9"/>
            <p:cNvSpPr>
              <a:spLocks noChangeShapeType="1"/>
            </p:cNvSpPr>
            <p:nvPr/>
          </p:nvSpPr>
          <p:spPr bwMode="auto">
            <a:xfrm>
              <a:off x="3759200" y="3867150"/>
              <a:ext cx="431800" cy="203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Oval 20"/>
            <p:cNvSpPr>
              <a:spLocks noChangeArrowheads="1"/>
            </p:cNvSpPr>
            <p:nvPr/>
          </p:nvSpPr>
          <p:spPr bwMode="auto">
            <a:xfrm>
              <a:off x="4292600" y="4095750"/>
              <a:ext cx="66675" cy="3492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Oval 21"/>
            <p:cNvSpPr>
              <a:spLocks noChangeArrowheads="1"/>
            </p:cNvSpPr>
            <p:nvPr/>
          </p:nvSpPr>
          <p:spPr bwMode="auto">
            <a:xfrm>
              <a:off x="4475163" y="4217988"/>
              <a:ext cx="66675" cy="3492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Oval 22"/>
            <p:cNvSpPr>
              <a:spLocks noChangeArrowheads="1"/>
            </p:cNvSpPr>
            <p:nvPr/>
          </p:nvSpPr>
          <p:spPr bwMode="auto">
            <a:xfrm>
              <a:off x="4292600" y="3044825"/>
              <a:ext cx="66675" cy="3492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Oval 23"/>
            <p:cNvSpPr>
              <a:spLocks noChangeArrowheads="1"/>
            </p:cNvSpPr>
            <p:nvPr/>
          </p:nvSpPr>
          <p:spPr bwMode="auto">
            <a:xfrm>
              <a:off x="4475163" y="2922588"/>
              <a:ext cx="66675" cy="3492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Oval 24"/>
            <p:cNvSpPr>
              <a:spLocks noChangeArrowheads="1"/>
            </p:cNvSpPr>
            <p:nvPr/>
          </p:nvSpPr>
          <p:spPr bwMode="auto">
            <a:xfrm>
              <a:off x="4305300" y="3600450"/>
              <a:ext cx="50800" cy="508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Oval 25"/>
            <p:cNvSpPr>
              <a:spLocks noChangeArrowheads="1"/>
            </p:cNvSpPr>
            <p:nvPr/>
          </p:nvSpPr>
          <p:spPr bwMode="auto">
            <a:xfrm>
              <a:off x="4457700" y="3600450"/>
              <a:ext cx="50800" cy="508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6"/>
            <p:cNvSpPr>
              <a:spLocks noChangeArrowheads="1"/>
            </p:cNvSpPr>
            <p:nvPr/>
          </p:nvSpPr>
          <p:spPr bwMode="auto">
            <a:xfrm>
              <a:off x="4938713" y="3395663"/>
              <a:ext cx="66675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HI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24605" name="Rectangle 27"/>
            <p:cNvSpPr>
              <a:spLocks noChangeArrowheads="1"/>
            </p:cNvSpPr>
            <p:nvPr/>
          </p:nvSpPr>
          <p:spPr bwMode="auto">
            <a:xfrm>
              <a:off x="4951413" y="4614863"/>
              <a:ext cx="66675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HI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n</a:t>
              </a:r>
            </a:p>
          </p:txBody>
        </p:sp>
        <p:grpSp>
          <p:nvGrpSpPr>
            <p:cNvPr id="2" name="Group 28"/>
            <p:cNvGrpSpPr>
              <a:grpSpLocks/>
            </p:cNvGrpSpPr>
            <p:nvPr/>
          </p:nvGrpSpPr>
          <p:grpSpPr bwMode="auto">
            <a:xfrm>
              <a:off x="5233988" y="4059238"/>
              <a:ext cx="49212" cy="328612"/>
              <a:chOff x="3297" y="2353"/>
              <a:chExt cx="31" cy="207"/>
            </a:xfrm>
          </p:grpSpPr>
          <p:sp>
            <p:nvSpPr>
              <p:cNvPr id="24613" name="Oval 29"/>
              <p:cNvSpPr>
                <a:spLocks noChangeArrowheads="1"/>
              </p:cNvSpPr>
              <p:nvPr/>
            </p:nvSpPr>
            <p:spPr bwMode="auto">
              <a:xfrm>
                <a:off x="3297" y="2353"/>
                <a:ext cx="31" cy="3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4" name="Oval 30"/>
              <p:cNvSpPr>
                <a:spLocks noChangeArrowheads="1"/>
              </p:cNvSpPr>
              <p:nvPr/>
            </p:nvSpPr>
            <p:spPr bwMode="auto">
              <a:xfrm>
                <a:off x="3297" y="2441"/>
                <a:ext cx="31" cy="3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5" name="Oval 31"/>
              <p:cNvSpPr>
                <a:spLocks noChangeArrowheads="1"/>
              </p:cNvSpPr>
              <p:nvPr/>
            </p:nvSpPr>
            <p:spPr bwMode="auto">
              <a:xfrm>
                <a:off x="3297" y="2529"/>
                <a:ext cx="31" cy="3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07" name="Rectangle 32"/>
            <p:cNvSpPr>
              <a:spLocks noChangeArrowheads="1"/>
            </p:cNvSpPr>
            <p:nvPr/>
          </p:nvSpPr>
          <p:spPr bwMode="auto">
            <a:xfrm>
              <a:off x="3236913" y="3421063"/>
              <a:ext cx="365125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24608" name="Rectangle 33"/>
            <p:cNvSpPr>
              <a:spLocks noChangeArrowheads="1"/>
            </p:cNvSpPr>
            <p:nvPr/>
          </p:nvSpPr>
          <p:spPr bwMode="auto">
            <a:xfrm>
              <a:off x="3211513" y="4640263"/>
              <a:ext cx="66040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i+1</a:t>
              </a:r>
            </a:p>
          </p:txBody>
        </p:sp>
        <p:sp>
          <p:nvSpPr>
            <p:cNvPr id="24609" name="Rectangle 34"/>
            <p:cNvSpPr>
              <a:spLocks noChangeArrowheads="1"/>
            </p:cNvSpPr>
            <p:nvPr/>
          </p:nvSpPr>
          <p:spPr bwMode="auto">
            <a:xfrm>
              <a:off x="1204913" y="3421063"/>
              <a:ext cx="148590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program</a:t>
              </a:r>
            </a:p>
          </p:txBody>
        </p:sp>
        <p:sp>
          <p:nvSpPr>
            <p:cNvPr id="24610" name="Rectangle 35"/>
            <p:cNvSpPr>
              <a:spLocks noChangeArrowheads="1"/>
            </p:cNvSpPr>
            <p:nvPr/>
          </p:nvSpPr>
          <p:spPr bwMode="auto">
            <a:xfrm>
              <a:off x="6119813" y="3154363"/>
              <a:ext cx="1628775" cy="8286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interrupt </a:t>
              </a:r>
            </a:p>
            <a:p>
              <a:pPr eaLnBrk="0" hangingPunct="0"/>
              <a:r>
                <a:rPr lang="en-US">
                  <a:latin typeface="Verdana" pitchFamily="34" charset="0"/>
                </a:rPr>
                <a:t>handler</a:t>
              </a:r>
            </a:p>
          </p:txBody>
        </p:sp>
        <p:sp>
          <p:nvSpPr>
            <p:cNvPr id="24612" name="Oval 37"/>
            <p:cNvSpPr>
              <a:spLocks noChangeArrowheads="1"/>
            </p:cNvSpPr>
            <p:nvPr/>
          </p:nvSpPr>
          <p:spPr bwMode="auto">
            <a:xfrm>
              <a:off x="3073400" y="20383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04950"/>
            <a:ext cx="8324850" cy="5105400"/>
          </a:xfrm>
        </p:spPr>
        <p:txBody>
          <a:bodyPr/>
          <a:lstStyle/>
          <a:p>
            <a:r>
              <a:rPr lang="en-US" sz="2400" dirty="0" smtClean="0"/>
              <a:t>State per instruction for storing the cause of exception (cause)</a:t>
            </a:r>
          </a:p>
          <a:p>
            <a:r>
              <a:rPr lang="en-US" sz="2400" dirty="0" smtClean="0"/>
              <a:t>State per instruction for storing pc of the instruction that causes exception (</a:t>
            </a:r>
            <a:r>
              <a:rPr lang="en-US" sz="2400" dirty="0" err="1" smtClean="0"/>
              <a:t>epc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Instructions to transfer cause and </a:t>
            </a:r>
            <a:r>
              <a:rPr lang="en-US" sz="2400" dirty="0" err="1" smtClean="0"/>
              <a:t>epc</a:t>
            </a:r>
            <a:r>
              <a:rPr lang="en-US" sz="2400" dirty="0" smtClean="0"/>
              <a:t> to/from GPRs</a:t>
            </a:r>
          </a:p>
          <a:p>
            <a:r>
              <a:rPr lang="en-US" sz="2400" dirty="0" smtClean="0"/>
              <a:t>Processor state for enabling/disabling interrupts to allow nested interrupts (status)</a:t>
            </a:r>
          </a:p>
          <a:p>
            <a:r>
              <a:rPr lang="en-US" sz="2400" dirty="0" smtClean="0"/>
              <a:t>Privileged/user mode to prevent user programs from causing harm to other users or OS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47850" y="5753100"/>
            <a:ext cx="6657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Usually speed is not a paramount concern in handling exceptions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304800"/>
            <a:ext cx="820102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Causes of Interrupts</a:t>
            </a:r>
            <a:br>
              <a:rPr lang="en-US" dirty="0" smtClean="0"/>
            </a:br>
            <a:r>
              <a:rPr lang="en-US" sz="2400" i="1" kern="1200" dirty="0" smtClean="0">
                <a:solidFill>
                  <a:srgbClr val="56127A"/>
                </a:solidFill>
                <a:latin typeface="+mn-lt"/>
                <a:ea typeface="+mn-ea"/>
                <a:cs typeface="+mn-cs"/>
              </a:rPr>
              <a:t>events </a:t>
            </a:r>
            <a:r>
              <a:rPr lang="en-US" sz="2400" kern="1200" dirty="0" smtClean="0">
                <a:solidFill>
                  <a:srgbClr val="56127A"/>
                </a:solidFill>
                <a:latin typeface="+mn-lt"/>
                <a:ea typeface="+mn-ea"/>
                <a:cs typeface="+mn-cs"/>
              </a:rPr>
              <a:t>that request the attention of the processor</a:t>
            </a:r>
            <a:endParaRPr lang="en-US" dirty="0" smtClean="0">
              <a:latin typeface="+mn-lt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562100"/>
            <a:ext cx="7743825" cy="46783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Asynchronous: an </a:t>
            </a:r>
            <a:r>
              <a:rPr lang="en-US" sz="2400" i="1" dirty="0" smtClean="0"/>
              <a:t>external event </a:t>
            </a:r>
          </a:p>
          <a:p>
            <a:pPr lvl="1" eaLnBrk="1" hangingPunct="1"/>
            <a:r>
              <a:rPr lang="en-US" sz="2000" dirty="0" smtClean="0"/>
              <a:t>input/output device service-request</a:t>
            </a:r>
          </a:p>
          <a:p>
            <a:pPr lvl="1" eaLnBrk="1" hangingPunct="1"/>
            <a:r>
              <a:rPr lang="en-US" sz="2000" dirty="0" smtClean="0"/>
              <a:t>timer expiration</a:t>
            </a:r>
          </a:p>
          <a:p>
            <a:pPr lvl="1" eaLnBrk="1" hangingPunct="1"/>
            <a:r>
              <a:rPr lang="en-US" sz="2000" dirty="0" smtClean="0"/>
              <a:t>power disruptions, hardware failure</a:t>
            </a:r>
          </a:p>
          <a:p>
            <a:pPr eaLnBrk="1" hangingPunct="1"/>
            <a:r>
              <a:rPr lang="en-US" sz="2400" dirty="0" smtClean="0"/>
              <a:t>Synchronous: an </a:t>
            </a:r>
            <a:r>
              <a:rPr lang="en-US" sz="2400" i="1" dirty="0" smtClean="0"/>
              <a:t>internal event (</a:t>
            </a:r>
            <a:r>
              <a:rPr lang="en-US" sz="2400" i="1" dirty="0" err="1" smtClean="0"/>
              <a:t>a.k.a</a:t>
            </a:r>
            <a:r>
              <a:rPr lang="en-US" sz="2400" i="1" dirty="0" smtClean="0"/>
              <a:t> </a:t>
            </a:r>
            <a:r>
              <a:rPr lang="en-US" sz="2400" i="1" dirty="0" smtClean="0"/>
              <a:t>exceptions, faults and traps)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undefined </a:t>
            </a:r>
            <a:r>
              <a:rPr lang="en-US" sz="2000" dirty="0" err="1" smtClean="0"/>
              <a:t>opcode</a:t>
            </a:r>
            <a:r>
              <a:rPr lang="en-US" sz="2000" dirty="0" smtClean="0"/>
              <a:t>, privileged instruction</a:t>
            </a:r>
          </a:p>
          <a:p>
            <a:pPr lvl="1" eaLnBrk="1" hangingPunct="1"/>
            <a:r>
              <a:rPr lang="en-US" sz="2000" dirty="0" smtClean="0"/>
              <a:t>arithmetic overflow, FPU exception</a:t>
            </a:r>
          </a:p>
          <a:p>
            <a:pPr lvl="1" eaLnBrk="1" hangingPunct="1"/>
            <a:r>
              <a:rPr lang="en-US" sz="2000" dirty="0" smtClean="0"/>
              <a:t>misaligned memory access </a:t>
            </a:r>
          </a:p>
          <a:p>
            <a:pPr lvl="1" eaLnBrk="1" hangingPunct="1"/>
            <a:r>
              <a:rPr lang="en-US" sz="2000" i="1" dirty="0" smtClean="0"/>
              <a:t>virtual memory exceptions: </a:t>
            </a:r>
            <a:r>
              <a:rPr lang="en-US" sz="2000" dirty="0" smtClean="0"/>
              <a:t>page faults,</a:t>
            </a:r>
            <a:br>
              <a:rPr lang="en-US" sz="2000" dirty="0" smtClean="0"/>
            </a:br>
            <a:r>
              <a:rPr lang="en-US" sz="2000" dirty="0" smtClean="0"/>
              <a:t>            TLB misses, protection violations</a:t>
            </a:r>
          </a:p>
          <a:p>
            <a:pPr lvl="1" eaLnBrk="1" hangingPunct="1"/>
            <a:r>
              <a:rPr lang="en-US" sz="2000" i="1" dirty="0" smtClean="0"/>
              <a:t>traps:</a:t>
            </a:r>
            <a:r>
              <a:rPr lang="en-US" sz="2000" dirty="0" smtClean="0"/>
              <a:t>  system calls, e.g., jumps into kernel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Asynchronous Interrupts: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invoking the interrupt handler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562100"/>
            <a:ext cx="7939088" cy="46005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An I/O device requests attention by asserting one of the </a:t>
            </a:r>
            <a:r>
              <a:rPr lang="en-US" sz="2400" i="1" dirty="0" smtClean="0"/>
              <a:t>prioritized interrupt request lines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smtClean="0"/>
              <a:t>When the processor decides to process the interrupt </a:t>
            </a:r>
          </a:p>
          <a:p>
            <a:pPr lvl="1" eaLnBrk="1" hangingPunct="1"/>
            <a:r>
              <a:rPr lang="en-US" sz="2000" i="1" dirty="0" smtClean="0"/>
              <a:t>Precise interrupt: </a:t>
            </a:r>
            <a:r>
              <a:rPr lang="en-US" sz="2000" dirty="0" smtClean="0"/>
              <a:t>It stops the current program at instruction I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completing all the instructions up to I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 </a:t>
            </a:r>
          </a:p>
          <a:p>
            <a:pPr lvl="1" eaLnBrk="1" hangingPunct="1"/>
            <a:r>
              <a:rPr lang="en-US" sz="2000" dirty="0" smtClean="0"/>
              <a:t>It saves the PC of instruction I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in a special register (EPC)</a:t>
            </a:r>
          </a:p>
          <a:p>
            <a:pPr lvl="1" eaLnBrk="1" hangingPunct="1"/>
            <a:r>
              <a:rPr lang="en-US" sz="2000" dirty="0" smtClean="0"/>
              <a:t>It disables interrupts and transfers control to a designated interrupt handler running in the kernel mode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Interrupt Handler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533524"/>
            <a:ext cx="7772400" cy="46005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Saves EPC before enabling interrupts to allow nested interrupts </a:t>
            </a:r>
            <a:r>
              <a:rPr lang="en-US" sz="2400" dirty="0" smtClean="0">
                <a:solidFill>
                  <a:schemeClr val="tx2"/>
                </a:solidFill>
                <a:latin typeface="Symbol" pitchFamily="18" charset="2"/>
              </a:rPr>
              <a:t></a:t>
            </a:r>
            <a:r>
              <a:rPr lang="en-US" sz="2400" dirty="0" smtClean="0"/>
              <a:t> </a:t>
            </a:r>
            <a:r>
              <a:rPr lang="en-US" sz="2400" i="1" dirty="0" smtClean="0"/>
              <a:t>  </a:t>
            </a:r>
          </a:p>
          <a:p>
            <a:pPr lvl="1" eaLnBrk="1" hangingPunct="1"/>
            <a:r>
              <a:rPr lang="en-US" sz="2000" dirty="0" smtClean="0"/>
              <a:t>need an instruction to move EPC into GPRs </a:t>
            </a:r>
          </a:p>
          <a:p>
            <a:pPr lvl="1" eaLnBrk="1" hangingPunct="1"/>
            <a:r>
              <a:rPr lang="en-US" sz="2000" dirty="0" smtClean="0"/>
              <a:t>need a way to mask further interrupts at least until EPC can be saved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/>
              <a:t>Needs to read a</a:t>
            </a:r>
            <a:r>
              <a:rPr lang="en-US" sz="2400" i="1" dirty="0" smtClean="0"/>
              <a:t> status register</a:t>
            </a:r>
            <a:r>
              <a:rPr lang="en-US" sz="2400" dirty="0" smtClean="0"/>
              <a:t> that indicates the cause of the interrupt</a:t>
            </a:r>
          </a:p>
          <a:p>
            <a:pPr eaLnBrk="1" hangingPunct="1"/>
            <a:r>
              <a:rPr lang="en-US" sz="2400" dirty="0" smtClean="0"/>
              <a:t>Uses a special</a:t>
            </a:r>
            <a:r>
              <a:rPr lang="en-US" sz="2400" i="1" dirty="0" smtClean="0"/>
              <a:t> </a:t>
            </a:r>
            <a:r>
              <a:rPr lang="en-US" sz="2400" dirty="0" smtClean="0"/>
              <a:t>indirect jump instruction ERET (</a:t>
            </a:r>
            <a:r>
              <a:rPr lang="en-US" sz="2400" i="1" dirty="0" smtClean="0"/>
              <a:t>return-from-exception</a:t>
            </a:r>
            <a:r>
              <a:rPr lang="en-US" sz="2400" dirty="0" smtClean="0"/>
              <a:t>) which</a:t>
            </a:r>
          </a:p>
          <a:p>
            <a:pPr lvl="1" eaLnBrk="1" hangingPunct="1"/>
            <a:r>
              <a:rPr lang="en-US" sz="2000" dirty="0" smtClean="0"/>
              <a:t>enables interrupts</a:t>
            </a:r>
          </a:p>
          <a:p>
            <a:pPr lvl="1" eaLnBrk="1" hangingPunct="1"/>
            <a:r>
              <a:rPr lang="en-US" sz="2000" dirty="0" smtClean="0"/>
              <a:t>restores the processor to the user mode</a:t>
            </a:r>
          </a:p>
          <a:p>
            <a:pPr lvl="1" eaLnBrk="1" hangingPunct="1"/>
            <a:r>
              <a:rPr lang="en-US" sz="2000" dirty="0" smtClean="0"/>
              <a:t>restores hardware status and control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Synchronous Interrupts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4" y="1533525"/>
            <a:ext cx="8162926" cy="493395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synchronous interrupt </a:t>
            </a:r>
            <a:r>
              <a:rPr lang="en-US" sz="2400" dirty="0" smtClean="0"/>
              <a:t>is </a:t>
            </a:r>
            <a:r>
              <a:rPr lang="en-US" sz="2400" dirty="0" smtClean="0"/>
              <a:t>caused by a </a:t>
            </a:r>
            <a:r>
              <a:rPr lang="en-US" sz="2400" i="1" dirty="0" smtClean="0"/>
              <a:t>particular </a:t>
            </a:r>
            <a:r>
              <a:rPr lang="en-US" sz="2400" i="1" dirty="0" smtClean="0"/>
              <a:t>instruction</a:t>
            </a:r>
            <a:r>
              <a:rPr lang="en-US" sz="2400" dirty="0" smtClean="0"/>
              <a:t> and behaves </a:t>
            </a:r>
            <a:r>
              <a:rPr lang="en-US" sz="2400" dirty="0" smtClean="0"/>
              <a:t>like a control </a:t>
            </a:r>
            <a:r>
              <a:rPr lang="en-US" sz="2400" dirty="0" smtClean="0"/>
              <a:t>hazard</a:t>
            </a:r>
          </a:p>
          <a:p>
            <a:pPr lvl="1" eaLnBrk="1" hangingPunct="1"/>
            <a:r>
              <a:rPr lang="en-US" sz="2000" dirty="0" smtClean="0"/>
              <a:t>requires </a:t>
            </a:r>
            <a:r>
              <a:rPr lang="en-US" sz="2000" dirty="0" smtClean="0"/>
              <a:t>undoing the effect of one or more  partially executed </a:t>
            </a:r>
            <a:r>
              <a:rPr lang="en-US" sz="2000" dirty="0" smtClean="0"/>
              <a:t>instructions. Comes in two varieties:</a:t>
            </a: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smtClean="0"/>
              <a:t>Exception: </a:t>
            </a:r>
            <a:r>
              <a:rPr lang="en-US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instruction cannot be completed and needs to be </a:t>
            </a:r>
            <a:r>
              <a:rPr lang="en-US" sz="2400" i="1" dirty="0" smtClean="0"/>
              <a:t>restarted</a:t>
            </a:r>
            <a:r>
              <a:rPr lang="en-US" sz="2400" dirty="0" smtClean="0"/>
              <a:t> after the exception has been </a:t>
            </a:r>
            <a:r>
              <a:rPr lang="en-US" sz="2400" dirty="0" smtClean="0"/>
              <a:t>handled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information about the exception has to be recorded and conveyed to the exception handler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Faults (aka Trap): </a:t>
            </a:r>
            <a:r>
              <a:rPr lang="en-US" sz="2400" dirty="0" smtClean="0"/>
              <a:t>L</a:t>
            </a:r>
            <a:r>
              <a:rPr lang="en-US" sz="2400" dirty="0" smtClean="0"/>
              <a:t>ike a system call and </a:t>
            </a:r>
            <a:r>
              <a:rPr lang="en-US" sz="2400" dirty="0" smtClean="0"/>
              <a:t>the instruction is considered to have been completed  </a:t>
            </a:r>
          </a:p>
          <a:p>
            <a:pPr lvl="1" eaLnBrk="1" hangingPunct="1"/>
            <a:r>
              <a:rPr lang="en-US" sz="2000" dirty="0" smtClean="0"/>
              <a:t>requires a  </a:t>
            </a:r>
            <a:r>
              <a:rPr lang="en-US" sz="2000" dirty="0" smtClean="0"/>
              <a:t>special jump instruction involving a change to privileged kernel mode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Synchronous Interrupt </a:t>
            </a:r>
            <a:r>
              <a:rPr lang="en-US" dirty="0" smtClean="0"/>
              <a:t>Handling</a:t>
            </a:r>
            <a:endParaRPr lang="en-US" sz="2400" dirty="0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7775" y="3857624"/>
            <a:ext cx="6907213" cy="23907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Overflow</a:t>
            </a:r>
          </a:p>
          <a:p>
            <a:pPr eaLnBrk="1" hangingPunct="1"/>
            <a:r>
              <a:rPr lang="en-US" sz="2400" dirty="0" smtClean="0"/>
              <a:t>Illegal </a:t>
            </a:r>
            <a:r>
              <a:rPr lang="en-US" sz="2400" dirty="0" err="1" smtClean="0"/>
              <a:t>Opcode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PC address Exception</a:t>
            </a:r>
          </a:p>
          <a:p>
            <a:pPr eaLnBrk="1" hangingPunct="1"/>
            <a:r>
              <a:rPr lang="en-US" sz="2400" dirty="0" smtClean="0"/>
              <a:t>Data address </a:t>
            </a:r>
            <a:r>
              <a:rPr lang="en-US" sz="2400" dirty="0" smtClean="0"/>
              <a:t>Exceptions</a:t>
            </a:r>
          </a:p>
          <a:p>
            <a:pPr eaLnBrk="1" hangingPunct="1"/>
            <a:r>
              <a:rPr lang="en-US" sz="2400" dirty="0" smtClean="0"/>
              <a:t>...</a:t>
            </a:r>
            <a:endParaRPr lang="en-US" sz="2400" dirty="0" smtClean="0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6686550" y="2171700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1428750" y="2171700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5467350" y="2171700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819150" y="2171700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6750" y="1562100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9736" name="Rectangle 1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PC</a:t>
              </a:r>
            </a:p>
          </p:txBody>
        </p:sp>
        <p:sp>
          <p:nvSpPr>
            <p:cNvPr id="29737" name="Freeform 1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1809750" y="16383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Inst. Mem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876550" y="1562100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9734" name="Rectangle 1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D</a:t>
              </a:r>
            </a:p>
          </p:txBody>
        </p:sp>
        <p:sp>
          <p:nvSpPr>
            <p:cNvPr id="29735" name="Freeform 1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9" name="Rectangle 16"/>
          <p:cNvSpPr>
            <a:spLocks noChangeArrowheads="1"/>
          </p:cNvSpPr>
          <p:nvPr/>
        </p:nvSpPr>
        <p:spPr bwMode="auto">
          <a:xfrm>
            <a:off x="3333750" y="1638300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Decode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629150" y="1562100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9732" name="Rectangle 1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E</a:t>
              </a:r>
            </a:p>
          </p:txBody>
        </p:sp>
        <p:sp>
          <p:nvSpPr>
            <p:cNvPr id="29733" name="Freeform 1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1" name="Freeform 20"/>
          <p:cNvSpPr>
            <a:spLocks/>
          </p:cNvSpPr>
          <p:nvPr/>
        </p:nvSpPr>
        <p:spPr bwMode="auto">
          <a:xfrm>
            <a:off x="5086350" y="1638300"/>
            <a:ext cx="381000" cy="1066800"/>
          </a:xfrm>
          <a:custGeom>
            <a:avLst/>
            <a:gdLst>
              <a:gd name="T0" fmla="*/ 0 w 240"/>
              <a:gd name="T1" fmla="*/ 0 h 672"/>
              <a:gd name="T2" fmla="*/ 0 w 240"/>
              <a:gd name="T3" fmla="*/ 725804935 h 672"/>
              <a:gd name="T4" fmla="*/ 120967519 w 240"/>
              <a:gd name="T5" fmla="*/ 846772589 h 672"/>
              <a:gd name="T6" fmla="*/ 0 w 240"/>
              <a:gd name="T7" fmla="*/ 967740045 h 672"/>
              <a:gd name="T8" fmla="*/ 0 w 240"/>
              <a:gd name="T9" fmla="*/ 1693545178 h 672"/>
              <a:gd name="T10" fmla="*/ 604837545 w 240"/>
              <a:gd name="T11" fmla="*/ 1209674957 h 672"/>
              <a:gd name="T12" fmla="*/ 604837545 w 240"/>
              <a:gd name="T13" fmla="*/ 362902467 h 672"/>
              <a:gd name="T14" fmla="*/ 0 w 240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0"/>
              <a:gd name="T25" fmla="*/ 0 h 672"/>
              <a:gd name="T26" fmla="*/ 240 w 240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000750" y="1562100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9730" name="Rectangle 2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M</a:t>
              </a:r>
            </a:p>
          </p:txBody>
        </p:sp>
        <p:sp>
          <p:nvSpPr>
            <p:cNvPr id="29731" name="Freeform 2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3" name="Rectangle 24"/>
          <p:cNvSpPr>
            <a:spLocks noChangeArrowheads="1"/>
          </p:cNvSpPr>
          <p:nvPr/>
        </p:nvSpPr>
        <p:spPr bwMode="auto">
          <a:xfrm>
            <a:off x="7372350" y="16383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Data Mem</a:t>
            </a:r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8439150" y="1562100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9728" name="Rectangle 2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W</a:t>
              </a:r>
            </a:p>
          </p:txBody>
        </p:sp>
        <p:sp>
          <p:nvSpPr>
            <p:cNvPr id="29729" name="Freeform 2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5" name="Line 28"/>
          <p:cNvSpPr>
            <a:spLocks noChangeShapeType="1"/>
          </p:cNvSpPr>
          <p:nvPr/>
        </p:nvSpPr>
        <p:spPr bwMode="auto">
          <a:xfrm>
            <a:off x="4933950" y="18669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9"/>
          <p:cNvSpPr>
            <a:spLocks noChangeShapeType="1"/>
          </p:cNvSpPr>
          <p:nvPr/>
        </p:nvSpPr>
        <p:spPr bwMode="auto">
          <a:xfrm>
            <a:off x="4933950" y="24765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30"/>
          <p:cNvSpPr txBox="1">
            <a:spLocks noChangeArrowheads="1"/>
          </p:cNvSpPr>
          <p:nvPr/>
        </p:nvSpPr>
        <p:spPr bwMode="auto">
          <a:xfrm>
            <a:off x="5133975" y="2017713"/>
            <a:ext cx="360363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+</a:t>
            </a:r>
          </a:p>
        </p:txBody>
      </p:sp>
      <p:sp>
        <p:nvSpPr>
          <p:cNvPr id="25623" name="Text Box 31"/>
          <p:cNvSpPr txBox="1">
            <a:spLocks noChangeArrowheads="1"/>
          </p:cNvSpPr>
          <p:nvPr/>
        </p:nvSpPr>
        <p:spPr bwMode="auto">
          <a:xfrm>
            <a:off x="3486150" y="2701925"/>
            <a:ext cx="12192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Illegal Opcode</a:t>
            </a:r>
          </a:p>
        </p:txBody>
      </p:sp>
      <p:sp>
        <p:nvSpPr>
          <p:cNvPr id="25624" name="Text Box 32"/>
          <p:cNvSpPr txBox="1">
            <a:spLocks noChangeArrowheads="1"/>
          </p:cNvSpPr>
          <p:nvPr/>
        </p:nvSpPr>
        <p:spPr bwMode="auto">
          <a:xfrm>
            <a:off x="5238750" y="2841625"/>
            <a:ext cx="12017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Overflow</a:t>
            </a:r>
          </a:p>
        </p:txBody>
      </p:sp>
      <p:sp>
        <p:nvSpPr>
          <p:cNvPr id="25625" name="Text Box 33"/>
          <p:cNvSpPr txBox="1">
            <a:spLocks noChangeArrowheads="1"/>
          </p:cNvSpPr>
          <p:nvPr/>
        </p:nvSpPr>
        <p:spPr bwMode="auto">
          <a:xfrm>
            <a:off x="6686550" y="2701925"/>
            <a:ext cx="18288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Data address Exceptions</a:t>
            </a:r>
          </a:p>
        </p:txBody>
      </p:sp>
      <p:sp>
        <p:nvSpPr>
          <p:cNvPr id="29721" name="Oval 34"/>
          <p:cNvSpPr>
            <a:spLocks noChangeArrowheads="1"/>
          </p:cNvSpPr>
          <p:nvPr/>
        </p:nvSpPr>
        <p:spPr bwMode="auto">
          <a:xfrm>
            <a:off x="6381750" y="2324100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Oval 35"/>
          <p:cNvSpPr>
            <a:spLocks noChangeArrowheads="1"/>
          </p:cNvSpPr>
          <p:nvPr/>
        </p:nvSpPr>
        <p:spPr bwMode="auto">
          <a:xfrm>
            <a:off x="1123950" y="2324100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36"/>
          <p:cNvSpPr txBox="1">
            <a:spLocks noChangeArrowheads="1"/>
          </p:cNvSpPr>
          <p:nvPr/>
        </p:nvSpPr>
        <p:spPr bwMode="auto">
          <a:xfrm>
            <a:off x="1428750" y="2701925"/>
            <a:ext cx="1611313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PC address Exception</a:t>
            </a:r>
          </a:p>
        </p:txBody>
      </p:sp>
      <p:sp>
        <p:nvSpPr>
          <p:cNvPr id="29726" name="Line 39"/>
          <p:cNvSpPr>
            <a:spLocks noChangeShapeType="1"/>
          </p:cNvSpPr>
          <p:nvPr/>
        </p:nvSpPr>
        <p:spPr bwMode="auto">
          <a:xfrm>
            <a:off x="3486150" y="26289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Line 40"/>
          <p:cNvSpPr>
            <a:spLocks noChangeShapeType="1"/>
          </p:cNvSpPr>
          <p:nvPr/>
        </p:nvSpPr>
        <p:spPr bwMode="auto">
          <a:xfrm>
            <a:off x="5238750" y="2552700"/>
            <a:ext cx="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3" grpId="0"/>
      <p:bldP spid="25624" grpId="0"/>
      <p:bldP spid="25625" grpId="0"/>
      <p:bldP spid="256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567" name="Oval 71"/>
          <p:cNvSpPr>
            <a:spLocks noChangeArrowheads="1"/>
          </p:cNvSpPr>
          <p:nvPr/>
        </p:nvSpPr>
        <p:spPr bwMode="auto">
          <a:xfrm>
            <a:off x="7086600" y="3476625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498" name="Freeform 2"/>
          <p:cNvSpPr>
            <a:spLocks/>
          </p:cNvSpPr>
          <p:nvPr/>
        </p:nvSpPr>
        <p:spPr bwMode="auto">
          <a:xfrm>
            <a:off x="6553200" y="2181225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4499" name="Freeform 3"/>
          <p:cNvSpPr>
            <a:spLocks/>
          </p:cNvSpPr>
          <p:nvPr/>
        </p:nvSpPr>
        <p:spPr bwMode="auto">
          <a:xfrm>
            <a:off x="1295400" y="2181225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4500" name="Line 4"/>
          <p:cNvSpPr>
            <a:spLocks noChangeShapeType="1"/>
          </p:cNvSpPr>
          <p:nvPr/>
        </p:nvSpPr>
        <p:spPr bwMode="auto">
          <a:xfrm>
            <a:off x="5105400" y="2562225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</a:t>
            </a:r>
            <a:r>
              <a:rPr lang="en-US" dirty="0" smtClean="0"/>
              <a:t>Handling</a:t>
            </a:r>
            <a:endParaRPr lang="en-US" sz="2400" dirty="0"/>
          </a:p>
        </p:txBody>
      </p:sp>
      <p:sp>
        <p:nvSpPr>
          <p:cNvPr id="2154502" name="Line 6"/>
          <p:cNvSpPr>
            <a:spLocks noChangeShapeType="1"/>
          </p:cNvSpPr>
          <p:nvPr/>
        </p:nvSpPr>
        <p:spPr bwMode="auto">
          <a:xfrm>
            <a:off x="5334000" y="2195513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03" name="Line 7"/>
          <p:cNvSpPr>
            <a:spLocks noChangeShapeType="1"/>
          </p:cNvSpPr>
          <p:nvPr/>
        </p:nvSpPr>
        <p:spPr bwMode="auto">
          <a:xfrm>
            <a:off x="685800" y="219551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05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PC</a:t>
              </a:r>
            </a:p>
          </p:txBody>
        </p:sp>
        <p:sp>
          <p:nvSpPr>
            <p:cNvPr id="2154506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07" name="Rectangle 11"/>
          <p:cNvSpPr>
            <a:spLocks noChangeArrowheads="1"/>
          </p:cNvSpPr>
          <p:nvPr/>
        </p:nvSpPr>
        <p:spPr bwMode="auto">
          <a:xfrm>
            <a:off x="1676400" y="1662113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Inst. Mem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7432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09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D</a:t>
              </a:r>
            </a:p>
          </p:txBody>
        </p:sp>
        <p:sp>
          <p:nvSpPr>
            <p:cNvPr id="2154510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11" name="Rectangle 15"/>
          <p:cNvSpPr>
            <a:spLocks noChangeArrowheads="1"/>
          </p:cNvSpPr>
          <p:nvPr/>
        </p:nvSpPr>
        <p:spPr bwMode="auto">
          <a:xfrm>
            <a:off x="3124200" y="1662113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Decode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958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13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E</a:t>
              </a:r>
            </a:p>
          </p:txBody>
        </p:sp>
        <p:sp>
          <p:nvSpPr>
            <p:cNvPr id="2154514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15" name="Freeform 19"/>
          <p:cNvSpPr>
            <a:spLocks/>
          </p:cNvSpPr>
          <p:nvPr/>
        </p:nvSpPr>
        <p:spPr bwMode="auto">
          <a:xfrm>
            <a:off x="4953000" y="1662113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8674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17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M</a:t>
              </a:r>
            </a:p>
          </p:txBody>
        </p:sp>
        <p:sp>
          <p:nvSpPr>
            <p:cNvPr id="2154518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19" name="Rectangle 23"/>
          <p:cNvSpPr>
            <a:spLocks noChangeArrowheads="1"/>
          </p:cNvSpPr>
          <p:nvPr/>
        </p:nvSpPr>
        <p:spPr bwMode="auto">
          <a:xfrm>
            <a:off x="7239000" y="1662113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Data Mem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3058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21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W</a:t>
              </a:r>
            </a:p>
          </p:txBody>
        </p:sp>
        <p:sp>
          <p:nvSpPr>
            <p:cNvPr id="2154522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23" name="Line 27"/>
          <p:cNvSpPr>
            <a:spLocks noChangeShapeType="1"/>
          </p:cNvSpPr>
          <p:nvPr/>
        </p:nvSpPr>
        <p:spPr bwMode="auto">
          <a:xfrm>
            <a:off x="4800600" y="189071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24" name="Line 28"/>
          <p:cNvSpPr>
            <a:spLocks noChangeShapeType="1"/>
          </p:cNvSpPr>
          <p:nvPr/>
        </p:nvSpPr>
        <p:spPr bwMode="auto">
          <a:xfrm>
            <a:off x="4800600" y="265271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25" name="Text Box 29"/>
          <p:cNvSpPr txBox="1">
            <a:spLocks noChangeArrowheads="1"/>
          </p:cNvSpPr>
          <p:nvPr/>
        </p:nvSpPr>
        <p:spPr bwMode="auto">
          <a:xfrm>
            <a:off x="5005388" y="2041525"/>
            <a:ext cx="350837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+</a:t>
            </a:r>
          </a:p>
        </p:txBody>
      </p:sp>
      <p:sp>
        <p:nvSpPr>
          <p:cNvPr id="2154526" name="Text Box 30"/>
          <p:cNvSpPr txBox="1">
            <a:spLocks noChangeArrowheads="1"/>
          </p:cNvSpPr>
          <p:nvPr/>
        </p:nvSpPr>
        <p:spPr bwMode="auto">
          <a:xfrm>
            <a:off x="3276600" y="2711450"/>
            <a:ext cx="12192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Illegal Opcode</a:t>
            </a:r>
          </a:p>
        </p:txBody>
      </p:sp>
      <p:sp>
        <p:nvSpPr>
          <p:cNvPr id="2154527" name="Text Box 31"/>
          <p:cNvSpPr txBox="1">
            <a:spLocks noChangeArrowheads="1"/>
          </p:cNvSpPr>
          <p:nvPr/>
        </p:nvSpPr>
        <p:spPr bwMode="auto">
          <a:xfrm>
            <a:off x="5046663" y="2803525"/>
            <a:ext cx="1201737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Overflow</a:t>
            </a:r>
          </a:p>
        </p:txBody>
      </p:sp>
      <p:sp>
        <p:nvSpPr>
          <p:cNvPr id="2154528" name="Text Box 32"/>
          <p:cNvSpPr txBox="1">
            <a:spLocks noChangeArrowheads="1"/>
          </p:cNvSpPr>
          <p:nvPr/>
        </p:nvSpPr>
        <p:spPr bwMode="auto">
          <a:xfrm>
            <a:off x="6553200" y="2787650"/>
            <a:ext cx="18288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Data address Exceptions</a:t>
            </a:r>
          </a:p>
        </p:txBody>
      </p:sp>
      <p:sp>
        <p:nvSpPr>
          <p:cNvPr id="2154529" name="Oval 33"/>
          <p:cNvSpPr>
            <a:spLocks noChangeArrowheads="1"/>
          </p:cNvSpPr>
          <p:nvPr/>
        </p:nvSpPr>
        <p:spPr bwMode="auto">
          <a:xfrm>
            <a:off x="6248400" y="2500313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30" name="Oval 34"/>
          <p:cNvSpPr>
            <a:spLocks noChangeArrowheads="1"/>
          </p:cNvSpPr>
          <p:nvPr/>
        </p:nvSpPr>
        <p:spPr bwMode="auto">
          <a:xfrm>
            <a:off x="1066800" y="2500313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31" name="Text Box 35"/>
          <p:cNvSpPr txBox="1">
            <a:spLocks noChangeArrowheads="1"/>
          </p:cNvSpPr>
          <p:nvPr/>
        </p:nvSpPr>
        <p:spPr bwMode="auto">
          <a:xfrm>
            <a:off x="1295400" y="2863850"/>
            <a:ext cx="1611313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PC address Exception</a:t>
            </a:r>
          </a:p>
        </p:txBody>
      </p:sp>
      <p:sp>
        <p:nvSpPr>
          <p:cNvPr id="2154532" name="Text Box 36"/>
          <p:cNvSpPr txBox="1">
            <a:spLocks noChangeArrowheads="1"/>
          </p:cNvSpPr>
          <p:nvPr/>
        </p:nvSpPr>
        <p:spPr bwMode="auto">
          <a:xfrm>
            <a:off x="6096000" y="4587875"/>
            <a:ext cx="18288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Asynchronous</a:t>
            </a:r>
          </a:p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Interrupts</a:t>
            </a:r>
          </a:p>
        </p:txBody>
      </p:sp>
      <p:sp>
        <p:nvSpPr>
          <p:cNvPr id="2154533" name="Freeform 37"/>
          <p:cNvSpPr>
            <a:spLocks/>
          </p:cNvSpPr>
          <p:nvPr/>
        </p:nvSpPr>
        <p:spPr bwMode="auto">
          <a:xfrm>
            <a:off x="3276600" y="2638425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34" name="Line 38"/>
          <p:cNvSpPr>
            <a:spLocks noChangeShapeType="1"/>
          </p:cNvSpPr>
          <p:nvPr/>
        </p:nvSpPr>
        <p:spPr bwMode="auto">
          <a:xfrm flipV="1">
            <a:off x="7086600" y="4010025"/>
            <a:ext cx="228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743200" y="32480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36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dirty="0">
                  <a:solidFill>
                    <a:srgbClr val="FF0000"/>
                  </a:solidFill>
                  <a:latin typeface="Verdana" pitchFamily="34" charset="0"/>
                </a:rPr>
                <a:t>Ex</a:t>
              </a:r>
            </a:p>
            <a:p>
              <a:pPr algn="ctr" eaLnBrk="0" hangingPunct="0"/>
              <a:r>
                <a:rPr lang="en-US" sz="1600" dirty="0">
                  <a:solidFill>
                    <a:srgbClr val="FF0000"/>
                  </a:solidFill>
                  <a:latin typeface="Verdana" pitchFamily="34" charset="0"/>
                </a:rPr>
                <a:t>D</a:t>
              </a:r>
            </a:p>
          </p:txBody>
        </p:sp>
        <p:sp>
          <p:nvSpPr>
            <p:cNvPr id="2154537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743200" y="41624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39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PC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D</a:t>
              </a:r>
            </a:p>
          </p:txBody>
        </p:sp>
        <p:sp>
          <p:nvSpPr>
            <p:cNvPr id="2154540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4495800" y="32480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42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Ex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E</a:t>
              </a:r>
            </a:p>
          </p:txBody>
        </p:sp>
        <p:sp>
          <p:nvSpPr>
            <p:cNvPr id="2154543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4495800" y="41624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45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PC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E</a:t>
              </a:r>
            </a:p>
          </p:txBody>
        </p:sp>
        <p:sp>
          <p:nvSpPr>
            <p:cNvPr id="2154546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5867400" y="32480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48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Ex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M</a:t>
              </a:r>
            </a:p>
          </p:txBody>
        </p:sp>
        <p:sp>
          <p:nvSpPr>
            <p:cNvPr id="2154549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5867400" y="41624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51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PC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M</a:t>
              </a:r>
            </a:p>
          </p:txBody>
        </p:sp>
        <p:sp>
          <p:nvSpPr>
            <p:cNvPr id="2154552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8229600" y="32480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54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154555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8229600" y="41624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57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2154558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2154559" name="Line 63"/>
          <p:cNvSpPr>
            <a:spLocks noChangeShapeType="1"/>
          </p:cNvSpPr>
          <p:nvPr/>
        </p:nvSpPr>
        <p:spPr bwMode="auto">
          <a:xfrm>
            <a:off x="3048000" y="3705225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60" name="Line 64"/>
          <p:cNvSpPr>
            <a:spLocks noChangeShapeType="1"/>
          </p:cNvSpPr>
          <p:nvPr/>
        </p:nvSpPr>
        <p:spPr bwMode="auto">
          <a:xfrm>
            <a:off x="4800600" y="3705225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61" name="Line 65"/>
          <p:cNvSpPr>
            <a:spLocks noChangeShapeType="1"/>
          </p:cNvSpPr>
          <p:nvPr/>
        </p:nvSpPr>
        <p:spPr bwMode="auto">
          <a:xfrm>
            <a:off x="6162675" y="3714750"/>
            <a:ext cx="952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62" name="Oval 66"/>
          <p:cNvSpPr>
            <a:spLocks noChangeArrowheads="1"/>
          </p:cNvSpPr>
          <p:nvPr/>
        </p:nvSpPr>
        <p:spPr bwMode="auto">
          <a:xfrm>
            <a:off x="3429000" y="3400425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63" name="Oval 67"/>
          <p:cNvSpPr>
            <a:spLocks noChangeArrowheads="1"/>
          </p:cNvSpPr>
          <p:nvPr/>
        </p:nvSpPr>
        <p:spPr bwMode="auto">
          <a:xfrm>
            <a:off x="4953000" y="3400425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64" name="Text Box 68"/>
          <p:cNvSpPr txBox="1">
            <a:spLocks noChangeArrowheads="1"/>
          </p:cNvSpPr>
          <p:nvPr/>
        </p:nvSpPr>
        <p:spPr bwMode="auto">
          <a:xfrm rot="16200000">
            <a:off x="8116095" y="3510756"/>
            <a:ext cx="1020762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solidFill>
                  <a:srgbClr val="56127A"/>
                </a:solidFill>
                <a:latin typeface="Verdana" pitchFamily="34" charset="0"/>
              </a:rPr>
              <a:t>Cause</a:t>
            </a:r>
          </a:p>
        </p:txBody>
      </p:sp>
      <p:sp>
        <p:nvSpPr>
          <p:cNvPr id="2154565" name="Text Box 69"/>
          <p:cNvSpPr txBox="1">
            <a:spLocks noChangeArrowheads="1"/>
          </p:cNvSpPr>
          <p:nvPr/>
        </p:nvSpPr>
        <p:spPr bwMode="auto">
          <a:xfrm rot="16200000">
            <a:off x="8337551" y="4306887"/>
            <a:ext cx="577850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56127A"/>
                </a:solidFill>
                <a:latin typeface="Verdana" pitchFamily="34" charset="0"/>
              </a:rPr>
              <a:t>EPC</a:t>
            </a:r>
          </a:p>
        </p:txBody>
      </p:sp>
      <p:sp>
        <p:nvSpPr>
          <p:cNvPr id="2154566" name="Line 70"/>
          <p:cNvSpPr>
            <a:spLocks noChangeShapeType="1"/>
          </p:cNvSpPr>
          <p:nvPr/>
        </p:nvSpPr>
        <p:spPr bwMode="auto">
          <a:xfrm>
            <a:off x="8001000" y="1266825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4568" name="Freeform 72"/>
          <p:cNvSpPr>
            <a:spLocks/>
          </p:cNvSpPr>
          <p:nvPr/>
        </p:nvSpPr>
        <p:spPr bwMode="auto">
          <a:xfrm>
            <a:off x="990600" y="2181225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4569" name="Line 73"/>
          <p:cNvSpPr>
            <a:spLocks noChangeShapeType="1"/>
          </p:cNvSpPr>
          <p:nvPr/>
        </p:nvSpPr>
        <p:spPr bwMode="auto">
          <a:xfrm>
            <a:off x="3048000" y="4543425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70" name="Line 74"/>
          <p:cNvSpPr>
            <a:spLocks noChangeShapeType="1"/>
          </p:cNvSpPr>
          <p:nvPr/>
        </p:nvSpPr>
        <p:spPr bwMode="auto">
          <a:xfrm>
            <a:off x="4800600" y="4543425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71" name="Line 75"/>
          <p:cNvSpPr>
            <a:spLocks noChangeShapeType="1"/>
          </p:cNvSpPr>
          <p:nvPr/>
        </p:nvSpPr>
        <p:spPr bwMode="auto">
          <a:xfrm>
            <a:off x="6172200" y="4543425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260350" y="2420939"/>
            <a:ext cx="8829675" cy="2894013"/>
            <a:chOff x="68" y="1639"/>
            <a:chExt cx="5562" cy="1823"/>
          </a:xfrm>
        </p:grpSpPr>
        <p:sp>
          <p:nvSpPr>
            <p:cNvPr id="2154573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>
                <a:gd name="connsiteX0" fmla="*/ 9697 w 10000"/>
                <a:gd name="connsiteY0" fmla="*/ 4878 h 10000"/>
                <a:gd name="connsiteX1" fmla="*/ 9785 w 10000"/>
                <a:gd name="connsiteY1" fmla="*/ 5062 h 10000"/>
                <a:gd name="connsiteX2" fmla="*/ 10000 w 10000"/>
                <a:gd name="connsiteY2" fmla="*/ 561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9697" y="4878"/>
                  </a:moveTo>
                  <a:cubicBezTo>
                    <a:pt x="9705" y="4883"/>
                    <a:pt x="9777" y="5057"/>
                    <a:pt x="9785" y="5062"/>
                  </a:cubicBezTo>
                  <a:lnTo>
                    <a:pt x="10000" y="561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4574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4575" name="Text Box 79"/>
            <p:cNvSpPr txBox="1">
              <a:spLocks noChangeArrowheads="1"/>
            </p:cNvSpPr>
            <p:nvPr/>
          </p:nvSpPr>
          <p:spPr bwMode="auto">
            <a:xfrm>
              <a:off x="2064" y="3072"/>
              <a:ext cx="604" cy="3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600" i="1">
                  <a:latin typeface="Verdana" pitchFamily="34" charset="0"/>
                </a:rPr>
                <a:t>Kill D Stage</a:t>
              </a:r>
            </a:p>
          </p:txBody>
        </p:sp>
        <p:sp>
          <p:nvSpPr>
            <p:cNvPr id="2154576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4577" name="Text Box 81"/>
            <p:cNvSpPr txBox="1">
              <a:spLocks noChangeArrowheads="1"/>
            </p:cNvSpPr>
            <p:nvPr/>
          </p:nvSpPr>
          <p:spPr bwMode="auto">
            <a:xfrm>
              <a:off x="932" y="3072"/>
              <a:ext cx="604" cy="3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600" i="1">
                  <a:latin typeface="Verdana" pitchFamily="34" charset="0"/>
                </a:rPr>
                <a:t>Kill F Stage</a:t>
              </a:r>
            </a:p>
          </p:txBody>
        </p:sp>
        <p:sp>
          <p:nvSpPr>
            <p:cNvPr id="2154578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4579" name="Text Box 83"/>
            <p:cNvSpPr txBox="1">
              <a:spLocks noChangeArrowheads="1"/>
            </p:cNvSpPr>
            <p:nvPr/>
          </p:nvSpPr>
          <p:spPr bwMode="auto">
            <a:xfrm>
              <a:off x="2880" y="3072"/>
              <a:ext cx="604" cy="3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600" i="1">
                  <a:latin typeface="Verdana" pitchFamily="34" charset="0"/>
                </a:rPr>
                <a:t>Kill E Stage</a:t>
              </a:r>
            </a:p>
          </p:txBody>
        </p:sp>
        <p:sp>
          <p:nvSpPr>
            <p:cNvPr id="2154580" name="Text Box 84"/>
            <p:cNvSpPr txBox="1">
              <a:spLocks noChangeArrowheads="1"/>
            </p:cNvSpPr>
            <p:nvPr/>
          </p:nvSpPr>
          <p:spPr bwMode="auto">
            <a:xfrm>
              <a:off x="68" y="2936"/>
              <a:ext cx="700" cy="5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i="1">
                  <a:latin typeface="Verdana" pitchFamily="34" charset="0"/>
                </a:rPr>
                <a:t>Select Handler PC</a:t>
              </a:r>
            </a:p>
          </p:txBody>
        </p:sp>
        <p:sp>
          <p:nvSpPr>
            <p:cNvPr id="2154581" name="Text Box 85"/>
            <p:cNvSpPr txBox="1">
              <a:spLocks noChangeArrowheads="1"/>
            </p:cNvSpPr>
            <p:nvPr/>
          </p:nvSpPr>
          <p:spPr bwMode="auto">
            <a:xfrm>
              <a:off x="4800" y="3072"/>
              <a:ext cx="830" cy="3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600" i="1">
                  <a:latin typeface="Verdana" pitchFamily="34" charset="0"/>
                </a:rPr>
                <a:t>Kill Writeback</a:t>
              </a:r>
            </a:p>
          </p:txBody>
        </p:sp>
        <p:sp>
          <p:nvSpPr>
            <p:cNvPr id="2154582" name="Freeform 86"/>
            <p:cNvSpPr>
              <a:spLocks/>
            </p:cNvSpPr>
            <p:nvPr/>
          </p:nvSpPr>
          <p:spPr bwMode="auto">
            <a:xfrm>
              <a:off x="4848" y="3078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154583" name="Text Box 87"/>
          <p:cNvSpPr txBox="1">
            <a:spLocks noChangeArrowheads="1"/>
          </p:cNvSpPr>
          <p:nvPr/>
        </p:nvSpPr>
        <p:spPr bwMode="auto">
          <a:xfrm>
            <a:off x="6781800" y="1038225"/>
            <a:ext cx="1284288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800" i="1">
                <a:latin typeface="Verdana" pitchFamily="34" charset="0"/>
              </a:rPr>
              <a:t>Commit Point</a:t>
            </a:r>
          </a:p>
        </p:txBody>
      </p:sp>
      <p:sp>
        <p:nvSpPr>
          <p:cNvPr id="91" name="Line 65"/>
          <p:cNvSpPr>
            <a:spLocks noChangeShapeType="1"/>
          </p:cNvSpPr>
          <p:nvPr/>
        </p:nvSpPr>
        <p:spPr bwMode="auto">
          <a:xfrm>
            <a:off x="7667624" y="3733800"/>
            <a:ext cx="5810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819150" y="5343525"/>
            <a:ext cx="751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An instruction may cause multiple exceptions; which one should we process?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19150" y="5997714"/>
            <a:ext cx="751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When multiple instructions are causing exceptions; which one should we process first?</a:t>
            </a:r>
            <a:endParaRPr lang="en-US" dirty="0"/>
          </a:p>
        </p:txBody>
      </p:sp>
      <p:sp>
        <p:nvSpPr>
          <p:cNvPr id="94" name="Date Placeholder 9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6" name="Footer Placeholder 9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96250" cy="1143000"/>
          </a:xfrm>
        </p:spPr>
        <p:txBody>
          <a:bodyPr/>
          <a:lstStyle/>
          <a:p>
            <a:r>
              <a:rPr lang="en-US" sz="4000" dirty="0"/>
              <a:t>Exception </a:t>
            </a:r>
            <a:r>
              <a:rPr lang="en-US" sz="4000" dirty="0" smtClean="0"/>
              <a:t>Handling - priorities</a:t>
            </a:r>
            <a:endParaRPr lang="en-US" sz="2000" dirty="0"/>
          </a:p>
        </p:txBody>
      </p:sp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62100"/>
            <a:ext cx="7772400" cy="4114800"/>
          </a:xfrm>
        </p:spPr>
        <p:txBody>
          <a:bodyPr/>
          <a:lstStyle/>
          <a:p>
            <a:r>
              <a:rPr lang="en-US" sz="2400" dirty="0"/>
              <a:t>Hold exception flags in pipeline until commit point (M stage</a:t>
            </a:r>
            <a:r>
              <a:rPr lang="en-US" sz="2400" dirty="0" smtClean="0"/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400" dirty="0"/>
              <a:t>Exceptions in earlier pipe stages override later exceptions </a:t>
            </a:r>
            <a:r>
              <a:rPr lang="en-US" sz="2400" i="1" dirty="0"/>
              <a:t>for a given </a:t>
            </a:r>
            <a:r>
              <a:rPr lang="en-US" sz="2400" i="1" dirty="0" smtClean="0"/>
              <a:t>instruction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400" dirty="0"/>
              <a:t>Inject external interrupts at commit point (override others</a:t>
            </a:r>
            <a:r>
              <a:rPr lang="en-US" sz="2400" dirty="0" smtClean="0"/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400" dirty="0"/>
              <a:t>If exception at commit: update Cause and EPC registers, kill all stages, inject handler PC into fetch stage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30,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L21-</a:t>
            </a:r>
            <a:fld id="{63685F6B-DF49-47D4-A73B-45DF2DFB45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39428</TotalTime>
  <Words>1382</Words>
  <Application>Microsoft Office PowerPoint</Application>
  <PresentationFormat>On-screen Show (4:3)</PresentationFormat>
  <Paragraphs>338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Blueprint</vt:lpstr>
      <vt:lpstr>Slide 1</vt:lpstr>
      <vt:lpstr>Interrupts: altering the normal flow of control</vt:lpstr>
      <vt:lpstr>Causes of Interrupts events that request the attention of the processor</vt:lpstr>
      <vt:lpstr>Asynchronous Interrupts: invoking the interrupt handler</vt:lpstr>
      <vt:lpstr>Interrupt Handler</vt:lpstr>
      <vt:lpstr>Synchronous Interrupts</vt:lpstr>
      <vt:lpstr>Synchronous Interrupt Handling</vt:lpstr>
      <vt:lpstr>Exception Handling</vt:lpstr>
      <vt:lpstr>Exception Handling - priorities</vt:lpstr>
      <vt:lpstr>A specific example to illustrate the transfer of control back and forth between hardware and software</vt:lpstr>
      <vt:lpstr>2-Stage pipeline</vt:lpstr>
      <vt:lpstr>Additional Features for Exceptions/Faults</vt:lpstr>
      <vt:lpstr>Decode – additional type defs</vt:lpstr>
      <vt:lpstr>Decode</vt:lpstr>
      <vt:lpstr>Execute</vt:lpstr>
      <vt:lpstr>2-Stage pipeline with Exceptions</vt:lpstr>
      <vt:lpstr>2-Stage pipeline with Exceptions doFecth Rule</vt:lpstr>
      <vt:lpstr>2-Stage pipeline with Exceptions doExecute Rule</vt:lpstr>
      <vt:lpstr>Slide 19</vt:lpstr>
      <vt:lpstr>Realistic exception handling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1010</cp:revision>
  <cp:lastPrinted>1601-01-01T00:00:00Z</cp:lastPrinted>
  <dcterms:created xsi:type="dcterms:W3CDTF">2003-01-21T19:25:41Z</dcterms:created>
  <dcterms:modified xsi:type="dcterms:W3CDTF">2012-04-30T13:35:54Z</dcterms:modified>
</cp:coreProperties>
</file>