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8"/>
  </p:notesMasterIdLst>
  <p:handoutMasterIdLst>
    <p:handoutMasterId r:id="rId29"/>
  </p:handoutMasterIdLst>
  <p:sldIdLst>
    <p:sldId id="1057" r:id="rId2"/>
    <p:sldId id="1416" r:id="rId3"/>
    <p:sldId id="1373" r:id="rId4"/>
    <p:sldId id="1374" r:id="rId5"/>
    <p:sldId id="1375" r:id="rId6"/>
    <p:sldId id="1379" r:id="rId7"/>
    <p:sldId id="1385" r:id="rId8"/>
    <p:sldId id="1396" r:id="rId9"/>
    <p:sldId id="1403" r:id="rId10"/>
    <p:sldId id="1413" r:id="rId11"/>
    <p:sldId id="1414" r:id="rId12"/>
    <p:sldId id="1397" r:id="rId13"/>
    <p:sldId id="1405" r:id="rId14"/>
    <p:sldId id="1404" r:id="rId15"/>
    <p:sldId id="1411" r:id="rId16"/>
    <p:sldId id="1401" r:id="rId17"/>
    <p:sldId id="1406" r:id="rId18"/>
    <p:sldId id="1407" r:id="rId19"/>
    <p:sldId id="1398" r:id="rId20"/>
    <p:sldId id="1415" r:id="rId21"/>
    <p:sldId id="1380" r:id="rId22"/>
    <p:sldId id="1248" r:id="rId23"/>
    <p:sldId id="1381" r:id="rId24"/>
    <p:sldId id="1382" r:id="rId25"/>
    <p:sldId id="1417" r:id="rId26"/>
    <p:sldId id="1418" r:id="rId27"/>
  </p:sldIdLst>
  <p:sldSz cx="9144000" cy="6858000" type="screen4x3"/>
  <p:notesSz cx="6934200" cy="9220200"/>
  <p:defaultTex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6FD71"/>
    <a:srgbClr val="FF3333"/>
    <a:srgbClr val="FD7E71"/>
    <a:srgbClr val="CC33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7156" autoAdjust="0"/>
  </p:normalViewPr>
  <p:slideViewPr>
    <p:cSldViewPr snapToGrid="0">
      <p:cViewPr>
        <p:scale>
          <a:sx n="70" d="100"/>
          <a:sy n="70" d="100"/>
        </p:scale>
        <p:origin x="-246" y="-1272"/>
      </p:cViewPr>
      <p:guideLst>
        <p:guide orient="horz" pos="2448"/>
        <p:guide pos="19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404" y="732"/>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1"/>
            <a:ext cx="3005121" cy="461925"/>
          </a:xfrm>
          <a:prstGeom prst="rect">
            <a:avLst/>
          </a:prstGeom>
          <a:noFill/>
          <a:ln w="9525">
            <a:noFill/>
            <a:miter lim="800000"/>
            <a:headEnd/>
            <a:tailEnd/>
          </a:ln>
          <a:effectLst/>
        </p:spPr>
        <p:txBody>
          <a:bodyPr vert="horz" wrap="square" lIns="91625" tIns="45810" rIns="91625" bIns="45810" numCol="1" anchor="t" anchorCtr="0" compatLnSpc="1">
            <a:prstTxWarp prst="textNoShape">
              <a:avLst/>
            </a:prstTxWarp>
          </a:bodyPr>
          <a:lstStyle>
            <a:lvl1pPr defTabSz="915606">
              <a:lnSpc>
                <a:spcPct val="100000"/>
              </a:lnSpc>
              <a:spcBef>
                <a:spcPct val="20000"/>
              </a:spcBef>
              <a:buClrTx/>
              <a:buSzTx/>
              <a:buFontTx/>
              <a:buNone/>
              <a:defRPr sz="1300">
                <a:latin typeface="Tahoma" pitchFamily="34" charset="0"/>
              </a:defRPr>
            </a:lvl1pPr>
          </a:lstStyle>
          <a:p>
            <a:pPr>
              <a:defRPr/>
            </a:pPr>
            <a:endParaRPr lang="en-US"/>
          </a:p>
        </p:txBody>
      </p:sp>
      <p:sp>
        <p:nvSpPr>
          <p:cNvPr id="386051" name="Rectangle 3"/>
          <p:cNvSpPr>
            <a:spLocks noGrp="1" noChangeArrowheads="1"/>
          </p:cNvSpPr>
          <p:nvPr>
            <p:ph type="dt" sz="quarter" idx="1"/>
          </p:nvPr>
        </p:nvSpPr>
        <p:spPr bwMode="auto">
          <a:xfrm>
            <a:off x="3929080" y="1"/>
            <a:ext cx="3005120" cy="461925"/>
          </a:xfrm>
          <a:prstGeom prst="rect">
            <a:avLst/>
          </a:prstGeom>
          <a:noFill/>
          <a:ln w="9525">
            <a:noFill/>
            <a:miter lim="800000"/>
            <a:headEnd/>
            <a:tailEnd/>
          </a:ln>
          <a:effectLst/>
        </p:spPr>
        <p:txBody>
          <a:bodyPr vert="horz" wrap="square" lIns="91625" tIns="45810" rIns="91625" bIns="45810" numCol="1" anchor="t" anchorCtr="0" compatLnSpc="1">
            <a:prstTxWarp prst="textNoShape">
              <a:avLst/>
            </a:prstTxWarp>
          </a:bodyPr>
          <a:lstStyle>
            <a:lvl1pPr algn="r" defTabSz="915606">
              <a:lnSpc>
                <a:spcPct val="100000"/>
              </a:lnSpc>
              <a:spcBef>
                <a:spcPct val="20000"/>
              </a:spcBef>
              <a:buClrTx/>
              <a:buSzTx/>
              <a:buFontTx/>
              <a:buNone/>
              <a:defRPr sz="1300">
                <a:latin typeface="Tahoma" pitchFamily="34" charset="0"/>
              </a:defRPr>
            </a:lvl1pPr>
          </a:lstStyle>
          <a:p>
            <a:pPr>
              <a:defRPr/>
            </a:pPr>
            <a:endParaRPr lang="en-US"/>
          </a:p>
        </p:txBody>
      </p:sp>
      <p:sp>
        <p:nvSpPr>
          <p:cNvPr id="386052" name="Rectangle 4"/>
          <p:cNvSpPr>
            <a:spLocks noGrp="1" noChangeArrowheads="1"/>
          </p:cNvSpPr>
          <p:nvPr>
            <p:ph type="ftr" sz="quarter" idx="2"/>
          </p:nvPr>
        </p:nvSpPr>
        <p:spPr bwMode="auto">
          <a:xfrm>
            <a:off x="0" y="8758276"/>
            <a:ext cx="3005121" cy="461924"/>
          </a:xfrm>
          <a:prstGeom prst="rect">
            <a:avLst/>
          </a:prstGeom>
          <a:noFill/>
          <a:ln w="9525">
            <a:noFill/>
            <a:miter lim="800000"/>
            <a:headEnd/>
            <a:tailEnd/>
          </a:ln>
          <a:effectLst/>
        </p:spPr>
        <p:txBody>
          <a:bodyPr vert="horz" wrap="square" lIns="91625" tIns="45810" rIns="91625" bIns="45810" numCol="1" anchor="b" anchorCtr="0" compatLnSpc="1">
            <a:prstTxWarp prst="textNoShape">
              <a:avLst/>
            </a:prstTxWarp>
          </a:bodyPr>
          <a:lstStyle>
            <a:lvl1pPr defTabSz="915606">
              <a:lnSpc>
                <a:spcPct val="100000"/>
              </a:lnSpc>
              <a:spcBef>
                <a:spcPct val="20000"/>
              </a:spcBef>
              <a:buClrTx/>
              <a:buSzTx/>
              <a:buFontTx/>
              <a:buNone/>
              <a:defRPr sz="1300">
                <a:latin typeface="Tahoma" pitchFamily="34" charset="0"/>
              </a:defRPr>
            </a:lvl1pPr>
          </a:lstStyle>
          <a:p>
            <a:pPr>
              <a:defRPr/>
            </a:pPr>
            <a:endParaRPr lang="en-US"/>
          </a:p>
        </p:txBody>
      </p:sp>
      <p:sp>
        <p:nvSpPr>
          <p:cNvPr id="386053" name="Rectangle 5"/>
          <p:cNvSpPr>
            <a:spLocks noGrp="1" noChangeArrowheads="1"/>
          </p:cNvSpPr>
          <p:nvPr>
            <p:ph type="sldNum" sz="quarter" idx="3"/>
          </p:nvPr>
        </p:nvSpPr>
        <p:spPr bwMode="auto">
          <a:xfrm>
            <a:off x="3929080" y="8758276"/>
            <a:ext cx="3005120" cy="461924"/>
          </a:xfrm>
          <a:prstGeom prst="rect">
            <a:avLst/>
          </a:prstGeom>
          <a:noFill/>
          <a:ln w="9525">
            <a:noFill/>
            <a:miter lim="800000"/>
            <a:headEnd/>
            <a:tailEnd/>
          </a:ln>
          <a:effectLst/>
        </p:spPr>
        <p:txBody>
          <a:bodyPr vert="horz" wrap="square" lIns="91625" tIns="45810" rIns="91625" bIns="45810" numCol="1" anchor="b" anchorCtr="0" compatLnSpc="1">
            <a:prstTxWarp prst="textNoShape">
              <a:avLst/>
            </a:prstTxWarp>
          </a:bodyPr>
          <a:lstStyle>
            <a:lvl1pPr algn="r" defTabSz="915606">
              <a:lnSpc>
                <a:spcPct val="100000"/>
              </a:lnSpc>
              <a:spcBef>
                <a:spcPct val="20000"/>
              </a:spcBef>
              <a:buClrTx/>
              <a:buSzTx/>
              <a:buFontTx/>
              <a:buNone/>
              <a:defRPr sz="1300">
                <a:latin typeface="Tahoma" pitchFamily="34" charset="0"/>
              </a:defRPr>
            </a:lvl1pPr>
          </a:lstStyle>
          <a:p>
            <a:pPr>
              <a:defRPr/>
            </a:pPr>
            <a:fld id="{6C77E381-3D68-440E-A189-E63213D905DE}" type="slidenum">
              <a:rPr lang="en-US"/>
              <a:pPr>
                <a:defRPr/>
              </a:pPr>
              <a:t>‹#›</a:t>
            </a:fld>
            <a:endParaRPr lang="en-US"/>
          </a:p>
        </p:txBody>
      </p:sp>
    </p:spTree>
    <p:extLst>
      <p:ext uri="{BB962C8B-B14F-4D97-AF65-F5344CB8AC3E}">
        <p14:creationId xmlns:p14="http://schemas.microsoft.com/office/powerpoint/2010/main" val="366649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1"/>
            <a:ext cx="3005121" cy="461925"/>
          </a:xfrm>
          <a:prstGeom prst="rect">
            <a:avLst/>
          </a:prstGeom>
          <a:noFill/>
          <a:ln w="9525">
            <a:noFill/>
            <a:miter lim="800000"/>
            <a:headEnd/>
            <a:tailEnd/>
          </a:ln>
          <a:effectLst/>
        </p:spPr>
        <p:txBody>
          <a:bodyPr vert="horz" wrap="square" lIns="91625" tIns="45810" rIns="91625" bIns="45810" numCol="1" anchor="t" anchorCtr="0" compatLnSpc="1">
            <a:prstTxWarp prst="textNoShape">
              <a:avLst/>
            </a:prstTxWarp>
          </a:bodyPr>
          <a:lstStyle>
            <a:lvl1pPr defTabSz="915606" eaLnBrk="0" hangingPunct="0">
              <a:lnSpc>
                <a:spcPct val="100000"/>
              </a:lnSpc>
              <a:spcBef>
                <a:spcPct val="20000"/>
              </a:spcBef>
              <a:buClrTx/>
              <a:buSzTx/>
              <a:buFontTx/>
              <a:buNone/>
              <a:defRPr sz="1300">
                <a:latin typeface="Tahoma" pitchFamily="34" charset="0"/>
              </a:defRPr>
            </a:lvl1pPr>
          </a:lstStyle>
          <a:p>
            <a:pPr>
              <a:defRPr/>
            </a:pPr>
            <a:endParaRPr lang="en-US"/>
          </a:p>
        </p:txBody>
      </p:sp>
      <p:sp>
        <p:nvSpPr>
          <p:cNvPr id="30723" name="Rectangle 15"/>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p:spPr>
      </p:sp>
      <p:sp>
        <p:nvSpPr>
          <p:cNvPr id="365584" name="Rectangle 16"/>
          <p:cNvSpPr>
            <a:spLocks noGrp="1" noChangeArrowheads="1"/>
          </p:cNvSpPr>
          <p:nvPr>
            <p:ph type="body" sz="quarter" idx="3"/>
          </p:nvPr>
        </p:nvSpPr>
        <p:spPr bwMode="auto">
          <a:xfrm>
            <a:off x="925464" y="4379901"/>
            <a:ext cx="5083274" cy="4149700"/>
          </a:xfrm>
          <a:prstGeom prst="rect">
            <a:avLst/>
          </a:prstGeom>
          <a:noFill/>
          <a:ln w="9525">
            <a:noFill/>
            <a:miter lim="800000"/>
            <a:headEnd/>
            <a:tailEnd/>
          </a:ln>
          <a:effectLst/>
        </p:spPr>
        <p:txBody>
          <a:bodyPr vert="horz" wrap="square" lIns="91625" tIns="45810" rIns="91625" bIns="458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5585" name="Rectangle 17"/>
          <p:cNvSpPr>
            <a:spLocks noGrp="1" noChangeArrowheads="1"/>
          </p:cNvSpPr>
          <p:nvPr>
            <p:ph type="dt" idx="1"/>
          </p:nvPr>
        </p:nvSpPr>
        <p:spPr bwMode="auto">
          <a:xfrm>
            <a:off x="3929080" y="1"/>
            <a:ext cx="3005120" cy="461925"/>
          </a:xfrm>
          <a:prstGeom prst="rect">
            <a:avLst/>
          </a:prstGeom>
          <a:noFill/>
          <a:ln w="9525">
            <a:noFill/>
            <a:miter lim="800000"/>
            <a:headEnd/>
            <a:tailEnd/>
          </a:ln>
          <a:effectLst/>
        </p:spPr>
        <p:txBody>
          <a:bodyPr vert="horz" wrap="square" lIns="91625" tIns="45810" rIns="91625" bIns="45810" numCol="1" anchor="t" anchorCtr="0" compatLnSpc="1">
            <a:prstTxWarp prst="textNoShape">
              <a:avLst/>
            </a:prstTxWarp>
          </a:bodyPr>
          <a:lstStyle>
            <a:lvl1pPr algn="r" defTabSz="915606" eaLnBrk="0" hangingPunct="0">
              <a:lnSpc>
                <a:spcPct val="100000"/>
              </a:lnSpc>
              <a:spcBef>
                <a:spcPct val="20000"/>
              </a:spcBef>
              <a:buClrTx/>
              <a:buSzTx/>
              <a:buFontTx/>
              <a:buNone/>
              <a:defRPr sz="1300">
                <a:latin typeface="Tahoma" pitchFamily="34" charset="0"/>
              </a:defRPr>
            </a:lvl1pPr>
          </a:lstStyle>
          <a:p>
            <a:pPr>
              <a:defRPr/>
            </a:pPr>
            <a:endParaRPr lang="en-US"/>
          </a:p>
        </p:txBody>
      </p:sp>
      <p:sp>
        <p:nvSpPr>
          <p:cNvPr id="365586" name="Rectangle 18"/>
          <p:cNvSpPr>
            <a:spLocks noGrp="1" noChangeArrowheads="1"/>
          </p:cNvSpPr>
          <p:nvPr>
            <p:ph type="ftr" sz="quarter" idx="4"/>
          </p:nvPr>
        </p:nvSpPr>
        <p:spPr bwMode="auto">
          <a:xfrm>
            <a:off x="0" y="8758276"/>
            <a:ext cx="3005121" cy="461924"/>
          </a:xfrm>
          <a:prstGeom prst="rect">
            <a:avLst/>
          </a:prstGeom>
          <a:noFill/>
          <a:ln w="9525">
            <a:noFill/>
            <a:miter lim="800000"/>
            <a:headEnd/>
            <a:tailEnd/>
          </a:ln>
          <a:effectLst/>
        </p:spPr>
        <p:txBody>
          <a:bodyPr vert="horz" wrap="square" lIns="91625" tIns="45810" rIns="91625" bIns="45810" numCol="1" anchor="b" anchorCtr="0" compatLnSpc="1">
            <a:prstTxWarp prst="textNoShape">
              <a:avLst/>
            </a:prstTxWarp>
          </a:bodyPr>
          <a:lstStyle>
            <a:lvl1pPr defTabSz="915606" eaLnBrk="0" hangingPunct="0">
              <a:lnSpc>
                <a:spcPct val="100000"/>
              </a:lnSpc>
              <a:spcBef>
                <a:spcPct val="20000"/>
              </a:spcBef>
              <a:buClrTx/>
              <a:buSzTx/>
              <a:buFontTx/>
              <a:buNone/>
              <a:defRPr sz="1300">
                <a:latin typeface="Tahoma" pitchFamily="34" charset="0"/>
              </a:defRPr>
            </a:lvl1pPr>
          </a:lstStyle>
          <a:p>
            <a:pPr>
              <a:defRPr/>
            </a:pPr>
            <a:endParaRPr lang="en-US"/>
          </a:p>
        </p:txBody>
      </p:sp>
      <p:sp>
        <p:nvSpPr>
          <p:cNvPr id="365587" name="Rectangle 19"/>
          <p:cNvSpPr>
            <a:spLocks noGrp="1" noChangeArrowheads="1"/>
          </p:cNvSpPr>
          <p:nvPr>
            <p:ph type="sldNum" sz="quarter" idx="5"/>
          </p:nvPr>
        </p:nvSpPr>
        <p:spPr bwMode="auto">
          <a:xfrm>
            <a:off x="3929080" y="8758276"/>
            <a:ext cx="3005120" cy="461924"/>
          </a:xfrm>
          <a:prstGeom prst="rect">
            <a:avLst/>
          </a:prstGeom>
          <a:noFill/>
          <a:ln w="9525">
            <a:noFill/>
            <a:miter lim="800000"/>
            <a:headEnd/>
            <a:tailEnd/>
          </a:ln>
          <a:effectLst/>
        </p:spPr>
        <p:txBody>
          <a:bodyPr vert="horz" wrap="square" lIns="91625" tIns="45810" rIns="91625" bIns="45810" numCol="1" anchor="b" anchorCtr="0" compatLnSpc="1">
            <a:prstTxWarp prst="textNoShape">
              <a:avLst/>
            </a:prstTxWarp>
          </a:bodyPr>
          <a:lstStyle>
            <a:lvl1pPr algn="r" defTabSz="915606" eaLnBrk="0" hangingPunct="0">
              <a:lnSpc>
                <a:spcPct val="100000"/>
              </a:lnSpc>
              <a:spcBef>
                <a:spcPct val="20000"/>
              </a:spcBef>
              <a:buClrTx/>
              <a:buSzTx/>
              <a:buFontTx/>
              <a:buNone/>
              <a:defRPr sz="1300">
                <a:latin typeface="Tahoma" pitchFamily="34" charset="0"/>
              </a:defRPr>
            </a:lvl1pPr>
          </a:lstStyle>
          <a:p>
            <a:pPr>
              <a:defRPr/>
            </a:pPr>
            <a:fld id="{C83C7EC9-C998-45D6-B335-732EAA9E8B2B}" type="slidenum">
              <a:rPr lang="en-US"/>
              <a:pPr>
                <a:defRPr/>
              </a:pPr>
              <a:t>‹#›</a:t>
            </a:fld>
            <a:endParaRPr lang="en-US"/>
          </a:p>
        </p:txBody>
      </p:sp>
    </p:spTree>
    <p:extLst>
      <p:ext uri="{BB962C8B-B14F-4D97-AF65-F5344CB8AC3E}">
        <p14:creationId xmlns:p14="http://schemas.microsoft.com/office/powerpoint/2010/main" val="2865621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9"/>
          <p:cNvSpPr>
            <a:spLocks noGrp="1" noChangeArrowheads="1"/>
          </p:cNvSpPr>
          <p:nvPr>
            <p:ph type="sldNum" sz="quarter" idx="5"/>
          </p:nvPr>
        </p:nvSpPr>
        <p:spPr>
          <a:noFill/>
        </p:spPr>
        <p:txBody>
          <a:bodyPr/>
          <a:lstStyle/>
          <a:p>
            <a:fld id="{D41EAC8C-C018-4A0B-B902-8084EE05C5B0}" type="slidenum">
              <a:rPr lang="en-US" smtClean="0">
                <a:latin typeface="Tahoma" pitchFamily="-96" charset="0"/>
              </a:rPr>
              <a:pPr/>
              <a:t>1</a:t>
            </a:fld>
            <a:endParaRPr lang="en-US" smtClean="0">
              <a:latin typeface="Tahoma" pitchFamily="-96"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FB6950E-CAFF-4E06-819C-95D94BE7DBCA}" type="slidenum">
              <a:rPr lang="en-US" smtClean="0"/>
              <a:pPr/>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Fishbowl computing. Dramatic changes since then.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5CDC1AF-6098-4E65-9523-D0857D9E7455}"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Wingdings" pitchFamily="2" charset="2"/>
                  <a:buChar char="•"/>
                  <a:defRPr/>
                </a:pPr>
                <a:endParaRPr lang="en-US">
                  <a:latin typeface="Verdana" pitchFamily="34" charset="0"/>
                </a:endParaRPr>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4137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37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73"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74"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4, 2013</a:t>
            </a:r>
            <a:endParaRPr lang="en-US" dirty="0"/>
          </a:p>
        </p:txBody>
      </p:sp>
      <p:sp>
        <p:nvSpPr>
          <p:cNvPr id="75"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http://csg.csail.mit.edu/6.S195</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9"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4, 2013</a:t>
            </a:r>
            <a:endParaRPr lang="en-US" dirty="0"/>
          </a:p>
        </p:txBody>
      </p:sp>
      <p:sp>
        <p:nvSpPr>
          <p:cNvPr id="10"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http://csg.csail.mit.edu/6.S195</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7"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4, 2013</a:t>
            </a:r>
            <a:endParaRPr lang="en-US" dirty="0"/>
          </a:p>
        </p:txBody>
      </p:sp>
      <p:sp>
        <p:nvSpPr>
          <p:cNvPr id="8"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dirty="0" smtClean="0"/>
              <a:t>http://csg.csail.mit.edu/6.S195</a:t>
            </a:r>
            <a:endParaRPr lang="en-US" dirty="0"/>
          </a:p>
        </p:txBody>
      </p:sp>
    </p:spTree>
    <p:extLst>
      <p:ext uri="{BB962C8B-B14F-4D97-AF65-F5344CB8AC3E}">
        <p14:creationId xmlns:p14="http://schemas.microsoft.com/office/powerpoint/2010/main" val="3475229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412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1040" name="Group 27"/>
              <p:cNvGrpSpPr>
                <a:grpSpLocks/>
              </p:cNvGrpSpPr>
              <p:nvPr/>
            </p:nvGrpSpPr>
            <p:grpSpPr bwMode="auto">
              <a:xfrm>
                <a:off x="192" y="0"/>
                <a:ext cx="5376" cy="4320"/>
                <a:chOff x="192" y="0"/>
                <a:chExt cx="5376" cy="4320"/>
              </a:xfrm>
            </p:grpSpPr>
            <p:sp>
              <p:nvSpPr>
                <p:cNvPr id="412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412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nvGrpSpPr>
            <p:cNvPr id="1035" name="Group 59"/>
            <p:cNvGrpSpPr>
              <a:grpSpLocks/>
            </p:cNvGrpSpPr>
            <p:nvPr/>
          </p:nvGrpSpPr>
          <p:grpSpPr bwMode="auto">
            <a:xfrm>
              <a:off x="261" y="892"/>
              <a:ext cx="1124" cy="1464"/>
              <a:chOff x="96" y="916"/>
              <a:chExt cx="2208" cy="2876"/>
            </a:xfrm>
          </p:grpSpPr>
          <p:sp>
            <p:nvSpPr>
              <p:cNvPr id="4127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739"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66"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4, 2013</a:t>
            </a:r>
            <a:endParaRPr lang="en-US" dirty="0"/>
          </a:p>
        </p:txBody>
      </p:sp>
      <p:sp>
        <p:nvSpPr>
          <p:cNvPr id="67"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dirty="0" smtClean="0"/>
              <a:t>http://csg.csail.mit.edu/6.S195</a:t>
            </a:r>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706" r:id="rId3"/>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96" charset="2"/>
        <a:buBlip>
          <a:blip r:embed="rId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Diego_Velazque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Diego_Velazquez"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n.wikipedia.org/wiki/Picasso" TargetMode="External"/><Relationship Id="rId5" Type="http://schemas.openxmlformats.org/officeDocument/2006/relationships/hyperlink" Target="http://en.wikipedia.org/wiki/Goya" TargetMode="External"/><Relationship Id="rId4" Type="http://schemas.openxmlformats.org/officeDocument/2006/relationships/hyperlink" Target="http://en.wikipedia.org/wiki/El_Grec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hyperlink" Target="http://images.google.com/imgres?imgurl=http://img.alibaba.com/photo/12029634/Sony_Vaio_Laptop_Notebook_HP_DVD_PC_Bluray_Super_TV_17.jpg&amp;imgrefurl=http://www.alibaba.com/catalog/12029634/Sony_Vaio_Laptop_Notebook_HP_DVD_PC_Bluray_Super_TV_17.html&amp;h=400&amp;w=400&amp;sz=24&amp;hl=en&amp;start=15&amp;um=1&amp;tbnid=aeFx3pmlGVebzM:&amp;tbnh=124&amp;tbnw=124&amp;prev=/images?q=notebook&amp;svnum=10&amp;um=1&amp;hl=en&amp;rlz=1T4GZHZ_enUS235US236&amp;sa=N"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wmf"/><Relationship Id="rId12" Type="http://schemas.openxmlformats.org/officeDocument/2006/relationships/image" Target="../media/image13.jpeg"/><Relationship Id="rId17" Type="http://schemas.openxmlformats.org/officeDocument/2006/relationships/hyperlink" Target="http://images.google.com/imgres?imgurl=http://img.alibaba.com/photo/51604706/Enhanced_Interactive_CATV_Set_Top_Box.jpg&amp;imgrefurl=http://fyszkj.en.alibaba.com/product/50333738/51604706/DVB_C/Enhanced_Interactive_CATV_Set_Top_Box.html&amp;h=360&amp;w=360&amp;sz=19&amp;hl=en&amp;start=13&amp;um=1&amp;tbnid=qYMd2C5xHnGHWM:&amp;tbnh=121&amp;tbnw=121&amp;prev=/images?q=set+top+box&amp;svnum=10&amp;um=1&amp;hl=en&amp;rlz=1T4GZHZ_enUS235US236" TargetMode="External"/><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9.wmf"/><Relationship Id="rId11" Type="http://schemas.openxmlformats.org/officeDocument/2006/relationships/hyperlink" Target="http://images.google.com/imgres?imgurl=http://www.newscientist.com/data/images/ns/cms/dn7023/dn7023-1_700.jpg&amp;imgrefurl=http://www.newscientist.com/article/dn7023.html&amp;h=318&amp;w=350&amp;sz=25&amp;hl=en&amp;start=10&amp;um=1&amp;tbnid=KhUMb-mgo25vtM:&amp;tbnh=127&amp;tbnw=140&amp;prev=/images?q=robots&amp;svnum=10&amp;um=1&amp;hl=en&amp;rlz=1T4GZHZ_enUS235US236&amp;sa=N" TargetMode="External"/><Relationship Id="rId5" Type="http://schemas.openxmlformats.org/officeDocument/2006/relationships/image" Target="../media/image8.jpeg"/><Relationship Id="rId15" Type="http://schemas.openxmlformats.org/officeDocument/2006/relationships/hyperlink" Target="http://images.google.com/imgres?imgurl=http://webs.cs.berkeley.edu/800demo/dots.jpg&amp;imgrefurl=http://webs.cs.berkeley.edu/800demo/&amp;h=300&amp;w=400&amp;sz=350&amp;hl=en&amp;start=74&amp;um=1&amp;tbnid=lh5GKoIR7zG-FM:&amp;tbnh=113&amp;tbnw=150&amp;prev=/images?q=sensor+networks&amp;start=72&amp;ndsp=18&amp;svnum=10&amp;um=1&amp;hl=en&amp;rlz=1T4GZHZ_enUS235US236&amp;sa=N" TargetMode="External"/><Relationship Id="rId10" Type="http://schemas.openxmlformats.org/officeDocument/2006/relationships/image" Target="../media/image12.jpeg"/><Relationship Id="rId19" Type="http://schemas.openxmlformats.org/officeDocument/2006/relationships/hyperlink" Target="http://images.google.com/imgres?imgurl=http://www1.istockphoto.com/file_thumbview_approve/340147/2/istockphoto_340147_bank_of_super_computers.jpg&amp;imgrefurl=http://www.istockphoto.com/file_closeup/?id=340147&amp;refnum=71254&amp;h=243&amp;w=380&amp;sz=26&amp;hl=en&amp;start=11&amp;um=1&amp;tbnid=v6sxgAl2pxohVM:&amp;tbnh=79&amp;tbnw=123&amp;prev=/images?q=super+computers&amp;svnum=10&amp;um=1&amp;hl=en&amp;rlz=1T4GZHZ_enUS235US236" TargetMode="External"/><Relationship Id="rId4" Type="http://schemas.openxmlformats.org/officeDocument/2006/relationships/image" Target="../media/image7.jpeg"/><Relationship Id="rId9" Type="http://schemas.openxmlformats.org/officeDocument/2006/relationships/hyperlink" Target="http://images.google.com/imgres?imgurl=http://www.theage.com.au/ffximage/2006/09/15/ic_camera1_narrowweb__300x406,0.jpg&amp;imgrefurl=http://www.theage.com.au/news/reviews/exilim-exs600-digital-camera/2006/09/12/1157826942135.html&amp;h=406&amp;w=300&amp;sz=20&amp;hl=en&amp;start=1&amp;um=1&amp;tbnid=tzxcFGY3D32BYM:&amp;tbnh=124&amp;tbnw=92&amp;prev=/images?q=digital+cameras&amp;svnum=10&amp;um=1&amp;hl=en&amp;rlz=1T4GZHZ_enUS235US236&amp;sa=N" TargetMode="External"/><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Diego_Velazque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descr="Rectangle: Click to edit Master text styles&#10;Second level&#10;Third level&#10;Fourth level&#10;Fifth level"/>
          <p:cNvSpPr>
            <a:spLocks noGrp="1" noChangeArrowheads="1"/>
          </p:cNvSpPr>
          <p:nvPr>
            <p:ph type="subTitle" idx="1"/>
          </p:nvPr>
        </p:nvSpPr>
        <p:spPr>
          <a:xfrm>
            <a:off x="857250" y="1504140"/>
            <a:ext cx="7673975" cy="4749800"/>
          </a:xfrm>
        </p:spPr>
        <p:txBody>
          <a:bodyPr/>
          <a:lstStyle/>
          <a:p>
            <a:pPr eaLnBrk="1" hangingPunct="1">
              <a:lnSpc>
                <a:spcPct val="90000"/>
              </a:lnSpc>
            </a:pPr>
            <a:r>
              <a:rPr lang="en-US" sz="4400" dirty="0" smtClean="0">
                <a:solidFill>
                  <a:schemeClr val="tx2"/>
                </a:solidFill>
              </a:rPr>
              <a:t>Constructive Computer Architecture</a:t>
            </a:r>
            <a:endParaRPr lang="en-US" sz="4400" dirty="0">
              <a:solidFill>
                <a:schemeClr val="tx2"/>
              </a:solidFill>
            </a:endParaRPr>
          </a:p>
          <a:p>
            <a:pPr eaLnBrk="1" hangingPunct="1">
              <a:lnSpc>
                <a:spcPct val="90000"/>
              </a:lnSpc>
            </a:pPr>
            <a:endParaRPr lang="en-US" sz="4400" dirty="0" smtClean="0">
              <a:solidFill>
                <a:schemeClr val="tx2"/>
              </a:solidFill>
            </a:endParaRPr>
          </a:p>
          <a:p>
            <a:pPr eaLnBrk="1" hangingPunct="1">
              <a:lnSpc>
                <a:spcPct val="90000"/>
              </a:lnSpc>
            </a:pPr>
            <a:endParaRPr lang="en-US" dirty="0" smtClean="0">
              <a:solidFill>
                <a:schemeClr val="tx2"/>
              </a:solidFill>
            </a:endParaRPr>
          </a:p>
          <a:p>
            <a:pPr eaLnBrk="1" hangingPunct="1">
              <a:lnSpc>
                <a:spcPct val="90000"/>
              </a:lnSpc>
              <a:buFont typeface="Wingdings" pitchFamily="-96" charset="2"/>
              <a:buNone/>
            </a:pPr>
            <a:r>
              <a:rPr lang="en-US" sz="2400" dirty="0" smtClean="0"/>
              <a:t>Arvind</a:t>
            </a:r>
          </a:p>
          <a:p>
            <a:pPr eaLnBrk="1" hangingPunct="1">
              <a:lnSpc>
                <a:spcPct val="90000"/>
              </a:lnSpc>
              <a:buFont typeface="Wingdings" pitchFamily="-96" charset="2"/>
              <a:buNone/>
            </a:pPr>
            <a:r>
              <a:rPr lang="en-US" sz="2400" dirty="0" smtClean="0"/>
              <a:t>Computer Science &amp; Artificial Intelligence Lab</a:t>
            </a:r>
          </a:p>
          <a:p>
            <a:pPr eaLnBrk="1" hangingPunct="1">
              <a:lnSpc>
                <a:spcPct val="90000"/>
              </a:lnSpc>
              <a:buFont typeface="Wingdings" pitchFamily="-96" charset="2"/>
              <a:buNone/>
            </a:pPr>
            <a:r>
              <a:rPr lang="en-US" sz="2400" dirty="0" smtClean="0"/>
              <a:t>Massachusetts Institute of Technology</a:t>
            </a:r>
          </a:p>
          <a:p>
            <a:pPr eaLnBrk="1" hangingPunct="1">
              <a:lnSpc>
                <a:spcPct val="90000"/>
              </a:lnSpc>
              <a:buFont typeface="Wingdings" pitchFamily="-96" charset="2"/>
              <a:buNone/>
            </a:pPr>
            <a:endParaRPr lang="en-US" sz="2400" dirty="0"/>
          </a:p>
          <a:p>
            <a:pPr eaLnBrk="1" hangingPunct="1">
              <a:lnSpc>
                <a:spcPct val="90000"/>
              </a:lnSpc>
              <a:buFont typeface="Wingdings" pitchFamily="-96" charset="2"/>
              <a:buNone/>
            </a:pPr>
            <a:r>
              <a:rPr lang="en-US" sz="2400" dirty="0" smtClean="0"/>
              <a:t>6.S195: L01 – September 4, 2013</a:t>
            </a:r>
          </a:p>
        </p:txBody>
      </p:sp>
      <p:sp>
        <p:nvSpPr>
          <p:cNvPr id="14" name="Date Placeholder 13"/>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5" name="Footer Placeholder 14"/>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6" name="Slide Number Placeholder 15"/>
          <p:cNvSpPr>
            <a:spLocks noGrp="1"/>
          </p:cNvSpPr>
          <p:nvPr>
            <p:ph type="sldNum" sz="quarter" idx="4"/>
          </p:nvPr>
        </p:nvSpPr>
        <p:spPr/>
        <p:txBody>
          <a:bodyPr/>
          <a:lstStyle/>
          <a:p>
            <a:pPr>
              <a:defRPr/>
            </a:pPr>
            <a:r>
              <a:rPr lang="en-US" smtClean="0"/>
              <a:t>L01-</a:t>
            </a:r>
            <a:fld id="{22704540-D8BF-43FA-8BB3-56C1EB556762}"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big!</a:t>
            </a:r>
            <a:r>
              <a:rPr lang="en-US" dirty="0"/>
              <a:t/>
            </a:r>
            <a:br>
              <a:rPr lang="en-US" dirty="0"/>
            </a:br>
            <a:r>
              <a:rPr lang="en-US" sz="2400" dirty="0" err="1" smtClean="0"/>
              <a:t>Museo</a:t>
            </a:r>
            <a:r>
              <a:rPr lang="en-US" sz="2400" dirty="0" smtClean="0"/>
              <a:t> </a:t>
            </a:r>
            <a:r>
              <a:rPr lang="en-US" sz="2400" dirty="0"/>
              <a:t>del </a:t>
            </a:r>
            <a:r>
              <a:rPr lang="en-US" sz="2400" dirty="0" smtClean="0"/>
              <a:t>Prado, </a:t>
            </a:r>
            <a:r>
              <a:rPr lang="en-US" sz="2400" dirty="0"/>
              <a:t>Madrid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71" y="1535113"/>
            <a:ext cx="4055899" cy="51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10</a:t>
            </a:fld>
            <a:endParaRPr lang="en-US" dirty="0"/>
          </a:p>
        </p:txBody>
      </p:sp>
    </p:spTree>
    <p:extLst>
      <p:ext uri="{BB962C8B-B14F-4D97-AF65-F5344CB8AC3E}">
        <p14:creationId xmlns:p14="http://schemas.microsoft.com/office/powerpoint/2010/main" val="348413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Engages the viewer</a:t>
            </a:r>
            <a:endParaRPr lang="en-US" dirty="0"/>
          </a:p>
        </p:txBody>
      </p:sp>
      <p:sp>
        <p:nvSpPr>
          <p:cNvPr id="3" name="Content Placeholder 2"/>
          <p:cNvSpPr>
            <a:spLocks noGrp="1"/>
          </p:cNvSpPr>
          <p:nvPr>
            <p:ph idx="1"/>
          </p:nvPr>
        </p:nvSpPr>
        <p:spPr/>
        <p:txBody>
          <a:bodyPr/>
          <a:lstStyle/>
          <a:p>
            <a:endParaRPr lang="en-US" dirty="0"/>
          </a:p>
        </p:txBody>
      </p:sp>
      <p:sp>
        <p:nvSpPr>
          <p:cNvPr id="10" name="TextBox 9"/>
          <p:cNvSpPr txBox="1"/>
          <p:nvPr/>
        </p:nvSpPr>
        <p:spPr>
          <a:xfrm>
            <a:off x="7043620" y="4475438"/>
            <a:ext cx="1765003" cy="1477328"/>
          </a:xfrm>
          <a:prstGeom prst="rect">
            <a:avLst/>
          </a:prstGeom>
          <a:noFill/>
        </p:spPr>
        <p:txBody>
          <a:bodyPr wrap="square" rtlCol="0">
            <a:spAutoFit/>
          </a:bodyPr>
          <a:lstStyle/>
          <a:p>
            <a:pPr>
              <a:buNone/>
            </a:pPr>
            <a:r>
              <a:rPr lang="en-US" dirty="0" smtClean="0"/>
              <a:t>The most important painting in Western art history</a:t>
            </a:r>
            <a:endParaRPr lang="en-US" dirty="0"/>
          </a:p>
        </p:txBody>
      </p:sp>
      <p:sp>
        <p:nvSpPr>
          <p:cNvPr id="20" name="Date Placeholder 19"/>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21" name="Footer Placeholder 20"/>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22" name="Slide Number Placeholder 21"/>
          <p:cNvSpPr>
            <a:spLocks noGrp="1"/>
          </p:cNvSpPr>
          <p:nvPr>
            <p:ph type="sldNum" sz="quarter" idx="4"/>
          </p:nvPr>
        </p:nvSpPr>
        <p:spPr/>
        <p:txBody>
          <a:bodyPr/>
          <a:lstStyle/>
          <a:p>
            <a:pPr>
              <a:defRPr/>
            </a:pPr>
            <a:r>
              <a:rPr lang="en-US" smtClean="0"/>
              <a:t>L01-</a:t>
            </a:r>
            <a:fld id="{22704540-D8BF-43FA-8BB3-56C1EB556762}" type="slidenum">
              <a:rPr lang="en-US" smtClean="0"/>
              <a:pPr>
                <a:defRPr/>
              </a:pPr>
              <a:t>11</a:t>
            </a:fld>
            <a:endParaRPr lang="en-US" dirty="0"/>
          </a:p>
        </p:txBody>
      </p:sp>
      <p:sp>
        <p:nvSpPr>
          <p:cNvPr id="12" name="Rectangle 11"/>
          <p:cNvSpPr/>
          <p:nvPr/>
        </p:nvSpPr>
        <p:spPr>
          <a:xfrm>
            <a:off x="1020724" y="2188521"/>
            <a:ext cx="7400261" cy="2339102"/>
          </a:xfrm>
          <a:prstGeom prst="rect">
            <a:avLst/>
          </a:prstGeom>
        </p:spPr>
        <p:txBody>
          <a:bodyPr wrap="square">
            <a:spAutoFit/>
          </a:bodyPr>
          <a:lstStyle/>
          <a:p>
            <a:pPr>
              <a:buNone/>
            </a:pPr>
            <a:r>
              <a:rPr lang="en-US" dirty="0" smtClean="0"/>
              <a:t>Pictures removed for copyright protection. Please visit the links to view pictures:</a:t>
            </a:r>
          </a:p>
          <a:p>
            <a:pPr>
              <a:buNone/>
            </a:pPr>
            <a:endParaRPr lang="en-US" dirty="0" smtClean="0"/>
          </a:p>
          <a:p>
            <a:pPr>
              <a:buNone/>
            </a:pPr>
            <a:r>
              <a:rPr lang="en-US" dirty="0" smtClean="0">
                <a:hlinkClick r:id="rId2"/>
              </a:rPr>
              <a:t>http</a:t>
            </a:r>
            <a:r>
              <a:rPr lang="en-US" dirty="0">
                <a:hlinkClick r:id="rId2"/>
              </a:rPr>
              <a:t>://</a:t>
            </a:r>
            <a:r>
              <a:rPr lang="en-US" dirty="0" smtClean="0">
                <a:hlinkClick r:id="rId2"/>
              </a:rPr>
              <a:t>en.wikipedia.org/wiki/Diego_Velazquez</a:t>
            </a:r>
            <a:endParaRPr lang="en-US" dirty="0" smtClean="0"/>
          </a:p>
          <a:p>
            <a:pPr>
              <a:buNone/>
            </a:pPr>
            <a:endParaRPr lang="en-US" dirty="0"/>
          </a:p>
          <a:p>
            <a:pPr>
              <a:buNone/>
            </a:pPr>
            <a:r>
              <a:rPr lang="en-US" dirty="0" smtClean="0"/>
              <a:t>Also </a:t>
            </a:r>
            <a:r>
              <a:rPr lang="en-US" dirty="0"/>
              <a:t>just type </a:t>
            </a:r>
            <a:r>
              <a:rPr lang="en-US" dirty="0" smtClean="0"/>
              <a:t>“</a:t>
            </a:r>
            <a:r>
              <a:rPr lang="en-US" dirty="0" err="1" smtClean="0"/>
              <a:t>velasquez</a:t>
            </a:r>
            <a:r>
              <a:rPr lang="en-US" dirty="0" smtClean="0"/>
              <a:t> </a:t>
            </a:r>
            <a:r>
              <a:rPr lang="en-US" dirty="0"/>
              <a:t>maids of honor </a:t>
            </a:r>
            <a:r>
              <a:rPr lang="en-US" dirty="0" smtClean="0"/>
              <a:t>pictures” in </a:t>
            </a:r>
            <a:r>
              <a:rPr lang="en-US" dirty="0" err="1" smtClean="0"/>
              <a:t>google</a:t>
            </a:r>
            <a:endParaRPr lang="en-US" dirty="0"/>
          </a:p>
        </p:txBody>
      </p:sp>
    </p:spTree>
    <p:extLst>
      <p:ext uri="{BB962C8B-B14F-4D97-AF65-F5344CB8AC3E}">
        <p14:creationId xmlns:p14="http://schemas.microsoft.com/office/powerpoint/2010/main" val="39694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tradition</a:t>
            </a:r>
            <a:endParaRPr lang="en-US" dirty="0"/>
          </a:p>
        </p:txBody>
      </p:sp>
      <p:sp>
        <p:nvSpPr>
          <p:cNvPr id="3" name="Content Placeholder 2"/>
          <p:cNvSpPr>
            <a:spLocks noGrp="1"/>
          </p:cNvSpPr>
          <p:nvPr>
            <p:ph idx="1"/>
          </p:nvPr>
        </p:nvSpPr>
        <p:spPr>
          <a:xfrm>
            <a:off x="6692325" y="1921844"/>
            <a:ext cx="1859737" cy="1196385"/>
          </a:xfrm>
        </p:spPr>
        <p:txBody>
          <a:bodyPr/>
          <a:lstStyle/>
          <a:p>
            <a:pPr marL="0" indent="0">
              <a:buNone/>
            </a:pPr>
            <a:r>
              <a:rPr lang="en-US" sz="2400" dirty="0" smtClean="0"/>
              <a:t>Diego </a:t>
            </a:r>
          </a:p>
          <a:p>
            <a:pPr marL="0" indent="0">
              <a:buNone/>
            </a:pPr>
            <a:r>
              <a:rPr lang="en-US" sz="2400" dirty="0" smtClean="0"/>
              <a:t>Velasquez </a:t>
            </a:r>
          </a:p>
          <a:p>
            <a:pPr marL="0" indent="0">
              <a:buNone/>
            </a:pPr>
            <a:r>
              <a:rPr lang="en-US" sz="1600" dirty="0" smtClean="0"/>
              <a:t>1599-1660</a:t>
            </a:r>
          </a:p>
        </p:txBody>
      </p:sp>
      <p:sp>
        <p:nvSpPr>
          <p:cNvPr id="12" name="Content Placeholder 2"/>
          <p:cNvSpPr txBox="1">
            <a:spLocks/>
          </p:cNvSpPr>
          <p:nvPr/>
        </p:nvSpPr>
        <p:spPr bwMode="auto">
          <a:xfrm>
            <a:off x="616683" y="2091972"/>
            <a:ext cx="1699765" cy="728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lgn="r">
              <a:buNone/>
            </a:pPr>
            <a:r>
              <a:rPr lang="en-US" sz="2400" dirty="0" smtClean="0"/>
              <a:t> El Greco </a:t>
            </a:r>
          </a:p>
          <a:p>
            <a:pPr marL="0" indent="0" algn="r">
              <a:buNone/>
            </a:pPr>
            <a:r>
              <a:rPr lang="en-US" sz="1600" dirty="0" smtClean="0"/>
              <a:t>1541–1614</a:t>
            </a:r>
          </a:p>
        </p:txBody>
      </p:sp>
      <p:sp>
        <p:nvSpPr>
          <p:cNvPr id="13" name="Content Placeholder 2"/>
          <p:cNvSpPr txBox="1">
            <a:spLocks/>
          </p:cNvSpPr>
          <p:nvPr/>
        </p:nvSpPr>
        <p:spPr bwMode="auto">
          <a:xfrm>
            <a:off x="606380" y="3161064"/>
            <a:ext cx="1710068" cy="1086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lgn="r">
              <a:buFont typeface="Wingdings" pitchFamily="-96" charset="2"/>
              <a:buNone/>
            </a:pPr>
            <a:r>
              <a:rPr lang="en-US" sz="2400" dirty="0" smtClean="0"/>
              <a:t>Francisco </a:t>
            </a:r>
          </a:p>
          <a:p>
            <a:pPr marL="0" indent="0" algn="r">
              <a:buFont typeface="Wingdings" pitchFamily="-96" charset="2"/>
              <a:buNone/>
            </a:pPr>
            <a:r>
              <a:rPr lang="en-US" sz="2400" dirty="0" smtClean="0"/>
              <a:t>de Goya</a:t>
            </a:r>
          </a:p>
          <a:p>
            <a:pPr marL="0" indent="0" algn="r">
              <a:buFont typeface="Wingdings" pitchFamily="-96" charset="2"/>
              <a:buNone/>
            </a:pPr>
            <a:r>
              <a:rPr lang="en-US" sz="1600" dirty="0" smtClean="0"/>
              <a:t>1746–1828</a:t>
            </a:r>
          </a:p>
        </p:txBody>
      </p:sp>
      <p:sp>
        <p:nvSpPr>
          <p:cNvPr id="14" name="Content Placeholder 2"/>
          <p:cNvSpPr txBox="1">
            <a:spLocks/>
          </p:cNvSpPr>
          <p:nvPr/>
        </p:nvSpPr>
        <p:spPr bwMode="auto">
          <a:xfrm>
            <a:off x="6692325" y="3182301"/>
            <a:ext cx="1387549" cy="1159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buFont typeface="Wingdings" pitchFamily="-96" charset="2"/>
              <a:buNone/>
            </a:pPr>
            <a:r>
              <a:rPr lang="en-US" sz="2400" dirty="0" smtClean="0"/>
              <a:t>Pablo </a:t>
            </a:r>
          </a:p>
          <a:p>
            <a:pPr marL="0" indent="0">
              <a:buFont typeface="Wingdings" pitchFamily="-96" charset="2"/>
              <a:buNone/>
            </a:pPr>
            <a:r>
              <a:rPr lang="en-US" sz="2400" dirty="0" smtClean="0"/>
              <a:t>Picasso</a:t>
            </a:r>
          </a:p>
          <a:p>
            <a:pPr marL="0" indent="0">
              <a:buFont typeface="Wingdings" pitchFamily="-96" charset="2"/>
              <a:buNone/>
            </a:pPr>
            <a:r>
              <a:rPr lang="en-US" sz="1600" dirty="0" smtClean="0"/>
              <a:t>1881-1973</a:t>
            </a:r>
            <a:endParaRPr lang="en-US" sz="1600" dirty="0"/>
          </a:p>
        </p:txBody>
      </p:sp>
      <p:sp>
        <p:nvSpPr>
          <p:cNvPr id="20" name="Date Placeholder 19"/>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21" name="Footer Placeholder 20"/>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22" name="Slide Number Placeholder 21"/>
          <p:cNvSpPr>
            <a:spLocks noGrp="1"/>
          </p:cNvSpPr>
          <p:nvPr>
            <p:ph type="sldNum" sz="quarter" idx="4"/>
          </p:nvPr>
        </p:nvSpPr>
        <p:spPr/>
        <p:txBody>
          <a:bodyPr/>
          <a:lstStyle/>
          <a:p>
            <a:pPr>
              <a:defRPr/>
            </a:pPr>
            <a:r>
              <a:rPr lang="en-US" smtClean="0"/>
              <a:t>L01-</a:t>
            </a:r>
            <a:fld id="{22704540-D8BF-43FA-8BB3-56C1EB556762}" type="slidenum">
              <a:rPr lang="en-US" smtClean="0"/>
              <a:pPr>
                <a:defRPr/>
              </a:pPr>
              <a:t>12</a:t>
            </a:fld>
            <a:endParaRPr lang="en-US" dirty="0"/>
          </a:p>
        </p:txBody>
      </p:sp>
      <p:sp>
        <p:nvSpPr>
          <p:cNvPr id="15" name="Rectangle 14"/>
          <p:cNvSpPr/>
          <p:nvPr/>
        </p:nvSpPr>
        <p:spPr>
          <a:xfrm>
            <a:off x="1051171" y="4342843"/>
            <a:ext cx="7400261" cy="2062103"/>
          </a:xfrm>
          <a:prstGeom prst="rect">
            <a:avLst/>
          </a:prstGeom>
        </p:spPr>
        <p:txBody>
          <a:bodyPr wrap="square">
            <a:spAutoFit/>
          </a:bodyPr>
          <a:lstStyle/>
          <a:p>
            <a:pPr>
              <a:buNone/>
            </a:pPr>
            <a:r>
              <a:rPr lang="en-US" dirty="0" smtClean="0"/>
              <a:t>Pictures removed for copyright protection. Please visit the links to view pictures:</a:t>
            </a:r>
          </a:p>
          <a:p>
            <a:pPr>
              <a:buNone/>
            </a:pPr>
            <a:r>
              <a:rPr lang="en-US" dirty="0" smtClean="0">
                <a:hlinkClick r:id="rId3"/>
              </a:rPr>
              <a:t>http</a:t>
            </a:r>
            <a:r>
              <a:rPr lang="en-US" dirty="0">
                <a:hlinkClick r:id="rId3"/>
              </a:rPr>
              <a:t>://</a:t>
            </a:r>
            <a:r>
              <a:rPr lang="en-US" dirty="0" smtClean="0">
                <a:hlinkClick r:id="rId3"/>
              </a:rPr>
              <a:t>en.wikipedia.org/wiki/Diego_Velazquez</a:t>
            </a:r>
            <a:endParaRPr lang="en-US" dirty="0" smtClean="0"/>
          </a:p>
          <a:p>
            <a:pPr>
              <a:buNone/>
            </a:pPr>
            <a:r>
              <a:rPr lang="en-US" dirty="0">
                <a:hlinkClick r:id="rId4"/>
              </a:rPr>
              <a:t>http://</a:t>
            </a:r>
            <a:r>
              <a:rPr lang="en-US" dirty="0" smtClean="0">
                <a:hlinkClick r:id="rId4"/>
              </a:rPr>
              <a:t>en.wikipedia.org/wiki/El_Greco</a:t>
            </a:r>
            <a:endParaRPr lang="en-US" dirty="0" smtClean="0"/>
          </a:p>
          <a:p>
            <a:pPr>
              <a:buNone/>
            </a:pPr>
            <a:r>
              <a:rPr lang="en-US" dirty="0">
                <a:hlinkClick r:id="rId5"/>
              </a:rPr>
              <a:t>http://</a:t>
            </a:r>
            <a:r>
              <a:rPr lang="en-US" dirty="0" smtClean="0">
                <a:hlinkClick r:id="rId5"/>
              </a:rPr>
              <a:t>en.wikipedia.org/wiki/Goya</a:t>
            </a:r>
            <a:endParaRPr lang="en-US" dirty="0" smtClean="0"/>
          </a:p>
          <a:p>
            <a:pPr>
              <a:buNone/>
            </a:pPr>
            <a:r>
              <a:rPr lang="en-US" dirty="0">
                <a:hlinkClick r:id="rId6"/>
              </a:rPr>
              <a:t>http://</a:t>
            </a:r>
            <a:r>
              <a:rPr lang="en-US" dirty="0" smtClean="0">
                <a:hlinkClick r:id="rId6"/>
              </a:rPr>
              <a:t>en.wikipedia.org/wiki/Picasso</a:t>
            </a:r>
            <a:endParaRPr lang="en-US" dirty="0" smtClean="0"/>
          </a:p>
        </p:txBody>
      </p:sp>
    </p:spTree>
    <p:extLst>
      <p:ext uri="{BB962C8B-B14F-4D97-AF65-F5344CB8AC3E}">
        <p14:creationId xmlns:p14="http://schemas.microsoft.com/office/powerpoint/2010/main" val="207389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Picasso</a:t>
            </a:r>
            <a:endParaRPr lang="en-US" dirty="0"/>
          </a:p>
        </p:txBody>
      </p:sp>
      <p:sp>
        <p:nvSpPr>
          <p:cNvPr id="3" name="Content Placeholder 2"/>
          <p:cNvSpPr>
            <a:spLocks noGrp="1"/>
          </p:cNvSpPr>
          <p:nvPr>
            <p:ph idx="1"/>
          </p:nvPr>
        </p:nvSpPr>
        <p:spPr>
          <a:xfrm>
            <a:off x="713096" y="2379596"/>
            <a:ext cx="7707574" cy="4266863"/>
          </a:xfrm>
          <a:ln>
            <a:solidFill>
              <a:schemeClr val="tx1"/>
            </a:solidFill>
          </a:ln>
        </p:spPr>
        <p:txBody>
          <a:bodyPr/>
          <a:lstStyle/>
          <a:p>
            <a:r>
              <a:rPr lang="en-US" sz="2400" dirty="0" smtClean="0"/>
              <a:t>In 1956, at the 300</a:t>
            </a:r>
            <a:r>
              <a:rPr lang="en-US" sz="2400" baseline="30000" dirty="0" smtClean="0"/>
              <a:t>th</a:t>
            </a:r>
            <a:r>
              <a:rPr lang="en-US" sz="2400" dirty="0" smtClean="0"/>
              <a:t> anniversary of </a:t>
            </a:r>
            <a:r>
              <a:rPr lang="en-US" sz="2400" dirty="0"/>
              <a:t>Diego Velázquez’s Las </a:t>
            </a:r>
            <a:r>
              <a:rPr lang="en-US" sz="2400" dirty="0" err="1" smtClean="0"/>
              <a:t>Meninas</a:t>
            </a:r>
            <a:r>
              <a:rPr lang="en-US" sz="2400" dirty="0" smtClean="0"/>
              <a:t>, Picasso revisited Madrid to see the painting </a:t>
            </a:r>
          </a:p>
          <a:p>
            <a:r>
              <a:rPr lang="en-US" sz="2400" dirty="0"/>
              <a:t>The story goes he came back and locked himself in his studio for </a:t>
            </a:r>
            <a:r>
              <a:rPr lang="en-US" sz="2400" dirty="0" smtClean="0"/>
              <a:t>three months </a:t>
            </a:r>
            <a:r>
              <a:rPr lang="en-US" sz="2400" dirty="0"/>
              <a:t>and painted </a:t>
            </a:r>
            <a:r>
              <a:rPr lang="en-US" sz="2400" dirty="0" smtClean="0"/>
              <a:t>58 </a:t>
            </a:r>
            <a:r>
              <a:rPr lang="en-US" sz="2400" dirty="0"/>
              <a:t>versions of it – deconstructing and </a:t>
            </a:r>
            <a:r>
              <a:rPr lang="en-US" sz="2400" dirty="0" smtClean="0"/>
              <a:t>constructing – not copying </a:t>
            </a:r>
          </a:p>
          <a:p>
            <a:pPr lvl="1"/>
            <a:r>
              <a:rPr lang="en-US" sz="2000" dirty="0" smtClean="0"/>
              <a:t>All </a:t>
            </a:r>
            <a:r>
              <a:rPr lang="en-US" sz="2000" dirty="0"/>
              <a:t>can be seen at </a:t>
            </a:r>
            <a:r>
              <a:rPr lang="en-US" sz="2000" dirty="0" err="1"/>
              <a:t>Museu</a:t>
            </a:r>
            <a:r>
              <a:rPr lang="en-US" sz="2000" dirty="0"/>
              <a:t> Picasso in Barcelona</a:t>
            </a:r>
          </a:p>
          <a:p>
            <a:r>
              <a:rPr lang="en-US" sz="2400" dirty="0"/>
              <a:t>Why? </a:t>
            </a:r>
            <a:r>
              <a:rPr lang="en-US" sz="2400" dirty="0" smtClean="0"/>
              <a:t>Picasso </a:t>
            </a:r>
            <a:r>
              <a:rPr lang="en-US" sz="2400" dirty="0"/>
              <a:t>was </a:t>
            </a:r>
            <a:r>
              <a:rPr lang="en-US" sz="2400" dirty="0" smtClean="0"/>
              <a:t>75 and very </a:t>
            </a:r>
            <a:r>
              <a:rPr lang="en-US" sz="2400" dirty="0"/>
              <a:t>aware of his Spanish </a:t>
            </a:r>
            <a:r>
              <a:rPr lang="en-US" sz="2400" dirty="0" smtClean="0"/>
              <a:t>heritage. Was he trying to </a:t>
            </a:r>
            <a:r>
              <a:rPr lang="en-US" sz="2400" dirty="0"/>
              <a:t>improve upon the master’s </a:t>
            </a:r>
            <a:r>
              <a:rPr lang="en-US" sz="2400" dirty="0" smtClean="0"/>
              <a:t>work?</a:t>
            </a:r>
            <a:endParaRPr lang="en-US" sz="2400" dirty="0"/>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13</a:t>
            </a:fld>
            <a:endParaRPr lang="en-US" dirty="0"/>
          </a:p>
        </p:txBody>
      </p:sp>
      <p:sp>
        <p:nvSpPr>
          <p:cNvPr id="4" name="TextBox 3"/>
          <p:cNvSpPr txBox="1"/>
          <p:nvPr/>
        </p:nvSpPr>
        <p:spPr>
          <a:xfrm>
            <a:off x="1815152" y="1583140"/>
            <a:ext cx="5650174" cy="757130"/>
          </a:xfrm>
          <a:prstGeom prst="rect">
            <a:avLst/>
          </a:prstGeom>
          <a:solidFill>
            <a:schemeClr val="tx1"/>
          </a:solidFill>
          <a:ln>
            <a:noFill/>
          </a:ln>
        </p:spPr>
        <p:txBody>
          <a:bodyPr wrap="square" rtlCol="0">
            <a:spAutoFit/>
          </a:bodyPr>
          <a:lstStyle/>
          <a:p>
            <a:pPr>
              <a:buNone/>
            </a:pPr>
            <a:r>
              <a:rPr lang="en-US" sz="2400" dirty="0" smtClean="0">
                <a:solidFill>
                  <a:schemeClr val="accent5">
                    <a:lumMod val="75000"/>
                  </a:schemeClr>
                </a:solidFill>
              </a:rPr>
              <a:t>In fine arts one is encouraged to copy masters as a way of learning</a:t>
            </a:r>
            <a:endParaRPr lang="en-US" sz="2400" dirty="0">
              <a:solidFill>
                <a:schemeClr val="accent5">
                  <a:lumMod val="75000"/>
                </a:schemeClr>
              </a:solidFill>
            </a:endParaRPr>
          </a:p>
        </p:txBody>
      </p:sp>
    </p:spTree>
    <p:extLst>
      <p:ext uri="{BB962C8B-B14F-4D97-AF65-F5344CB8AC3E}">
        <p14:creationId xmlns:p14="http://schemas.microsoft.com/office/powerpoint/2010/main" val="30687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6056" cy="1143000"/>
          </a:xfrm>
        </p:spPr>
        <p:txBody>
          <a:bodyPr/>
          <a:lstStyle/>
          <a:p>
            <a:r>
              <a:rPr lang="en-US" sz="4000" dirty="0" smtClean="0"/>
              <a:t>Deconstructing &amp; </a:t>
            </a:r>
            <a:r>
              <a:rPr lang="en-US" sz="4000" dirty="0"/>
              <a:t>Constructing</a:t>
            </a:r>
            <a:r>
              <a:rPr lang="en-US" sz="4000" dirty="0" smtClean="0"/>
              <a:t>: </a:t>
            </a:r>
            <a:r>
              <a:rPr lang="en-US" sz="4000" dirty="0"/>
              <a:t>Las </a:t>
            </a:r>
            <a:r>
              <a:rPr lang="en-US" sz="4000" dirty="0" err="1"/>
              <a:t>Meninas</a:t>
            </a:r>
            <a:r>
              <a:rPr lang="en-US" sz="4000" baseline="30000" dirty="0"/>
              <a:t> </a:t>
            </a:r>
            <a:endParaRPr lang="en-US" sz="4000" dirty="0"/>
          </a:p>
        </p:txBody>
      </p:sp>
      <p:sp>
        <p:nvSpPr>
          <p:cNvPr id="17" name="Date Placeholder 16"/>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8" name="Footer Placeholder 17"/>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9" name="Slide Number Placeholder 18"/>
          <p:cNvSpPr>
            <a:spLocks noGrp="1"/>
          </p:cNvSpPr>
          <p:nvPr>
            <p:ph type="sldNum" sz="quarter" idx="4"/>
          </p:nvPr>
        </p:nvSpPr>
        <p:spPr/>
        <p:txBody>
          <a:bodyPr/>
          <a:lstStyle/>
          <a:p>
            <a:pPr>
              <a:defRPr/>
            </a:pPr>
            <a:r>
              <a:rPr lang="en-US" smtClean="0"/>
              <a:t>L01-</a:t>
            </a:r>
            <a:fld id="{22704540-D8BF-43FA-8BB3-56C1EB556762}" type="slidenum">
              <a:rPr lang="en-US" smtClean="0"/>
              <a:pPr>
                <a:defRPr/>
              </a:pPr>
              <a:t>14</a:t>
            </a:fld>
            <a:endParaRPr lang="en-US" dirty="0"/>
          </a:p>
        </p:txBody>
      </p:sp>
      <p:sp>
        <p:nvSpPr>
          <p:cNvPr id="3" name="Content Placeholder 2"/>
          <p:cNvSpPr>
            <a:spLocks noGrp="1"/>
          </p:cNvSpPr>
          <p:nvPr>
            <p:ph idx="1"/>
          </p:nvPr>
        </p:nvSpPr>
        <p:spPr/>
        <p:txBody>
          <a:bodyPr/>
          <a:lstStyle/>
          <a:p>
            <a:endParaRPr lang="en-US"/>
          </a:p>
        </p:txBody>
      </p:sp>
      <p:sp>
        <p:nvSpPr>
          <p:cNvPr id="9" name="TextBox 8"/>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114815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Infanta</a:t>
            </a:r>
            <a:r>
              <a:rPr lang="en-US" dirty="0" smtClean="0"/>
              <a:t> Margarita</a:t>
            </a:r>
            <a:endParaRPr lang="en-US" dirty="0"/>
          </a:p>
        </p:txBody>
      </p:sp>
      <p:sp>
        <p:nvSpPr>
          <p:cNvPr id="4" name="TextBox 3"/>
          <p:cNvSpPr txBox="1"/>
          <p:nvPr/>
        </p:nvSpPr>
        <p:spPr>
          <a:xfrm>
            <a:off x="2139025" y="6049925"/>
            <a:ext cx="4716356" cy="369332"/>
          </a:xfrm>
          <a:prstGeom prst="rect">
            <a:avLst/>
          </a:prstGeom>
          <a:noFill/>
        </p:spPr>
        <p:txBody>
          <a:bodyPr wrap="none" rtlCol="0">
            <a:spAutoFit/>
          </a:bodyPr>
          <a:lstStyle/>
          <a:p>
            <a:pPr>
              <a:buNone/>
            </a:pPr>
            <a:r>
              <a:rPr lang="en-US" dirty="0" smtClean="0"/>
              <a:t>Perplexed? Distracted by sun light?</a:t>
            </a:r>
            <a:endParaRPr lang="en-US" dirty="0"/>
          </a:p>
        </p:txBody>
      </p:sp>
      <p:sp>
        <p:nvSpPr>
          <p:cNvPr id="15" name="Date Placeholder 1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6" name="Footer Placeholder 15"/>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7" name="Slide Number Placeholder 16"/>
          <p:cNvSpPr>
            <a:spLocks noGrp="1"/>
          </p:cNvSpPr>
          <p:nvPr>
            <p:ph type="sldNum" sz="quarter" idx="4"/>
          </p:nvPr>
        </p:nvSpPr>
        <p:spPr/>
        <p:txBody>
          <a:bodyPr/>
          <a:lstStyle/>
          <a:p>
            <a:pPr>
              <a:defRPr/>
            </a:pPr>
            <a:r>
              <a:rPr lang="en-US" smtClean="0"/>
              <a:t>L01-</a:t>
            </a:r>
            <a:fld id="{22704540-D8BF-43FA-8BB3-56C1EB556762}" type="slidenum">
              <a:rPr lang="en-US" smtClean="0"/>
              <a:pPr>
                <a:defRPr/>
              </a:pPr>
              <a:t>15</a:t>
            </a:fld>
            <a:endParaRPr lang="en-US" dirty="0"/>
          </a:p>
        </p:txBody>
      </p:sp>
      <p:sp>
        <p:nvSpPr>
          <p:cNvPr id="9" name="TextBox 8"/>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703248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332"/>
            <a:ext cx="8268586" cy="1143000"/>
          </a:xfrm>
        </p:spPr>
        <p:txBody>
          <a:bodyPr/>
          <a:lstStyle/>
          <a:p>
            <a:r>
              <a:rPr lang="en-US" sz="4000" dirty="0"/>
              <a:t>Deconstructing &amp; Constructing: </a:t>
            </a:r>
            <a:r>
              <a:rPr lang="en-US" sz="2800" dirty="0"/>
              <a:t>Las </a:t>
            </a:r>
            <a:r>
              <a:rPr lang="en-US" sz="2800" dirty="0" err="1" smtClean="0"/>
              <a:t>Meninas</a:t>
            </a:r>
            <a:r>
              <a:rPr lang="en-US" sz="2800" dirty="0" smtClean="0"/>
              <a:t> – </a:t>
            </a:r>
            <a:r>
              <a:rPr lang="en-US" sz="2800" dirty="0" err="1" smtClean="0"/>
              <a:t>Infanta</a:t>
            </a:r>
            <a:r>
              <a:rPr lang="en-US" sz="2800" dirty="0" smtClean="0"/>
              <a:t> Margarita</a:t>
            </a:r>
            <a:r>
              <a:rPr lang="en-US" sz="2800" baseline="30000" dirty="0" smtClean="0"/>
              <a:t> </a:t>
            </a:r>
            <a:endParaRPr lang="en-US" sz="4000" dirty="0"/>
          </a:p>
        </p:txBody>
      </p:sp>
      <p:sp>
        <p:nvSpPr>
          <p:cNvPr id="19" name="Date Placeholder 18"/>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20" name="Footer Placeholder 19"/>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21" name="Slide Number Placeholder 20"/>
          <p:cNvSpPr>
            <a:spLocks noGrp="1"/>
          </p:cNvSpPr>
          <p:nvPr>
            <p:ph type="sldNum" sz="quarter" idx="4"/>
          </p:nvPr>
        </p:nvSpPr>
        <p:spPr/>
        <p:txBody>
          <a:bodyPr/>
          <a:lstStyle/>
          <a:p>
            <a:pPr>
              <a:defRPr/>
            </a:pPr>
            <a:r>
              <a:rPr lang="en-US" smtClean="0"/>
              <a:t>L01-</a:t>
            </a:r>
            <a:fld id="{22704540-D8BF-43FA-8BB3-56C1EB556762}" type="slidenum">
              <a:rPr lang="en-US" smtClean="0"/>
              <a:pPr>
                <a:defRPr/>
              </a:pPr>
              <a:t>16</a:t>
            </a:fld>
            <a:endParaRPr lang="en-US" dirty="0"/>
          </a:p>
        </p:txBody>
      </p:sp>
      <p:sp>
        <p:nvSpPr>
          <p:cNvPr id="14" name="TextBox 13"/>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3267352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17</a:t>
            </a:fld>
            <a:endParaRPr lang="en-US"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234661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17" name="Date Placeholder 16"/>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8" name="Footer Placeholder 17"/>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9" name="Slide Number Placeholder 18"/>
          <p:cNvSpPr>
            <a:spLocks noGrp="1"/>
          </p:cNvSpPr>
          <p:nvPr>
            <p:ph type="sldNum" sz="quarter" idx="4"/>
          </p:nvPr>
        </p:nvSpPr>
        <p:spPr/>
        <p:txBody>
          <a:bodyPr/>
          <a:lstStyle/>
          <a:p>
            <a:pPr>
              <a:defRPr/>
            </a:pPr>
            <a:r>
              <a:rPr lang="en-US" smtClean="0"/>
              <a:t>L01-</a:t>
            </a:r>
            <a:fld id="{22704540-D8BF-43FA-8BB3-56C1EB556762}" type="slidenum">
              <a:rPr lang="en-US" smtClean="0"/>
              <a:pPr>
                <a:defRPr/>
              </a:pPr>
              <a:t>18</a:t>
            </a:fld>
            <a:endParaRPr lang="en-US"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4149128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19</a:t>
            </a:fld>
            <a:endParaRPr lang="en-US"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Tree>
    <p:extLst>
      <p:ext uri="{BB962C8B-B14F-4D97-AF65-F5344CB8AC3E}">
        <p14:creationId xmlns:p14="http://schemas.microsoft.com/office/powerpoint/2010/main" val="94292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567070" y="304800"/>
            <a:ext cx="7772400" cy="1143000"/>
          </a:xfrm>
        </p:spPr>
        <p:txBody>
          <a:bodyPr lIns="0" tIns="0" rIns="0" bIns="0" anchor="t"/>
          <a:lstStyle/>
          <a:p>
            <a:pPr algn="l">
              <a:lnSpc>
                <a:spcPct val="95000"/>
              </a:lnSpc>
            </a:pPr>
            <a:r>
              <a:rPr lang="en-US" dirty="0" smtClean="0">
                <a:latin typeface="+mn-lt"/>
              </a:rPr>
              <a:t>6.s195</a:t>
            </a:r>
            <a:br>
              <a:rPr lang="en-US" dirty="0" smtClean="0">
                <a:latin typeface="+mn-lt"/>
              </a:rPr>
            </a:br>
            <a:r>
              <a:rPr lang="en-US" dirty="0" smtClean="0">
                <a:latin typeface="+mn-lt"/>
              </a:rPr>
              <a:t>Course </a:t>
            </a:r>
            <a:r>
              <a:rPr lang="en-US" dirty="0">
                <a:latin typeface="+mn-lt"/>
              </a:rPr>
              <a:t>Staff</a:t>
            </a:r>
          </a:p>
        </p:txBody>
      </p:sp>
      <p:pic>
        <p:nvPicPr>
          <p:cNvPr id="3076" name="Picture 4"/>
          <p:cNvPicPr>
            <a:picLocks noChangeAspect="1" noChangeArrowheads="1"/>
          </p:cNvPicPr>
          <p:nvPr/>
        </p:nvPicPr>
        <p:blipFill>
          <a:blip r:embed="rId2" cstate="print"/>
          <a:srcRect/>
          <a:stretch>
            <a:fillRect/>
          </a:stretch>
        </p:blipFill>
        <p:spPr bwMode="auto">
          <a:xfrm>
            <a:off x="3942970" y="1539590"/>
            <a:ext cx="1524477" cy="1543050"/>
          </a:xfrm>
          <a:prstGeom prst="rect">
            <a:avLst/>
          </a:prstGeom>
          <a:noFill/>
        </p:spPr>
      </p:pic>
      <p:pic>
        <p:nvPicPr>
          <p:cNvPr id="3081" name="Picture 9"/>
          <p:cNvPicPr>
            <a:picLocks noChangeAspect="1" noChangeArrowheads="1"/>
          </p:cNvPicPr>
          <p:nvPr/>
        </p:nvPicPr>
        <p:blipFill>
          <a:blip r:embed="rId3" cstate="print"/>
          <a:srcRect/>
          <a:stretch>
            <a:fillRect/>
          </a:stretch>
        </p:blipFill>
        <p:spPr bwMode="auto">
          <a:xfrm>
            <a:off x="6126480" y="3700094"/>
            <a:ext cx="1561624" cy="1511618"/>
          </a:xfrm>
          <a:prstGeom prst="rect">
            <a:avLst/>
          </a:prstGeom>
          <a:noFill/>
        </p:spPr>
      </p:pic>
      <p:sp>
        <p:nvSpPr>
          <p:cNvPr id="3082" name="Text Box 10"/>
          <p:cNvSpPr txBox="1">
            <a:spLocks noChangeArrowheads="1"/>
          </p:cNvSpPr>
          <p:nvPr/>
        </p:nvSpPr>
        <p:spPr bwMode="auto">
          <a:xfrm>
            <a:off x="1390345" y="2229432"/>
            <a:ext cx="2105398" cy="350865"/>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smtClean="0">
                <a:latin typeface="+mn-lt"/>
              </a:rPr>
              <a:t>Instructor</a:t>
            </a:r>
            <a:endParaRPr lang="en-US" sz="2400" dirty="0">
              <a:latin typeface="+mn-lt"/>
            </a:endParaRPr>
          </a:p>
        </p:txBody>
      </p:sp>
      <p:sp>
        <p:nvSpPr>
          <p:cNvPr id="3083" name="Text Box 11"/>
          <p:cNvSpPr txBox="1">
            <a:spLocks noChangeArrowheads="1"/>
          </p:cNvSpPr>
          <p:nvPr/>
        </p:nvSpPr>
        <p:spPr bwMode="auto">
          <a:xfrm>
            <a:off x="3617215" y="3104703"/>
            <a:ext cx="2230279" cy="488595"/>
          </a:xfrm>
          <a:prstGeom prst="rect">
            <a:avLst/>
          </a:prstGeom>
          <a:noFill/>
          <a:ln w="9525">
            <a:noFill/>
            <a:miter lim="800000"/>
            <a:headEnd/>
            <a:tailEnd/>
          </a:ln>
          <a:effectLst/>
        </p:spPr>
        <p:txBody>
          <a:bodyPr lIns="0" tIns="0" rIns="0" bIns="0">
            <a:spAutoFit/>
          </a:bodyPr>
          <a:lstStyle/>
          <a:p>
            <a:pPr algn="ctr">
              <a:lnSpc>
                <a:spcPct val="95000"/>
              </a:lnSpc>
            </a:pPr>
            <a:r>
              <a:rPr lang="en-US" sz="1700" dirty="0">
                <a:solidFill>
                  <a:srgbClr val="000000"/>
                </a:solidFill>
                <a:latin typeface="+mn-lt"/>
              </a:rPr>
              <a:t>Arvind</a:t>
            </a:r>
            <a:endParaRPr lang="en-US" dirty="0">
              <a:latin typeface="+mn-lt"/>
            </a:endParaRPr>
          </a:p>
          <a:p>
            <a:pPr algn="ctr">
              <a:lnSpc>
                <a:spcPct val="95000"/>
              </a:lnSpc>
            </a:pPr>
            <a:r>
              <a:rPr lang="en-US" sz="1200" dirty="0">
                <a:solidFill>
                  <a:srgbClr val="000000"/>
                </a:solidFill>
                <a:latin typeface="+mn-lt"/>
              </a:rPr>
              <a:t>arvind@csail.mit.edu</a:t>
            </a:r>
          </a:p>
        </p:txBody>
      </p:sp>
      <p:sp>
        <p:nvSpPr>
          <p:cNvPr id="3087" name="Text Box 15"/>
          <p:cNvSpPr txBox="1">
            <a:spLocks noChangeArrowheads="1"/>
          </p:cNvSpPr>
          <p:nvPr/>
        </p:nvSpPr>
        <p:spPr bwMode="auto">
          <a:xfrm>
            <a:off x="5800725" y="5290730"/>
            <a:ext cx="2230279" cy="488595"/>
          </a:xfrm>
          <a:prstGeom prst="rect">
            <a:avLst/>
          </a:prstGeom>
          <a:noFill/>
          <a:ln w="9525">
            <a:noFill/>
            <a:miter lim="800000"/>
            <a:headEnd/>
            <a:tailEnd/>
          </a:ln>
          <a:effectLst/>
        </p:spPr>
        <p:txBody>
          <a:bodyPr lIns="0" tIns="0" rIns="0" bIns="0">
            <a:spAutoFit/>
          </a:bodyPr>
          <a:lstStyle/>
          <a:p>
            <a:pPr algn="ctr">
              <a:lnSpc>
                <a:spcPct val="95000"/>
              </a:lnSpc>
            </a:pPr>
            <a:r>
              <a:rPr lang="en-US" sz="1700" dirty="0">
                <a:solidFill>
                  <a:srgbClr val="000000"/>
                </a:solidFill>
                <a:latin typeface="+mn-lt"/>
              </a:rPr>
              <a:t>Sally Lee</a:t>
            </a:r>
            <a:endParaRPr lang="en-US" dirty="0">
              <a:latin typeface="+mn-lt"/>
            </a:endParaRPr>
          </a:p>
          <a:p>
            <a:pPr algn="ctr">
              <a:lnSpc>
                <a:spcPct val="95000"/>
              </a:lnSpc>
            </a:pPr>
            <a:r>
              <a:rPr lang="en-US" sz="1200" dirty="0">
                <a:solidFill>
                  <a:srgbClr val="000000"/>
                </a:solidFill>
                <a:latin typeface="+mn-lt"/>
              </a:rPr>
              <a:t>sally@csail.mit.edu</a:t>
            </a:r>
          </a:p>
        </p:txBody>
      </p:sp>
      <p:sp>
        <p:nvSpPr>
          <p:cNvPr id="3088" name="Text Box 16"/>
          <p:cNvSpPr txBox="1">
            <a:spLocks noChangeArrowheads="1"/>
          </p:cNvSpPr>
          <p:nvPr/>
        </p:nvSpPr>
        <p:spPr bwMode="auto">
          <a:xfrm>
            <a:off x="1998900" y="5290730"/>
            <a:ext cx="2230279" cy="470129"/>
          </a:xfrm>
          <a:prstGeom prst="rect">
            <a:avLst/>
          </a:prstGeom>
          <a:noFill/>
          <a:ln w="9525">
            <a:noFill/>
            <a:miter lim="800000"/>
            <a:headEnd/>
            <a:tailEnd/>
          </a:ln>
          <a:effectLst/>
        </p:spPr>
        <p:txBody>
          <a:bodyPr lIns="0" tIns="0" rIns="0" bIns="0">
            <a:spAutoFit/>
          </a:bodyPr>
          <a:lstStyle/>
          <a:p>
            <a:pPr algn="ctr">
              <a:lnSpc>
                <a:spcPct val="95000"/>
              </a:lnSpc>
            </a:pPr>
            <a:r>
              <a:rPr lang="en-US" sz="1700" dirty="0" smtClean="0">
                <a:solidFill>
                  <a:srgbClr val="000000"/>
                </a:solidFill>
                <a:latin typeface="+mn-lt"/>
              </a:rPr>
              <a:t>Andy Wright</a:t>
            </a:r>
            <a:endParaRPr lang="en-US" dirty="0">
              <a:latin typeface="+mn-lt"/>
            </a:endParaRPr>
          </a:p>
          <a:p>
            <a:pPr algn="ctr">
              <a:lnSpc>
                <a:spcPct val="95000"/>
              </a:lnSpc>
            </a:pPr>
            <a:r>
              <a:rPr lang="en-US" sz="1200" dirty="0">
                <a:solidFill>
                  <a:srgbClr val="000000"/>
                </a:solidFill>
                <a:latin typeface="+mn-lt"/>
              </a:rPr>
              <a:t>acwright@mit.edu</a:t>
            </a:r>
          </a:p>
        </p:txBody>
      </p:sp>
      <p:sp>
        <p:nvSpPr>
          <p:cNvPr id="3090" name="Text Box 18"/>
          <p:cNvSpPr txBox="1">
            <a:spLocks noChangeArrowheads="1"/>
          </p:cNvSpPr>
          <p:nvPr/>
        </p:nvSpPr>
        <p:spPr bwMode="auto">
          <a:xfrm>
            <a:off x="245323" y="4128554"/>
            <a:ext cx="2268592" cy="701731"/>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smtClean="0">
                <a:latin typeface="+mn-lt"/>
              </a:rPr>
              <a:t>Teaching Assistant</a:t>
            </a:r>
            <a:endParaRPr lang="en-US" sz="2400" dirty="0">
              <a:latin typeface="+mn-lt"/>
            </a:endParaRPr>
          </a:p>
        </p:txBody>
      </p:sp>
      <p:sp>
        <p:nvSpPr>
          <p:cNvPr id="3091" name="Text Box 19"/>
          <p:cNvSpPr txBox="1">
            <a:spLocks noChangeArrowheads="1"/>
          </p:cNvSpPr>
          <p:nvPr/>
        </p:nvSpPr>
        <p:spPr bwMode="auto">
          <a:xfrm>
            <a:off x="4437622" y="4128555"/>
            <a:ext cx="1452815" cy="701731"/>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err="1" smtClean="0">
                <a:latin typeface="+mn-lt"/>
              </a:rPr>
              <a:t>Adminis-tration</a:t>
            </a:r>
            <a:endParaRPr lang="en-US" sz="2400" dirty="0">
              <a:latin typeface="+mn-lt"/>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3424" y="3757279"/>
            <a:ext cx="1444282" cy="1444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7549" y="5875022"/>
            <a:ext cx="8059480" cy="646331"/>
          </a:xfrm>
          <a:prstGeom prst="rect">
            <a:avLst/>
          </a:prstGeom>
          <a:noFill/>
          <a:ln>
            <a:solidFill>
              <a:schemeClr val="tx1"/>
            </a:solidFill>
          </a:ln>
        </p:spPr>
        <p:txBody>
          <a:bodyPr wrap="square" rtlCol="0">
            <a:spAutoFit/>
          </a:bodyPr>
          <a:lstStyle/>
          <a:p>
            <a:pPr>
              <a:buNone/>
            </a:pPr>
            <a:r>
              <a:rPr lang="en-US" dirty="0" smtClean="0"/>
              <a:t>For most up-to-date information and handouts please consult the course website: http</a:t>
            </a:r>
            <a:r>
              <a:rPr lang="en-US" dirty="0"/>
              <a:t>://</a:t>
            </a:r>
            <a:r>
              <a:rPr lang="en-US" dirty="0" smtClean="0"/>
              <a:t>csg.csail.mit.edu/6.S195</a:t>
            </a:r>
            <a:endParaRPr lang="en-US" dirty="0"/>
          </a:p>
        </p:txBody>
      </p:sp>
      <p:sp>
        <p:nvSpPr>
          <p:cNvPr id="10" name="Date Placeholder 9"/>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1" name="Footer Placeholder 10"/>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2" name="Slide Number Placeholder 11"/>
          <p:cNvSpPr>
            <a:spLocks noGrp="1"/>
          </p:cNvSpPr>
          <p:nvPr>
            <p:ph type="sldNum" sz="quarter" idx="4"/>
          </p:nvPr>
        </p:nvSpPr>
        <p:spPr/>
        <p:txBody>
          <a:bodyPr/>
          <a:lstStyle/>
          <a:p>
            <a:pPr>
              <a:defRPr/>
            </a:pPr>
            <a:r>
              <a:rPr lang="en-US" smtClean="0"/>
              <a:t>L01-</a:t>
            </a:r>
            <a:fld id="{22704540-D8BF-43FA-8BB3-56C1EB556762}" type="slidenum">
              <a:rPr lang="en-US" smtClean="0"/>
              <a:pPr>
                <a:defRPr/>
              </a:pPr>
              <a:t>2</a:t>
            </a:fld>
            <a:endParaRPr lang="en-US" dirty="0"/>
          </a:p>
        </p:txBody>
      </p:sp>
    </p:spTree>
    <p:extLst>
      <p:ext uri="{BB962C8B-B14F-4D97-AF65-F5344CB8AC3E}">
        <p14:creationId xmlns:p14="http://schemas.microsoft.com/office/powerpoint/2010/main" val="3426110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111" y="1669320"/>
            <a:ext cx="7772400" cy="2066260"/>
          </a:xfrm>
        </p:spPr>
        <p:txBody>
          <a:bodyPr/>
          <a:lstStyle/>
          <a:p>
            <a:r>
              <a:rPr lang="en-US" dirty="0" smtClean="0"/>
              <a:t>Picasso </a:t>
            </a:r>
            <a:r>
              <a:rPr lang="en-US" dirty="0"/>
              <a:t>reportedly said that I cannot improve </a:t>
            </a:r>
            <a:r>
              <a:rPr lang="en-US" dirty="0" smtClean="0"/>
              <a:t>it but these are my </a:t>
            </a:r>
            <a:r>
              <a:rPr lang="en-US" dirty="0" err="1" smtClean="0"/>
              <a:t>Meninas</a:t>
            </a:r>
            <a:endParaRPr lang="en-US" dirty="0"/>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20</a:t>
            </a:fld>
            <a:endParaRPr lang="en-US" dirty="0"/>
          </a:p>
        </p:txBody>
      </p:sp>
    </p:spTree>
    <p:extLst>
      <p:ext uri="{BB962C8B-B14F-4D97-AF65-F5344CB8AC3E}">
        <p14:creationId xmlns:p14="http://schemas.microsoft.com/office/powerpoint/2010/main" val="2598895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goals of this subject</a:t>
            </a:r>
            <a:endParaRPr lang="en-US" dirty="0"/>
          </a:p>
        </p:txBody>
      </p:sp>
      <p:sp>
        <p:nvSpPr>
          <p:cNvPr id="3" name="Content Placeholder 2"/>
          <p:cNvSpPr>
            <a:spLocks noGrp="1"/>
          </p:cNvSpPr>
          <p:nvPr>
            <p:ph idx="1"/>
          </p:nvPr>
        </p:nvSpPr>
        <p:spPr>
          <a:xfrm>
            <a:off x="606184" y="1522856"/>
            <a:ext cx="7921128" cy="4952372"/>
          </a:xfrm>
        </p:spPr>
        <p:txBody>
          <a:bodyPr/>
          <a:lstStyle/>
          <a:p>
            <a:r>
              <a:rPr lang="en-US" sz="2400" dirty="0" smtClean="0"/>
              <a:t>Study </a:t>
            </a:r>
            <a:r>
              <a:rPr lang="en-US" sz="2400" dirty="0"/>
              <a:t>computer </a:t>
            </a:r>
            <a:r>
              <a:rPr lang="en-US" sz="2400" dirty="0" smtClean="0"/>
              <a:t>architecture by </a:t>
            </a:r>
            <a:r>
              <a:rPr lang="en-US" sz="2400" i="1" dirty="0" smtClean="0"/>
              <a:t>constructing</a:t>
            </a:r>
            <a:r>
              <a:rPr lang="en-US" sz="2400" dirty="0" smtClean="0"/>
              <a:t> many different machines</a:t>
            </a:r>
          </a:p>
          <a:p>
            <a:r>
              <a:rPr lang="en-US" sz="2400" dirty="0" smtClean="0"/>
              <a:t>Learn a new method of describing architectures where there is less emphasis on figures/diagrams and more emphasis on executable descriptions</a:t>
            </a:r>
          </a:p>
          <a:p>
            <a:pPr lvl="1"/>
            <a:r>
              <a:rPr lang="en-US" sz="2000" dirty="0" smtClean="0"/>
              <a:t>Each architecture and each part of it would be defined as executable code in BSV</a:t>
            </a:r>
          </a:p>
          <a:p>
            <a:pPr lvl="1"/>
            <a:r>
              <a:rPr lang="en-US" sz="2000" dirty="0" smtClean="0"/>
              <a:t>Learning BSV is about learning a model of parallel programming (all hardware is parallel)</a:t>
            </a:r>
          </a:p>
          <a:p>
            <a:r>
              <a:rPr lang="en-US" sz="2400" dirty="0" smtClean="0"/>
              <a:t>Learn about test benches, including designing your own</a:t>
            </a:r>
          </a:p>
          <a:p>
            <a:r>
              <a:rPr lang="en-US" sz="2400" dirty="0" smtClean="0"/>
              <a:t>Learn about quantitative evaluation of designs</a:t>
            </a:r>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21</a:t>
            </a:fld>
            <a:endParaRPr lang="en-US" dirty="0"/>
          </a:p>
        </p:txBody>
      </p:sp>
    </p:spTree>
    <p:extLst>
      <p:ext uri="{BB962C8B-B14F-4D97-AF65-F5344CB8AC3E}">
        <p14:creationId xmlns:p14="http://schemas.microsoft.com/office/powerpoint/2010/main" val="263879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81069" y="1379691"/>
            <a:ext cx="7643167" cy="5282340"/>
            <a:chOff x="1181069" y="1198930"/>
            <a:chExt cx="7643167" cy="5282340"/>
          </a:xfrm>
        </p:grpSpPr>
        <p:sp>
          <p:nvSpPr>
            <p:cNvPr id="61" name="Rectangle 60"/>
            <p:cNvSpPr/>
            <p:nvPr/>
          </p:nvSpPr>
          <p:spPr>
            <a:xfrm>
              <a:off x="3280761" y="1906705"/>
              <a:ext cx="2576696" cy="62885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1" i="0" u="none" strike="noStrike" kern="0" cap="none" spc="0" normalizeH="0" baseline="0" noProof="0" dirty="0" smtClean="0">
                  <a:ln>
                    <a:noFill/>
                  </a:ln>
                  <a:solidFill>
                    <a:prstClr val="white"/>
                  </a:solidFill>
                  <a:effectLst/>
                  <a:uLnTx/>
                  <a:uFillTx/>
                  <a:latin typeface="Calibri"/>
                  <a:ea typeface="+mn-ea"/>
                  <a:cs typeface="Calibri"/>
                </a:rPr>
                <a:t>Bluespec Compiler</a:t>
              </a:r>
            </a:p>
          </p:txBody>
        </p:sp>
        <p:grpSp>
          <p:nvGrpSpPr>
            <p:cNvPr id="2" name="Group 30"/>
            <p:cNvGrpSpPr/>
            <p:nvPr/>
          </p:nvGrpSpPr>
          <p:grpSpPr>
            <a:xfrm>
              <a:off x="1181069" y="3632139"/>
              <a:ext cx="6781935" cy="628855"/>
              <a:chOff x="949053" y="3286360"/>
              <a:chExt cx="6781935" cy="628855"/>
            </a:xfrm>
          </p:grpSpPr>
          <p:sp>
            <p:nvSpPr>
              <p:cNvPr id="23" name="Left-Right Arrow 22"/>
              <p:cNvSpPr/>
              <p:nvPr/>
            </p:nvSpPr>
            <p:spPr>
              <a:xfrm>
                <a:off x="2927937" y="3313318"/>
                <a:ext cx="1092200" cy="574938"/>
              </a:xfrm>
              <a:prstGeom prst="leftRightArrow">
                <a:avLst>
                  <a:gd name="adj1" fmla="val 67672"/>
                  <a:gd name="adj2" fmla="val 29015"/>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en-US" sz="2400">
                  <a:latin typeface="Calibri"/>
                  <a:cs typeface="Calibri"/>
                </a:endParaRPr>
              </a:p>
            </p:txBody>
          </p:sp>
          <p:sp>
            <p:nvSpPr>
              <p:cNvPr id="50" name="Rectangle 49"/>
              <p:cNvSpPr/>
              <p:nvPr/>
            </p:nvSpPr>
            <p:spPr>
              <a:xfrm>
                <a:off x="4028596" y="3288158"/>
                <a:ext cx="1320057" cy="62525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Xilinx</a:t>
                </a:r>
                <a:r>
                  <a:rPr kumimoji="0" lang="en-US" sz="1800" b="0" i="0" u="none" strike="noStrike" kern="0" cap="none" spc="0" normalizeH="0" noProof="0" dirty="0" smtClean="0">
                    <a:ln>
                      <a:noFill/>
                    </a:ln>
                    <a:solidFill>
                      <a:prstClr val="white"/>
                    </a:solidFill>
                    <a:effectLst/>
                    <a:uLnTx/>
                    <a:uFillTx/>
                    <a:latin typeface="Calibri"/>
                    <a:ea typeface="+mn-ea"/>
                    <a:cs typeface="Calibri"/>
                  </a:rPr>
                  <a:t> ISE</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Simulator</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51" name="Rectangle 50"/>
              <p:cNvSpPr/>
              <p:nvPr/>
            </p:nvSpPr>
            <p:spPr>
              <a:xfrm>
                <a:off x="6410931" y="3288158"/>
                <a:ext cx="1320057" cy="62525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Xilinx XST</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Synthesis</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54" name="Rectangle 53"/>
              <p:cNvSpPr/>
              <p:nvPr/>
            </p:nvSpPr>
            <p:spPr>
              <a:xfrm>
                <a:off x="949053" y="3286360"/>
                <a:ext cx="1968447" cy="62885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1" i="0" u="none" strike="noStrike" kern="0" cap="none" spc="0" normalizeH="0" baseline="0" noProof="0" dirty="0" smtClean="0">
                    <a:ln>
                      <a:noFill/>
                    </a:ln>
                    <a:solidFill>
                      <a:prstClr val="white"/>
                    </a:solidFill>
                    <a:effectLst/>
                    <a:uLnTx/>
                    <a:uFillTx/>
                    <a:latin typeface="Calibri"/>
                    <a:ea typeface="+mn-ea"/>
                    <a:cs typeface="Calibri"/>
                  </a:rPr>
                  <a:t>Bluespec Simulator</a:t>
                </a:r>
              </a:p>
            </p:txBody>
          </p:sp>
          <p:sp>
            <p:nvSpPr>
              <p:cNvPr id="33" name="TextBox 32"/>
              <p:cNvSpPr txBox="1"/>
              <p:nvPr/>
            </p:nvSpPr>
            <p:spPr>
              <a:xfrm>
                <a:off x="2709645" y="3369955"/>
                <a:ext cx="1543046" cy="523220"/>
              </a:xfrm>
              <a:prstGeom prst="rect">
                <a:avLst/>
              </a:prstGeom>
              <a:noFill/>
            </p:spPr>
            <p:txBody>
              <a:bodyPr wrap="square" rtlCol="0">
                <a:spAutoFit/>
              </a:bodyPr>
              <a:lstStyle/>
              <a:p>
                <a:pPr algn="ctr" fontAlgn="auto">
                  <a:lnSpc>
                    <a:spcPct val="100000"/>
                  </a:lnSpc>
                  <a:spcBef>
                    <a:spcPts val="0"/>
                  </a:spcBef>
                  <a:spcAft>
                    <a:spcPts val="0"/>
                  </a:spcAft>
                  <a:buClrTx/>
                  <a:buSzTx/>
                  <a:buNone/>
                  <a:defRPr/>
                </a:pPr>
                <a:r>
                  <a:rPr lang="en-US" sz="1400" b="1" kern="0" dirty="0">
                    <a:solidFill>
                      <a:srgbClr val="1F497D"/>
                    </a:solidFill>
                    <a:latin typeface="Calibri"/>
                    <a:cs typeface="Calibri"/>
                  </a:rPr>
                  <a:t>Cycle</a:t>
                </a:r>
                <a:br>
                  <a:rPr lang="en-US" sz="1400" b="1" kern="0" dirty="0">
                    <a:solidFill>
                      <a:srgbClr val="1F497D"/>
                    </a:solidFill>
                    <a:latin typeface="Calibri"/>
                    <a:cs typeface="Calibri"/>
                  </a:rPr>
                </a:br>
                <a:r>
                  <a:rPr lang="en-US" sz="1400" b="1" kern="0" dirty="0">
                    <a:solidFill>
                      <a:srgbClr val="1F497D"/>
                    </a:solidFill>
                    <a:latin typeface="Calibri"/>
                    <a:cs typeface="Calibri"/>
                  </a:rPr>
                  <a:t>Accurate</a:t>
                </a:r>
              </a:p>
            </p:txBody>
          </p:sp>
        </p:grpSp>
        <p:sp>
          <p:nvSpPr>
            <p:cNvPr id="29" name="Rounded Rectangle 28"/>
            <p:cNvSpPr/>
            <p:nvPr/>
          </p:nvSpPr>
          <p:spPr>
            <a:xfrm>
              <a:off x="3833054" y="1198930"/>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a:solidFill>
                    <a:srgbClr val="1F497D"/>
                  </a:solidFill>
                  <a:latin typeface="Calibri"/>
                  <a:ea typeface="ＭＳ Ｐゴシック" charset="0"/>
                  <a:cs typeface="Calibri"/>
                </a:rPr>
                <a:t>BSV source</a:t>
              </a:r>
            </a:p>
          </p:txBody>
        </p:sp>
        <p:sp>
          <p:nvSpPr>
            <p:cNvPr id="66" name="Rounded Rectangle 65"/>
            <p:cNvSpPr/>
            <p:nvPr/>
          </p:nvSpPr>
          <p:spPr>
            <a:xfrm>
              <a:off x="4623613" y="2775502"/>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Verilog RTL</a:t>
              </a:r>
              <a:endParaRPr lang="en-US" sz="1800" b="1" kern="0" dirty="0">
                <a:solidFill>
                  <a:srgbClr val="1F497D"/>
                </a:solidFill>
                <a:latin typeface="Calibri"/>
                <a:ea typeface="ＭＳ Ｐゴシック" charset="0"/>
                <a:cs typeface="Calibri"/>
              </a:endParaRPr>
            </a:p>
          </p:txBody>
        </p:sp>
        <p:grpSp>
          <p:nvGrpSpPr>
            <p:cNvPr id="3" name="Group 31"/>
            <p:cNvGrpSpPr/>
            <p:nvPr/>
          </p:nvGrpSpPr>
          <p:grpSpPr>
            <a:xfrm>
              <a:off x="2960987" y="4660431"/>
              <a:ext cx="5080021" cy="625259"/>
              <a:chOff x="2728971" y="4417490"/>
              <a:chExt cx="5080021" cy="625259"/>
            </a:xfrm>
          </p:grpSpPr>
          <p:sp>
            <p:nvSpPr>
              <p:cNvPr id="57" name="Rounded Rectangle 56"/>
              <p:cNvSpPr/>
              <p:nvPr/>
            </p:nvSpPr>
            <p:spPr>
              <a:xfrm>
                <a:off x="2728971" y="4501519"/>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VCD output</a:t>
                </a:r>
                <a:endParaRPr lang="en-US" sz="1800" b="1" kern="0" dirty="0">
                  <a:solidFill>
                    <a:srgbClr val="1F497D"/>
                  </a:solidFill>
                  <a:latin typeface="Calibri"/>
                  <a:ea typeface="ＭＳ Ｐゴシック" charset="0"/>
                  <a:cs typeface="Calibri"/>
                </a:endParaRPr>
              </a:p>
            </p:txBody>
          </p:sp>
          <p:sp>
            <p:nvSpPr>
              <p:cNvPr id="64" name="Rounded Rectangle 63"/>
              <p:cNvSpPr/>
              <p:nvPr/>
            </p:nvSpPr>
            <p:spPr>
              <a:xfrm>
                <a:off x="6335792" y="4501519"/>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Gates</a:t>
                </a:r>
                <a:endParaRPr lang="en-US" sz="1800" b="1" kern="0" dirty="0">
                  <a:solidFill>
                    <a:srgbClr val="1F497D"/>
                  </a:solidFill>
                  <a:latin typeface="Calibri"/>
                  <a:ea typeface="ＭＳ Ｐゴシック" charset="0"/>
                  <a:cs typeface="Calibri"/>
                </a:endParaRPr>
              </a:p>
            </p:txBody>
          </p:sp>
          <p:sp>
            <p:nvSpPr>
              <p:cNvPr id="68" name="Rectangle 67"/>
              <p:cNvSpPr/>
              <p:nvPr/>
            </p:nvSpPr>
            <p:spPr>
              <a:xfrm>
                <a:off x="4549317" y="4417490"/>
                <a:ext cx="1459750" cy="62525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Power Analysis</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grpSp>
        <p:pic>
          <p:nvPicPr>
            <p:cNvPr id="30" name="Picture 29"/>
            <p:cNvPicPr>
              <a:picLocks noChangeAspect="1"/>
            </p:cNvPicPr>
            <p:nvPr/>
          </p:nvPicPr>
          <p:blipFill>
            <a:blip r:embed="rId2" cstate="print"/>
            <a:stretch>
              <a:fillRect/>
            </a:stretch>
          </p:blipFill>
          <p:spPr>
            <a:xfrm>
              <a:off x="7537303" y="5440573"/>
              <a:ext cx="1286933" cy="1040697"/>
            </a:xfrm>
            <a:prstGeom prst="rect">
              <a:avLst/>
            </a:prstGeom>
          </p:spPr>
        </p:pic>
        <p:cxnSp>
          <p:nvCxnSpPr>
            <p:cNvPr id="39" name="Elbow Connector 38"/>
            <p:cNvCxnSpPr>
              <a:stCxn id="66" idx="2"/>
              <a:endCxn id="50" idx="0"/>
            </p:cNvCxnSpPr>
            <p:nvPr/>
          </p:nvCxnSpPr>
          <p:spPr>
            <a:xfrm rot="5400000">
              <a:off x="4939810" y="3213533"/>
              <a:ext cx="401235" cy="439572"/>
            </a:xfrm>
            <a:prstGeom prst="bentConnector3">
              <a:avLst/>
            </a:prstGeom>
            <a:noFill/>
            <a:ln w="28575" cap="flat" cmpd="sng" algn="ctr">
              <a:solidFill>
                <a:sysClr val="windowText" lastClr="000000"/>
              </a:solidFill>
              <a:prstDash val="solid"/>
              <a:tailEnd type="triangle"/>
            </a:ln>
            <a:effectLst/>
          </p:spPr>
        </p:cxnSp>
        <p:cxnSp>
          <p:nvCxnSpPr>
            <p:cNvPr id="41" name="Elbow Connector 40"/>
            <p:cNvCxnSpPr>
              <a:stCxn id="66" idx="2"/>
              <a:endCxn id="51" idx="0"/>
            </p:cNvCxnSpPr>
            <p:nvPr/>
          </p:nvCxnSpPr>
          <p:spPr>
            <a:xfrm rot="16200000" flipH="1">
              <a:off x="6130977" y="2461937"/>
              <a:ext cx="401235" cy="1942763"/>
            </a:xfrm>
            <a:prstGeom prst="bentConnector3">
              <a:avLst/>
            </a:prstGeom>
            <a:noFill/>
            <a:ln w="28575" cap="flat" cmpd="sng" algn="ctr">
              <a:solidFill>
                <a:sysClr val="windowText" lastClr="000000"/>
              </a:solidFill>
              <a:prstDash val="solid"/>
              <a:tailEnd type="triangle"/>
            </a:ln>
            <a:effectLst/>
          </p:spPr>
        </p:cxnSp>
        <p:cxnSp>
          <p:nvCxnSpPr>
            <p:cNvPr id="70" name="Elbow Connector 69"/>
            <p:cNvCxnSpPr/>
            <p:nvPr/>
          </p:nvCxnSpPr>
          <p:spPr>
            <a:xfrm rot="16200000" flipH="1">
              <a:off x="5218630" y="2658094"/>
              <a:ext cx="245066" cy="1"/>
            </a:xfrm>
            <a:prstGeom prst="bentConnector3">
              <a:avLst/>
            </a:prstGeom>
            <a:noFill/>
            <a:ln w="28575" cap="flat" cmpd="sng" algn="ctr">
              <a:solidFill>
                <a:sysClr val="windowText" lastClr="000000"/>
              </a:solidFill>
              <a:prstDash val="solid"/>
              <a:tailEnd type="triangle"/>
            </a:ln>
            <a:effectLst/>
          </p:spPr>
        </p:cxnSp>
        <p:cxnSp>
          <p:nvCxnSpPr>
            <p:cNvPr id="74" name="Elbow Connector 73"/>
            <p:cNvCxnSpPr>
              <a:endCxn id="61" idx="0"/>
            </p:cNvCxnSpPr>
            <p:nvPr/>
          </p:nvCxnSpPr>
          <p:spPr>
            <a:xfrm rot="5400000">
              <a:off x="4450672" y="1787723"/>
              <a:ext cx="237419" cy="544"/>
            </a:xfrm>
            <a:prstGeom prst="bentConnector3">
              <a:avLst/>
            </a:prstGeom>
            <a:noFill/>
            <a:ln w="28575" cap="flat" cmpd="sng" algn="ctr">
              <a:solidFill>
                <a:sysClr val="windowText" lastClr="000000"/>
              </a:solidFill>
              <a:prstDash val="solid"/>
              <a:tailEnd type="triangle"/>
            </a:ln>
            <a:effectLst/>
          </p:spPr>
        </p:cxnSp>
        <p:cxnSp>
          <p:nvCxnSpPr>
            <p:cNvPr id="75" name="Elbow Connector 74"/>
            <p:cNvCxnSpPr>
              <a:endCxn id="54" idx="0"/>
            </p:cNvCxnSpPr>
            <p:nvPr/>
          </p:nvCxnSpPr>
          <p:spPr>
            <a:xfrm rot="10800000" flipV="1">
              <a:off x="2165294" y="3029147"/>
              <a:ext cx="1674535" cy="602992"/>
            </a:xfrm>
            <a:prstGeom prst="bentConnector2">
              <a:avLst/>
            </a:prstGeom>
            <a:noFill/>
            <a:ln w="28575" cap="flat" cmpd="sng" algn="ctr">
              <a:solidFill>
                <a:sysClr val="windowText" lastClr="000000"/>
              </a:solidFill>
              <a:prstDash val="solid"/>
              <a:tailEnd type="triangle"/>
            </a:ln>
            <a:effectLst/>
          </p:spPr>
        </p:cxnSp>
        <p:cxnSp>
          <p:nvCxnSpPr>
            <p:cNvPr id="80" name="Elbow Connector 79"/>
            <p:cNvCxnSpPr/>
            <p:nvPr/>
          </p:nvCxnSpPr>
          <p:spPr>
            <a:xfrm rot="5400000">
              <a:off x="3573641" y="2785981"/>
              <a:ext cx="500838" cy="3"/>
            </a:xfrm>
            <a:prstGeom prst="bentConnector3">
              <a:avLst/>
            </a:prstGeom>
            <a:noFill/>
            <a:ln w="28575" cap="flat" cmpd="sng" algn="ctr">
              <a:solidFill>
                <a:sysClr val="windowText" lastClr="000000"/>
              </a:solidFill>
              <a:prstDash val="solid"/>
              <a:headEnd type="none"/>
              <a:tailEnd type="none"/>
            </a:ln>
            <a:effectLst/>
          </p:spPr>
        </p:cxnSp>
        <p:cxnSp>
          <p:nvCxnSpPr>
            <p:cNvPr id="83" name="Straight Arrow Connector 82"/>
            <p:cNvCxnSpPr>
              <a:stCxn id="57" idx="3"/>
              <a:endCxn id="68" idx="1"/>
            </p:cNvCxnSpPr>
            <p:nvPr/>
          </p:nvCxnSpPr>
          <p:spPr>
            <a:xfrm>
              <a:off x="4434187" y="4973060"/>
              <a:ext cx="347146" cy="1"/>
            </a:xfrm>
            <a:prstGeom prst="straightConnector1">
              <a:avLst/>
            </a:prstGeom>
            <a:noFill/>
            <a:ln w="28575" cap="flat" cmpd="sng" algn="ctr">
              <a:solidFill>
                <a:sysClr val="windowText" lastClr="000000"/>
              </a:solidFill>
              <a:prstDash val="solid"/>
              <a:tailEnd type="triangle"/>
            </a:ln>
            <a:effectLst/>
          </p:spPr>
        </p:cxnSp>
        <p:cxnSp>
          <p:nvCxnSpPr>
            <p:cNvPr id="85" name="Straight Arrow Connector 84"/>
            <p:cNvCxnSpPr>
              <a:stCxn id="64" idx="1"/>
              <a:endCxn id="68" idx="3"/>
            </p:cNvCxnSpPr>
            <p:nvPr/>
          </p:nvCxnSpPr>
          <p:spPr>
            <a:xfrm flipH="1">
              <a:off x="6241083" y="4973060"/>
              <a:ext cx="326725" cy="1"/>
            </a:xfrm>
            <a:prstGeom prst="straightConnector1">
              <a:avLst/>
            </a:prstGeom>
            <a:noFill/>
            <a:ln w="28575" cap="flat" cmpd="sng" algn="ctr">
              <a:solidFill>
                <a:sysClr val="windowText" lastClr="000000"/>
              </a:solidFill>
              <a:prstDash val="solid"/>
              <a:tailEnd type="triangle"/>
            </a:ln>
            <a:effectLst/>
          </p:spPr>
        </p:cxnSp>
        <p:cxnSp>
          <p:nvCxnSpPr>
            <p:cNvPr id="87" name="Straight Arrow Connector 86"/>
            <p:cNvCxnSpPr>
              <a:stCxn id="51" idx="2"/>
              <a:endCxn id="64" idx="0"/>
            </p:cNvCxnSpPr>
            <p:nvPr/>
          </p:nvCxnSpPr>
          <p:spPr>
            <a:xfrm>
              <a:off x="7302976" y="4259196"/>
              <a:ext cx="1432" cy="485264"/>
            </a:xfrm>
            <a:prstGeom prst="straightConnector1">
              <a:avLst/>
            </a:prstGeom>
            <a:noFill/>
            <a:ln w="28575" cap="flat" cmpd="sng" algn="ctr">
              <a:solidFill>
                <a:sysClr val="windowText" lastClr="000000"/>
              </a:solidFill>
              <a:prstDash val="solid"/>
              <a:tailEnd type="triangle"/>
            </a:ln>
            <a:effectLst/>
          </p:spPr>
        </p:cxnSp>
        <p:cxnSp>
          <p:nvCxnSpPr>
            <p:cNvPr id="89" name="Straight Arrow Connector 88"/>
            <p:cNvCxnSpPr>
              <a:stCxn id="64" idx="2"/>
              <a:endCxn id="30" idx="0"/>
            </p:cNvCxnSpPr>
            <p:nvPr/>
          </p:nvCxnSpPr>
          <p:spPr>
            <a:xfrm>
              <a:off x="7304408" y="5201660"/>
              <a:ext cx="876362" cy="238913"/>
            </a:xfrm>
            <a:prstGeom prst="straightConnector1">
              <a:avLst/>
            </a:prstGeom>
            <a:noFill/>
            <a:ln w="28575" cap="flat" cmpd="sng" algn="ctr">
              <a:solidFill>
                <a:sysClr val="windowText" lastClr="000000"/>
              </a:solidFill>
              <a:prstDash val="solid"/>
              <a:tailEnd type="triangle"/>
            </a:ln>
            <a:effectLst/>
          </p:spPr>
        </p:cxnSp>
        <p:cxnSp>
          <p:nvCxnSpPr>
            <p:cNvPr id="91" name="Elbow Connector 90"/>
            <p:cNvCxnSpPr>
              <a:stCxn id="50" idx="2"/>
              <a:endCxn id="57" idx="0"/>
            </p:cNvCxnSpPr>
            <p:nvPr/>
          </p:nvCxnSpPr>
          <p:spPr>
            <a:xfrm rot="5400000">
              <a:off x="4066482" y="3890301"/>
              <a:ext cx="485264" cy="1223054"/>
            </a:xfrm>
            <a:prstGeom prst="bentConnector3">
              <a:avLst/>
            </a:prstGeom>
            <a:noFill/>
            <a:ln w="28575" cap="flat" cmpd="sng" algn="ctr">
              <a:solidFill>
                <a:sysClr val="windowText" lastClr="000000"/>
              </a:solidFill>
              <a:prstDash val="solid"/>
              <a:tailEnd type="triangle"/>
            </a:ln>
            <a:effectLst/>
          </p:spPr>
        </p:cxnSp>
        <p:cxnSp>
          <p:nvCxnSpPr>
            <p:cNvPr id="93" name="Elbow Connector 92"/>
            <p:cNvCxnSpPr>
              <a:stCxn id="54" idx="2"/>
              <a:endCxn id="57" idx="0"/>
            </p:cNvCxnSpPr>
            <p:nvPr/>
          </p:nvCxnSpPr>
          <p:spPr>
            <a:xfrm rot="16200000" flipH="1">
              <a:off x="2689707" y="3736580"/>
              <a:ext cx="483466" cy="1532294"/>
            </a:xfrm>
            <a:prstGeom prst="bentConnector3">
              <a:avLst/>
            </a:prstGeom>
            <a:noFill/>
            <a:ln w="28575" cap="flat" cmpd="sng" algn="ctr">
              <a:solidFill>
                <a:sysClr val="windowText" lastClr="000000"/>
              </a:solidFill>
              <a:prstDash val="solid"/>
              <a:tailEnd type="triangle"/>
            </a:ln>
            <a:effectLst/>
          </p:spPr>
        </p:cxnSp>
      </p:grpSp>
      <p:sp>
        <p:nvSpPr>
          <p:cNvPr id="18" name="Title 17"/>
          <p:cNvSpPr>
            <a:spLocks noGrp="1"/>
          </p:cNvSpPr>
          <p:nvPr>
            <p:ph type="title"/>
          </p:nvPr>
        </p:nvSpPr>
        <p:spPr>
          <a:xfrm>
            <a:off x="609600" y="255164"/>
            <a:ext cx="7772400" cy="788581"/>
          </a:xfrm>
        </p:spPr>
        <p:txBody>
          <a:bodyPr/>
          <a:lstStyle/>
          <a:p>
            <a:pPr algn="ctr"/>
            <a:r>
              <a:rPr lang="en-US" smtClean="0"/>
              <a:t>BSV Design </a:t>
            </a:r>
            <a:r>
              <a:rPr lang="en-US" dirty="0" smtClean="0"/>
              <a:t>Flow</a:t>
            </a:r>
            <a:endParaRPr lang="en-US" dirty="0"/>
          </a:p>
        </p:txBody>
      </p:sp>
      <p:sp>
        <p:nvSpPr>
          <p:cNvPr id="22" name="Freeform 21"/>
          <p:cNvSpPr/>
          <p:nvPr/>
        </p:nvSpPr>
        <p:spPr bwMode="auto">
          <a:xfrm>
            <a:off x="1480155" y="1073887"/>
            <a:ext cx="2881410" cy="3851334"/>
          </a:xfrm>
          <a:custGeom>
            <a:avLst/>
            <a:gdLst>
              <a:gd name="connsiteX0" fmla="*/ 2857929 w 2881410"/>
              <a:gd name="connsiteY0" fmla="*/ 0 h 4508204"/>
              <a:gd name="connsiteX1" fmla="*/ 2517687 w 2881410"/>
              <a:gd name="connsiteY1" fmla="*/ 2349795 h 4508204"/>
              <a:gd name="connsiteX2" fmla="*/ 338012 w 2881410"/>
              <a:gd name="connsiteY2" fmla="*/ 2977116 h 4508204"/>
              <a:gd name="connsiteX3" fmla="*/ 40301 w 2881410"/>
              <a:gd name="connsiteY3" fmla="*/ 4508204 h 4508204"/>
            </a:gdLst>
            <a:ahLst/>
            <a:cxnLst>
              <a:cxn ang="0">
                <a:pos x="connsiteX0" y="connsiteY0"/>
              </a:cxn>
              <a:cxn ang="0">
                <a:pos x="connsiteX1" y="connsiteY1"/>
              </a:cxn>
              <a:cxn ang="0">
                <a:pos x="connsiteX2" y="connsiteY2"/>
              </a:cxn>
              <a:cxn ang="0">
                <a:pos x="connsiteX3" y="connsiteY3"/>
              </a:cxn>
            </a:cxnLst>
            <a:rect l="l" t="t" r="r" b="b"/>
            <a:pathLst>
              <a:path w="2881410" h="4508204">
                <a:moveTo>
                  <a:pt x="2857929" y="0"/>
                </a:moveTo>
                <a:cubicBezTo>
                  <a:pt x="2897801" y="926804"/>
                  <a:pt x="2937673" y="1853609"/>
                  <a:pt x="2517687" y="2349795"/>
                </a:cubicBezTo>
                <a:cubicBezTo>
                  <a:pt x="2097701" y="2845981"/>
                  <a:pt x="750910" y="2617381"/>
                  <a:pt x="338012" y="2977116"/>
                </a:cubicBezTo>
                <a:cubicBezTo>
                  <a:pt x="-74886" y="3336851"/>
                  <a:pt x="-17293" y="3922527"/>
                  <a:pt x="40301" y="4508204"/>
                </a:cubicBezTo>
              </a:path>
            </a:pathLst>
          </a:cu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9" name="Slide Number Placeholder 18"/>
          <p:cNvSpPr>
            <a:spLocks noGrp="1"/>
          </p:cNvSpPr>
          <p:nvPr>
            <p:ph type="sldNum" sz="quarter" idx="4"/>
          </p:nvPr>
        </p:nvSpPr>
        <p:spPr/>
        <p:txBody>
          <a:bodyPr/>
          <a:lstStyle/>
          <a:p>
            <a:pPr>
              <a:defRPr/>
            </a:pPr>
            <a:r>
              <a:rPr lang="en-US" smtClean="0"/>
              <a:t>L01-</a:t>
            </a:r>
            <a:fld id="{22704540-D8BF-43FA-8BB3-56C1EB556762}" type="slidenum">
              <a:rPr lang="en-US" smtClean="0"/>
              <a:pPr>
                <a:defRPr/>
              </a:pPr>
              <a:t>22</a:t>
            </a:fld>
            <a:endParaRPr lang="en-US" dirty="0"/>
          </a:p>
        </p:txBody>
      </p:sp>
    </p:spTree>
    <p:extLst>
      <p:ext uri="{BB962C8B-B14F-4D97-AF65-F5344CB8AC3E}">
        <p14:creationId xmlns:p14="http://schemas.microsoft.com/office/powerpoint/2010/main" val="23730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3136" y="1556962"/>
            <a:ext cx="6714698" cy="2806922"/>
          </a:xfrm>
          <a:prstGeom prst="rect">
            <a:avLst/>
          </a:prstGeom>
          <a:solidFill>
            <a:schemeClr val="tx1"/>
          </a:solidFill>
        </p:spPr>
        <p:txBody>
          <a:bodyPr wrap="square" rtlCol="0">
            <a:spAutoFit/>
          </a:bodyPr>
          <a:lstStyle/>
          <a:p>
            <a:pPr>
              <a:buNone/>
            </a:pPr>
            <a:r>
              <a:rPr lang="en-US" sz="2800" dirty="0" smtClean="0">
                <a:solidFill>
                  <a:srgbClr val="FFC000"/>
                </a:solidFill>
              </a:rPr>
              <a:t>By the end-of-the-term you will design six or more different computers of increasing complexity and performance, and you will quantitatively evaluate the performance of your C programs on these machines</a:t>
            </a:r>
          </a:p>
        </p:txBody>
      </p:sp>
      <p:sp>
        <p:nvSpPr>
          <p:cNvPr id="15" name="Date Placeholder 1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6" name="Footer Placeholder 15"/>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7" name="Slide Number Placeholder 16"/>
          <p:cNvSpPr>
            <a:spLocks noGrp="1"/>
          </p:cNvSpPr>
          <p:nvPr>
            <p:ph type="sldNum" sz="quarter" idx="4"/>
          </p:nvPr>
        </p:nvSpPr>
        <p:spPr/>
        <p:txBody>
          <a:bodyPr/>
          <a:lstStyle/>
          <a:p>
            <a:pPr>
              <a:defRPr/>
            </a:pPr>
            <a:r>
              <a:rPr lang="en-US" smtClean="0"/>
              <a:t>L01-</a:t>
            </a:r>
            <a:fld id="{22704540-D8BF-43FA-8BB3-56C1EB556762}" type="slidenum">
              <a:rPr lang="en-US" smtClean="0"/>
              <a:pPr>
                <a:defRPr/>
              </a:pPr>
              <a:t>23</a:t>
            </a:fld>
            <a:endParaRPr lang="en-US" dirty="0"/>
          </a:p>
        </p:txBody>
      </p:sp>
    </p:spTree>
    <p:extLst>
      <p:ext uri="{BB962C8B-B14F-4D97-AF65-F5344CB8AC3E}">
        <p14:creationId xmlns:p14="http://schemas.microsoft.com/office/powerpoint/2010/main" val="2177833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550" y="1538287"/>
            <a:ext cx="6400800" cy="2319337"/>
          </a:xfrm>
        </p:spPr>
        <p:txBody>
          <a:bodyPr/>
          <a:lstStyle/>
          <a:p>
            <a:pPr algn="ctr"/>
            <a:r>
              <a:rPr lang="en-US" sz="2800" dirty="0" smtClean="0"/>
              <a:t>All the designs you do in this course can be implemented on FPGAs or realized as ASICs without significant additional effort. Time permitting we will explore FPGA implementations of the designs you do in the labs. </a:t>
            </a:r>
            <a:endParaRPr lang="en-US" sz="2800" dirty="0"/>
          </a:p>
        </p:txBody>
      </p:sp>
      <p:sp>
        <p:nvSpPr>
          <p:cNvPr id="15" name="Date Placeholder 1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6" name="Footer Placeholder 15"/>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7" name="Slide Number Placeholder 16"/>
          <p:cNvSpPr>
            <a:spLocks noGrp="1"/>
          </p:cNvSpPr>
          <p:nvPr>
            <p:ph type="sldNum" sz="quarter" idx="4"/>
          </p:nvPr>
        </p:nvSpPr>
        <p:spPr/>
        <p:txBody>
          <a:bodyPr/>
          <a:lstStyle/>
          <a:p>
            <a:pPr>
              <a:defRPr/>
            </a:pPr>
            <a:r>
              <a:rPr lang="en-US" smtClean="0"/>
              <a:t>L01-</a:t>
            </a:r>
            <a:fld id="{22704540-D8BF-43FA-8BB3-56C1EB556762}" type="slidenum">
              <a:rPr lang="en-US" smtClean="0"/>
              <a:pPr>
                <a:defRPr/>
              </a:pPr>
              <a:t>24</a:t>
            </a:fld>
            <a:endParaRPr lang="en-US" dirty="0"/>
          </a:p>
        </p:txBody>
      </p:sp>
    </p:spTree>
    <p:extLst>
      <p:ext uri="{BB962C8B-B14F-4D97-AF65-F5344CB8AC3E}">
        <p14:creationId xmlns:p14="http://schemas.microsoft.com/office/powerpoint/2010/main" val="2821830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592540" y="1522862"/>
            <a:ext cx="8182970" cy="5109950"/>
          </a:xfrm>
        </p:spPr>
        <p:txBody>
          <a:bodyPr/>
          <a:lstStyle/>
          <a:p>
            <a:r>
              <a:rPr lang="en-US" sz="2400" dirty="0" smtClean="0"/>
              <a:t>The class will meet three times a week (MWF 3pm to 4pm), accept for a few holidays</a:t>
            </a:r>
          </a:p>
          <a:p>
            <a:pPr lvl="1"/>
            <a:r>
              <a:rPr lang="en-US" sz="2000" dirty="0" smtClean="0"/>
              <a:t>Typically two classes every week are lectures while the third one is a tutorial</a:t>
            </a:r>
          </a:p>
          <a:p>
            <a:r>
              <a:rPr lang="en-US" sz="2400" dirty="0" smtClean="0"/>
              <a:t>Eight </a:t>
            </a:r>
            <a:r>
              <a:rPr lang="en-US" sz="2400" smtClean="0"/>
              <a:t>lab assignments; </a:t>
            </a:r>
            <a:r>
              <a:rPr lang="en-US" sz="2400" dirty="0" smtClean="0"/>
              <a:t>to be done individually </a:t>
            </a:r>
          </a:p>
          <a:p>
            <a:r>
              <a:rPr lang="en-US" sz="2400" dirty="0" smtClean="0"/>
              <a:t>A project/competition in the last two weeks to produce the fastest implementation or to try out a new cool architecture idea</a:t>
            </a:r>
          </a:p>
          <a:p>
            <a:r>
              <a:rPr lang="en-US" sz="2400" dirty="0" smtClean="0"/>
              <a:t>Labs + project constitute 10 grade units</a:t>
            </a:r>
          </a:p>
          <a:p>
            <a:pPr lvl="1"/>
            <a:r>
              <a:rPr lang="en-US" sz="2000" dirty="0" smtClean="0"/>
              <a:t>A = &gt;75% on all 10 grade units; </a:t>
            </a:r>
          </a:p>
          <a:p>
            <a:pPr lvl="1"/>
            <a:r>
              <a:rPr lang="en-US" sz="2000" dirty="0" smtClean="0"/>
              <a:t>B = &gt;75% on 7 grade units  </a:t>
            </a:r>
          </a:p>
          <a:p>
            <a:pPr lvl="1"/>
            <a:r>
              <a:rPr lang="en-US" sz="2000" dirty="0" smtClean="0"/>
              <a:t>C = &gt;50% on 7 grade units         </a:t>
            </a:r>
          </a:p>
        </p:txBody>
      </p:sp>
      <p:sp>
        <p:nvSpPr>
          <p:cNvPr id="4" name="Slide Number Placeholder 3"/>
          <p:cNvSpPr>
            <a:spLocks noGrp="1"/>
          </p:cNvSpPr>
          <p:nvPr>
            <p:ph type="sldNum" sz="quarter" idx="4"/>
          </p:nvPr>
        </p:nvSpPr>
        <p:spPr/>
        <p:txBody>
          <a:bodyPr/>
          <a:lstStyle/>
          <a:p>
            <a:pPr>
              <a:defRPr/>
            </a:pPr>
            <a:r>
              <a:rPr lang="en-US" smtClean="0"/>
              <a:t>L01-</a:t>
            </a:r>
            <a:fld id="{22704540-D8BF-43FA-8BB3-56C1EB556762}" type="slidenum">
              <a:rPr lang="en-US" smtClean="0"/>
              <a:pPr>
                <a:defRPr/>
              </a:pPr>
              <a:t>25</a:t>
            </a:fld>
            <a:endParaRPr lang="en-US" dirty="0"/>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dirty="0" smtClean="0"/>
              <a:t>http://csg.csail.mit.edu/6.S195</a:t>
            </a:r>
            <a:endParaRPr lang="en-US" dirty="0"/>
          </a:p>
        </p:txBody>
      </p:sp>
      <p:sp>
        <p:nvSpPr>
          <p:cNvPr id="7" name="TextBox 6"/>
          <p:cNvSpPr txBox="1"/>
          <p:nvPr/>
        </p:nvSpPr>
        <p:spPr>
          <a:xfrm>
            <a:off x="6864824" y="5499206"/>
            <a:ext cx="1609864" cy="369332"/>
          </a:xfrm>
          <a:prstGeom prst="rect">
            <a:avLst/>
          </a:prstGeom>
          <a:solidFill>
            <a:schemeClr val="tx1"/>
          </a:solidFill>
        </p:spPr>
        <p:txBody>
          <a:bodyPr wrap="none" rtlCol="0">
            <a:spAutoFit/>
          </a:bodyPr>
          <a:lstStyle/>
          <a:p>
            <a:pPr>
              <a:buNone/>
            </a:pPr>
            <a:r>
              <a:rPr lang="en-US" dirty="0" smtClean="0">
                <a:solidFill>
                  <a:schemeClr val="accent5">
                    <a:lumMod val="75000"/>
                  </a:schemeClr>
                </a:solidFill>
              </a:rPr>
              <a:t>No Quizzes</a:t>
            </a:r>
            <a:endParaRPr lang="en-US" dirty="0">
              <a:solidFill>
                <a:schemeClr val="accent5">
                  <a:lumMod val="75000"/>
                </a:schemeClr>
              </a:solidFill>
            </a:endParaRPr>
          </a:p>
        </p:txBody>
      </p:sp>
    </p:spTree>
    <p:extLst>
      <p:ext uri="{BB962C8B-B14F-4D97-AF65-F5344CB8AC3E}">
        <p14:creationId xmlns:p14="http://schemas.microsoft.com/office/powerpoint/2010/main" val="27819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19836" y="1632045"/>
            <a:ext cx="7772400" cy="4114800"/>
          </a:xfrm>
        </p:spPr>
        <p:txBody>
          <a:bodyPr/>
          <a:lstStyle/>
          <a:p>
            <a:r>
              <a:rPr lang="en-US" sz="2400" dirty="0" smtClean="0"/>
              <a:t>“Computer Architecture: A Constructive Approach”, Arvind, </a:t>
            </a:r>
            <a:r>
              <a:rPr lang="en-US" sz="2400" dirty="0" err="1" smtClean="0"/>
              <a:t>Rishiyur</a:t>
            </a:r>
            <a:r>
              <a:rPr lang="en-US" sz="2400" dirty="0" smtClean="0"/>
              <a:t> Nikhil, Joel Emer and </a:t>
            </a:r>
            <a:r>
              <a:rPr lang="en-US" sz="2400" dirty="0" err="1" smtClean="0"/>
              <a:t>Murali</a:t>
            </a:r>
            <a:r>
              <a:rPr lang="en-US" sz="2400" dirty="0" smtClean="0"/>
              <a:t> </a:t>
            </a:r>
            <a:r>
              <a:rPr lang="en-US" sz="2400" dirty="0" err="1" smtClean="0"/>
              <a:t>Vijayaraghavan</a:t>
            </a:r>
            <a:endParaRPr lang="en-US" sz="2400" dirty="0" smtClean="0"/>
          </a:p>
          <a:p>
            <a:r>
              <a:rPr lang="en-US" sz="2400" dirty="0" smtClean="0"/>
              <a:t>BSV Reference manual</a:t>
            </a:r>
          </a:p>
        </p:txBody>
      </p:sp>
      <p:sp>
        <p:nvSpPr>
          <p:cNvPr id="4" name="Slide Number Placeholder 3"/>
          <p:cNvSpPr>
            <a:spLocks noGrp="1"/>
          </p:cNvSpPr>
          <p:nvPr>
            <p:ph type="sldNum" sz="quarter" idx="4"/>
          </p:nvPr>
        </p:nvSpPr>
        <p:spPr/>
        <p:txBody>
          <a:bodyPr/>
          <a:lstStyle/>
          <a:p>
            <a:pPr>
              <a:defRPr/>
            </a:pPr>
            <a:r>
              <a:rPr lang="en-US" smtClean="0"/>
              <a:t>L01-</a:t>
            </a:r>
            <a:fld id="{22704540-D8BF-43FA-8BB3-56C1EB556762}" type="slidenum">
              <a:rPr lang="en-US" smtClean="0"/>
              <a:pPr>
                <a:defRPr/>
              </a:pPr>
              <a:t>26</a:t>
            </a:fld>
            <a:endParaRPr lang="en-US" dirty="0"/>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7" name="TextBox 6"/>
          <p:cNvSpPr txBox="1"/>
          <p:nvPr/>
        </p:nvSpPr>
        <p:spPr>
          <a:xfrm>
            <a:off x="693084" y="4034172"/>
            <a:ext cx="8059480" cy="646331"/>
          </a:xfrm>
          <a:prstGeom prst="rect">
            <a:avLst/>
          </a:prstGeom>
          <a:noFill/>
          <a:ln>
            <a:solidFill>
              <a:schemeClr val="tx1"/>
            </a:solidFill>
          </a:ln>
        </p:spPr>
        <p:txBody>
          <a:bodyPr wrap="square" rtlCol="0">
            <a:spAutoFit/>
          </a:bodyPr>
          <a:lstStyle/>
          <a:p>
            <a:pPr>
              <a:buNone/>
            </a:pPr>
            <a:r>
              <a:rPr lang="en-US" dirty="0" smtClean="0"/>
              <a:t>For most up-to-date information and handouts please consult the course website: http</a:t>
            </a:r>
            <a:r>
              <a:rPr lang="en-US" dirty="0"/>
              <a:t>://</a:t>
            </a:r>
            <a:r>
              <a:rPr lang="en-US" dirty="0" smtClean="0"/>
              <a:t>csg.csail.mit.edu/6.S195</a:t>
            </a:r>
            <a:endParaRPr lang="en-US" dirty="0"/>
          </a:p>
        </p:txBody>
      </p:sp>
    </p:spTree>
    <p:extLst>
      <p:ext uri="{BB962C8B-B14F-4D97-AF65-F5344CB8AC3E}">
        <p14:creationId xmlns:p14="http://schemas.microsoft.com/office/powerpoint/2010/main" val="227138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568657" y="177424"/>
            <a:ext cx="7772400" cy="1143000"/>
          </a:xfrm>
          <a:noFill/>
        </p:spPr>
        <p:txBody>
          <a:bodyPr/>
          <a:lstStyle/>
          <a:p>
            <a:pPr eaLnBrk="1" hangingPunct="1"/>
            <a:r>
              <a:rPr lang="en-US" dirty="0" smtClean="0"/>
              <a:t>Computing Devices Then…</a:t>
            </a:r>
            <a:br>
              <a:rPr lang="en-US" dirty="0" smtClean="0"/>
            </a:br>
            <a:r>
              <a:rPr lang="en-US" sz="2400" dirty="0" smtClean="0"/>
              <a:t>EDSAC, University of Cambridge, UK, 1949</a:t>
            </a:r>
            <a:endParaRPr lang="en-US" dirty="0" smtClean="0"/>
          </a:p>
        </p:txBody>
      </p:sp>
      <p:pic>
        <p:nvPicPr>
          <p:cNvPr id="7174" name="Picture 4"/>
          <p:cNvPicPr>
            <a:picLocks noChangeAspect="1" noChangeArrowheads="1"/>
          </p:cNvPicPr>
          <p:nvPr/>
        </p:nvPicPr>
        <p:blipFill>
          <a:blip r:embed="rId3" cstate="print"/>
          <a:srcRect/>
          <a:stretch>
            <a:fillRect/>
          </a:stretch>
        </p:blipFill>
        <p:spPr bwMode="auto">
          <a:xfrm>
            <a:off x="882650" y="1318814"/>
            <a:ext cx="7480300" cy="5319713"/>
          </a:xfrm>
          <a:prstGeom prst="rect">
            <a:avLst/>
          </a:prstGeom>
          <a:noFill/>
          <a:ln w="9525">
            <a:noFill/>
            <a:miter lim="800000"/>
            <a:headEnd/>
            <a:tailEnd/>
          </a:ln>
        </p:spPr>
      </p:pic>
      <p:sp>
        <p:nvSpPr>
          <p:cNvPr id="7175"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spAutoFit/>
          </a:bodyPr>
          <a:lstStyle/>
          <a:p>
            <a:pPr algn="ctr" defTabSz="820738" eaLnBrk="0" hangingPunct="0">
              <a:lnSpc>
                <a:spcPct val="90000"/>
              </a:lnSpc>
              <a:spcBef>
                <a:spcPct val="50000"/>
              </a:spcBef>
              <a:buClr>
                <a:schemeClr val="tx1"/>
              </a:buClr>
              <a:buFont typeface="Wingdings" pitchFamily="2" charset="2"/>
              <a:buNone/>
            </a:pPr>
            <a:endParaRPr lang="en-US" sz="2200">
              <a:latin typeface="Arial" charset="0"/>
            </a:endParaRPr>
          </a:p>
        </p:txBody>
      </p:sp>
      <p:sp>
        <p:nvSpPr>
          <p:cNvPr id="14" name="Date Placeholder 13"/>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5" name="Footer Placeholder 14"/>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6" name="Slide Number Placeholder 15"/>
          <p:cNvSpPr>
            <a:spLocks noGrp="1"/>
          </p:cNvSpPr>
          <p:nvPr>
            <p:ph type="sldNum" sz="quarter" idx="4"/>
          </p:nvPr>
        </p:nvSpPr>
        <p:spPr/>
        <p:txBody>
          <a:bodyPr/>
          <a:lstStyle/>
          <a:p>
            <a:pPr>
              <a:defRPr/>
            </a:pPr>
            <a:r>
              <a:rPr lang="en-US" smtClean="0"/>
              <a:t>L01-</a:t>
            </a:r>
            <a:fld id="{22704540-D8BF-43FA-8BB3-56C1EB556762}" type="slidenum">
              <a:rPr lang="en-US" smtClean="0"/>
              <a:pPr>
                <a:defRPr/>
              </a:pPr>
              <a:t>3</a:t>
            </a:fld>
            <a:endParaRPr lang="en-US" dirty="0"/>
          </a:p>
        </p:txBody>
      </p:sp>
    </p:spTree>
    <p:extLst>
      <p:ext uri="{BB962C8B-B14F-4D97-AF65-F5344CB8AC3E}">
        <p14:creationId xmlns:p14="http://schemas.microsoft.com/office/powerpoint/2010/main" val="347070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36560"/>
            <a:ext cx="7772400" cy="1143000"/>
          </a:xfrm>
          <a:noFill/>
        </p:spPr>
        <p:txBody>
          <a:bodyPr/>
          <a:lstStyle/>
          <a:p>
            <a:pPr eaLnBrk="1" hangingPunct="1"/>
            <a:r>
              <a:rPr lang="en-US" dirty="0" smtClean="0"/>
              <a:t>Computing Devices Now</a:t>
            </a:r>
          </a:p>
        </p:txBody>
      </p:sp>
      <p:pic>
        <p:nvPicPr>
          <p:cNvPr id="1665027" name="Picture 3"/>
          <p:cNvPicPr>
            <a:picLocks noChangeAspect="1" noChangeArrowheads="1"/>
          </p:cNvPicPr>
          <p:nvPr/>
        </p:nvPicPr>
        <p:blipFill>
          <a:blip r:embed="rId3" cstate="print"/>
          <a:srcRect/>
          <a:stretch>
            <a:fillRect/>
          </a:stretch>
        </p:blipFill>
        <p:spPr bwMode="auto">
          <a:xfrm>
            <a:off x="3449638" y="4386774"/>
            <a:ext cx="2078037" cy="1255712"/>
          </a:xfrm>
          <a:prstGeom prst="rect">
            <a:avLst/>
          </a:prstGeom>
          <a:noFill/>
          <a:ln w="9525">
            <a:noFill/>
            <a:miter lim="800000"/>
            <a:headEnd/>
            <a:tailEnd/>
          </a:ln>
        </p:spPr>
      </p:pic>
      <p:pic>
        <p:nvPicPr>
          <p:cNvPr id="1665028" name="Picture 4"/>
          <p:cNvPicPr>
            <a:picLocks noChangeAspect="1" noChangeArrowheads="1"/>
          </p:cNvPicPr>
          <p:nvPr/>
        </p:nvPicPr>
        <p:blipFill>
          <a:blip r:embed="rId4" cstate="print"/>
          <a:srcRect/>
          <a:stretch>
            <a:fillRect/>
          </a:stretch>
        </p:blipFill>
        <p:spPr bwMode="auto">
          <a:xfrm>
            <a:off x="973138" y="4241800"/>
            <a:ext cx="1555750" cy="2300288"/>
          </a:xfrm>
          <a:prstGeom prst="rect">
            <a:avLst/>
          </a:prstGeom>
          <a:noFill/>
          <a:ln w="9525">
            <a:noFill/>
            <a:miter lim="800000"/>
            <a:headEnd/>
            <a:tailEnd/>
          </a:ln>
        </p:spPr>
      </p:pic>
      <p:pic>
        <p:nvPicPr>
          <p:cNvPr id="1665029" name="Picture 5"/>
          <p:cNvPicPr>
            <a:picLocks noChangeAspect="1" noChangeArrowheads="1"/>
          </p:cNvPicPr>
          <p:nvPr/>
        </p:nvPicPr>
        <p:blipFill>
          <a:blip r:embed="rId5" cstate="print"/>
          <a:srcRect/>
          <a:stretch>
            <a:fillRect/>
          </a:stretch>
        </p:blipFill>
        <p:spPr bwMode="auto">
          <a:xfrm>
            <a:off x="2249488" y="1317094"/>
            <a:ext cx="733425" cy="1133475"/>
          </a:xfrm>
          <a:prstGeom prst="rect">
            <a:avLst/>
          </a:prstGeom>
          <a:noFill/>
          <a:ln w="9525">
            <a:noFill/>
            <a:miter lim="800000"/>
            <a:headEnd/>
            <a:tailEnd/>
          </a:ln>
        </p:spPr>
      </p:pic>
      <p:pic>
        <p:nvPicPr>
          <p:cNvPr id="1665030" name="Picture 6" descr="MCj03984550000[1]"/>
          <p:cNvPicPr>
            <a:picLocks noChangeAspect="1" noChangeArrowheads="1"/>
          </p:cNvPicPr>
          <p:nvPr/>
        </p:nvPicPr>
        <p:blipFill>
          <a:blip r:embed="rId6" cstate="print"/>
          <a:srcRect/>
          <a:stretch>
            <a:fillRect/>
          </a:stretch>
        </p:blipFill>
        <p:spPr bwMode="auto">
          <a:xfrm>
            <a:off x="7043738" y="1485369"/>
            <a:ext cx="1838325" cy="947737"/>
          </a:xfrm>
          <a:prstGeom prst="rect">
            <a:avLst/>
          </a:prstGeom>
          <a:noFill/>
          <a:ln w="9525">
            <a:noFill/>
            <a:miter lim="800000"/>
            <a:headEnd/>
            <a:tailEnd/>
          </a:ln>
        </p:spPr>
      </p:pic>
      <p:pic>
        <p:nvPicPr>
          <p:cNvPr id="1665031" name="Picture 7" descr="MCj03985470000[1]"/>
          <p:cNvPicPr>
            <a:picLocks noChangeAspect="1" noChangeArrowheads="1"/>
          </p:cNvPicPr>
          <p:nvPr/>
        </p:nvPicPr>
        <p:blipFill>
          <a:blip r:embed="rId7" cstate="print"/>
          <a:srcRect/>
          <a:stretch>
            <a:fillRect/>
          </a:stretch>
        </p:blipFill>
        <p:spPr bwMode="auto">
          <a:xfrm>
            <a:off x="7069138" y="3010956"/>
            <a:ext cx="1833562" cy="969963"/>
          </a:xfrm>
          <a:prstGeom prst="rect">
            <a:avLst/>
          </a:prstGeom>
          <a:noFill/>
          <a:ln w="9525">
            <a:noFill/>
            <a:miter lim="800000"/>
            <a:headEnd/>
            <a:tailEnd/>
          </a:ln>
        </p:spPr>
      </p:pic>
      <p:pic>
        <p:nvPicPr>
          <p:cNvPr id="1665032" name="Picture 8" descr="MCj03984990000[1]"/>
          <p:cNvPicPr>
            <a:picLocks noChangeAspect="1" noChangeArrowheads="1"/>
          </p:cNvPicPr>
          <p:nvPr/>
        </p:nvPicPr>
        <p:blipFill>
          <a:blip r:embed="rId8" cstate="print"/>
          <a:srcRect/>
          <a:stretch>
            <a:fillRect/>
          </a:stretch>
        </p:blipFill>
        <p:spPr bwMode="auto">
          <a:xfrm>
            <a:off x="5035550" y="2625194"/>
            <a:ext cx="1536700" cy="1412875"/>
          </a:xfrm>
          <a:prstGeom prst="rect">
            <a:avLst/>
          </a:prstGeom>
          <a:noFill/>
          <a:ln w="9525">
            <a:noFill/>
            <a:miter lim="800000"/>
            <a:headEnd/>
            <a:tailEnd/>
          </a:ln>
        </p:spPr>
      </p:pic>
      <p:pic>
        <p:nvPicPr>
          <p:cNvPr id="1665033" name="Picture 9" descr="ic_camera1_narrowweb__300x406,0">
            <a:hlinkClick r:id="rId9"/>
          </p:cNvPr>
          <p:cNvPicPr>
            <a:picLocks noChangeAspect="1" noChangeArrowheads="1"/>
          </p:cNvPicPr>
          <p:nvPr/>
        </p:nvPicPr>
        <p:blipFill>
          <a:blip r:embed="rId10" cstate="print"/>
          <a:srcRect/>
          <a:stretch>
            <a:fillRect/>
          </a:stretch>
        </p:blipFill>
        <p:spPr bwMode="auto">
          <a:xfrm>
            <a:off x="3752850" y="1280581"/>
            <a:ext cx="876300" cy="1181100"/>
          </a:xfrm>
          <a:prstGeom prst="rect">
            <a:avLst/>
          </a:prstGeom>
          <a:noFill/>
          <a:ln w="9525">
            <a:noFill/>
            <a:miter lim="800000"/>
            <a:headEnd/>
            <a:tailEnd/>
          </a:ln>
        </p:spPr>
      </p:pic>
      <p:pic>
        <p:nvPicPr>
          <p:cNvPr id="1665034" name="Picture 10" descr="dn7023-1_700">
            <a:hlinkClick r:id="rId11"/>
          </p:cNvPr>
          <p:cNvPicPr>
            <a:picLocks noChangeAspect="1" noChangeArrowheads="1"/>
          </p:cNvPicPr>
          <p:nvPr/>
        </p:nvPicPr>
        <p:blipFill>
          <a:blip r:embed="rId12" cstate="print"/>
          <a:srcRect/>
          <a:stretch>
            <a:fillRect/>
          </a:stretch>
        </p:blipFill>
        <p:spPr bwMode="auto">
          <a:xfrm>
            <a:off x="266700" y="2345794"/>
            <a:ext cx="2005013" cy="1819275"/>
          </a:xfrm>
          <a:prstGeom prst="rect">
            <a:avLst/>
          </a:prstGeom>
          <a:noFill/>
          <a:ln w="9525">
            <a:noFill/>
            <a:miter lim="800000"/>
            <a:headEnd/>
            <a:tailEnd/>
          </a:ln>
        </p:spPr>
      </p:pic>
      <p:pic>
        <p:nvPicPr>
          <p:cNvPr id="1665035" name="Picture 11" descr="Sony_Vaio_Laptop_Notebook_HP_DVD_PC_Bluray_Super_TV_17">
            <a:hlinkClick r:id="rId13"/>
          </p:cNvPr>
          <p:cNvPicPr>
            <a:picLocks noChangeAspect="1" noChangeArrowheads="1"/>
          </p:cNvPicPr>
          <p:nvPr/>
        </p:nvPicPr>
        <p:blipFill>
          <a:blip r:embed="rId14" cstate="print"/>
          <a:srcRect/>
          <a:stretch>
            <a:fillRect/>
          </a:stretch>
        </p:blipFill>
        <p:spPr bwMode="auto">
          <a:xfrm>
            <a:off x="590550" y="1267881"/>
            <a:ext cx="1181100" cy="1181100"/>
          </a:xfrm>
          <a:prstGeom prst="rect">
            <a:avLst/>
          </a:prstGeom>
          <a:noFill/>
          <a:ln w="9525">
            <a:noFill/>
            <a:miter lim="800000"/>
            <a:headEnd/>
            <a:tailEnd/>
          </a:ln>
        </p:spPr>
      </p:pic>
      <p:pic>
        <p:nvPicPr>
          <p:cNvPr id="1665036" name="Picture 12" descr="dots">
            <a:hlinkClick r:id="rId15"/>
          </p:cNvPr>
          <p:cNvPicPr>
            <a:picLocks noChangeAspect="1" noChangeArrowheads="1"/>
          </p:cNvPicPr>
          <p:nvPr/>
        </p:nvPicPr>
        <p:blipFill>
          <a:blip r:embed="rId16" cstate="print"/>
          <a:srcRect/>
          <a:stretch>
            <a:fillRect/>
          </a:stretch>
        </p:blipFill>
        <p:spPr bwMode="auto">
          <a:xfrm>
            <a:off x="2917825" y="2856969"/>
            <a:ext cx="1428750" cy="1076325"/>
          </a:xfrm>
          <a:prstGeom prst="rect">
            <a:avLst/>
          </a:prstGeom>
          <a:noFill/>
          <a:ln w="9525">
            <a:noFill/>
            <a:miter lim="800000"/>
            <a:headEnd/>
            <a:tailEnd/>
          </a:ln>
        </p:spPr>
      </p:pic>
      <p:pic>
        <p:nvPicPr>
          <p:cNvPr id="1665037" name="Picture 13" descr="Enhanced_Interactive_CATV_Set_Top_Box">
            <a:hlinkClick r:id="rId17"/>
          </p:cNvPr>
          <p:cNvPicPr>
            <a:picLocks noChangeAspect="1" noChangeArrowheads="1"/>
          </p:cNvPicPr>
          <p:nvPr/>
        </p:nvPicPr>
        <p:blipFill>
          <a:blip r:embed="rId18" cstate="print"/>
          <a:srcRect/>
          <a:stretch>
            <a:fillRect/>
          </a:stretch>
        </p:blipFill>
        <p:spPr bwMode="auto">
          <a:xfrm>
            <a:off x="5468938" y="1282169"/>
            <a:ext cx="1152525" cy="1152525"/>
          </a:xfrm>
          <a:prstGeom prst="rect">
            <a:avLst/>
          </a:prstGeom>
          <a:noFill/>
          <a:ln w="9525">
            <a:noFill/>
            <a:miter lim="800000"/>
            <a:headEnd/>
            <a:tailEnd/>
          </a:ln>
        </p:spPr>
      </p:pic>
      <p:pic>
        <p:nvPicPr>
          <p:cNvPr id="1665038" name="Picture 14" descr="istockphoto_340147_bank_of_super_computers">
            <a:hlinkClick r:id="rId19"/>
          </p:cNvPr>
          <p:cNvPicPr>
            <a:picLocks noChangeAspect="1" noChangeArrowheads="1"/>
          </p:cNvPicPr>
          <p:nvPr/>
        </p:nvPicPr>
        <p:blipFill>
          <a:blip r:embed="rId20" cstate="print"/>
          <a:srcRect/>
          <a:stretch>
            <a:fillRect/>
          </a:stretch>
        </p:blipFill>
        <p:spPr bwMode="auto">
          <a:xfrm>
            <a:off x="6462713" y="4243899"/>
            <a:ext cx="2476500" cy="1590675"/>
          </a:xfrm>
          <a:prstGeom prst="rect">
            <a:avLst/>
          </a:prstGeom>
          <a:noFill/>
          <a:ln w="9525">
            <a:noFill/>
            <a:miter lim="800000"/>
            <a:headEnd/>
            <a:tailEnd/>
          </a:ln>
        </p:spPr>
      </p:pic>
      <p:sp>
        <p:nvSpPr>
          <p:cNvPr id="18" name="TextBox 17"/>
          <p:cNvSpPr txBox="1"/>
          <p:nvPr/>
        </p:nvSpPr>
        <p:spPr>
          <a:xfrm>
            <a:off x="3916902" y="5718413"/>
            <a:ext cx="5036025" cy="757130"/>
          </a:xfrm>
          <a:prstGeom prst="rect">
            <a:avLst/>
          </a:prstGeom>
          <a:solidFill>
            <a:schemeClr val="tx1"/>
          </a:solidFill>
        </p:spPr>
        <p:txBody>
          <a:bodyPr wrap="square" rtlCol="0">
            <a:spAutoFit/>
          </a:bodyPr>
          <a:lstStyle/>
          <a:p>
            <a:pPr>
              <a:buNone/>
            </a:pPr>
            <a:r>
              <a:rPr lang="en-US" sz="2400" dirty="0" smtClean="0">
                <a:solidFill>
                  <a:schemeClr val="accent1"/>
                </a:solidFill>
              </a:rPr>
              <a:t>Dramatic progress in terms of size, speed, cost, reliability </a:t>
            </a:r>
            <a:endParaRPr lang="en-US" sz="2400" dirty="0">
              <a:solidFill>
                <a:schemeClr val="accent1"/>
              </a:solidFill>
            </a:endParaRPr>
          </a:p>
        </p:txBody>
      </p:sp>
      <p:sp>
        <p:nvSpPr>
          <p:cNvPr id="14" name="Date Placeholder 13"/>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5" name="Footer Placeholder 14"/>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6" name="Slide Number Placeholder 15"/>
          <p:cNvSpPr>
            <a:spLocks noGrp="1"/>
          </p:cNvSpPr>
          <p:nvPr>
            <p:ph type="sldNum" sz="quarter" idx="4"/>
          </p:nvPr>
        </p:nvSpPr>
        <p:spPr/>
        <p:txBody>
          <a:bodyPr/>
          <a:lstStyle/>
          <a:p>
            <a:pPr>
              <a:defRPr/>
            </a:pPr>
            <a:r>
              <a:rPr lang="en-US" smtClean="0"/>
              <a:t>L01-</a:t>
            </a:r>
            <a:fld id="{22704540-D8BF-43FA-8BB3-56C1EB556762}" type="slidenum">
              <a:rPr lang="en-US" smtClean="0"/>
              <a:pPr>
                <a:defRPr/>
              </a:pPr>
              <a:t>4</a:t>
            </a:fld>
            <a:endParaRPr lang="en-US" dirty="0"/>
          </a:p>
        </p:txBody>
      </p:sp>
    </p:spTree>
    <p:extLst>
      <p:ext uri="{BB962C8B-B14F-4D97-AF65-F5344CB8AC3E}">
        <p14:creationId xmlns:p14="http://schemas.microsoft.com/office/powerpoint/2010/main" val="32002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50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66502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6503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66503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6503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66503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665036"/>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66503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665031"/>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665028"/>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665027"/>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0"/>
                                  </p:stCondLst>
                                  <p:childTnLst>
                                    <p:set>
                                      <p:cBhvr>
                                        <p:cTn id="39" dur="1" fill="hold">
                                          <p:stCondLst>
                                            <p:cond delay="0"/>
                                          </p:stCondLst>
                                        </p:cTn>
                                        <p:tgtEl>
                                          <p:spTgt spid="16650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1514475"/>
            <a:ext cx="7772400" cy="3438525"/>
          </a:xfrm>
        </p:spPr>
        <p:txBody>
          <a:bodyPr/>
          <a:lstStyle/>
          <a:p>
            <a:r>
              <a:rPr lang="en-US" dirty="0" smtClean="0"/>
              <a:t>Computer architecture is about designing machines to meet some power, performance, cost and size constraints</a:t>
            </a:r>
            <a:endParaRPr lang="en-US" dirty="0"/>
          </a:p>
        </p:txBody>
      </p:sp>
      <p:sp>
        <p:nvSpPr>
          <p:cNvPr id="15" name="Date Placeholder 14"/>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6" name="Footer Placeholder 15"/>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7" name="Slide Number Placeholder 16"/>
          <p:cNvSpPr>
            <a:spLocks noGrp="1"/>
          </p:cNvSpPr>
          <p:nvPr>
            <p:ph type="sldNum" sz="quarter" idx="4"/>
          </p:nvPr>
        </p:nvSpPr>
        <p:spPr/>
        <p:txBody>
          <a:bodyPr/>
          <a:lstStyle/>
          <a:p>
            <a:pPr>
              <a:defRPr/>
            </a:pPr>
            <a:r>
              <a:rPr lang="en-US" smtClean="0"/>
              <a:t>L01-</a:t>
            </a:r>
            <a:fld id="{22704540-D8BF-43FA-8BB3-56C1EB556762}" type="slidenum">
              <a:rPr lang="en-US" smtClean="0"/>
              <a:pPr>
                <a:defRPr/>
              </a:pPr>
              <a:t>5</a:t>
            </a:fld>
            <a:endParaRPr lang="en-US" dirty="0"/>
          </a:p>
        </p:txBody>
      </p:sp>
    </p:spTree>
    <p:extLst>
      <p:ext uri="{BB962C8B-B14F-4D97-AF65-F5344CB8AC3E}">
        <p14:creationId xmlns:p14="http://schemas.microsoft.com/office/powerpoint/2010/main" val="3745339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71" y="304800"/>
            <a:ext cx="8534400" cy="1143000"/>
          </a:xfrm>
        </p:spPr>
        <p:txBody>
          <a:bodyPr/>
          <a:lstStyle/>
          <a:p>
            <a:r>
              <a:rPr lang="en-US" sz="4000" dirty="0" smtClean="0"/>
              <a:t>Studying Computer Architecture</a:t>
            </a:r>
            <a:endParaRPr lang="en-US" sz="4000" dirty="0"/>
          </a:p>
        </p:txBody>
      </p:sp>
      <p:sp>
        <p:nvSpPr>
          <p:cNvPr id="7" name="TextBox 6"/>
          <p:cNvSpPr txBox="1"/>
          <p:nvPr/>
        </p:nvSpPr>
        <p:spPr>
          <a:xfrm>
            <a:off x="2219325" y="1885950"/>
            <a:ext cx="4829176" cy="1323439"/>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A method of constructing machines</a:t>
            </a:r>
            <a:r>
              <a:rPr lang="en-US" dirty="0" smtClean="0"/>
              <a:t>: Machine descriptions which can be simulated in software and synthesized into hardware</a:t>
            </a:r>
            <a:endParaRPr lang="en-US" dirty="0"/>
          </a:p>
        </p:txBody>
      </p:sp>
      <p:sp>
        <p:nvSpPr>
          <p:cNvPr id="8" name="TextBox 7"/>
          <p:cNvSpPr txBox="1"/>
          <p:nvPr/>
        </p:nvSpPr>
        <p:spPr>
          <a:xfrm>
            <a:off x="438150" y="4333875"/>
            <a:ext cx="3619500" cy="1323439"/>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Quantitative evaluation</a:t>
            </a:r>
            <a:r>
              <a:rPr lang="en-US" dirty="0" smtClean="0"/>
              <a:t>:</a:t>
            </a:r>
            <a:r>
              <a:rPr lang="en-US" i="1" dirty="0" smtClean="0"/>
              <a:t> </a:t>
            </a:r>
            <a:r>
              <a:rPr lang="en-US" dirty="0" smtClean="0"/>
              <a:t>To what extent designs meet various design criteria</a:t>
            </a:r>
            <a:endParaRPr lang="en-US" dirty="0"/>
          </a:p>
        </p:txBody>
      </p:sp>
      <p:sp>
        <p:nvSpPr>
          <p:cNvPr id="9" name="TextBox 8"/>
          <p:cNvSpPr txBox="1"/>
          <p:nvPr/>
        </p:nvSpPr>
        <p:spPr>
          <a:xfrm>
            <a:off x="5305425" y="4429125"/>
            <a:ext cx="3619500" cy="1015663"/>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Testing and verification</a:t>
            </a:r>
            <a:r>
              <a:rPr lang="en-US" dirty="0" smtClean="0"/>
              <a:t>: Does the machine do what it is supposed to do</a:t>
            </a:r>
            <a:endParaRPr lang="en-US" dirty="0"/>
          </a:p>
        </p:txBody>
      </p:sp>
      <p:sp>
        <p:nvSpPr>
          <p:cNvPr id="10" name="Left-Right Arrow 9"/>
          <p:cNvSpPr/>
          <p:nvPr/>
        </p:nvSpPr>
        <p:spPr bwMode="auto">
          <a:xfrm rot="2700000">
            <a:off x="5695950" y="3571875"/>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2" name="Left-Right Arrow 11"/>
          <p:cNvSpPr/>
          <p:nvPr/>
        </p:nvSpPr>
        <p:spPr bwMode="auto">
          <a:xfrm>
            <a:off x="4276725" y="4762500"/>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3" name="Left-Right Arrow 12"/>
          <p:cNvSpPr/>
          <p:nvPr/>
        </p:nvSpPr>
        <p:spPr bwMode="auto">
          <a:xfrm rot="8100000">
            <a:off x="2419350" y="3552825"/>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1" name="Date Placeholder 20"/>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22" name="Footer Placeholder 21"/>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23" name="Slide Number Placeholder 22"/>
          <p:cNvSpPr>
            <a:spLocks noGrp="1"/>
          </p:cNvSpPr>
          <p:nvPr>
            <p:ph type="sldNum" sz="quarter" idx="4"/>
          </p:nvPr>
        </p:nvSpPr>
        <p:spPr/>
        <p:txBody>
          <a:bodyPr/>
          <a:lstStyle/>
          <a:p>
            <a:pPr>
              <a:defRPr/>
            </a:pPr>
            <a:r>
              <a:rPr lang="en-US" smtClean="0"/>
              <a:t>L01-</a:t>
            </a:r>
            <a:fld id="{22704540-D8BF-43FA-8BB3-56C1EB556762}" type="slidenum">
              <a:rPr lang="en-US" smtClean="0"/>
              <a:pPr>
                <a:defRPr/>
              </a:pPr>
              <a:t>6</a:t>
            </a:fld>
            <a:endParaRPr lang="en-US" dirty="0"/>
          </a:p>
        </p:txBody>
      </p:sp>
    </p:spTree>
    <p:extLst>
      <p:ext uri="{BB962C8B-B14F-4D97-AF65-F5344CB8AC3E}">
        <p14:creationId xmlns:p14="http://schemas.microsoft.com/office/powerpoint/2010/main" val="136256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Constructing and Deconstructing</a:t>
            </a:r>
            <a:endParaRPr lang="en-US" dirty="0"/>
          </a:p>
        </p:txBody>
      </p:sp>
      <p:sp>
        <p:nvSpPr>
          <p:cNvPr id="3" name="Subtitle 2"/>
          <p:cNvSpPr>
            <a:spLocks noGrp="1"/>
          </p:cNvSpPr>
          <p:nvPr>
            <p:ph type="subTitle" idx="1"/>
          </p:nvPr>
        </p:nvSpPr>
        <p:spPr/>
        <p:txBody>
          <a:bodyPr/>
          <a:lstStyle/>
          <a:p>
            <a:r>
              <a:rPr lang="en-US" dirty="0" smtClean="0"/>
              <a:t>A venerable method of studying any class of artifacts</a:t>
            </a:r>
            <a:endParaRPr lang="en-US" dirty="0"/>
          </a:p>
        </p:txBody>
      </p:sp>
      <p:sp>
        <p:nvSpPr>
          <p:cNvPr id="16" name="Date Placeholder 15"/>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7" name="Footer Placeholder 16"/>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8" name="Slide Number Placeholder 17"/>
          <p:cNvSpPr>
            <a:spLocks noGrp="1"/>
          </p:cNvSpPr>
          <p:nvPr>
            <p:ph type="sldNum" sz="quarter" idx="4"/>
          </p:nvPr>
        </p:nvSpPr>
        <p:spPr/>
        <p:txBody>
          <a:bodyPr/>
          <a:lstStyle/>
          <a:p>
            <a:pPr>
              <a:defRPr/>
            </a:pPr>
            <a:r>
              <a:rPr lang="en-US" smtClean="0"/>
              <a:t>L01-</a:t>
            </a:r>
            <a:fld id="{22704540-D8BF-43FA-8BB3-56C1EB556762}" type="slidenum">
              <a:rPr lang="en-US" smtClean="0"/>
              <a:pPr>
                <a:defRPr/>
              </a:pPr>
              <a:t>7</a:t>
            </a:fld>
            <a:endParaRPr lang="en-US" dirty="0"/>
          </a:p>
        </p:txBody>
      </p:sp>
      <p:sp>
        <p:nvSpPr>
          <p:cNvPr id="4" name="TextBox 3"/>
          <p:cNvSpPr txBox="1"/>
          <p:nvPr/>
        </p:nvSpPr>
        <p:spPr>
          <a:xfrm>
            <a:off x="2647666" y="4953295"/>
            <a:ext cx="4501553" cy="369332"/>
          </a:xfrm>
          <a:prstGeom prst="rect">
            <a:avLst/>
          </a:prstGeom>
          <a:noFill/>
        </p:spPr>
        <p:txBody>
          <a:bodyPr wrap="none" rtlCol="0">
            <a:spAutoFit/>
          </a:bodyPr>
          <a:lstStyle/>
          <a:p>
            <a:pPr>
              <a:buNone/>
            </a:pPr>
            <a:r>
              <a:rPr lang="en-US" i="1" dirty="0" smtClean="0"/>
              <a:t>an example from the art world...</a:t>
            </a:r>
            <a:endParaRPr lang="en-US" i="1" dirty="0"/>
          </a:p>
        </p:txBody>
      </p:sp>
    </p:spTree>
    <p:extLst>
      <p:ext uri="{BB962C8B-B14F-4D97-AF65-F5344CB8AC3E}">
        <p14:creationId xmlns:p14="http://schemas.microsoft.com/office/powerpoint/2010/main" val="126553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Las </a:t>
            </a:r>
            <a:r>
              <a:rPr lang="en-US" sz="4000" dirty="0" err="1" smtClean="0"/>
              <a:t>Meninas</a:t>
            </a:r>
            <a:r>
              <a:rPr lang="en-US" sz="4000" baseline="30000" dirty="0" smtClean="0"/>
              <a:t> </a:t>
            </a:r>
            <a:r>
              <a:rPr lang="en-US" sz="4000" dirty="0"/>
              <a:t> </a:t>
            </a:r>
            <a:r>
              <a:rPr lang="en-US" sz="4000" dirty="0" smtClean="0"/>
              <a:t>(The </a:t>
            </a:r>
            <a:r>
              <a:rPr lang="en-US" sz="4000" dirty="0"/>
              <a:t>Maids of </a:t>
            </a:r>
            <a:r>
              <a:rPr lang="en-US" sz="4000" dirty="0" err="1"/>
              <a:t>Honour</a:t>
            </a:r>
            <a:r>
              <a:rPr lang="en-US" sz="4000" dirty="0"/>
              <a:t>)  </a:t>
            </a:r>
            <a:r>
              <a:rPr lang="en-US" sz="2800" dirty="0"/>
              <a:t>Diego </a:t>
            </a:r>
            <a:r>
              <a:rPr lang="en-US" sz="2800" dirty="0" smtClean="0"/>
              <a:t>Velázquez 1656</a:t>
            </a:r>
            <a:endParaRPr lang="en-US" sz="3200" u="sng" dirty="0"/>
          </a:p>
        </p:txBody>
      </p:sp>
      <p:sp>
        <p:nvSpPr>
          <p:cNvPr id="3" name="TextBox 2"/>
          <p:cNvSpPr txBox="1"/>
          <p:nvPr/>
        </p:nvSpPr>
        <p:spPr>
          <a:xfrm>
            <a:off x="6852676" y="4148636"/>
            <a:ext cx="2238159" cy="2031325"/>
          </a:xfrm>
          <a:prstGeom prst="rect">
            <a:avLst/>
          </a:prstGeom>
          <a:noFill/>
        </p:spPr>
        <p:txBody>
          <a:bodyPr wrap="square" rtlCol="0">
            <a:spAutoFit/>
          </a:bodyPr>
          <a:lstStyle/>
          <a:p>
            <a:pPr>
              <a:buNone/>
            </a:pPr>
            <a:r>
              <a:rPr lang="en-US" dirty="0" smtClean="0"/>
              <a:t>Portrait </a:t>
            </a:r>
            <a:r>
              <a:rPr lang="en-US" dirty="0"/>
              <a:t>of </a:t>
            </a:r>
            <a:r>
              <a:rPr lang="en-US" dirty="0" err="1"/>
              <a:t>Infanta</a:t>
            </a:r>
            <a:r>
              <a:rPr lang="en-US" dirty="0"/>
              <a:t> Margarita, the daughter of King Philip </a:t>
            </a:r>
            <a:r>
              <a:rPr lang="en-US" dirty="0" smtClean="0"/>
              <a:t>IV, in </a:t>
            </a:r>
            <a:r>
              <a:rPr lang="en-US" dirty="0"/>
              <a:t>Royal </a:t>
            </a:r>
            <a:r>
              <a:rPr lang="en-US" dirty="0" smtClean="0"/>
              <a:t>Alcazar, Madrid</a:t>
            </a:r>
            <a:endParaRPr lang="en-US" dirty="0"/>
          </a:p>
        </p:txBody>
      </p:sp>
      <p:sp>
        <p:nvSpPr>
          <p:cNvPr id="17" name="Date Placeholder 16"/>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8" name="Footer Placeholder 17"/>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9" name="Slide Number Placeholder 18"/>
          <p:cNvSpPr>
            <a:spLocks noGrp="1"/>
          </p:cNvSpPr>
          <p:nvPr>
            <p:ph type="sldNum" sz="quarter" idx="4"/>
          </p:nvPr>
        </p:nvSpPr>
        <p:spPr/>
        <p:txBody>
          <a:bodyPr/>
          <a:lstStyle/>
          <a:p>
            <a:pPr>
              <a:defRPr/>
            </a:pPr>
            <a:r>
              <a:rPr lang="en-US" smtClean="0"/>
              <a:t>L01-</a:t>
            </a:r>
            <a:fld id="{22704540-D8BF-43FA-8BB3-56C1EB556762}" type="slidenum">
              <a:rPr lang="en-US" smtClean="0"/>
              <a:pPr>
                <a:defRPr/>
              </a:pPr>
              <a:t>8</a:t>
            </a:fld>
            <a:endParaRPr lang="en-US" dirty="0"/>
          </a:p>
        </p:txBody>
      </p:sp>
      <p:sp>
        <p:nvSpPr>
          <p:cNvPr id="9" name="Rectangle 8"/>
          <p:cNvSpPr/>
          <p:nvPr/>
        </p:nvSpPr>
        <p:spPr>
          <a:xfrm>
            <a:off x="1020724" y="2794419"/>
            <a:ext cx="7400261" cy="1354217"/>
          </a:xfrm>
          <a:prstGeom prst="rect">
            <a:avLst/>
          </a:prstGeom>
        </p:spPr>
        <p:txBody>
          <a:bodyPr wrap="square">
            <a:spAutoFit/>
          </a:bodyPr>
          <a:lstStyle/>
          <a:p>
            <a:pPr>
              <a:buNone/>
            </a:pPr>
            <a:r>
              <a:rPr lang="en-US" dirty="0" smtClean="0"/>
              <a:t>Pictures removed for copyright protection. Please visit </a:t>
            </a:r>
            <a:r>
              <a:rPr lang="en-US" dirty="0" smtClean="0"/>
              <a:t>the following link to </a:t>
            </a:r>
            <a:r>
              <a:rPr lang="en-US" dirty="0" smtClean="0"/>
              <a:t>view the pictures:</a:t>
            </a:r>
          </a:p>
          <a:p>
            <a:pPr>
              <a:buNone/>
            </a:pPr>
            <a:endParaRPr lang="en-US" dirty="0" smtClean="0"/>
          </a:p>
          <a:p>
            <a:pPr>
              <a:buNone/>
            </a:pPr>
            <a:r>
              <a:rPr lang="en-US" dirty="0" smtClean="0"/>
              <a:t>http</a:t>
            </a:r>
            <a:r>
              <a:rPr lang="en-US" dirty="0"/>
              <a:t>://</a:t>
            </a:r>
            <a:r>
              <a:rPr lang="en-US" dirty="0" smtClean="0"/>
              <a:t>en.wikipedia.org/wiki/Diego_Velazquez</a:t>
            </a:r>
            <a:endParaRPr lang="en-US" dirty="0"/>
          </a:p>
        </p:txBody>
      </p:sp>
    </p:spTree>
    <p:extLst>
      <p:ext uri="{BB962C8B-B14F-4D97-AF65-F5344CB8AC3E}">
        <p14:creationId xmlns:p14="http://schemas.microsoft.com/office/powerpoint/2010/main" val="214864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lighting</a:t>
            </a:r>
            <a:endParaRPr lang="en-US" dirty="0"/>
          </a:p>
        </p:txBody>
      </p:sp>
      <p:sp>
        <p:nvSpPr>
          <p:cNvPr id="17" name="Date Placeholder 16"/>
          <p:cNvSpPr>
            <a:spLocks noGrp="1"/>
          </p:cNvSpPr>
          <p:nvPr>
            <p:ph type="dt" sz="half" idx="2"/>
          </p:nvPr>
        </p:nvSpPr>
        <p:spPr/>
        <p:txBody>
          <a:bodyPr/>
          <a:lstStyle/>
          <a:p>
            <a:pPr>
              <a:buFont typeface="Wingdings" pitchFamily="-96" charset="2"/>
              <a:buNone/>
              <a:defRPr/>
            </a:pPr>
            <a:r>
              <a:rPr lang="en-US" smtClean="0"/>
              <a:t>September 4, 2013</a:t>
            </a:r>
            <a:endParaRPr lang="en-US" dirty="0"/>
          </a:p>
        </p:txBody>
      </p:sp>
      <p:sp>
        <p:nvSpPr>
          <p:cNvPr id="18" name="Footer Placeholder 17"/>
          <p:cNvSpPr>
            <a:spLocks noGrp="1"/>
          </p:cNvSpPr>
          <p:nvPr>
            <p:ph type="ftr" sz="quarter" idx="3"/>
          </p:nvPr>
        </p:nvSpPr>
        <p:spPr/>
        <p:txBody>
          <a:bodyPr/>
          <a:lstStyle/>
          <a:p>
            <a:pPr>
              <a:buFont typeface="Wingdings" pitchFamily="-96" charset="2"/>
              <a:buNone/>
              <a:defRPr/>
            </a:pPr>
            <a:r>
              <a:rPr lang="en-US" smtClean="0"/>
              <a:t>http://csg.csail.mit.edu/6.S195</a:t>
            </a:r>
            <a:endParaRPr lang="en-US" dirty="0"/>
          </a:p>
        </p:txBody>
      </p:sp>
      <p:sp>
        <p:nvSpPr>
          <p:cNvPr id="19" name="Slide Number Placeholder 18"/>
          <p:cNvSpPr>
            <a:spLocks noGrp="1"/>
          </p:cNvSpPr>
          <p:nvPr>
            <p:ph type="sldNum" sz="quarter" idx="4"/>
          </p:nvPr>
        </p:nvSpPr>
        <p:spPr/>
        <p:txBody>
          <a:bodyPr/>
          <a:lstStyle/>
          <a:p>
            <a:pPr>
              <a:defRPr/>
            </a:pPr>
            <a:r>
              <a:rPr lang="en-US" smtClean="0"/>
              <a:t>L01-</a:t>
            </a:r>
            <a:fld id="{22704540-D8BF-43FA-8BB3-56C1EB556762}" type="slidenum">
              <a:rPr lang="en-US" smtClean="0"/>
              <a:pPr>
                <a:defRPr/>
              </a:pPr>
              <a:t>9</a:t>
            </a:fld>
            <a:endParaRPr lang="en-US" dirty="0"/>
          </a:p>
        </p:txBody>
      </p:sp>
      <p:sp>
        <p:nvSpPr>
          <p:cNvPr id="8" name="Rectangle 7"/>
          <p:cNvSpPr/>
          <p:nvPr/>
        </p:nvSpPr>
        <p:spPr>
          <a:xfrm>
            <a:off x="1020724" y="2284057"/>
            <a:ext cx="7400261" cy="2339102"/>
          </a:xfrm>
          <a:prstGeom prst="rect">
            <a:avLst/>
          </a:prstGeom>
        </p:spPr>
        <p:txBody>
          <a:bodyPr wrap="square">
            <a:spAutoFit/>
          </a:bodyPr>
          <a:lstStyle/>
          <a:p>
            <a:pPr>
              <a:buNone/>
            </a:pPr>
            <a:r>
              <a:rPr lang="en-US" dirty="0" smtClean="0"/>
              <a:t>Pictures removed for copyright protection. Please visit the links to view pictures:</a:t>
            </a:r>
          </a:p>
          <a:p>
            <a:pPr>
              <a:buNone/>
            </a:pPr>
            <a:endParaRPr lang="en-US" dirty="0" smtClean="0"/>
          </a:p>
          <a:p>
            <a:pPr>
              <a:buNone/>
            </a:pPr>
            <a:r>
              <a:rPr lang="en-US" dirty="0" smtClean="0">
                <a:hlinkClick r:id="rId2"/>
              </a:rPr>
              <a:t>http</a:t>
            </a:r>
            <a:r>
              <a:rPr lang="en-US" dirty="0">
                <a:hlinkClick r:id="rId2"/>
              </a:rPr>
              <a:t>://</a:t>
            </a:r>
            <a:r>
              <a:rPr lang="en-US" dirty="0" smtClean="0">
                <a:hlinkClick r:id="rId2"/>
              </a:rPr>
              <a:t>en.wikipedia.org/wiki/Diego_Velazquez</a:t>
            </a:r>
            <a:endParaRPr lang="en-US" dirty="0" smtClean="0"/>
          </a:p>
          <a:p>
            <a:pPr>
              <a:buNone/>
            </a:pPr>
            <a:endParaRPr lang="en-US" dirty="0"/>
          </a:p>
          <a:p>
            <a:pPr>
              <a:buNone/>
            </a:pPr>
            <a:r>
              <a:rPr lang="en-US" dirty="0" smtClean="0"/>
              <a:t>Also </a:t>
            </a:r>
            <a:r>
              <a:rPr lang="en-US" dirty="0"/>
              <a:t>just type </a:t>
            </a:r>
            <a:r>
              <a:rPr lang="en-US" dirty="0" smtClean="0"/>
              <a:t>“</a:t>
            </a:r>
            <a:r>
              <a:rPr lang="en-US" dirty="0" err="1" smtClean="0"/>
              <a:t>velasquez</a:t>
            </a:r>
            <a:r>
              <a:rPr lang="en-US" dirty="0" smtClean="0"/>
              <a:t> </a:t>
            </a:r>
            <a:r>
              <a:rPr lang="en-US" dirty="0"/>
              <a:t>maids of honor </a:t>
            </a:r>
            <a:r>
              <a:rPr lang="en-US" dirty="0" smtClean="0"/>
              <a:t>pictures” in </a:t>
            </a:r>
            <a:r>
              <a:rPr lang="en-US" dirty="0" err="1" smtClean="0"/>
              <a:t>google</a:t>
            </a:r>
            <a:endParaRPr lang="en-US" dirty="0"/>
          </a:p>
        </p:txBody>
      </p:sp>
    </p:spTree>
    <p:extLst>
      <p:ext uri="{BB962C8B-B14F-4D97-AF65-F5344CB8AC3E}">
        <p14:creationId xmlns:p14="http://schemas.microsoft.com/office/powerpoint/2010/main" val="87316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Designs\Blueprint.pot</Template>
  <TotalTime>36864</TotalTime>
  <Words>1123</Words>
  <Application>Microsoft Office PowerPoint</Application>
  <PresentationFormat>On-screen Show (4:3)</PresentationFormat>
  <Paragraphs>216</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Blueprint</vt:lpstr>
      <vt:lpstr>PowerPoint Presentation</vt:lpstr>
      <vt:lpstr>6.s195 Course Staff</vt:lpstr>
      <vt:lpstr>Computing Devices Then… EDSAC, University of Cambridge, UK, 1949</vt:lpstr>
      <vt:lpstr>Computing Devices Now</vt:lpstr>
      <vt:lpstr>Computer architecture is about designing machines to meet some power, performance, cost and size constraints</vt:lpstr>
      <vt:lpstr>Studying Computer Architecture</vt:lpstr>
      <vt:lpstr>Constructing and Deconstructing</vt:lpstr>
      <vt:lpstr>Las Meninas  (The Maids of Honour)  Diego Velázquez 1656</vt:lpstr>
      <vt:lpstr>Different lighting</vt:lpstr>
      <vt:lpstr>It is big! Museo del Prado, Madrid</vt:lpstr>
      <vt:lpstr>Engages the viewer</vt:lpstr>
      <vt:lpstr>Spanish tradition</vt:lpstr>
      <vt:lpstr>Picasso</vt:lpstr>
      <vt:lpstr>Deconstructing &amp; Constructing: Las Meninas </vt:lpstr>
      <vt:lpstr>Infanta Margarita</vt:lpstr>
      <vt:lpstr>Deconstructing &amp; Constructing: Las Meninas – Infanta Margarita </vt:lpstr>
      <vt:lpstr>Deconstructing &amp; Constructing: Las Meninas </vt:lpstr>
      <vt:lpstr>Deconstructing &amp; Constructing: Las Meninas </vt:lpstr>
      <vt:lpstr>Deconstructing &amp; Constructing: Las Meninas </vt:lpstr>
      <vt:lpstr>Picasso reportedly said that I cannot improve it but these are my Meninas</vt:lpstr>
      <vt:lpstr>The goals of this subject</vt:lpstr>
      <vt:lpstr>BSV Design Flow</vt:lpstr>
      <vt:lpstr>PowerPoint Presentation</vt:lpstr>
      <vt:lpstr>PowerPoint Presentation</vt:lpstr>
      <vt:lpstr>Course information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Computer Architecture</dc:title>
  <dc:creator>Nikhil</dc:creator>
  <cp:lastModifiedBy>Arvind</cp:lastModifiedBy>
  <cp:revision>1043</cp:revision>
  <cp:lastPrinted>1601-01-01T00:00:00Z</cp:lastPrinted>
  <dcterms:created xsi:type="dcterms:W3CDTF">2003-01-21T19:25:41Z</dcterms:created>
  <dcterms:modified xsi:type="dcterms:W3CDTF">2013-09-05T23:11:28Z</dcterms:modified>
</cp:coreProperties>
</file>