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9"/>
  </p:notesMasterIdLst>
  <p:handoutMasterIdLst>
    <p:handoutMasterId r:id="rId40"/>
  </p:handoutMasterIdLst>
  <p:sldIdLst>
    <p:sldId id="1222" r:id="rId2"/>
    <p:sldId id="1293" r:id="rId3"/>
    <p:sldId id="1280" r:id="rId4"/>
    <p:sldId id="1294" r:id="rId5"/>
    <p:sldId id="1304" r:id="rId6"/>
    <p:sldId id="1305" r:id="rId7"/>
    <p:sldId id="1306" r:id="rId8"/>
    <p:sldId id="1307" r:id="rId9"/>
    <p:sldId id="1308" r:id="rId10"/>
    <p:sldId id="1312" r:id="rId11"/>
    <p:sldId id="1321" r:id="rId12"/>
    <p:sldId id="1309" r:id="rId13"/>
    <p:sldId id="1310" r:id="rId14"/>
    <p:sldId id="1311" r:id="rId15"/>
    <p:sldId id="1322" r:id="rId16"/>
    <p:sldId id="1268" r:id="rId17"/>
    <p:sldId id="1269" r:id="rId18"/>
    <p:sldId id="1313" r:id="rId19"/>
    <p:sldId id="1314" r:id="rId20"/>
    <p:sldId id="1315" r:id="rId21"/>
    <p:sldId id="1316" r:id="rId22"/>
    <p:sldId id="1318" r:id="rId23"/>
    <p:sldId id="1319" r:id="rId24"/>
    <p:sldId id="1320" r:id="rId25"/>
    <p:sldId id="1282" r:id="rId26"/>
    <p:sldId id="1266" r:id="rId27"/>
    <p:sldId id="1267" r:id="rId28"/>
    <p:sldId id="1270" r:id="rId29"/>
    <p:sldId id="1284" r:id="rId30"/>
    <p:sldId id="1283" r:id="rId31"/>
    <p:sldId id="1289" r:id="rId32"/>
    <p:sldId id="1275" r:id="rId33"/>
    <p:sldId id="1276" r:id="rId34"/>
    <p:sldId id="1288" r:id="rId35"/>
    <p:sldId id="1285" r:id="rId36"/>
    <p:sldId id="1286" r:id="rId37"/>
    <p:sldId id="1287" r:id="rId38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6522" autoAdjust="0"/>
  </p:normalViewPr>
  <p:slideViewPr>
    <p:cSldViewPr snapToGrid="0">
      <p:cViewPr>
        <p:scale>
          <a:sx n="100" d="100"/>
          <a:sy n="100" d="100"/>
        </p:scale>
        <p:origin x="-426" y="81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74C08-B7CD-4BFA-AA72-B31E9FCDF7A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83D8A-A089-4426-9147-1FDDC2DABBE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2D095E2-AFC4-4474-9A51-CC5FDA6E7390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2855913" y="6581775"/>
            <a:ext cx="2959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7823627" y="6581775"/>
            <a:ext cx="1308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 err="1" smtClean="0">
                <a:latin typeface="Verdana" pitchFamily="34" charset="0"/>
              </a:rPr>
              <a:t>Arvind</a:t>
            </a:r>
            <a:r>
              <a:rPr lang="en-US" sz="1200" dirty="0" smtClean="0">
                <a:latin typeface="Verdana" pitchFamily="34" charset="0"/>
              </a:rPr>
              <a:t> &amp; </a:t>
            </a:r>
            <a:r>
              <a:rPr lang="en-US" sz="1200" dirty="0" err="1" smtClean="0">
                <a:latin typeface="Verdana" pitchFamily="34" charset="0"/>
              </a:rPr>
              <a:t>Emer</a:t>
            </a:r>
            <a:endParaRPr lang="en-US" sz="1200" dirty="0">
              <a:latin typeface="Verdana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2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2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circuits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types: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06" y="1530473"/>
            <a:ext cx="8032848" cy="4114800"/>
          </a:xfrm>
        </p:spPr>
        <p:txBody>
          <a:bodyPr/>
          <a:lstStyle/>
          <a:p>
            <a:r>
              <a:rPr lang="en-US" sz="2800" dirty="0" smtClean="0"/>
              <a:t>A type declaration itself can be parameterized by other types</a:t>
            </a:r>
          </a:p>
          <a:p>
            <a:r>
              <a:rPr lang="en-US" sz="2800" dirty="0" smtClean="0"/>
              <a:t>Parameters are indicated by using the syntax ‘#’</a:t>
            </a:r>
          </a:p>
          <a:p>
            <a:pPr lvl="1"/>
            <a:r>
              <a:rPr lang="en-US" sz="2400" dirty="0" smtClean="0"/>
              <a:t>For example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Bit#(n) </a:t>
            </a:r>
            <a:r>
              <a:rPr lang="en-US" sz="2400" dirty="0" smtClean="0"/>
              <a:t>represents n bits and can be instantiated by specifying a value of n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Bit#(1), Bit#(32), Bit#(8), … 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493" y="1622573"/>
            <a:ext cx="792357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[7:0]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it#(8)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Bit#(32) Word;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Tuple2#(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Pair#(type a);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#(type n);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n); </a:t>
            </a:r>
          </a:p>
        </p:txBody>
      </p:sp>
      <p:sp>
        <p:nvSpPr>
          <p:cNvPr id="8" name="Arc 7"/>
          <p:cNvSpPr/>
          <p:nvPr/>
        </p:nvSpPr>
        <p:spPr bwMode="auto">
          <a:xfrm>
            <a:off x="6677247" y="4518837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1574" y="463579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10" name="Arc 9"/>
          <p:cNvSpPr/>
          <p:nvPr/>
        </p:nvSpPr>
        <p:spPr bwMode="auto">
          <a:xfrm>
            <a:off x="4693719" y="1801706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8046" y="1918665"/>
            <a:ext cx="3187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 versus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409" y="1560791"/>
            <a:ext cx="7772400" cy="2411277"/>
          </a:xfrm>
        </p:spPr>
        <p:txBody>
          <a:bodyPr/>
          <a:lstStyle/>
          <a:p>
            <a:r>
              <a:rPr lang="en-US" sz="2400" dirty="0" smtClean="0"/>
              <a:t>The programmer writes down types of some expressions in a program and the compiler deduces the types of the rest of expressions</a:t>
            </a:r>
          </a:p>
          <a:p>
            <a:r>
              <a:rPr lang="en-US" sz="2400" dirty="0" smtClean="0"/>
              <a:t>If the type deduction cannot be performed or the type declarations are inconsistent then the compiler complains</a:t>
            </a:r>
          </a:p>
          <a:p>
            <a:endParaRPr lang="en-US" sz="2400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3409" y="3972068"/>
            <a:ext cx="7997819" cy="205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653" y="5554638"/>
            <a:ext cx="14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type 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4084" y="6127846"/>
            <a:ext cx="591283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Type checking prevents lots of silly mistakes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8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2-bit Ripple-Carry Adder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3231" y="3607866"/>
            <a:ext cx="8048902" cy="296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#(3)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(Bit#(2) x,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y,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Bit#(1) c0);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Bit#(3)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c[1] = cs0[1];  s[0] = cs0[0];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y[1],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c[1]);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c[2] = cs1[1];  s[1] = cs1[0];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{c[2],s};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69897" y="1638239"/>
            <a:ext cx="4630983" cy="1862138"/>
            <a:chOff x="699769" y="1638239"/>
            <a:chExt cx="4630983" cy="1862138"/>
          </a:xfrm>
        </p:grpSpPr>
        <p:sp>
          <p:nvSpPr>
            <p:cNvPr id="7172" name="Rectangle 13"/>
            <p:cNvSpPr>
              <a:spLocks noChangeArrowheads="1"/>
            </p:cNvSpPr>
            <p:nvPr/>
          </p:nvSpPr>
          <p:spPr bwMode="auto">
            <a:xfrm>
              <a:off x="1769391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3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297903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4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16222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5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30547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6" name="Straight Arrow Connector 73"/>
            <p:cNvCxnSpPr>
              <a:cxnSpLocks noChangeShapeType="1"/>
            </p:cNvCxnSpPr>
            <p:nvPr/>
          </p:nvCxnSpPr>
          <p:spPr bwMode="auto">
            <a:xfrm rot="16200000" flipH="1">
              <a:off x="1968622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77" name="Rectangle 13"/>
            <p:cNvSpPr>
              <a:spLocks noChangeArrowheads="1"/>
            </p:cNvSpPr>
            <p:nvPr/>
          </p:nvSpPr>
          <p:spPr bwMode="auto">
            <a:xfrm>
              <a:off x="3322538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8" name="Straight Arrow Connector 78"/>
            <p:cNvCxnSpPr>
              <a:cxnSpLocks noChangeShapeType="1"/>
              <a:endCxn id="7177" idx="1"/>
            </p:cNvCxnSpPr>
            <p:nvPr/>
          </p:nvCxnSpPr>
          <p:spPr bwMode="auto">
            <a:xfrm>
              <a:off x="2659978" y="2589152"/>
              <a:ext cx="6625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9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369369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0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3683694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1" name="Straight Arrow Connector 81"/>
            <p:cNvCxnSpPr>
              <a:cxnSpLocks noChangeShapeType="1"/>
            </p:cNvCxnSpPr>
            <p:nvPr/>
          </p:nvCxnSpPr>
          <p:spPr bwMode="auto">
            <a:xfrm rot="16200000" flipH="1">
              <a:off x="3521769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2" name="Straight Arrow Connector 85"/>
            <p:cNvCxnSpPr>
              <a:cxnSpLocks noChangeShapeType="1"/>
            </p:cNvCxnSpPr>
            <p:nvPr/>
          </p:nvCxnSpPr>
          <p:spPr bwMode="auto">
            <a:xfrm rot="10800000" flipH="1">
              <a:off x="4213125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83" name="Text Box 22"/>
            <p:cNvSpPr txBox="1">
              <a:spLocks noChangeArrowheads="1"/>
            </p:cNvSpPr>
            <p:nvPr/>
          </p:nvSpPr>
          <p:spPr bwMode="auto">
            <a:xfrm>
              <a:off x="1459572" y="1647607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7184" name="Text Box 24"/>
            <p:cNvSpPr txBox="1">
              <a:spLocks noChangeArrowheads="1"/>
            </p:cNvSpPr>
            <p:nvPr/>
          </p:nvSpPr>
          <p:spPr bwMode="auto">
            <a:xfrm>
              <a:off x="2311644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7185" name="Text Box 25"/>
            <p:cNvSpPr txBox="1">
              <a:spLocks noChangeArrowheads="1"/>
            </p:cNvSpPr>
            <p:nvPr/>
          </p:nvSpPr>
          <p:spPr bwMode="auto">
            <a:xfrm>
              <a:off x="699769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7186" name="Text Box 26"/>
            <p:cNvSpPr txBox="1">
              <a:spLocks noChangeArrowheads="1"/>
            </p:cNvSpPr>
            <p:nvPr/>
          </p:nvSpPr>
          <p:spPr bwMode="auto">
            <a:xfrm>
              <a:off x="2147216" y="311191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3009330" y="164252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7188" name="Text Box 28"/>
            <p:cNvSpPr txBox="1">
              <a:spLocks noChangeArrowheads="1"/>
            </p:cNvSpPr>
            <p:nvPr/>
          </p:nvSpPr>
          <p:spPr bwMode="auto">
            <a:xfrm>
              <a:off x="3852763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7189" name="Text Box 29"/>
            <p:cNvSpPr txBox="1">
              <a:spLocks noChangeArrowheads="1"/>
            </p:cNvSpPr>
            <p:nvPr/>
          </p:nvSpPr>
          <p:spPr bwMode="auto">
            <a:xfrm>
              <a:off x="2620291" y="226658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sp>
          <p:nvSpPr>
            <p:cNvPr id="7190" name="Text Box 30"/>
            <p:cNvSpPr txBox="1">
              <a:spLocks noChangeArrowheads="1"/>
            </p:cNvSpPr>
            <p:nvPr/>
          </p:nvSpPr>
          <p:spPr bwMode="auto">
            <a:xfrm>
              <a:off x="3697009" y="3111120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s[1]</a:t>
              </a:r>
            </a:p>
          </p:txBody>
        </p:sp>
        <p:sp>
          <p:nvSpPr>
            <p:cNvPr id="7191" name="Text Box 31"/>
            <p:cNvSpPr txBox="1">
              <a:spLocks noChangeArrowheads="1"/>
            </p:cNvSpPr>
            <p:nvPr/>
          </p:nvSpPr>
          <p:spPr bwMode="auto">
            <a:xfrm>
              <a:off x="4669994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c[2]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707606" y="1898226"/>
            <a:ext cx="3152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/>
              <a:t> can be used as a black-box long as we understand its type signature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1999" y="5953822"/>
            <a:ext cx="4238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US" kern="0" dirty="0"/>
              <a:t>The “let” </a:t>
            </a:r>
            <a:r>
              <a:rPr lang="en-US" kern="0" dirty="0" smtClean="0"/>
              <a:t>syntax </a:t>
            </a:r>
            <a:r>
              <a:rPr lang="en-US" kern="0" dirty="0"/>
              <a:t>avoids having to write down types explicitly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3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“let” syntax</a:t>
            </a:r>
            <a:endParaRPr lang="en-US" dirty="0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 bwMode="auto">
          <a:xfrm>
            <a:off x="800430" y="1603982"/>
            <a:ext cx="7772400" cy="17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“let” syntax: avoids having to write down types explicitly 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Bits#(2)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cs0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165075" y="2524835"/>
            <a:ext cx="295701" cy="477672"/>
          </a:xfrm>
          <a:custGeom>
            <a:avLst/>
            <a:gdLst>
              <a:gd name="connsiteX0" fmla="*/ 0 w 295701"/>
              <a:gd name="connsiteY0" fmla="*/ 0 h 477672"/>
              <a:gd name="connsiteX1" fmla="*/ 286603 w 295701"/>
              <a:gd name="connsiteY1" fmla="*/ 232012 h 477672"/>
              <a:gd name="connsiteX2" fmla="*/ 54591 w 295701"/>
              <a:gd name="connsiteY2" fmla="*/ 477672 h 477672"/>
              <a:gd name="connsiteX3" fmla="*/ 54591 w 295701"/>
              <a:gd name="connsiteY3" fmla="*/ 477672 h 477672"/>
              <a:gd name="connsiteX4" fmla="*/ 68238 w 295701"/>
              <a:gd name="connsiteY4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01" h="477672">
                <a:moveTo>
                  <a:pt x="0" y="0"/>
                </a:moveTo>
                <a:cubicBezTo>
                  <a:pt x="138752" y="76200"/>
                  <a:pt x="277505" y="152400"/>
                  <a:pt x="286603" y="232012"/>
                </a:cubicBezTo>
                <a:cubicBezTo>
                  <a:pt x="295701" y="311624"/>
                  <a:pt x="54591" y="477672"/>
                  <a:pt x="54591" y="477672"/>
                </a:cubicBezTo>
                <a:lnTo>
                  <a:pt x="54591" y="477672"/>
                </a:lnTo>
                <a:lnTo>
                  <a:pt x="68238" y="477672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9917" y="2497541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0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wire: x[i]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Constant Selector: e.g., x[2]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Dynamic selector: x[i]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95070" y="2476113"/>
            <a:ext cx="2428369" cy="958639"/>
            <a:chOff x="139581" y="4335534"/>
            <a:chExt cx="2428369" cy="958639"/>
          </a:xfrm>
        </p:grpSpPr>
        <p:grpSp>
          <p:nvGrpSpPr>
            <p:cNvPr id="15" name="Group 14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0266" y="4408597"/>
                <a:ext cx="5822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[2]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41544" y="2535928"/>
            <a:ext cx="2428369" cy="958639"/>
            <a:chOff x="139581" y="4335534"/>
            <a:chExt cx="2428369" cy="958639"/>
          </a:xfrm>
        </p:grpSpPr>
        <p:grpSp>
          <p:nvGrpSpPr>
            <p:cNvPr id="23" name="Group 22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cxnSp>
        <p:nvCxnSpPr>
          <p:cNvPr id="36" name="Straight Arrow Connector 35"/>
          <p:cNvCxnSpPr>
            <a:endCxn id="28" idx="3"/>
          </p:cNvCxnSpPr>
          <p:nvPr/>
        </p:nvCxnSpPr>
        <p:spPr bwMode="auto">
          <a:xfrm flipV="1">
            <a:off x="5866412" y="3001491"/>
            <a:ext cx="861240" cy="11659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2" name="Group 81"/>
          <p:cNvGrpSpPr/>
          <p:nvPr/>
        </p:nvGrpSpPr>
        <p:grpSpPr>
          <a:xfrm>
            <a:off x="1595070" y="4254122"/>
            <a:ext cx="2428369" cy="1257523"/>
            <a:chOff x="1595070" y="4254122"/>
            <a:chExt cx="2428369" cy="1257523"/>
          </a:xfrm>
        </p:grpSpPr>
        <p:grpSp>
          <p:nvGrpSpPr>
            <p:cNvPr id="37" name="Group 36"/>
            <p:cNvGrpSpPr/>
            <p:nvPr/>
          </p:nvGrpSpPr>
          <p:grpSpPr>
            <a:xfrm>
              <a:off x="1595070" y="4553006"/>
              <a:ext cx="2428369" cy="958639"/>
              <a:chOff x="139581" y="4335534"/>
              <a:chExt cx="2428369" cy="95863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22188" y="4407692"/>
                <a:ext cx="1945762" cy="786809"/>
                <a:chOff x="-361510" y="4199860"/>
                <a:chExt cx="1945762" cy="786809"/>
              </a:xfrm>
            </p:grpSpPr>
            <p:sp>
              <p:nvSpPr>
                <p:cNvPr id="43" name="Rectangle 42"/>
                <p:cNvSpPr/>
                <p:nvPr/>
              </p:nvSpPr>
              <p:spPr bwMode="auto">
                <a:xfrm>
                  <a:off x="180754" y="4199860"/>
                  <a:ext cx="861237" cy="78680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73431" y="4408597"/>
                  <a:ext cx="4892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dirty="0" smtClean="0"/>
                    <a:t>[i]</a:t>
                  </a:r>
                  <a:endParaRPr lang="en-US" dirty="0"/>
                </a:p>
              </p:txBody>
            </p:sp>
            <p:cxnSp>
              <p:nvCxnSpPr>
                <p:cNvPr id="45" name="Straight Arrow Connector 44"/>
                <p:cNvCxnSpPr/>
                <p:nvPr/>
              </p:nvCxnSpPr>
              <p:spPr bwMode="auto">
                <a:xfrm>
                  <a:off x="-361507" y="4490600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6" name="Straight Arrow Connector 45"/>
                <p:cNvCxnSpPr/>
                <p:nvPr/>
              </p:nvCxnSpPr>
              <p:spPr bwMode="auto">
                <a:xfrm>
                  <a:off x="-361508" y="4695917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7" name="Straight Arrow Connector 46"/>
                <p:cNvCxnSpPr/>
                <p:nvPr/>
              </p:nvCxnSpPr>
              <p:spPr bwMode="auto">
                <a:xfrm>
                  <a:off x="-361509" y="428528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8" name="Straight Arrow Connector 47"/>
                <p:cNvCxnSpPr/>
                <p:nvPr/>
              </p:nvCxnSpPr>
              <p:spPr bwMode="auto">
                <a:xfrm>
                  <a:off x="-361510" y="490123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9" name="Straight Arrow Connector 48"/>
                <p:cNvCxnSpPr/>
                <p:nvPr/>
              </p:nvCxnSpPr>
              <p:spPr bwMode="auto">
                <a:xfrm>
                  <a:off x="1041991" y="459326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139581" y="4335534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x0</a:t>
                </a:r>
                <a:endParaRPr lang="en-US" sz="18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39581" y="4541203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x1</a:t>
                </a:r>
                <a:endParaRPr lang="en-US" sz="18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39581" y="4746872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x2</a:t>
                </a:r>
                <a:endParaRPr lang="en-US" sz="18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9581" y="4952541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x3</a:t>
                </a:r>
                <a:endParaRPr lang="en-US" sz="1800" dirty="0"/>
              </a:p>
            </p:txBody>
          </p:sp>
        </p:grpSp>
        <p:cxnSp>
          <p:nvCxnSpPr>
            <p:cNvPr id="64" name="Straight Arrow Connector 63"/>
            <p:cNvCxnSpPr>
              <a:endCxn id="43" idx="0"/>
            </p:cNvCxnSpPr>
            <p:nvPr/>
          </p:nvCxnSpPr>
          <p:spPr bwMode="auto">
            <a:xfrm>
              <a:off x="3050560" y="4284921"/>
              <a:ext cx="0" cy="34024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072806" y="425412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63093" y="4344736"/>
            <a:ext cx="1788112" cy="1244186"/>
            <a:chOff x="5163093" y="4344736"/>
            <a:chExt cx="1788112" cy="1244186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5645703" y="4961960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645702" y="5167277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645701" y="475664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645700" y="537259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6408944" y="506462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163093" y="459906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63093" y="480473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63093" y="5010400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63093" y="5216069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  <p:sp>
          <p:nvSpPr>
            <p:cNvPr id="69" name="Flowchart: Manual Operation 68"/>
            <p:cNvSpPr/>
            <p:nvPr/>
          </p:nvSpPr>
          <p:spPr bwMode="auto">
            <a:xfrm rot="16200000">
              <a:off x="5787914" y="4967892"/>
              <a:ext cx="1021080" cy="220980"/>
            </a:xfrm>
            <a:prstGeom prst="flowChartManualOperation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302420" y="4344736"/>
              <a:ext cx="0" cy="38398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313247" y="4351276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0261" y="2661001"/>
            <a:ext cx="1743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no hardware; x[2] is just the name of a wire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00261" y="4717340"/>
            <a:ext cx="147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4-way mux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51766" y="1499188"/>
            <a:ext cx="31951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assume x is 4 bits 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9" grpId="0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2-way multiplexer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18897" y="4317738"/>
            <a:ext cx="17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(s==0)?A:B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04088" y="2015606"/>
            <a:ext cx="1456811" cy="1300660"/>
            <a:chOff x="1504088" y="2015606"/>
            <a:chExt cx="1456811" cy="1300660"/>
          </a:xfrm>
        </p:grpSpPr>
        <p:sp>
          <p:nvSpPr>
            <p:cNvPr id="90" name="Flowchart: Manual Operation 89"/>
            <p:cNvSpPr/>
            <p:nvPr/>
          </p:nvSpPr>
          <p:spPr bwMode="auto">
            <a:xfrm rot="16200000">
              <a:off x="1879373" y="2415656"/>
              <a:ext cx="1021080" cy="220980"/>
            </a:xfrm>
            <a:prstGeom prst="flowChartManualOperatio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2016533" y="2248016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2016533" y="2804276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4" name="Straight Arrow Connector 93"/>
            <p:cNvCxnSpPr>
              <a:endCxn id="90" idx="1"/>
            </p:cNvCxnSpPr>
            <p:nvPr/>
          </p:nvCxnSpPr>
          <p:spPr bwMode="auto">
            <a:xfrm flipV="1">
              <a:off x="2389913" y="2934578"/>
              <a:ext cx="0" cy="24307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98"/>
            <p:cNvCxnSpPr>
              <a:stCxn id="90" idx="2"/>
            </p:cNvCxnSpPr>
            <p:nvPr/>
          </p:nvCxnSpPr>
          <p:spPr bwMode="auto">
            <a:xfrm>
              <a:off x="2500403" y="2526146"/>
              <a:ext cx="222885" cy="63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1504088" y="2055294"/>
              <a:ext cx="808934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513612" y="2623523"/>
              <a:ext cx="85943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342938" y="3002334"/>
              <a:ext cx="617961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endParaRPr lang="en-US" sz="16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267325" y="4314825"/>
            <a:ext cx="360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Gate-level implementation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714500" y="5286375"/>
            <a:ext cx="605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onditional expressions are also synthesized using </a:t>
            </a:r>
            <a:r>
              <a:rPr lang="en-US" dirty="0" err="1" smtClean="0"/>
              <a:t>muxes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 flipV="1">
            <a:off x="2486025" y="4724400"/>
            <a:ext cx="1028700" cy="5905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95426" y="1744630"/>
            <a:ext cx="3113038" cy="2271866"/>
            <a:chOff x="5495426" y="1744630"/>
            <a:chExt cx="3113038" cy="2271866"/>
          </a:xfrm>
        </p:grpSpPr>
        <p:sp>
          <p:nvSpPr>
            <p:cNvPr id="51" name="TextBox 50"/>
            <p:cNvSpPr txBox="1"/>
            <p:nvPr/>
          </p:nvSpPr>
          <p:spPr>
            <a:xfrm>
              <a:off x="6451315" y="2025410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AND</a:t>
              </a:r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55965" y="3138553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AND</a:t>
              </a:r>
              <a:endParaRPr lang="en-US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70944" y="2572553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OR</a:t>
              </a:r>
              <a:endParaRPr lang="en-US" sz="1600" dirty="0"/>
            </a:p>
          </p:txBody>
        </p:sp>
        <p:sp>
          <p:nvSpPr>
            <p:cNvPr id="24" name="Flowchart: Delay 23"/>
            <p:cNvSpPr/>
            <p:nvPr/>
          </p:nvSpPr>
          <p:spPr bwMode="auto">
            <a:xfrm>
              <a:off x="6385180" y="1898450"/>
              <a:ext cx="762441" cy="617724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Flowchart: Delay 26"/>
            <p:cNvSpPr/>
            <p:nvPr/>
          </p:nvSpPr>
          <p:spPr bwMode="auto">
            <a:xfrm>
              <a:off x="6385180" y="2993796"/>
              <a:ext cx="762441" cy="617724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5763933" y="2013080"/>
              <a:ext cx="621248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763933" y="3114792"/>
              <a:ext cx="621248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 flipH="1">
              <a:off x="7505699" y="2376078"/>
              <a:ext cx="624627" cy="694144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  <a:gd name="connsiteX0" fmla="*/ 1677 w 10010"/>
                <a:gd name="connsiteY0" fmla="*/ 0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1677 w 10010"/>
                <a:gd name="connsiteY4" fmla="*/ 1000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1677 w 10010"/>
                <a:gd name="connsiteY7" fmla="*/ 0 h 10000"/>
                <a:gd name="connsiteX0" fmla="*/ 2815 w 10010"/>
                <a:gd name="connsiteY0" fmla="*/ 1443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1677 w 10010"/>
                <a:gd name="connsiteY4" fmla="*/ 1000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443 h 10000"/>
                <a:gd name="connsiteX0" fmla="*/ 2815 w 10010"/>
                <a:gd name="connsiteY0" fmla="*/ 1443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409 w 10010"/>
                <a:gd name="connsiteY4" fmla="*/ 866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443 h 10000"/>
                <a:gd name="connsiteX0" fmla="*/ 2815 w 10010"/>
                <a:gd name="connsiteY0" fmla="*/ 1134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409 w 10010"/>
                <a:gd name="connsiteY4" fmla="*/ 866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134 h 10000"/>
                <a:gd name="connsiteX0" fmla="*/ 2815 w 10010"/>
                <a:gd name="connsiteY0" fmla="*/ 1134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328 w 10010"/>
                <a:gd name="connsiteY4" fmla="*/ 9175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13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10" h="10000">
                  <a:moveTo>
                    <a:pt x="2815" y="1134"/>
                  </a:moveTo>
                  <a:lnTo>
                    <a:pt x="10010" y="0"/>
                  </a:lnTo>
                  <a:cubicBezTo>
                    <a:pt x="9089" y="0"/>
                    <a:pt x="7042" y="2342"/>
                    <a:pt x="7042" y="5103"/>
                  </a:cubicBezTo>
                  <a:cubicBezTo>
                    <a:pt x="7042" y="7864"/>
                    <a:pt x="9089" y="10000"/>
                    <a:pt x="10010" y="10000"/>
                  </a:cubicBezTo>
                  <a:lnTo>
                    <a:pt x="2328" y="9175"/>
                  </a:lnTo>
                  <a:cubicBezTo>
                    <a:pt x="1529" y="9175"/>
                    <a:pt x="191" y="8299"/>
                    <a:pt x="40" y="5945"/>
                  </a:cubicBezTo>
                  <a:cubicBezTo>
                    <a:pt x="0" y="5321"/>
                    <a:pt x="0" y="4679"/>
                    <a:pt x="40" y="4055"/>
                  </a:cubicBezTo>
                  <a:cubicBezTo>
                    <a:pt x="191" y="1701"/>
                    <a:pt x="2016" y="1134"/>
                    <a:pt x="2815" y="1134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Flowchart: Connector 70"/>
            <p:cNvSpPr/>
            <p:nvPr/>
          </p:nvSpPr>
          <p:spPr bwMode="auto">
            <a:xfrm>
              <a:off x="6306112" y="2291716"/>
              <a:ext cx="79068" cy="8491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019962" y="2327250"/>
              <a:ext cx="29368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6023727" y="3398183"/>
              <a:ext cx="361454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020903" y="2325126"/>
              <a:ext cx="17947" cy="16086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6050304" y="3702564"/>
              <a:ext cx="617961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endParaRPr lang="en-US" sz="1600" dirty="0"/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>
              <a:off x="8132205" y="2726328"/>
              <a:ext cx="45934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495426" y="1818419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95426" y="2939820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5867400" y="1744630"/>
              <a:ext cx="2371725" cy="200025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7143750" y="2200276"/>
              <a:ext cx="514350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 flipV="1">
              <a:off x="7143750" y="2933817"/>
              <a:ext cx="514350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4-way multiplexer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97361" y="1952294"/>
            <a:ext cx="3262432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{s1,s0}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matches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0: 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1: 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2:  C;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3:  D;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9106" y="1649239"/>
            <a:ext cx="2715908" cy="2823099"/>
            <a:chOff x="5459106" y="1649239"/>
            <a:chExt cx="2715908" cy="2823099"/>
          </a:xfrm>
        </p:grpSpPr>
        <p:sp>
          <p:nvSpPr>
            <p:cNvPr id="116" name="TextBox 115"/>
            <p:cNvSpPr txBox="1"/>
            <p:nvPr/>
          </p:nvSpPr>
          <p:spPr>
            <a:xfrm>
              <a:off x="6205395" y="2676914"/>
              <a:ext cx="441063" cy="311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6314" y="4158406"/>
              <a:ext cx="41014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699031" y="3431959"/>
              <a:ext cx="47598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0</a:t>
              </a:r>
            </a:p>
          </p:txBody>
        </p:sp>
        <p:grpSp>
          <p:nvGrpSpPr>
            <p:cNvPr id="3" name="Group 76"/>
            <p:cNvGrpSpPr/>
            <p:nvPr/>
          </p:nvGrpSpPr>
          <p:grpSpPr>
            <a:xfrm>
              <a:off x="5841682" y="1649239"/>
              <a:ext cx="2183107" cy="2752725"/>
              <a:chOff x="5841682" y="1649239"/>
              <a:chExt cx="2183107" cy="2752725"/>
            </a:xfrm>
          </p:grpSpPr>
          <p:sp>
            <p:nvSpPr>
              <p:cNvPr id="109" name="Flowchart: Manual Operation 108"/>
              <p:cNvSpPr/>
              <p:nvPr/>
            </p:nvSpPr>
            <p:spPr bwMode="auto">
              <a:xfrm rot="16200000">
                <a:off x="5709285" y="2049289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 bwMode="auto">
              <a:xfrm>
                <a:off x="5846445" y="1881649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5846445" y="2437909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2" name="Straight Arrow Connector 111"/>
              <p:cNvCxnSpPr>
                <a:endCxn id="109" idx="1"/>
              </p:cNvCxnSpPr>
              <p:nvPr/>
            </p:nvCxnSpPr>
            <p:spPr bwMode="auto">
              <a:xfrm flipV="1">
                <a:off x="6219825" y="2568211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8" name="Flowchart: Manual Operation 117"/>
              <p:cNvSpPr/>
              <p:nvPr/>
            </p:nvSpPr>
            <p:spPr bwMode="auto">
              <a:xfrm rot="16200000">
                <a:off x="5704522" y="3639964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 bwMode="auto">
              <a:xfrm>
                <a:off x="5841682" y="3472324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5841682" y="4028584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1" name="Straight Arrow Connector 120"/>
              <p:cNvCxnSpPr>
                <a:endCxn id="118" idx="1"/>
              </p:cNvCxnSpPr>
              <p:nvPr/>
            </p:nvCxnSpPr>
            <p:spPr bwMode="auto">
              <a:xfrm flipV="1">
                <a:off x="6215062" y="4158886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7" name="Flowchart: Manual Operation 126"/>
              <p:cNvSpPr/>
              <p:nvPr/>
            </p:nvSpPr>
            <p:spPr bwMode="auto">
              <a:xfrm rot="16200000">
                <a:off x="7180874" y="2858930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0" name="Straight Arrow Connector 129"/>
              <p:cNvCxnSpPr>
                <a:endCxn id="127" idx="1"/>
              </p:cNvCxnSpPr>
              <p:nvPr/>
            </p:nvCxnSpPr>
            <p:spPr bwMode="auto">
              <a:xfrm flipV="1">
                <a:off x="7691414" y="3377852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1" name="Straight Arrow Connector 130"/>
              <p:cNvCxnSpPr>
                <a:stCxn id="127" idx="2"/>
              </p:cNvCxnSpPr>
              <p:nvPr/>
            </p:nvCxnSpPr>
            <p:spPr bwMode="auto">
              <a:xfrm>
                <a:off x="7801904" y="2969420"/>
                <a:ext cx="222885" cy="63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5459106" y="1719618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59106" y="2281451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59106" y="3277738"/>
              <a:ext cx="34657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459106" y="3839571"/>
              <a:ext cx="36260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</a:t>
              </a:r>
              <a:endParaRPr lang="en-US" sz="1800" dirty="0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330315" y="2117919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 flipV="1">
              <a:off x="6314099" y="3213641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 w-bit Ripple-Carry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82520" y="149454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Bit#(w+1) 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{c[w],s};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653" y="3041394"/>
            <a:ext cx="23519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 quite correct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04029" y="4019554"/>
            <a:ext cx="31033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Unfold the loop to get the wiring diagram</a:t>
            </a:r>
            <a:endParaRPr lang="en-US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1953" y="4771964"/>
            <a:ext cx="8288693" cy="1881188"/>
            <a:chOff x="759421" y="4771964"/>
            <a:chExt cx="8288693" cy="1881188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29043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357555" y="5741927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5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75874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90199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" name="Straight Arrow Connector 73"/>
            <p:cNvCxnSpPr>
              <a:cxnSpLocks noChangeShapeType="1"/>
            </p:cNvCxnSpPr>
            <p:nvPr/>
          </p:nvCxnSpPr>
          <p:spPr bwMode="auto">
            <a:xfrm rot="16200000" flipH="1">
              <a:off x="2028274" y="641740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744140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78"/>
            <p:cNvCxnSpPr>
              <a:cxnSpLocks noChangeShapeType="1"/>
            </p:cNvCxnSpPr>
            <p:nvPr/>
          </p:nvCxnSpPr>
          <p:spPr bwMode="auto">
            <a:xfrm>
              <a:off x="3048000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790971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4105296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19224" y="4800382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371296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759421" y="559746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248025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430932" y="479529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274365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079993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3048084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62"/>
            <p:cNvCxnSpPr>
              <a:cxnSpLocks noChangeShapeType="1"/>
            </p:cNvCxnSpPr>
            <p:nvPr/>
          </p:nvCxnSpPr>
          <p:spPr bwMode="auto">
            <a:xfrm>
              <a:off x="2714868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219" name="Freeform 9218"/>
            <p:cNvSpPr/>
            <p:nvPr/>
          </p:nvSpPr>
          <p:spPr bwMode="auto">
            <a:xfrm>
              <a:off x="3048000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6" name="Straight Arrow Connector 78"/>
            <p:cNvCxnSpPr>
              <a:cxnSpLocks noChangeShapeType="1"/>
            </p:cNvCxnSpPr>
            <p:nvPr/>
          </p:nvCxnSpPr>
          <p:spPr bwMode="auto">
            <a:xfrm>
              <a:off x="4981575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5181600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s[1]</a:t>
              </a:r>
              <a:endParaRPr lang="en-US" sz="1800" dirty="0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5013568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c[2]</a:t>
              </a:r>
              <a:endParaRPr lang="en-US" sz="1800" dirty="0"/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981659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62"/>
            <p:cNvCxnSpPr>
              <a:cxnSpLocks noChangeShapeType="1"/>
            </p:cNvCxnSpPr>
            <p:nvPr/>
          </p:nvCxnSpPr>
          <p:spPr bwMode="auto">
            <a:xfrm>
              <a:off x="4648443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1" name="Freeform 50"/>
            <p:cNvSpPr/>
            <p:nvPr/>
          </p:nvSpPr>
          <p:spPr bwMode="auto">
            <a:xfrm>
              <a:off x="4981575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657123" y="5475860"/>
              <a:ext cx="42511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cs</a:t>
              </a:r>
              <a:endParaRPr lang="en-US" sz="1800" dirty="0"/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658790" y="527996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6705621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7019946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6050307" y="4776249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x[w-1]</a:t>
              </a:r>
              <a:endParaRPr lang="en-US" sz="1800" dirty="0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189015" y="4771964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y[w-1]</a:t>
              </a:r>
              <a:endParaRPr lang="en-US" sz="1800" dirty="0"/>
            </a:p>
          </p:txBody>
        </p:sp>
        <p:cxnSp>
          <p:nvCxnSpPr>
            <p:cNvPr id="59" name="Straight Arrow Connector 78"/>
            <p:cNvCxnSpPr>
              <a:cxnSpLocks noChangeShapeType="1"/>
            </p:cNvCxnSpPr>
            <p:nvPr/>
          </p:nvCxnSpPr>
          <p:spPr bwMode="auto">
            <a:xfrm>
              <a:off x="7896225" y="567525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8096250" y="6181284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s[w-1]</a:t>
              </a:r>
              <a:endParaRPr lang="en-US" sz="1800" dirty="0"/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7928218" y="5324106"/>
              <a:ext cx="70243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c[w]</a:t>
              </a:r>
              <a:endParaRPr lang="en-US" sz="1800" dirty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7896309" y="560070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>
              <a:cxnSpLocks noChangeShapeType="1"/>
            </p:cNvCxnSpPr>
            <p:nvPr/>
          </p:nvCxnSpPr>
          <p:spPr bwMode="auto">
            <a:xfrm>
              <a:off x="7563093" y="574193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4" name="Freeform 63"/>
            <p:cNvSpPr/>
            <p:nvPr/>
          </p:nvSpPr>
          <p:spPr bwMode="auto">
            <a:xfrm>
              <a:off x="7896225" y="592455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5" name="Straight Arrow Connector 78"/>
            <p:cNvCxnSpPr>
              <a:cxnSpLocks noChangeShapeType="1"/>
            </p:cNvCxnSpPr>
            <p:nvPr/>
          </p:nvCxnSpPr>
          <p:spPr bwMode="auto">
            <a:xfrm>
              <a:off x="5962650" y="5703827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5804143" y="5352681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c[w-1]</a:t>
              </a:r>
              <a:endParaRPr lang="en-US" sz="1800" dirty="0"/>
            </a:p>
          </p:txBody>
        </p:sp>
        <p:sp>
          <p:nvSpPr>
            <p:cNvPr id="9222" name="TextBox 9221"/>
            <p:cNvSpPr txBox="1"/>
            <p:nvPr/>
          </p:nvSpPr>
          <p:spPr>
            <a:xfrm>
              <a:off x="5630090" y="552349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00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Instantiating the parametric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06735" y="155279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267" y="2970180"/>
            <a:ext cx="7879080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concrete instances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Bit#(33)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(Bit#(32) x, Bit#(32)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Bit#(4)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(Bit#(3) x, Bit#(3)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6735" y="2368039"/>
            <a:ext cx="458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Define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add32, add3 …</a:t>
            </a:r>
            <a:r>
              <a:rPr lang="en-US" dirty="0" smtClean="0"/>
              <a:t>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85" y="1577454"/>
            <a:ext cx="7772400" cy="4114800"/>
          </a:xfrm>
        </p:spPr>
        <p:txBody>
          <a:bodyPr/>
          <a:lstStyle/>
          <a:p>
            <a:r>
              <a:rPr lang="en-US" sz="2400" dirty="0" smtClean="0"/>
              <a:t>Each expression has a type and a value and these come from two entirely disjoint worlds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Bit#(w) </a:t>
            </a:r>
            <a:r>
              <a:rPr lang="en-US" sz="2400" dirty="0" smtClean="0"/>
              <a:t>resides in the types world</a:t>
            </a:r>
          </a:p>
          <a:p>
            <a:r>
              <a:rPr lang="en-US" sz="2400" dirty="0" smtClean="0"/>
              <a:t>Sometimes we need to use values from the types world into actual computation. The 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400" dirty="0" smtClean="0"/>
              <a:t> allows us to do that</a:t>
            </a:r>
          </a:p>
          <a:p>
            <a:pPr lvl="1"/>
            <a:r>
              <a:rPr lang="en-US" sz="2000" dirty="0" smtClean="0"/>
              <a:t>Thus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&lt;w</a:t>
            </a:r>
            <a:r>
              <a:rPr lang="en-US" sz="2000" dirty="0" smtClean="0">
                <a:cs typeface="Courier New" pitchFamily="49" charset="0"/>
              </a:rPr>
              <a:t> is not type correct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sz="2000" dirty="0" smtClean="0">
                <a:cs typeface="Courier New" pitchFamily="49" charset="0"/>
              </a:rPr>
              <a:t>is type correct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3" y="1534924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we need to perform operations in the types world that are very similar to the operations in the value world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Log</a:t>
            </a:r>
          </a:p>
          <a:p>
            <a:r>
              <a:rPr lang="en-US" sz="2400" dirty="0" smtClean="0"/>
              <a:t>We define a few special operators in the types world for such operations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4000" dirty="0"/>
              <a:t>A w-bit Ripple-Carry Adder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corrected</a:t>
            </a:r>
            <a:endParaRPr lang="en-US" sz="3600" dirty="0" smtClean="0"/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8176" y="1552575"/>
            <a:ext cx="8337265" cy="37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c; c[0] = c0;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(w);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44853" y="1371600"/>
            <a:ext cx="6325162" cy="2009150"/>
            <a:chOff x="2627890" y="1371600"/>
            <a:chExt cx="6325162" cy="2009150"/>
          </a:xfrm>
        </p:grpSpPr>
        <p:sp>
          <p:nvSpPr>
            <p:cNvPr id="14" name="TextBox 13"/>
            <p:cNvSpPr txBox="1"/>
            <p:nvPr/>
          </p:nvSpPr>
          <p:spPr>
            <a:xfrm>
              <a:off x="6734175" y="2657475"/>
              <a:ext cx="2218877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types world</a:t>
              </a:r>
            </a:p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equivalent of w+1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627890" y="1371600"/>
              <a:ext cx="4134860" cy="1497433"/>
            </a:xfrm>
            <a:custGeom>
              <a:avLst/>
              <a:gdLst>
                <a:gd name="connsiteX0" fmla="*/ 896360 w 4134860"/>
                <a:gd name="connsiteY0" fmla="*/ 714375 h 1497433"/>
                <a:gd name="connsiteX1" fmla="*/ 1267835 w 4134860"/>
                <a:gd name="connsiteY1" fmla="*/ 714375 h 1497433"/>
                <a:gd name="connsiteX2" fmla="*/ 1296410 w 4134860"/>
                <a:gd name="connsiteY2" fmla="*/ 704850 h 1497433"/>
                <a:gd name="connsiteX3" fmla="*/ 1372610 w 4134860"/>
                <a:gd name="connsiteY3" fmla="*/ 685800 h 1497433"/>
                <a:gd name="connsiteX4" fmla="*/ 1563110 w 4134860"/>
                <a:gd name="connsiteY4" fmla="*/ 666750 h 1497433"/>
                <a:gd name="connsiteX5" fmla="*/ 1601210 w 4134860"/>
                <a:gd name="connsiteY5" fmla="*/ 657225 h 1497433"/>
                <a:gd name="connsiteX6" fmla="*/ 1667885 w 4134860"/>
                <a:gd name="connsiteY6" fmla="*/ 638175 h 1497433"/>
                <a:gd name="connsiteX7" fmla="*/ 1734560 w 4134860"/>
                <a:gd name="connsiteY7" fmla="*/ 628650 h 1497433"/>
                <a:gd name="connsiteX8" fmla="*/ 1782185 w 4134860"/>
                <a:gd name="connsiteY8" fmla="*/ 619125 h 1497433"/>
                <a:gd name="connsiteX9" fmla="*/ 1848860 w 4134860"/>
                <a:gd name="connsiteY9" fmla="*/ 581025 h 1497433"/>
                <a:gd name="connsiteX10" fmla="*/ 1858385 w 4134860"/>
                <a:gd name="connsiteY10" fmla="*/ 552450 h 1497433"/>
                <a:gd name="connsiteX11" fmla="*/ 1877435 w 4134860"/>
                <a:gd name="connsiteY11" fmla="*/ 523875 h 1497433"/>
                <a:gd name="connsiteX12" fmla="*/ 1934585 w 4134860"/>
                <a:gd name="connsiteY12" fmla="*/ 476250 h 1497433"/>
                <a:gd name="connsiteX13" fmla="*/ 1963160 w 4134860"/>
                <a:gd name="connsiteY13" fmla="*/ 447675 h 1497433"/>
                <a:gd name="connsiteX14" fmla="*/ 1972685 w 4134860"/>
                <a:gd name="connsiteY14" fmla="*/ 419100 h 1497433"/>
                <a:gd name="connsiteX15" fmla="*/ 1972685 w 4134860"/>
                <a:gd name="connsiteY15" fmla="*/ 200025 h 1497433"/>
                <a:gd name="connsiteX16" fmla="*/ 1944110 w 4134860"/>
                <a:gd name="connsiteY16" fmla="*/ 161925 h 1497433"/>
                <a:gd name="connsiteX17" fmla="*/ 1886960 w 4134860"/>
                <a:gd name="connsiteY17" fmla="*/ 114300 h 1497433"/>
                <a:gd name="connsiteX18" fmla="*/ 1839335 w 4134860"/>
                <a:gd name="connsiteY18" fmla="*/ 76200 h 1497433"/>
                <a:gd name="connsiteX19" fmla="*/ 1782185 w 4134860"/>
                <a:gd name="connsiteY19" fmla="*/ 28575 h 1497433"/>
                <a:gd name="connsiteX20" fmla="*/ 1725035 w 4134860"/>
                <a:gd name="connsiteY20" fmla="*/ 9525 h 1497433"/>
                <a:gd name="connsiteX21" fmla="*/ 1696460 w 4134860"/>
                <a:gd name="connsiteY21" fmla="*/ 0 h 1497433"/>
                <a:gd name="connsiteX22" fmla="*/ 524885 w 4134860"/>
                <a:gd name="connsiteY22" fmla="*/ 9525 h 1497433"/>
                <a:gd name="connsiteX23" fmla="*/ 191510 w 4134860"/>
                <a:gd name="connsiteY23" fmla="*/ 19050 h 1497433"/>
                <a:gd name="connsiteX24" fmla="*/ 134360 w 4134860"/>
                <a:gd name="connsiteY24" fmla="*/ 38100 h 1497433"/>
                <a:gd name="connsiteX25" fmla="*/ 77210 w 4134860"/>
                <a:gd name="connsiteY25" fmla="*/ 95250 h 1497433"/>
                <a:gd name="connsiteX26" fmla="*/ 10535 w 4134860"/>
                <a:gd name="connsiteY26" fmla="*/ 180975 h 1497433"/>
                <a:gd name="connsiteX27" fmla="*/ 1010 w 4134860"/>
                <a:gd name="connsiteY27" fmla="*/ 209550 h 1497433"/>
                <a:gd name="connsiteX28" fmla="*/ 10535 w 4134860"/>
                <a:gd name="connsiteY28" fmla="*/ 333375 h 1497433"/>
                <a:gd name="connsiteX29" fmla="*/ 48635 w 4134860"/>
                <a:gd name="connsiteY29" fmla="*/ 390525 h 1497433"/>
                <a:gd name="connsiteX30" fmla="*/ 67685 w 4134860"/>
                <a:gd name="connsiteY30" fmla="*/ 419100 h 1497433"/>
                <a:gd name="connsiteX31" fmla="*/ 86735 w 4134860"/>
                <a:gd name="connsiteY31" fmla="*/ 447675 h 1497433"/>
                <a:gd name="connsiteX32" fmla="*/ 96260 w 4134860"/>
                <a:gd name="connsiteY32" fmla="*/ 476250 h 1497433"/>
                <a:gd name="connsiteX33" fmla="*/ 124835 w 4134860"/>
                <a:gd name="connsiteY33" fmla="*/ 495300 h 1497433"/>
                <a:gd name="connsiteX34" fmla="*/ 201035 w 4134860"/>
                <a:gd name="connsiteY34" fmla="*/ 581025 h 1497433"/>
                <a:gd name="connsiteX35" fmla="*/ 258185 w 4134860"/>
                <a:gd name="connsiteY35" fmla="*/ 628650 h 1497433"/>
                <a:gd name="connsiteX36" fmla="*/ 315335 w 4134860"/>
                <a:gd name="connsiteY36" fmla="*/ 647700 h 1497433"/>
                <a:gd name="connsiteX37" fmla="*/ 343910 w 4134860"/>
                <a:gd name="connsiteY37" fmla="*/ 657225 h 1497433"/>
                <a:gd name="connsiteX38" fmla="*/ 372485 w 4134860"/>
                <a:gd name="connsiteY38" fmla="*/ 666750 h 1497433"/>
                <a:gd name="connsiteX39" fmla="*/ 1010660 w 4134860"/>
                <a:gd name="connsiteY39" fmla="*/ 666750 h 1497433"/>
                <a:gd name="connsiteX40" fmla="*/ 1058285 w 4134860"/>
                <a:gd name="connsiteY40" fmla="*/ 676275 h 1497433"/>
                <a:gd name="connsiteX41" fmla="*/ 1305935 w 4134860"/>
                <a:gd name="connsiteY41" fmla="*/ 695325 h 1497433"/>
                <a:gd name="connsiteX42" fmla="*/ 1420235 w 4134860"/>
                <a:gd name="connsiteY42" fmla="*/ 714375 h 1497433"/>
                <a:gd name="connsiteX43" fmla="*/ 1448810 w 4134860"/>
                <a:gd name="connsiteY43" fmla="*/ 723900 h 1497433"/>
                <a:gd name="connsiteX44" fmla="*/ 1486910 w 4134860"/>
                <a:gd name="connsiteY44" fmla="*/ 733425 h 1497433"/>
                <a:gd name="connsiteX45" fmla="*/ 1544060 w 4134860"/>
                <a:gd name="connsiteY45" fmla="*/ 742950 h 1497433"/>
                <a:gd name="connsiteX46" fmla="*/ 1572635 w 4134860"/>
                <a:gd name="connsiteY46" fmla="*/ 752475 h 1497433"/>
                <a:gd name="connsiteX47" fmla="*/ 1639310 w 4134860"/>
                <a:gd name="connsiteY47" fmla="*/ 762000 h 1497433"/>
                <a:gd name="connsiteX48" fmla="*/ 1734560 w 4134860"/>
                <a:gd name="connsiteY48" fmla="*/ 790575 h 1497433"/>
                <a:gd name="connsiteX49" fmla="*/ 1734560 w 4134860"/>
                <a:gd name="connsiteY49" fmla="*/ 790575 h 1497433"/>
                <a:gd name="connsiteX50" fmla="*/ 1829810 w 4134860"/>
                <a:gd name="connsiteY50" fmla="*/ 819150 h 1497433"/>
                <a:gd name="connsiteX51" fmla="*/ 1877435 w 4134860"/>
                <a:gd name="connsiteY51" fmla="*/ 828675 h 1497433"/>
                <a:gd name="connsiteX52" fmla="*/ 1944110 w 4134860"/>
                <a:gd name="connsiteY52" fmla="*/ 857250 h 1497433"/>
                <a:gd name="connsiteX53" fmla="*/ 1972685 w 4134860"/>
                <a:gd name="connsiteY53" fmla="*/ 866775 h 1497433"/>
                <a:gd name="connsiteX54" fmla="*/ 2077460 w 4134860"/>
                <a:gd name="connsiteY54" fmla="*/ 904875 h 1497433"/>
                <a:gd name="connsiteX55" fmla="*/ 2172710 w 4134860"/>
                <a:gd name="connsiteY55" fmla="*/ 923925 h 1497433"/>
                <a:gd name="connsiteX56" fmla="*/ 2267960 w 4134860"/>
                <a:gd name="connsiteY56" fmla="*/ 962025 h 1497433"/>
                <a:gd name="connsiteX57" fmla="*/ 2315585 w 4134860"/>
                <a:gd name="connsiteY57" fmla="*/ 981075 h 1497433"/>
                <a:gd name="connsiteX58" fmla="*/ 2363210 w 4134860"/>
                <a:gd name="connsiteY58" fmla="*/ 990600 h 1497433"/>
                <a:gd name="connsiteX59" fmla="*/ 2410835 w 4134860"/>
                <a:gd name="connsiteY59" fmla="*/ 1009650 h 1497433"/>
                <a:gd name="connsiteX60" fmla="*/ 2439410 w 4134860"/>
                <a:gd name="connsiteY60" fmla="*/ 1019175 h 1497433"/>
                <a:gd name="connsiteX61" fmla="*/ 2487035 w 4134860"/>
                <a:gd name="connsiteY61" fmla="*/ 1038225 h 1497433"/>
                <a:gd name="connsiteX62" fmla="*/ 2563235 w 4134860"/>
                <a:gd name="connsiteY62" fmla="*/ 1057275 h 1497433"/>
                <a:gd name="connsiteX63" fmla="*/ 2648960 w 4134860"/>
                <a:gd name="connsiteY63" fmla="*/ 1095375 h 1497433"/>
                <a:gd name="connsiteX64" fmla="*/ 2677535 w 4134860"/>
                <a:gd name="connsiteY64" fmla="*/ 1114425 h 1497433"/>
                <a:gd name="connsiteX65" fmla="*/ 2725160 w 4134860"/>
                <a:gd name="connsiteY65" fmla="*/ 1123950 h 1497433"/>
                <a:gd name="connsiteX66" fmla="*/ 2810885 w 4134860"/>
                <a:gd name="connsiteY66" fmla="*/ 1152525 h 1497433"/>
                <a:gd name="connsiteX67" fmla="*/ 2887085 w 4134860"/>
                <a:gd name="connsiteY67" fmla="*/ 1171575 h 1497433"/>
                <a:gd name="connsiteX68" fmla="*/ 2925185 w 4134860"/>
                <a:gd name="connsiteY68" fmla="*/ 1181100 h 1497433"/>
                <a:gd name="connsiteX69" fmla="*/ 2963285 w 4134860"/>
                <a:gd name="connsiteY69" fmla="*/ 1200150 h 1497433"/>
                <a:gd name="connsiteX70" fmla="*/ 2991860 w 4134860"/>
                <a:gd name="connsiteY70" fmla="*/ 1219200 h 1497433"/>
                <a:gd name="connsiteX71" fmla="*/ 3087110 w 4134860"/>
                <a:gd name="connsiteY71" fmla="*/ 1247775 h 1497433"/>
                <a:gd name="connsiteX72" fmla="*/ 3115685 w 4134860"/>
                <a:gd name="connsiteY72" fmla="*/ 1266825 h 1497433"/>
                <a:gd name="connsiteX73" fmla="*/ 3172835 w 4134860"/>
                <a:gd name="connsiteY73" fmla="*/ 1276350 h 1497433"/>
                <a:gd name="connsiteX74" fmla="*/ 3210935 w 4134860"/>
                <a:gd name="connsiteY74" fmla="*/ 1285875 h 1497433"/>
                <a:gd name="connsiteX75" fmla="*/ 3268085 w 4134860"/>
                <a:gd name="connsiteY75" fmla="*/ 1304925 h 1497433"/>
                <a:gd name="connsiteX76" fmla="*/ 3306185 w 4134860"/>
                <a:gd name="connsiteY76" fmla="*/ 1314450 h 1497433"/>
                <a:gd name="connsiteX77" fmla="*/ 3334760 w 4134860"/>
                <a:gd name="connsiteY77" fmla="*/ 1323975 h 1497433"/>
                <a:gd name="connsiteX78" fmla="*/ 3410960 w 4134860"/>
                <a:gd name="connsiteY78" fmla="*/ 1333500 h 1497433"/>
                <a:gd name="connsiteX79" fmla="*/ 3487160 w 4134860"/>
                <a:gd name="connsiteY79" fmla="*/ 1352550 h 1497433"/>
                <a:gd name="connsiteX80" fmla="*/ 3534785 w 4134860"/>
                <a:gd name="connsiteY80" fmla="*/ 1362075 h 1497433"/>
                <a:gd name="connsiteX81" fmla="*/ 3563360 w 4134860"/>
                <a:gd name="connsiteY81" fmla="*/ 1371600 h 1497433"/>
                <a:gd name="connsiteX82" fmla="*/ 3630035 w 4134860"/>
                <a:gd name="connsiteY82" fmla="*/ 1390650 h 1497433"/>
                <a:gd name="connsiteX83" fmla="*/ 3696710 w 4134860"/>
                <a:gd name="connsiteY83" fmla="*/ 1419225 h 1497433"/>
                <a:gd name="connsiteX84" fmla="*/ 3772910 w 4134860"/>
                <a:gd name="connsiteY84" fmla="*/ 1438275 h 1497433"/>
                <a:gd name="connsiteX85" fmla="*/ 3801485 w 4134860"/>
                <a:gd name="connsiteY85" fmla="*/ 1447800 h 1497433"/>
                <a:gd name="connsiteX86" fmla="*/ 3896735 w 4134860"/>
                <a:gd name="connsiteY86" fmla="*/ 1457325 h 1497433"/>
                <a:gd name="connsiteX87" fmla="*/ 4087235 w 4134860"/>
                <a:gd name="connsiteY87" fmla="*/ 1485900 h 1497433"/>
                <a:gd name="connsiteX88" fmla="*/ 4134860 w 4134860"/>
                <a:gd name="connsiteY88" fmla="*/ 1495425 h 14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134860" h="1497433">
                  <a:moveTo>
                    <a:pt x="896360" y="714375"/>
                  </a:moveTo>
                  <a:cubicBezTo>
                    <a:pt x="1044940" y="744091"/>
                    <a:pt x="960784" y="730972"/>
                    <a:pt x="1267835" y="714375"/>
                  </a:cubicBezTo>
                  <a:cubicBezTo>
                    <a:pt x="1277861" y="713833"/>
                    <a:pt x="1286724" y="707492"/>
                    <a:pt x="1296410" y="704850"/>
                  </a:cubicBezTo>
                  <a:cubicBezTo>
                    <a:pt x="1321669" y="697961"/>
                    <a:pt x="1346785" y="690104"/>
                    <a:pt x="1372610" y="685800"/>
                  </a:cubicBezTo>
                  <a:cubicBezTo>
                    <a:pt x="1473717" y="668949"/>
                    <a:pt x="1410496" y="677651"/>
                    <a:pt x="1563110" y="666750"/>
                  </a:cubicBezTo>
                  <a:cubicBezTo>
                    <a:pt x="1575810" y="663575"/>
                    <a:pt x="1588580" y="660669"/>
                    <a:pt x="1601210" y="657225"/>
                  </a:cubicBezTo>
                  <a:cubicBezTo>
                    <a:pt x="1623510" y="651143"/>
                    <a:pt x="1645284" y="643018"/>
                    <a:pt x="1667885" y="638175"/>
                  </a:cubicBezTo>
                  <a:cubicBezTo>
                    <a:pt x="1689837" y="633471"/>
                    <a:pt x="1712415" y="632341"/>
                    <a:pt x="1734560" y="628650"/>
                  </a:cubicBezTo>
                  <a:cubicBezTo>
                    <a:pt x="1750529" y="625988"/>
                    <a:pt x="1766310" y="622300"/>
                    <a:pt x="1782185" y="619125"/>
                  </a:cubicBezTo>
                  <a:cubicBezTo>
                    <a:pt x="1791560" y="614438"/>
                    <a:pt x="1839885" y="592244"/>
                    <a:pt x="1848860" y="581025"/>
                  </a:cubicBezTo>
                  <a:cubicBezTo>
                    <a:pt x="1855132" y="573185"/>
                    <a:pt x="1853895" y="561430"/>
                    <a:pt x="1858385" y="552450"/>
                  </a:cubicBezTo>
                  <a:cubicBezTo>
                    <a:pt x="1863505" y="542211"/>
                    <a:pt x="1870106" y="532669"/>
                    <a:pt x="1877435" y="523875"/>
                  </a:cubicBezTo>
                  <a:cubicBezTo>
                    <a:pt x="1915381" y="478339"/>
                    <a:pt x="1893717" y="510307"/>
                    <a:pt x="1934585" y="476250"/>
                  </a:cubicBezTo>
                  <a:cubicBezTo>
                    <a:pt x="1944933" y="467626"/>
                    <a:pt x="1953635" y="457200"/>
                    <a:pt x="1963160" y="447675"/>
                  </a:cubicBezTo>
                  <a:cubicBezTo>
                    <a:pt x="1966335" y="438150"/>
                    <a:pt x="1970716" y="428945"/>
                    <a:pt x="1972685" y="419100"/>
                  </a:cubicBezTo>
                  <a:cubicBezTo>
                    <a:pt x="1987452" y="345265"/>
                    <a:pt x="1988046" y="276828"/>
                    <a:pt x="1972685" y="200025"/>
                  </a:cubicBezTo>
                  <a:cubicBezTo>
                    <a:pt x="1969572" y="184458"/>
                    <a:pt x="1954441" y="173978"/>
                    <a:pt x="1944110" y="161925"/>
                  </a:cubicBezTo>
                  <a:cubicBezTo>
                    <a:pt x="1919664" y="133404"/>
                    <a:pt x="1916355" y="133897"/>
                    <a:pt x="1886960" y="114300"/>
                  </a:cubicBezTo>
                  <a:cubicBezTo>
                    <a:pt x="1844355" y="50393"/>
                    <a:pt x="1894544" y="113006"/>
                    <a:pt x="1839335" y="76200"/>
                  </a:cubicBezTo>
                  <a:cubicBezTo>
                    <a:pt x="1794473" y="46292"/>
                    <a:pt x="1828930" y="49350"/>
                    <a:pt x="1782185" y="28575"/>
                  </a:cubicBezTo>
                  <a:cubicBezTo>
                    <a:pt x="1763835" y="20420"/>
                    <a:pt x="1744085" y="15875"/>
                    <a:pt x="1725035" y="9525"/>
                  </a:cubicBezTo>
                  <a:lnTo>
                    <a:pt x="1696460" y="0"/>
                  </a:lnTo>
                  <a:lnTo>
                    <a:pt x="524885" y="9525"/>
                  </a:lnTo>
                  <a:cubicBezTo>
                    <a:pt x="413724" y="10932"/>
                    <a:pt x="302384" y="10937"/>
                    <a:pt x="191510" y="19050"/>
                  </a:cubicBezTo>
                  <a:cubicBezTo>
                    <a:pt x="171483" y="20515"/>
                    <a:pt x="134360" y="38100"/>
                    <a:pt x="134360" y="38100"/>
                  </a:cubicBezTo>
                  <a:lnTo>
                    <a:pt x="77210" y="95250"/>
                  </a:lnTo>
                  <a:cubicBezTo>
                    <a:pt x="52555" y="119905"/>
                    <a:pt x="21928" y="146796"/>
                    <a:pt x="10535" y="180975"/>
                  </a:cubicBezTo>
                  <a:lnTo>
                    <a:pt x="1010" y="209550"/>
                  </a:lnTo>
                  <a:cubicBezTo>
                    <a:pt x="4185" y="250825"/>
                    <a:pt x="0" y="293341"/>
                    <a:pt x="10535" y="333375"/>
                  </a:cubicBezTo>
                  <a:cubicBezTo>
                    <a:pt x="16362" y="355516"/>
                    <a:pt x="35935" y="371475"/>
                    <a:pt x="48635" y="390525"/>
                  </a:cubicBezTo>
                  <a:lnTo>
                    <a:pt x="67685" y="419100"/>
                  </a:lnTo>
                  <a:cubicBezTo>
                    <a:pt x="74035" y="428625"/>
                    <a:pt x="83115" y="436815"/>
                    <a:pt x="86735" y="447675"/>
                  </a:cubicBezTo>
                  <a:cubicBezTo>
                    <a:pt x="89910" y="457200"/>
                    <a:pt x="89988" y="468410"/>
                    <a:pt x="96260" y="476250"/>
                  </a:cubicBezTo>
                  <a:cubicBezTo>
                    <a:pt x="103411" y="485189"/>
                    <a:pt x="115310" y="488950"/>
                    <a:pt x="124835" y="495300"/>
                  </a:cubicBezTo>
                  <a:cubicBezTo>
                    <a:pt x="158829" y="546291"/>
                    <a:pt x="135790" y="515780"/>
                    <a:pt x="201035" y="581025"/>
                  </a:cubicBezTo>
                  <a:cubicBezTo>
                    <a:pt x="218980" y="598970"/>
                    <a:pt x="234315" y="618041"/>
                    <a:pt x="258185" y="628650"/>
                  </a:cubicBezTo>
                  <a:cubicBezTo>
                    <a:pt x="276535" y="636805"/>
                    <a:pt x="296285" y="641350"/>
                    <a:pt x="315335" y="647700"/>
                  </a:cubicBezTo>
                  <a:lnTo>
                    <a:pt x="343910" y="657225"/>
                  </a:lnTo>
                  <a:lnTo>
                    <a:pt x="372485" y="666750"/>
                  </a:lnTo>
                  <a:cubicBezTo>
                    <a:pt x="683334" y="656388"/>
                    <a:pt x="676847" y="650854"/>
                    <a:pt x="1010660" y="666750"/>
                  </a:cubicBezTo>
                  <a:cubicBezTo>
                    <a:pt x="1026831" y="667520"/>
                    <a:pt x="1042221" y="674267"/>
                    <a:pt x="1058285" y="676275"/>
                  </a:cubicBezTo>
                  <a:cubicBezTo>
                    <a:pt x="1121583" y="684187"/>
                    <a:pt x="1249219" y="691544"/>
                    <a:pt x="1305935" y="695325"/>
                  </a:cubicBezTo>
                  <a:cubicBezTo>
                    <a:pt x="1372926" y="717655"/>
                    <a:pt x="1292630" y="693107"/>
                    <a:pt x="1420235" y="714375"/>
                  </a:cubicBezTo>
                  <a:cubicBezTo>
                    <a:pt x="1430139" y="716026"/>
                    <a:pt x="1439156" y="721142"/>
                    <a:pt x="1448810" y="723900"/>
                  </a:cubicBezTo>
                  <a:cubicBezTo>
                    <a:pt x="1461397" y="727496"/>
                    <a:pt x="1474073" y="730858"/>
                    <a:pt x="1486910" y="733425"/>
                  </a:cubicBezTo>
                  <a:cubicBezTo>
                    <a:pt x="1505848" y="737213"/>
                    <a:pt x="1525207" y="738760"/>
                    <a:pt x="1544060" y="742950"/>
                  </a:cubicBezTo>
                  <a:cubicBezTo>
                    <a:pt x="1553861" y="745128"/>
                    <a:pt x="1562790" y="750506"/>
                    <a:pt x="1572635" y="752475"/>
                  </a:cubicBezTo>
                  <a:cubicBezTo>
                    <a:pt x="1594650" y="756878"/>
                    <a:pt x="1617221" y="757984"/>
                    <a:pt x="1639310" y="762000"/>
                  </a:cubicBezTo>
                  <a:cubicBezTo>
                    <a:pt x="1670980" y="767758"/>
                    <a:pt x="1704737" y="780634"/>
                    <a:pt x="1734560" y="790575"/>
                  </a:cubicBezTo>
                  <a:lnTo>
                    <a:pt x="1734560" y="790575"/>
                  </a:lnTo>
                  <a:cubicBezTo>
                    <a:pt x="1858278" y="815319"/>
                    <a:pt x="1704497" y="781556"/>
                    <a:pt x="1829810" y="819150"/>
                  </a:cubicBezTo>
                  <a:cubicBezTo>
                    <a:pt x="1845317" y="823802"/>
                    <a:pt x="1861729" y="824748"/>
                    <a:pt x="1877435" y="828675"/>
                  </a:cubicBezTo>
                  <a:cubicBezTo>
                    <a:pt x="1913176" y="837610"/>
                    <a:pt x="1905946" y="840894"/>
                    <a:pt x="1944110" y="857250"/>
                  </a:cubicBezTo>
                  <a:cubicBezTo>
                    <a:pt x="1953338" y="861205"/>
                    <a:pt x="1963457" y="862820"/>
                    <a:pt x="1972685" y="866775"/>
                  </a:cubicBezTo>
                  <a:cubicBezTo>
                    <a:pt x="2040307" y="895756"/>
                    <a:pt x="1982728" y="882585"/>
                    <a:pt x="2077460" y="904875"/>
                  </a:cubicBezTo>
                  <a:cubicBezTo>
                    <a:pt x="2108978" y="912291"/>
                    <a:pt x="2172710" y="923925"/>
                    <a:pt x="2172710" y="923925"/>
                  </a:cubicBezTo>
                  <a:cubicBezTo>
                    <a:pt x="2262061" y="968601"/>
                    <a:pt x="2150259" y="914945"/>
                    <a:pt x="2267960" y="962025"/>
                  </a:cubicBezTo>
                  <a:cubicBezTo>
                    <a:pt x="2283835" y="968375"/>
                    <a:pt x="2299208" y="976162"/>
                    <a:pt x="2315585" y="981075"/>
                  </a:cubicBezTo>
                  <a:cubicBezTo>
                    <a:pt x="2331092" y="985727"/>
                    <a:pt x="2347703" y="985948"/>
                    <a:pt x="2363210" y="990600"/>
                  </a:cubicBezTo>
                  <a:cubicBezTo>
                    <a:pt x="2379587" y="995513"/>
                    <a:pt x="2394826" y="1003647"/>
                    <a:pt x="2410835" y="1009650"/>
                  </a:cubicBezTo>
                  <a:cubicBezTo>
                    <a:pt x="2420236" y="1013175"/>
                    <a:pt x="2430009" y="1015650"/>
                    <a:pt x="2439410" y="1019175"/>
                  </a:cubicBezTo>
                  <a:cubicBezTo>
                    <a:pt x="2455419" y="1025178"/>
                    <a:pt x="2470693" y="1033197"/>
                    <a:pt x="2487035" y="1038225"/>
                  </a:cubicBezTo>
                  <a:cubicBezTo>
                    <a:pt x="2512059" y="1045925"/>
                    <a:pt x="2537835" y="1050925"/>
                    <a:pt x="2563235" y="1057275"/>
                  </a:cubicBezTo>
                  <a:cubicBezTo>
                    <a:pt x="2704670" y="1142136"/>
                    <a:pt x="2534503" y="1046322"/>
                    <a:pt x="2648960" y="1095375"/>
                  </a:cubicBezTo>
                  <a:cubicBezTo>
                    <a:pt x="2659482" y="1099884"/>
                    <a:pt x="2666816" y="1110405"/>
                    <a:pt x="2677535" y="1114425"/>
                  </a:cubicBezTo>
                  <a:cubicBezTo>
                    <a:pt x="2692694" y="1120109"/>
                    <a:pt x="2709594" y="1119502"/>
                    <a:pt x="2725160" y="1123950"/>
                  </a:cubicBezTo>
                  <a:cubicBezTo>
                    <a:pt x="2754122" y="1132225"/>
                    <a:pt x="2781664" y="1145220"/>
                    <a:pt x="2810885" y="1152525"/>
                  </a:cubicBezTo>
                  <a:lnTo>
                    <a:pt x="2887085" y="1171575"/>
                  </a:lnTo>
                  <a:cubicBezTo>
                    <a:pt x="2899785" y="1174750"/>
                    <a:pt x="2913476" y="1175246"/>
                    <a:pt x="2925185" y="1181100"/>
                  </a:cubicBezTo>
                  <a:cubicBezTo>
                    <a:pt x="2937885" y="1187450"/>
                    <a:pt x="2950957" y="1193105"/>
                    <a:pt x="2963285" y="1200150"/>
                  </a:cubicBezTo>
                  <a:cubicBezTo>
                    <a:pt x="2973224" y="1205830"/>
                    <a:pt x="2981141" y="1215180"/>
                    <a:pt x="2991860" y="1219200"/>
                  </a:cubicBezTo>
                  <a:cubicBezTo>
                    <a:pt x="3098936" y="1259354"/>
                    <a:pt x="2979373" y="1193906"/>
                    <a:pt x="3087110" y="1247775"/>
                  </a:cubicBezTo>
                  <a:cubicBezTo>
                    <a:pt x="3097349" y="1252895"/>
                    <a:pt x="3104825" y="1263205"/>
                    <a:pt x="3115685" y="1266825"/>
                  </a:cubicBezTo>
                  <a:cubicBezTo>
                    <a:pt x="3134007" y="1272932"/>
                    <a:pt x="3153897" y="1272562"/>
                    <a:pt x="3172835" y="1276350"/>
                  </a:cubicBezTo>
                  <a:cubicBezTo>
                    <a:pt x="3185672" y="1278917"/>
                    <a:pt x="3198396" y="1282113"/>
                    <a:pt x="3210935" y="1285875"/>
                  </a:cubicBezTo>
                  <a:cubicBezTo>
                    <a:pt x="3230169" y="1291645"/>
                    <a:pt x="3248604" y="1300055"/>
                    <a:pt x="3268085" y="1304925"/>
                  </a:cubicBezTo>
                  <a:cubicBezTo>
                    <a:pt x="3280785" y="1308100"/>
                    <a:pt x="3293598" y="1310854"/>
                    <a:pt x="3306185" y="1314450"/>
                  </a:cubicBezTo>
                  <a:cubicBezTo>
                    <a:pt x="3315839" y="1317208"/>
                    <a:pt x="3324882" y="1322179"/>
                    <a:pt x="3334760" y="1323975"/>
                  </a:cubicBezTo>
                  <a:cubicBezTo>
                    <a:pt x="3359945" y="1328554"/>
                    <a:pt x="3385801" y="1328783"/>
                    <a:pt x="3410960" y="1333500"/>
                  </a:cubicBezTo>
                  <a:cubicBezTo>
                    <a:pt x="3436693" y="1338325"/>
                    <a:pt x="3461487" y="1347415"/>
                    <a:pt x="3487160" y="1352550"/>
                  </a:cubicBezTo>
                  <a:cubicBezTo>
                    <a:pt x="3503035" y="1355725"/>
                    <a:pt x="3519079" y="1358148"/>
                    <a:pt x="3534785" y="1362075"/>
                  </a:cubicBezTo>
                  <a:cubicBezTo>
                    <a:pt x="3544525" y="1364510"/>
                    <a:pt x="3553706" y="1368842"/>
                    <a:pt x="3563360" y="1371600"/>
                  </a:cubicBezTo>
                  <a:cubicBezTo>
                    <a:pt x="3587527" y="1378505"/>
                    <a:pt x="3607197" y="1380862"/>
                    <a:pt x="3630035" y="1390650"/>
                  </a:cubicBezTo>
                  <a:cubicBezTo>
                    <a:pt x="3675570" y="1410165"/>
                    <a:pt x="3655757" y="1408056"/>
                    <a:pt x="3696710" y="1419225"/>
                  </a:cubicBezTo>
                  <a:cubicBezTo>
                    <a:pt x="3721969" y="1426114"/>
                    <a:pt x="3748072" y="1429996"/>
                    <a:pt x="3772910" y="1438275"/>
                  </a:cubicBezTo>
                  <a:cubicBezTo>
                    <a:pt x="3782435" y="1441450"/>
                    <a:pt x="3791562" y="1446273"/>
                    <a:pt x="3801485" y="1447800"/>
                  </a:cubicBezTo>
                  <a:cubicBezTo>
                    <a:pt x="3833022" y="1452652"/>
                    <a:pt x="3864985" y="1454150"/>
                    <a:pt x="3896735" y="1457325"/>
                  </a:cubicBezTo>
                  <a:cubicBezTo>
                    <a:pt x="3996161" y="1490467"/>
                    <a:pt x="3933856" y="1474944"/>
                    <a:pt x="4087235" y="1485900"/>
                  </a:cubicBezTo>
                  <a:cubicBezTo>
                    <a:pt x="4121834" y="1497433"/>
                    <a:pt x="4105770" y="1495425"/>
                    <a:pt x="4134860" y="14954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2736699" y="2533650"/>
            <a:ext cx="6312050" cy="2085380"/>
            <a:chOff x="2736699" y="2533650"/>
            <a:chExt cx="6312050" cy="2085380"/>
          </a:xfrm>
        </p:grpSpPr>
        <p:sp>
          <p:nvSpPr>
            <p:cNvPr id="16" name="TextBox 15"/>
            <p:cNvSpPr txBox="1"/>
            <p:nvPr/>
          </p:nvSpPr>
          <p:spPr>
            <a:xfrm>
              <a:off x="6829872" y="3695700"/>
              <a:ext cx="22188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Lifting a type into the value world</a:t>
              </a: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36699" y="2533650"/>
              <a:ext cx="4073676" cy="1392169"/>
            </a:xfrm>
            <a:custGeom>
              <a:avLst/>
              <a:gdLst>
                <a:gd name="connsiteX0" fmla="*/ 987576 w 4073676"/>
                <a:gd name="connsiteY0" fmla="*/ 409575 h 1392169"/>
                <a:gd name="connsiteX1" fmla="*/ 1101876 w 4073676"/>
                <a:gd name="connsiteY1" fmla="*/ 419100 h 1392169"/>
                <a:gd name="connsiteX2" fmla="*/ 1159026 w 4073676"/>
                <a:gd name="connsiteY2" fmla="*/ 428625 h 1392169"/>
                <a:gd name="connsiteX3" fmla="*/ 1273326 w 4073676"/>
                <a:gd name="connsiteY3" fmla="*/ 438150 h 1392169"/>
                <a:gd name="connsiteX4" fmla="*/ 1501926 w 4073676"/>
                <a:gd name="connsiteY4" fmla="*/ 428625 h 1392169"/>
                <a:gd name="connsiteX5" fmla="*/ 1578126 w 4073676"/>
                <a:gd name="connsiteY5" fmla="*/ 419100 h 1392169"/>
                <a:gd name="connsiteX6" fmla="*/ 1654326 w 4073676"/>
                <a:gd name="connsiteY6" fmla="*/ 400050 h 1392169"/>
                <a:gd name="connsiteX7" fmla="*/ 1682901 w 4073676"/>
                <a:gd name="connsiteY7" fmla="*/ 371475 h 1392169"/>
                <a:gd name="connsiteX8" fmla="*/ 1740051 w 4073676"/>
                <a:gd name="connsiteY8" fmla="*/ 333375 h 1392169"/>
                <a:gd name="connsiteX9" fmla="*/ 1797201 w 4073676"/>
                <a:gd name="connsiteY9" fmla="*/ 276225 h 1392169"/>
                <a:gd name="connsiteX10" fmla="*/ 1816251 w 4073676"/>
                <a:gd name="connsiteY10" fmla="*/ 247650 h 1392169"/>
                <a:gd name="connsiteX11" fmla="*/ 1863876 w 4073676"/>
                <a:gd name="connsiteY11" fmla="*/ 190500 h 1392169"/>
                <a:gd name="connsiteX12" fmla="*/ 1825776 w 4073676"/>
                <a:gd name="connsiteY12" fmla="*/ 152400 h 1392169"/>
                <a:gd name="connsiteX13" fmla="*/ 1740051 w 4073676"/>
                <a:gd name="connsiteY13" fmla="*/ 104775 h 1392169"/>
                <a:gd name="connsiteX14" fmla="*/ 1711476 w 4073676"/>
                <a:gd name="connsiteY14" fmla="*/ 76200 h 1392169"/>
                <a:gd name="connsiteX15" fmla="*/ 1682901 w 4073676"/>
                <a:gd name="connsiteY15" fmla="*/ 57150 h 1392169"/>
                <a:gd name="connsiteX16" fmla="*/ 1663851 w 4073676"/>
                <a:gd name="connsiteY16" fmla="*/ 28575 h 1392169"/>
                <a:gd name="connsiteX17" fmla="*/ 1549551 w 4073676"/>
                <a:gd name="connsiteY17" fmla="*/ 0 h 1392169"/>
                <a:gd name="connsiteX18" fmla="*/ 330351 w 4073676"/>
                <a:gd name="connsiteY18" fmla="*/ 9525 h 1392169"/>
                <a:gd name="connsiteX19" fmla="*/ 225576 w 4073676"/>
                <a:gd name="connsiteY19" fmla="*/ 28575 h 1392169"/>
                <a:gd name="connsiteX20" fmla="*/ 35076 w 4073676"/>
                <a:gd name="connsiteY20" fmla="*/ 47625 h 1392169"/>
                <a:gd name="connsiteX21" fmla="*/ 25551 w 4073676"/>
                <a:gd name="connsiteY21" fmla="*/ 171450 h 1392169"/>
                <a:gd name="connsiteX22" fmla="*/ 35076 w 4073676"/>
                <a:gd name="connsiteY22" fmla="*/ 200025 h 1392169"/>
                <a:gd name="connsiteX23" fmla="*/ 73176 w 4073676"/>
                <a:gd name="connsiteY23" fmla="*/ 257175 h 1392169"/>
                <a:gd name="connsiteX24" fmla="*/ 130326 w 4073676"/>
                <a:gd name="connsiteY24" fmla="*/ 295275 h 1392169"/>
                <a:gd name="connsiteX25" fmla="*/ 197001 w 4073676"/>
                <a:gd name="connsiteY25" fmla="*/ 323850 h 1392169"/>
                <a:gd name="connsiteX26" fmla="*/ 225576 w 4073676"/>
                <a:gd name="connsiteY26" fmla="*/ 333375 h 1392169"/>
                <a:gd name="connsiteX27" fmla="*/ 292251 w 4073676"/>
                <a:gd name="connsiteY27" fmla="*/ 361950 h 1392169"/>
                <a:gd name="connsiteX28" fmla="*/ 368451 w 4073676"/>
                <a:gd name="connsiteY28" fmla="*/ 371475 h 1392169"/>
                <a:gd name="connsiteX29" fmla="*/ 406551 w 4073676"/>
                <a:gd name="connsiteY29" fmla="*/ 381000 h 1392169"/>
                <a:gd name="connsiteX30" fmla="*/ 1168551 w 4073676"/>
                <a:gd name="connsiteY30" fmla="*/ 390525 h 1392169"/>
                <a:gd name="connsiteX31" fmla="*/ 1235226 w 4073676"/>
                <a:gd name="connsiteY31" fmla="*/ 400050 h 1392169"/>
                <a:gd name="connsiteX32" fmla="*/ 1330476 w 4073676"/>
                <a:gd name="connsiteY32" fmla="*/ 409575 h 1392169"/>
                <a:gd name="connsiteX33" fmla="*/ 1359051 w 4073676"/>
                <a:gd name="connsiteY33" fmla="*/ 419100 h 1392169"/>
                <a:gd name="connsiteX34" fmla="*/ 1435251 w 4073676"/>
                <a:gd name="connsiteY34" fmla="*/ 438150 h 1392169"/>
                <a:gd name="connsiteX35" fmla="*/ 1492401 w 4073676"/>
                <a:gd name="connsiteY35" fmla="*/ 447675 h 1392169"/>
                <a:gd name="connsiteX36" fmla="*/ 1540026 w 4073676"/>
                <a:gd name="connsiteY36" fmla="*/ 457200 h 1392169"/>
                <a:gd name="connsiteX37" fmla="*/ 1606701 w 4073676"/>
                <a:gd name="connsiteY37" fmla="*/ 466725 h 1392169"/>
                <a:gd name="connsiteX38" fmla="*/ 1682901 w 4073676"/>
                <a:gd name="connsiteY38" fmla="*/ 495300 h 1392169"/>
                <a:gd name="connsiteX39" fmla="*/ 1730526 w 4073676"/>
                <a:gd name="connsiteY39" fmla="*/ 523875 h 1392169"/>
                <a:gd name="connsiteX40" fmla="*/ 1806726 w 4073676"/>
                <a:gd name="connsiteY40" fmla="*/ 542925 h 1392169"/>
                <a:gd name="connsiteX41" fmla="*/ 1844826 w 4073676"/>
                <a:gd name="connsiteY41" fmla="*/ 561975 h 1392169"/>
                <a:gd name="connsiteX42" fmla="*/ 1873401 w 4073676"/>
                <a:gd name="connsiteY42" fmla="*/ 581025 h 1392169"/>
                <a:gd name="connsiteX43" fmla="*/ 1911501 w 4073676"/>
                <a:gd name="connsiteY43" fmla="*/ 590550 h 1392169"/>
                <a:gd name="connsiteX44" fmla="*/ 1968651 w 4073676"/>
                <a:gd name="connsiteY44" fmla="*/ 619125 h 1392169"/>
                <a:gd name="connsiteX45" fmla="*/ 2006751 w 4073676"/>
                <a:gd name="connsiteY45" fmla="*/ 647700 h 1392169"/>
                <a:gd name="connsiteX46" fmla="*/ 2054376 w 4073676"/>
                <a:gd name="connsiteY46" fmla="*/ 657225 h 1392169"/>
                <a:gd name="connsiteX47" fmla="*/ 2092476 w 4073676"/>
                <a:gd name="connsiteY47" fmla="*/ 666750 h 1392169"/>
                <a:gd name="connsiteX48" fmla="*/ 2121051 w 4073676"/>
                <a:gd name="connsiteY48" fmla="*/ 704850 h 1392169"/>
                <a:gd name="connsiteX49" fmla="*/ 2149626 w 4073676"/>
                <a:gd name="connsiteY49" fmla="*/ 714375 h 1392169"/>
                <a:gd name="connsiteX50" fmla="*/ 2187726 w 4073676"/>
                <a:gd name="connsiteY50" fmla="*/ 733425 h 1392169"/>
                <a:gd name="connsiteX51" fmla="*/ 2216301 w 4073676"/>
                <a:gd name="connsiteY51" fmla="*/ 752475 h 1392169"/>
                <a:gd name="connsiteX52" fmla="*/ 2244876 w 4073676"/>
                <a:gd name="connsiteY52" fmla="*/ 762000 h 1392169"/>
                <a:gd name="connsiteX53" fmla="*/ 2273451 w 4073676"/>
                <a:gd name="connsiteY53" fmla="*/ 781050 h 1392169"/>
                <a:gd name="connsiteX54" fmla="*/ 2483001 w 4073676"/>
                <a:gd name="connsiteY54" fmla="*/ 847725 h 1392169"/>
                <a:gd name="connsiteX55" fmla="*/ 2502051 w 4073676"/>
                <a:gd name="connsiteY55" fmla="*/ 876300 h 1392169"/>
                <a:gd name="connsiteX56" fmla="*/ 2625876 w 4073676"/>
                <a:gd name="connsiteY56" fmla="*/ 914400 h 1392169"/>
                <a:gd name="connsiteX57" fmla="*/ 2673501 w 4073676"/>
                <a:gd name="connsiteY57" fmla="*/ 952500 h 1392169"/>
                <a:gd name="connsiteX58" fmla="*/ 2873526 w 4073676"/>
                <a:gd name="connsiteY58" fmla="*/ 1009650 h 1392169"/>
                <a:gd name="connsiteX59" fmla="*/ 2930676 w 4073676"/>
                <a:gd name="connsiteY59" fmla="*/ 1076325 h 1392169"/>
                <a:gd name="connsiteX60" fmla="*/ 3225951 w 4073676"/>
                <a:gd name="connsiteY60" fmla="*/ 1190625 h 1392169"/>
                <a:gd name="connsiteX61" fmla="*/ 3349776 w 4073676"/>
                <a:gd name="connsiteY61" fmla="*/ 1257300 h 1392169"/>
                <a:gd name="connsiteX62" fmla="*/ 3445026 w 4073676"/>
                <a:gd name="connsiteY62" fmla="*/ 1276350 h 1392169"/>
                <a:gd name="connsiteX63" fmla="*/ 3483126 w 4073676"/>
                <a:gd name="connsiteY63" fmla="*/ 1285875 h 1392169"/>
                <a:gd name="connsiteX64" fmla="*/ 3616476 w 4073676"/>
                <a:gd name="connsiteY64" fmla="*/ 1314450 h 1392169"/>
                <a:gd name="connsiteX65" fmla="*/ 3664101 w 4073676"/>
                <a:gd name="connsiteY65" fmla="*/ 1323975 h 1392169"/>
                <a:gd name="connsiteX66" fmla="*/ 3702201 w 4073676"/>
                <a:gd name="connsiteY66" fmla="*/ 1343025 h 1392169"/>
                <a:gd name="connsiteX67" fmla="*/ 3749826 w 4073676"/>
                <a:gd name="connsiteY67" fmla="*/ 1352550 h 1392169"/>
                <a:gd name="connsiteX68" fmla="*/ 3940326 w 4073676"/>
                <a:gd name="connsiteY68" fmla="*/ 1371600 h 1392169"/>
                <a:gd name="connsiteX69" fmla="*/ 4073676 w 4073676"/>
                <a:gd name="connsiteY69" fmla="*/ 1381125 h 139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073676" h="1392169">
                  <a:moveTo>
                    <a:pt x="987576" y="409575"/>
                  </a:moveTo>
                  <a:cubicBezTo>
                    <a:pt x="1025676" y="412750"/>
                    <a:pt x="1063878" y="414878"/>
                    <a:pt x="1101876" y="419100"/>
                  </a:cubicBezTo>
                  <a:cubicBezTo>
                    <a:pt x="1121071" y="421233"/>
                    <a:pt x="1139831" y="426492"/>
                    <a:pt x="1159026" y="428625"/>
                  </a:cubicBezTo>
                  <a:cubicBezTo>
                    <a:pt x="1197024" y="432847"/>
                    <a:pt x="1235226" y="434975"/>
                    <a:pt x="1273326" y="438150"/>
                  </a:cubicBezTo>
                  <a:cubicBezTo>
                    <a:pt x="1349526" y="434975"/>
                    <a:pt x="1425808" y="433382"/>
                    <a:pt x="1501926" y="428625"/>
                  </a:cubicBezTo>
                  <a:cubicBezTo>
                    <a:pt x="1527474" y="427028"/>
                    <a:pt x="1552967" y="423817"/>
                    <a:pt x="1578126" y="419100"/>
                  </a:cubicBezTo>
                  <a:cubicBezTo>
                    <a:pt x="1603859" y="414275"/>
                    <a:pt x="1654326" y="400050"/>
                    <a:pt x="1654326" y="400050"/>
                  </a:cubicBezTo>
                  <a:cubicBezTo>
                    <a:pt x="1663851" y="390525"/>
                    <a:pt x="1672268" y="379745"/>
                    <a:pt x="1682901" y="371475"/>
                  </a:cubicBezTo>
                  <a:cubicBezTo>
                    <a:pt x="1700973" y="357419"/>
                    <a:pt x="1723862" y="349564"/>
                    <a:pt x="1740051" y="333375"/>
                  </a:cubicBezTo>
                  <a:cubicBezTo>
                    <a:pt x="1759101" y="314325"/>
                    <a:pt x="1782257" y="298641"/>
                    <a:pt x="1797201" y="276225"/>
                  </a:cubicBezTo>
                  <a:cubicBezTo>
                    <a:pt x="1803551" y="266700"/>
                    <a:pt x="1808922" y="256444"/>
                    <a:pt x="1816251" y="247650"/>
                  </a:cubicBezTo>
                  <a:cubicBezTo>
                    <a:pt x="1877367" y="174311"/>
                    <a:pt x="1816578" y="261446"/>
                    <a:pt x="1863876" y="190500"/>
                  </a:cubicBezTo>
                  <a:cubicBezTo>
                    <a:pt x="1847712" y="142009"/>
                    <a:pt x="1867340" y="175491"/>
                    <a:pt x="1825776" y="152400"/>
                  </a:cubicBezTo>
                  <a:cubicBezTo>
                    <a:pt x="1727520" y="97813"/>
                    <a:pt x="1804709" y="126328"/>
                    <a:pt x="1740051" y="104775"/>
                  </a:cubicBezTo>
                  <a:cubicBezTo>
                    <a:pt x="1730526" y="95250"/>
                    <a:pt x="1721824" y="84824"/>
                    <a:pt x="1711476" y="76200"/>
                  </a:cubicBezTo>
                  <a:cubicBezTo>
                    <a:pt x="1702682" y="68871"/>
                    <a:pt x="1690996" y="65245"/>
                    <a:pt x="1682901" y="57150"/>
                  </a:cubicBezTo>
                  <a:cubicBezTo>
                    <a:pt x="1674806" y="49055"/>
                    <a:pt x="1673559" y="34642"/>
                    <a:pt x="1663851" y="28575"/>
                  </a:cubicBezTo>
                  <a:cubicBezTo>
                    <a:pt x="1636407" y="11422"/>
                    <a:pt x="1580317" y="5128"/>
                    <a:pt x="1549551" y="0"/>
                  </a:cubicBezTo>
                  <a:lnTo>
                    <a:pt x="330351" y="9525"/>
                  </a:lnTo>
                  <a:cubicBezTo>
                    <a:pt x="312908" y="9785"/>
                    <a:pt x="245467" y="25260"/>
                    <a:pt x="225576" y="28575"/>
                  </a:cubicBezTo>
                  <a:cubicBezTo>
                    <a:pt x="146482" y="41757"/>
                    <a:pt x="128620" y="40429"/>
                    <a:pt x="35076" y="47625"/>
                  </a:cubicBezTo>
                  <a:cubicBezTo>
                    <a:pt x="0" y="100239"/>
                    <a:pt x="10221" y="71807"/>
                    <a:pt x="25551" y="171450"/>
                  </a:cubicBezTo>
                  <a:cubicBezTo>
                    <a:pt x="27078" y="181373"/>
                    <a:pt x="30200" y="191248"/>
                    <a:pt x="35076" y="200025"/>
                  </a:cubicBezTo>
                  <a:cubicBezTo>
                    <a:pt x="46195" y="220039"/>
                    <a:pt x="54126" y="244475"/>
                    <a:pt x="73176" y="257175"/>
                  </a:cubicBezTo>
                  <a:cubicBezTo>
                    <a:pt x="92226" y="269875"/>
                    <a:pt x="108606" y="288035"/>
                    <a:pt x="130326" y="295275"/>
                  </a:cubicBezTo>
                  <a:cubicBezTo>
                    <a:pt x="197339" y="317613"/>
                    <a:pt x="114611" y="288540"/>
                    <a:pt x="197001" y="323850"/>
                  </a:cubicBezTo>
                  <a:cubicBezTo>
                    <a:pt x="206229" y="327805"/>
                    <a:pt x="216596" y="328885"/>
                    <a:pt x="225576" y="333375"/>
                  </a:cubicBezTo>
                  <a:cubicBezTo>
                    <a:pt x="274020" y="357597"/>
                    <a:pt x="232780" y="352038"/>
                    <a:pt x="292251" y="361950"/>
                  </a:cubicBezTo>
                  <a:cubicBezTo>
                    <a:pt x="317500" y="366158"/>
                    <a:pt x="343202" y="367267"/>
                    <a:pt x="368451" y="371475"/>
                  </a:cubicBezTo>
                  <a:cubicBezTo>
                    <a:pt x="381364" y="373627"/>
                    <a:pt x="393464" y="380688"/>
                    <a:pt x="406551" y="381000"/>
                  </a:cubicBezTo>
                  <a:cubicBezTo>
                    <a:pt x="660499" y="387046"/>
                    <a:pt x="914551" y="387350"/>
                    <a:pt x="1168551" y="390525"/>
                  </a:cubicBezTo>
                  <a:cubicBezTo>
                    <a:pt x="1190776" y="393700"/>
                    <a:pt x="1212929" y="397427"/>
                    <a:pt x="1235226" y="400050"/>
                  </a:cubicBezTo>
                  <a:cubicBezTo>
                    <a:pt x="1266916" y="403778"/>
                    <a:pt x="1298939" y="404723"/>
                    <a:pt x="1330476" y="409575"/>
                  </a:cubicBezTo>
                  <a:cubicBezTo>
                    <a:pt x="1340399" y="411102"/>
                    <a:pt x="1349365" y="416458"/>
                    <a:pt x="1359051" y="419100"/>
                  </a:cubicBezTo>
                  <a:cubicBezTo>
                    <a:pt x="1384310" y="425989"/>
                    <a:pt x="1409426" y="433846"/>
                    <a:pt x="1435251" y="438150"/>
                  </a:cubicBezTo>
                  <a:lnTo>
                    <a:pt x="1492401" y="447675"/>
                  </a:lnTo>
                  <a:cubicBezTo>
                    <a:pt x="1508329" y="450571"/>
                    <a:pt x="1524057" y="454538"/>
                    <a:pt x="1540026" y="457200"/>
                  </a:cubicBezTo>
                  <a:cubicBezTo>
                    <a:pt x="1562171" y="460891"/>
                    <a:pt x="1584476" y="463550"/>
                    <a:pt x="1606701" y="466725"/>
                  </a:cubicBezTo>
                  <a:cubicBezTo>
                    <a:pt x="1631432" y="474969"/>
                    <a:pt x="1660122" y="483911"/>
                    <a:pt x="1682901" y="495300"/>
                  </a:cubicBezTo>
                  <a:cubicBezTo>
                    <a:pt x="1699460" y="503579"/>
                    <a:pt x="1713247" y="517229"/>
                    <a:pt x="1730526" y="523875"/>
                  </a:cubicBezTo>
                  <a:cubicBezTo>
                    <a:pt x="1754963" y="533274"/>
                    <a:pt x="1783308" y="531216"/>
                    <a:pt x="1806726" y="542925"/>
                  </a:cubicBezTo>
                  <a:cubicBezTo>
                    <a:pt x="1819426" y="549275"/>
                    <a:pt x="1832498" y="554930"/>
                    <a:pt x="1844826" y="561975"/>
                  </a:cubicBezTo>
                  <a:cubicBezTo>
                    <a:pt x="1854765" y="567655"/>
                    <a:pt x="1862879" y="576516"/>
                    <a:pt x="1873401" y="581025"/>
                  </a:cubicBezTo>
                  <a:cubicBezTo>
                    <a:pt x="1885433" y="586182"/>
                    <a:pt x="1899346" y="585688"/>
                    <a:pt x="1911501" y="590550"/>
                  </a:cubicBezTo>
                  <a:cubicBezTo>
                    <a:pt x="1931276" y="598460"/>
                    <a:pt x="1950388" y="608167"/>
                    <a:pt x="1968651" y="619125"/>
                  </a:cubicBezTo>
                  <a:cubicBezTo>
                    <a:pt x="1982264" y="627293"/>
                    <a:pt x="1992244" y="641253"/>
                    <a:pt x="2006751" y="647700"/>
                  </a:cubicBezTo>
                  <a:cubicBezTo>
                    <a:pt x="2021545" y="654275"/>
                    <a:pt x="2038572" y="653713"/>
                    <a:pt x="2054376" y="657225"/>
                  </a:cubicBezTo>
                  <a:cubicBezTo>
                    <a:pt x="2067155" y="660065"/>
                    <a:pt x="2079776" y="663575"/>
                    <a:pt x="2092476" y="666750"/>
                  </a:cubicBezTo>
                  <a:cubicBezTo>
                    <a:pt x="2102001" y="679450"/>
                    <a:pt x="2108855" y="694687"/>
                    <a:pt x="2121051" y="704850"/>
                  </a:cubicBezTo>
                  <a:cubicBezTo>
                    <a:pt x="2128764" y="711278"/>
                    <a:pt x="2140398" y="710420"/>
                    <a:pt x="2149626" y="714375"/>
                  </a:cubicBezTo>
                  <a:cubicBezTo>
                    <a:pt x="2162677" y="719968"/>
                    <a:pt x="2175398" y="726380"/>
                    <a:pt x="2187726" y="733425"/>
                  </a:cubicBezTo>
                  <a:cubicBezTo>
                    <a:pt x="2197665" y="739105"/>
                    <a:pt x="2206062" y="747355"/>
                    <a:pt x="2216301" y="752475"/>
                  </a:cubicBezTo>
                  <a:cubicBezTo>
                    <a:pt x="2225281" y="756965"/>
                    <a:pt x="2235896" y="757510"/>
                    <a:pt x="2244876" y="762000"/>
                  </a:cubicBezTo>
                  <a:cubicBezTo>
                    <a:pt x="2255115" y="767120"/>
                    <a:pt x="2263029" y="776313"/>
                    <a:pt x="2273451" y="781050"/>
                  </a:cubicBezTo>
                  <a:cubicBezTo>
                    <a:pt x="2336640" y="809772"/>
                    <a:pt x="2419504" y="829583"/>
                    <a:pt x="2483001" y="847725"/>
                  </a:cubicBezTo>
                  <a:cubicBezTo>
                    <a:pt x="2489351" y="857250"/>
                    <a:pt x="2492343" y="870233"/>
                    <a:pt x="2502051" y="876300"/>
                  </a:cubicBezTo>
                  <a:cubicBezTo>
                    <a:pt x="2513150" y="883237"/>
                    <a:pt x="2618143" y="912191"/>
                    <a:pt x="2625876" y="914400"/>
                  </a:cubicBezTo>
                  <a:cubicBezTo>
                    <a:pt x="2641751" y="927100"/>
                    <a:pt x="2654526" y="945202"/>
                    <a:pt x="2673501" y="952500"/>
                  </a:cubicBezTo>
                  <a:cubicBezTo>
                    <a:pt x="2738222" y="977393"/>
                    <a:pt x="2873526" y="1009650"/>
                    <a:pt x="2873526" y="1009650"/>
                  </a:cubicBezTo>
                  <a:cubicBezTo>
                    <a:pt x="2892576" y="1031875"/>
                    <a:pt x="2905575" y="1061265"/>
                    <a:pt x="2930676" y="1076325"/>
                  </a:cubicBezTo>
                  <a:cubicBezTo>
                    <a:pt x="3061219" y="1154651"/>
                    <a:pt x="3103210" y="1140084"/>
                    <a:pt x="3225951" y="1190625"/>
                  </a:cubicBezTo>
                  <a:cubicBezTo>
                    <a:pt x="3342168" y="1238479"/>
                    <a:pt x="3189154" y="1203759"/>
                    <a:pt x="3349776" y="1257300"/>
                  </a:cubicBezTo>
                  <a:cubicBezTo>
                    <a:pt x="3380493" y="1267539"/>
                    <a:pt x="3413366" y="1269566"/>
                    <a:pt x="3445026" y="1276350"/>
                  </a:cubicBezTo>
                  <a:cubicBezTo>
                    <a:pt x="3457826" y="1279093"/>
                    <a:pt x="3470347" y="1283035"/>
                    <a:pt x="3483126" y="1285875"/>
                  </a:cubicBezTo>
                  <a:lnTo>
                    <a:pt x="3616476" y="1314450"/>
                  </a:lnTo>
                  <a:cubicBezTo>
                    <a:pt x="3632318" y="1317785"/>
                    <a:pt x="3664101" y="1323975"/>
                    <a:pt x="3664101" y="1323975"/>
                  </a:cubicBezTo>
                  <a:cubicBezTo>
                    <a:pt x="3676801" y="1330325"/>
                    <a:pt x="3688731" y="1338535"/>
                    <a:pt x="3702201" y="1343025"/>
                  </a:cubicBezTo>
                  <a:cubicBezTo>
                    <a:pt x="3717560" y="1348145"/>
                    <a:pt x="3733898" y="1349654"/>
                    <a:pt x="3749826" y="1352550"/>
                  </a:cubicBezTo>
                  <a:cubicBezTo>
                    <a:pt x="3837055" y="1368410"/>
                    <a:pt x="3819734" y="1362986"/>
                    <a:pt x="3940326" y="1371600"/>
                  </a:cubicBezTo>
                  <a:cubicBezTo>
                    <a:pt x="4002034" y="1392169"/>
                    <a:pt x="3958861" y="1381125"/>
                    <a:pt x="4073676" y="13811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71625" y="5600700"/>
            <a:ext cx="641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interpretation of a loop – unfold it to generate an acyclic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Elaboration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96" y="1518260"/>
            <a:ext cx="7772400" cy="4114800"/>
          </a:xfrm>
        </p:spPr>
        <p:txBody>
          <a:bodyPr/>
          <a:lstStyle/>
          <a:p>
            <a:r>
              <a:rPr lang="en-US" sz="2400" dirty="0" smtClean="0"/>
              <a:t>When BSV programs are compiled, first type checking is done and then the compiler gets rid of many constructs which have no direct hardware meaning, like Integers, loops</a:t>
            </a:r>
            <a:endParaRPr lang="en-US" sz="24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4365" y="4866605"/>
            <a:ext cx="8318500" cy="16819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 c[1]=cs0[1]; s[0]=cs0[0];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cs1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(x[1], y[1], c[1]); c[2]=cs1[1]; s[1]=cs1[0];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(x[valw-1], y[valw-1], c[valw-1]);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s[valw-1]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16173" y="4107976"/>
            <a:ext cx="407158" cy="1173708"/>
          </a:xfrm>
          <a:custGeom>
            <a:avLst/>
            <a:gdLst>
              <a:gd name="connsiteX0" fmla="*/ 407158 w 407158"/>
              <a:gd name="connsiteY0" fmla="*/ 0 h 1173708"/>
              <a:gd name="connsiteX1" fmla="*/ 11373 w 407158"/>
              <a:gd name="connsiteY1" fmla="*/ 504967 h 1173708"/>
              <a:gd name="connsiteX2" fmla="*/ 338920 w 407158"/>
              <a:gd name="connsiteY2" fmla="*/ 1173708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158" h="1173708">
                <a:moveTo>
                  <a:pt x="407158" y="0"/>
                </a:moveTo>
                <a:cubicBezTo>
                  <a:pt x="214952" y="154674"/>
                  <a:pt x="22746" y="309349"/>
                  <a:pt x="11373" y="504967"/>
                </a:cubicBezTo>
                <a:cubicBezTo>
                  <a:pt x="0" y="700585"/>
                  <a:pt x="169460" y="937146"/>
                  <a:pt x="338920" y="117370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456123" y="3247586"/>
            <a:ext cx="6071737" cy="136804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/>
              <a:t>versus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46" y="1536510"/>
            <a:ext cx="7772400" cy="4181901"/>
          </a:xfrm>
        </p:spPr>
        <p:txBody>
          <a:bodyPr/>
          <a:lstStyle/>
          <a:p>
            <a:r>
              <a:rPr lang="en-US" sz="2400" dirty="0" smtClean="0"/>
              <a:t>In mathematics integers are unbounded but in computer systems integers always have a fixed size</a:t>
            </a:r>
          </a:p>
          <a:p>
            <a:r>
              <a:rPr lang="en-US" sz="2400" smtClean="0"/>
              <a:t>BSV allows </a:t>
            </a:r>
            <a:r>
              <a:rPr lang="en-US" sz="2400" dirty="0" smtClean="0"/>
              <a:t>us to express both types of integers, though unbounded integers are used only as a programming convenience</a:t>
            </a:r>
            <a:endParaRPr lang="en-US" sz="2400" dirty="0"/>
          </a:p>
        </p:txBody>
      </p:sp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694490" y="3995524"/>
            <a:ext cx="6071737" cy="17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operators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/>
          <p:nvPr/>
        </p:nvCxnSpPr>
        <p:spPr>
          <a:xfrm rot="16200000" flipH="1">
            <a:off x="4056254" y="2016998"/>
            <a:ext cx="1008792" cy="605099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4365604" y="2021548"/>
            <a:ext cx="995145" cy="609648"/>
          </a:xfrm>
          <a:prstGeom prst="bentConnector3">
            <a:avLst>
              <a:gd name="adj1" fmla="val 32171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536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250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584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298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2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29270" y="3501788"/>
            <a:ext cx="7772400" cy="2175681"/>
          </a:xfrm>
        </p:spPr>
        <p:txBody>
          <a:bodyPr/>
          <a:lstStyle/>
          <a:p>
            <a:r>
              <a:rPr lang="en-US" sz="2400" dirty="0" smtClean="0"/>
              <a:t>Fixed size shift operation is cheap in hardware – just wire the circuit appropriately</a:t>
            </a:r>
          </a:p>
          <a:p>
            <a:r>
              <a:rPr lang="en-US" sz="2400" dirty="0" smtClean="0"/>
              <a:t>Rotate, sign-extended shifts – all are equally easy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836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884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 bwMode="auto">
          <a:xfrm>
            <a:off x="3944207" y="1924334"/>
            <a:ext cx="1542197" cy="7096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0679" y="1433015"/>
            <a:ext cx="12410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a b c 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23897" y="2895600"/>
            <a:ext cx="12795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 0 a b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09600" y="291153"/>
            <a:ext cx="7772400" cy="1143000"/>
          </a:xfrm>
        </p:spPr>
        <p:txBody>
          <a:bodyPr/>
          <a:lstStyle/>
          <a:p>
            <a:r>
              <a:rPr lang="en-US" dirty="0" smtClean="0"/>
              <a:t>Conditional operation: shift versus no-shift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74426" y="3818530"/>
            <a:ext cx="8278505" cy="1299380"/>
          </a:xfrm>
        </p:spPr>
        <p:txBody>
          <a:bodyPr/>
          <a:lstStyle/>
          <a:p>
            <a:r>
              <a:rPr lang="en-US" sz="2400" dirty="0" smtClean="0"/>
              <a:t>We need a mux to select the appropriate wires: 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is one the mux will select the wires on the left otherwise it would select wires on the right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79" name="Trapezoid 78"/>
          <p:cNvSpPr/>
          <p:nvPr/>
        </p:nvSpPr>
        <p:spPr>
          <a:xfrm flipH="1" flipV="1">
            <a:off x="3642815" y="2765946"/>
            <a:ext cx="2839871" cy="381000"/>
          </a:xfrm>
          <a:prstGeom prst="trapezoid">
            <a:avLst>
              <a:gd name="adj" fmla="val 653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602720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900317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197914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495512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3518849" y="2739788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V="1">
            <a:off x="2702244" y="2843315"/>
            <a:ext cx="51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s</a:t>
            </a:r>
            <a:endParaRPr lang="en-US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2553654" y="5305715"/>
            <a:ext cx="4324829" cy="4263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==0)?{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a,b,c,d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}:{0,0,a,b};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3435280" y="1846409"/>
            <a:ext cx="1227152" cy="618733"/>
          </a:xfrm>
          <a:prstGeom prst="bentConnector3">
            <a:avLst>
              <a:gd name="adj1" fmla="val 58897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3737806" y="1844133"/>
            <a:ext cx="1227152" cy="623285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486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200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534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248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339988" y="2265527"/>
            <a:ext cx="859809" cy="51861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4656160" y="2155371"/>
            <a:ext cx="845313" cy="63379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4342163" y="1528549"/>
            <a:ext cx="1430839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949" h="1018676">
                <a:moveTo>
                  <a:pt x="0" y="0"/>
                </a:moveTo>
                <a:cubicBezTo>
                  <a:pt x="471" y="130427"/>
                  <a:pt x="941" y="260854"/>
                  <a:pt x="1412" y="391281"/>
                </a:cubicBezTo>
                <a:lnTo>
                  <a:pt x="1416949" y="390112"/>
                </a:lnTo>
                <a:lnTo>
                  <a:pt x="1416949" y="101867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4632289" y="1515149"/>
            <a:ext cx="1451987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284137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21924"/>
              <a:gd name="connsiteY0" fmla="*/ 0 h 1018676"/>
              <a:gd name="connsiteX1" fmla="*/ 1412 w 1421924"/>
              <a:gd name="connsiteY1" fmla="*/ 284137 h 1018676"/>
              <a:gd name="connsiteX2" fmla="*/ 1421924 w 1421924"/>
              <a:gd name="connsiteY2" fmla="*/ 287088 h 1018676"/>
              <a:gd name="connsiteX3" fmla="*/ 1416949 w 1421924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1924" h="1018676">
                <a:moveTo>
                  <a:pt x="0" y="0"/>
                </a:moveTo>
                <a:cubicBezTo>
                  <a:pt x="471" y="130427"/>
                  <a:pt x="941" y="153710"/>
                  <a:pt x="1412" y="284137"/>
                </a:cubicBezTo>
                <a:lnTo>
                  <a:pt x="1421924" y="287088"/>
                </a:lnTo>
                <a:cubicBezTo>
                  <a:pt x="1420266" y="530951"/>
                  <a:pt x="1418607" y="774813"/>
                  <a:pt x="1416949" y="1018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20092" y="1710047"/>
            <a:ext cx="3277590" cy="168629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643953"/>
            <a:ext cx="5640936" cy="4114800"/>
          </a:xfrm>
        </p:spPr>
        <p:txBody>
          <a:bodyPr/>
          <a:lstStyle/>
          <a:p>
            <a:r>
              <a:rPr lang="en-US" sz="2400" dirty="0" smtClean="0"/>
              <a:t>Shift </a:t>
            </a:r>
            <a:r>
              <a:rPr lang="en-US" sz="2400" i="1" dirty="0" smtClean="0"/>
              <a:t>n</a:t>
            </a:r>
            <a:r>
              <a:rPr lang="en-US" sz="2400" dirty="0" smtClean="0"/>
              <a:t> can be broken down in log </a:t>
            </a:r>
            <a:r>
              <a:rPr lang="en-US" sz="2400" i="1" dirty="0" smtClean="0"/>
              <a:t>n</a:t>
            </a:r>
            <a:r>
              <a:rPr lang="en-US" sz="2400" dirty="0" smtClean="0"/>
              <a:t> steps of fixed-length shifts of size 1, 2, 4, …</a:t>
            </a:r>
          </a:p>
          <a:p>
            <a:pPr lvl="1"/>
            <a:r>
              <a:rPr lang="en-US" sz="2000" dirty="0" smtClean="0"/>
              <a:t>Shift 3 can be performed by doing a shift 2 and shift 1</a:t>
            </a:r>
          </a:p>
          <a:p>
            <a:r>
              <a:rPr lang="en-US" sz="2400" dirty="0" smtClean="0"/>
              <a:t>We need a mux to omit a particular size shift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hift circuit can be expressed as log </a:t>
            </a:r>
            <a:r>
              <a:rPr lang="en-US" sz="2400" i="1" dirty="0" smtClean="0"/>
              <a:t>n</a:t>
            </a:r>
            <a:r>
              <a:rPr lang="en-US" sz="2400" dirty="0" smtClean="0"/>
              <a:t> nested conditional expressions  </a:t>
            </a:r>
          </a:p>
          <a:p>
            <a:endParaRPr lang="en-US" sz="2400" dirty="0"/>
          </a:p>
        </p:txBody>
      </p:sp>
      <p:grpSp>
        <p:nvGrpSpPr>
          <p:cNvPr id="2" name="Group 55"/>
          <p:cNvGrpSpPr/>
          <p:nvPr/>
        </p:nvGrpSpPr>
        <p:grpSpPr>
          <a:xfrm>
            <a:off x="6353299" y="2007226"/>
            <a:ext cx="2493818" cy="2819400"/>
            <a:chOff x="6353299" y="2375848"/>
            <a:chExt cx="2493818" cy="2819400"/>
          </a:xfrm>
        </p:grpSpPr>
        <p:cxnSp>
          <p:nvCxnSpPr>
            <p:cNvPr id="14" name="Elbow Connector 13"/>
            <p:cNvCxnSpPr/>
            <p:nvPr/>
          </p:nvCxnSpPr>
          <p:spPr>
            <a:xfrm rot="16200000" flipH="1">
              <a:off x="7049638" y="2642548"/>
              <a:ext cx="762000" cy="228600"/>
            </a:xfrm>
            <a:prstGeom prst="bentConnector3">
              <a:avLst>
                <a:gd name="adj1" fmla="val 38319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2401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84242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25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63938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H="1" flipV="1">
              <a:off x="7087738" y="3137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29" name="Elbow Connector 28"/>
            <p:cNvCxnSpPr/>
            <p:nvPr/>
          </p:nvCxnSpPr>
          <p:spPr>
            <a:xfrm rot="16200000" flipH="1">
              <a:off x="7278238" y="2413948"/>
              <a:ext cx="762000" cy="685800"/>
            </a:xfrm>
            <a:prstGeom prst="bentConnector3">
              <a:avLst>
                <a:gd name="adj1" fmla="val 3800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/>
            <p:nvPr/>
          </p:nvCxnSpPr>
          <p:spPr>
            <a:xfrm rot="16200000" flipH="1">
              <a:off x="7506838" y="2490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rot="16200000" flipH="1">
              <a:off x="7735440" y="2566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7964037" y="2642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rot="16200000" flipH="1">
              <a:off x="7284588" y="2725098"/>
              <a:ext cx="755650" cy="69850"/>
            </a:xfrm>
            <a:prstGeom prst="bentConnector3">
              <a:avLst>
                <a:gd name="adj1" fmla="val 3066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5400000">
              <a:off x="7081388" y="3899848"/>
              <a:ext cx="768350" cy="6350"/>
            </a:xfrm>
            <a:prstGeom prst="bentConnector3">
              <a:avLst>
                <a:gd name="adj1" fmla="val 3760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316338" y="4052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87738" y="37554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79" name="Trapezoid 78"/>
            <p:cNvSpPr/>
            <p:nvPr/>
          </p:nvSpPr>
          <p:spPr>
            <a:xfrm flipH="1" flipV="1">
              <a:off x="7163938" y="4280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80" name="Elbow Connector 79"/>
            <p:cNvCxnSpPr/>
            <p:nvPr/>
          </p:nvCxnSpPr>
          <p:spPr>
            <a:xfrm rot="16200000" flipH="1">
              <a:off x="7392538" y="3595048"/>
              <a:ext cx="762000" cy="609600"/>
            </a:xfrm>
            <a:prstGeom prst="bentConnector3">
              <a:avLst>
                <a:gd name="adj1" fmla="val 3725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>
            <a:xfrm rot="16200000" flipH="1">
              <a:off x="7583038" y="3633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/>
            <p:nvPr/>
          </p:nvCxnSpPr>
          <p:spPr>
            <a:xfrm rot="16200000" flipH="1">
              <a:off x="7811640" y="3709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6200000" flipH="1">
              <a:off x="8040237" y="3785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rot="5400000">
              <a:off x="7278238" y="3861748"/>
              <a:ext cx="762000" cy="76200"/>
            </a:xfrm>
            <a:prstGeom prst="bentConnector3">
              <a:avLst>
                <a:gd name="adj1" fmla="val 31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/>
            <p:nvPr/>
          </p:nvCxnSpPr>
          <p:spPr>
            <a:xfrm rot="5400000">
              <a:off x="7506838" y="3785548"/>
              <a:ext cx="762000" cy="228600"/>
            </a:xfrm>
            <a:prstGeom prst="bentConnector3">
              <a:avLst>
                <a:gd name="adj1" fmla="val 2475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74687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76973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80021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83069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3"/>
            </p:cNvCxnSpPr>
            <p:nvPr/>
          </p:nvCxnSpPr>
          <p:spPr bwMode="auto">
            <a:xfrm>
              <a:off x="6662057" y="3325091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6755080" y="4475019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6947065" y="2458192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968840" y="3608123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3299" y="4298867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63197" y="3121232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s1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875813" y="2410691"/>
              <a:ext cx="1971304" cy="256507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digression 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78" y="1533525"/>
            <a:ext cx="7772400" cy="4114800"/>
          </a:xfrm>
        </p:spPr>
        <p:txBody>
          <a:bodyPr/>
          <a:lstStyle/>
          <a:p>
            <a:r>
              <a:rPr lang="en-US" sz="2400" dirty="0" smtClean="0"/>
              <a:t>Suppose we have a variable c whose values can represent three different colors</a:t>
            </a:r>
          </a:p>
          <a:p>
            <a:pPr lvl="1"/>
            <a:r>
              <a:rPr lang="en-US" sz="2000" dirty="0" smtClean="0"/>
              <a:t>We can declare the type of c to be Bit#(2) and say that 00 represents Red, 01 Blue and 10 Green</a:t>
            </a:r>
          </a:p>
          <a:p>
            <a:r>
              <a:rPr lang="en-US" sz="2400" dirty="0" smtClean="0"/>
              <a:t>A better way is to create a new type called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400" dirty="0" smtClean="0"/>
              <a:t> as follows:</a:t>
            </a:r>
            <a:endParaRPr lang="en-US" sz="24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474493" y="3880641"/>
            <a:ext cx="526920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158409" y="4580861"/>
            <a:ext cx="594316" cy="19851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52625" y="4774091"/>
            <a:ext cx="6597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 compiler will automatically assign some bit representation to the three colors and also provide a function to test if the two colors are equal. If you do not use “deriving” then you will have to specify the representation and equality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21" y="4680116"/>
            <a:ext cx="1816803" cy="1588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Types prevent us from mixing bits that represent color </a:t>
            </a:r>
            <a:r>
              <a:rPr lang="en-US" sz="1800" dirty="0">
                <a:latin typeface="Comic Sans MS" pitchFamily="66" charset="0"/>
              </a:rPr>
              <a:t>from raw bits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43050"/>
            <a:ext cx="7772400" cy="4114800"/>
          </a:xfrm>
        </p:spPr>
        <p:txBody>
          <a:bodyPr/>
          <a:lstStyle/>
          <a:p>
            <a:r>
              <a:rPr lang="en-US" sz="2400" dirty="0" smtClean="0"/>
              <a:t>Design of a combinational ALU starting with primitive gates And, Or and Not</a:t>
            </a:r>
          </a:p>
          <a:p>
            <a:r>
              <a:rPr lang="en-US" sz="2400" dirty="0" smtClean="0"/>
              <a:t>Combinational circuits </a:t>
            </a:r>
            <a:r>
              <a:rPr lang="en-US" sz="2400" dirty="0"/>
              <a:t>as </a:t>
            </a:r>
            <a:r>
              <a:rPr lang="en-US" sz="2400" dirty="0" smtClean="0"/>
              <a:t>acyclic wiring diagrams of primitive gates</a:t>
            </a:r>
            <a:endParaRPr lang="en-US" sz="2400" dirty="0"/>
          </a:p>
          <a:p>
            <a:r>
              <a:rPr lang="en-US" sz="2400" dirty="0" smtClean="0"/>
              <a:t>Introduction to BSV</a:t>
            </a:r>
          </a:p>
          <a:p>
            <a:pPr lvl="1"/>
            <a:r>
              <a:rPr lang="en-US" sz="2000" dirty="0" smtClean="0"/>
              <a:t>Intro to types – </a:t>
            </a:r>
            <a:r>
              <a:rPr lang="en-US" sz="2000" dirty="0" err="1" smtClean="0"/>
              <a:t>enum</a:t>
            </a:r>
            <a:r>
              <a:rPr lang="en-US" sz="2000" dirty="0" smtClean="0"/>
              <a:t>, </a:t>
            </a:r>
            <a:r>
              <a:rPr lang="en-US" sz="2000" dirty="0" err="1" smtClean="0"/>
              <a:t>typedefs</a:t>
            </a:r>
            <a:r>
              <a:rPr lang="en-US" sz="2000" dirty="0" smtClean="0"/>
              <a:t>, numeric types, </a:t>
            </a:r>
            <a:r>
              <a:rPr lang="en-US" sz="2000" dirty="0" err="1" smtClean="0"/>
              <a:t>int</a:t>
            </a:r>
            <a:r>
              <a:rPr lang="en-US" sz="2000" dirty="0" smtClean="0"/>
              <a:t>#(32) </a:t>
            </a:r>
            <a:r>
              <a:rPr lang="en-US" sz="2000" dirty="0" err="1" smtClean="0"/>
              <a:t>vs</a:t>
            </a:r>
            <a:r>
              <a:rPr lang="en-US" sz="2000" dirty="0" smtClean="0"/>
              <a:t> integer, </a:t>
            </a:r>
            <a:r>
              <a:rPr lang="en-US" sz="2000" dirty="0" err="1" smtClean="0"/>
              <a:t>bool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bit#(1), vectors</a:t>
            </a:r>
          </a:p>
          <a:p>
            <a:pPr lvl="1"/>
            <a:r>
              <a:rPr lang="en-US" sz="2000" dirty="0" smtClean="0"/>
              <a:t>Simple operations: concatenation, conditionals, loops </a:t>
            </a:r>
          </a:p>
          <a:p>
            <a:pPr lvl="1"/>
            <a:r>
              <a:rPr lang="en-US" sz="2000" dirty="0" smtClean="0"/>
              <a:t>Functions </a:t>
            </a:r>
            <a:endParaRPr lang="en-US" sz="2000" dirty="0"/>
          </a:p>
          <a:p>
            <a:pPr lvl="1"/>
            <a:r>
              <a:rPr lang="en-US" sz="2000" dirty="0" smtClean="0"/>
              <a:t>Static elaboration and a structural </a:t>
            </a:r>
            <a:r>
              <a:rPr lang="en-US" sz="2000" dirty="0"/>
              <a:t>interpretation of the </a:t>
            </a:r>
            <a:r>
              <a:rPr lang="en-US" sz="2000" dirty="0" smtClean="0"/>
              <a:t>textual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04863" y="1512262"/>
            <a:ext cx="833913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, Le, Lt,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, AT, NT}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{Add, Sub, And, 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dirty="0">
                <a:latin typeface="Courier New"/>
                <a:ea typeface="Calibri"/>
                <a:cs typeface="Times New Roman"/>
              </a:rPr>
              <a:t>, Nor,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dirty="0">
                <a:latin typeface="Courier New"/>
                <a:ea typeface="Calibri"/>
                <a:cs typeface="Times New Roman"/>
              </a:rPr>
              <a:t>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AluFunc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5758" y="4759305"/>
            <a:ext cx="6714980" cy="4247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Each enumerated type defines a new type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5" y="1542392"/>
            <a:ext cx="8132379" cy="498453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Data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AluFunc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Data res = 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Add   : (a +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Sub   : (a -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And   : (a &amp;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Or    : 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(a ^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Nor   : ~(a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b)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a &lt; b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&lt;&lt;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&gt;&gt;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signedShiftRight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;</a:t>
            </a:r>
            <a:endParaRPr lang="en-US" sz="2000" b="1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return 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res;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sz="2000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1545" y="1970053"/>
            <a:ext cx="4071146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Given an implementation of the primitive operations like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Shift, etc. </a:t>
            </a:r>
            <a:r>
              <a:rPr lang="en-US" dirty="0" smtClean="0"/>
              <a:t>the ALU can be implemented simply by introducing a mux controlled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 </a:t>
            </a:r>
            <a:r>
              <a:rPr lang="en-US" dirty="0" smtClean="0"/>
              <a:t>to select the appropriate circuit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0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operators</a:t>
            </a:r>
            <a:endParaRPr lang="en-US" sz="2800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1469" y="1552575"/>
            <a:ext cx="816334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aluBr</a:t>
            </a:r>
            <a:r>
              <a:rPr lang="en-US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 =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  : (a ==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 : (a !=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Le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Lt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AT  : True;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NT  : False;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0"/>
          <p:cNvSpPr>
            <a:spLocks/>
          </p:cNvSpPr>
          <p:nvPr/>
        </p:nvSpPr>
        <p:spPr bwMode="auto">
          <a:xfrm rot="5400000">
            <a:off x="3417088" y="-99924"/>
            <a:ext cx="2886006" cy="8025381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  <a:gd name="connsiteX0" fmla="*/ 33 w 9992"/>
              <a:gd name="connsiteY0" fmla="*/ 0 h 9974"/>
              <a:gd name="connsiteX1" fmla="*/ 33 w 9992"/>
              <a:gd name="connsiteY1" fmla="*/ 4156 h 9974"/>
              <a:gd name="connsiteX2" fmla="*/ 2025 w 9992"/>
              <a:gd name="connsiteY2" fmla="*/ 4987 h 9974"/>
              <a:gd name="connsiteX3" fmla="*/ 33 w 9992"/>
              <a:gd name="connsiteY3" fmla="*/ 5818 h 9974"/>
              <a:gd name="connsiteX4" fmla="*/ 0 w 9992"/>
              <a:gd name="connsiteY4" fmla="*/ 7892 h 9974"/>
              <a:gd name="connsiteX5" fmla="*/ 33 w 9992"/>
              <a:gd name="connsiteY5" fmla="*/ 9974 h 9974"/>
              <a:gd name="connsiteX6" fmla="*/ 9992 w 9992"/>
              <a:gd name="connsiteY6" fmla="*/ 7481 h 9974"/>
              <a:gd name="connsiteX7" fmla="*/ 9992 w 9992"/>
              <a:gd name="connsiteY7" fmla="*/ 2494 h 9974"/>
              <a:gd name="connsiteX8" fmla="*/ 33 w 9992"/>
              <a:gd name="connsiteY8" fmla="*/ 0 h 9974"/>
              <a:gd name="connsiteX0" fmla="*/ 33 w 10000"/>
              <a:gd name="connsiteY0" fmla="*/ 0 h 10000"/>
              <a:gd name="connsiteX1" fmla="*/ 0 w 10000"/>
              <a:gd name="connsiteY1" fmla="*/ 2217 h 10000"/>
              <a:gd name="connsiteX2" fmla="*/ 33 w 10000"/>
              <a:gd name="connsiteY2" fmla="*/ 4167 h 10000"/>
              <a:gd name="connsiteX3" fmla="*/ 2027 w 10000"/>
              <a:gd name="connsiteY3" fmla="*/ 5000 h 10000"/>
              <a:gd name="connsiteX4" fmla="*/ 33 w 10000"/>
              <a:gd name="connsiteY4" fmla="*/ 5833 h 10000"/>
              <a:gd name="connsiteX5" fmla="*/ 0 w 10000"/>
              <a:gd name="connsiteY5" fmla="*/ 7913 h 10000"/>
              <a:gd name="connsiteX6" fmla="*/ 33 w 10000"/>
              <a:gd name="connsiteY6" fmla="*/ 10000 h 10000"/>
              <a:gd name="connsiteX7" fmla="*/ 10000 w 10000"/>
              <a:gd name="connsiteY7" fmla="*/ 7501 h 10000"/>
              <a:gd name="connsiteX8" fmla="*/ 10000 w 10000"/>
              <a:gd name="connsiteY8" fmla="*/ 2501 h 10000"/>
              <a:gd name="connsiteX9" fmla="*/ 33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33" y="0"/>
                </a:moveTo>
                <a:lnTo>
                  <a:pt x="0" y="2217"/>
                </a:lnTo>
                <a:lnTo>
                  <a:pt x="33" y="4167"/>
                </a:lnTo>
                <a:lnTo>
                  <a:pt x="2027" y="5000"/>
                </a:lnTo>
                <a:lnTo>
                  <a:pt x="33" y="5833"/>
                </a:lnTo>
                <a:cubicBezTo>
                  <a:pt x="22" y="6526"/>
                  <a:pt x="11" y="7220"/>
                  <a:pt x="0" y="7913"/>
                </a:cubicBezTo>
                <a:cubicBezTo>
                  <a:pt x="11" y="8609"/>
                  <a:pt x="22" y="9304"/>
                  <a:pt x="33" y="10000"/>
                </a:cubicBezTo>
                <a:lnTo>
                  <a:pt x="10000" y="7501"/>
                </a:lnTo>
                <a:lnTo>
                  <a:pt x="10000" y="2501"/>
                </a:lnTo>
                <a:lnTo>
                  <a:pt x="33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vert270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>
                <a:latin typeface="Verdana" pitchFamily="-96" charset="0"/>
              </a:rPr>
              <a:t> 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2392" y="304800"/>
            <a:ext cx="8434312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ALU including Comparison operators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5392815" y="4865688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19461" name="Elbow Connector 16"/>
          <p:cNvCxnSpPr>
            <a:cxnSpLocks noChangeShapeType="1"/>
          </p:cNvCxnSpPr>
          <p:nvPr/>
        </p:nvCxnSpPr>
        <p:spPr bwMode="auto">
          <a:xfrm rot="16200000" flipH="1">
            <a:off x="5001496" y="4198144"/>
            <a:ext cx="531813" cy="78422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2" name="Elbow Connector 18"/>
          <p:cNvCxnSpPr>
            <a:cxnSpLocks noChangeShapeType="1"/>
          </p:cNvCxnSpPr>
          <p:nvPr/>
        </p:nvCxnSpPr>
        <p:spPr bwMode="auto">
          <a:xfrm rot="5400000">
            <a:off x="6100046" y="4287044"/>
            <a:ext cx="514350" cy="62388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3" name="Elbow Connector 21"/>
          <p:cNvCxnSpPr>
            <a:cxnSpLocks noChangeShapeType="1"/>
            <a:stCxn id="19460" idx="3"/>
          </p:cNvCxnSpPr>
          <p:nvPr/>
        </p:nvCxnSpPr>
        <p:spPr bwMode="auto">
          <a:xfrm flipV="1">
            <a:off x="6177040" y="4664075"/>
            <a:ext cx="1404937" cy="3698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19465" name="Straight Arrow Connector 71"/>
          <p:cNvCxnSpPr>
            <a:cxnSpLocks noChangeShapeType="1"/>
            <a:stCxn id="19471" idx="2"/>
          </p:cNvCxnSpPr>
          <p:nvPr/>
        </p:nvCxnSpPr>
        <p:spPr bwMode="auto">
          <a:xfrm>
            <a:off x="3457294" y="2257103"/>
            <a:ext cx="0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3895303" y="3143250"/>
            <a:ext cx="3163824" cy="458788"/>
            <a:chOff x="2203154" y="2647950"/>
            <a:chExt cx="3163272" cy="459317"/>
          </a:xfrm>
        </p:grpSpPr>
        <p:cxnSp>
          <p:nvCxnSpPr>
            <p:cNvPr id="19475" name="Straight Arrow Connector 77"/>
            <p:cNvCxnSpPr>
              <a:cxnSpLocks noChangeShapeType="1"/>
            </p:cNvCxnSpPr>
            <p:nvPr/>
          </p:nvCxnSpPr>
          <p:spPr bwMode="auto">
            <a:xfrm flipH="1" flipV="1">
              <a:off x="2203154" y="2650067"/>
              <a:ext cx="3163272" cy="338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9476" name="Straight Arrow Connector 78"/>
            <p:cNvCxnSpPr>
              <a:cxnSpLocks noChangeShapeType="1"/>
            </p:cNvCxnSpPr>
            <p:nvPr/>
          </p:nvCxnSpPr>
          <p:spPr bwMode="auto">
            <a:xfrm>
              <a:off x="3581400" y="2647950"/>
              <a:ext cx="0" cy="45931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9468" name="Straight Arrow Connector 84"/>
          <p:cNvCxnSpPr>
            <a:cxnSpLocks noChangeShapeType="1"/>
          </p:cNvCxnSpPr>
          <p:nvPr/>
        </p:nvCxnSpPr>
        <p:spPr bwMode="auto">
          <a:xfrm flipH="1" flipV="1">
            <a:off x="3452324" y="3221038"/>
            <a:ext cx="2962656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Straight Arrow Connector 85"/>
          <p:cNvCxnSpPr>
            <a:cxnSpLocks noChangeShapeType="1"/>
          </p:cNvCxnSpPr>
          <p:nvPr/>
        </p:nvCxnSpPr>
        <p:spPr bwMode="auto">
          <a:xfrm>
            <a:off x="6419927" y="3222625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70" name="Straight Arrow Connector 88"/>
          <p:cNvCxnSpPr>
            <a:cxnSpLocks noChangeShapeType="1"/>
          </p:cNvCxnSpPr>
          <p:nvPr/>
        </p:nvCxnSpPr>
        <p:spPr bwMode="auto">
          <a:xfrm>
            <a:off x="5868734" y="5202238"/>
            <a:ext cx="1587" cy="4968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9471" name="TextBox 90"/>
          <p:cNvSpPr txBox="1">
            <a:spLocks noChangeArrowheads="1"/>
          </p:cNvSpPr>
          <p:nvPr/>
        </p:nvSpPr>
        <p:spPr bwMode="auto">
          <a:xfrm>
            <a:off x="3272788" y="1832371"/>
            <a:ext cx="36901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/>
              <a:t>a</a:t>
            </a:r>
          </a:p>
        </p:txBody>
      </p:sp>
      <p:sp>
        <p:nvSpPr>
          <p:cNvPr id="19473" name="TextBox 92"/>
          <p:cNvSpPr txBox="1">
            <a:spLocks noChangeArrowheads="1"/>
          </p:cNvSpPr>
          <p:nvPr/>
        </p:nvSpPr>
        <p:spPr bwMode="auto">
          <a:xfrm>
            <a:off x="7701040" y="4476133"/>
            <a:ext cx="8451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func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58292" y="37107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006713" y="4867963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33" name="Straight Arrow Connector 88"/>
          <p:cNvCxnSpPr>
            <a:cxnSpLocks noChangeShapeType="1"/>
            <a:stCxn id="32" idx="2"/>
          </p:cNvCxnSpPr>
          <p:nvPr/>
        </p:nvCxnSpPr>
        <p:spPr bwMode="auto">
          <a:xfrm>
            <a:off x="3441688" y="5204513"/>
            <a:ext cx="1587" cy="49688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0" name="Straight Arrow Connector 78"/>
          <p:cNvCxnSpPr>
            <a:cxnSpLocks noChangeShapeType="1"/>
          </p:cNvCxnSpPr>
          <p:nvPr/>
        </p:nvCxnSpPr>
        <p:spPr bwMode="auto">
          <a:xfrm>
            <a:off x="3869655" y="3145522"/>
            <a:ext cx="0" cy="4587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3" name="Straight Arrow Connector 85"/>
          <p:cNvCxnSpPr>
            <a:cxnSpLocks noChangeShapeType="1"/>
          </p:cNvCxnSpPr>
          <p:nvPr/>
        </p:nvCxnSpPr>
        <p:spPr bwMode="auto">
          <a:xfrm>
            <a:off x="4607015" y="3224897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6" name="Straight Arrow Connector 73"/>
          <p:cNvCxnSpPr>
            <a:cxnSpLocks noChangeShapeType="1"/>
          </p:cNvCxnSpPr>
          <p:nvPr/>
        </p:nvCxnSpPr>
        <p:spPr bwMode="auto">
          <a:xfrm>
            <a:off x="3155054" y="4408227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7" name="Straight Arrow Connector 73"/>
          <p:cNvCxnSpPr>
            <a:cxnSpLocks noChangeShapeType="1"/>
          </p:cNvCxnSpPr>
          <p:nvPr/>
        </p:nvCxnSpPr>
        <p:spPr bwMode="auto">
          <a:xfrm>
            <a:off x="5859630" y="4396851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traight Arrow Connector 73"/>
          <p:cNvCxnSpPr>
            <a:cxnSpLocks noChangeShapeType="1"/>
          </p:cNvCxnSpPr>
          <p:nvPr/>
        </p:nvCxnSpPr>
        <p:spPr bwMode="auto">
          <a:xfrm flipH="1">
            <a:off x="3631167" y="4362450"/>
            <a:ext cx="7383" cy="5016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Freeform 51"/>
          <p:cNvSpPr/>
          <p:nvPr/>
        </p:nvSpPr>
        <p:spPr bwMode="auto">
          <a:xfrm>
            <a:off x="3790950" y="5057775"/>
            <a:ext cx="3790950" cy="209550"/>
          </a:xfrm>
          <a:custGeom>
            <a:avLst/>
            <a:gdLst>
              <a:gd name="connsiteX0" fmla="*/ 0 w 3790950"/>
              <a:gd name="connsiteY0" fmla="*/ 0 h 209550"/>
              <a:gd name="connsiteX1" fmla="*/ 1076325 w 3790950"/>
              <a:gd name="connsiteY1" fmla="*/ 0 h 209550"/>
              <a:gd name="connsiteX2" fmla="*/ 1076325 w 3790950"/>
              <a:gd name="connsiteY2" fmla="*/ 209550 h 209550"/>
              <a:gd name="connsiteX3" fmla="*/ 3790950 w 3790950"/>
              <a:gd name="connsiteY3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209550">
                <a:moveTo>
                  <a:pt x="0" y="0"/>
                </a:moveTo>
                <a:lnTo>
                  <a:pt x="1076325" y="0"/>
                </a:lnTo>
                <a:lnTo>
                  <a:pt x="1076325" y="209550"/>
                </a:lnTo>
                <a:lnTo>
                  <a:pt x="3790950" y="20955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92"/>
          <p:cNvSpPr txBox="1">
            <a:spLocks noChangeArrowheads="1"/>
          </p:cNvSpPr>
          <p:nvPr/>
        </p:nvSpPr>
        <p:spPr bwMode="auto">
          <a:xfrm>
            <a:off x="7701040" y="4990483"/>
            <a:ext cx="123623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brFunc</a:t>
            </a:r>
            <a:endParaRPr lang="en-US" sz="2400" dirty="0"/>
          </a:p>
        </p:txBody>
      </p:sp>
      <p:grpSp>
        <p:nvGrpSpPr>
          <p:cNvPr id="3" name="Group 56"/>
          <p:cNvGrpSpPr/>
          <p:nvPr/>
        </p:nvGrpSpPr>
        <p:grpSpPr>
          <a:xfrm>
            <a:off x="6229350" y="3600450"/>
            <a:ext cx="1047750" cy="742950"/>
            <a:chOff x="6229350" y="3600450"/>
            <a:chExt cx="1047750" cy="742950"/>
          </a:xfrm>
        </p:grpSpPr>
        <p:sp>
          <p:nvSpPr>
            <p:cNvPr id="55" name="TextBox 54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429125" y="3590925"/>
            <a:ext cx="1047750" cy="742950"/>
            <a:chOff x="6229350" y="3600450"/>
            <a:chExt cx="1047750" cy="742950"/>
          </a:xfrm>
        </p:grpSpPr>
        <p:sp>
          <p:nvSpPr>
            <p:cNvPr id="61" name="TextBox 60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LShift</a:t>
              </a:r>
              <a:endParaRPr lang="en-US" dirty="0" smtClean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3133725" y="3590925"/>
            <a:ext cx="1047750" cy="742950"/>
            <a:chOff x="6229350" y="3600450"/>
            <a:chExt cx="1047750" cy="742950"/>
          </a:xfrm>
        </p:grpSpPr>
        <p:sp>
          <p:nvSpPr>
            <p:cNvPr id="64" name="TextBox 63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Eq</a:t>
              </a:r>
              <a:endParaRPr lang="en-US" dirty="0" smtClean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638867" y="38250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9" name="Straight Arrow Connector 71"/>
          <p:cNvCxnSpPr>
            <a:cxnSpLocks noChangeShapeType="1"/>
            <a:stCxn id="50" idx="2"/>
          </p:cNvCxnSpPr>
          <p:nvPr/>
        </p:nvCxnSpPr>
        <p:spPr bwMode="auto">
          <a:xfrm flipH="1">
            <a:off x="7042916" y="2257103"/>
            <a:ext cx="4007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0" name="TextBox 90"/>
          <p:cNvSpPr txBox="1">
            <a:spLocks noChangeArrowheads="1"/>
          </p:cNvSpPr>
          <p:nvPr/>
        </p:nvSpPr>
        <p:spPr bwMode="auto">
          <a:xfrm>
            <a:off x="6858410" y="1832371"/>
            <a:ext cx="37702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combinational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10001111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69" y="1637731"/>
            <a:ext cx="203292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708219" y="2347415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708219" y="374176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4496938" y="1514911"/>
            <a:ext cx="4169391" cy="4954138"/>
            <a:chOff x="4496938" y="1514911"/>
            <a:chExt cx="4169391" cy="495413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155128" y="1514911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5" name="Straight Arrow Connector 24"/>
            <p:cNvCxnSpPr>
              <a:endCxn id="13" idx="1"/>
            </p:cNvCxnSpPr>
            <p:nvPr/>
          </p:nvCxnSpPr>
          <p:spPr bwMode="auto">
            <a:xfrm>
              <a:off x="5909470" y="1692332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5679734" y="2131336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5829858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132386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434914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737442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>
              <a:endCxn id="28" idx="1"/>
            </p:cNvCxnSpPr>
            <p:nvPr/>
          </p:nvCxnSpPr>
          <p:spPr bwMode="auto">
            <a:xfrm>
              <a:off x="5434076" y="2308757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5663813" y="2893336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415271" y="2508927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85951" y="3311871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401621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977109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5449992" y="349838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600116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902644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205172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507700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endCxn id="37" idx="1"/>
            </p:cNvCxnSpPr>
            <p:nvPr/>
          </p:nvCxnSpPr>
          <p:spPr bwMode="auto">
            <a:xfrm>
              <a:off x="5204334" y="367580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406780" y="4287683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7196907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7499435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7801963" y="4665270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311487" y="3289121"/>
              <a:ext cx="0" cy="311361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8052179" y="4667545"/>
              <a:ext cx="13648" cy="171961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5274846" y="4838139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5424970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727498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6030026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332554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56" idx="1"/>
            </p:cNvCxnSpPr>
            <p:nvPr/>
          </p:nvCxnSpPr>
          <p:spPr bwMode="auto">
            <a:xfrm>
              <a:off x="5029188" y="5015560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4" name="Rectangle 53"/>
            <p:cNvSpPr/>
            <p:nvPr/>
          </p:nvSpPr>
          <p:spPr bwMode="auto">
            <a:xfrm>
              <a:off x="5231634" y="5627435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6787490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090018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392546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695074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578219" y="2920628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348479" y="4301326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59685" y="5641081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45446" y="151491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15468" y="211768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85731" y="351203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6938" y="4838142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14443" y="1514911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07295" y="214498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50263" y="3512035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602412" y="483814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7307" y="2477081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7246961" y="1897049"/>
              <a:ext cx="1419368" cy="4476466"/>
            </a:xfrm>
            <a:custGeom>
              <a:avLst/>
              <a:gdLst>
                <a:gd name="connsiteX0" fmla="*/ 0 w 1392072"/>
                <a:gd name="connsiteY0" fmla="*/ 0 h 4476466"/>
                <a:gd name="connsiteX1" fmla="*/ 0 w 1392072"/>
                <a:gd name="connsiteY1" fmla="*/ 109182 h 4476466"/>
                <a:gd name="connsiteX2" fmla="*/ 1392072 w 1392072"/>
                <a:gd name="connsiteY2" fmla="*/ 136478 h 4476466"/>
                <a:gd name="connsiteX3" fmla="*/ 1378424 w 1392072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19368"/>
                <a:gd name="connsiteY0" fmla="*/ 0 h 4476466"/>
                <a:gd name="connsiteX1" fmla="*/ 0 w 1419368"/>
                <a:gd name="connsiteY1" fmla="*/ 109182 h 4476466"/>
                <a:gd name="connsiteX2" fmla="*/ 1419368 w 1419368"/>
                <a:gd name="connsiteY2" fmla="*/ 136478 h 4476466"/>
                <a:gd name="connsiteX3" fmla="*/ 1378424 w 1419368"/>
                <a:gd name="connsiteY3" fmla="*/ 4476466 h 447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9368" h="4476466">
                  <a:moveTo>
                    <a:pt x="0" y="0"/>
                  </a:moveTo>
                  <a:lnTo>
                    <a:pt x="0" y="109182"/>
                  </a:lnTo>
                  <a:lnTo>
                    <a:pt x="1419368" y="136478"/>
                  </a:lnTo>
                  <a:cubicBezTo>
                    <a:pt x="1414819" y="1583141"/>
                    <a:pt x="1382973" y="3029803"/>
                    <a:pt x="1378424" y="447646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7001301" y="1910697"/>
              <a:ext cx="1310185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50125"/>
                  </a:lnTo>
                  <a:lnTo>
                    <a:pt x="1037230" y="177421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6716973" y="1912972"/>
              <a:ext cx="1226023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77420"/>
                  </a:lnTo>
                  <a:lnTo>
                    <a:pt x="1023582" y="232012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6350758" y="1901599"/>
              <a:ext cx="1319284" cy="982639"/>
            </a:xfrm>
            <a:custGeom>
              <a:avLst/>
              <a:gdLst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37230 w 1037230"/>
                <a:gd name="connsiteY2" fmla="*/ 177421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50125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32012 h 982639"/>
                <a:gd name="connsiteX3" fmla="*/ 1037230 w 1037230"/>
                <a:gd name="connsiteY3" fmla="*/ 982639 h 982639"/>
                <a:gd name="connsiteX0" fmla="*/ 0 w 1037230"/>
                <a:gd name="connsiteY0" fmla="*/ 0 h 982639"/>
                <a:gd name="connsiteX1" fmla="*/ 0 w 1037230"/>
                <a:gd name="connsiteY1" fmla="*/ 177420 h 982639"/>
                <a:gd name="connsiteX2" fmla="*/ 1023582 w 1037230"/>
                <a:gd name="connsiteY2" fmla="*/ 286603 h 982639"/>
                <a:gd name="connsiteX3" fmla="*/ 1037230 w 1037230"/>
                <a:gd name="connsiteY3" fmla="*/ 982639 h 9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30" h="982639">
                  <a:moveTo>
                    <a:pt x="0" y="0"/>
                  </a:moveTo>
                  <a:lnTo>
                    <a:pt x="0" y="177420"/>
                  </a:lnTo>
                  <a:lnTo>
                    <a:pt x="1023582" y="286603"/>
                  </a:lnTo>
                  <a:lnTo>
                    <a:pt x="1037230" y="98263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554639" y="3084405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5297607" y="4465103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5095165" y="5791211"/>
              <a:ext cx="1387522" cy="677838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  <a:gd name="connsiteX0" fmla="*/ 109182 w 1555530"/>
                <a:gd name="connsiteY0" fmla="*/ 0 h 636830"/>
                <a:gd name="connsiteX1" fmla="*/ 0 w 1555530"/>
                <a:gd name="connsiteY1" fmla="*/ 0 h 636830"/>
                <a:gd name="connsiteX2" fmla="*/ 0 w 1555530"/>
                <a:gd name="connsiteY2" fmla="*/ 286603 h 636830"/>
                <a:gd name="connsiteX3" fmla="*/ 1528549 w 1555530"/>
                <a:gd name="connsiteY3" fmla="*/ 300250 h 636830"/>
                <a:gd name="connsiteX4" fmla="*/ 1555530 w 1555530"/>
                <a:gd name="connsiteY4" fmla="*/ 636830 h 63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530" h="636830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55530" y="63683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59558" y="5076967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71" y="1554759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sum[0];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8675" y="4872252"/>
            <a:ext cx="6687403" cy="10895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700" y="6130409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1" y="1527175"/>
            <a:ext cx="7475846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44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circuits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4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4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354" y="1626799"/>
            <a:ext cx="7772400" cy="2032591"/>
          </a:xfrm>
        </p:spPr>
        <p:txBody>
          <a:bodyPr/>
          <a:lstStyle/>
          <a:p>
            <a:r>
              <a:rPr lang="en-US" dirty="0" smtClean="0"/>
              <a:t>Combinational circuits are acyclic interconnections of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3838" y="3946452"/>
            <a:ext cx="5477539" cy="1465521"/>
          </a:xfrm>
        </p:spPr>
        <p:txBody>
          <a:bodyPr/>
          <a:lstStyle/>
          <a:p>
            <a:r>
              <a:rPr lang="en-US" sz="2400" dirty="0" smtClean="0"/>
              <a:t>And, Or, Not</a:t>
            </a:r>
          </a:p>
          <a:p>
            <a:r>
              <a:rPr lang="en-US" sz="2400" dirty="0" err="1" smtClean="0"/>
              <a:t>Nand</a:t>
            </a:r>
            <a:r>
              <a:rPr lang="en-US" sz="2400" dirty="0" smtClean="0"/>
              <a:t>, Nor, </a:t>
            </a:r>
            <a:r>
              <a:rPr lang="en-US" sz="2400" dirty="0" err="1" smtClean="0"/>
              <a:t>Xor</a:t>
            </a:r>
            <a:endParaRPr lang="en-US" sz="2400" dirty="0" smtClean="0"/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4149" cy="1143000"/>
          </a:xfrm>
        </p:spPr>
        <p:txBody>
          <a:bodyPr/>
          <a:lstStyle/>
          <a:p>
            <a:r>
              <a:rPr lang="en-US" dirty="0" smtClean="0"/>
              <a:t>Arithmetic-Logic Unit (ALU)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98060" y="4260939"/>
            <a:ext cx="53123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ALU performs all the arithmetic and logical functions </a:t>
            </a:r>
            <a:endParaRPr lang="en-US" sz="2400" dirty="0"/>
          </a:p>
        </p:txBody>
      </p:sp>
      <p:sp>
        <p:nvSpPr>
          <p:cNvPr id="20" name="Freeform 135"/>
          <p:cNvSpPr>
            <a:spLocks/>
          </p:cNvSpPr>
          <p:nvPr/>
        </p:nvSpPr>
        <p:spPr bwMode="auto">
          <a:xfrm flipV="1">
            <a:off x="3466478" y="2651551"/>
            <a:ext cx="765175" cy="1255713"/>
          </a:xfrm>
          <a:custGeom>
            <a:avLst/>
            <a:gdLst>
              <a:gd name="T0" fmla="*/ 0 w 961"/>
              <a:gd name="T1" fmla="*/ 0 h 1652"/>
              <a:gd name="T2" fmla="*/ 481 w 961"/>
              <a:gd name="T3" fmla="*/ 147 h 1652"/>
              <a:gd name="T4" fmla="*/ 481 w 961"/>
              <a:gd name="T5" fmla="*/ 570 h 1652"/>
              <a:gd name="T6" fmla="*/ 0 w 961"/>
              <a:gd name="T7" fmla="*/ 791 h 1652"/>
              <a:gd name="T8" fmla="*/ 0 w 961"/>
              <a:gd name="T9" fmla="*/ 460 h 1652"/>
              <a:gd name="T10" fmla="*/ 96 w 961"/>
              <a:gd name="T11" fmla="*/ 386 h 1652"/>
              <a:gd name="T12" fmla="*/ 0 w 961"/>
              <a:gd name="T13" fmla="*/ 331 h 1652"/>
              <a:gd name="T14" fmla="*/ 0 w 961"/>
              <a:gd name="T15" fmla="*/ 0 h 16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61"/>
              <a:gd name="T25" fmla="*/ 0 h 1652"/>
              <a:gd name="T26" fmla="*/ 961 w 961"/>
              <a:gd name="T27" fmla="*/ 1652 h 16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61" h="1652">
                <a:moveTo>
                  <a:pt x="0" y="0"/>
                </a:moveTo>
                <a:lnTo>
                  <a:pt x="960" y="307"/>
                </a:lnTo>
                <a:lnTo>
                  <a:pt x="960" y="1190"/>
                </a:lnTo>
                <a:lnTo>
                  <a:pt x="0" y="1651"/>
                </a:lnTo>
                <a:lnTo>
                  <a:pt x="0" y="960"/>
                </a:lnTo>
                <a:lnTo>
                  <a:pt x="192" y="806"/>
                </a:lnTo>
                <a:lnTo>
                  <a:pt x="0" y="691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36"/>
          <p:cNvSpPr>
            <a:spLocks noChangeShapeType="1"/>
          </p:cNvSpPr>
          <p:nvPr/>
        </p:nvSpPr>
        <p:spPr bwMode="auto">
          <a:xfrm flipV="1">
            <a:off x="3123578" y="3578651"/>
            <a:ext cx="354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Line 137"/>
          <p:cNvSpPr>
            <a:spLocks noChangeShapeType="1"/>
          </p:cNvSpPr>
          <p:nvPr/>
        </p:nvSpPr>
        <p:spPr bwMode="auto">
          <a:xfrm flipV="1">
            <a:off x="3123578" y="2919839"/>
            <a:ext cx="327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3" name="Line 138"/>
          <p:cNvSpPr>
            <a:spLocks noChangeShapeType="1"/>
          </p:cNvSpPr>
          <p:nvPr/>
        </p:nvSpPr>
        <p:spPr bwMode="auto">
          <a:xfrm flipV="1">
            <a:off x="4238003" y="3507214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" name="Line 139"/>
          <p:cNvSpPr>
            <a:spLocks noChangeShapeType="1"/>
          </p:cNvSpPr>
          <p:nvPr/>
        </p:nvSpPr>
        <p:spPr bwMode="auto">
          <a:xfrm flipV="1">
            <a:off x="4238003" y="313573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" name="Line 140"/>
          <p:cNvSpPr>
            <a:spLocks noChangeShapeType="1"/>
          </p:cNvSpPr>
          <p:nvPr/>
        </p:nvSpPr>
        <p:spPr bwMode="auto">
          <a:xfrm>
            <a:off x="3833191" y="2165776"/>
            <a:ext cx="0" cy="655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" name="Rectangle 141"/>
          <p:cNvSpPr>
            <a:spLocks noChangeArrowheads="1"/>
          </p:cNvSpPr>
          <p:nvPr/>
        </p:nvSpPr>
        <p:spPr bwMode="auto">
          <a:xfrm>
            <a:off x="3475409" y="1732411"/>
            <a:ext cx="3106620" cy="1520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 smtClean="0">
                <a:solidFill>
                  <a:srgbClr val="56127A"/>
                </a:solidFill>
                <a:latin typeface="Verdana" pitchFamily="34" charset="0"/>
              </a:rPr>
              <a:t>Op</a:t>
            </a:r>
            <a:endParaRPr lang="en-US" b="0" dirty="0">
              <a:solidFill>
                <a:srgbClr val="56127A"/>
              </a:solidFill>
              <a:latin typeface="Verdana" pitchFamily="34" charset="0"/>
            </a:endParaRP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-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Add, Sub,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 - And, Or, </a:t>
            </a:r>
            <a:r>
              <a:rPr lang="en-US" sz="1800" b="0" dirty="0" err="1">
                <a:solidFill>
                  <a:srgbClr val="56127A"/>
                </a:solidFill>
                <a:latin typeface="Verdana" pitchFamily="34" charset="0"/>
              </a:rPr>
              <a:t>Xor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, Not,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  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- GT, LT, EQ, Zero,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</a:p>
        </p:txBody>
      </p:sp>
      <p:sp>
        <p:nvSpPr>
          <p:cNvPr id="15" name="Rectangle 142"/>
          <p:cNvSpPr>
            <a:spLocks noChangeArrowheads="1"/>
          </p:cNvSpPr>
          <p:nvPr/>
        </p:nvSpPr>
        <p:spPr bwMode="auto">
          <a:xfrm>
            <a:off x="4590428" y="2988101"/>
            <a:ext cx="937885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Result</a:t>
            </a:r>
          </a:p>
        </p:txBody>
      </p:sp>
      <p:sp>
        <p:nvSpPr>
          <p:cNvPr id="16" name="Rectangle 143"/>
          <p:cNvSpPr>
            <a:spLocks noChangeArrowheads="1"/>
          </p:cNvSpPr>
          <p:nvPr/>
        </p:nvSpPr>
        <p:spPr bwMode="auto">
          <a:xfrm>
            <a:off x="4590428" y="3331001"/>
            <a:ext cx="103233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Comp?</a:t>
            </a:r>
          </a:p>
        </p:txBody>
      </p:sp>
      <p:sp>
        <p:nvSpPr>
          <p:cNvPr id="17" name="Rectangle 144"/>
          <p:cNvSpPr>
            <a:spLocks noChangeArrowheads="1"/>
          </p:cNvSpPr>
          <p:nvPr/>
        </p:nvSpPr>
        <p:spPr bwMode="auto">
          <a:xfrm>
            <a:off x="2792144" y="2764264"/>
            <a:ext cx="32220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18" name="Rectangle 145"/>
          <p:cNvSpPr>
            <a:spLocks noChangeArrowheads="1"/>
          </p:cNvSpPr>
          <p:nvPr/>
        </p:nvSpPr>
        <p:spPr bwMode="auto">
          <a:xfrm>
            <a:off x="2792144" y="3450064"/>
            <a:ext cx="32380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9" name="Rectangle 146"/>
          <p:cNvSpPr>
            <a:spLocks noChangeArrowheads="1"/>
          </p:cNvSpPr>
          <p:nvPr/>
        </p:nvSpPr>
        <p:spPr bwMode="auto">
          <a:xfrm>
            <a:off x="3539195" y="3073826"/>
            <a:ext cx="790282" cy="4221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2400" b="0" dirty="0">
                <a:solidFill>
                  <a:srgbClr val="56127A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5875" y="5324475"/>
            <a:ext cx="69532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Each individual function can be described as a combinational circuit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6096" y="3234519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7715" y="1517673"/>
            <a:ext cx="7764063" cy="17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90" y="3688592"/>
            <a:ext cx="286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code – only specifies interconnection between boxes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707" y="5364992"/>
            <a:ext cx="324546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Not quite correct –needs type annotations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61884" y="3281242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1884" y="3667893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1884" y="4043911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7189" y="3452058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0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70023" y="3517776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3834" y="4652790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0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6399" y="5840507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7255" y="5068853"/>
            <a:ext cx="33214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36315" y="4043911"/>
            <a:ext cx="451273" cy="341632"/>
            <a:chOff x="4236315" y="4043911"/>
            <a:chExt cx="451273" cy="341632"/>
          </a:xfrm>
        </p:grpSpPr>
        <p:sp>
          <p:nvSpPr>
            <p:cNvPr id="21" name="TextBox 20"/>
            <p:cNvSpPr txBox="1"/>
            <p:nvPr/>
          </p:nvSpPr>
          <p:spPr>
            <a:xfrm>
              <a:off x="4355446" y="4043911"/>
              <a:ext cx="33214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FF0000"/>
                  </a:solidFill>
                </a:rPr>
                <a:t>0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4236315" y="4118342"/>
              <a:ext cx="193562" cy="17081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7233996" y="3518343"/>
            <a:ext cx="451273" cy="341632"/>
            <a:chOff x="4236315" y="4043911"/>
            <a:chExt cx="451273" cy="341632"/>
          </a:xfrm>
        </p:grpSpPr>
        <p:sp>
          <p:nvSpPr>
            <p:cNvPr id="25" name="TextBox 24"/>
            <p:cNvSpPr txBox="1"/>
            <p:nvPr/>
          </p:nvSpPr>
          <p:spPr>
            <a:xfrm>
              <a:off x="4355446" y="4043911"/>
              <a:ext cx="33214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FF0000"/>
                  </a:solidFill>
                </a:rPr>
                <a:t>0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V="1">
              <a:off x="4236315" y="4118342"/>
              <a:ext cx="193562" cy="17081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0082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corrected</a:t>
            </a:r>
            <a:endParaRPr lang="en-US" sz="3600" dirty="0" smtClean="0"/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7202" y="3320671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331" y="1517672"/>
            <a:ext cx="7716154" cy="204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592" y="3695416"/>
            <a:ext cx="294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a” </a:t>
            </a:r>
            <a:r>
              <a:rPr lang="en-US" dirty="0" smtClean="0">
                <a:latin typeface="+mn-lt"/>
                <a:cs typeface="Courier New" pitchFamily="49" charset="0"/>
              </a:rPr>
              <a:t> type declaration says 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+mn-lt"/>
                <a:cs typeface="Courier New" pitchFamily="49" charset="0"/>
              </a:rPr>
              <a:t> is one bit wide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481" y="4708477"/>
            <a:ext cx="3220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n-lt"/>
                <a:cs typeface="Courier New" pitchFamily="49" charset="0"/>
              </a:rPr>
              <a:t> represents bit concatenation</a:t>
            </a:r>
          </a:p>
          <a:p>
            <a:pPr>
              <a:buNone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How big is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2252" y="612784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04" y="1540633"/>
            <a:ext cx="8210266" cy="4755108"/>
          </a:xfrm>
        </p:spPr>
        <p:txBody>
          <a:bodyPr/>
          <a:lstStyle/>
          <a:p>
            <a:r>
              <a:rPr lang="en-US" sz="2400" dirty="0" smtClean="0"/>
              <a:t>A type is a grouping of values:</a:t>
            </a:r>
          </a:p>
          <a:p>
            <a:pPr lvl="1"/>
            <a:r>
              <a:rPr lang="en-US" sz="2000" dirty="0" smtClean="0"/>
              <a:t>Integer: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1, 2, 3, …</a:t>
            </a:r>
          </a:p>
          <a:p>
            <a:pPr lvl="1"/>
            <a:r>
              <a:rPr lang="en-US" sz="2000" dirty="0" err="1" smtClean="0"/>
              <a:t>Bool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True, False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Bit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0,1</a:t>
            </a:r>
          </a:p>
          <a:p>
            <a:pPr lvl="1"/>
            <a:r>
              <a:rPr lang="en-US" sz="2000" dirty="0" smtClean="0"/>
              <a:t>A pair of Integers: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Tuple2#(Integer, Integer)</a:t>
            </a:r>
          </a:p>
          <a:p>
            <a:pPr lvl="1"/>
            <a:r>
              <a:rPr lang="en-US" sz="2000" dirty="0" smtClean="0"/>
              <a:t>A function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/>
              <a:t>from Integers to Integers: </a:t>
            </a:r>
          </a:p>
          <a:p>
            <a:pPr lvl="1"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r>
              <a:rPr lang="en-US" sz="2400" dirty="0"/>
              <a:t>Every expression and variable in a </a:t>
            </a:r>
            <a:r>
              <a:rPr lang="en-US" sz="2400" dirty="0" smtClean="0"/>
              <a:t>BSV program </a:t>
            </a:r>
            <a:r>
              <a:rPr lang="en-US" sz="2400" dirty="0"/>
              <a:t>has a type; sometimes it is specified explicitly and sometimes it is deduced by the compiler</a:t>
            </a:r>
          </a:p>
          <a:p>
            <a:r>
              <a:rPr lang="en-US" sz="2400" dirty="0" smtClean="0">
                <a:sym typeface="Wingdings" pitchFamily="2" charset="2"/>
              </a:rPr>
              <a:t>Thus we say an expression has a type or belongs to a type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8042" y="6196084"/>
            <a:ext cx="50597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The type of each expression is unique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8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42219</TotalTime>
  <Words>2511</Words>
  <Application>Microsoft Office PowerPoint</Application>
  <PresentationFormat>On-screen Show (4:3)</PresentationFormat>
  <Paragraphs>542</Paragraphs>
  <Slides>37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Blueprint</vt:lpstr>
      <vt:lpstr>PowerPoint Presentation</vt:lpstr>
      <vt:lpstr>Contributors to the course material</vt:lpstr>
      <vt:lpstr>Content</vt:lpstr>
      <vt:lpstr>PowerPoint Presentation</vt:lpstr>
      <vt:lpstr>Combinational circuits are acyclic interconnections of gates</vt:lpstr>
      <vt:lpstr>Arithmetic-Logic Unit (ALU)</vt:lpstr>
      <vt:lpstr>Full Adder: A one-bit adder</vt:lpstr>
      <vt:lpstr>Full Adder: A one-bit adder corrected</vt:lpstr>
      <vt:lpstr>Types</vt:lpstr>
      <vt:lpstr>Parameterized types: #</vt:lpstr>
      <vt:lpstr>Type synonyms</vt:lpstr>
      <vt:lpstr>Type declaration versus deduction</vt:lpstr>
      <vt:lpstr>2-bit Ripple-Carry Adder</vt:lpstr>
      <vt:lpstr>“let” syntax</vt:lpstr>
      <vt:lpstr>Selecting a wire: x[i]</vt:lpstr>
      <vt:lpstr>A 2-way multiplexer</vt:lpstr>
      <vt:lpstr>A 4-way multiplexer</vt:lpstr>
      <vt:lpstr>An w-bit Ripple-Carry Adder</vt:lpstr>
      <vt:lpstr>Instantiating the parametric Adder</vt:lpstr>
      <vt:lpstr>valueOf(w) versus w </vt:lpstr>
      <vt:lpstr>TAdd#(w,1) versus w+1 </vt:lpstr>
      <vt:lpstr>A w-bit Ripple-Carry Adder corrected</vt:lpstr>
      <vt:lpstr>Static Elaboration phase</vt:lpstr>
      <vt:lpstr>Integer versus Int#(32)</vt:lpstr>
      <vt:lpstr>Shift operators</vt:lpstr>
      <vt:lpstr>Logical right shift by 2</vt:lpstr>
      <vt:lpstr>Conditional operation: shift versus no-shift</vt:lpstr>
      <vt:lpstr>Logical right shift by n</vt:lpstr>
      <vt:lpstr>A digression on types</vt:lpstr>
      <vt:lpstr>Enumerated types</vt:lpstr>
      <vt:lpstr>Combinational ALU</vt:lpstr>
      <vt:lpstr>Comparison operators</vt:lpstr>
      <vt:lpstr>ALU including Comparison operators</vt:lpstr>
      <vt:lpstr>Complex combinational circuits</vt:lpstr>
      <vt:lpstr>Multiplication by repeated addition</vt:lpstr>
      <vt:lpstr>Combinational 32-bit multiply</vt:lpstr>
      <vt:lpstr>Design issues with combinational multiply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Combinational Circuits</dc:subject>
  <dc:creator>Arvind</dc:creator>
  <dc:description>Other contributors: Asif Khan</dc:description>
  <cp:lastModifiedBy>acwright</cp:lastModifiedBy>
  <cp:revision>996</cp:revision>
  <cp:lastPrinted>1601-01-01T00:00:00Z</cp:lastPrinted>
  <dcterms:created xsi:type="dcterms:W3CDTF">2003-01-21T19:25:41Z</dcterms:created>
  <dcterms:modified xsi:type="dcterms:W3CDTF">2013-09-09T13:17:00Z</dcterms:modified>
</cp:coreProperties>
</file>