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349" r:id="rId2"/>
    <p:sldId id="1377" r:id="rId3"/>
    <p:sldId id="1536" r:id="rId4"/>
    <p:sldId id="1528" r:id="rId5"/>
    <p:sldId id="1534" r:id="rId6"/>
    <p:sldId id="1533" r:id="rId7"/>
    <p:sldId id="1530" r:id="rId8"/>
    <p:sldId id="1532" r:id="rId9"/>
    <p:sldId id="1510" r:id="rId10"/>
    <p:sldId id="1538" r:id="rId11"/>
    <p:sldId id="1452" r:id="rId12"/>
    <p:sldId id="1453" r:id="rId13"/>
    <p:sldId id="1454" r:id="rId14"/>
    <p:sldId id="1458" r:id="rId15"/>
    <p:sldId id="1460" r:id="rId16"/>
    <p:sldId id="1470" r:id="rId17"/>
    <p:sldId id="1471" r:id="rId18"/>
    <p:sldId id="1472" r:id="rId19"/>
    <p:sldId id="1474" r:id="rId20"/>
    <p:sldId id="1475" r:id="rId21"/>
    <p:sldId id="1476" r:id="rId22"/>
    <p:sldId id="1537" r:id="rId23"/>
    <p:sldId id="1473" r:id="rId24"/>
    <p:sldId id="1482" r:id="rId25"/>
    <p:sldId id="1519" r:id="rId26"/>
    <p:sldId id="1477" r:id="rId27"/>
    <p:sldId id="1478" r:id="rId28"/>
    <p:sldId id="1479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6547" autoAdjust="0"/>
  </p:normalViewPr>
  <p:slideViewPr>
    <p:cSldViewPr snapToGrid="0">
      <p:cViewPr>
        <p:scale>
          <a:sx n="80" d="100"/>
          <a:sy n="80" d="100"/>
        </p:scale>
        <p:origin x="-1044" y="-19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3DC50-1E4A-4579-8DBF-9BC12BB4EE99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AE0BB-6145-4E9C-8DC1-33E4B6C61879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L04-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.usyd.edu.au/tutorials/digital_tutorial/part3/t-diag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8034830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660066"/>
                </a:solidFill>
              </a:rPr>
              <a:t>Bluespec execution model and concurrency semantics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KBS0 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584366"/>
            <a:ext cx="7772400" cy="4114800"/>
          </a:xfrm>
        </p:spPr>
        <p:txBody>
          <a:bodyPr/>
          <a:lstStyle/>
          <a:p>
            <a:r>
              <a:rPr lang="en-US" sz="2400" dirty="0" smtClean="0"/>
              <a:t>We will write the evaluator as a software program using case-by-case analysis of syntax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2502" y="2660565"/>
            <a:ext cx="7936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evalE</a:t>
            </a:r>
            <a:r>
              <a:rPr lang="en-US" dirty="0"/>
              <a:t> :: (Bindings, State, </a:t>
            </a:r>
            <a:r>
              <a:rPr lang="en-US" dirty="0" smtClean="0"/>
              <a:t>e) </a:t>
            </a:r>
            <a:r>
              <a:rPr lang="en-US" dirty="0"/>
              <a:t>-&gt; Value</a:t>
            </a:r>
          </a:p>
          <a:p>
            <a:pPr>
              <a:buNone/>
            </a:pPr>
            <a:r>
              <a:rPr lang="en-US" dirty="0" err="1" smtClean="0"/>
              <a:t>evalA</a:t>
            </a:r>
            <a:r>
              <a:rPr lang="en-US" dirty="0" smtClean="0"/>
              <a:t> </a:t>
            </a:r>
            <a:r>
              <a:rPr lang="en-US" dirty="0"/>
              <a:t>:: </a:t>
            </a:r>
            <a:r>
              <a:rPr lang="en-US" dirty="0" smtClean="0"/>
              <a:t>(Bindings, State, a)    -&gt; (Bindings, </a:t>
            </a:r>
            <a:r>
              <a:rPr lang="en-US" dirty="0" err="1" smtClean="0"/>
              <a:t>StateUpdates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2502" y="3506870"/>
            <a:ext cx="7620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Bindings is a set of (variable </a:t>
            </a:r>
            <a:r>
              <a:rPr lang="en-US" dirty="0" err="1" smtClean="0"/>
              <a:t>name,value</a:t>
            </a:r>
            <a:r>
              <a:rPr lang="en-US" dirty="0" smtClean="0"/>
              <a:t>) pairs </a:t>
            </a:r>
          </a:p>
          <a:p>
            <a:endParaRPr lang="en-US" dirty="0" smtClean="0"/>
          </a:p>
          <a:p>
            <a:r>
              <a:rPr lang="en-US" dirty="0" smtClean="0"/>
              <a:t>State is a set of (register name, value) pairs. </a:t>
            </a:r>
          </a:p>
          <a:p>
            <a:r>
              <a:rPr lang="en-US" dirty="0" err="1" smtClean="0"/>
              <a:t>s.x</a:t>
            </a:r>
            <a:r>
              <a:rPr lang="en-US" dirty="0" smtClean="0"/>
              <a:t> </a:t>
            </a:r>
            <a:r>
              <a:rPr lang="en-US" dirty="0"/>
              <a:t>gives the value of register x in the current </a:t>
            </a:r>
            <a:r>
              <a:rPr lang="en-US" dirty="0" smtClean="0"/>
              <a:t>state</a:t>
            </a:r>
          </a:p>
          <a:p>
            <a:endParaRPr lang="en-US" dirty="0"/>
          </a:p>
          <a:p>
            <a:r>
              <a:rPr lang="en-US" dirty="0" smtClean="0"/>
              <a:t>Syntax is represented as [[…]]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4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359" y="304800"/>
            <a:ext cx="7772400" cy="1143000"/>
          </a:xfrm>
        </p:spPr>
        <p:txBody>
          <a:bodyPr/>
          <a:lstStyle/>
          <a:p>
            <a:r>
              <a:rPr lang="en-US" sz="4000" dirty="0" smtClean="0"/>
              <a:t>KBS0: Expression evaluator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42" y="2128284"/>
            <a:ext cx="7013058" cy="3061233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evalE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[[c]])  = c</a:t>
            </a:r>
          </a:p>
          <a:p>
            <a:pPr marL="0" indent="0">
              <a:buNone/>
            </a:pPr>
            <a:r>
              <a:rPr lang="en-US" sz="2000" dirty="0" err="1" smtClean="0"/>
              <a:t>evalE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[[t]])  = </a:t>
            </a:r>
            <a:r>
              <a:rPr lang="en-US" sz="2000" dirty="0" err="1" smtClean="0"/>
              <a:t>bs</a:t>
            </a:r>
            <a:r>
              <a:rPr lang="en-US" sz="2000" dirty="0" smtClean="0"/>
              <a:t>[t</a:t>
            </a:r>
            <a:r>
              <a:rPr lang="en-US" sz="2000" dirty="0"/>
              <a:t>]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evalE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</a:t>
            </a:r>
            <a:r>
              <a:rPr lang="en-US" sz="2000" dirty="0" err="1" smtClean="0"/>
              <a:t>x.r</a:t>
            </a:r>
            <a:r>
              <a:rPr lang="en-US" sz="2000" dirty="0" smtClean="0"/>
              <a:t>]])  = s[x]</a:t>
            </a:r>
          </a:p>
          <a:p>
            <a:pPr marL="0" indent="0">
              <a:buNone/>
            </a:pPr>
            <a:r>
              <a:rPr lang="en-US" sz="2000" dirty="0" err="1" smtClean="0"/>
              <a:t>evalE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[[op(e1,e2)]]) =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op(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[[e1]]), 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[[e2]]))</a:t>
            </a:r>
          </a:p>
          <a:p>
            <a:pPr marL="0" indent="0">
              <a:buNone/>
            </a:pPr>
            <a:r>
              <a:rPr lang="en-US" sz="2000" dirty="0" err="1" smtClean="0"/>
              <a:t>evalE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/>
              <a:t>, s, </a:t>
            </a:r>
            <a:r>
              <a:rPr lang="en-US" sz="2000" dirty="0" smtClean="0"/>
              <a:t>[[(</a:t>
            </a:r>
            <a:r>
              <a:rPr lang="en-US" sz="2000" dirty="0" smtClean="0">
                <a:solidFill>
                  <a:schemeClr val="tx2"/>
                </a:solidFill>
              </a:rPr>
              <a:t>let</a:t>
            </a:r>
            <a:r>
              <a:rPr lang="en-US" sz="2000" dirty="0" smtClean="0"/>
              <a:t> t </a:t>
            </a:r>
            <a:r>
              <a:rPr lang="en-US" sz="2000" dirty="0"/>
              <a:t>= </a:t>
            </a:r>
            <a:r>
              <a:rPr lang="en-US" sz="2000" dirty="0" smtClean="0"/>
              <a:t>e </a:t>
            </a:r>
            <a:r>
              <a:rPr lang="en-US" sz="2000" dirty="0" smtClean="0">
                <a:solidFill>
                  <a:schemeClr val="tx2"/>
                </a:solidFill>
              </a:rPr>
              <a:t>in</a:t>
            </a:r>
            <a:r>
              <a:rPr lang="en-US" sz="2000" dirty="0" smtClean="0"/>
              <a:t> e1)]]) </a:t>
            </a:r>
            <a:r>
              <a:rPr lang="en-US" sz="2000" dirty="0"/>
              <a:t>=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{</a:t>
            </a:r>
            <a:r>
              <a:rPr lang="en-US" sz="2000" dirty="0" smtClean="0"/>
              <a:t>  </a:t>
            </a:r>
            <a:r>
              <a:rPr lang="en-US" sz="2000" dirty="0"/>
              <a:t>v = </a:t>
            </a:r>
            <a:r>
              <a:rPr lang="en-US" sz="2000" dirty="0" err="1"/>
              <a:t>evalE</a:t>
            </a:r>
            <a:r>
              <a:rPr lang="en-US" sz="2000" dirty="0"/>
              <a:t>(</a:t>
            </a:r>
            <a:r>
              <a:rPr lang="en-US" sz="2000" dirty="0" err="1"/>
              <a:t>bs</a:t>
            </a:r>
            <a:r>
              <a:rPr lang="en-US" sz="2000" dirty="0"/>
              <a:t>, s, </a:t>
            </a:r>
            <a:r>
              <a:rPr lang="en-US" sz="2000" dirty="0" smtClean="0"/>
              <a:t>[[e]]);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        return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+(</a:t>
            </a:r>
            <a:r>
              <a:rPr lang="en-US" sz="2000" dirty="0" err="1"/>
              <a:t>t,</a:t>
            </a:r>
            <a:r>
              <a:rPr lang="en-US" sz="2000" dirty="0" err="1" smtClean="0"/>
              <a:t>v</a:t>
            </a:r>
            <a:r>
              <a:rPr lang="en-US" sz="2000" dirty="0" smtClean="0"/>
              <a:t>), </a:t>
            </a:r>
            <a:r>
              <a:rPr lang="en-US" sz="2000" dirty="0"/>
              <a:t>s, </a:t>
            </a:r>
            <a:r>
              <a:rPr lang="en-US" sz="2000" dirty="0" smtClean="0"/>
              <a:t>[[e1]])}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43739" y="1612236"/>
            <a:ext cx="5333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/>
              <a:t>evalE</a:t>
            </a:r>
            <a:r>
              <a:rPr lang="en-US" dirty="0"/>
              <a:t> :: </a:t>
            </a:r>
            <a:r>
              <a:rPr lang="en-US" dirty="0" smtClean="0"/>
              <a:t>(Bindings, State, </a:t>
            </a:r>
            <a:r>
              <a:rPr lang="en-US" dirty="0" err="1" smtClean="0"/>
              <a:t>exp</a:t>
            </a:r>
            <a:r>
              <a:rPr lang="en-US" dirty="0" smtClean="0"/>
              <a:t>) </a:t>
            </a:r>
            <a:r>
              <a:rPr lang="en-US" dirty="0"/>
              <a:t>-&gt;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1832" y="2206089"/>
            <a:ext cx="2565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lookup t; if </a:t>
            </a:r>
            <a:r>
              <a:rPr lang="en-US" dirty="0" smtClean="0">
                <a:latin typeface="+mn-lt"/>
              </a:rPr>
              <a:t>t</a:t>
            </a:r>
            <a:r>
              <a:rPr lang="en-US" dirty="0" smtClean="0">
                <a:latin typeface="Comic Sans MS" pitchFamily="66" charset="0"/>
              </a:rPr>
              <a:t> does not exist in </a:t>
            </a:r>
            <a:r>
              <a:rPr lang="en-US" dirty="0" err="1" smtClean="0">
                <a:latin typeface="+mn-lt"/>
              </a:rPr>
              <a:t>bs</a:t>
            </a:r>
            <a:r>
              <a:rPr lang="en-US" dirty="0" smtClean="0">
                <a:latin typeface="Comic Sans MS" pitchFamily="66" charset="0"/>
              </a:rPr>
              <a:t> then the rule is illegal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619501" y="2722987"/>
            <a:ext cx="462330" cy="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116293" y="5500101"/>
            <a:ext cx="5712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Bindings </a:t>
            </a:r>
            <a:r>
              <a:rPr lang="en-US" dirty="0" err="1" smtClean="0"/>
              <a:t>bs</a:t>
            </a:r>
            <a:r>
              <a:rPr lang="en-US" dirty="0" smtClean="0"/>
              <a:t> is empty initially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25494" y="3939275"/>
            <a:ext cx="2618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add a new binding to </a:t>
            </a:r>
            <a:r>
              <a:rPr lang="en-US" dirty="0" err="1" smtClean="0">
                <a:latin typeface="Comic Sans MS" pitchFamily="66" charset="0"/>
              </a:rPr>
              <a:t>bs</a:t>
            </a:r>
            <a:r>
              <a:rPr lang="en-US" dirty="0" smtClean="0">
                <a:latin typeface="Comic Sans MS" pitchFamily="66" charset="0"/>
              </a:rPr>
              <a:t>. The operation is illegal if t is already present in </a:t>
            </a:r>
            <a:r>
              <a:rPr lang="en-US" dirty="0" err="1" smtClean="0">
                <a:latin typeface="Comic Sans MS" pitchFamily="66" charset="0"/>
              </a:rPr>
              <a:t>bs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4215740" y="4542311"/>
            <a:ext cx="2434442" cy="24938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KBS0: Action 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976" y="1996113"/>
            <a:ext cx="7268367" cy="4118937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evalA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</a:t>
            </a:r>
            <a:r>
              <a:rPr lang="en-US" sz="2000" dirty="0" err="1" smtClean="0"/>
              <a:t>x.w</a:t>
            </a:r>
            <a:r>
              <a:rPr lang="en-US" sz="2000" dirty="0" smtClean="0"/>
              <a:t>(e)]]) = </a:t>
            </a:r>
            <a:r>
              <a:rPr lang="en-US" sz="2000" dirty="0" smtClean="0"/>
              <a:t>(x</a:t>
            </a:r>
            <a:r>
              <a:rPr lang="en-US" sz="2000" dirty="0" smtClean="0"/>
              <a:t>, 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[[e</a:t>
            </a:r>
            <a:r>
              <a:rPr lang="en-US" sz="2000" dirty="0" smtClean="0"/>
              <a:t>]]))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evalA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</a:t>
            </a:r>
            <a:r>
              <a:rPr lang="en-US" sz="2000" dirty="0"/>
              <a:t>a</a:t>
            </a:r>
            <a:r>
              <a:rPr lang="en-US" sz="2000" dirty="0" smtClean="0"/>
              <a:t>1 ; a2]]) = </a:t>
            </a:r>
          </a:p>
          <a:p>
            <a:pPr marL="0" indent="0">
              <a:buNone/>
            </a:pPr>
            <a:r>
              <a:rPr lang="en-US" sz="2000" dirty="0" smtClean="0"/>
              <a:t>   { </a:t>
            </a:r>
            <a:r>
              <a:rPr lang="en-US" sz="2000" dirty="0" smtClean="0"/>
              <a:t>u1 = </a:t>
            </a:r>
            <a:r>
              <a:rPr lang="en-US" sz="2000" dirty="0" err="1" smtClean="0"/>
              <a:t>evalA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[[a1]]);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smtClean="0"/>
              <a:t>u2 </a:t>
            </a:r>
            <a:r>
              <a:rPr lang="en-US" sz="2000" dirty="0" smtClean="0"/>
              <a:t>= </a:t>
            </a:r>
            <a:r>
              <a:rPr lang="en-US" sz="2000" dirty="0" err="1" smtClean="0"/>
              <a:t>evalA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’, s, [[a2]])</a:t>
            </a:r>
          </a:p>
          <a:p>
            <a:pPr marL="0" indent="0">
              <a:buNone/>
            </a:pPr>
            <a:r>
              <a:rPr lang="en-US" sz="2000" dirty="0" smtClean="0"/>
              <a:t>    return </a:t>
            </a:r>
            <a:r>
              <a:rPr lang="en-US" sz="2000" dirty="0" smtClean="0"/>
              <a:t>u1 </a:t>
            </a:r>
            <a:r>
              <a:rPr lang="en-US" sz="2000" dirty="0" smtClean="0"/>
              <a:t>+ </a:t>
            </a:r>
            <a:r>
              <a:rPr lang="en-US" sz="2000" dirty="0" smtClean="0"/>
              <a:t>u2 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err="1" smtClean="0"/>
              <a:t>evalA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</a:t>
            </a:r>
            <a:r>
              <a:rPr lang="en-US" sz="2000" dirty="0" smtClean="0">
                <a:solidFill>
                  <a:schemeClr val="tx2"/>
                </a:solidFill>
              </a:rPr>
              <a:t>if</a:t>
            </a:r>
            <a:r>
              <a:rPr lang="en-US" sz="2000" dirty="0" smtClean="0"/>
              <a:t> (e) a]]) =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if 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[[e]]) then </a:t>
            </a:r>
            <a:r>
              <a:rPr lang="en-US" sz="2000" dirty="0" err="1" smtClean="0"/>
              <a:t>evalA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[[a]])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else  </a:t>
            </a:r>
            <a:r>
              <a:rPr lang="en-US" sz="2000" dirty="0" smtClean="0"/>
              <a:t>{}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evalA</a:t>
            </a:r>
            <a:r>
              <a:rPr lang="en-US" sz="2000" dirty="0" smtClean="0"/>
              <a:t> (</a:t>
            </a:r>
            <a:r>
              <a:rPr lang="en-US" sz="2000" dirty="0" err="1" smtClean="0"/>
              <a:t>bs</a:t>
            </a:r>
            <a:r>
              <a:rPr lang="en-US" sz="2000" dirty="0" smtClean="0"/>
              <a:t>, s, [[(</a:t>
            </a:r>
            <a:r>
              <a:rPr lang="en-US" sz="2000" dirty="0" smtClean="0">
                <a:solidFill>
                  <a:schemeClr val="tx2"/>
                </a:solidFill>
              </a:rPr>
              <a:t>let</a:t>
            </a:r>
            <a:r>
              <a:rPr lang="en-US" sz="2000" dirty="0" smtClean="0"/>
              <a:t> t = e </a:t>
            </a:r>
            <a:r>
              <a:rPr lang="en-US" sz="2000" dirty="0" smtClean="0">
                <a:solidFill>
                  <a:schemeClr val="tx2"/>
                </a:solidFill>
              </a:rPr>
              <a:t>in</a:t>
            </a:r>
            <a:r>
              <a:rPr lang="en-US" sz="2000" dirty="0" smtClean="0"/>
              <a:t> a)]]) =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{</a:t>
            </a:r>
            <a:r>
              <a:rPr lang="en-US" sz="2000" dirty="0" smtClean="0"/>
              <a:t>  v = </a:t>
            </a:r>
            <a:r>
              <a:rPr lang="en-US" sz="2000" dirty="0" err="1" smtClean="0"/>
              <a:t>evalE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/>
              <a:t>, s, </a:t>
            </a:r>
            <a:r>
              <a:rPr lang="en-US" sz="2000" dirty="0" smtClean="0"/>
              <a:t>[[e]])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return </a:t>
            </a:r>
            <a:r>
              <a:rPr lang="en-US" sz="2000" dirty="0" err="1" smtClean="0"/>
              <a:t>evalA</a:t>
            </a:r>
            <a:r>
              <a:rPr lang="en-US" sz="2000" dirty="0" smtClean="0"/>
              <a:t>(</a:t>
            </a:r>
            <a:r>
              <a:rPr lang="en-US" sz="2000" dirty="0" err="1" smtClean="0"/>
              <a:t>bs</a:t>
            </a:r>
            <a:r>
              <a:rPr lang="en-US" sz="2000" dirty="0" smtClean="0"/>
              <a:t>+(</a:t>
            </a:r>
            <a:r>
              <a:rPr lang="en-US" sz="2000" dirty="0" err="1" smtClean="0"/>
              <a:t>t,v</a:t>
            </a:r>
            <a:r>
              <a:rPr lang="en-US" sz="2000" dirty="0" smtClean="0"/>
              <a:t>), s, [[a]]) }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82502" y="1541721"/>
            <a:ext cx="618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/>
              <a:t>evalA</a:t>
            </a:r>
            <a:r>
              <a:rPr lang="en-US" dirty="0"/>
              <a:t> :: </a:t>
            </a:r>
            <a:r>
              <a:rPr lang="en-US" dirty="0" smtClean="0"/>
              <a:t>(Bindings, State, a) </a:t>
            </a:r>
            <a:r>
              <a:rPr lang="en-US" dirty="0"/>
              <a:t>-&gt; </a:t>
            </a:r>
            <a:r>
              <a:rPr lang="en-US" dirty="0" err="1" smtClean="0"/>
              <a:t>StateUpdates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1930" y="6204434"/>
            <a:ext cx="774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initially </a:t>
            </a:r>
            <a:r>
              <a:rPr lang="en-US" dirty="0" err="1" smtClean="0"/>
              <a:t>bs</a:t>
            </a:r>
            <a:r>
              <a:rPr lang="en-US" dirty="0" smtClean="0"/>
              <a:t> is empty and s contains old register values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2293" y="2499231"/>
            <a:ext cx="26407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merges two sets of updates; the rule is illegal if there are multiple updates for the same register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2612589" y="3431123"/>
            <a:ext cx="2529427" cy="45719"/>
          </a:xfrm>
          <a:custGeom>
            <a:avLst/>
            <a:gdLst>
              <a:gd name="connsiteX0" fmla="*/ 0 w 3476846"/>
              <a:gd name="connsiteY0" fmla="*/ 202018 h 621776"/>
              <a:gd name="connsiteX1" fmla="*/ 3476846 w 3476846"/>
              <a:gd name="connsiteY1" fmla="*/ 0 h 62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6846" h="621776">
                <a:moveTo>
                  <a:pt x="0" y="202018"/>
                </a:moveTo>
                <a:cubicBezTo>
                  <a:pt x="1565644" y="595423"/>
                  <a:pt x="3131288" y="988828"/>
                  <a:pt x="3476846" y="0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0937" y="4712623"/>
            <a:ext cx="1975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extends the bindings by including one for </a:t>
            </a:r>
            <a:r>
              <a:rPr lang="en-US" dirty="0"/>
              <a:t>t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3135086" y="5545777"/>
            <a:ext cx="2671948" cy="21375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363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  <p:bldP spid="11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evaluator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5696" y="1572491"/>
            <a:ext cx="7772400" cy="4114800"/>
          </a:xfrm>
        </p:spPr>
        <p:txBody>
          <a:bodyPr/>
          <a:lstStyle/>
          <a:p>
            <a:r>
              <a:rPr lang="en-US" sz="2400" dirty="0"/>
              <a:t>To apply a rule, </a:t>
            </a:r>
            <a:r>
              <a:rPr lang="en-US" sz="2400" dirty="0" smtClean="0"/>
              <a:t>we compute </a:t>
            </a:r>
            <a:r>
              <a:rPr lang="en-US" sz="2400" dirty="0"/>
              <a:t>the state updates </a:t>
            </a:r>
            <a:r>
              <a:rPr lang="en-US" sz="2400" dirty="0" smtClean="0"/>
              <a:t>using </a:t>
            </a:r>
            <a:r>
              <a:rPr lang="en-US" sz="2400" dirty="0" err="1" smtClean="0"/>
              <a:t>EvalA</a:t>
            </a:r>
            <a:r>
              <a:rPr lang="en-US" sz="2400" dirty="0" smtClean="0"/>
              <a:t> and </a:t>
            </a:r>
            <a:r>
              <a:rPr lang="en-US" sz="2400" dirty="0"/>
              <a:t>then simultaneously update all the state </a:t>
            </a:r>
            <a:r>
              <a:rPr lang="en-US" sz="2400" dirty="0" smtClean="0"/>
              <a:t>variables that need to be updated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in the presence of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4" y="1584366"/>
            <a:ext cx="7772400" cy="4114800"/>
          </a:xfrm>
        </p:spPr>
        <p:txBody>
          <a:bodyPr/>
          <a:lstStyle/>
          <a:p>
            <a:r>
              <a:rPr lang="en-US" sz="2400" dirty="0" smtClean="0"/>
              <a:t>It is easy to extend the evaluator we have shown to include non-primitive method calls</a:t>
            </a:r>
          </a:p>
          <a:p>
            <a:pPr lvl="1"/>
            <a:r>
              <a:rPr lang="en-US" sz="2000" dirty="0" smtClean="0"/>
              <a:t>An action method, just like a register write, can be called at most once from a rule</a:t>
            </a:r>
          </a:p>
          <a:p>
            <a:pPr lvl="1"/>
            <a:r>
              <a:rPr lang="en-US" sz="2000" dirty="0" smtClean="0"/>
              <a:t>The only additional complication is that a value method with parameters can also be called at most once from an action</a:t>
            </a:r>
          </a:p>
          <a:p>
            <a:pPr lvl="1"/>
            <a:r>
              <a:rPr lang="en-US" sz="2000" dirty="0" smtClean="0"/>
              <a:t>It these conditions are violated then it is an illegal rule/action/expression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in the presence of 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4" y="1584366"/>
            <a:ext cx="7772400" cy="4114800"/>
          </a:xfrm>
        </p:spPr>
        <p:txBody>
          <a:bodyPr/>
          <a:lstStyle/>
          <a:p>
            <a:r>
              <a:rPr lang="en-US" sz="2400" dirty="0" smtClean="0"/>
              <a:t>In the presence of guards the expression evaluator has to return a special value – NR (for “not </a:t>
            </a:r>
            <a:r>
              <a:rPr lang="en-US" sz="2400" smtClean="0"/>
              <a:t>ready”). </a:t>
            </a:r>
            <a:r>
              <a:rPr lang="en-US" sz="2400" dirty="0" smtClean="0"/>
              <a:t>This ultimately affects whether an action can affect the state or not.</a:t>
            </a:r>
          </a:p>
          <a:p>
            <a:r>
              <a:rPr lang="en-US" sz="2400" dirty="0" smtClean="0"/>
              <a:t>Instead of complicating the evaluator we will give a procedure to lift when’s to the top of a rule. At the top level a guard behaves just like an “if”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Guard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Guards vs If’s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4"/>
            <a:ext cx="7772400" cy="480517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guard on one action of a parallel group of actions affects every action within the group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2000" dirty="0" smtClean="0"/>
              <a:t>	(a1 </a:t>
            </a:r>
            <a:r>
              <a:rPr lang="en-US" sz="2000" smtClean="0">
                <a:solidFill>
                  <a:schemeClr val="tx2"/>
                </a:solidFill>
              </a:rPr>
              <a:t>when</a:t>
            </a:r>
            <a:r>
              <a:rPr lang="en-US" sz="2000" smtClean="0"/>
              <a:t> p1); </a:t>
            </a:r>
            <a:r>
              <a:rPr lang="en-US" sz="2000" dirty="0" smtClean="0"/>
              <a:t>a2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ym typeface="Wingdings" pitchFamily="-96" charset="2"/>
              </a:rPr>
              <a:t>==&gt; </a:t>
            </a:r>
            <a:r>
              <a:rPr lang="en-US" sz="2000" dirty="0" smtClean="0"/>
              <a:t> (a1</a:t>
            </a:r>
            <a:r>
              <a:rPr lang="en-US" sz="2000" smtClean="0"/>
              <a:t>; a2) </a:t>
            </a:r>
            <a:r>
              <a:rPr lang="en-US" sz="2000" dirty="0" smtClean="0">
                <a:solidFill>
                  <a:schemeClr val="tx2"/>
                </a:solidFill>
              </a:rPr>
              <a:t>when</a:t>
            </a:r>
            <a:r>
              <a:rPr lang="en-US" sz="2000" dirty="0" smtClean="0"/>
              <a:t> p1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condition of a Conditional action only affects the actions within the scope of the conditional action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2000" dirty="0" smtClean="0"/>
              <a:t>	(</a:t>
            </a:r>
            <a:r>
              <a:rPr lang="en-US" sz="2000" dirty="0" smtClean="0">
                <a:solidFill>
                  <a:schemeClr val="tx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smtClean="0"/>
              <a:t>(p1) a1); </a:t>
            </a:r>
            <a:r>
              <a:rPr lang="en-US" sz="2000" dirty="0" smtClean="0"/>
              <a:t>a2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1600" dirty="0" smtClean="0"/>
              <a:t>		</a:t>
            </a:r>
            <a:r>
              <a:rPr lang="en-US" sz="2400" dirty="0" smtClean="0">
                <a:sym typeface="Wingdings" pitchFamily="-96" charset="2"/>
              </a:rPr>
              <a:t>p1 has no effect on a2 ...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Mixing ifs and whens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2000" dirty="0" smtClean="0"/>
              <a:t>	(</a:t>
            </a:r>
            <a:r>
              <a:rPr lang="en-US" sz="2000" dirty="0" smtClean="0">
                <a:solidFill>
                  <a:schemeClr val="tx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smtClean="0"/>
              <a:t>(p) </a:t>
            </a:r>
            <a:r>
              <a:rPr lang="en-US" sz="2000" dirty="0" smtClean="0"/>
              <a:t>(a1 </a:t>
            </a:r>
            <a:r>
              <a:rPr lang="en-US" sz="2000" smtClean="0">
                <a:solidFill>
                  <a:schemeClr val="tx2"/>
                </a:solidFill>
              </a:rPr>
              <a:t>when</a:t>
            </a:r>
            <a:r>
              <a:rPr lang="en-US" sz="2000" smtClean="0"/>
              <a:t> q)) </a:t>
            </a:r>
            <a:r>
              <a:rPr lang="en-US" sz="2000" dirty="0" smtClean="0"/>
              <a:t>; a2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ym typeface="Symbol" pitchFamily="-96" charset="2"/>
              </a:rPr>
              <a:t> (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smtClean="0"/>
              <a:t>(p) a1); a2) </a:t>
            </a:r>
            <a:r>
              <a:rPr lang="en-US" sz="2000" dirty="0" smtClean="0">
                <a:solidFill>
                  <a:schemeClr val="tx2"/>
                </a:solidFill>
              </a:rPr>
              <a:t>when</a:t>
            </a:r>
            <a:r>
              <a:rPr lang="en-US" sz="2000" dirty="0" smtClean="0"/>
              <a:t> ((p &amp;</a:t>
            </a:r>
            <a:r>
              <a:rPr lang="en-US" sz="2000" smtClean="0"/>
              <a:t>&amp; q) </a:t>
            </a:r>
            <a:r>
              <a:rPr lang="en-US" sz="2000" dirty="0" smtClean="0"/>
              <a:t>| </a:t>
            </a:r>
            <a:r>
              <a:rPr lang="en-US" sz="2000" smtClean="0"/>
              <a:t>!p)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>
                <a:sym typeface="Symbol" pitchFamily="-96" charset="2"/>
              </a:rPr>
              <a:t> </a:t>
            </a:r>
            <a:r>
              <a:rPr lang="en-US" sz="2000" dirty="0">
                <a:sym typeface="Symbol" pitchFamily="-96" charset="2"/>
              </a:rPr>
              <a:t>(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tx2"/>
                </a:solidFill>
              </a:rPr>
              <a:t>if</a:t>
            </a:r>
            <a:r>
              <a:rPr lang="en-US" sz="2000" dirty="0"/>
              <a:t> </a:t>
            </a:r>
            <a:r>
              <a:rPr lang="en-US" sz="2000"/>
              <a:t>(</a:t>
            </a:r>
            <a:r>
              <a:rPr lang="en-US" sz="2000" smtClean="0"/>
              <a:t>p) a1); a2) </a:t>
            </a:r>
            <a:r>
              <a:rPr lang="en-US" sz="2000" dirty="0">
                <a:solidFill>
                  <a:schemeClr val="tx2"/>
                </a:solidFill>
              </a:rPr>
              <a:t>when</a:t>
            </a:r>
            <a:r>
              <a:rPr lang="en-US" sz="2000" dirty="0"/>
              <a:t> </a:t>
            </a:r>
            <a:r>
              <a:rPr lang="en-US" sz="2000" dirty="0" smtClean="0"/>
              <a:t>(q | </a:t>
            </a:r>
            <a:r>
              <a:rPr lang="en-US" sz="2000" smtClean="0"/>
              <a:t>!p)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calls have implicit 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4" y="1560616"/>
            <a:ext cx="7772400" cy="4519550"/>
          </a:xfrm>
        </p:spPr>
        <p:txBody>
          <a:bodyPr/>
          <a:lstStyle/>
          <a:p>
            <a:r>
              <a:rPr lang="en-US" sz="2400" dirty="0" smtClean="0"/>
              <a:t>Every method call, except the primitive method calls, i.e., </a:t>
            </a:r>
            <a:r>
              <a:rPr lang="en-US" sz="2400" dirty="0" err="1"/>
              <a:t>x,r</a:t>
            </a:r>
            <a:r>
              <a:rPr lang="en-US" sz="2400" dirty="0"/>
              <a:t>, </a:t>
            </a:r>
            <a:r>
              <a:rPr lang="en-US" sz="2400" dirty="0" err="1" smtClean="0"/>
              <a:t>x.w</a:t>
            </a:r>
            <a:r>
              <a:rPr lang="en-US" sz="2400" dirty="0" smtClean="0"/>
              <a:t>, has an implicit guard associated with it</a:t>
            </a:r>
          </a:p>
          <a:p>
            <a:pPr lvl="1"/>
            <a:r>
              <a:rPr lang="en-US" sz="2000" dirty="0" err="1" smtClean="0"/>
              <a:t>m.enq</a:t>
            </a:r>
            <a:r>
              <a:rPr lang="en-US" sz="2000" dirty="0" smtClean="0"/>
              <a:t>(x), the guard indicated whether one can </a:t>
            </a:r>
            <a:r>
              <a:rPr lang="en-US" sz="2000" dirty="0" err="1" smtClean="0"/>
              <a:t>enqueue</a:t>
            </a:r>
            <a:r>
              <a:rPr lang="en-US" sz="2000" dirty="0" smtClean="0"/>
              <a:t> into </a:t>
            </a:r>
            <a:r>
              <a:rPr lang="en-US" sz="2000" dirty="0" err="1" smtClean="0"/>
              <a:t>fifo</a:t>
            </a:r>
            <a:r>
              <a:rPr lang="en-US" sz="2000" dirty="0" smtClean="0"/>
              <a:t> m or not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ake the guards explicit in every method call by naming the guard and separating it from the unguarded body of the method call, i.e., syntactically replace </a:t>
            </a:r>
            <a:r>
              <a:rPr lang="en-US" sz="2400" dirty="0" err="1" smtClean="0"/>
              <a:t>m.g</a:t>
            </a:r>
            <a:r>
              <a:rPr lang="en-US" sz="2400" dirty="0" smtClean="0"/>
              <a:t>(e) by </a:t>
            </a:r>
          </a:p>
          <a:p>
            <a:pPr marL="0" indent="0">
              <a:buNone/>
            </a:pPr>
            <a:r>
              <a:rPr lang="en-US" sz="2400" dirty="0" smtClean="0"/>
              <a:t>                    </a:t>
            </a:r>
            <a:r>
              <a:rPr lang="en-US" sz="2400" dirty="0" err="1" smtClean="0"/>
              <a:t>m.g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(e) </a:t>
            </a:r>
            <a:r>
              <a:rPr lang="en-US" sz="2400" dirty="0" smtClean="0">
                <a:solidFill>
                  <a:schemeClr val="tx2"/>
                </a:solidFill>
              </a:rPr>
              <a:t>when</a:t>
            </a:r>
            <a:r>
              <a:rPr lang="en-US" sz="2400" dirty="0" smtClean="0"/>
              <a:t> </a:t>
            </a:r>
            <a:r>
              <a:rPr lang="en-US" sz="2400" dirty="0" err="1" smtClean="0"/>
              <a:t>m.g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Notice </a:t>
            </a:r>
            <a:r>
              <a:rPr lang="en-US" sz="2000" dirty="0" err="1"/>
              <a:t>m.g</a:t>
            </a:r>
            <a:r>
              <a:rPr lang="en-US" sz="2000" baseline="-25000" dirty="0" err="1"/>
              <a:t>G</a:t>
            </a:r>
            <a:r>
              <a:rPr lang="en-US" sz="2000" dirty="0"/>
              <a:t> </a:t>
            </a:r>
            <a:r>
              <a:rPr lang="en-US" sz="2000" dirty="0" smtClean="0"/>
              <a:t>has no parameter because the guard value should not depend upon the input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568" y="323918"/>
            <a:ext cx="8229600" cy="1143000"/>
          </a:xfrm>
        </p:spPr>
        <p:txBody>
          <a:bodyPr/>
          <a:lstStyle/>
          <a:p>
            <a:r>
              <a:rPr lang="en-US" sz="4000" dirty="0" smtClean="0"/>
              <a:t>Make implicit guards explicit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9" y="1547359"/>
            <a:ext cx="6127668" cy="228837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&lt;a&gt; ::= </a:t>
            </a:r>
            <a:r>
              <a:rPr lang="en-US" sz="2000" dirty="0" err="1" smtClean="0"/>
              <a:t>x.w</a:t>
            </a:r>
            <a:r>
              <a:rPr lang="en-US" sz="2000" dirty="0" smtClean="0"/>
              <a:t>(&lt;e&gt;) 		</a:t>
            </a:r>
          </a:p>
          <a:p>
            <a:pPr marL="0" indent="0">
              <a:buNone/>
            </a:pPr>
            <a:r>
              <a:rPr lang="en-US" sz="2000" dirty="0" smtClean="0"/>
              <a:t>      | &lt;a&gt; ; &lt;a&gt;			</a:t>
            </a:r>
          </a:p>
          <a:p>
            <a:pPr marL="0" indent="0">
              <a:buNone/>
            </a:pPr>
            <a:r>
              <a:rPr lang="en-US" sz="2000" dirty="0" smtClean="0"/>
              <a:t>      | </a:t>
            </a:r>
            <a:r>
              <a:rPr lang="en-US" sz="2000" dirty="0" smtClean="0">
                <a:solidFill>
                  <a:schemeClr val="tx2"/>
                </a:solidFill>
              </a:rPr>
              <a:t>if</a:t>
            </a:r>
            <a:r>
              <a:rPr lang="en-US" sz="2000" dirty="0" smtClean="0"/>
              <a:t> (&lt;e&gt;) &lt;a&gt;		</a:t>
            </a:r>
          </a:p>
          <a:p>
            <a:pPr marL="0" indent="0">
              <a:buNone/>
            </a:pPr>
            <a:r>
              <a:rPr lang="en-US" sz="2000" dirty="0" smtClean="0"/>
              <a:t>      | </a:t>
            </a:r>
            <a:r>
              <a:rPr lang="en-US" sz="2000" dirty="0" err="1" smtClean="0"/>
              <a:t>m.g</a:t>
            </a:r>
            <a:r>
              <a:rPr lang="en-US" sz="2000" dirty="0" smtClean="0"/>
              <a:t>(&lt;e&gt;)			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| </a:t>
            </a:r>
            <a:r>
              <a:rPr lang="en-US" sz="2000" dirty="0" smtClean="0">
                <a:solidFill>
                  <a:schemeClr val="tx2"/>
                </a:solidFill>
              </a:rPr>
              <a:t>let</a:t>
            </a:r>
            <a:r>
              <a:rPr lang="en-US" sz="2000" dirty="0" smtClean="0"/>
              <a:t> t = &lt;e&gt; </a:t>
            </a:r>
            <a:r>
              <a:rPr lang="en-US" sz="2000" dirty="0" smtClean="0">
                <a:solidFill>
                  <a:schemeClr val="tx2"/>
                </a:solidFill>
              </a:rPr>
              <a:t>in</a:t>
            </a:r>
            <a:r>
              <a:rPr lang="en-US" sz="2000" dirty="0" smtClean="0"/>
              <a:t> &lt;a&gt;	</a:t>
            </a:r>
            <a:endParaRPr lang="en-US" sz="20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</a:t>
            </a:r>
            <a:r>
              <a:rPr lang="en-US" sz="2000" dirty="0" smtClean="0"/>
              <a:t> </a:t>
            </a:r>
            <a:r>
              <a:rPr lang="en-US" sz="2000" dirty="0"/>
              <a:t>| &lt;a&gt; </a:t>
            </a:r>
            <a:r>
              <a:rPr lang="en-US" sz="2000" dirty="0">
                <a:solidFill>
                  <a:schemeClr val="tx2"/>
                </a:solidFill>
              </a:rPr>
              <a:t>when</a:t>
            </a:r>
            <a:r>
              <a:rPr lang="en-US" sz="2000" dirty="0"/>
              <a:t> &lt;e&gt;	</a:t>
            </a:r>
            <a:r>
              <a:rPr lang="en-US" sz="2000" dirty="0" smtClean="0"/>
              <a:t>	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626919" y="2861962"/>
            <a:ext cx="2149434" cy="1187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95944" y="2673782"/>
            <a:ext cx="3113353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err="1" smtClean="0">
                <a:latin typeface="+mn-lt"/>
                <a:cs typeface="Courier New" pitchFamily="49" charset="0"/>
              </a:rPr>
              <a:t>m.g</a:t>
            </a:r>
            <a:r>
              <a:rPr lang="en-US" baseline="-25000" dirty="0" err="1" smtClean="0">
                <a:latin typeface="+mn-lt"/>
                <a:cs typeface="Courier New" pitchFamily="49" charset="0"/>
              </a:rPr>
              <a:t>B</a:t>
            </a:r>
            <a:r>
              <a:rPr lang="en-US" dirty="0" smtClean="0">
                <a:latin typeface="+mn-lt"/>
                <a:cs typeface="Courier New" pitchFamily="49" charset="0"/>
              </a:rPr>
              <a:t>(&lt;e&gt;) </a:t>
            </a:r>
            <a:r>
              <a:rPr lang="en-US" dirty="0">
                <a:solidFill>
                  <a:schemeClr val="tx2"/>
                </a:solidFill>
                <a:latin typeface="+mn-lt"/>
                <a:cs typeface="Courier New" pitchFamily="49" charset="0"/>
              </a:rPr>
              <a:t>when</a:t>
            </a:r>
            <a:r>
              <a:rPr lang="en-US" dirty="0">
                <a:latin typeface="+mn-lt"/>
                <a:cs typeface="Courier New" pitchFamily="49" charset="0"/>
              </a:rPr>
              <a:t> </a:t>
            </a:r>
            <a:r>
              <a:rPr lang="en-US" dirty="0" err="1">
                <a:latin typeface="+mn-lt"/>
                <a:cs typeface="Courier New" pitchFamily="49" charset="0"/>
              </a:rPr>
              <a:t>m.g</a:t>
            </a:r>
            <a:r>
              <a:rPr lang="en-US" baseline="-25000" dirty="0" err="1">
                <a:latin typeface="+mn-lt"/>
                <a:cs typeface="Courier New" pitchFamily="49" charset="0"/>
              </a:rPr>
              <a:t>G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44930" y="4288581"/>
            <a:ext cx="6127668" cy="1898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-96" charset="2"/>
              <a:buNone/>
            </a:pPr>
            <a:r>
              <a:rPr lang="en-US" sz="2000" kern="0" dirty="0" smtClean="0"/>
              <a:t>&lt;a&gt; ::=  &lt;a&gt; ; &lt;a&gt;			</a:t>
            </a:r>
          </a:p>
          <a:p>
            <a:pPr marL="0" indent="0">
              <a:buFont typeface="Wingdings" pitchFamily="-96" charset="2"/>
              <a:buNone/>
            </a:pPr>
            <a:r>
              <a:rPr lang="en-US" sz="2000" kern="0" dirty="0" smtClean="0"/>
              <a:t>      | </a:t>
            </a:r>
            <a:r>
              <a:rPr lang="en-US" sz="2000" kern="0" dirty="0" smtClean="0">
                <a:solidFill>
                  <a:schemeClr val="tx2"/>
                </a:solidFill>
              </a:rPr>
              <a:t>if</a:t>
            </a:r>
            <a:r>
              <a:rPr lang="en-US" sz="2000" kern="0" dirty="0" smtClean="0"/>
              <a:t> (&lt;</a:t>
            </a:r>
            <a:r>
              <a:rPr lang="en-US" sz="2000" kern="0" smtClean="0"/>
              <a:t>e&gt;) </a:t>
            </a:r>
            <a:r>
              <a:rPr lang="en-US" sz="2000" kern="0" dirty="0" smtClean="0"/>
              <a:t>&lt;a&gt;		</a:t>
            </a:r>
          </a:p>
          <a:p>
            <a:pPr marL="0" indent="0">
              <a:buFont typeface="Wingdings" pitchFamily="-96" charset="2"/>
              <a:buNone/>
            </a:pPr>
            <a:r>
              <a:rPr lang="en-US" sz="2000" kern="0" dirty="0" smtClean="0"/>
              <a:t>      | </a:t>
            </a:r>
            <a:r>
              <a:rPr lang="en-US" sz="2000" kern="0" dirty="0" err="1" smtClean="0"/>
              <a:t>m.g</a:t>
            </a:r>
            <a:r>
              <a:rPr lang="en-US" sz="2000" kern="0" dirty="0" smtClean="0"/>
              <a:t>(&lt;</a:t>
            </a:r>
            <a:r>
              <a:rPr lang="en-US" sz="2000" kern="0" smtClean="0"/>
              <a:t>e&gt;)</a:t>
            </a:r>
            <a:r>
              <a:rPr lang="en-US" sz="2000" kern="0" dirty="0" smtClean="0"/>
              <a:t>			</a:t>
            </a:r>
          </a:p>
          <a:p>
            <a:pPr marL="0" indent="0">
              <a:buFont typeface="Wingdings" pitchFamily="-96" charset="2"/>
              <a:buNone/>
            </a:pPr>
            <a:r>
              <a:rPr lang="en-US" sz="2000" kern="0" dirty="0" smtClean="0"/>
              <a:t>      | </a:t>
            </a:r>
            <a:r>
              <a:rPr lang="en-US" sz="2000" kern="0" dirty="0" smtClean="0">
                <a:solidFill>
                  <a:schemeClr val="tx2"/>
                </a:solidFill>
              </a:rPr>
              <a:t>let</a:t>
            </a:r>
            <a:r>
              <a:rPr lang="en-US" sz="2000" kern="0" dirty="0" smtClean="0"/>
              <a:t> t = &lt;e&gt; </a:t>
            </a:r>
            <a:r>
              <a:rPr lang="en-US" sz="2000" kern="0" dirty="0" smtClean="0">
                <a:solidFill>
                  <a:schemeClr val="tx2"/>
                </a:solidFill>
              </a:rPr>
              <a:t>in</a:t>
            </a:r>
            <a:r>
              <a:rPr lang="en-US" sz="2000" kern="0" dirty="0" smtClean="0"/>
              <a:t> &lt;a&gt;	</a:t>
            </a:r>
            <a:endParaRPr lang="en-US" sz="2000" kern="0" dirty="0" smtClean="0">
              <a:latin typeface="Comic Sans MS" pitchFamily="66" charset="0"/>
            </a:endParaRPr>
          </a:p>
          <a:p>
            <a:pPr marL="0" indent="0">
              <a:buFont typeface="Wingdings" pitchFamily="-96" charset="2"/>
              <a:buNone/>
            </a:pPr>
            <a:r>
              <a:rPr lang="en-US" sz="2000" kern="0" dirty="0" smtClean="0">
                <a:latin typeface="Comic Sans MS" pitchFamily="66" charset="0"/>
              </a:rPr>
              <a:t>      </a:t>
            </a:r>
            <a:r>
              <a:rPr lang="en-US" sz="2000" kern="0" dirty="0" smtClean="0"/>
              <a:t> | &lt;a&gt; </a:t>
            </a:r>
            <a:r>
              <a:rPr lang="en-US" sz="2000" kern="0" dirty="0" smtClean="0">
                <a:solidFill>
                  <a:schemeClr val="tx2"/>
                </a:solidFill>
              </a:rPr>
              <a:t>when</a:t>
            </a:r>
            <a:r>
              <a:rPr lang="en-US" sz="2000" kern="0" dirty="0" smtClean="0"/>
              <a:t> &lt;e&gt;	</a:t>
            </a:r>
          </a:p>
        </p:txBody>
      </p:sp>
      <p:sp>
        <p:nvSpPr>
          <p:cNvPr id="13" name="Curved Right Arrow 12"/>
          <p:cNvSpPr/>
          <p:nvPr/>
        </p:nvSpPr>
        <p:spPr bwMode="auto">
          <a:xfrm>
            <a:off x="736271" y="3747684"/>
            <a:ext cx="308758" cy="83619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4061" y="5037758"/>
            <a:ext cx="3318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methods without guards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4582" y="4529926"/>
            <a:ext cx="1413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new kernel 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9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</a:t>
            </a:r>
            <a:r>
              <a:rPr lang="en-US" sz="2400" smtClean="0"/>
              <a:t>Spring 2013), </a:t>
            </a:r>
            <a:r>
              <a:rPr lang="en-US" sz="2400" dirty="0" smtClean="0"/>
              <a:t>6.S195 (</a:t>
            </a:r>
            <a:r>
              <a:rPr lang="en-US" sz="2400" smtClean="0"/>
              <a:t>Fall 2012), </a:t>
            </a:r>
            <a:r>
              <a:rPr lang="en-US" sz="2400" dirty="0" smtClean="0"/>
              <a:t>6.S078 (</a:t>
            </a:r>
            <a:r>
              <a:rPr lang="en-US" sz="2400" smtClean="0"/>
              <a:t>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5113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Lifting implicit guards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14476" y="1792288"/>
            <a:ext cx="3960050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solidFill>
                  <a:schemeClr val="tx2"/>
                </a:solidFill>
                <a:latin typeface="+mn-lt"/>
              </a:rPr>
              <a:t>rule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foo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if</a:t>
            </a:r>
            <a:r>
              <a:rPr lang="en-US" dirty="0" smtClean="0">
                <a:latin typeface="+mn-lt"/>
              </a:rPr>
              <a:t> (True);</a:t>
            </a:r>
            <a:endParaRPr lang="en-US" dirty="0">
              <a:latin typeface="+mn-lt"/>
            </a:endParaRPr>
          </a:p>
          <a:p>
            <a:pPr>
              <a:buFont typeface="Wingdings" pitchFamily="-96" charset="2"/>
              <a:buNone/>
            </a:pPr>
            <a:r>
              <a:rPr lang="en-US" dirty="0">
                <a:latin typeface="+mn-lt"/>
              </a:rPr>
              <a:t>   </a:t>
            </a:r>
            <a:r>
              <a:rPr lang="en-US" dirty="0" smtClean="0">
                <a:latin typeface="+mn-lt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if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p) </a:t>
            </a:r>
            <a:r>
              <a:rPr lang="en-US" dirty="0" err="1">
                <a:latin typeface="+mn-lt"/>
              </a:rPr>
              <a:t>fifo.enq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8)); </a:t>
            </a:r>
            <a:r>
              <a:rPr lang="en-US" dirty="0" err="1" smtClean="0">
                <a:latin typeface="+mn-lt"/>
              </a:rPr>
              <a:t>x.w</a:t>
            </a:r>
            <a:r>
              <a:rPr lang="en-US" dirty="0" smtClean="0">
                <a:latin typeface="+mn-lt"/>
              </a:rPr>
              <a:t>(7)</a:t>
            </a:r>
            <a:endParaRPr lang="en-US" dirty="0">
              <a:latin typeface="+mn-lt"/>
            </a:endParaRPr>
          </a:p>
        </p:txBody>
      </p:sp>
      <p:sp>
        <p:nvSpPr>
          <p:cNvPr id="1501188" name="Text Box 4"/>
          <p:cNvSpPr txBox="1">
            <a:spLocks noChangeArrowheads="1"/>
          </p:cNvSpPr>
          <p:nvPr/>
        </p:nvSpPr>
        <p:spPr bwMode="auto">
          <a:xfrm>
            <a:off x="1457325" y="3064535"/>
            <a:ext cx="3960050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latin typeface="+mn-lt"/>
              </a:rPr>
              <a:t>rule </a:t>
            </a:r>
            <a:r>
              <a:rPr lang="en-US" dirty="0" smtClean="0">
                <a:latin typeface="+mn-lt"/>
              </a:rPr>
              <a:t>foo if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fifo.enq</a:t>
            </a:r>
            <a:r>
              <a:rPr lang="en-US" baseline="-2500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|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!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p);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 if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p)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fifo.enq</a:t>
            </a:r>
            <a:r>
              <a:rPr lang="en-US" baseline="-25000" dirty="0" err="1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dirty="0" smtClean="0">
                <a:latin typeface="+mn-lt"/>
              </a:rPr>
              <a:t>(8); </a:t>
            </a:r>
            <a:r>
              <a:rPr lang="en-US" dirty="0" err="1"/>
              <a:t>x.w</a:t>
            </a:r>
            <a:r>
              <a:rPr lang="en-US" dirty="0"/>
              <a:t>(7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01189" name="Text Box 5"/>
          <p:cNvSpPr txBox="1">
            <a:spLocks noChangeArrowheads="1"/>
          </p:cNvSpPr>
          <p:nvPr/>
        </p:nvSpPr>
        <p:spPr bwMode="auto">
          <a:xfrm>
            <a:off x="1457325" y="4312970"/>
            <a:ext cx="7048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implicit </a:t>
            </a:r>
            <a:r>
              <a:rPr lang="en-US" dirty="0" smtClean="0"/>
              <a:t>guards </a:t>
            </a:r>
            <a:r>
              <a:rPr lang="en-US" dirty="0"/>
              <a:t>are </a:t>
            </a:r>
            <a:r>
              <a:rPr lang="en-US" dirty="0" smtClean="0"/>
              <a:t>made explicit, and lifted </a:t>
            </a:r>
            <a:r>
              <a:rPr lang="en-US" dirty="0"/>
              <a:t>and conjoined to the rule guard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1188" grpId="0" animBg="1"/>
      <p:bldP spid="15011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Lifting Axioms</a:t>
            </a:r>
            <a:br>
              <a:rPr lang="en-US" dirty="0" smtClean="0"/>
            </a:br>
            <a:r>
              <a:rPr lang="en-US" sz="2400" dirty="0" smtClean="0"/>
              <a:t>without Let-blocks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94" y="1548740"/>
            <a:ext cx="8008917" cy="49589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All the guards can be “lifted” to the top of a rule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Verdana" pitchFamily="34" charset="0"/>
              </a:rPr>
              <a:t>(a1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</a:rPr>
              <a:t>p) </a:t>
            </a:r>
            <a:r>
              <a:rPr lang="en-US" sz="2000" dirty="0">
                <a:latin typeface="Verdana" pitchFamily="34" charset="0"/>
              </a:rPr>
              <a:t>; </a:t>
            </a:r>
            <a:r>
              <a:rPr lang="en-US" sz="2000" dirty="0" smtClean="0">
                <a:latin typeface="Verdana" pitchFamily="34" charset="0"/>
              </a:rPr>
              <a:t>a2	</a:t>
            </a:r>
            <a:r>
              <a:rPr lang="en-US" sz="2000" dirty="0" smtClean="0">
                <a:latin typeface="Verdana" pitchFamily="34" charset="0"/>
                <a:sym typeface="Symbol"/>
              </a:rPr>
              <a:t>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Verdana" pitchFamily="34" charset="0"/>
              </a:rPr>
              <a:t>a1 </a:t>
            </a:r>
            <a:r>
              <a:rPr lang="en-US" sz="2000" dirty="0">
                <a:latin typeface="Verdana" pitchFamily="34" charset="0"/>
              </a:rPr>
              <a:t>; (a2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</a:rPr>
              <a:t>p)</a:t>
            </a: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endParaRPr lang="en-US" sz="2000" dirty="0" smtClean="0">
              <a:latin typeface="Verdana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dirty="0">
                <a:latin typeface="Verdana" pitchFamily="34" charset="0"/>
                <a:sym typeface="Wingdings" pitchFamily="2" charset="2"/>
              </a:rPr>
              <a:t>(p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sz="2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q) 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a	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(p) </a:t>
            </a:r>
            <a:r>
              <a:rPr lang="en-US" sz="2000" dirty="0">
                <a:latin typeface="Verdana" pitchFamily="34" charset="0"/>
                <a:sym typeface="Wingdings" pitchFamily="2" charset="2"/>
              </a:rPr>
              <a:t>(a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sz="2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q)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endParaRPr lang="en-US" sz="2000" dirty="0" smtClean="0">
              <a:latin typeface="Verdana" pitchFamily="34" charset="0"/>
              <a:sym typeface="Wingdings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latin typeface="Verdana" pitchFamily="34" charset="0"/>
              </a:rPr>
              <a:t>(</a:t>
            </a:r>
            <a:r>
              <a:rPr lang="en-US" sz="2000" dirty="0">
                <a:latin typeface="Verdana" pitchFamily="34" charset="0"/>
              </a:rPr>
              <a:t>a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</a:rPr>
              <a:t>p1) </a:t>
            </a: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sz="2000" dirty="0">
                <a:latin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</a:rPr>
              <a:t>p2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sz="2000" dirty="0" err="1" smtClean="0"/>
              <a:t>m.g</a:t>
            </a:r>
            <a:r>
              <a:rPr lang="en-US" sz="2000" baseline="-25000" dirty="0" err="1" smtClean="0"/>
              <a:t>B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(e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sz="2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p)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Verdana" pitchFamily="34" charset="0"/>
                <a:sym typeface="Wingdings" pitchFamily="2" charset="2"/>
              </a:rPr>
              <a:t>similarly </a:t>
            </a:r>
            <a:r>
              <a:rPr lang="en-US" sz="2400" dirty="0">
                <a:latin typeface="Verdana" pitchFamily="34" charset="0"/>
                <a:sym typeface="Wingdings" pitchFamily="2" charset="2"/>
              </a:rPr>
              <a:t>for expressions </a:t>
            </a:r>
            <a:r>
              <a:rPr lang="en-US" sz="2400" dirty="0" smtClean="0">
                <a:latin typeface="Verdana" pitchFamily="34" charset="0"/>
                <a:sym typeface="Wingdings" pitchFamily="2" charset="2"/>
              </a:rPr>
              <a:t>...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Rule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dirty="0">
                <a:latin typeface="Verdana" pitchFamily="34" charset="0"/>
                <a:sym typeface="Wingdings" pitchFamily="2" charset="2"/>
              </a:rPr>
              <a:t>r 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(a </a:t>
            </a:r>
            <a:r>
              <a:rPr lang="en-US" sz="200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sz="2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000" smtClean="0">
                <a:latin typeface="Verdana" pitchFamily="34" charset="0"/>
                <a:sym typeface="Wingdings" pitchFamily="2" charset="2"/>
              </a:rPr>
              <a:t>p)</a:t>
            </a:r>
            <a:r>
              <a:rPr lang="en-US" sz="2000" dirty="0" smtClean="0">
                <a:latin typeface="Verdana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Verdana" pitchFamily="34" charset="0"/>
                <a:sym typeface="Symbol"/>
              </a:rPr>
              <a:t></a:t>
            </a:r>
            <a:endParaRPr lang="en-US" sz="2000" dirty="0" smtClean="0"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7895" y="2002220"/>
            <a:ext cx="312457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dirty="0">
                <a:latin typeface="Verdana" pitchFamily="34" charset="0"/>
              </a:rPr>
              <a:t>(a1 </a:t>
            </a:r>
            <a:r>
              <a:rPr lang="en-US">
                <a:latin typeface="Verdana" pitchFamily="34" charset="0"/>
              </a:rPr>
              <a:t>; </a:t>
            </a:r>
            <a:r>
              <a:rPr lang="en-US" smtClean="0">
                <a:latin typeface="Verdana" pitchFamily="34" charset="0"/>
              </a:rPr>
              <a:t>a2)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dirty="0">
                <a:latin typeface="Verdana" pitchFamily="34" charset="0"/>
              </a:rPr>
              <a:t> p</a:t>
            </a:r>
          </a:p>
          <a:p>
            <a:pPr marL="0" lvl="1">
              <a:spcBef>
                <a:spcPts val="600"/>
              </a:spcBef>
            </a:pPr>
            <a:r>
              <a:rPr lang="en-US" dirty="0">
                <a:latin typeface="Verdana" pitchFamily="34" charset="0"/>
              </a:rPr>
              <a:t>(a1 </a:t>
            </a:r>
            <a:r>
              <a:rPr lang="en-US">
                <a:latin typeface="Verdana" pitchFamily="34" charset="0"/>
              </a:rPr>
              <a:t>; </a:t>
            </a:r>
            <a:r>
              <a:rPr lang="en-US" smtClean="0">
                <a:latin typeface="Verdana" pitchFamily="34" charset="0"/>
              </a:rPr>
              <a:t>a2)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when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p</a:t>
            </a:r>
            <a:endParaRPr lang="en-US" dirty="0" smtClean="0"/>
          </a:p>
          <a:p>
            <a:pPr marL="0" lvl="1">
              <a:spcBef>
                <a:spcPts val="600"/>
              </a:spcBef>
            </a:pPr>
            <a:r>
              <a:rPr lang="en-US" dirty="0" smtClean="0">
                <a:latin typeface="Verdana" pitchFamily="34" charset="0"/>
                <a:sym typeface="Wingdings" pitchFamily="2" charset="2"/>
              </a:rPr>
              <a:t>(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if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>
                <a:latin typeface="Verdana" pitchFamily="34" charset="0"/>
                <a:sym typeface="Wingdings" pitchFamily="2" charset="2"/>
              </a:rPr>
              <a:t>(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p) a)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q</a:t>
            </a:r>
          </a:p>
          <a:p>
            <a:pPr marL="0" lvl="1">
              <a:spcBef>
                <a:spcPts val="600"/>
              </a:spcBef>
            </a:pPr>
            <a:r>
              <a:rPr lang="en-US" dirty="0">
                <a:latin typeface="Verdana" pitchFamily="34" charset="0"/>
                <a:sym typeface="Wingdings" pitchFamily="2" charset="2"/>
              </a:rPr>
              <a:t>(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if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>
                <a:latin typeface="Verdana" pitchFamily="34" charset="0"/>
                <a:sym typeface="Wingdings" pitchFamily="2" charset="2"/>
              </a:rPr>
              <a:t>(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p) a)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(q | </a:t>
            </a:r>
            <a:r>
              <a:rPr lang="en-US">
                <a:latin typeface="Verdana" pitchFamily="34" charset="0"/>
                <a:sym typeface="Wingdings" pitchFamily="2" charset="2"/>
              </a:rPr>
              <a:t>!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p)</a:t>
            </a:r>
            <a:endParaRPr lang="en-US" dirty="0" smtClean="0"/>
          </a:p>
          <a:p>
            <a:pPr marL="0" lvl="1">
              <a:spcBef>
                <a:spcPts val="600"/>
              </a:spcBef>
            </a:pPr>
            <a:r>
              <a:rPr lang="en-US" dirty="0">
                <a:latin typeface="Verdana" pitchFamily="34" charset="0"/>
                <a:sym typeface="Wingdings" pitchFamily="2" charset="2"/>
              </a:rPr>
              <a:t>a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(p1 </a:t>
            </a:r>
            <a:r>
              <a:rPr lang="en-US">
                <a:latin typeface="Verdana" pitchFamily="34" charset="0"/>
                <a:sym typeface="Wingdings" pitchFamily="2" charset="2"/>
              </a:rPr>
              <a:t>&amp; 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p2)</a:t>
            </a:r>
            <a:endParaRPr lang="en-US" dirty="0">
              <a:latin typeface="Verdana" pitchFamily="34" charset="0"/>
              <a:sym typeface="Wingdings" pitchFamily="2" charset="2"/>
            </a:endParaRPr>
          </a:p>
          <a:p>
            <a:pPr marL="0" lvl="1">
              <a:spcBef>
                <a:spcPts val="600"/>
              </a:spcBef>
            </a:pPr>
            <a:r>
              <a:rPr lang="en-US" kern="0" dirty="0" err="1" smtClean="0"/>
              <a:t>m.g</a:t>
            </a:r>
            <a:r>
              <a:rPr lang="en-US" kern="0" baseline="-25000" dirty="0" err="1" smtClean="0"/>
              <a:t>B</a:t>
            </a:r>
            <a:r>
              <a:rPr lang="en-US" kern="0" smtClean="0"/>
              <a:t>(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e) 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when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p</a:t>
            </a:r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 marL="0" lvl="1"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Rule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r (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if</a:t>
            </a:r>
            <a:r>
              <a:rPr lang="en-US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>
                <a:latin typeface="Verdana" pitchFamily="34" charset="0"/>
                <a:sym typeface="Wingdings" pitchFamily="2" charset="2"/>
              </a:rPr>
              <a:t>(</a:t>
            </a:r>
            <a:r>
              <a:rPr lang="en-US" smtClean="0">
                <a:latin typeface="Verdana" pitchFamily="34" charset="0"/>
                <a:sym typeface="Wingdings" pitchFamily="2" charset="2"/>
              </a:rPr>
              <a:t>p) a)</a:t>
            </a:r>
            <a:endParaRPr lang="en-US" dirty="0"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4177" y="5156930"/>
            <a:ext cx="656730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will call this guard lifting transformation WIF, for when-to-if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1" y="5921784"/>
            <a:ext cx="7600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complete guard lifting procedure also requires rules for let-blocks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Optional: A complete procedure for guard lifting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48" y="304800"/>
            <a:ext cx="7772400" cy="1143000"/>
          </a:xfrm>
        </p:spPr>
        <p:txBody>
          <a:bodyPr/>
          <a:lstStyle/>
          <a:p>
            <a:r>
              <a:rPr lang="en-US" sz="4000" dirty="0" smtClean="0"/>
              <a:t>Let-blocks: Variable names and guards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let</a:t>
            </a:r>
            <a:r>
              <a:rPr lang="en-US" sz="2400" dirty="0" smtClean="0"/>
              <a:t> t = e </a:t>
            </a:r>
            <a:r>
              <a:rPr lang="en-US" sz="2400" dirty="0" smtClean="0">
                <a:solidFill>
                  <a:schemeClr val="tx2"/>
                </a:solidFill>
              </a:rPr>
              <a:t>in</a:t>
            </a:r>
            <a:r>
              <a:rPr lang="en-US" sz="2400" dirty="0" smtClean="0"/>
              <a:t> f(t)</a:t>
            </a:r>
          </a:p>
          <a:p>
            <a:r>
              <a:rPr lang="en-US" sz="2400" dirty="0" smtClean="0"/>
              <a:t>Since e can have a guard, a variable name, </a:t>
            </a:r>
            <a:r>
              <a:rPr lang="en-US" sz="2400" dirty="0"/>
              <a:t>t, can also have </a:t>
            </a:r>
            <a:r>
              <a:rPr lang="en-US" sz="2400" dirty="0" smtClean="0"/>
              <a:t>an implicit guard</a:t>
            </a:r>
          </a:p>
          <a:p>
            <a:r>
              <a:rPr lang="en-US" sz="2400" dirty="0" smtClean="0"/>
              <a:t>Essentially every expression has two parts: unguarded and guarded and consequently t has two parts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and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Each use of the variable name has to be replaced by 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when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7" y="2743200"/>
            <a:ext cx="7772400" cy="3562597"/>
          </a:xfrm>
        </p:spPr>
        <p:txBody>
          <a:bodyPr/>
          <a:lstStyle/>
          <a:p>
            <a:r>
              <a:rPr lang="en-US" sz="2400" dirty="0"/>
              <a:t>B</a:t>
            </a:r>
            <a:r>
              <a:rPr lang="en-US" sz="2400" dirty="0" smtClean="0"/>
              <a:t>indings is a collection of (</a:t>
            </a:r>
            <a:r>
              <a:rPr lang="en-US" sz="2400" dirty="0" err="1" smtClean="0"/>
              <a:t>t,e</a:t>
            </a:r>
            <a:r>
              <a:rPr lang="en-US" sz="2400" dirty="0" smtClean="0"/>
              <a:t>) pairs where e is restricted to be</a:t>
            </a:r>
          </a:p>
          <a:p>
            <a:pPr marL="457200" lvl="1" indent="0">
              <a:buNone/>
            </a:pPr>
            <a:r>
              <a:rPr lang="en-US" sz="2000" dirty="0" smtClean="0"/>
              <a:t>c | </a:t>
            </a:r>
            <a:r>
              <a:rPr lang="en-US" sz="2000" dirty="0" err="1" smtClean="0"/>
              <a:t>x.r</a:t>
            </a:r>
            <a:r>
              <a:rPr lang="en-US" sz="2000" dirty="0" smtClean="0"/>
              <a:t> | </a:t>
            </a:r>
            <a:r>
              <a:rPr lang="en-US" sz="2000" dirty="0"/>
              <a:t>t | </a:t>
            </a:r>
            <a:r>
              <a:rPr lang="en-US" sz="2000" dirty="0" smtClean="0"/>
              <a:t>op(</a:t>
            </a:r>
            <a:r>
              <a:rPr lang="en-US" sz="2000" dirty="0" err="1" smtClean="0"/>
              <a:t>t,t</a:t>
            </a:r>
            <a:r>
              <a:rPr lang="en-US" sz="2000" dirty="0" smtClean="0"/>
              <a:t>) | </a:t>
            </a:r>
            <a:r>
              <a:rPr lang="en-US" sz="2000" dirty="0" err="1" smtClean="0"/>
              <a:t>m.h</a:t>
            </a:r>
            <a:r>
              <a:rPr lang="en-US" sz="2000" dirty="0" smtClean="0"/>
              <a:t>(t) | {body: t, guard: t}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42900" lvl="1" indent="-342900"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sz="2400" dirty="0">
                <a:solidFill>
                  <a:srgbClr val="40458C"/>
                </a:solidFill>
              </a:rPr>
              <a:t>The bindings of the type (t, {</a:t>
            </a:r>
            <a:r>
              <a:rPr lang="en-US" sz="2400" dirty="0" err="1">
                <a:solidFill>
                  <a:srgbClr val="40458C"/>
                </a:solidFill>
              </a:rPr>
              <a:t>body:tx</a:t>
            </a:r>
            <a:r>
              <a:rPr lang="en-US" sz="2400" dirty="0">
                <a:solidFill>
                  <a:srgbClr val="40458C"/>
                </a:solidFill>
              </a:rPr>
              <a:t>, </a:t>
            </a:r>
            <a:r>
              <a:rPr lang="en-US" sz="2400" dirty="0" err="1">
                <a:solidFill>
                  <a:srgbClr val="40458C"/>
                </a:solidFill>
              </a:rPr>
              <a:t>guard:ty</a:t>
            </a:r>
            <a:r>
              <a:rPr lang="en-US" sz="2400" dirty="0">
                <a:solidFill>
                  <a:srgbClr val="40458C"/>
                </a:solidFill>
              </a:rPr>
              <a:t>}) are not needed after When Lifting because all such t’s would have been eliminated from the returned </a:t>
            </a:r>
            <a:r>
              <a:rPr lang="en-US" sz="2400" dirty="0" smtClean="0">
                <a:solidFill>
                  <a:srgbClr val="40458C"/>
                </a:solidFill>
              </a:rPr>
              <a:t>expressions</a:t>
            </a:r>
            <a:endParaRPr lang="en-US" sz="2400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747" y="1518173"/>
            <a:ext cx="751879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LWE </a:t>
            </a:r>
            <a:r>
              <a:rPr lang="en-US" dirty="0"/>
              <a:t>:: </a:t>
            </a:r>
            <a:r>
              <a:rPr lang="en-US" dirty="0" smtClean="0"/>
              <a:t>(Bindings, </a:t>
            </a:r>
            <a:r>
              <a:rPr lang="en-US" dirty="0" err="1" smtClean="0"/>
              <a:t>Exp</a:t>
            </a:r>
            <a:r>
              <a:rPr lang="en-US" dirty="0" smtClean="0"/>
              <a:t>) </a:t>
            </a:r>
            <a:r>
              <a:rPr lang="en-US" dirty="0"/>
              <a:t>-&gt; </a:t>
            </a:r>
            <a:r>
              <a:rPr lang="en-US" dirty="0" smtClean="0"/>
              <a:t>(Bindings, </a:t>
            </a:r>
            <a:r>
              <a:rPr lang="en-US" dirty="0" err="1" smtClean="0"/>
              <a:t>Exp</a:t>
            </a:r>
            <a:r>
              <a:rPr lang="en-US" baseline="-25000" dirty="0" err="1"/>
              <a:t>B</a:t>
            </a:r>
            <a:r>
              <a:rPr lang="en-US" dirty="0" smtClean="0"/>
              <a:t>, </a:t>
            </a:r>
            <a:r>
              <a:rPr lang="en-US" dirty="0" err="1" smtClean="0"/>
              <a:t>Exp</a:t>
            </a:r>
            <a:r>
              <a:rPr lang="en-US" baseline="-25000" dirty="0" err="1" smtClean="0"/>
              <a:t>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LW </a:t>
            </a:r>
            <a:r>
              <a:rPr lang="en-US" dirty="0" smtClean="0"/>
              <a:t>  :: </a:t>
            </a:r>
            <a:r>
              <a:rPr lang="en-US" dirty="0"/>
              <a:t>(Bindings, </a:t>
            </a:r>
            <a:r>
              <a:rPr lang="en-US" dirty="0" err="1"/>
              <a:t>Exp</a:t>
            </a:r>
            <a:r>
              <a:rPr lang="en-US" dirty="0"/>
              <a:t>) -&gt; (Bindings, </a:t>
            </a:r>
            <a:r>
              <a:rPr lang="en-US" dirty="0" err="1"/>
              <a:t>Action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dirty="0" err="1"/>
              <a:t>Exp</a:t>
            </a:r>
            <a:r>
              <a:rPr lang="en-US" baseline="-25000" dirty="0" err="1"/>
              <a:t>G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Returned </a:t>
            </a:r>
            <a:r>
              <a:rPr lang="en-US" dirty="0" err="1" smtClean="0"/>
              <a:t>exp</a:t>
            </a:r>
            <a:r>
              <a:rPr lang="en-US" dirty="0" smtClean="0"/>
              <a:t>, actions and bindings are all free of when’s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62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44" y="1560615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bindings that LW and LWE return are simply a collection of (</a:t>
            </a:r>
            <a:r>
              <a:rPr lang="en-US" sz="2400" dirty="0" err="1" smtClean="0"/>
              <a:t>t,e</a:t>
            </a:r>
            <a:r>
              <a:rPr lang="en-US" sz="2400" dirty="0" smtClean="0"/>
              <a:t>) pairs where e is restricted to be</a:t>
            </a:r>
          </a:p>
          <a:p>
            <a:pPr marL="457200" lvl="1" indent="0">
              <a:buNone/>
            </a:pPr>
            <a:r>
              <a:rPr lang="en-US" sz="2000" dirty="0" smtClean="0"/>
              <a:t>c | </a:t>
            </a:r>
            <a:r>
              <a:rPr lang="en-US" sz="2000" dirty="0" err="1" smtClean="0"/>
              <a:t>x.r</a:t>
            </a:r>
            <a:r>
              <a:rPr lang="en-US" sz="2000" dirty="0" smtClean="0"/>
              <a:t> | x.r0| x.r1 | </a:t>
            </a:r>
            <a:r>
              <a:rPr lang="en-US" sz="2000" dirty="0"/>
              <a:t>t | </a:t>
            </a:r>
            <a:r>
              <a:rPr lang="en-US" sz="2000" dirty="0" smtClean="0"/>
              <a:t>op(</a:t>
            </a:r>
            <a:r>
              <a:rPr lang="en-US" sz="2000" dirty="0" err="1" smtClean="0"/>
              <a:t>t,t</a:t>
            </a:r>
            <a:r>
              <a:rPr lang="en-US" sz="2000" dirty="0" smtClean="0"/>
              <a:t>) | </a:t>
            </a:r>
            <a:r>
              <a:rPr lang="en-US" sz="2000" dirty="0" err="1" smtClean="0"/>
              <a:t>m.h</a:t>
            </a:r>
            <a:r>
              <a:rPr lang="en-US" sz="2000" dirty="0" smtClean="0"/>
              <a:t>(t)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| {body: t, guard: t}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42900" lvl="1" indent="-342900">
              <a:buClr>
                <a:srgbClr val="6F89F7"/>
              </a:buClr>
              <a:buSzPct val="110000"/>
              <a:buBlip>
                <a:blip r:embed="rId2"/>
              </a:buBlip>
            </a:pPr>
            <a:r>
              <a:rPr lang="en-US" sz="2400" dirty="0">
                <a:solidFill>
                  <a:srgbClr val="40458C"/>
                </a:solidFill>
              </a:rPr>
              <a:t>The bindings of the type (t, {</a:t>
            </a:r>
            <a:r>
              <a:rPr lang="en-US" sz="2400" dirty="0" err="1">
                <a:solidFill>
                  <a:srgbClr val="40458C"/>
                </a:solidFill>
              </a:rPr>
              <a:t>body:tx</a:t>
            </a:r>
            <a:r>
              <a:rPr lang="en-US" sz="2400" dirty="0">
                <a:solidFill>
                  <a:srgbClr val="40458C"/>
                </a:solidFill>
              </a:rPr>
              <a:t>, </a:t>
            </a:r>
            <a:r>
              <a:rPr lang="en-US" sz="2400" dirty="0" err="1">
                <a:solidFill>
                  <a:srgbClr val="40458C"/>
                </a:solidFill>
              </a:rPr>
              <a:t>guard:ty</a:t>
            </a:r>
            <a:r>
              <a:rPr lang="en-US" sz="2400" dirty="0">
                <a:solidFill>
                  <a:srgbClr val="40458C"/>
                </a:solidFill>
              </a:rPr>
              <a:t>}) are not needed after When Lifting because all such t’s would have been eliminated from the returned </a:t>
            </a:r>
            <a:r>
              <a:rPr lang="en-US" sz="2400" dirty="0" smtClean="0">
                <a:solidFill>
                  <a:srgbClr val="40458C"/>
                </a:solidFill>
              </a:rPr>
              <a:t>expressions</a:t>
            </a:r>
            <a:endParaRPr lang="en-US" sz="2400" dirty="0">
              <a:solidFill>
                <a:srgbClr val="40458C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LWE: procedure for lifting when’s in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7" y="2011886"/>
            <a:ext cx="8230747" cy="436517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800" dirty="0"/>
              <a:t>LWE (</a:t>
            </a:r>
            <a:r>
              <a:rPr lang="en-US" sz="1800" dirty="0" err="1"/>
              <a:t>bs</a:t>
            </a:r>
            <a:r>
              <a:rPr lang="en-US" sz="1800" dirty="0"/>
              <a:t>, [[c]</a:t>
            </a:r>
            <a:r>
              <a:rPr lang="en-US" sz="1800" dirty="0" smtClean="0"/>
              <a:t>])</a:t>
            </a:r>
            <a:r>
              <a:rPr lang="en-US" sz="1800" dirty="0"/>
              <a:t>	= (</a:t>
            </a:r>
            <a:r>
              <a:rPr lang="en-US" sz="1800" dirty="0" err="1"/>
              <a:t>bs</a:t>
            </a:r>
            <a:r>
              <a:rPr lang="en-US" sz="1800" dirty="0"/>
              <a:t>, c, </a:t>
            </a:r>
            <a:r>
              <a:rPr lang="en-US" sz="1800" dirty="0" smtClean="0"/>
              <a:t>T) ;	      LWE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 smtClean="0"/>
              <a:t>, </a:t>
            </a:r>
            <a:r>
              <a:rPr lang="en-US" sz="1800" dirty="0"/>
              <a:t>[[</a:t>
            </a:r>
            <a:r>
              <a:rPr lang="en-US" sz="1800" dirty="0" err="1" smtClean="0"/>
              <a:t>x.r</a:t>
            </a:r>
            <a:r>
              <a:rPr lang="en-US" sz="1800" dirty="0" smtClean="0"/>
              <a:t>]]) =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err="1" smtClean="0"/>
              <a:t>x.r</a:t>
            </a:r>
            <a:r>
              <a:rPr lang="en-US" sz="1800" dirty="0" smtClean="0"/>
              <a:t>, T)</a:t>
            </a:r>
            <a:endParaRPr lang="en-US" sz="1800" dirty="0"/>
          </a:p>
          <a:p>
            <a:pPr marL="0" indent="0">
              <a:lnSpc>
                <a:spcPct val="95000"/>
              </a:lnSpc>
              <a:buNone/>
            </a:pPr>
            <a:r>
              <a:rPr lang="en-US" sz="1800" dirty="0"/>
              <a:t>LWE (</a:t>
            </a:r>
            <a:r>
              <a:rPr lang="en-US" sz="1800" dirty="0" err="1"/>
              <a:t>bs</a:t>
            </a:r>
            <a:r>
              <a:rPr lang="en-US" sz="1800" dirty="0"/>
              <a:t>, [[</a:t>
            </a:r>
            <a:r>
              <a:rPr lang="en-US" sz="1800" dirty="0" smtClean="0"/>
              <a:t>x.r0]]) =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x.r0, T);   LWE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/>
              <a:t>, [[</a:t>
            </a:r>
            <a:r>
              <a:rPr lang="en-US" sz="1800" dirty="0" smtClean="0"/>
              <a:t>x.r1]]) =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x.r1, T)</a:t>
            </a:r>
            <a:endParaRPr lang="en-US" sz="1800" dirty="0"/>
          </a:p>
          <a:p>
            <a:pPr marL="0" indent="0">
              <a:lnSpc>
                <a:spcPct val="95000"/>
              </a:lnSpc>
              <a:buNone/>
            </a:pPr>
            <a:r>
              <a:rPr lang="en-US" sz="1800" dirty="0" smtClean="0"/>
              <a:t>LWE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[[t]])</a:t>
            </a:r>
            <a:r>
              <a:rPr lang="en-US" sz="1800" dirty="0"/>
              <a:t>	= </a:t>
            </a:r>
            <a:r>
              <a:rPr lang="en-US" sz="1800" dirty="0" smtClean="0"/>
              <a:t>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err="1"/>
              <a:t>bs</a:t>
            </a:r>
            <a:r>
              <a:rPr lang="en-US" sz="1800" dirty="0"/>
              <a:t>[t</a:t>
            </a:r>
            <a:r>
              <a:rPr lang="en-US" sz="1800" dirty="0" smtClean="0"/>
              <a:t>].body, </a:t>
            </a:r>
            <a:r>
              <a:rPr lang="en-US" sz="1800" dirty="0" err="1"/>
              <a:t>bs</a:t>
            </a:r>
            <a:r>
              <a:rPr lang="en-US" sz="1800" dirty="0"/>
              <a:t>[t</a:t>
            </a:r>
            <a:r>
              <a:rPr lang="en-US" sz="1800" dirty="0" smtClean="0"/>
              <a:t>].guard)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LWE (</a:t>
            </a:r>
            <a:r>
              <a:rPr lang="en-US" sz="1800" dirty="0" err="1" smtClean="0"/>
              <a:t>bs</a:t>
            </a:r>
            <a:r>
              <a:rPr lang="en-US" sz="1800" dirty="0" smtClean="0"/>
              <a:t>, [[Op(e1,e2)]]) </a:t>
            </a:r>
            <a:r>
              <a:rPr lang="en-US" sz="1800" dirty="0"/>
              <a:t>= </a:t>
            </a:r>
            <a:r>
              <a:rPr lang="en-US" sz="1800" dirty="0" smtClean="0"/>
              <a:t>{bs1, t1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smtClean="0"/>
              <a:t>t1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[[e1]]);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	                              bs2, t2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smtClean="0"/>
              <a:t>t2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LWE(bs1, [[e2]]);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       return bs2, Op(t1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, t2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), </a:t>
            </a:r>
            <a:r>
              <a:rPr lang="en-US" sz="1800" dirty="0"/>
              <a:t>(t1</a:t>
            </a:r>
            <a:r>
              <a:rPr lang="en-US" sz="1800" baseline="-25000" dirty="0"/>
              <a:t>G</a:t>
            </a:r>
            <a:r>
              <a:rPr lang="en-US" sz="1800" dirty="0"/>
              <a:t>&amp;</a:t>
            </a:r>
            <a:r>
              <a:rPr lang="en-US" sz="1800" dirty="0" smtClean="0"/>
              <a:t>t2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)}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</a:t>
            </a:r>
            <a:r>
              <a:rPr lang="en-US" sz="1800" dirty="0" err="1" smtClean="0"/>
              <a:t>m.h</a:t>
            </a:r>
            <a:r>
              <a:rPr lang="en-US" sz="1800" dirty="0" smtClean="0"/>
              <a:t>(e)]])	  = 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/>
              <a:t>t</a:t>
            </a:r>
            <a:r>
              <a:rPr lang="en-US" sz="1800" baseline="-25000" dirty="0" err="1"/>
              <a:t>G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       return bs1, </a:t>
            </a:r>
            <a:r>
              <a:rPr lang="en-US" sz="1800" dirty="0" err="1" smtClean="0"/>
              <a:t>m.h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(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), </a:t>
            </a:r>
            <a:r>
              <a:rPr lang="en-US" sz="1800" dirty="0"/>
              <a:t>(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err="1" smtClean="0"/>
              <a:t>&amp;m.h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LWE 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[[e1 </a:t>
            </a:r>
            <a:r>
              <a:rPr lang="en-US" sz="1800" dirty="0">
                <a:solidFill>
                  <a:schemeClr val="tx2"/>
                </a:solidFill>
              </a:rPr>
              <a:t>when</a:t>
            </a:r>
            <a:r>
              <a:rPr lang="en-US" sz="1800" dirty="0"/>
              <a:t> </a:t>
            </a:r>
            <a:r>
              <a:rPr lang="en-US" sz="1800" dirty="0" smtClean="0"/>
              <a:t>e2]]) </a:t>
            </a:r>
            <a:r>
              <a:rPr lang="en-US" sz="1800" dirty="0"/>
              <a:t>= {bs1, </a:t>
            </a:r>
            <a:r>
              <a:rPr lang="en-US" sz="1800" dirty="0" smtClean="0"/>
              <a:t>t1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t1</a:t>
            </a:r>
            <a:r>
              <a:rPr lang="en-US" sz="1800" baseline="-25000" dirty="0"/>
              <a:t>G</a:t>
            </a:r>
            <a:r>
              <a:rPr lang="en-US" sz="1800" dirty="0"/>
              <a:t>  = LWE(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[[e1]]);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                                           bs2, t2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t2</a:t>
            </a:r>
            <a:r>
              <a:rPr lang="en-US" sz="1800" baseline="-25000" dirty="0"/>
              <a:t>G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LWE(bs1, [[e2]]);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                               bs3 </a:t>
            </a:r>
            <a:r>
              <a:rPr lang="en-US" sz="1800" dirty="0"/>
              <a:t>= </a:t>
            </a:r>
            <a:r>
              <a:rPr lang="en-US" sz="1800" dirty="0" smtClean="0"/>
              <a:t>bs2+(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/>
              <a:t>,</a:t>
            </a:r>
            <a:r>
              <a:rPr lang="en-US" sz="1800" dirty="0" smtClean="0"/>
              <a:t> t2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&amp;t2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         return bs3, t1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, 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FF0000"/>
                </a:solidFill>
              </a:rPr>
              <a:t>tx</a:t>
            </a:r>
            <a:r>
              <a:rPr lang="en-US" sz="1800" dirty="0"/>
              <a:t>&amp;</a:t>
            </a:r>
            <a:r>
              <a:rPr lang="en-US" sz="1800" dirty="0" smtClean="0"/>
              <a:t>t1</a:t>
            </a:r>
            <a:r>
              <a:rPr lang="en-US" sz="1800" baseline="-25000" dirty="0" smtClean="0"/>
              <a:t>G</a:t>
            </a:r>
            <a:r>
              <a:rPr lang="en-US" sz="1800" dirty="0" smtClean="0"/>
              <a:t>)}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</a:t>
            </a:r>
            <a:r>
              <a:rPr lang="en-US" sz="1800" dirty="0" smtClean="0">
                <a:solidFill>
                  <a:schemeClr val="tx2"/>
                </a:solidFill>
              </a:rPr>
              <a:t>let</a:t>
            </a:r>
            <a:r>
              <a:rPr lang="en-US" sz="1800" dirty="0" smtClean="0"/>
              <a:t> </a:t>
            </a:r>
            <a:r>
              <a:rPr lang="en-US" sz="1800" dirty="0"/>
              <a:t>t=e1 </a:t>
            </a:r>
            <a:r>
              <a:rPr lang="en-US" sz="1800" dirty="0">
                <a:solidFill>
                  <a:schemeClr val="tx2"/>
                </a:solidFill>
              </a:rPr>
              <a:t>in</a:t>
            </a:r>
            <a:r>
              <a:rPr lang="en-US" sz="1800" dirty="0"/>
              <a:t> </a:t>
            </a:r>
            <a:r>
              <a:rPr lang="en-US" sz="1800" dirty="0" smtClean="0"/>
              <a:t>e2]]) </a:t>
            </a:r>
            <a:r>
              <a:rPr lang="en-US" sz="1800" dirty="0"/>
              <a:t>= </a:t>
            </a:r>
            <a:r>
              <a:rPr lang="en-US" sz="1800" dirty="0" smtClean="0"/>
              <a:t>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[[e1]]);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bs2 = bs1+(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)+(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+(t,{</a:t>
            </a:r>
            <a:r>
              <a:rPr lang="en-US" sz="1800" dirty="0" err="1" smtClean="0"/>
              <a:t>body: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,guard: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smtClean="0"/>
              <a:t>})</a:t>
            </a:r>
            <a:endParaRPr lang="en-US" sz="1800" b="1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           return LWE(bs2, [[e2]]}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95000"/>
              </a:lnSpc>
              <a:buNone/>
            </a:pPr>
            <a:endParaRPr lang="en-US" sz="1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75747" y="1518173"/>
            <a:ext cx="65280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LWE </a:t>
            </a:r>
            <a:r>
              <a:rPr lang="en-US" dirty="0"/>
              <a:t>:: </a:t>
            </a:r>
            <a:r>
              <a:rPr lang="en-US" dirty="0" smtClean="0"/>
              <a:t>(Bindings, </a:t>
            </a:r>
            <a:r>
              <a:rPr lang="en-US" dirty="0" err="1" smtClean="0"/>
              <a:t>Exp</a:t>
            </a:r>
            <a:r>
              <a:rPr lang="en-US" dirty="0" smtClean="0"/>
              <a:t>) </a:t>
            </a:r>
            <a:r>
              <a:rPr lang="en-US" dirty="0"/>
              <a:t>-&gt; </a:t>
            </a:r>
            <a:r>
              <a:rPr lang="en-US" dirty="0" smtClean="0"/>
              <a:t>(Bindings, </a:t>
            </a:r>
            <a:r>
              <a:rPr lang="en-US" dirty="0" err="1" smtClean="0"/>
              <a:t>Exp</a:t>
            </a:r>
            <a:r>
              <a:rPr lang="en-US" baseline="-25000" dirty="0" err="1"/>
              <a:t>B</a:t>
            </a:r>
            <a:r>
              <a:rPr lang="en-US" dirty="0" smtClean="0"/>
              <a:t>, </a:t>
            </a:r>
            <a:r>
              <a:rPr lang="en-US" dirty="0" err="1" smtClean="0"/>
              <a:t>Exp</a:t>
            </a:r>
            <a:r>
              <a:rPr lang="en-US" baseline="-25000" dirty="0" err="1" smtClean="0"/>
              <a:t>G</a:t>
            </a:r>
            <a:r>
              <a:rPr lang="en-US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5747" y="5712032"/>
            <a:ext cx="1793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tx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ty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are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new variable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LW: procedure for lifting when’s in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7" y="1878769"/>
            <a:ext cx="8222673" cy="484107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 </a:t>
            </a:r>
            <a:r>
              <a:rPr lang="en-US" sz="1800" dirty="0"/>
              <a:t>(</a:t>
            </a:r>
            <a:r>
              <a:rPr lang="en-US" sz="1800" dirty="0" err="1"/>
              <a:t>bs</a:t>
            </a:r>
            <a:r>
              <a:rPr lang="en-US" sz="1800" dirty="0" smtClean="0"/>
              <a:t>, </a:t>
            </a:r>
            <a:r>
              <a:rPr lang="en-US" sz="1800" dirty="0"/>
              <a:t>[[</a:t>
            </a:r>
            <a:r>
              <a:rPr lang="en-US" sz="1800" dirty="0" err="1" smtClean="0"/>
              <a:t>x.w</a:t>
            </a:r>
            <a:r>
              <a:rPr lang="en-US" sz="1800" dirty="0" smtClean="0"/>
              <a:t>(e)]]) = </a:t>
            </a:r>
            <a:r>
              <a:rPr lang="en-US" sz="1800" dirty="0"/>
              <a:t>{bs1, </a:t>
            </a:r>
            <a:r>
              <a:rPr lang="en-US" sz="1800" dirty="0" err="1"/>
              <a:t>t</a:t>
            </a:r>
            <a:r>
              <a:rPr lang="en-US" sz="1800" baseline="-25000" dirty="0" err="1"/>
              <a:t>B</a:t>
            </a:r>
            <a:r>
              <a:rPr lang="en-US" sz="1800" dirty="0"/>
              <a:t> , </a:t>
            </a:r>
            <a:r>
              <a:rPr lang="en-US" sz="1800" dirty="0" err="1"/>
              <a:t>t</a:t>
            </a:r>
            <a:r>
              <a:rPr lang="en-US" sz="1800" baseline="-25000" dirty="0" err="1"/>
              <a:t>G</a:t>
            </a:r>
            <a:r>
              <a:rPr lang="en-US" sz="1800" dirty="0"/>
              <a:t>  = LWE(</a:t>
            </a:r>
            <a:r>
              <a:rPr lang="en-US" sz="1800" dirty="0" err="1"/>
              <a:t>bs</a:t>
            </a:r>
            <a:r>
              <a:rPr lang="en-US" sz="1800" dirty="0"/>
              <a:t>, [[e]</a:t>
            </a:r>
            <a:r>
              <a:rPr lang="en-US" sz="1800" dirty="0" smtClean="0"/>
              <a:t>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                         return bs1, </a:t>
            </a:r>
            <a:r>
              <a:rPr lang="en-US" sz="1800" dirty="0" err="1" smtClean="0"/>
              <a:t>x.w</a:t>
            </a:r>
            <a:r>
              <a:rPr lang="en-US" sz="1800" dirty="0" smtClean="0"/>
              <a:t>(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 (</a:t>
            </a:r>
            <a:r>
              <a:rPr lang="en-US" sz="1800" dirty="0" err="1" smtClean="0"/>
              <a:t>bs</a:t>
            </a:r>
            <a:r>
              <a:rPr lang="en-US" sz="1800" dirty="0" smtClean="0"/>
              <a:t>, [[</a:t>
            </a:r>
            <a:r>
              <a:rPr lang="en-US" sz="1800" dirty="0" err="1" smtClean="0"/>
              <a:t>m.g</a:t>
            </a:r>
            <a:r>
              <a:rPr lang="en-US" sz="1800" dirty="0" smtClean="0"/>
              <a:t>(e)]])  = 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/>
              <a:t>t</a:t>
            </a:r>
            <a:r>
              <a:rPr lang="en-US" sz="1800" baseline="-25000" dirty="0" err="1"/>
              <a:t>G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return bs1, </a:t>
            </a:r>
            <a:r>
              <a:rPr lang="en-US" sz="1800" dirty="0" err="1" smtClean="0"/>
              <a:t>m.g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(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), </a:t>
            </a:r>
            <a:r>
              <a:rPr lang="en-US" sz="1800" dirty="0"/>
              <a:t>(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err="1" smtClean="0"/>
              <a:t>&amp;m.g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LW 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[[a1;a2]]) </a:t>
            </a:r>
            <a:r>
              <a:rPr lang="en-US" sz="1800" dirty="0"/>
              <a:t>= {bs1, </a:t>
            </a:r>
            <a:r>
              <a:rPr lang="en-US" sz="1800" dirty="0" smtClean="0"/>
              <a:t>a1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smtClean="0"/>
              <a:t>g1 </a:t>
            </a:r>
            <a:r>
              <a:rPr lang="en-US" sz="1800" dirty="0"/>
              <a:t>= </a:t>
            </a:r>
            <a:r>
              <a:rPr lang="en-US" sz="1800" dirty="0" smtClean="0"/>
              <a:t>LW(</a:t>
            </a:r>
            <a:r>
              <a:rPr lang="en-US" sz="1800" dirty="0" err="1" smtClean="0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[[a1</a:t>
            </a:r>
            <a:r>
              <a:rPr lang="en-US" sz="1800" dirty="0"/>
              <a:t>]</a:t>
            </a:r>
            <a:r>
              <a:rPr lang="en-US" sz="1800" dirty="0" smtClean="0"/>
              <a:t>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	                     </a:t>
            </a:r>
            <a:r>
              <a:rPr lang="en-US" sz="1800" dirty="0" smtClean="0"/>
              <a:t>bs2</a:t>
            </a:r>
            <a:r>
              <a:rPr lang="en-US" sz="1800" dirty="0"/>
              <a:t>, </a:t>
            </a:r>
            <a:r>
              <a:rPr lang="en-US" sz="1800" dirty="0" smtClean="0"/>
              <a:t>a2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smtClean="0"/>
              <a:t>g2 </a:t>
            </a:r>
            <a:r>
              <a:rPr lang="en-US" sz="1800" dirty="0"/>
              <a:t>= </a:t>
            </a:r>
            <a:r>
              <a:rPr lang="en-US" sz="1800" dirty="0" smtClean="0"/>
              <a:t>LW(bs1</a:t>
            </a:r>
            <a:r>
              <a:rPr lang="en-US" sz="1800" dirty="0"/>
              <a:t>, </a:t>
            </a:r>
            <a:r>
              <a:rPr lang="en-US" sz="1800" dirty="0" smtClean="0"/>
              <a:t>[[a2</a:t>
            </a:r>
            <a:r>
              <a:rPr lang="en-US" sz="1800" dirty="0"/>
              <a:t>]</a:t>
            </a:r>
            <a:r>
              <a:rPr lang="en-US" sz="1800" dirty="0" smtClean="0"/>
              <a:t>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                        </a:t>
            </a:r>
            <a:r>
              <a:rPr lang="en-US" sz="1800" dirty="0" smtClean="0"/>
              <a:t>return bs2, (a1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; a2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), (g1&amp;g2)}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LW 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</a:t>
            </a:r>
            <a:r>
              <a:rPr lang="en-US" sz="1800" dirty="0" smtClean="0">
                <a:solidFill>
                  <a:schemeClr val="tx2"/>
                </a:solidFill>
              </a:rPr>
              <a:t>if</a:t>
            </a:r>
            <a:r>
              <a:rPr lang="en-US" sz="1800" dirty="0" smtClean="0"/>
              <a:t> (e) a]]) </a:t>
            </a:r>
            <a:r>
              <a:rPr lang="en-US" sz="1800" dirty="0"/>
              <a:t>= 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  </a:t>
            </a:r>
            <a:r>
              <a:rPr lang="en-US" sz="1800" dirty="0"/>
              <a:t>= LWE(</a:t>
            </a:r>
            <a:r>
              <a:rPr lang="en-US" sz="1800" dirty="0" err="1"/>
              <a:t>bs</a:t>
            </a:r>
            <a:r>
              <a:rPr lang="en-US" sz="1800" dirty="0"/>
              <a:t>, [[</a:t>
            </a:r>
            <a:r>
              <a:rPr lang="en-US" sz="1800" dirty="0" smtClean="0"/>
              <a:t>e]]);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                         </a:t>
            </a:r>
            <a:r>
              <a:rPr lang="en-US" sz="1800" dirty="0" smtClean="0"/>
              <a:t>bs2</a:t>
            </a:r>
            <a:r>
              <a:rPr lang="en-US" sz="1800" dirty="0"/>
              <a:t>, </a:t>
            </a:r>
            <a:r>
              <a:rPr lang="en-US" sz="1800" dirty="0" err="1"/>
              <a:t>a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g</a:t>
            </a:r>
            <a:r>
              <a:rPr lang="en-US" sz="1800" dirty="0" smtClean="0"/>
              <a:t>  </a:t>
            </a:r>
            <a:r>
              <a:rPr lang="en-US" sz="1800" dirty="0"/>
              <a:t>= </a:t>
            </a:r>
            <a:r>
              <a:rPr lang="en-US" sz="1800" dirty="0" smtClean="0"/>
              <a:t>LW(bs1</a:t>
            </a:r>
            <a:r>
              <a:rPr lang="en-US" sz="1800" dirty="0"/>
              <a:t>, </a:t>
            </a:r>
            <a:r>
              <a:rPr lang="en-US" sz="1800" dirty="0" smtClean="0"/>
              <a:t>[[a]]);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                         </a:t>
            </a:r>
            <a:r>
              <a:rPr lang="en-US" sz="1800" dirty="0" smtClean="0"/>
              <a:t>bs3 </a:t>
            </a:r>
            <a:r>
              <a:rPr lang="en-US" sz="1800" dirty="0"/>
              <a:t>= </a:t>
            </a:r>
            <a:r>
              <a:rPr lang="en-US" sz="1800" dirty="0" smtClean="0"/>
              <a:t>bs2+(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)+(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return bs3,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, (</a:t>
            </a:r>
            <a:r>
              <a:rPr lang="en-US" sz="1800" dirty="0"/>
              <a:t>g | !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smtClean="0"/>
              <a:t>) </a:t>
            </a:r>
            <a:r>
              <a:rPr lang="en-US" sz="1800" dirty="0"/>
              <a:t>&amp; 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smtClean="0"/>
              <a:t>)}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 (</a:t>
            </a:r>
            <a:r>
              <a:rPr lang="en-US" sz="1800" dirty="0" err="1" smtClean="0"/>
              <a:t>bs</a:t>
            </a:r>
            <a:r>
              <a:rPr lang="en-US" sz="1800" dirty="0" smtClean="0"/>
              <a:t>, [[a </a:t>
            </a:r>
            <a:r>
              <a:rPr lang="en-US" sz="1800" dirty="0">
                <a:solidFill>
                  <a:schemeClr val="tx2"/>
                </a:solidFill>
              </a:rPr>
              <a:t>when</a:t>
            </a:r>
            <a:r>
              <a:rPr lang="en-US" sz="1800" dirty="0"/>
              <a:t> </a:t>
            </a:r>
            <a:r>
              <a:rPr lang="en-US" sz="1800" dirty="0" smtClean="0"/>
              <a:t>e]]) </a:t>
            </a:r>
            <a:r>
              <a:rPr lang="en-US" sz="1800" dirty="0"/>
              <a:t>= 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  </a:t>
            </a:r>
            <a:r>
              <a:rPr lang="en-US" sz="1800" dirty="0"/>
              <a:t>= LWE(</a:t>
            </a:r>
            <a:r>
              <a:rPr lang="en-US" sz="1800" dirty="0" err="1"/>
              <a:t>bs</a:t>
            </a:r>
            <a:r>
              <a:rPr lang="en-US" sz="1800" dirty="0"/>
              <a:t>, </a:t>
            </a:r>
            <a:r>
              <a:rPr lang="en-US" sz="1800" dirty="0" smtClean="0"/>
              <a:t>[[e]]);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                                     bs2,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, g  </a:t>
            </a:r>
            <a:r>
              <a:rPr lang="en-US" sz="1800" dirty="0"/>
              <a:t>= </a:t>
            </a:r>
            <a:r>
              <a:rPr lang="en-US" sz="1800" dirty="0" smtClean="0"/>
              <a:t>LW(bs1, [[a]]);</a:t>
            </a: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                         return bs2+(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smtClean="0"/>
              <a:t>, </a:t>
            </a:r>
            <a:r>
              <a:rPr lang="en-US" sz="1800" dirty="0" err="1"/>
              <a:t>t</a:t>
            </a:r>
            <a:r>
              <a:rPr lang="en-US" sz="1800" baseline="-25000" dirty="0" err="1"/>
              <a:t>B</a:t>
            </a:r>
            <a:r>
              <a:rPr lang="en-US" sz="1800" dirty="0" err="1"/>
              <a:t>&amp;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),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, </a:t>
            </a:r>
            <a:r>
              <a:rPr lang="en-US" sz="1800" dirty="0"/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&amp;g</a:t>
            </a:r>
            <a:r>
              <a:rPr lang="en-US" sz="1800" dirty="0" smtClean="0"/>
              <a:t>)}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 smtClean="0"/>
              <a:t>LW(</a:t>
            </a:r>
            <a:r>
              <a:rPr lang="en-US" sz="1800" dirty="0" err="1" smtClean="0"/>
              <a:t>bs</a:t>
            </a:r>
            <a:r>
              <a:rPr lang="en-US" sz="1800" dirty="0" smtClean="0"/>
              <a:t>, [[</a:t>
            </a:r>
            <a:r>
              <a:rPr lang="en-US" sz="1800" dirty="0" smtClean="0">
                <a:solidFill>
                  <a:schemeClr val="tx2"/>
                </a:solidFill>
              </a:rPr>
              <a:t>let</a:t>
            </a:r>
            <a:r>
              <a:rPr lang="en-US" sz="1800" dirty="0" smtClean="0"/>
              <a:t> t=e </a:t>
            </a:r>
            <a:r>
              <a:rPr lang="en-US" sz="1800" dirty="0">
                <a:solidFill>
                  <a:schemeClr val="tx2"/>
                </a:solidFill>
              </a:rPr>
              <a:t>in</a:t>
            </a:r>
            <a:r>
              <a:rPr lang="en-US" sz="1800" dirty="0"/>
              <a:t> a</a:t>
            </a:r>
            <a:r>
              <a:rPr lang="en-US" sz="1800" dirty="0" smtClean="0"/>
              <a:t>]]) </a:t>
            </a:r>
            <a:r>
              <a:rPr lang="en-US" sz="1800" dirty="0"/>
              <a:t>= </a:t>
            </a:r>
            <a:r>
              <a:rPr lang="en-US" sz="1800" dirty="0" smtClean="0"/>
              <a:t>{bs1,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</a:t>
            </a:r>
            <a:r>
              <a:rPr lang="en-US" sz="1800" dirty="0"/>
              <a:t>,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LWE(</a:t>
            </a:r>
            <a:r>
              <a:rPr lang="en-US" sz="1800" dirty="0" err="1" smtClean="0"/>
              <a:t>bs</a:t>
            </a:r>
            <a:r>
              <a:rPr lang="en-US" sz="1800" dirty="0" smtClean="0"/>
              <a:t>, [[e]]);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bs2 = bs1+(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)+(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err="1" smtClean="0"/>
              <a:t>,t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+(t,{</a:t>
            </a:r>
            <a:r>
              <a:rPr lang="en-US" sz="1800" dirty="0" err="1" smtClean="0"/>
              <a:t>body:</a:t>
            </a:r>
            <a:r>
              <a:rPr lang="en-US" sz="1800" dirty="0" err="1" smtClean="0">
                <a:solidFill>
                  <a:srgbClr val="FF0000"/>
                </a:solidFill>
              </a:rPr>
              <a:t>tx</a:t>
            </a:r>
            <a:r>
              <a:rPr lang="en-US" sz="1800" dirty="0" err="1" smtClean="0"/>
              <a:t>,guard:</a:t>
            </a:r>
            <a:r>
              <a:rPr lang="en-US" sz="1800" dirty="0" err="1" smtClean="0">
                <a:solidFill>
                  <a:srgbClr val="FF0000"/>
                </a:solidFill>
              </a:rPr>
              <a:t>ty</a:t>
            </a:r>
            <a:r>
              <a:rPr lang="en-US" sz="1800" dirty="0" smtClean="0"/>
              <a:t>})</a:t>
            </a:r>
            <a:endParaRPr lang="en-US" sz="1800" b="1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800" dirty="0"/>
              <a:t>     </a:t>
            </a:r>
            <a:r>
              <a:rPr lang="en-US" sz="1800" dirty="0" smtClean="0"/>
              <a:t>                                  return LW(bs2, [[a]]}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95000"/>
              </a:lnSpc>
              <a:buNone/>
            </a:pPr>
            <a:endParaRPr lang="en-US" sz="1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75747" y="1518173"/>
            <a:ext cx="60388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LW </a:t>
            </a:r>
            <a:r>
              <a:rPr lang="en-US" sz="1800" dirty="0"/>
              <a:t>:: </a:t>
            </a:r>
            <a:r>
              <a:rPr lang="en-US" sz="1800" dirty="0" smtClean="0"/>
              <a:t>(Bindings, </a:t>
            </a:r>
            <a:r>
              <a:rPr lang="en-US" sz="1800" dirty="0" err="1" smtClean="0"/>
              <a:t>Exp</a:t>
            </a:r>
            <a:r>
              <a:rPr lang="en-US" sz="1800" dirty="0" smtClean="0"/>
              <a:t>) </a:t>
            </a:r>
            <a:r>
              <a:rPr lang="en-US" sz="1800" dirty="0"/>
              <a:t>-&gt; </a:t>
            </a:r>
            <a:r>
              <a:rPr lang="en-US" sz="1800" dirty="0" smtClean="0"/>
              <a:t>(Bindings, </a:t>
            </a:r>
            <a:r>
              <a:rPr lang="en-US" sz="1800" dirty="0" err="1" smtClean="0"/>
              <a:t>Action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, </a:t>
            </a:r>
            <a:r>
              <a:rPr lang="en-US" sz="1800" dirty="0" err="1" smtClean="0"/>
              <a:t>Exp</a:t>
            </a:r>
            <a:r>
              <a:rPr lang="en-US" sz="1800" baseline="-25000" dirty="0" err="1" smtClean="0"/>
              <a:t>G</a:t>
            </a:r>
            <a:r>
              <a:rPr lang="en-US" sz="1800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5747" y="6030355"/>
            <a:ext cx="1793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tx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ty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are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new variable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96894" cy="1143000"/>
          </a:xfrm>
        </p:spPr>
        <p:txBody>
          <a:bodyPr/>
          <a:lstStyle/>
          <a:p>
            <a:r>
              <a:rPr lang="en-US" sz="4000" dirty="0" smtClean="0"/>
              <a:t>WIF: when-to-if transformation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95" y="1667493"/>
            <a:ext cx="7772400" cy="4114800"/>
          </a:xfrm>
        </p:spPr>
        <p:txBody>
          <a:bodyPr/>
          <a:lstStyle/>
          <a:p>
            <a:r>
              <a:rPr lang="en-US" sz="2400" dirty="0" smtClean="0"/>
              <a:t>Given </a:t>
            </a:r>
            <a:r>
              <a:rPr lang="en-US" sz="2400" dirty="0" smtClean="0">
                <a:solidFill>
                  <a:schemeClr val="tx2"/>
                </a:solidFill>
              </a:rPr>
              <a:t>rule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a,</a:t>
            </a:r>
          </a:p>
          <a:p>
            <a:pPr marL="0" indent="0">
              <a:buNone/>
            </a:pPr>
            <a:r>
              <a:rPr lang="en-US" sz="2400" dirty="0" smtClean="0"/>
              <a:t>              WIF</a:t>
            </a:r>
            <a:r>
              <a:rPr lang="en-US" sz="2400" smtClean="0"/>
              <a:t>(ra) </a:t>
            </a:r>
            <a:r>
              <a:rPr lang="en-US" sz="2400" dirty="0" smtClean="0"/>
              <a:t>returns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            rule</a:t>
            </a:r>
            <a:r>
              <a:rPr lang="en-US" sz="2400" dirty="0" smtClean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let</a:t>
            </a:r>
            <a:r>
              <a:rPr lang="en-US" sz="2400" dirty="0" smtClean="0"/>
              <a:t> </a:t>
            </a:r>
            <a:r>
              <a:rPr lang="en-US" sz="2400" dirty="0" err="1" smtClean="0"/>
              <a:t>bs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in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smtClean="0"/>
              <a:t>(g) a</a:t>
            </a:r>
            <a:r>
              <a:rPr lang="en-US" sz="2400" baseline="-25000" smtClean="0"/>
              <a:t>B</a:t>
            </a:r>
            <a:r>
              <a:rPr lang="en-US" sz="2400" smtClean="0"/>
              <a:t>))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assuming LW({}</a:t>
            </a:r>
            <a:r>
              <a:rPr lang="en-US" sz="2400" smtClean="0"/>
              <a:t>, a) </a:t>
            </a:r>
            <a:r>
              <a:rPr lang="en-US" sz="2400" dirty="0" smtClean="0"/>
              <a:t>returns (</a:t>
            </a:r>
            <a:r>
              <a:rPr lang="en-US" sz="2400" dirty="0" err="1" smtClean="0"/>
              <a:t>bs</a:t>
            </a:r>
            <a:r>
              <a:rPr lang="en-US" sz="2400" dirty="0" smtClean="0"/>
              <a:t>,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B</a:t>
            </a:r>
            <a:r>
              <a:rPr lang="en-US" sz="2400" smtClean="0"/>
              <a:t>, g)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Notice, </a:t>
            </a:r>
          </a:p>
          <a:p>
            <a:pPr lvl="1"/>
            <a:r>
              <a:rPr lang="en-US" sz="2000" dirty="0" smtClean="0"/>
              <a:t>WIF</a:t>
            </a:r>
            <a:r>
              <a:rPr lang="en-US" sz="2000" smtClean="0"/>
              <a:t>(ra) </a:t>
            </a:r>
            <a:r>
              <a:rPr lang="en-US" sz="2000" dirty="0"/>
              <a:t>has no </a:t>
            </a:r>
            <a:r>
              <a:rPr lang="en-US" sz="2000" dirty="0" smtClean="0"/>
              <a:t>when’s</a:t>
            </a:r>
          </a:p>
          <a:p>
            <a:pPr lvl="1"/>
            <a:r>
              <a:rPr lang="en-US" sz="2000" dirty="0" smtClean="0"/>
              <a:t>WIF(a1</a:t>
            </a:r>
            <a:r>
              <a:rPr lang="en-US" sz="2000" smtClean="0"/>
              <a:t>;a2) </a:t>
            </a:r>
            <a:r>
              <a:rPr lang="en-US" sz="2000" dirty="0"/>
              <a:t>≠ (</a:t>
            </a:r>
            <a:r>
              <a:rPr lang="en-US" sz="2000" dirty="0" smtClean="0"/>
              <a:t>WIF</a:t>
            </a:r>
            <a:r>
              <a:rPr lang="en-US" sz="2000" smtClean="0"/>
              <a:t>(a1);</a:t>
            </a:r>
            <a:r>
              <a:rPr lang="en-US" sz="2000" dirty="0" smtClean="0"/>
              <a:t>WIF</a:t>
            </a:r>
            <a:r>
              <a:rPr lang="en-US" sz="2000" smtClean="0"/>
              <a:t>(a2))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 (Sequential </a:t>
            </a:r>
            <a:r>
              <a:rPr lang="en-US" dirty="0" err="1"/>
              <a:t>Ckts</a:t>
            </a:r>
            <a:r>
              <a:rPr lang="en-US" dirty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401694"/>
              </p:ext>
            </p:extLst>
          </p:nvPr>
        </p:nvGraphicFramePr>
        <p:xfrm>
          <a:off x="636328" y="1645071"/>
          <a:ext cx="5028210" cy="30797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070"/>
                <a:gridCol w="1676070"/>
                <a:gridCol w="1676070"/>
              </a:tblGrid>
              <a:tr h="84471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state</a:t>
                      </a:r>
                    </a:p>
                    <a:p>
                      <a:r>
                        <a:rPr lang="en-US" dirty="0" smtClean="0"/>
                        <a:t>Q1 Q2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State,</a:t>
                      </a:r>
                      <a:r>
                        <a:rPr lang="en-US" baseline="0" dirty="0" smtClean="0"/>
                        <a:t> Output</a:t>
                      </a:r>
                    </a:p>
                    <a:p>
                      <a:r>
                        <a:rPr lang="en-US" baseline="0" dirty="0" smtClean="0"/>
                        <a:t>X=0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State,</a:t>
                      </a:r>
                    </a:p>
                    <a:p>
                      <a:r>
                        <a:rPr lang="en-US" dirty="0" smtClean="0"/>
                        <a:t>Output</a:t>
                      </a:r>
                    </a:p>
                    <a:p>
                      <a:r>
                        <a:rPr lang="en-US" dirty="0" smtClean="0"/>
                        <a:t>X=1</a:t>
                      </a:r>
                      <a:endParaRPr lang="en-US" dirty="0"/>
                    </a:p>
                  </a:txBody>
                  <a:tcPr/>
                </a:tc>
              </a:tr>
              <a:tr h="541337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01,0</a:t>
                      </a:r>
                      <a:endParaRPr lang="en-US" dirty="0"/>
                    </a:p>
                  </a:txBody>
                  <a:tcPr/>
                </a:tc>
              </a:tr>
              <a:tr h="541337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00,0</a:t>
                      </a:r>
                      <a:endParaRPr lang="en-US" dirty="0"/>
                    </a:p>
                  </a:txBody>
                  <a:tcPr/>
                </a:tc>
              </a:tr>
              <a:tr h="54133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11,1</a:t>
                      </a:r>
                      <a:endParaRPr lang="en-US" dirty="0"/>
                    </a:p>
                  </a:txBody>
                  <a:tcPr/>
                </a:tc>
              </a:tr>
              <a:tr h="541337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pic>
        <p:nvPicPr>
          <p:cNvPr id="2050" name="Picture 2" descr="state-ex.gif (6230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494" y="1442913"/>
            <a:ext cx="2670752" cy="23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q-expl.gif (4827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807" y="4000093"/>
            <a:ext cx="3224439" cy="239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0020" y="4798135"/>
            <a:ext cx="4493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description: </a:t>
            </a:r>
          </a:p>
          <a:p>
            <a:r>
              <a:rPr lang="en-US" dirty="0" smtClean="0"/>
              <a:t>State Transition Table or Diagram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0020" y="5618860"/>
            <a:ext cx="3889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Easily translated into circuits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0946" y="6293754"/>
            <a:ext cx="8354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4"/>
              </a:rPr>
              <a:t>http://www.ee.usyd.edu.au/tutorials/digital_tutorial/part3/t-diag.htm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13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Finite State Machines (Sequential </a:t>
            </a:r>
            <a:r>
              <a:rPr lang="en-US" sz="4000" dirty="0" err="1" smtClean="0"/>
              <a:t>Ckts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69" y="1596241"/>
            <a:ext cx="7772400" cy="4114800"/>
          </a:xfrm>
        </p:spPr>
        <p:txBody>
          <a:bodyPr/>
          <a:lstStyle/>
          <a:p>
            <a:r>
              <a:rPr lang="en-US" sz="2400" dirty="0"/>
              <a:t>A computer (if fact all digital hardware) is an </a:t>
            </a:r>
            <a:r>
              <a:rPr lang="en-US" sz="2400" dirty="0" smtClean="0"/>
              <a:t>FSM</a:t>
            </a:r>
            <a:endParaRPr lang="en-US" sz="2000" dirty="0"/>
          </a:p>
          <a:p>
            <a:r>
              <a:rPr lang="en-US" sz="2400" dirty="0" smtClean="0"/>
              <a:t>Neither State tables nor diagrams is suitable for describing very large digital designs</a:t>
            </a:r>
          </a:p>
          <a:p>
            <a:pPr lvl="1"/>
            <a:r>
              <a:rPr lang="en-US" sz="2000" dirty="0" smtClean="0"/>
              <a:t>large circuits must be described </a:t>
            </a:r>
            <a:r>
              <a:rPr lang="en-US" sz="2000" dirty="0"/>
              <a:t>in a modular </a:t>
            </a:r>
            <a:r>
              <a:rPr lang="en-US" sz="2000" dirty="0" smtClean="0"/>
              <a:t>fashion -- as a collection of cooperating FSMs</a:t>
            </a:r>
          </a:p>
          <a:p>
            <a:r>
              <a:rPr lang="en-US" sz="2400" dirty="0" smtClean="0"/>
              <a:t>Bluespec is a modern programming language to describe cooperating FSMs</a:t>
            </a:r>
          </a:p>
          <a:p>
            <a:pPr lvl="1"/>
            <a:r>
              <a:rPr lang="en-US" sz="2000" dirty="0" smtClean="0"/>
              <a:t>This lecture is about understanding the semantics of Bluespec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348" y="1516764"/>
            <a:ext cx="6400800" cy="1752600"/>
          </a:xfrm>
        </p:spPr>
        <p:txBody>
          <a:bodyPr/>
          <a:lstStyle/>
          <a:p>
            <a:r>
              <a:rPr lang="en-US" dirty="0" smtClean="0"/>
              <a:t>In this lecture we will use pseudo syntax, and assume that type checking has been performed (programs are type correct)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2DBA8F0E-D6DA-4224-82EA-C9BF982C3C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KBS0: A simple language for describing Sequential </a:t>
            </a:r>
            <a:r>
              <a:rPr lang="en-US" sz="4000" dirty="0" err="1" smtClean="0">
                <a:solidFill>
                  <a:srgbClr val="660066"/>
                </a:solidFill>
              </a:rPr>
              <a:t>ckts</a:t>
            </a:r>
            <a:r>
              <a:rPr lang="en-US" sz="4000" dirty="0" smtClean="0">
                <a:solidFill>
                  <a:srgbClr val="660066"/>
                </a:solidFill>
              </a:rPr>
              <a:t>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6" y="1584367"/>
            <a:ext cx="7772400" cy="4114800"/>
          </a:xfrm>
        </p:spPr>
        <p:txBody>
          <a:bodyPr/>
          <a:lstStyle/>
          <a:p>
            <a:r>
              <a:rPr lang="en-US" sz="2400" dirty="0"/>
              <a:t>A program consists of a collection of registers (</a:t>
            </a:r>
            <a:r>
              <a:rPr lang="en-US" sz="2400" dirty="0" err="1"/>
              <a:t>x,y</a:t>
            </a:r>
            <a:r>
              <a:rPr lang="en-US" sz="2400" dirty="0"/>
              <a:t>, ...) and </a:t>
            </a:r>
            <a:r>
              <a:rPr lang="en-US" sz="2400" dirty="0" smtClean="0"/>
              <a:t>rules </a:t>
            </a:r>
          </a:p>
          <a:p>
            <a:pPr lvl="1"/>
            <a:r>
              <a:rPr lang="en-US" sz="2000" dirty="0" smtClean="0"/>
              <a:t>Registers </a:t>
            </a:r>
            <a:r>
              <a:rPr lang="en-US" sz="2000" dirty="0"/>
              <a:t>hold the state from one clock cycle to the next </a:t>
            </a:r>
            <a:endParaRPr lang="en-US" sz="2000" dirty="0" smtClean="0"/>
          </a:p>
          <a:p>
            <a:pPr lvl="1"/>
            <a:r>
              <a:rPr lang="en-US" sz="2000" dirty="0" smtClean="0"/>
              <a:t>A rule </a:t>
            </a:r>
            <a:r>
              <a:rPr lang="en-US" sz="2000" dirty="0"/>
              <a:t>specifies how the state is to be modified each clock </a:t>
            </a:r>
            <a:r>
              <a:rPr lang="en-US" sz="2000" dirty="0" smtClean="0"/>
              <a:t>cycle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registers are read at the beginning of the clock cycle and updated at the end of the clock cycle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568" y="323918"/>
            <a:ext cx="8229600" cy="1143000"/>
          </a:xfrm>
        </p:spPr>
        <p:txBody>
          <a:bodyPr/>
          <a:lstStyle/>
          <a:p>
            <a:r>
              <a:rPr lang="en-US" sz="4000" dirty="0" smtClean="0"/>
              <a:t>KBS0: A simple language for describing Sequential </a:t>
            </a:r>
            <a:r>
              <a:rPr lang="en-US" sz="4000" dirty="0" err="1" smtClean="0"/>
              <a:t>ckts</a:t>
            </a:r>
            <a:r>
              <a:rPr lang="en-US" sz="4000" dirty="0" smtClean="0"/>
              <a:t> - 2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77" y="2283703"/>
            <a:ext cx="7837715" cy="3685984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&lt;a&gt; ::= x:= &lt;e&gt; 		</a:t>
            </a:r>
            <a:r>
              <a:rPr lang="en-US" sz="2000" dirty="0">
                <a:latin typeface="Comic Sans MS" pitchFamily="66" charset="0"/>
              </a:rPr>
              <a:t>register assignment</a:t>
            </a:r>
            <a:r>
              <a:rPr lang="en-US" sz="2000" dirty="0"/>
              <a:t>  </a:t>
            </a:r>
          </a:p>
          <a:p>
            <a:pPr marL="0" indent="0">
              <a:buNone/>
            </a:pPr>
            <a:r>
              <a:rPr lang="en-US" sz="2000" dirty="0"/>
              <a:t>      | &lt;a&gt; ; &lt;a&gt;		</a:t>
            </a:r>
            <a:r>
              <a:rPr lang="en-US" sz="2000" dirty="0">
                <a:latin typeface="Comic Sans MS" pitchFamily="66" charset="0"/>
              </a:rPr>
              <a:t>parallel actions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  | </a:t>
            </a:r>
            <a:r>
              <a:rPr lang="en-US" sz="2000" dirty="0">
                <a:solidFill>
                  <a:schemeClr val="tx2"/>
                </a:solidFill>
              </a:rPr>
              <a:t>if</a:t>
            </a:r>
            <a:r>
              <a:rPr lang="en-US" sz="2000" dirty="0"/>
              <a:t> (&lt;e&gt;) &lt;a&gt;		</a:t>
            </a:r>
            <a:r>
              <a:rPr lang="en-US" sz="2000" dirty="0">
                <a:latin typeface="Comic Sans MS" pitchFamily="66" charset="0"/>
              </a:rPr>
              <a:t>conditional action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| </a:t>
            </a:r>
            <a:r>
              <a:rPr lang="en-US" sz="2000" dirty="0">
                <a:solidFill>
                  <a:schemeClr val="tx2"/>
                </a:solidFill>
              </a:rPr>
              <a:t>let</a:t>
            </a:r>
            <a:r>
              <a:rPr lang="en-US" sz="2000" dirty="0"/>
              <a:t> t = &lt;e&gt; </a:t>
            </a:r>
            <a:r>
              <a:rPr lang="en-US" sz="2000" dirty="0">
                <a:solidFill>
                  <a:schemeClr val="tx2"/>
                </a:solidFill>
              </a:rPr>
              <a:t>in</a:t>
            </a:r>
            <a:r>
              <a:rPr lang="en-US" sz="2000" dirty="0"/>
              <a:t> &lt;a&gt;	</a:t>
            </a:r>
            <a:r>
              <a:rPr lang="en-US" sz="2000" dirty="0" smtClean="0">
                <a:latin typeface="Comic Sans MS" pitchFamily="66" charset="0"/>
              </a:rPr>
              <a:t>binding</a:t>
            </a:r>
          </a:p>
          <a:p>
            <a:pPr marL="0" indent="0">
              <a:buNone/>
            </a:pPr>
            <a:endParaRPr lang="en-US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e&gt; ::= c 	</a:t>
            </a:r>
            <a:r>
              <a:rPr lang="en-US" sz="2000" dirty="0">
                <a:solidFill>
                  <a:srgbClr val="40458C"/>
                </a:solidFill>
                <a:latin typeface="Comic Sans MS" pitchFamily="66" charset="0"/>
              </a:rPr>
              <a:t> 		</a:t>
            </a:r>
            <a:r>
              <a:rPr lang="en-US" sz="2000" dirty="0" smtClean="0">
                <a:solidFill>
                  <a:srgbClr val="40458C"/>
                </a:solidFill>
                <a:latin typeface="Comic Sans MS" pitchFamily="66" charset="0"/>
              </a:rPr>
              <a:t>constants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/>
              <a:t>      | t 			</a:t>
            </a:r>
            <a:r>
              <a:rPr lang="en-US" sz="2000" dirty="0" smtClean="0">
                <a:latin typeface="Comic Sans MS" pitchFamily="66" charset="0"/>
              </a:rPr>
              <a:t>value </a:t>
            </a:r>
            <a:r>
              <a:rPr lang="en-US" sz="2000" dirty="0">
                <a:latin typeface="Comic Sans MS" pitchFamily="66" charset="0"/>
              </a:rPr>
              <a:t>of a binding</a:t>
            </a:r>
          </a:p>
          <a:p>
            <a:pPr marL="0" indent="0">
              <a:buNone/>
            </a:pPr>
            <a:r>
              <a:rPr lang="en-US" sz="2000" dirty="0"/>
              <a:t>      | </a:t>
            </a:r>
            <a:r>
              <a:rPr lang="en-US" sz="2000" dirty="0" err="1"/>
              <a:t>x.r</a:t>
            </a:r>
            <a:r>
              <a:rPr lang="en-US" sz="2000" dirty="0"/>
              <a:t> 			</a:t>
            </a:r>
            <a:r>
              <a:rPr lang="en-US" sz="2000" dirty="0" smtClean="0">
                <a:latin typeface="Comic Sans MS" pitchFamily="66" charset="0"/>
              </a:rPr>
              <a:t>register </a:t>
            </a:r>
            <a:r>
              <a:rPr lang="en-US" sz="2000" dirty="0">
                <a:latin typeface="Comic Sans MS" pitchFamily="66" charset="0"/>
              </a:rPr>
              <a:t>read</a:t>
            </a:r>
          </a:p>
          <a:p>
            <a:pPr marL="0" indent="0">
              <a:buNone/>
            </a:pPr>
            <a:r>
              <a:rPr lang="en-US" sz="2000" dirty="0"/>
              <a:t>      | op(&lt;e&gt;,&lt;e&gt;) 		</a:t>
            </a:r>
            <a:r>
              <a:rPr lang="en-US" sz="2000" dirty="0">
                <a:latin typeface="Comic Sans MS" pitchFamily="66" charset="0"/>
              </a:rPr>
              <a:t>operators like </a:t>
            </a:r>
            <a:r>
              <a:rPr lang="en-US" sz="2000" dirty="0" smtClean="0">
                <a:latin typeface="Comic Sans MS" pitchFamily="66" charset="0"/>
              </a:rPr>
              <a:t>And, Or, Not, +, ...</a:t>
            </a:r>
            <a:endParaRPr lang="en-US" sz="2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000" dirty="0"/>
              <a:t>      | </a:t>
            </a:r>
            <a:r>
              <a:rPr lang="en-US" sz="2000" dirty="0">
                <a:solidFill>
                  <a:schemeClr val="tx2"/>
                </a:solidFill>
              </a:rPr>
              <a:t>let</a:t>
            </a:r>
            <a:r>
              <a:rPr lang="en-US" sz="2000" dirty="0"/>
              <a:t> t = &lt;e&gt; </a:t>
            </a:r>
            <a:r>
              <a:rPr lang="en-US" sz="2000" dirty="0">
                <a:solidFill>
                  <a:schemeClr val="tx2"/>
                </a:solidFill>
              </a:rPr>
              <a:t>in</a:t>
            </a:r>
            <a:r>
              <a:rPr lang="en-US" sz="2000" dirty="0"/>
              <a:t> &lt;e&gt;	</a:t>
            </a:r>
            <a:r>
              <a:rPr lang="en-US" sz="2000" dirty="0" smtClean="0">
                <a:latin typeface="Comic Sans MS" pitchFamily="66" charset="0"/>
              </a:rPr>
              <a:t>binding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94869" y="5974301"/>
            <a:ext cx="752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assume that the names in the bindings (t …) can be defined only once (single assignment restriction)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4869" y="1591294"/>
            <a:ext cx="7897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rule is simply an action &lt;a&gt; described below. </a:t>
            </a:r>
          </a:p>
          <a:p>
            <a:r>
              <a:rPr lang="en-US" dirty="0" smtClean="0"/>
              <a:t>Expression &lt;e&gt; is a way of describing combinational </a:t>
            </a:r>
            <a:r>
              <a:rPr lang="en-US" dirty="0" err="1" smtClean="0"/>
              <a:t>ckts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Evaluating expressions and actions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9" y="1513448"/>
            <a:ext cx="5420097" cy="4602344"/>
          </a:xfrm>
        </p:spPr>
        <p:txBody>
          <a:bodyPr/>
          <a:lstStyle/>
          <a:p>
            <a:r>
              <a:rPr lang="en-US" sz="2000" dirty="0" smtClean="0"/>
              <a:t>The state of the system s is defined as the value of all its registers </a:t>
            </a:r>
          </a:p>
          <a:p>
            <a:r>
              <a:rPr lang="en-US" sz="2000" dirty="0" smtClean="0"/>
              <a:t>An expression is evaluated by computing its value on the current state</a:t>
            </a:r>
          </a:p>
          <a:p>
            <a:r>
              <a:rPr lang="en-US" sz="2000" dirty="0" smtClean="0"/>
              <a:t>An action </a:t>
            </a:r>
            <a:r>
              <a:rPr lang="en-US" sz="2000" dirty="0"/>
              <a:t>defines the next value of some of the state </a:t>
            </a:r>
            <a:r>
              <a:rPr lang="en-US" sz="2000" dirty="0" smtClean="0"/>
              <a:t>elements based on the current value of the state</a:t>
            </a:r>
          </a:p>
          <a:p>
            <a:r>
              <a:rPr lang="en-US" sz="2000" dirty="0" smtClean="0"/>
              <a:t>A rule is evaluated by evaluating the corresponding action and simultaneously updating all the affected state elements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258296" y="1664016"/>
            <a:ext cx="2683748" cy="466357"/>
            <a:chOff x="6258296" y="1664016"/>
            <a:chExt cx="2683748" cy="466357"/>
          </a:xfrm>
        </p:grpSpPr>
        <p:sp>
          <p:nvSpPr>
            <p:cNvPr id="8" name="TextBox 7"/>
            <p:cNvSpPr txBox="1"/>
            <p:nvPr/>
          </p:nvSpPr>
          <p:spPr>
            <a:xfrm>
              <a:off x="6258296" y="1664016"/>
              <a:ext cx="268374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  y  z  ...         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638306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04463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418120" y="1668707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Cloud 17"/>
          <p:cNvSpPr/>
          <p:nvPr/>
        </p:nvSpPr>
        <p:spPr bwMode="auto">
          <a:xfrm>
            <a:off x="6314948" y="2321476"/>
            <a:ext cx="2597445" cy="53439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57823" y="2376741"/>
            <a:ext cx="953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228646" y="3823346"/>
            <a:ext cx="2715808" cy="466357"/>
            <a:chOff x="6258296" y="1664016"/>
            <a:chExt cx="2715808" cy="466357"/>
          </a:xfrm>
        </p:grpSpPr>
        <p:sp>
          <p:nvSpPr>
            <p:cNvPr id="21" name="TextBox 20"/>
            <p:cNvSpPr txBox="1"/>
            <p:nvPr/>
          </p:nvSpPr>
          <p:spPr>
            <a:xfrm>
              <a:off x="6258296" y="1664016"/>
              <a:ext cx="2715808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x’ y’ z’  ...         </a:t>
              </a:r>
              <a:endParaRPr lang="en-US" sz="2400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638306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04463" y="1668708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418120" y="1668707"/>
              <a:ext cx="11875" cy="461665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238005" y="3104991"/>
            <a:ext cx="376551" cy="723047"/>
            <a:chOff x="6238005" y="3104991"/>
            <a:chExt cx="376551" cy="723047"/>
          </a:xfrm>
        </p:grpSpPr>
        <p:grpSp>
          <p:nvGrpSpPr>
            <p:cNvPr id="28" name="Group 27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34" name="Straight Arrow Connector 33"/>
          <p:cNvCxnSpPr/>
          <p:nvPr/>
        </p:nvCxnSpPr>
        <p:spPr bwMode="auto">
          <a:xfrm flipH="1">
            <a:off x="6437656" y="2141470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6819642" y="2137556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7241569" y="2139305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6639780" y="3103016"/>
            <a:ext cx="376551" cy="723047"/>
            <a:chOff x="6238005" y="3104991"/>
            <a:chExt cx="376551" cy="723047"/>
          </a:xfrm>
        </p:grpSpPr>
        <p:grpSp>
          <p:nvGrpSpPr>
            <p:cNvPr id="39" name="Group 38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041606" y="3097642"/>
            <a:ext cx="376551" cy="723047"/>
            <a:chOff x="6238005" y="3104991"/>
            <a:chExt cx="376551" cy="723047"/>
          </a:xfrm>
        </p:grpSpPr>
        <p:grpSp>
          <p:nvGrpSpPr>
            <p:cNvPr id="46" name="Group 45"/>
            <p:cNvGrpSpPr/>
            <p:nvPr/>
          </p:nvGrpSpPr>
          <p:grpSpPr>
            <a:xfrm>
              <a:off x="6238005" y="3207952"/>
              <a:ext cx="376551" cy="461665"/>
              <a:chOff x="6974813" y="3146397"/>
              <a:chExt cx="376551" cy="461665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6974813" y="3207952"/>
                <a:ext cx="366157" cy="4001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80750" y="3146397"/>
                <a:ext cx="37061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lang="en-US" sz="2400" dirty="0" smtClean="0">
                    <a:sym typeface="Symbol"/>
                  </a:rPr>
                  <a:t></a:t>
                </a:r>
                <a:endParaRPr lang="en-US" sz="2400" dirty="0"/>
              </a:p>
            </p:txBody>
          </p:sp>
        </p:grpSp>
        <p:cxnSp>
          <p:nvCxnSpPr>
            <p:cNvPr id="47" name="Straight Arrow Connector 46"/>
            <p:cNvCxnSpPr/>
            <p:nvPr/>
          </p:nvCxnSpPr>
          <p:spPr bwMode="auto">
            <a:xfrm flipH="1">
              <a:off x="6437657" y="36696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>
              <a:off x="6506932" y="3109517"/>
              <a:ext cx="1" cy="158421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6314948" y="3104991"/>
              <a:ext cx="1" cy="158421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52" name="Straight Arrow Connector 51"/>
          <p:cNvCxnSpPr/>
          <p:nvPr/>
        </p:nvCxnSpPr>
        <p:spPr bwMode="auto">
          <a:xfrm flipH="1">
            <a:off x="6659333" y="2776655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6962183" y="2847798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7274244" y="2877223"/>
            <a:ext cx="1" cy="15842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538608" y="2774680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>
            <a:off x="6841458" y="2845823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>
            <a:off x="7153519" y="2875248"/>
            <a:ext cx="1" cy="15842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5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Bluespec Execution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6582" y="1628044"/>
            <a:ext cx="7772400" cy="1955357"/>
          </a:xfrm>
        </p:spPr>
        <p:txBody>
          <a:bodyPr/>
          <a:lstStyle/>
          <a:p>
            <a:pPr eaLnBrk="1" hangingPunct="1">
              <a:buFont typeface="Wingdings" pitchFamily="-96" charset="2"/>
              <a:buNone/>
            </a:pPr>
            <a:r>
              <a:rPr lang="en-US" sz="2400" i="1" dirty="0" smtClean="0"/>
              <a:t>Repeatedly: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Select a rule to execute </a:t>
            </a:r>
          </a:p>
          <a:p>
            <a:pPr eaLnBrk="1" hangingPunct="1"/>
            <a:r>
              <a:rPr lang="en-US" sz="2400" dirty="0" smtClean="0"/>
              <a:t>Compute the state updates </a:t>
            </a:r>
          </a:p>
          <a:p>
            <a:pPr eaLnBrk="1" hangingPunct="1"/>
            <a:r>
              <a:rPr lang="en-US" sz="2400" dirty="0" smtClean="0"/>
              <a:t>Make the state updates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3488" y="3765522"/>
            <a:ext cx="723207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One-rule-at-a-time-semantics: Any legal behavior of a Bluespec program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explained by observing the state updates obtained by applying only one rule at a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22191" y="1885715"/>
            <a:ext cx="3406954" cy="1477963"/>
            <a:chOff x="3915" y="1466"/>
            <a:chExt cx="1716" cy="93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437" y="1466"/>
              <a:ext cx="1194" cy="93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Highly </a:t>
              </a:r>
              <a:r>
                <a:rPr lang="en-US" dirty="0" smtClean="0"/>
                <a:t>non-deterministic</a:t>
              </a:r>
              <a:r>
                <a:rPr lang="en-US" dirty="0"/>
                <a:t>; User annotations can </a:t>
              </a:r>
              <a:r>
                <a:rPr lang="en-US" dirty="0" smtClean="0"/>
                <a:t>be used in </a:t>
              </a:r>
              <a:r>
                <a:rPr lang="en-US" dirty="0"/>
                <a:t>rule </a:t>
              </a:r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915" y="1755"/>
              <a:ext cx="52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L04-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3488" y="5539377"/>
            <a:ext cx="723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Need a evaluator to define how a rule transforms the </a:t>
            </a:r>
            <a:r>
              <a:rPr lang="en-US" sz="2400" dirty="0" smtClean="0"/>
              <a:t>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97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64200</TotalTime>
  <Words>2069</Words>
  <Application>Microsoft Office PowerPoint</Application>
  <PresentationFormat>On-screen Show (4:3)</PresentationFormat>
  <Paragraphs>354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Contributors to the course material</vt:lpstr>
      <vt:lpstr>Finite State Machines (Sequential Ckts)</vt:lpstr>
      <vt:lpstr>Finite State Machines (Sequential Ckts)</vt:lpstr>
      <vt:lpstr>PowerPoint Presentation</vt:lpstr>
      <vt:lpstr>KBS0: A simple language for describing Sequential ckts -1</vt:lpstr>
      <vt:lpstr>KBS0: A simple language for describing Sequential ckts - 2</vt:lpstr>
      <vt:lpstr>Evaluating expressions and actions</vt:lpstr>
      <vt:lpstr>Bluespec Execution Model</vt:lpstr>
      <vt:lpstr>KBS0 Evaluator</vt:lpstr>
      <vt:lpstr>KBS0: Expression evaluator</vt:lpstr>
      <vt:lpstr>KBS0: Action evaluator</vt:lpstr>
      <vt:lpstr>Rule evaluator</vt:lpstr>
      <vt:lpstr>Evaluation in the presence of modules</vt:lpstr>
      <vt:lpstr>Evaluation in the presence of guards</vt:lpstr>
      <vt:lpstr>Guard Elimination</vt:lpstr>
      <vt:lpstr>Guards vs If’s</vt:lpstr>
      <vt:lpstr>Method calls have implicit guards</vt:lpstr>
      <vt:lpstr>Make implicit guards explicit</vt:lpstr>
      <vt:lpstr>Lifting implicit guards </vt:lpstr>
      <vt:lpstr>Guard Lifting Axioms without Let-blocks</vt:lpstr>
      <vt:lpstr>Optional: A complete procedure for guard lifting</vt:lpstr>
      <vt:lpstr>Let-blocks: Variable names and guards</vt:lpstr>
      <vt:lpstr>Lift procedure</vt:lpstr>
      <vt:lpstr>Bindings</vt:lpstr>
      <vt:lpstr>LWE: procedure for lifting when’s in expressions</vt:lpstr>
      <vt:lpstr>LW: procedure for lifting when’s in actions</vt:lpstr>
      <vt:lpstr>WIF: when-to-if transformation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Arvind</cp:lastModifiedBy>
  <cp:revision>1250</cp:revision>
  <cp:lastPrinted>1601-01-01T00:00:00Z</cp:lastPrinted>
  <dcterms:created xsi:type="dcterms:W3CDTF">2003-01-21T19:25:41Z</dcterms:created>
  <dcterms:modified xsi:type="dcterms:W3CDTF">2013-09-16T17:23:17Z</dcterms:modified>
</cp:coreProperties>
</file>