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1199" r:id="rId2"/>
    <p:sldId id="1211" r:id="rId3"/>
    <p:sldId id="1231" r:id="rId4"/>
    <p:sldId id="1210" r:id="rId5"/>
    <p:sldId id="1201" r:id="rId6"/>
    <p:sldId id="1179" r:id="rId7"/>
    <p:sldId id="1157" r:id="rId8"/>
    <p:sldId id="1227" r:id="rId9"/>
    <p:sldId id="1181" r:id="rId10"/>
    <p:sldId id="1160" r:id="rId11"/>
    <p:sldId id="1170" r:id="rId12"/>
    <p:sldId id="1162" r:id="rId13"/>
    <p:sldId id="1173" r:id="rId14"/>
    <p:sldId id="1184" r:id="rId15"/>
    <p:sldId id="1182" r:id="rId16"/>
    <p:sldId id="1161" r:id="rId17"/>
    <p:sldId id="1202" r:id="rId18"/>
    <p:sldId id="1175" r:id="rId19"/>
    <p:sldId id="1176" r:id="rId20"/>
    <p:sldId id="1188" r:id="rId21"/>
    <p:sldId id="1222" r:id="rId22"/>
    <p:sldId id="1223" r:id="rId23"/>
    <p:sldId id="1232" r:id="rId24"/>
    <p:sldId id="1233" r:id="rId25"/>
    <p:sldId id="1234" r:id="rId26"/>
    <p:sldId id="1235" r:id="rId27"/>
    <p:sldId id="1240" r:id="rId28"/>
    <p:sldId id="1242" r:id="rId29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7117" autoAdjust="0"/>
  </p:normalViewPr>
  <p:slideViewPr>
    <p:cSldViewPr snapToGrid="0">
      <p:cViewPr>
        <p:scale>
          <a:sx n="80" d="100"/>
          <a:sy n="80" d="100"/>
        </p:scale>
        <p:origin x="-1026" y="21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2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C77E381-3D68-440E-A189-E63213D9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83C7EC9-C998-45D6-B335-732EAA9E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01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13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14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1A97E-0D9D-4D57-BE09-0D12D9EB6BA2}" type="slidenum">
              <a:rPr lang="en-US" smtClean="0">
                <a:latin typeface="Tahoma" pitchFamily="-96" charset="0"/>
              </a:rPr>
              <a:pPr/>
              <a:t>15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16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D63CE-2016-483C-9E8A-C873203553DC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18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88D55-28D0-4644-A7D9-27C0078E0ECD}" type="slidenum">
              <a:rPr lang="en-US" smtClean="0">
                <a:latin typeface="Tahoma" pitchFamily="-96" charset="0"/>
              </a:rPr>
              <a:pPr/>
              <a:t>19</a:t>
            </a:fld>
            <a:endParaRPr lang="en-US" smtClean="0">
              <a:latin typeface="Tahoma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88D55-28D0-4644-A7D9-27C0078E0ECD}" type="slidenum">
              <a:rPr lang="en-US" smtClean="0">
                <a:latin typeface="Tahoma" pitchFamily="-96" charset="0"/>
              </a:rPr>
              <a:pPr/>
              <a:t>20</a:t>
            </a:fld>
            <a:endParaRPr lang="en-US" smtClean="0">
              <a:latin typeface="Tahoma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9952-32AA-4472-ABCF-DDBCDA83FB5D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34031-E4EF-4A18-BD89-A99CE7E1FB41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5899-8D70-43ED-88A2-AB54020808EE}" type="slidenum">
              <a:rPr lang="en-US" smtClean="0">
                <a:latin typeface="Tahoma" pitchFamily="-96" charset="0"/>
              </a:rPr>
              <a:pPr/>
              <a:t>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27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A40B12-0BD1-4EF6-956A-40B24450153A}" type="slidenum">
              <a:rPr lang="en-US" smtClean="0">
                <a:latin typeface="Tahoma" pitchFamily="-96" charset="0"/>
              </a:rPr>
              <a:pPr/>
              <a:t>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69B53-21A0-4BB7-B427-4B861344B44D}" type="slidenum">
              <a:rPr lang="en-US" smtClean="0">
                <a:latin typeface="Tahoma" pitchFamily="-96" charset="0"/>
              </a:rPr>
              <a:pPr/>
              <a:t>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66EF-7C1C-4F10-8D65-D853BB404379}" type="slidenum">
              <a:rPr lang="en-US"/>
              <a:pPr/>
              <a:t>8</a:t>
            </a:fld>
            <a:endParaRPr lang="en-US"/>
          </a:p>
        </p:txBody>
      </p:sp>
      <p:sp>
        <p:nvSpPr>
          <p:cNvPr id="140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69B53-21A0-4BB7-B427-4B861344B44D}" type="slidenum">
              <a:rPr lang="en-US" smtClean="0">
                <a:latin typeface="Tahoma" pitchFamily="-96" charset="0"/>
              </a:rPr>
              <a:pPr/>
              <a:t>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47866-B177-4E89-99D6-9D908E8B1DDC}" type="slidenum">
              <a:rPr lang="en-US" smtClean="0">
                <a:latin typeface="Tahoma" pitchFamily="-96" charset="0"/>
              </a:rPr>
              <a:pPr/>
              <a:t>10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11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9002A-819B-46B3-AE48-407FE1385D2F}" type="slidenum">
              <a:rPr lang="en-US" smtClean="0">
                <a:latin typeface="Tahoma" pitchFamily="-96" charset="0"/>
              </a:rPr>
              <a:pPr/>
              <a:t>12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L06-</a:t>
            </a:r>
            <a:fld id="{31C1CF5B-8AC2-4102-99D1-788F5F1C3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L06-</a:t>
            </a:r>
            <a:fld id="{2F80B312-934A-44DF-A893-173DB34B09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1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5100"/>
            <a:ext cx="1781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L06-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702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2831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Pipelining combinational circuits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31C1CF5B-8AC2-4102-99D1-788F5F1C31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Pipeline bubbles</a:t>
            </a:r>
          </a:p>
        </p:txBody>
      </p:sp>
      <p:grpSp>
        <p:nvGrpSpPr>
          <p:cNvPr id="27655" name="Group 3"/>
          <p:cNvGrpSpPr>
            <a:grpSpLocks/>
          </p:cNvGrpSpPr>
          <p:nvPr/>
        </p:nvGrpSpPr>
        <p:grpSpPr bwMode="auto">
          <a:xfrm>
            <a:off x="1554163" y="1752600"/>
            <a:ext cx="5373687" cy="1463675"/>
            <a:chOff x="979" y="1104"/>
            <a:chExt cx="3385" cy="922"/>
          </a:xfrm>
        </p:grpSpPr>
        <p:sp>
          <p:nvSpPr>
            <p:cNvPr id="27663" name="Rectangle 4"/>
            <p:cNvSpPr>
              <a:spLocks noChangeArrowheads="1"/>
            </p:cNvSpPr>
            <p:nvPr/>
          </p:nvSpPr>
          <p:spPr bwMode="auto">
            <a:xfrm>
              <a:off x="1632" y="1104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Rectangle 5"/>
            <p:cNvSpPr>
              <a:spLocks noChangeArrowheads="1"/>
            </p:cNvSpPr>
            <p:nvPr/>
          </p:nvSpPr>
          <p:spPr bwMode="auto">
            <a:xfrm>
              <a:off x="4064" y="1112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6"/>
            <p:cNvSpPr>
              <a:spLocks noChangeShapeType="1"/>
            </p:cNvSpPr>
            <p:nvPr/>
          </p:nvSpPr>
          <p:spPr bwMode="auto">
            <a:xfrm flipV="1">
              <a:off x="117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27667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27671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27672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27692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93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3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6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27690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91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7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9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27688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7689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80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27686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81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27684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82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27683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27656" name="Oval 35"/>
          <p:cNvSpPr>
            <a:spLocks noChangeArrowheads="1"/>
          </p:cNvSpPr>
          <p:nvPr/>
        </p:nvSpPr>
        <p:spPr bwMode="auto">
          <a:xfrm>
            <a:off x="5345113" y="1982788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36"/>
          <p:cNvSpPr>
            <a:spLocks noChangeArrowheads="1"/>
          </p:cNvSpPr>
          <p:nvPr/>
        </p:nvSpPr>
        <p:spPr bwMode="auto">
          <a:xfrm>
            <a:off x="4097338" y="1968500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37"/>
          <p:cNvSpPr txBox="1">
            <a:spLocks noChangeArrowheads="1"/>
          </p:cNvSpPr>
          <p:nvPr/>
        </p:nvSpPr>
        <p:spPr bwMode="auto">
          <a:xfrm>
            <a:off x="876300" y="3563938"/>
            <a:ext cx="45212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sync-pipeline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inQ.deq();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sReg1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sReg2 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f1(sReg1);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outQ.enq(f2(sReg2));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3030" name="Text Box 38"/>
          <p:cNvSpPr txBox="1">
            <a:spLocks noChangeArrowheads="1"/>
          </p:cNvSpPr>
          <p:nvPr/>
        </p:nvSpPr>
        <p:spPr bwMode="auto">
          <a:xfrm>
            <a:off x="5608638" y="3514725"/>
            <a:ext cx="35353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Red and Green tokens must move even if there is nothing in </a:t>
            </a:r>
            <a:r>
              <a:rPr lang="en-US" dirty="0" err="1" smtClean="0"/>
              <a:t>inQ</a:t>
            </a:r>
            <a:r>
              <a:rPr lang="en-US" dirty="0"/>
              <a:t>!</a:t>
            </a:r>
          </a:p>
        </p:txBody>
      </p:sp>
      <p:sp>
        <p:nvSpPr>
          <p:cNvPr id="1493031" name="Text Box 39"/>
          <p:cNvSpPr txBox="1">
            <a:spLocks noChangeArrowheads="1"/>
          </p:cNvSpPr>
          <p:nvPr/>
        </p:nvSpPr>
        <p:spPr bwMode="auto">
          <a:xfrm>
            <a:off x="735013" y="5822950"/>
            <a:ext cx="585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Modify the rule to deal with these conditions</a:t>
            </a:r>
          </a:p>
        </p:txBody>
      </p:sp>
      <p:sp>
        <p:nvSpPr>
          <p:cNvPr id="1493032" name="Text Box 40"/>
          <p:cNvSpPr txBox="1">
            <a:spLocks noChangeArrowheads="1"/>
          </p:cNvSpPr>
          <p:nvPr/>
        </p:nvSpPr>
        <p:spPr bwMode="auto">
          <a:xfrm>
            <a:off x="5608638" y="4454525"/>
            <a:ext cx="3535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Also if there is no token in sReg2 then nothing should be enqueued in the outQ</a:t>
            </a:r>
          </a:p>
        </p:txBody>
      </p:sp>
      <p:sp>
        <p:nvSpPr>
          <p:cNvPr id="1493033" name="Text Box 41"/>
          <p:cNvSpPr txBox="1">
            <a:spLocks noChangeArrowheads="1"/>
          </p:cNvSpPr>
          <p:nvPr/>
        </p:nvSpPr>
        <p:spPr bwMode="auto">
          <a:xfrm>
            <a:off x="6627813" y="5719763"/>
            <a:ext cx="2160587" cy="717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-96" charset="2"/>
              <a:buNone/>
            </a:pPr>
            <a:r>
              <a:rPr lang="en-US">
                <a:solidFill>
                  <a:schemeClr val="accent1"/>
                </a:solidFill>
              </a:rPr>
              <a:t>Valid bits or</a:t>
            </a:r>
          </a:p>
          <a:p>
            <a:pPr algn="ctr">
              <a:buFont typeface="Wingdings" pitchFamily="-96" charset="2"/>
              <a:buNone/>
            </a:pPr>
            <a:r>
              <a:rPr lang="en-US">
                <a:solidFill>
                  <a:schemeClr val="accent1"/>
                </a:solidFill>
              </a:rPr>
              <a:t>the Maybe type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3030" grpId="0"/>
      <p:bldP spid="1493031" grpId="0"/>
      <p:bldP spid="1493032" grpId="0"/>
      <p:bldP spid="14930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Explicit encoding of Valid/Invalid data</a:t>
            </a:r>
          </a:p>
        </p:txBody>
      </p:sp>
      <p:sp>
        <p:nvSpPr>
          <p:cNvPr id="1494028" name="Text Box 12"/>
          <p:cNvSpPr txBox="1">
            <a:spLocks noChangeArrowheads="1"/>
          </p:cNvSpPr>
          <p:nvPr/>
        </p:nvSpPr>
        <p:spPr bwMode="auto">
          <a:xfrm>
            <a:off x="1359694" y="4063004"/>
            <a:ext cx="6664004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sync-pipeline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 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sReg1f &lt;= Valid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sReg2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f1(sReg1); sReg2f &lt;= sReg1f;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sReg2f == Valid) outQ.enq(f2(sReg2));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492500" y="2854325"/>
            <a:ext cx="96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sReg1</a:t>
            </a:r>
            <a:endParaRPr lang="en-US" baseline="-25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4740275" y="2863850"/>
            <a:ext cx="96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sReg2</a:t>
            </a:r>
            <a:endParaRPr lang="en-US" baseline="-250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1554163" y="1752600"/>
            <a:ext cx="5373687" cy="1460500"/>
            <a:chOff x="1554163" y="1752600"/>
            <a:chExt cx="5373687" cy="1460500"/>
          </a:xfrm>
        </p:grpSpPr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3883025" y="1760538"/>
              <a:ext cx="133350" cy="1073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4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35" name="Group 13"/>
            <p:cNvGrpSpPr>
              <a:grpSpLocks/>
            </p:cNvGrpSpPr>
            <p:nvPr/>
          </p:nvGrpSpPr>
          <p:grpSpPr bwMode="auto">
            <a:xfrm>
              <a:off x="2952750" y="1981200"/>
              <a:ext cx="666750" cy="542925"/>
              <a:chOff x="0" y="3126"/>
              <a:chExt cx="420" cy="342"/>
            </a:xfrm>
          </p:grpSpPr>
          <p:sp>
            <p:nvSpPr>
              <p:cNvPr id="55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6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5159375" y="1760538"/>
              <a:ext cx="133350" cy="10731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19"/>
            <p:cNvGrpSpPr>
              <a:grpSpLocks/>
            </p:cNvGrpSpPr>
            <p:nvPr/>
          </p:nvGrpSpPr>
          <p:grpSpPr bwMode="auto">
            <a:xfrm>
              <a:off x="4229100" y="1981200"/>
              <a:ext cx="666750" cy="542925"/>
              <a:chOff x="0" y="3126"/>
              <a:chExt cx="420" cy="342"/>
            </a:xfrm>
          </p:grpSpPr>
          <p:sp>
            <p:nvSpPr>
              <p:cNvPr id="53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4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24"/>
            <p:cNvGrpSpPr>
              <a:grpSpLocks/>
            </p:cNvGrpSpPr>
            <p:nvPr/>
          </p:nvGrpSpPr>
          <p:grpSpPr bwMode="auto">
            <a:xfrm>
              <a:off x="5505450" y="1981200"/>
              <a:ext cx="666750" cy="542925"/>
              <a:chOff x="0" y="3126"/>
              <a:chExt cx="420" cy="342"/>
            </a:xfrm>
          </p:grpSpPr>
          <p:sp>
            <p:nvSpPr>
              <p:cNvPr id="51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52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27"/>
            <p:cNvGrpSpPr>
              <a:grpSpLocks/>
            </p:cNvGrpSpPr>
            <p:nvPr/>
          </p:nvGrpSpPr>
          <p:grpSpPr bwMode="auto">
            <a:xfrm>
              <a:off x="6145213" y="1760538"/>
              <a:ext cx="457200" cy="1068388"/>
              <a:chOff x="4705" y="285"/>
              <a:chExt cx="288" cy="673"/>
            </a:xfrm>
          </p:grpSpPr>
          <p:sp>
            <p:nvSpPr>
              <p:cNvPr id="49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7985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892550" y="1352550"/>
            <a:ext cx="3110147" cy="371475"/>
            <a:chOff x="3892550" y="1352550"/>
            <a:chExt cx="3110147" cy="371475"/>
          </a:xfrm>
        </p:grpSpPr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3892550" y="1570038"/>
              <a:ext cx="127000" cy="1539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0"/>
            <p:cNvSpPr>
              <a:spLocks noChangeArrowheads="1"/>
            </p:cNvSpPr>
            <p:nvPr/>
          </p:nvSpPr>
          <p:spPr bwMode="auto">
            <a:xfrm>
              <a:off x="5159375" y="1570038"/>
              <a:ext cx="127000" cy="1539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34025" y="1352550"/>
              <a:ext cx="1468672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Valid/Invalid</a:t>
              </a:r>
              <a:endParaRPr lang="en-US" sz="1600" dirty="0"/>
            </a:p>
          </p:txBody>
        </p:sp>
        <p:cxnSp>
          <p:nvCxnSpPr>
            <p:cNvPr id="63" name="Straight Arrow Connector 62"/>
            <p:cNvCxnSpPr>
              <a:endCxn id="60" idx="3"/>
            </p:cNvCxnSpPr>
            <p:nvPr/>
          </p:nvCxnSpPr>
          <p:spPr bwMode="auto">
            <a:xfrm flipH="1">
              <a:off x="5286375" y="1524000"/>
              <a:ext cx="314325" cy="12303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" name="TextBox 4"/>
          <p:cNvSpPr txBox="1"/>
          <p:nvPr/>
        </p:nvSpPr>
        <p:spPr>
          <a:xfrm>
            <a:off x="1359694" y="3263900"/>
            <a:ext cx="6664004" cy="6601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union tagged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Valid;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Invalid;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Validbit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Bits);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4028" grpId="0" uiExpand="1" build="p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When is this rule enabled?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750" y="3657600"/>
            <a:ext cx="3506088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sReg1f sReg2f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750" y="4000500"/>
            <a:ext cx="3201517" cy="22960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V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V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V	I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V	I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I	V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I	V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I	I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I	I	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24450" y="4000500"/>
            <a:ext cx="3201517" cy="22960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V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V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V	I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V	I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I	V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I	V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I	I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	I	I	F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00500" y="4000500"/>
            <a:ext cx="554960" cy="2296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89015" y="4000500"/>
            <a:ext cx="678391" cy="2296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Yes1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1725" y="6303419"/>
            <a:ext cx="1885950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Yes1 = yes but no change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24450" y="3657600"/>
            <a:ext cx="3506088" cy="348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sReg1f sReg2f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34884" y="1535113"/>
            <a:ext cx="5776543" cy="20621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sync-pipeline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 inQ.deq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sReg1f &lt;= Valid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sReg1f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sReg2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f1(sReg1); sReg2f &lt;= sReg1f;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sReg2f == Valid) outQ.enq(f2(sReg2));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478332" y="1638372"/>
            <a:ext cx="2527941" cy="1115499"/>
            <a:chOff x="6531497" y="1638372"/>
            <a:chExt cx="2527941" cy="1115499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7148644" y="2446094"/>
              <a:ext cx="8185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sReg1</a:t>
              </a:r>
              <a:endParaRPr lang="en-US" sz="1400" baseline="-25000" dirty="0"/>
            </a:p>
          </p:txBody>
        </p: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7931084" y="2429243"/>
              <a:ext cx="7472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 smtClean="0"/>
                <a:t>sReg2</a:t>
              </a:r>
              <a:endParaRPr lang="en-US" sz="1400" baseline="-250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531497" y="1807685"/>
              <a:ext cx="2527941" cy="813564"/>
              <a:chOff x="2237581" y="1752600"/>
              <a:chExt cx="4364832" cy="1371402"/>
            </a:xfrm>
          </p:grpSpPr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4" name="Rectangle 5"/>
              <p:cNvSpPr>
                <a:spLocks noChangeArrowheads="1"/>
              </p:cNvSpPr>
              <p:nvPr/>
            </p:nvSpPr>
            <p:spPr bwMode="auto">
              <a:xfrm>
                <a:off x="6451600" y="17653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237581" y="2278063"/>
                <a:ext cx="3754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36306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27463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3" name="Rectangle 10"/>
              <p:cNvSpPr>
                <a:spLocks noChangeArrowheads="1"/>
              </p:cNvSpPr>
              <p:nvPr/>
            </p:nvSpPr>
            <p:spPr bwMode="auto">
              <a:xfrm>
                <a:off x="388302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4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2816225"/>
                <a:ext cx="489236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/>
                  <a:t>inQ</a:t>
                </a:r>
                <a:endParaRPr lang="en-US" sz="1400" baseline="-25000"/>
              </a:p>
            </p:txBody>
          </p:sp>
          <p:grpSp>
            <p:nvGrpSpPr>
              <p:cNvPr id="35" name="Group 13"/>
              <p:cNvGrpSpPr>
                <a:grpSpLocks/>
              </p:cNvGrpSpPr>
              <p:nvPr/>
            </p:nvGrpSpPr>
            <p:grpSpPr bwMode="auto">
              <a:xfrm>
                <a:off x="2952750" y="1981200"/>
                <a:ext cx="666750" cy="542925"/>
                <a:chOff x="0" y="3126"/>
                <a:chExt cx="420" cy="342"/>
              </a:xfrm>
            </p:grpSpPr>
            <p:sp>
              <p:nvSpPr>
                <p:cNvPr id="5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" y="3174"/>
                  <a:ext cx="252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f0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55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</p:grpSp>
          <p:sp>
            <p:nvSpPr>
              <p:cNvPr id="36" name="Line 16"/>
              <p:cNvSpPr>
                <a:spLocks noChangeShapeType="1"/>
              </p:cNvSpPr>
              <p:nvPr/>
            </p:nvSpPr>
            <p:spPr bwMode="auto">
              <a:xfrm>
                <a:off x="490696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7" name="Line 17"/>
              <p:cNvSpPr>
                <a:spLocks noChangeShapeType="1"/>
              </p:cNvSpPr>
              <p:nvPr/>
            </p:nvSpPr>
            <p:spPr bwMode="auto">
              <a:xfrm>
                <a:off x="402272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38" name="Rectangle 18"/>
              <p:cNvSpPr>
                <a:spLocks noChangeArrowheads="1"/>
              </p:cNvSpPr>
              <p:nvPr/>
            </p:nvSpPr>
            <p:spPr bwMode="auto">
              <a:xfrm>
                <a:off x="5159375" y="1760538"/>
                <a:ext cx="133350" cy="10731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grpSp>
            <p:nvGrpSpPr>
              <p:cNvPr id="39" name="Group 19"/>
              <p:cNvGrpSpPr>
                <a:grpSpLocks/>
              </p:cNvGrpSpPr>
              <p:nvPr/>
            </p:nvGrpSpPr>
            <p:grpSpPr bwMode="auto">
              <a:xfrm>
                <a:off x="4229100" y="1981200"/>
                <a:ext cx="666750" cy="542925"/>
                <a:chOff x="0" y="3126"/>
                <a:chExt cx="420" cy="342"/>
              </a:xfrm>
            </p:grpSpPr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0" y="3169"/>
                  <a:ext cx="252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f1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53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</p:grp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>
                <a:off x="6183313" y="2260600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5299075" y="2260600"/>
                <a:ext cx="214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>
                <a:off x="5505450" y="1981200"/>
                <a:ext cx="666750" cy="542925"/>
                <a:chOff x="0" y="3126"/>
                <a:chExt cx="420" cy="342"/>
              </a:xfrm>
            </p:grpSpPr>
            <p:sp>
              <p:nvSpPr>
                <p:cNvPr id="5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" y="3169"/>
                  <a:ext cx="252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f2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51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</p:grpSp>
          <p:grpSp>
            <p:nvGrpSpPr>
              <p:cNvPr id="43" name="Group 27"/>
              <p:cNvGrpSpPr>
                <a:grpSpLocks/>
              </p:cNvGrpSpPr>
              <p:nvPr/>
            </p:nvGrpSpPr>
            <p:grpSpPr bwMode="auto">
              <a:xfrm>
                <a:off x="6145213" y="1760538"/>
                <a:ext cx="457200" cy="1068388"/>
                <a:chOff x="4705" y="285"/>
                <a:chExt cx="288" cy="673"/>
              </a:xfrm>
            </p:grpSpPr>
            <p:sp>
              <p:nvSpPr>
                <p:cNvPr id="48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  <p:sp>
              <p:nvSpPr>
                <p:cNvPr id="49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</p:grpSp>
          <p:grpSp>
            <p:nvGrpSpPr>
              <p:cNvPr id="44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4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3145 h 144"/>
                    <a:gd name="T6" fmla="*/ 0 w 288"/>
                    <a:gd name="T7" fmla="*/ 3145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  <p:sp>
              <p:nvSpPr>
                <p:cNvPr id="4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</p:grpSp>
          <p:sp>
            <p:nvSpPr>
              <p:cNvPr id="45" name="Text Box 34"/>
              <p:cNvSpPr txBox="1">
                <a:spLocks noChangeArrowheads="1"/>
              </p:cNvSpPr>
              <p:nvPr/>
            </p:nvSpPr>
            <p:spPr bwMode="auto">
              <a:xfrm>
                <a:off x="5817232" y="2816225"/>
                <a:ext cx="61908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 dirty="0" err="1"/>
                  <a:t>outQ</a:t>
                </a:r>
                <a:endParaRPr lang="en-US" sz="1400" baseline="-250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474930" y="1638372"/>
              <a:ext cx="807250" cy="91351"/>
              <a:chOff x="3892550" y="1570038"/>
              <a:chExt cx="1393825" cy="153987"/>
            </a:xfrm>
          </p:grpSpPr>
          <p:sp>
            <p:nvSpPr>
              <p:cNvPr id="57" name="Rectangle 10"/>
              <p:cNvSpPr>
                <a:spLocks noChangeArrowheads="1"/>
              </p:cNvSpPr>
              <p:nvPr/>
            </p:nvSpPr>
            <p:spPr bwMode="auto">
              <a:xfrm>
                <a:off x="3892550" y="1570038"/>
                <a:ext cx="127000" cy="1539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58" name="Rectangle 10"/>
              <p:cNvSpPr>
                <a:spLocks noChangeArrowheads="1"/>
              </p:cNvSpPr>
              <p:nvPr/>
            </p:nvSpPr>
            <p:spPr bwMode="auto">
              <a:xfrm>
                <a:off x="5159375" y="1570038"/>
                <a:ext cx="127000" cy="15398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4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669843" y="6336999"/>
            <a:ext cx="3764172" cy="320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 = Not Empty; NF = Not Full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utoUpdateAnimBg="0"/>
      <p:bldP spid="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Maybe type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 useful type to capture valid/invalid data</a:t>
            </a:r>
            <a:endParaRPr lang="en-US" sz="4000" dirty="0" smtClean="0"/>
          </a:p>
        </p:txBody>
      </p:sp>
      <p:sp>
        <p:nvSpPr>
          <p:cNvPr id="2867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85813" y="1631950"/>
            <a:ext cx="37592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>
                <a:latin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</a:rPr>
              <a:t> union tagged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void Invalid;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} Maybe#(</a:t>
            </a:r>
            <a:r>
              <a:rPr lang="en-US" sz="1800" b="1" dirty="0">
                <a:latin typeface="Courier New" pitchFamily="49" charset="0"/>
              </a:rPr>
              <a:t>type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8600" y="1641475"/>
            <a:ext cx="3109913" cy="865188"/>
            <a:chOff x="3243" y="1115"/>
            <a:chExt cx="1959" cy="5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84" y="1115"/>
              <a:ext cx="1618" cy="237"/>
              <a:chOff x="3584" y="1115"/>
              <a:chExt cx="1618" cy="237"/>
            </a:xfrm>
          </p:grpSpPr>
          <p:sp>
            <p:nvSpPr>
              <p:cNvPr id="28690" name="Rectangle 6"/>
              <p:cNvSpPr>
                <a:spLocks noChangeArrowheads="1"/>
              </p:cNvSpPr>
              <p:nvPr/>
            </p:nvSpPr>
            <p:spPr bwMode="auto">
              <a:xfrm>
                <a:off x="3584" y="1115"/>
                <a:ext cx="161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flipH="1">
                <a:off x="3849" y="1125"/>
                <a:ext cx="9" cy="2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7" name="Text Box 8"/>
            <p:cNvSpPr txBox="1">
              <a:spLocks noChangeArrowheads="1"/>
            </p:cNvSpPr>
            <p:nvPr/>
          </p:nvSpPr>
          <p:spPr bwMode="auto">
            <a:xfrm>
              <a:off x="4184" y="1126"/>
              <a:ext cx="4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data</a:t>
              </a:r>
            </a:p>
          </p:txBody>
        </p:sp>
        <p:sp>
          <p:nvSpPr>
            <p:cNvPr id="28688" name="Text Box 9"/>
            <p:cNvSpPr txBox="1">
              <a:spLocks noChangeArrowheads="1"/>
            </p:cNvSpPr>
            <p:nvPr/>
          </p:nvSpPr>
          <p:spPr bwMode="auto">
            <a:xfrm>
              <a:off x="3243" y="1429"/>
              <a:ext cx="1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valid/invalid</a:t>
              </a:r>
            </a:p>
          </p:txBody>
        </p:sp>
        <p:sp>
          <p:nvSpPr>
            <p:cNvPr id="28689" name="Line 10"/>
            <p:cNvSpPr>
              <a:spLocks noChangeShapeType="1"/>
            </p:cNvSpPr>
            <p:nvPr/>
          </p:nvSpPr>
          <p:spPr bwMode="auto">
            <a:xfrm flipV="1">
              <a:off x="3566" y="1243"/>
              <a:ext cx="128" cy="18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5553075" y="2489200"/>
            <a:ext cx="334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Registers contain Maybe type values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3657600"/>
            <a:ext cx="642496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Some useful functions on Maybe type: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/>
              <a:t> returns true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Valid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d,x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returns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the data value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smtClean="0"/>
              <a:t>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Valid</a:t>
            </a:r>
          </a:p>
          <a:p>
            <a:pPr>
              <a:buNone/>
            </a:pPr>
            <a:r>
              <a:rPr lang="en-US" dirty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                 the default value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dirty="0" smtClean="0">
                <a:latin typeface="+mn-lt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dirty="0" smtClean="0">
                <a:latin typeface="+mn-lt"/>
                <a:cs typeface="Courier New" pitchFamily="49" charset="0"/>
              </a:rPr>
              <a:t>is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Invalid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Using the Maybe type</a:t>
            </a:r>
          </a:p>
        </p:txBody>
      </p:sp>
      <p:sp>
        <p:nvSpPr>
          <p:cNvPr id="2867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85813" y="1631950"/>
            <a:ext cx="37592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>
                <a:latin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</a:rPr>
              <a:t> union tagged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void Invalid;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} Maybe#(</a:t>
            </a:r>
            <a:r>
              <a:rPr lang="en-US" sz="1800" b="1" dirty="0">
                <a:latin typeface="Courier New" pitchFamily="49" charset="0"/>
              </a:rPr>
              <a:t>type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8600" y="1641475"/>
            <a:ext cx="3109913" cy="865188"/>
            <a:chOff x="3243" y="1115"/>
            <a:chExt cx="1959" cy="5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84" y="1115"/>
              <a:ext cx="1618" cy="237"/>
              <a:chOff x="3584" y="1115"/>
              <a:chExt cx="1618" cy="237"/>
            </a:xfrm>
          </p:grpSpPr>
          <p:sp>
            <p:nvSpPr>
              <p:cNvPr id="28690" name="Rectangle 6"/>
              <p:cNvSpPr>
                <a:spLocks noChangeArrowheads="1"/>
              </p:cNvSpPr>
              <p:nvPr/>
            </p:nvSpPr>
            <p:spPr bwMode="auto">
              <a:xfrm>
                <a:off x="3584" y="1115"/>
                <a:ext cx="161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flipH="1">
                <a:off x="3849" y="1125"/>
                <a:ext cx="9" cy="2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7" name="Text Box 8"/>
            <p:cNvSpPr txBox="1">
              <a:spLocks noChangeArrowheads="1"/>
            </p:cNvSpPr>
            <p:nvPr/>
          </p:nvSpPr>
          <p:spPr bwMode="auto">
            <a:xfrm>
              <a:off x="4184" y="1126"/>
              <a:ext cx="4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data</a:t>
              </a:r>
            </a:p>
          </p:txBody>
        </p:sp>
        <p:sp>
          <p:nvSpPr>
            <p:cNvPr id="28688" name="Text Box 9"/>
            <p:cNvSpPr txBox="1">
              <a:spLocks noChangeArrowheads="1"/>
            </p:cNvSpPr>
            <p:nvPr/>
          </p:nvSpPr>
          <p:spPr bwMode="auto">
            <a:xfrm>
              <a:off x="3243" y="1429"/>
              <a:ext cx="1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valid/invalid</a:t>
              </a:r>
            </a:p>
          </p:txBody>
        </p:sp>
        <p:sp>
          <p:nvSpPr>
            <p:cNvPr id="28689" name="Line 10"/>
            <p:cNvSpPr>
              <a:spLocks noChangeShapeType="1"/>
            </p:cNvSpPr>
            <p:nvPr/>
          </p:nvSpPr>
          <p:spPr bwMode="auto">
            <a:xfrm flipV="1">
              <a:off x="3566" y="1243"/>
              <a:ext cx="128" cy="18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5553075" y="2489200"/>
            <a:ext cx="334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Registers contain Maybe type values</a:t>
            </a:r>
          </a:p>
        </p:txBody>
      </p:sp>
      <p:sp>
        <p:nvSpPr>
          <p:cNvPr id="1494028" name="Text Box 12"/>
          <p:cNvSpPr txBox="1">
            <a:spLocks noChangeArrowheads="1"/>
          </p:cNvSpPr>
          <p:nvPr/>
        </p:nvSpPr>
        <p:spPr bwMode="auto">
          <a:xfrm>
            <a:off x="785812" y="3471162"/>
            <a:ext cx="8116887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sync-pipeline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()); 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sReg2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(sReg1)? Valid f1(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(d, sReg1)) 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Invalid;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(sReg2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(f2(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(d, sReg2)));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402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Pattern-matching: </a:t>
            </a:r>
            <a:r>
              <a:rPr lang="en-US" sz="2400" dirty="0" smtClean="0"/>
              <a:t>An alternative syntax to extract </a:t>
            </a:r>
            <a:r>
              <a:rPr lang="en-US" sz="2400" dirty="0" err="1" smtClean="0"/>
              <a:t>datastructure</a:t>
            </a:r>
            <a:r>
              <a:rPr lang="en-US" sz="2400" dirty="0" smtClean="0"/>
              <a:t> components</a:t>
            </a:r>
            <a:endParaRPr lang="en-US" sz="4000" dirty="0" smtClean="0"/>
          </a:p>
        </p:txBody>
      </p:sp>
      <p:sp>
        <p:nvSpPr>
          <p:cNvPr id="1502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68363" y="5678488"/>
            <a:ext cx="7772400" cy="723900"/>
          </a:xfrm>
        </p:spPr>
        <p:txBody>
          <a:bodyPr/>
          <a:lstStyle/>
          <a:p>
            <a:pPr eaLnBrk="1" hangingPunct="1"/>
            <a:r>
              <a:rPr lang="en-US" sz="2000" smtClean="0"/>
              <a:t>The &amp;&amp;&amp; is a conjunction, and allows pattern-variables to come into scope from left to right</a:t>
            </a:r>
          </a:p>
        </p:txBody>
      </p:sp>
      <p:sp>
        <p:nvSpPr>
          <p:cNvPr id="1502212" name="Text Box 4"/>
          <p:cNvSpPr txBox="1">
            <a:spLocks noChangeArrowheads="1"/>
          </p:cNvSpPr>
          <p:nvPr/>
        </p:nvSpPr>
        <p:spPr bwMode="auto">
          <a:xfrm>
            <a:off x="909638" y="3302000"/>
            <a:ext cx="5481637" cy="1555750"/>
          </a:xfrm>
          <a:prstGeom prst="rect">
            <a:avLst/>
          </a:prstGeom>
          <a:noFill/>
          <a:ln w="3175" algn="ctr">
            <a:solidFill>
              <a:srgbClr val="F23838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(m)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matches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Invalid  :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Valid .x :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502213" name="Text Box 5"/>
          <p:cNvSpPr txBox="1">
            <a:spLocks noChangeArrowheads="1"/>
          </p:cNvSpPr>
          <p:nvPr/>
        </p:nvSpPr>
        <p:spPr bwMode="auto">
          <a:xfrm>
            <a:off x="909638" y="5094288"/>
            <a:ext cx="7124700" cy="460375"/>
          </a:xfrm>
          <a:prstGeom prst="rect">
            <a:avLst/>
          </a:prstGeom>
          <a:noFill/>
          <a:ln w="31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(m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(Valid .x)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&amp;&amp;&amp;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 (x &gt; 10))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09638" y="1614488"/>
            <a:ext cx="4203700" cy="1555750"/>
          </a:xfrm>
          <a:prstGeom prst="rect">
            <a:avLst/>
          </a:prstGeom>
          <a:noFill/>
          <a:ln w="31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typedef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union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tagged</a:t>
            </a:r>
            <a:r>
              <a:rPr lang="en-US" sz="2400" dirty="0">
                <a:latin typeface="Courier New" pitchFamily="49" charset="0"/>
              </a:rPr>
              <a:t> {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</a:rPr>
              <a:t>void</a:t>
            </a:r>
            <a:r>
              <a:rPr lang="en-US" sz="2400" dirty="0">
                <a:latin typeface="Courier New" pitchFamily="49" charset="0"/>
              </a:rPr>
              <a:t>  Invalid;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</a:rPr>
              <a:t>data_T</a:t>
            </a:r>
            <a:r>
              <a:rPr lang="en-US" sz="2400" dirty="0" smtClean="0">
                <a:latin typeface="Courier New" pitchFamily="49" charset="0"/>
              </a:rPr>
              <a:t>     </a:t>
            </a:r>
            <a:r>
              <a:rPr lang="en-US" sz="2400" dirty="0">
                <a:latin typeface="Courier New" pitchFamily="49" charset="0"/>
              </a:rPr>
              <a:t>Valid;</a:t>
            </a:r>
          </a:p>
          <a:p>
            <a:pPr marL="228600" indent="-2286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Courier New" pitchFamily="49" charset="0"/>
              </a:rPr>
              <a:t>} Maybe#(</a:t>
            </a:r>
            <a:r>
              <a:rPr lang="en-US" sz="2400" b="1" dirty="0">
                <a:latin typeface="Courier New" pitchFamily="49" charset="0"/>
              </a:rPr>
              <a:t>type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data_T</a:t>
            </a:r>
            <a:r>
              <a:rPr lang="en-US" sz="2400" dirty="0" smtClean="0">
                <a:latin typeface="Courier New" pitchFamily="49" charset="0"/>
              </a:rPr>
              <a:t>);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02215" name="Freeform 7"/>
          <p:cNvSpPr>
            <a:spLocks/>
          </p:cNvSpPr>
          <p:nvPr/>
        </p:nvSpPr>
        <p:spPr bwMode="auto">
          <a:xfrm>
            <a:off x="3587750" y="3819525"/>
            <a:ext cx="765175" cy="877888"/>
          </a:xfrm>
          <a:custGeom>
            <a:avLst/>
            <a:gdLst>
              <a:gd name="T0" fmla="*/ 2147483647 w 482"/>
              <a:gd name="T1" fmla="*/ 2147483647 h 553"/>
              <a:gd name="T2" fmla="*/ 2147483647 w 482"/>
              <a:gd name="T3" fmla="*/ 2147483647 h 553"/>
              <a:gd name="T4" fmla="*/ 2147483647 w 482"/>
              <a:gd name="T5" fmla="*/ 2147483647 h 553"/>
              <a:gd name="T6" fmla="*/ 2147483647 w 482"/>
              <a:gd name="T7" fmla="*/ 2147483647 h 553"/>
              <a:gd name="T8" fmla="*/ 2147483647 w 482"/>
              <a:gd name="T9" fmla="*/ 2147483647 h 553"/>
              <a:gd name="T10" fmla="*/ 2147483647 w 482"/>
              <a:gd name="T11" fmla="*/ 2147483647 h 553"/>
              <a:gd name="T12" fmla="*/ 2147483647 w 482"/>
              <a:gd name="T13" fmla="*/ 2147483647 h 553"/>
              <a:gd name="T14" fmla="*/ 2147483647 w 482"/>
              <a:gd name="T15" fmla="*/ 2147483647 h 553"/>
              <a:gd name="T16" fmla="*/ 2147483647 w 482"/>
              <a:gd name="T17" fmla="*/ 2147483647 h 553"/>
              <a:gd name="T18" fmla="*/ 2147483647 w 482"/>
              <a:gd name="T19" fmla="*/ 2147483647 h 553"/>
              <a:gd name="T20" fmla="*/ 2147483647 w 482"/>
              <a:gd name="T21" fmla="*/ 2147483647 h 553"/>
              <a:gd name="T22" fmla="*/ 2147483647 w 482"/>
              <a:gd name="T23" fmla="*/ 2147483647 h 553"/>
              <a:gd name="T24" fmla="*/ 2147483647 w 482"/>
              <a:gd name="T25" fmla="*/ 2147483647 h 553"/>
              <a:gd name="T26" fmla="*/ 2147483647 w 482"/>
              <a:gd name="T27" fmla="*/ 2147483647 h 553"/>
              <a:gd name="T28" fmla="*/ 2147483647 w 482"/>
              <a:gd name="T29" fmla="*/ 2147483647 h 553"/>
              <a:gd name="T30" fmla="*/ 2147483647 w 482"/>
              <a:gd name="T31" fmla="*/ 0 h 55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2"/>
              <a:gd name="T49" fmla="*/ 0 h 553"/>
              <a:gd name="T50" fmla="*/ 482 w 482"/>
              <a:gd name="T51" fmla="*/ 553 h 55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2" h="553">
                <a:moveTo>
                  <a:pt x="318" y="100"/>
                </a:moveTo>
                <a:cubicBezTo>
                  <a:pt x="266" y="103"/>
                  <a:pt x="212" y="95"/>
                  <a:pt x="162" y="109"/>
                </a:cubicBezTo>
                <a:cubicBezTo>
                  <a:pt x="131" y="118"/>
                  <a:pt x="116" y="156"/>
                  <a:pt x="89" y="173"/>
                </a:cubicBezTo>
                <a:cubicBezTo>
                  <a:pt x="65" y="210"/>
                  <a:pt x="53" y="247"/>
                  <a:pt x="25" y="283"/>
                </a:cubicBezTo>
                <a:cubicBezTo>
                  <a:pt x="6" y="341"/>
                  <a:pt x="0" y="348"/>
                  <a:pt x="25" y="439"/>
                </a:cubicBezTo>
                <a:cubicBezTo>
                  <a:pt x="28" y="448"/>
                  <a:pt x="44" y="444"/>
                  <a:pt x="53" y="448"/>
                </a:cubicBezTo>
                <a:cubicBezTo>
                  <a:pt x="65" y="453"/>
                  <a:pt x="77" y="459"/>
                  <a:pt x="89" y="466"/>
                </a:cubicBezTo>
                <a:cubicBezTo>
                  <a:pt x="155" y="503"/>
                  <a:pt x="243" y="530"/>
                  <a:pt x="318" y="548"/>
                </a:cubicBezTo>
                <a:cubicBezTo>
                  <a:pt x="351" y="545"/>
                  <a:pt x="388" y="553"/>
                  <a:pt x="418" y="539"/>
                </a:cubicBezTo>
                <a:cubicBezTo>
                  <a:pt x="433" y="532"/>
                  <a:pt x="429" y="508"/>
                  <a:pt x="437" y="493"/>
                </a:cubicBezTo>
                <a:cubicBezTo>
                  <a:pt x="479" y="411"/>
                  <a:pt x="429" y="546"/>
                  <a:pt x="473" y="411"/>
                </a:cubicBezTo>
                <a:cubicBezTo>
                  <a:pt x="476" y="402"/>
                  <a:pt x="482" y="384"/>
                  <a:pt x="482" y="384"/>
                </a:cubicBezTo>
                <a:cubicBezTo>
                  <a:pt x="476" y="350"/>
                  <a:pt x="477" y="320"/>
                  <a:pt x="455" y="292"/>
                </a:cubicBezTo>
                <a:cubicBezTo>
                  <a:pt x="430" y="260"/>
                  <a:pt x="379" y="205"/>
                  <a:pt x="345" y="183"/>
                </a:cubicBezTo>
                <a:cubicBezTo>
                  <a:pt x="311" y="131"/>
                  <a:pt x="255" y="95"/>
                  <a:pt x="208" y="55"/>
                </a:cubicBezTo>
                <a:cubicBezTo>
                  <a:pt x="198" y="47"/>
                  <a:pt x="153" y="11"/>
                  <a:pt x="153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02216" name="Text Box 8"/>
          <p:cNvSpPr txBox="1">
            <a:spLocks noChangeArrowheads="1"/>
          </p:cNvSpPr>
          <p:nvPr/>
        </p:nvSpPr>
        <p:spPr bwMode="auto">
          <a:xfrm>
            <a:off x="6511925" y="3622675"/>
            <a:ext cx="2524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/>
              <a:t>will get bound to the appropriate part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2211" grpId="0" build="p"/>
      <p:bldP spid="1502212" grpId="0" animBg="1"/>
      <p:bldP spid="1502213" grpId="0" animBg="1"/>
      <p:bldP spid="1502215" grpId="0" animBg="1"/>
      <p:bldP spid="15022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Maybe type data using the pattern matching syntax</a:t>
            </a:r>
          </a:p>
        </p:txBody>
      </p:sp>
      <p:sp>
        <p:nvSpPr>
          <p:cNvPr id="28678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85813" y="1658938"/>
            <a:ext cx="37592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>
                <a:latin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</a:rPr>
              <a:t> union tagged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void Invalid;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Valid;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} Maybe#(</a:t>
            </a:r>
            <a:r>
              <a:rPr lang="en-US" sz="1800" b="1" dirty="0">
                <a:latin typeface="Courier New" pitchFamily="49" charset="0"/>
              </a:rPr>
              <a:t>type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679" name="Group 4"/>
          <p:cNvGrpSpPr>
            <a:grpSpLocks/>
          </p:cNvGrpSpPr>
          <p:nvPr/>
        </p:nvGrpSpPr>
        <p:grpSpPr bwMode="auto">
          <a:xfrm>
            <a:off x="5308600" y="1641475"/>
            <a:ext cx="3109913" cy="865188"/>
            <a:chOff x="3243" y="1115"/>
            <a:chExt cx="1959" cy="545"/>
          </a:xfrm>
        </p:grpSpPr>
        <p:grpSp>
          <p:nvGrpSpPr>
            <p:cNvPr id="28686" name="Group 5"/>
            <p:cNvGrpSpPr>
              <a:grpSpLocks/>
            </p:cNvGrpSpPr>
            <p:nvPr/>
          </p:nvGrpSpPr>
          <p:grpSpPr bwMode="auto">
            <a:xfrm>
              <a:off x="3584" y="1115"/>
              <a:ext cx="1618" cy="237"/>
              <a:chOff x="3584" y="1115"/>
              <a:chExt cx="1618" cy="237"/>
            </a:xfrm>
          </p:grpSpPr>
          <p:sp>
            <p:nvSpPr>
              <p:cNvPr id="28690" name="Rectangle 6"/>
              <p:cNvSpPr>
                <a:spLocks noChangeArrowheads="1"/>
              </p:cNvSpPr>
              <p:nvPr/>
            </p:nvSpPr>
            <p:spPr bwMode="auto">
              <a:xfrm>
                <a:off x="3584" y="1115"/>
                <a:ext cx="1618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Line 7"/>
              <p:cNvSpPr>
                <a:spLocks noChangeShapeType="1"/>
              </p:cNvSpPr>
              <p:nvPr/>
            </p:nvSpPr>
            <p:spPr bwMode="auto">
              <a:xfrm flipH="1">
                <a:off x="3849" y="1125"/>
                <a:ext cx="9" cy="2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7" name="Text Box 8"/>
            <p:cNvSpPr txBox="1">
              <a:spLocks noChangeArrowheads="1"/>
            </p:cNvSpPr>
            <p:nvPr/>
          </p:nvSpPr>
          <p:spPr bwMode="auto">
            <a:xfrm>
              <a:off x="4184" y="1126"/>
              <a:ext cx="4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data</a:t>
              </a:r>
            </a:p>
          </p:txBody>
        </p:sp>
        <p:sp>
          <p:nvSpPr>
            <p:cNvPr id="28688" name="Text Box 9"/>
            <p:cNvSpPr txBox="1">
              <a:spLocks noChangeArrowheads="1"/>
            </p:cNvSpPr>
            <p:nvPr/>
          </p:nvSpPr>
          <p:spPr bwMode="auto">
            <a:xfrm>
              <a:off x="3243" y="1429"/>
              <a:ext cx="10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valid/invalid</a:t>
              </a:r>
            </a:p>
          </p:txBody>
        </p:sp>
        <p:sp>
          <p:nvSpPr>
            <p:cNvPr id="28689" name="Line 10"/>
            <p:cNvSpPr>
              <a:spLocks noChangeShapeType="1"/>
            </p:cNvSpPr>
            <p:nvPr/>
          </p:nvSpPr>
          <p:spPr bwMode="auto">
            <a:xfrm flipV="1">
              <a:off x="3566" y="1243"/>
              <a:ext cx="128" cy="18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5553075" y="2489200"/>
            <a:ext cx="334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Registers contain Maybe type values</a:t>
            </a:r>
          </a:p>
        </p:txBody>
      </p:sp>
      <p:sp>
        <p:nvSpPr>
          <p:cNvPr id="1494028" name="Text Box 12"/>
          <p:cNvSpPr txBox="1">
            <a:spLocks noChangeArrowheads="1"/>
          </p:cNvSpPr>
          <p:nvPr/>
        </p:nvSpPr>
        <p:spPr bwMode="auto">
          <a:xfrm>
            <a:off x="573088" y="3495676"/>
            <a:ext cx="8532812" cy="31393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sync-pipeline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(f0(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()));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inQ.deq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(sReg1)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Valid .sx1: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f1(sx1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Invalid: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sReg2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(sReg2)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matches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Valid .sx2: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outQ.enq(f2(sx2));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616200" y="4505325"/>
            <a:ext cx="6127750" cy="1870075"/>
            <a:chOff x="1900" y="2790"/>
            <a:chExt cx="3860" cy="1178"/>
          </a:xfrm>
        </p:grpSpPr>
        <p:sp>
          <p:nvSpPr>
            <p:cNvPr id="28683" name="Freeform 14"/>
            <p:cNvSpPr>
              <a:spLocks/>
            </p:cNvSpPr>
            <p:nvPr/>
          </p:nvSpPr>
          <p:spPr bwMode="auto">
            <a:xfrm>
              <a:off x="1900" y="2790"/>
              <a:ext cx="482" cy="553"/>
            </a:xfrm>
            <a:custGeom>
              <a:avLst/>
              <a:gdLst>
                <a:gd name="T0" fmla="*/ 318 w 482"/>
                <a:gd name="T1" fmla="*/ 100 h 553"/>
                <a:gd name="T2" fmla="*/ 162 w 482"/>
                <a:gd name="T3" fmla="*/ 109 h 553"/>
                <a:gd name="T4" fmla="*/ 89 w 482"/>
                <a:gd name="T5" fmla="*/ 173 h 553"/>
                <a:gd name="T6" fmla="*/ 25 w 482"/>
                <a:gd name="T7" fmla="*/ 283 h 553"/>
                <a:gd name="T8" fmla="*/ 25 w 482"/>
                <a:gd name="T9" fmla="*/ 439 h 553"/>
                <a:gd name="T10" fmla="*/ 53 w 482"/>
                <a:gd name="T11" fmla="*/ 448 h 553"/>
                <a:gd name="T12" fmla="*/ 89 w 482"/>
                <a:gd name="T13" fmla="*/ 466 h 553"/>
                <a:gd name="T14" fmla="*/ 318 w 482"/>
                <a:gd name="T15" fmla="*/ 548 h 553"/>
                <a:gd name="T16" fmla="*/ 418 w 482"/>
                <a:gd name="T17" fmla="*/ 539 h 553"/>
                <a:gd name="T18" fmla="*/ 437 w 482"/>
                <a:gd name="T19" fmla="*/ 493 h 553"/>
                <a:gd name="T20" fmla="*/ 473 w 482"/>
                <a:gd name="T21" fmla="*/ 411 h 553"/>
                <a:gd name="T22" fmla="*/ 482 w 482"/>
                <a:gd name="T23" fmla="*/ 384 h 553"/>
                <a:gd name="T24" fmla="*/ 455 w 482"/>
                <a:gd name="T25" fmla="*/ 292 h 553"/>
                <a:gd name="T26" fmla="*/ 345 w 482"/>
                <a:gd name="T27" fmla="*/ 183 h 553"/>
                <a:gd name="T28" fmla="*/ 208 w 482"/>
                <a:gd name="T29" fmla="*/ 55 h 553"/>
                <a:gd name="T30" fmla="*/ 153 w 482"/>
                <a:gd name="T31" fmla="*/ 0 h 5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2"/>
                <a:gd name="T49" fmla="*/ 0 h 553"/>
                <a:gd name="T50" fmla="*/ 482 w 482"/>
                <a:gd name="T51" fmla="*/ 553 h 5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2" h="553">
                  <a:moveTo>
                    <a:pt x="318" y="100"/>
                  </a:moveTo>
                  <a:cubicBezTo>
                    <a:pt x="266" y="103"/>
                    <a:pt x="212" y="95"/>
                    <a:pt x="162" y="109"/>
                  </a:cubicBezTo>
                  <a:cubicBezTo>
                    <a:pt x="131" y="118"/>
                    <a:pt x="116" y="156"/>
                    <a:pt x="89" y="173"/>
                  </a:cubicBezTo>
                  <a:cubicBezTo>
                    <a:pt x="65" y="210"/>
                    <a:pt x="53" y="247"/>
                    <a:pt x="25" y="283"/>
                  </a:cubicBezTo>
                  <a:cubicBezTo>
                    <a:pt x="6" y="341"/>
                    <a:pt x="0" y="348"/>
                    <a:pt x="25" y="439"/>
                  </a:cubicBezTo>
                  <a:cubicBezTo>
                    <a:pt x="28" y="448"/>
                    <a:pt x="44" y="444"/>
                    <a:pt x="53" y="448"/>
                  </a:cubicBezTo>
                  <a:cubicBezTo>
                    <a:pt x="65" y="453"/>
                    <a:pt x="77" y="459"/>
                    <a:pt x="89" y="466"/>
                  </a:cubicBezTo>
                  <a:cubicBezTo>
                    <a:pt x="155" y="503"/>
                    <a:pt x="243" y="530"/>
                    <a:pt x="318" y="548"/>
                  </a:cubicBezTo>
                  <a:cubicBezTo>
                    <a:pt x="351" y="545"/>
                    <a:pt x="388" y="553"/>
                    <a:pt x="418" y="539"/>
                  </a:cubicBezTo>
                  <a:cubicBezTo>
                    <a:pt x="433" y="532"/>
                    <a:pt x="429" y="508"/>
                    <a:pt x="437" y="493"/>
                  </a:cubicBezTo>
                  <a:cubicBezTo>
                    <a:pt x="479" y="411"/>
                    <a:pt x="429" y="546"/>
                    <a:pt x="473" y="411"/>
                  </a:cubicBezTo>
                  <a:cubicBezTo>
                    <a:pt x="476" y="402"/>
                    <a:pt x="482" y="384"/>
                    <a:pt x="482" y="384"/>
                  </a:cubicBezTo>
                  <a:cubicBezTo>
                    <a:pt x="476" y="350"/>
                    <a:pt x="477" y="320"/>
                    <a:pt x="455" y="292"/>
                  </a:cubicBezTo>
                  <a:cubicBezTo>
                    <a:pt x="430" y="260"/>
                    <a:pt x="379" y="205"/>
                    <a:pt x="345" y="183"/>
                  </a:cubicBezTo>
                  <a:cubicBezTo>
                    <a:pt x="311" y="131"/>
                    <a:pt x="255" y="95"/>
                    <a:pt x="208" y="55"/>
                  </a:cubicBezTo>
                  <a:cubicBezTo>
                    <a:pt x="198" y="47"/>
                    <a:pt x="153" y="11"/>
                    <a:pt x="153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Text Box 15"/>
            <p:cNvSpPr txBox="1">
              <a:spLocks noChangeArrowheads="1"/>
            </p:cNvSpPr>
            <p:nvPr/>
          </p:nvSpPr>
          <p:spPr bwMode="auto">
            <a:xfrm>
              <a:off x="4170" y="3442"/>
              <a:ext cx="159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sx1</a:t>
              </a:r>
              <a:r>
                <a:rPr lang="en-US" sz="1800" dirty="0">
                  <a:solidFill>
                    <a:srgbClr val="FF0000"/>
                  </a:solidFill>
                </a:rPr>
                <a:t> will get bound to the appropriate part of </a:t>
              </a: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sReg1</a:t>
              </a:r>
            </a:p>
          </p:txBody>
        </p:sp>
        <p:sp>
          <p:nvSpPr>
            <p:cNvPr id="28685" name="Freeform 16"/>
            <p:cNvSpPr>
              <a:spLocks/>
            </p:cNvSpPr>
            <p:nvPr/>
          </p:nvSpPr>
          <p:spPr bwMode="auto">
            <a:xfrm>
              <a:off x="2344" y="3220"/>
              <a:ext cx="1856" cy="308"/>
            </a:xfrm>
            <a:custGeom>
              <a:avLst/>
              <a:gdLst>
                <a:gd name="T0" fmla="*/ 0 w 1856"/>
                <a:gd name="T1" fmla="*/ 44 h 308"/>
                <a:gd name="T2" fmla="*/ 896 w 1856"/>
                <a:gd name="T3" fmla="*/ 44 h 308"/>
                <a:gd name="T4" fmla="*/ 1856 w 1856"/>
                <a:gd name="T5" fmla="*/ 308 h 308"/>
                <a:gd name="T6" fmla="*/ 0 60000 65536"/>
                <a:gd name="T7" fmla="*/ 0 60000 65536"/>
                <a:gd name="T8" fmla="*/ 0 60000 65536"/>
                <a:gd name="T9" fmla="*/ 0 w 1856"/>
                <a:gd name="T10" fmla="*/ 0 h 308"/>
                <a:gd name="T11" fmla="*/ 1856 w 1856"/>
                <a:gd name="T12" fmla="*/ 308 h 3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6" h="308">
                  <a:moveTo>
                    <a:pt x="0" y="44"/>
                  </a:moveTo>
                  <a:cubicBezTo>
                    <a:pt x="293" y="22"/>
                    <a:pt x="587" y="0"/>
                    <a:pt x="896" y="44"/>
                  </a:cubicBezTo>
                  <a:cubicBezTo>
                    <a:pt x="1205" y="88"/>
                    <a:pt x="1530" y="198"/>
                    <a:pt x="1856" y="308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402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Generalization: </a:t>
            </a:r>
            <a:r>
              <a:rPr lang="en-US" i="1" smtClean="0"/>
              <a:t>n</a:t>
            </a:r>
            <a:r>
              <a:rPr lang="en-US" smtClean="0"/>
              <a:t>-stage pipeline</a:t>
            </a:r>
          </a:p>
        </p:txBody>
      </p:sp>
      <p:sp>
        <p:nvSpPr>
          <p:cNvPr id="1584131" name="Text Box 3"/>
          <p:cNvSpPr txBox="1">
            <a:spLocks noChangeArrowheads="1"/>
          </p:cNvSpPr>
          <p:nvPr/>
        </p:nvSpPr>
        <p:spPr bwMode="auto">
          <a:xfrm>
            <a:off x="687388" y="3259138"/>
            <a:ext cx="8456612" cy="31393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sync-pipeline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inQ.notEmpty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[0]&lt;= Valid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f(1,inQ.first());inQ.deq();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[0]&lt;= Invalid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n-1;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=i+1)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begin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[i-1])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matches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tagged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[i] 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Valid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i,sx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Invalid: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[i] 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sReg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[n-2])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matches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tagged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Valid 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outQ.enq(f(n-1,sx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endcase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2213" y="1719263"/>
            <a:ext cx="6831012" cy="1460500"/>
            <a:chOff x="1075" y="1083"/>
            <a:chExt cx="4303" cy="920"/>
          </a:xfrm>
        </p:grpSpPr>
        <p:sp>
          <p:nvSpPr>
            <p:cNvPr id="6152" name="Text Box 5"/>
            <p:cNvSpPr txBox="1">
              <a:spLocks noChangeArrowheads="1"/>
            </p:cNvSpPr>
            <p:nvPr/>
          </p:nvSpPr>
          <p:spPr bwMode="auto">
            <a:xfrm>
              <a:off x="2302" y="1753"/>
              <a:ext cx="7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err="1" smtClean="0"/>
                <a:t>sReg</a:t>
              </a:r>
              <a:r>
                <a:rPr lang="en-US" dirty="0" smtClean="0"/>
                <a:t>[0]</a:t>
              </a:r>
              <a:endParaRPr lang="en-US" baseline="-25000" dirty="0"/>
            </a:p>
          </p:txBody>
        </p:sp>
        <p:sp>
          <p:nvSpPr>
            <p:cNvPr id="6153" name="Text Box 6"/>
            <p:cNvSpPr txBox="1">
              <a:spLocks noChangeArrowheads="1"/>
            </p:cNvSpPr>
            <p:nvPr/>
          </p:nvSpPr>
          <p:spPr bwMode="auto">
            <a:xfrm>
              <a:off x="1509" y="1753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sp>
          <p:nvSpPr>
            <p:cNvPr id="6154" name="Text Box 7"/>
            <p:cNvSpPr txBox="1">
              <a:spLocks noChangeArrowheads="1"/>
            </p:cNvSpPr>
            <p:nvPr/>
          </p:nvSpPr>
          <p:spPr bwMode="auto">
            <a:xfrm>
              <a:off x="3106" y="1753"/>
              <a:ext cx="7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err="1" smtClean="0"/>
                <a:t>sReg</a:t>
              </a:r>
              <a:r>
                <a:rPr lang="en-US" dirty="0" smtClean="0"/>
                <a:t>[1]</a:t>
              </a:r>
              <a:endParaRPr lang="en-US" baseline="-25000" dirty="0"/>
            </a:p>
          </p:txBody>
        </p:sp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4875" y="1753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075" y="1083"/>
              <a:ext cx="4194" cy="690"/>
              <a:chOff x="1075" y="1083"/>
              <a:chExt cx="4194" cy="69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075" y="1083"/>
                <a:ext cx="2917" cy="690"/>
                <a:chOff x="1075" y="1083"/>
                <a:chExt cx="2917" cy="690"/>
              </a:xfrm>
            </p:grpSpPr>
            <p:sp>
              <p:nvSpPr>
                <p:cNvPr id="6169" name="Rectangle 11"/>
                <p:cNvSpPr>
                  <a:spLocks noChangeArrowheads="1"/>
                </p:cNvSpPr>
                <p:nvPr/>
              </p:nvSpPr>
              <p:spPr bwMode="auto">
                <a:xfrm>
                  <a:off x="1728" y="1083"/>
                  <a:ext cx="88" cy="6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269" y="1414"/>
                  <a:ext cx="473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075" y="1523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/>
                    <a:t>x</a:t>
                  </a:r>
                </a:p>
              </p:txBody>
            </p:sp>
            <p:sp>
              <p:nvSpPr>
                <p:cNvPr id="6172" name="Line 14"/>
                <p:cNvSpPr>
                  <a:spLocks noChangeShapeType="1"/>
                </p:cNvSpPr>
                <p:nvPr/>
              </p:nvSpPr>
              <p:spPr bwMode="auto">
                <a:xfrm>
                  <a:off x="2383" y="1403"/>
                  <a:ext cx="1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3" name="Line 15"/>
                <p:cNvSpPr>
                  <a:spLocks noChangeShapeType="1"/>
                </p:cNvSpPr>
                <p:nvPr/>
              </p:nvSpPr>
              <p:spPr bwMode="auto">
                <a:xfrm>
                  <a:off x="1826" y="1403"/>
                  <a:ext cx="1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4" name="Rectangle 16"/>
                <p:cNvSpPr>
                  <a:spLocks noChangeArrowheads="1"/>
                </p:cNvSpPr>
                <p:nvPr/>
              </p:nvSpPr>
              <p:spPr bwMode="auto">
                <a:xfrm>
                  <a:off x="2542" y="1088"/>
                  <a:ext cx="84" cy="6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70" y="1317"/>
                  <a:ext cx="387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f(0)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6176" name="Oval 18"/>
                <p:cNvSpPr>
                  <a:spLocks noChangeArrowheads="1"/>
                </p:cNvSpPr>
                <p:nvPr/>
              </p:nvSpPr>
              <p:spPr bwMode="auto">
                <a:xfrm>
                  <a:off x="1956" y="1227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7" name="Line 19"/>
                <p:cNvSpPr>
                  <a:spLocks noChangeShapeType="1"/>
                </p:cNvSpPr>
                <p:nvPr/>
              </p:nvSpPr>
              <p:spPr bwMode="auto">
                <a:xfrm>
                  <a:off x="3187" y="1403"/>
                  <a:ext cx="1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8" name="Line 20"/>
                <p:cNvSpPr>
                  <a:spLocks noChangeShapeType="1"/>
                </p:cNvSpPr>
                <p:nvPr/>
              </p:nvSpPr>
              <p:spPr bwMode="auto">
                <a:xfrm>
                  <a:off x="2630" y="1403"/>
                  <a:ext cx="1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9" name="Rectangle 21"/>
                <p:cNvSpPr>
                  <a:spLocks noChangeArrowheads="1"/>
                </p:cNvSpPr>
                <p:nvPr/>
              </p:nvSpPr>
              <p:spPr bwMode="auto">
                <a:xfrm>
                  <a:off x="3346" y="1088"/>
                  <a:ext cx="84" cy="6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01" y="1317"/>
                  <a:ext cx="387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f(1)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6181" name="Oval 23"/>
                <p:cNvSpPr>
                  <a:spLocks noChangeArrowheads="1"/>
                </p:cNvSpPr>
                <p:nvPr/>
              </p:nvSpPr>
              <p:spPr bwMode="auto">
                <a:xfrm>
                  <a:off x="2760" y="1227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2" name="Line 24"/>
                <p:cNvSpPr>
                  <a:spLocks noChangeShapeType="1"/>
                </p:cNvSpPr>
                <p:nvPr/>
              </p:nvSpPr>
              <p:spPr bwMode="auto">
                <a:xfrm>
                  <a:off x="3434" y="1403"/>
                  <a:ext cx="1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05" y="1311"/>
                  <a:ext cx="387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f(2)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6184" name="Oval 26"/>
                <p:cNvSpPr>
                  <a:spLocks noChangeArrowheads="1"/>
                </p:cNvSpPr>
                <p:nvPr/>
              </p:nvSpPr>
              <p:spPr bwMode="auto">
                <a:xfrm>
                  <a:off x="3564" y="1227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" name="Group 27"/>
                <p:cNvGrpSpPr>
                  <a:grpSpLocks/>
                </p:cNvGrpSpPr>
                <p:nvPr/>
              </p:nvGrpSpPr>
              <p:grpSpPr bwMode="auto">
                <a:xfrm>
                  <a:off x="1531" y="1088"/>
                  <a:ext cx="288" cy="673"/>
                  <a:chOff x="4705" y="285"/>
                  <a:chExt cx="288" cy="673"/>
                </a:xfrm>
              </p:grpSpPr>
              <p:sp>
                <p:nvSpPr>
                  <p:cNvPr id="6186" name="Freeform 28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68697 h 144"/>
                      <a:gd name="T6" fmla="*/ 0 w 288"/>
                      <a:gd name="T7" fmla="*/ 6869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8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4360" y="1083"/>
                <a:ext cx="909" cy="676"/>
                <a:chOff x="4360" y="1112"/>
                <a:chExt cx="909" cy="676"/>
              </a:xfrm>
            </p:grpSpPr>
            <p:sp>
              <p:nvSpPr>
                <p:cNvPr id="6160" name="Rectangle 31"/>
                <p:cNvSpPr>
                  <a:spLocks noChangeArrowheads="1"/>
                </p:cNvSpPr>
                <p:nvPr/>
              </p:nvSpPr>
              <p:spPr bwMode="auto">
                <a:xfrm>
                  <a:off x="5174" y="1115"/>
                  <a:ext cx="88" cy="6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1" name="Rectangle 32"/>
                <p:cNvSpPr>
                  <a:spLocks noChangeArrowheads="1"/>
                </p:cNvSpPr>
                <p:nvPr/>
              </p:nvSpPr>
              <p:spPr bwMode="auto">
                <a:xfrm>
                  <a:off x="4360" y="1112"/>
                  <a:ext cx="84" cy="67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2" name="Line 33"/>
                <p:cNvSpPr>
                  <a:spLocks noChangeShapeType="1"/>
                </p:cNvSpPr>
                <p:nvPr/>
              </p:nvSpPr>
              <p:spPr bwMode="auto">
                <a:xfrm>
                  <a:off x="5005" y="1427"/>
                  <a:ext cx="1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3" name="Line 34"/>
                <p:cNvSpPr>
                  <a:spLocks noChangeShapeType="1"/>
                </p:cNvSpPr>
                <p:nvPr/>
              </p:nvSpPr>
              <p:spPr bwMode="auto">
                <a:xfrm>
                  <a:off x="4448" y="1427"/>
                  <a:ext cx="1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553" y="1347"/>
                  <a:ext cx="522" cy="1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400" dirty="0" smtClean="0">
                      <a:latin typeface="Courier New" pitchFamily="49" charset="0"/>
                    </a:rPr>
                    <a:t>f(n-1)</a:t>
                  </a:r>
                  <a:endParaRPr lang="en-US" sz="1400" dirty="0">
                    <a:latin typeface="Courier New" pitchFamily="49" charset="0"/>
                  </a:endParaRPr>
                </a:p>
              </p:txBody>
            </p:sp>
            <p:sp>
              <p:nvSpPr>
                <p:cNvPr id="6165" name="Oval 36"/>
                <p:cNvSpPr>
                  <a:spLocks noChangeArrowheads="1"/>
                </p:cNvSpPr>
                <p:nvPr/>
              </p:nvSpPr>
              <p:spPr bwMode="auto">
                <a:xfrm>
                  <a:off x="4578" y="1251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4981" y="1112"/>
                  <a:ext cx="288" cy="673"/>
                  <a:chOff x="4705" y="285"/>
                  <a:chExt cx="288" cy="673"/>
                </a:xfrm>
              </p:grpSpPr>
              <p:sp>
                <p:nvSpPr>
                  <p:cNvPr id="6167" name="Freeform 38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68697 h 144"/>
                      <a:gd name="T6" fmla="*/ 0 w 288"/>
                      <a:gd name="T7" fmla="*/ 6869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68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9" name="Text Box 40"/>
              <p:cNvSpPr txBox="1">
                <a:spLocks noChangeArrowheads="1"/>
              </p:cNvSpPr>
              <p:nvPr/>
            </p:nvSpPr>
            <p:spPr bwMode="auto">
              <a:xfrm>
                <a:off x="3965" y="1131"/>
                <a:ext cx="43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3600"/>
                  <a:t>...</a:t>
                </a:r>
              </a:p>
            </p:txBody>
          </p:sp>
        </p:grpSp>
      </p:grp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5730875" y="2773363"/>
            <a:ext cx="14784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err="1" smtClean="0"/>
              <a:t>sReg</a:t>
            </a:r>
            <a:r>
              <a:rPr lang="en-US" dirty="0" smtClean="0"/>
              <a:t>[n-2]</a:t>
            </a:r>
            <a:endParaRPr lang="en-US" baseline="-25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4131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 pipeline</a:t>
            </a:r>
            <a:br>
              <a:rPr lang="en-US" smtClean="0"/>
            </a:br>
            <a:r>
              <a:rPr lang="en-US" sz="2400" smtClean="0"/>
              <a:t>Use FIFOs instead of pipeline registers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451600" y="1765300"/>
            <a:ext cx="1397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862138" y="2278063"/>
            <a:ext cx="7508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554163" y="2451100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36306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27463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360680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fifo1</a:t>
            </a:r>
            <a:endParaRPr lang="en-US" baseline="-25000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243138" y="2816225"/>
            <a:ext cx="614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inQ</a:t>
            </a:r>
            <a:endParaRPr lang="en-US" baseline="-25000"/>
          </a:p>
        </p:txBody>
      </p:sp>
      <p:grpSp>
        <p:nvGrpSpPr>
          <p:cNvPr id="16394" name="Group 13"/>
          <p:cNvGrpSpPr>
            <a:grpSpLocks/>
          </p:cNvGrpSpPr>
          <p:nvPr/>
        </p:nvGrpSpPr>
        <p:grpSpPr bwMode="auto">
          <a:xfrm>
            <a:off x="2952750" y="1981200"/>
            <a:ext cx="666750" cy="542925"/>
            <a:chOff x="0" y="3126"/>
            <a:chExt cx="420" cy="342"/>
          </a:xfrm>
        </p:grpSpPr>
        <p:sp>
          <p:nvSpPr>
            <p:cNvPr id="1643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f1</a:t>
              </a:r>
            </a:p>
          </p:txBody>
        </p:sp>
        <p:sp>
          <p:nvSpPr>
            <p:cNvPr id="1643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90696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402272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4229100" y="1981200"/>
            <a:ext cx="666750" cy="542925"/>
            <a:chOff x="0" y="3126"/>
            <a:chExt cx="420" cy="342"/>
          </a:xfrm>
        </p:grpSpPr>
        <p:sp>
          <p:nvSpPr>
            <p:cNvPr id="1643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f2</a:t>
              </a:r>
            </a:p>
          </p:txBody>
        </p:sp>
        <p:sp>
          <p:nvSpPr>
            <p:cNvPr id="1643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6183313" y="2260600"/>
            <a:ext cx="261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>
            <a:off x="5299075" y="2260600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24"/>
          <p:cNvGrpSpPr>
            <a:grpSpLocks/>
          </p:cNvGrpSpPr>
          <p:nvPr/>
        </p:nvGrpSpPr>
        <p:grpSpPr bwMode="auto">
          <a:xfrm>
            <a:off x="5505450" y="1981200"/>
            <a:ext cx="666750" cy="542925"/>
            <a:chOff x="0" y="3126"/>
            <a:chExt cx="420" cy="342"/>
          </a:xfrm>
        </p:grpSpPr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latin typeface="Courier New" pitchFamily="49" charset="0"/>
                </a:rPr>
                <a:t>f3</a:t>
              </a:r>
            </a:p>
          </p:txBody>
        </p:sp>
        <p:sp>
          <p:nvSpPr>
            <p:cNvPr id="1643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1" name="Group 27"/>
          <p:cNvGrpSpPr>
            <a:grpSpLocks/>
          </p:cNvGrpSpPr>
          <p:nvPr/>
        </p:nvGrpSpPr>
        <p:grpSpPr bwMode="auto">
          <a:xfrm>
            <a:off x="6145213" y="1752600"/>
            <a:ext cx="457200" cy="1068388"/>
            <a:chOff x="4705" y="285"/>
            <a:chExt cx="288" cy="673"/>
          </a:xfrm>
        </p:grpSpPr>
        <p:sp>
          <p:nvSpPr>
            <p:cNvPr id="16428" name="Freeform 28"/>
            <p:cNvSpPr>
              <a:spLocks/>
            </p:cNvSpPr>
            <p:nvPr/>
          </p:nvSpPr>
          <p:spPr bwMode="auto">
            <a:xfrm>
              <a:off x="4705" y="285"/>
              <a:ext cx="288" cy="673"/>
            </a:xfrm>
            <a:custGeom>
              <a:avLst/>
              <a:gdLst>
                <a:gd name="T0" fmla="*/ 0 w 288"/>
                <a:gd name="T1" fmla="*/ 0 h 144"/>
                <a:gd name="T2" fmla="*/ 288 w 288"/>
                <a:gd name="T3" fmla="*/ 0 h 144"/>
                <a:gd name="T4" fmla="*/ 288 w 288"/>
                <a:gd name="T5" fmla="*/ 2147483647 h 144"/>
                <a:gd name="T6" fmla="*/ 0 w 288"/>
                <a:gd name="T7" fmla="*/ 2147483647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44"/>
                <a:gd name="T14" fmla="*/ 288 w 28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44">
                  <a:moveTo>
                    <a:pt x="0" y="0"/>
                  </a:moveTo>
                  <a:lnTo>
                    <a:pt x="288" y="0"/>
                  </a:lnTo>
                  <a:lnTo>
                    <a:pt x="288" y="144"/>
                  </a:lnTo>
                  <a:lnTo>
                    <a:pt x="0" y="144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Line 29"/>
            <p:cNvSpPr>
              <a:spLocks noChangeShapeType="1"/>
            </p:cNvSpPr>
            <p:nvPr/>
          </p:nvSpPr>
          <p:spPr bwMode="auto">
            <a:xfrm>
              <a:off x="4891" y="285"/>
              <a:ext cx="0" cy="66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2" name="Group 41"/>
          <p:cNvGrpSpPr>
            <a:grpSpLocks/>
          </p:cNvGrpSpPr>
          <p:nvPr/>
        </p:nvGrpSpPr>
        <p:grpSpPr bwMode="auto">
          <a:xfrm>
            <a:off x="2344738" y="1752600"/>
            <a:ext cx="457200" cy="1076325"/>
            <a:chOff x="2278063" y="1752600"/>
            <a:chExt cx="457200" cy="1076326"/>
          </a:xfrm>
        </p:grpSpPr>
        <p:sp>
          <p:nvSpPr>
            <p:cNvPr id="16424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5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6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3" name="Text Box 33"/>
          <p:cNvSpPr txBox="1">
            <a:spLocks noChangeArrowheads="1"/>
          </p:cNvSpPr>
          <p:nvPr/>
        </p:nvSpPr>
        <p:spPr bwMode="auto">
          <a:xfrm>
            <a:off x="4883150" y="2816225"/>
            <a:ext cx="75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fifo2</a:t>
            </a:r>
            <a:endParaRPr lang="en-US" baseline="-25000"/>
          </a:p>
        </p:txBody>
      </p:sp>
      <p:sp>
        <p:nvSpPr>
          <p:cNvPr id="16404" name="Text Box 34"/>
          <p:cNvSpPr txBox="1">
            <a:spLocks noChangeArrowheads="1"/>
          </p:cNvSpPr>
          <p:nvPr/>
        </p:nvSpPr>
        <p:spPr bwMode="auto">
          <a:xfrm>
            <a:off x="6129338" y="2816225"/>
            <a:ext cx="79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outQ</a:t>
            </a:r>
            <a:endParaRPr lang="en-US" baseline="-25000"/>
          </a:p>
        </p:txBody>
      </p:sp>
      <p:grpSp>
        <p:nvGrpSpPr>
          <p:cNvPr id="16405" name="Group 42"/>
          <p:cNvGrpSpPr>
            <a:grpSpLocks/>
          </p:cNvGrpSpPr>
          <p:nvPr/>
        </p:nvGrpSpPr>
        <p:grpSpPr bwMode="auto">
          <a:xfrm>
            <a:off x="3602038" y="1752600"/>
            <a:ext cx="457200" cy="1076325"/>
            <a:chOff x="2278063" y="1752600"/>
            <a:chExt cx="457200" cy="1076326"/>
          </a:xfrm>
        </p:grpSpPr>
        <p:sp>
          <p:nvSpPr>
            <p:cNvPr id="16420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2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6406" name="Group 47"/>
          <p:cNvGrpSpPr>
            <a:grpSpLocks/>
          </p:cNvGrpSpPr>
          <p:nvPr/>
        </p:nvGrpSpPr>
        <p:grpSpPr bwMode="auto">
          <a:xfrm>
            <a:off x="4878388" y="1752600"/>
            <a:ext cx="457200" cy="1076325"/>
            <a:chOff x="2278063" y="1752600"/>
            <a:chExt cx="457200" cy="1076326"/>
          </a:xfrm>
        </p:grpSpPr>
        <p:sp>
          <p:nvSpPr>
            <p:cNvPr id="16416" name="Rectangle 4"/>
            <p:cNvSpPr>
              <a:spLocks noChangeArrowheads="1"/>
            </p:cNvSpPr>
            <p:nvPr/>
          </p:nvSpPr>
          <p:spPr bwMode="auto">
            <a:xfrm>
              <a:off x="2590800" y="17526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7" name="Group 30"/>
            <p:cNvGrpSpPr>
              <a:grpSpLocks/>
            </p:cNvGrpSpPr>
            <p:nvPr/>
          </p:nvGrpSpPr>
          <p:grpSpPr bwMode="auto">
            <a:xfrm>
              <a:off x="2278063" y="1760538"/>
              <a:ext cx="457200" cy="1068388"/>
              <a:chOff x="4705" y="285"/>
              <a:chExt cx="288" cy="673"/>
            </a:xfrm>
          </p:grpSpPr>
          <p:sp>
            <p:nvSpPr>
              <p:cNvPr id="16418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866775" y="3325813"/>
            <a:ext cx="4996996" cy="320087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stage1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fifo1.enq(f1(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inQ.deq();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stage2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fifo2.enq(f2(fifo1.first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fifo1.deq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stage3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outQ.enq(f3(fifo2.first());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fifo2.deq();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5941975" y="3325813"/>
            <a:ext cx="3021271" cy="23838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 smtClean="0"/>
              <a:t>What is the firing condition for each rule?</a:t>
            </a:r>
          </a:p>
          <a:p>
            <a:r>
              <a:rPr lang="en-US" sz="2000" dirty="0"/>
              <a:t>Can tokens be left inside </a:t>
            </a:r>
            <a:r>
              <a:rPr lang="en-US" sz="2000" dirty="0" smtClean="0"/>
              <a:t>the </a:t>
            </a:r>
            <a:r>
              <a:rPr lang="en-US" sz="2000" dirty="0"/>
              <a:t>pipeline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No need for Maybe types</a:t>
            </a:r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4988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Firing conditions for reach rule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06538" y="1752600"/>
            <a:ext cx="5421312" cy="1463675"/>
            <a:chOff x="1506662" y="1752600"/>
            <a:chExt cx="5421188" cy="1463675"/>
          </a:xfrm>
        </p:grpSpPr>
        <p:sp>
          <p:nvSpPr>
            <p:cNvPr id="18441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506662" y="242735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444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3606800" y="2816225"/>
              <a:ext cx="7540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fifo1</a:t>
              </a:r>
              <a:endParaRPr lang="en-US" baseline="-25000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4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952750" y="1981209"/>
              <a:ext cx="666750" cy="542926"/>
              <a:chOff x="0" y="3126"/>
              <a:chExt cx="420" cy="342"/>
            </a:xfrm>
          </p:grpSpPr>
          <p:sp>
            <p:nvSpPr>
              <p:cNvPr id="18479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18480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9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4229100" y="1981209"/>
              <a:ext cx="666750" cy="542926"/>
              <a:chOff x="0" y="3126"/>
              <a:chExt cx="420" cy="342"/>
            </a:xfrm>
          </p:grpSpPr>
          <p:sp>
            <p:nvSpPr>
              <p:cNvPr id="18477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18478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505450" y="1981209"/>
              <a:ext cx="666750" cy="542926"/>
              <a:chOff x="0" y="3126"/>
              <a:chExt cx="420" cy="342"/>
            </a:xfrm>
          </p:grpSpPr>
          <p:sp>
            <p:nvSpPr>
              <p:cNvPr id="18475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18476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18473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9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71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7540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fifo2</a:t>
              </a:r>
              <a:endParaRPr lang="en-US" baseline="-25000"/>
            </a:p>
          </p:txBody>
        </p:sp>
        <p:sp>
          <p:nvSpPr>
            <p:cNvPr id="18458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7985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outQ</a:t>
              </a:r>
              <a:endParaRPr lang="en-US" baseline="-25000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5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67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1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63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" name="TextBox 48"/>
          <p:cNvSpPr txBox="1"/>
          <p:nvPr/>
        </p:nvSpPr>
        <p:spPr>
          <a:xfrm>
            <a:off x="885118" y="3281164"/>
            <a:ext cx="350608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fifo1  fifo2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53358" y="3624064"/>
            <a:ext cx="320151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NE,NF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NE,NF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NE,F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NE,F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78692" y="3624064"/>
            <a:ext cx="2401619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No	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No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86179" y="3256143"/>
            <a:ext cx="280397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rule1  rule2  rule3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710986" y="5231217"/>
            <a:ext cx="7880120" cy="1116419"/>
          </a:xfrm>
        </p:spPr>
        <p:txBody>
          <a:bodyPr/>
          <a:lstStyle/>
          <a:p>
            <a:r>
              <a:rPr lang="en-US" sz="2000" dirty="0" smtClean="0"/>
              <a:t>This </a:t>
            </a:r>
            <a:r>
              <a:rPr lang="en-US" sz="2000" dirty="0"/>
              <a:t>is the first example we have seen where multiple rules may be ready to execute </a:t>
            </a:r>
            <a:r>
              <a:rPr lang="en-US" sz="2000" dirty="0" smtClean="0"/>
              <a:t>concurrently</a:t>
            </a:r>
          </a:p>
          <a:p>
            <a:r>
              <a:rPr lang="en-US" sz="2000" dirty="0" smtClean="0"/>
              <a:t>Can we execute multiple rules together?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3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498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Informal analysis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06538" y="1752600"/>
            <a:ext cx="5421312" cy="1463675"/>
            <a:chOff x="1506662" y="1752600"/>
            <a:chExt cx="5421188" cy="1463675"/>
          </a:xfrm>
        </p:grpSpPr>
        <p:sp>
          <p:nvSpPr>
            <p:cNvPr id="18441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506662" y="242735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444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3606800" y="2816225"/>
              <a:ext cx="7540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fifo1</a:t>
              </a:r>
              <a:endParaRPr lang="en-US" baseline="-25000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43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952750" y="1981209"/>
              <a:ext cx="666750" cy="542926"/>
              <a:chOff x="0" y="3126"/>
              <a:chExt cx="420" cy="342"/>
            </a:xfrm>
          </p:grpSpPr>
          <p:sp>
            <p:nvSpPr>
              <p:cNvPr id="18479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18480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9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4229100" y="1981209"/>
              <a:ext cx="666750" cy="542926"/>
              <a:chOff x="0" y="3126"/>
              <a:chExt cx="420" cy="342"/>
            </a:xfrm>
          </p:grpSpPr>
          <p:sp>
            <p:nvSpPr>
              <p:cNvPr id="18477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18478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5505450" y="1981209"/>
              <a:ext cx="666750" cy="542926"/>
              <a:chOff x="0" y="3126"/>
              <a:chExt cx="420" cy="342"/>
            </a:xfrm>
          </p:grpSpPr>
          <p:sp>
            <p:nvSpPr>
              <p:cNvPr id="18475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18476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18473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9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71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75406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fifo2</a:t>
              </a:r>
              <a:endParaRPr lang="en-US" baseline="-25000"/>
            </a:p>
          </p:txBody>
        </p:sp>
        <p:sp>
          <p:nvSpPr>
            <p:cNvPr id="18458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7985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outQ</a:t>
              </a:r>
              <a:endParaRPr lang="en-US" baseline="-25000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5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67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18461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18463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" name="TextBox 48"/>
          <p:cNvSpPr txBox="1"/>
          <p:nvPr/>
        </p:nvSpPr>
        <p:spPr>
          <a:xfrm>
            <a:off x="885118" y="3493824"/>
            <a:ext cx="350608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fifo1  fifo2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outQ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53358" y="3836724"/>
            <a:ext cx="320151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NE,NF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NE,NF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NE,F	NF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NE	NE,NF	NE,F	F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78692" y="3836724"/>
            <a:ext cx="2401619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No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No	Yes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Yes	No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86179" y="3468803"/>
            <a:ext cx="280397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rule1  rule2  rule3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001189" y="5413649"/>
            <a:ext cx="73648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FIFOs must permit concurrent </a:t>
            </a:r>
            <a:r>
              <a:rPr lang="en-US" dirty="0" err="1" smtClean="0">
                <a:solidFill>
                  <a:srgbClr val="FF0000"/>
                </a:solidFill>
              </a:rPr>
              <a:t>enq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deq</a:t>
            </a:r>
            <a:r>
              <a:rPr lang="en-US" dirty="0" smtClean="0">
                <a:solidFill>
                  <a:srgbClr val="FF0000"/>
                </a:solidFill>
              </a:rPr>
              <a:t> for all three rules to fire concurrently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37538" cy="1143000"/>
          </a:xfrm>
        </p:spPr>
        <p:txBody>
          <a:bodyPr/>
          <a:lstStyle/>
          <a:p>
            <a:r>
              <a:rPr lang="en-US" sz="3600" dirty="0" smtClean="0"/>
              <a:t>Concurrency when the FIFOs do not permit concurrent </a:t>
            </a:r>
            <a:r>
              <a:rPr lang="en-US" sz="3600" dirty="0" err="1" smtClean="0"/>
              <a:t>enq</a:t>
            </a:r>
            <a:r>
              <a:rPr lang="en-US" sz="3600" dirty="0" smtClean="0"/>
              <a:t> and </a:t>
            </a:r>
            <a:r>
              <a:rPr lang="en-US" sz="3600" dirty="0" err="1" smtClean="0"/>
              <a:t>deq</a:t>
            </a:r>
            <a:endParaRPr lang="en-US" sz="3600" dirty="0" smtClean="0"/>
          </a:p>
        </p:txBody>
      </p:sp>
      <p:grpSp>
        <p:nvGrpSpPr>
          <p:cNvPr id="4" name="Group 9"/>
          <p:cNvGrpSpPr/>
          <p:nvPr/>
        </p:nvGrpSpPr>
        <p:grpSpPr>
          <a:xfrm>
            <a:off x="1554163" y="1752600"/>
            <a:ext cx="5380204" cy="1432957"/>
            <a:chOff x="1554163" y="1752600"/>
            <a:chExt cx="5380204" cy="1432957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6451600" y="1765300"/>
              <a:ext cx="139700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V="1">
              <a:off x="1862138" y="2278063"/>
              <a:ext cx="750887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554163" y="2451100"/>
              <a:ext cx="334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6306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7463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606800" y="2816225"/>
              <a:ext cx="753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/>
                <a:t>fifo1</a:t>
              </a:r>
              <a:endParaRPr lang="en-US" baseline="-25000" dirty="0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243138" y="2816225"/>
              <a:ext cx="6190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err="1"/>
                <a:t>inQ</a:t>
              </a:r>
              <a:endParaRPr lang="en-US" baseline="-25000" dirty="0"/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2952750" y="1981200"/>
              <a:ext cx="666750" cy="542925"/>
              <a:chOff x="0" y="3126"/>
              <a:chExt cx="420" cy="342"/>
            </a:xfrm>
          </p:grpSpPr>
          <p:sp>
            <p:nvSpPr>
              <p:cNvPr id="49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f1</a:t>
                </a:r>
              </a:p>
            </p:txBody>
          </p:sp>
          <p:sp>
            <p:nvSpPr>
              <p:cNvPr id="50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490696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402272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4229100" y="1981200"/>
              <a:ext cx="666750" cy="542925"/>
              <a:chOff x="0" y="3126"/>
              <a:chExt cx="420" cy="342"/>
            </a:xfrm>
          </p:grpSpPr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f2</a:t>
                </a:r>
              </a:p>
            </p:txBody>
          </p:sp>
          <p:sp>
            <p:nvSpPr>
              <p:cNvPr id="48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83313" y="2260600"/>
              <a:ext cx="26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5299075" y="2260600"/>
              <a:ext cx="214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5505450" y="1981200"/>
              <a:ext cx="666750" cy="542925"/>
              <a:chOff x="0" y="3126"/>
              <a:chExt cx="420" cy="342"/>
            </a:xfrm>
          </p:grpSpPr>
          <p:sp>
            <p:nvSpPr>
              <p:cNvPr id="45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f3</a:t>
                </a:r>
              </a:p>
            </p:txBody>
          </p:sp>
          <p:sp>
            <p:nvSpPr>
              <p:cNvPr id="46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</p:grpSp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145213" y="1752600"/>
              <a:ext cx="457200" cy="1068388"/>
              <a:chOff x="4705" y="285"/>
              <a:chExt cx="288" cy="673"/>
            </a:xfrm>
          </p:grpSpPr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2147483647 h 144"/>
                  <a:gd name="T6" fmla="*/ 0 w 288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41"/>
            <p:cNvGrpSpPr>
              <a:grpSpLocks/>
            </p:cNvGrpSpPr>
            <p:nvPr/>
          </p:nvGrpSpPr>
          <p:grpSpPr bwMode="auto">
            <a:xfrm>
              <a:off x="2344738" y="1752600"/>
              <a:ext cx="457200" cy="1076325"/>
              <a:chOff x="2278063" y="1752600"/>
              <a:chExt cx="457200" cy="1076326"/>
            </a:xfrm>
          </p:grpSpPr>
          <p:sp>
            <p:nvSpPr>
              <p:cNvPr id="39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24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41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4883150" y="2816225"/>
              <a:ext cx="7537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/>
                <a:t>fifo2</a:t>
              </a:r>
              <a:endParaRPr lang="en-US" baseline="-25000" dirty="0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6129338" y="2816225"/>
              <a:ext cx="8050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err="1"/>
                <a:t>outQ</a:t>
              </a:r>
              <a:endParaRPr lang="en-US" baseline="-25000" dirty="0"/>
            </a:p>
          </p:txBody>
        </p:sp>
        <p:grpSp>
          <p:nvGrpSpPr>
            <p:cNvPr id="25" name="Group 42"/>
            <p:cNvGrpSpPr>
              <a:grpSpLocks/>
            </p:cNvGrpSpPr>
            <p:nvPr/>
          </p:nvGrpSpPr>
          <p:grpSpPr bwMode="auto">
            <a:xfrm>
              <a:off x="3602038" y="1752600"/>
              <a:ext cx="457200" cy="1076325"/>
              <a:chOff x="2278063" y="1752600"/>
              <a:chExt cx="457200" cy="1076326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4878388" y="1752600"/>
              <a:ext cx="457200" cy="1076325"/>
              <a:chOff x="2278063" y="1752600"/>
              <a:chExt cx="457200" cy="1076326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2590800" y="1752600"/>
                <a:ext cx="139700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-96" charset="2"/>
                  <a:buChar char="•"/>
                </a:pPr>
                <a:endParaRPr lang="en-US"/>
              </a:p>
            </p:txBody>
          </p:sp>
          <p:grpSp>
            <p:nvGrpSpPr>
              <p:cNvPr id="30" name="Group 30"/>
              <p:cNvGrpSpPr>
                <a:grpSpLocks/>
              </p:cNvGrpSpPr>
              <p:nvPr/>
            </p:nvGrpSpPr>
            <p:grpSpPr bwMode="auto">
              <a:xfrm>
                <a:off x="2278063" y="1760538"/>
                <a:ext cx="457200" cy="1068388"/>
                <a:chOff x="4705" y="285"/>
                <a:chExt cx="288" cy="673"/>
              </a:xfrm>
            </p:grpSpPr>
            <p:sp>
              <p:nvSpPr>
                <p:cNvPr id="33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2136378" y="3218591"/>
            <a:ext cx="1104106" cy="590931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3440091" y="3218591"/>
            <a:ext cx="1104106" cy="1228028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</a:p>
          <a:p>
            <a:pPr algn="ctr"/>
            <a:r>
              <a:rPr lang="en-US" sz="1800" dirty="0" smtClean="0"/>
              <a:t>&amp;</a:t>
            </a:r>
          </a:p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52" name="TextBox 51"/>
          <p:cNvSpPr txBox="1"/>
          <p:nvPr/>
        </p:nvSpPr>
        <p:spPr>
          <a:xfrm>
            <a:off x="4735428" y="3218591"/>
            <a:ext cx="1104106" cy="1228028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empty</a:t>
            </a:r>
          </a:p>
          <a:p>
            <a:pPr algn="ctr"/>
            <a:r>
              <a:rPr lang="en-US" sz="1800" dirty="0" smtClean="0"/>
              <a:t>&amp;</a:t>
            </a:r>
          </a:p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53" name="TextBox 52"/>
          <p:cNvSpPr txBox="1"/>
          <p:nvPr/>
        </p:nvSpPr>
        <p:spPr>
          <a:xfrm>
            <a:off x="6050359" y="3218591"/>
            <a:ext cx="1104106" cy="341632"/>
          </a:xfrm>
          <a:prstGeom prst="rect">
            <a:avLst/>
          </a:prstGeom>
          <a:noFill/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/>
              <a:t>not full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223158" y="5070764"/>
            <a:ext cx="697914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At best alternate stages in the pipeline will be able to fire concurrently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 animBg="1"/>
      <p:bldP spid="53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702" y="294167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Pipelined designs expressed using  Multiple rules</a:t>
            </a:r>
          </a:p>
        </p:txBody>
      </p:sp>
      <p:sp>
        <p:nvSpPr>
          <p:cNvPr id="1800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399"/>
            <a:ext cx="7772400" cy="310825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rules for different pipeline stages never fire in the same cycle then the design can hardly be called a pipelined design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If all the enabled rules fire in parallel every cycle then, in general, wrong results can be produced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0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BSV Execution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6582" y="1628044"/>
            <a:ext cx="7772400" cy="1955357"/>
          </a:xfrm>
        </p:spPr>
        <p:txBody>
          <a:bodyPr/>
          <a:lstStyle/>
          <a:p>
            <a:pPr eaLnBrk="1" hangingPunct="1">
              <a:buFont typeface="Wingdings" pitchFamily="-96" charset="2"/>
              <a:buNone/>
            </a:pPr>
            <a:r>
              <a:rPr lang="en-US" sz="2400" i="1" dirty="0" smtClean="0"/>
              <a:t>Repeatedly: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Select a rule to execute </a:t>
            </a:r>
          </a:p>
          <a:p>
            <a:pPr eaLnBrk="1" hangingPunct="1"/>
            <a:r>
              <a:rPr lang="en-US" sz="2400" dirty="0" smtClean="0"/>
              <a:t>Compute the state updates </a:t>
            </a:r>
          </a:p>
          <a:p>
            <a:pPr eaLnBrk="1" hangingPunct="1"/>
            <a:r>
              <a:rPr lang="en-US" sz="2400" dirty="0" smtClean="0"/>
              <a:t>Make the state updates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3488" y="4086147"/>
            <a:ext cx="7232073" cy="10895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 legal behavior of a BSV program </a:t>
            </a:r>
            <a:r>
              <a:rPr lang="en-US" sz="2400" dirty="0"/>
              <a:t>can </a:t>
            </a:r>
            <a:r>
              <a:rPr lang="en-US" sz="2400" dirty="0" smtClean="0"/>
              <a:t>be </a:t>
            </a:r>
            <a:r>
              <a:rPr lang="en-US" sz="2400" dirty="0"/>
              <a:t>explained by observing the state updates obtained by applying only one rule at a </a:t>
            </a:r>
            <a:r>
              <a:rPr lang="en-US" sz="2400" dirty="0" smtClean="0"/>
              <a:t>time</a:t>
            </a:r>
            <a:endParaRPr lang="en-US" sz="2400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22191" y="1885715"/>
            <a:ext cx="3406954" cy="1477963"/>
            <a:chOff x="3915" y="1466"/>
            <a:chExt cx="1716" cy="93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4437" y="1466"/>
              <a:ext cx="1194" cy="93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r>
                <a:rPr lang="en-US" dirty="0"/>
                <a:t>Highly </a:t>
              </a:r>
              <a:r>
                <a:rPr lang="en-US" dirty="0" smtClean="0"/>
                <a:t>non-deterministic</a:t>
              </a:r>
              <a:r>
                <a:rPr lang="en-US" dirty="0"/>
                <a:t>; User annotations can </a:t>
              </a:r>
              <a:r>
                <a:rPr lang="en-US" dirty="0" smtClean="0"/>
                <a:t>be used in </a:t>
              </a:r>
              <a:r>
                <a:rPr lang="en-US" dirty="0"/>
                <a:t>rule </a:t>
              </a:r>
              <a:r>
                <a:rPr lang="en-US" dirty="0" smtClean="0"/>
                <a:t>selection</a:t>
              </a:r>
              <a:endParaRPr lang="en-US" dirty="0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915" y="1755"/>
              <a:ext cx="52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buNone/>
              </a:pPr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22483" y="5575021"/>
            <a:ext cx="4463658" cy="4247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One-rule-at-time semantics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8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Concurrent scheduling of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69" y="1610862"/>
            <a:ext cx="7593419" cy="4316971"/>
          </a:xfrm>
        </p:spPr>
        <p:txBody>
          <a:bodyPr/>
          <a:lstStyle/>
          <a:p>
            <a:r>
              <a:rPr lang="en-US" sz="2400" dirty="0" smtClean="0"/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one-rule-at-a-time </a:t>
            </a:r>
            <a:r>
              <a:rPr lang="en-US" sz="2400" dirty="0"/>
              <a:t>semantics </a:t>
            </a:r>
            <a:r>
              <a:rPr lang="en-US" sz="2400" dirty="0" smtClean="0"/>
              <a:t>plays the central role in defining functional correctness and verification but for meaningful hardware design it is necessary to execute multiple rules concurrently without violating the </a:t>
            </a:r>
            <a:r>
              <a:rPr lang="en-US" sz="2400" dirty="0" smtClean="0">
                <a:solidFill>
                  <a:srgbClr val="FF0000"/>
                </a:solidFill>
              </a:rPr>
              <a:t>one-rule-at-a-time </a:t>
            </a:r>
            <a:r>
              <a:rPr lang="en-US" sz="2400" dirty="0" smtClean="0"/>
              <a:t>semantics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What do we mean by concurrent scheduling?</a:t>
            </a:r>
          </a:p>
          <a:p>
            <a:pPr lvl="1"/>
            <a:r>
              <a:rPr lang="en-US" sz="2000" dirty="0" smtClean="0"/>
              <a:t>First - </a:t>
            </a:r>
            <a:r>
              <a:rPr lang="en-US" sz="2000" dirty="0"/>
              <a:t>some hardware </a:t>
            </a:r>
            <a:r>
              <a:rPr lang="en-US" sz="2000" dirty="0" smtClean="0"/>
              <a:t>intuition</a:t>
            </a:r>
          </a:p>
          <a:p>
            <a:pPr lvl="1"/>
            <a:r>
              <a:rPr lang="en-US" sz="2000" dirty="0" smtClean="0"/>
              <a:t>Later – the semantics of concurrent scheduling</a:t>
            </a:r>
          </a:p>
          <a:p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9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intuition for concurrent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31C1CF5B-8AC2-4102-99D1-788F5F1C31A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Rule Execution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6176" y="1477860"/>
            <a:ext cx="8293820" cy="914210"/>
          </a:xfrm>
        </p:spPr>
        <p:txBody>
          <a:bodyPr/>
          <a:lstStyle/>
          <a:p>
            <a:r>
              <a:rPr lang="en-US" sz="2400" dirty="0" smtClean="0"/>
              <a:t>Application </a:t>
            </a:r>
            <a:r>
              <a:rPr lang="en-US" sz="2400" dirty="0"/>
              <a:t>of a rule modifies </a:t>
            </a:r>
            <a:r>
              <a:rPr lang="en-US" sz="2400" dirty="0" smtClean="0"/>
              <a:t>some state elements of </a:t>
            </a:r>
            <a:r>
              <a:rPr lang="en-US" sz="2400" dirty="0"/>
              <a:t>the system in a deterministic </a:t>
            </a:r>
            <a:r>
              <a:rPr lang="en-US" sz="2400" dirty="0" smtClean="0"/>
              <a:t>manner</a:t>
            </a:r>
            <a:endParaRPr lang="en-US" sz="2400" dirty="0"/>
          </a:p>
        </p:txBody>
      </p:sp>
      <p:sp>
        <p:nvSpPr>
          <p:cNvPr id="17" name="Rectangle 6"/>
          <p:cNvSpPr>
            <a:spLocks noChangeAspect="1" noChangeArrowheads="1"/>
          </p:cNvSpPr>
          <p:nvPr/>
        </p:nvSpPr>
        <p:spPr bwMode="auto">
          <a:xfrm>
            <a:off x="319088" y="3934807"/>
            <a:ext cx="457200" cy="342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 dirty="0"/>
              <a:t>current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 dirty="0"/>
              <a:t>state</a:t>
            </a:r>
          </a:p>
        </p:txBody>
      </p:sp>
      <p:sp>
        <p:nvSpPr>
          <p:cNvPr id="18" name="Rectangle 7"/>
          <p:cNvSpPr>
            <a:spLocks noChangeAspect="1" noChangeArrowheads="1"/>
          </p:cNvSpPr>
          <p:nvPr/>
        </p:nvSpPr>
        <p:spPr bwMode="auto">
          <a:xfrm>
            <a:off x="8243888" y="3945440"/>
            <a:ext cx="457200" cy="3429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/>
              <a:t>next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/>
              <a:t>state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i="1"/>
              <a:t>values</a:t>
            </a:r>
          </a:p>
        </p:txBody>
      </p:sp>
      <p:sp>
        <p:nvSpPr>
          <p:cNvPr id="21" name="Rectangle 10"/>
          <p:cNvSpPr>
            <a:spLocks noChangeAspect="1" noChangeArrowheads="1"/>
          </p:cNvSpPr>
          <p:nvPr/>
        </p:nvSpPr>
        <p:spPr bwMode="auto">
          <a:xfrm>
            <a:off x="3776846" y="3457295"/>
            <a:ext cx="1628443" cy="1144587"/>
          </a:xfrm>
          <a:prstGeom prst="rect">
            <a:avLst/>
          </a:prstGeom>
          <a:solidFill>
            <a:srgbClr val="CFBDC8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</a:rPr>
              <a:t>next state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</a:rPr>
              <a:t>computation</a:t>
            </a:r>
            <a:endParaRPr lang="en-US" dirty="0">
              <a:latin typeface="+mn-lt"/>
            </a:endParaRPr>
          </a:p>
        </p:txBody>
      </p:sp>
      <p:grpSp>
        <p:nvGrpSpPr>
          <p:cNvPr id="1586205" name="Group 1586204"/>
          <p:cNvGrpSpPr/>
          <p:nvPr/>
        </p:nvGrpSpPr>
        <p:grpSpPr>
          <a:xfrm>
            <a:off x="1143000" y="2663219"/>
            <a:ext cx="457200" cy="2743200"/>
            <a:chOff x="1143000" y="3643429"/>
            <a:chExt cx="457200" cy="2743200"/>
          </a:xfrm>
        </p:grpSpPr>
        <p:sp>
          <p:nvSpPr>
            <p:cNvPr id="14" name="Rectangle 3"/>
            <p:cNvSpPr>
              <a:spLocks noChangeAspect="1" noChangeArrowheads="1"/>
            </p:cNvSpPr>
            <p:nvPr/>
          </p:nvSpPr>
          <p:spPr bwMode="auto">
            <a:xfrm>
              <a:off x="1143000" y="3643429"/>
              <a:ext cx="457200" cy="45561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solidFill>
                    <a:srgbClr val="56127A"/>
                  </a:solidFill>
                </a:rPr>
                <a:t>f</a:t>
              </a:r>
            </a:p>
          </p:txBody>
        </p:sp>
        <p:sp>
          <p:nvSpPr>
            <p:cNvPr id="15" name="Rectangle 4"/>
            <p:cNvSpPr>
              <a:spLocks noChangeAspect="1" noChangeArrowheads="1"/>
            </p:cNvSpPr>
            <p:nvPr/>
          </p:nvSpPr>
          <p:spPr bwMode="auto">
            <a:xfrm>
              <a:off x="1143000" y="4099042"/>
              <a:ext cx="457200" cy="45878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56127A"/>
                  </a:solidFill>
                </a:rPr>
                <a:t>x</a:t>
              </a:r>
            </a:p>
          </p:txBody>
        </p:sp>
        <p:sp>
          <p:nvSpPr>
            <p:cNvPr id="16" name="Rectangle 5"/>
            <p:cNvSpPr>
              <a:spLocks noChangeAspect="1" noChangeArrowheads="1"/>
            </p:cNvSpPr>
            <p:nvPr/>
          </p:nvSpPr>
          <p:spPr bwMode="auto">
            <a:xfrm>
              <a:off x="1143000" y="4557829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56127A"/>
                </a:solidFill>
              </a:endParaRPr>
            </a:p>
          </p:txBody>
        </p:sp>
        <p:sp>
          <p:nvSpPr>
            <p:cNvPr id="26" name="Rectangle 15"/>
            <p:cNvSpPr>
              <a:spLocks noChangeAspect="1" noChangeArrowheads="1"/>
            </p:cNvSpPr>
            <p:nvPr/>
          </p:nvSpPr>
          <p:spPr bwMode="auto">
            <a:xfrm>
              <a:off x="1143000" y="5015029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rgbClr val="56127A"/>
                </a:solidFill>
              </a:endParaRPr>
            </a:p>
          </p:txBody>
        </p:sp>
        <p:sp>
          <p:nvSpPr>
            <p:cNvPr id="27" name="Rectangle 16"/>
            <p:cNvSpPr>
              <a:spLocks noChangeAspect="1" noChangeArrowheads="1"/>
            </p:cNvSpPr>
            <p:nvPr/>
          </p:nvSpPr>
          <p:spPr bwMode="auto">
            <a:xfrm>
              <a:off x="1143000" y="5472229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rgbClr val="56127A"/>
                </a:solidFill>
              </a:endParaRPr>
            </a:p>
          </p:txBody>
        </p:sp>
        <p:sp>
          <p:nvSpPr>
            <p:cNvPr id="28" name="Rectangle 17"/>
            <p:cNvSpPr>
              <a:spLocks noChangeAspect="1" noChangeArrowheads="1"/>
            </p:cNvSpPr>
            <p:nvPr/>
          </p:nvSpPr>
          <p:spPr bwMode="auto">
            <a:xfrm>
              <a:off x="1143000" y="5929429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rgbClr val="56127A"/>
                </a:solidFill>
              </a:endParaRPr>
            </a:p>
          </p:txBody>
        </p:sp>
      </p:grpSp>
      <p:grpSp>
        <p:nvGrpSpPr>
          <p:cNvPr id="1586207" name="Group 1586206"/>
          <p:cNvGrpSpPr/>
          <p:nvPr/>
        </p:nvGrpSpPr>
        <p:grpSpPr>
          <a:xfrm>
            <a:off x="7391400" y="2673852"/>
            <a:ext cx="457200" cy="2743200"/>
            <a:chOff x="7391400" y="3654062"/>
            <a:chExt cx="457200" cy="2743200"/>
          </a:xfrm>
        </p:grpSpPr>
        <p:sp>
          <p:nvSpPr>
            <p:cNvPr id="29" name="Rectangle 18"/>
            <p:cNvSpPr>
              <a:spLocks noChangeAspect="1" noChangeArrowheads="1"/>
            </p:cNvSpPr>
            <p:nvPr/>
          </p:nvSpPr>
          <p:spPr bwMode="auto">
            <a:xfrm>
              <a:off x="7391400" y="3654062"/>
              <a:ext cx="457200" cy="45561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56127A"/>
                  </a:solidFill>
                </a:rPr>
                <a:t>f</a:t>
              </a:r>
            </a:p>
          </p:txBody>
        </p:sp>
        <p:sp>
          <p:nvSpPr>
            <p:cNvPr id="30" name="Rectangle 19"/>
            <p:cNvSpPr>
              <a:spLocks noChangeAspect="1" noChangeArrowheads="1"/>
            </p:cNvSpPr>
            <p:nvPr/>
          </p:nvSpPr>
          <p:spPr bwMode="auto">
            <a:xfrm>
              <a:off x="7391400" y="4109675"/>
              <a:ext cx="457200" cy="45878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56127A"/>
                  </a:solidFill>
                </a:rPr>
                <a:t>x</a:t>
              </a:r>
            </a:p>
          </p:txBody>
        </p:sp>
        <p:sp>
          <p:nvSpPr>
            <p:cNvPr id="31" name="Rectangle 20"/>
            <p:cNvSpPr>
              <a:spLocks noChangeAspect="1" noChangeArrowheads="1"/>
            </p:cNvSpPr>
            <p:nvPr/>
          </p:nvSpPr>
          <p:spPr bwMode="auto">
            <a:xfrm>
              <a:off x="7391400" y="4568462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56127A"/>
                </a:solidFill>
              </a:endParaRPr>
            </a:p>
          </p:txBody>
        </p:sp>
        <p:sp>
          <p:nvSpPr>
            <p:cNvPr id="32" name="Rectangle 21"/>
            <p:cNvSpPr>
              <a:spLocks noChangeAspect="1" noChangeArrowheads="1"/>
            </p:cNvSpPr>
            <p:nvPr/>
          </p:nvSpPr>
          <p:spPr bwMode="auto">
            <a:xfrm>
              <a:off x="7391400" y="5025662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chemeClr val="accent1"/>
                </a:solidFill>
              </a:endParaRPr>
            </a:p>
          </p:txBody>
        </p:sp>
        <p:sp>
          <p:nvSpPr>
            <p:cNvPr id="33" name="Rectangle 22"/>
            <p:cNvSpPr>
              <a:spLocks noChangeAspect="1" noChangeArrowheads="1"/>
            </p:cNvSpPr>
            <p:nvPr/>
          </p:nvSpPr>
          <p:spPr bwMode="auto">
            <a:xfrm>
              <a:off x="7391400" y="5482862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chemeClr val="accent1"/>
                </a:solidFill>
              </a:endParaRPr>
            </a:p>
          </p:txBody>
        </p:sp>
        <p:sp>
          <p:nvSpPr>
            <p:cNvPr id="34" name="Rectangle 23"/>
            <p:cNvSpPr>
              <a:spLocks noChangeAspect="1" noChangeArrowheads="1"/>
            </p:cNvSpPr>
            <p:nvPr/>
          </p:nvSpPr>
          <p:spPr bwMode="auto">
            <a:xfrm>
              <a:off x="7391400" y="5940062"/>
              <a:ext cx="4572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Right Brace 12"/>
          <p:cNvSpPr/>
          <p:nvPr/>
        </p:nvSpPr>
        <p:spPr bwMode="auto">
          <a:xfrm>
            <a:off x="1743739" y="2661631"/>
            <a:ext cx="340242" cy="274478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86179" name="Straight Arrow Connector 1586178"/>
          <p:cNvCxnSpPr/>
          <p:nvPr/>
        </p:nvCxnSpPr>
        <p:spPr bwMode="auto">
          <a:xfrm>
            <a:off x="5405289" y="4045452"/>
            <a:ext cx="1399548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ight Brace 52"/>
          <p:cNvSpPr/>
          <p:nvPr/>
        </p:nvSpPr>
        <p:spPr bwMode="auto">
          <a:xfrm flipH="1">
            <a:off x="7006856" y="2661630"/>
            <a:ext cx="340242" cy="274478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405289" y="3926931"/>
            <a:ext cx="1399548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86181" name="TextBox 1586180"/>
          <p:cNvSpPr txBox="1"/>
          <p:nvPr/>
        </p:nvSpPr>
        <p:spPr>
          <a:xfrm>
            <a:off x="5438723" y="3557599"/>
            <a:ext cx="139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reg</a:t>
            </a:r>
            <a:r>
              <a:rPr lang="en-US" dirty="0"/>
              <a:t> </a:t>
            </a:r>
            <a:r>
              <a:rPr lang="en-US" dirty="0" smtClean="0"/>
              <a:t>en’s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75298" y="4106257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nextState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cxnSp>
        <p:nvCxnSpPr>
          <p:cNvPr id="4" name="Straight Arrow Connector 3"/>
          <p:cNvCxnSpPr>
            <a:stCxn id="13" idx="1"/>
            <a:endCxn id="21" idx="1"/>
          </p:cNvCxnSpPr>
          <p:nvPr/>
        </p:nvCxnSpPr>
        <p:spPr bwMode="auto">
          <a:xfrm flipV="1">
            <a:off x="2083981" y="4029589"/>
            <a:ext cx="1692865" cy="443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2871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86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8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Executing multiple rules in one clock cycle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0603" y="5308277"/>
            <a:ext cx="8486519" cy="1246904"/>
          </a:xfrm>
        </p:spPr>
        <p:txBody>
          <a:bodyPr/>
          <a:lstStyle/>
          <a:p>
            <a:r>
              <a:rPr lang="en-US" sz="1800" dirty="0" smtClean="0"/>
              <a:t>Sequential composition preserves </a:t>
            </a:r>
            <a:r>
              <a:rPr lang="en-US" sz="1800" dirty="0"/>
              <a:t>the one-rule-at-a-time </a:t>
            </a:r>
            <a:r>
              <a:rPr lang="en-US" sz="1800" dirty="0" smtClean="0"/>
              <a:t>semantics but generally increases the critical combinational path</a:t>
            </a:r>
          </a:p>
          <a:p>
            <a:r>
              <a:rPr lang="en-US" sz="1800" dirty="0" smtClean="0"/>
              <a:t>Parallel composition does not create longer combinational paths but</a:t>
            </a:r>
            <a:r>
              <a:rPr lang="en-US" sz="1800" dirty="0" smtClean="0">
                <a:solidFill>
                  <a:srgbClr val="FF0000"/>
                </a:solidFill>
              </a:rPr>
              <a:t> may not preserve </a:t>
            </a:r>
            <a:r>
              <a:rPr lang="en-US" sz="1800" dirty="0" smtClean="0"/>
              <a:t>the </a:t>
            </a:r>
            <a:r>
              <a:rPr lang="en-US" sz="1800" dirty="0"/>
              <a:t>one-rule-at-a-time </a:t>
            </a:r>
            <a:r>
              <a:rPr lang="en-US" sz="1800" dirty="0" smtClean="0"/>
              <a:t>semantics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2003" y="1455512"/>
            <a:ext cx="8382000" cy="1698548"/>
            <a:chOff x="322003" y="1455512"/>
            <a:chExt cx="8382000" cy="1698548"/>
          </a:xfrm>
        </p:grpSpPr>
        <p:grpSp>
          <p:nvGrpSpPr>
            <p:cNvPr id="25" name="Group 24"/>
            <p:cNvGrpSpPr/>
            <p:nvPr/>
          </p:nvGrpSpPr>
          <p:grpSpPr>
            <a:xfrm>
              <a:off x="322003" y="1549316"/>
              <a:ext cx="8382000" cy="1604744"/>
              <a:chOff x="372251" y="1631682"/>
              <a:chExt cx="8382000" cy="2766731"/>
            </a:xfrm>
          </p:grpSpPr>
          <p:sp>
            <p:nvSpPr>
              <p:cNvPr id="17" name="Rectangle 6"/>
              <p:cNvSpPr>
                <a:spLocks noChangeAspect="1" noChangeArrowheads="1"/>
              </p:cNvSpPr>
              <p:nvPr/>
            </p:nvSpPr>
            <p:spPr bwMode="auto">
              <a:xfrm>
                <a:off x="372251" y="2904858"/>
                <a:ext cx="457200" cy="3429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 dirty="0"/>
                  <a:t>current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 dirty="0"/>
                  <a:t>state</a:t>
                </a:r>
              </a:p>
            </p:txBody>
          </p:sp>
          <p:sp>
            <p:nvSpPr>
              <p:cNvPr id="18" name="Rectangle 7"/>
              <p:cNvSpPr>
                <a:spLocks noChangeAspect="1" noChangeArrowheads="1"/>
              </p:cNvSpPr>
              <p:nvPr/>
            </p:nvSpPr>
            <p:spPr bwMode="auto">
              <a:xfrm>
                <a:off x="8297051" y="2915491"/>
                <a:ext cx="457200" cy="3429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/>
                  <a:t>next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/>
                  <a:t>state </a:t>
                </a:r>
              </a:p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i="1"/>
                  <a:t>values</a:t>
                </a:r>
              </a:p>
            </p:txBody>
          </p:sp>
          <p:sp>
            <p:nvSpPr>
              <p:cNvPr id="21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5354726" y="2504013"/>
                <a:ext cx="1139956" cy="1144587"/>
              </a:xfrm>
              <a:prstGeom prst="rect">
                <a:avLst/>
              </a:prstGeom>
              <a:solidFill>
                <a:srgbClr val="CFBDC8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smtClean="0">
                    <a:latin typeface="+mn-lt"/>
                  </a:rPr>
                  <a:t>rule2</a:t>
                </a:r>
                <a:endParaRPr lang="en-US" sz="1600" dirty="0">
                  <a:latin typeface="+mn-lt"/>
                </a:endParaRPr>
              </a:p>
            </p:txBody>
          </p:sp>
          <p:grpSp>
            <p:nvGrpSpPr>
              <p:cNvPr id="1586205" name="Group 1586204"/>
              <p:cNvGrpSpPr/>
              <p:nvPr/>
            </p:nvGrpSpPr>
            <p:grpSpPr>
              <a:xfrm>
                <a:off x="1196163" y="1633270"/>
                <a:ext cx="457200" cy="2743200"/>
                <a:chOff x="1143000" y="3643429"/>
                <a:chExt cx="457200" cy="2743200"/>
              </a:xfrm>
            </p:grpSpPr>
            <p:sp>
              <p:nvSpPr>
                <p:cNvPr id="14" name="Rectangle 3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3643429"/>
                  <a:ext cx="457200" cy="455613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 dirty="0">
                      <a:solidFill>
                        <a:srgbClr val="56127A"/>
                      </a:solidFill>
                    </a:rPr>
                    <a:t>f</a:t>
                  </a:r>
                </a:p>
              </p:txBody>
            </p:sp>
            <p:sp>
              <p:nvSpPr>
                <p:cNvPr id="15" name="Rectangle 4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4099042"/>
                  <a:ext cx="457200" cy="458787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 dirty="0">
                      <a:solidFill>
                        <a:srgbClr val="56127A"/>
                      </a:solidFill>
                    </a:rPr>
                    <a:t>x</a:t>
                  </a:r>
                </a:p>
              </p:txBody>
            </p:sp>
            <p:sp>
              <p:nvSpPr>
                <p:cNvPr id="16" name="Rectangle 5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4557829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>
                    <a:solidFill>
                      <a:srgbClr val="56127A"/>
                    </a:solidFill>
                  </a:endParaRPr>
                </a:p>
              </p:txBody>
            </p:sp>
            <p:sp>
              <p:nvSpPr>
                <p:cNvPr id="26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5015029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rgbClr val="56127A"/>
                    </a:solidFill>
                  </a:endParaRPr>
                </a:p>
              </p:txBody>
            </p:sp>
            <p:sp>
              <p:nvSpPr>
                <p:cNvPr id="27" name="Rectangl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5472229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rgbClr val="56127A"/>
                    </a:solidFill>
                  </a:endParaRPr>
                </a:p>
              </p:txBody>
            </p:sp>
            <p:sp>
              <p:nvSpPr>
                <p:cNvPr id="28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143000" y="5929429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rgbClr val="56127A"/>
                    </a:solidFill>
                  </a:endParaRPr>
                </a:p>
              </p:txBody>
            </p:sp>
          </p:grpSp>
          <p:grpSp>
            <p:nvGrpSpPr>
              <p:cNvPr id="1586207" name="Group 1586206"/>
              <p:cNvGrpSpPr/>
              <p:nvPr/>
            </p:nvGrpSpPr>
            <p:grpSpPr>
              <a:xfrm>
                <a:off x="7444563" y="1643903"/>
                <a:ext cx="457200" cy="2743200"/>
                <a:chOff x="7391400" y="3654062"/>
                <a:chExt cx="457200" cy="2743200"/>
              </a:xfrm>
            </p:grpSpPr>
            <p:sp>
              <p:nvSpPr>
                <p:cNvPr id="29" name="Rectangl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3654062"/>
                  <a:ext cx="457200" cy="455613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solidFill>
                        <a:srgbClr val="56127A"/>
                      </a:solidFill>
                    </a:rPr>
                    <a:t>f</a:t>
                  </a:r>
                </a:p>
              </p:txBody>
            </p:sp>
            <p:sp>
              <p:nvSpPr>
                <p:cNvPr id="30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4109675"/>
                  <a:ext cx="457200" cy="458787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solidFill>
                        <a:srgbClr val="56127A"/>
                      </a:solidFill>
                    </a:rPr>
                    <a:t>x</a:t>
                  </a:r>
                </a:p>
              </p:txBody>
            </p:sp>
            <p:sp>
              <p:nvSpPr>
                <p:cNvPr id="31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4568462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>
                    <a:solidFill>
                      <a:srgbClr val="56127A"/>
                    </a:solidFill>
                  </a:endParaRPr>
                </a:p>
              </p:txBody>
            </p:sp>
            <p:sp>
              <p:nvSpPr>
                <p:cNvPr id="32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5025662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33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5482862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34" name="Rectangle 23"/>
                <p:cNvSpPr>
                  <a:spLocks noChangeAspect="1" noChangeArrowheads="1"/>
                </p:cNvSpPr>
                <p:nvPr/>
              </p:nvSpPr>
              <p:spPr bwMode="auto">
                <a:xfrm>
                  <a:off x="7391400" y="5940062"/>
                  <a:ext cx="457200" cy="4572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600" b="1">
                    <a:solidFill>
                      <a:schemeClr val="accent1"/>
                    </a:solidFill>
                  </a:endParaRPr>
                </a:p>
              </p:txBody>
            </p:sp>
          </p:grpSp>
          <p:sp>
            <p:nvSpPr>
              <p:cNvPr id="13" name="Right Brace 12"/>
              <p:cNvSpPr/>
              <p:nvPr/>
            </p:nvSpPr>
            <p:spPr bwMode="auto">
              <a:xfrm>
                <a:off x="1796902" y="1631682"/>
                <a:ext cx="340242" cy="2744787"/>
              </a:xfrm>
              <a:prstGeom prst="rightBrac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7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2498197" y="2504014"/>
                <a:ext cx="1283761" cy="1144587"/>
              </a:xfrm>
              <a:prstGeom prst="rect">
                <a:avLst/>
              </a:prstGeom>
              <a:solidFill>
                <a:srgbClr val="CFBDC8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smtClean="0">
                    <a:latin typeface="+mn-lt"/>
                  </a:rPr>
                  <a:t>rule 1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1586179" name="Straight Arrow Connector 1586178"/>
              <p:cNvCxnSpPr/>
              <p:nvPr/>
            </p:nvCxnSpPr>
            <p:spPr bwMode="auto">
              <a:xfrm>
                <a:off x="6494682" y="3019041"/>
                <a:ext cx="565337" cy="203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53" name="Right Brace 52"/>
              <p:cNvSpPr/>
              <p:nvPr/>
            </p:nvSpPr>
            <p:spPr bwMode="auto">
              <a:xfrm flipH="1">
                <a:off x="7060019" y="1653626"/>
                <a:ext cx="340242" cy="2744787"/>
              </a:xfrm>
              <a:prstGeom prst="rightBrac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3781958" y="3072236"/>
                <a:ext cx="454597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2128397" y="3004073"/>
                <a:ext cx="3698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6474107" y="3021071"/>
                <a:ext cx="749913" cy="827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1400" dirty="0" smtClean="0"/>
                  <a:t>Next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sz="1400" dirty="0" smtClean="0"/>
                  <a:t>State</a:t>
                </a:r>
                <a:endParaRPr lang="en-US" sz="1400" dirty="0"/>
              </a:p>
            </p:txBody>
          </p:sp>
          <p:sp>
            <p:nvSpPr>
              <p:cNvPr id="5" name="Freeform 4"/>
              <p:cNvSpPr/>
              <p:nvPr/>
            </p:nvSpPr>
            <p:spPr bwMode="auto">
              <a:xfrm>
                <a:off x="2172614" y="3006548"/>
                <a:ext cx="2063941" cy="855879"/>
              </a:xfrm>
              <a:custGeom>
                <a:avLst/>
                <a:gdLst>
                  <a:gd name="connsiteX0" fmla="*/ 0 w 2296973"/>
                  <a:gd name="connsiteY0" fmla="*/ 0 h 855879"/>
                  <a:gd name="connsiteX1" fmla="*/ 21946 w 2296973"/>
                  <a:gd name="connsiteY1" fmla="*/ 848563 h 855879"/>
                  <a:gd name="connsiteX2" fmla="*/ 1960474 w 2296973"/>
                  <a:gd name="connsiteY2" fmla="*/ 855879 h 855879"/>
                  <a:gd name="connsiteX3" fmla="*/ 1960474 w 2296973"/>
                  <a:gd name="connsiteY3" fmla="*/ 263347 h 855879"/>
                  <a:gd name="connsiteX4" fmla="*/ 2296973 w 2296973"/>
                  <a:gd name="connsiteY4" fmla="*/ 270663 h 85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6973" h="855879">
                    <a:moveTo>
                      <a:pt x="0" y="0"/>
                    </a:moveTo>
                    <a:lnTo>
                      <a:pt x="21946" y="848563"/>
                    </a:lnTo>
                    <a:lnTo>
                      <a:pt x="1960474" y="855879"/>
                    </a:lnTo>
                    <a:lnTo>
                      <a:pt x="1960474" y="263347"/>
                    </a:lnTo>
                    <a:lnTo>
                      <a:pt x="2296973" y="270663"/>
                    </a:ln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3786903" y="3000001"/>
                <a:ext cx="449652" cy="19039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0" name="TextBox 39"/>
              <p:cNvSpPr txBox="1"/>
              <p:nvPr/>
            </p:nvSpPr>
            <p:spPr>
              <a:xfrm>
                <a:off x="4231870" y="2904857"/>
                <a:ext cx="579005" cy="49349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/>
                  <a:t>mux</a:t>
                </a:r>
                <a:endParaRPr lang="en-US" sz="14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4793522" y="3113943"/>
                <a:ext cx="592415" cy="14707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>
                <a:off x="4793523" y="3000000"/>
                <a:ext cx="592415" cy="2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6496750" y="2966696"/>
                <a:ext cx="563269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6476794" y="2220076"/>
                <a:ext cx="749913" cy="827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US" sz="1400" dirty="0" err="1" smtClean="0"/>
                  <a:t>Reg</a:t>
                </a:r>
                <a:endParaRPr lang="en-US" sz="1400" dirty="0" smtClean="0"/>
              </a:p>
              <a:p>
                <a:pPr>
                  <a:spcBef>
                    <a:spcPts val="0"/>
                  </a:spcBef>
                  <a:buNone/>
                </a:pPr>
                <a:r>
                  <a:rPr lang="en-US" sz="1400" dirty="0" smtClean="0"/>
                  <a:t>en</a:t>
                </a:r>
                <a:endParaRPr lang="en-US" sz="1400" dirty="0"/>
              </a:p>
            </p:txBody>
          </p:sp>
        </p:grpSp>
        <p:sp>
          <p:nvSpPr>
            <p:cNvPr id="1586176" name="TextBox 1586175"/>
            <p:cNvSpPr txBox="1"/>
            <p:nvPr/>
          </p:nvSpPr>
          <p:spPr>
            <a:xfrm>
              <a:off x="2056896" y="1455512"/>
              <a:ext cx="165923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Sequential composition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09283" y="1372963"/>
            <a:ext cx="2260396" cy="914813"/>
            <a:chOff x="3909283" y="1372963"/>
            <a:chExt cx="2260396" cy="914813"/>
          </a:xfrm>
        </p:grpSpPr>
        <p:sp>
          <p:nvSpPr>
            <p:cNvPr id="1586192" name="TextBox 1586191"/>
            <p:cNvSpPr txBox="1"/>
            <p:nvPr/>
          </p:nvSpPr>
          <p:spPr>
            <a:xfrm>
              <a:off x="3909283" y="1372963"/>
              <a:ext cx="2260396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latin typeface="Comic Sans MS" panose="030F0702030302020204" pitchFamily="66" charset="0"/>
                </a:rPr>
                <a:t>Forwards old values unless updated</a:t>
              </a:r>
            </a:p>
          </p:txBody>
        </p:sp>
        <p:cxnSp>
          <p:nvCxnSpPr>
            <p:cNvPr id="1586194" name="Straight Connector 1586193"/>
            <p:cNvCxnSpPr>
              <a:endCxn id="40" idx="0"/>
            </p:cNvCxnSpPr>
            <p:nvPr/>
          </p:nvCxnSpPr>
          <p:spPr bwMode="auto">
            <a:xfrm flipH="1">
              <a:off x="4471125" y="2130658"/>
              <a:ext cx="56984" cy="157118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63882" y="3448759"/>
            <a:ext cx="8384748" cy="1770748"/>
            <a:chOff x="363882" y="3448759"/>
            <a:chExt cx="8384748" cy="1770748"/>
          </a:xfrm>
        </p:grpSpPr>
        <p:sp>
          <p:nvSpPr>
            <p:cNvPr id="84" name="TextBox 83"/>
            <p:cNvSpPr txBox="1"/>
            <p:nvPr/>
          </p:nvSpPr>
          <p:spPr>
            <a:xfrm>
              <a:off x="2011684" y="3448759"/>
              <a:ext cx="165923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8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Parallel composition</a:t>
              </a:r>
            </a:p>
          </p:txBody>
        </p:sp>
        <p:sp>
          <p:nvSpPr>
            <p:cNvPr id="54" name="Rectangle 6"/>
            <p:cNvSpPr>
              <a:spLocks noChangeAspect="1" noChangeArrowheads="1"/>
            </p:cNvSpPr>
            <p:nvPr/>
          </p:nvSpPr>
          <p:spPr bwMode="auto">
            <a:xfrm>
              <a:off x="363882" y="4350289"/>
              <a:ext cx="457350" cy="20108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 dirty="0"/>
                <a:t>current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 dirty="0"/>
                <a:t>state</a:t>
              </a:r>
            </a:p>
          </p:txBody>
        </p:sp>
        <p:sp>
          <p:nvSpPr>
            <p:cNvPr id="55" name="Rectangle 7"/>
            <p:cNvSpPr>
              <a:spLocks noChangeAspect="1" noChangeArrowheads="1"/>
            </p:cNvSpPr>
            <p:nvPr/>
          </p:nvSpPr>
          <p:spPr bwMode="auto">
            <a:xfrm>
              <a:off x="8291280" y="4356524"/>
              <a:ext cx="457350" cy="20108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/>
                <a:t>next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/>
                <a:t>state </a:t>
              </a:r>
            </a:p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/>
                <a:t>values</a:t>
              </a:r>
            </a:p>
          </p:txBody>
        </p:sp>
        <p:sp>
          <p:nvSpPr>
            <p:cNvPr id="57" name="Rectangle 10"/>
            <p:cNvSpPr>
              <a:spLocks noChangeAspect="1" noChangeArrowheads="1"/>
            </p:cNvSpPr>
            <p:nvPr/>
          </p:nvSpPr>
          <p:spPr bwMode="auto">
            <a:xfrm>
              <a:off x="3482398" y="4489998"/>
              <a:ext cx="1628977" cy="671209"/>
            </a:xfrm>
            <a:prstGeom prst="rect">
              <a:avLst/>
            </a:prstGeom>
            <a:solidFill>
              <a:srgbClr val="CFBDC8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>
                  <a:latin typeface="+mn-lt"/>
                </a:rPr>
                <a:t>rule2</a:t>
              </a:r>
              <a:endParaRPr lang="en-US" sz="1600" dirty="0">
                <a:latin typeface="+mn-lt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1188064" y="3604604"/>
              <a:ext cx="457350" cy="1608668"/>
              <a:chOff x="1143000" y="3643429"/>
              <a:chExt cx="457200" cy="2743200"/>
            </a:xfrm>
          </p:grpSpPr>
          <p:sp>
            <p:nvSpPr>
              <p:cNvPr id="77" name="Rectangle 3"/>
              <p:cNvSpPr>
                <a:spLocks noChangeAspect="1" noChangeArrowheads="1"/>
              </p:cNvSpPr>
              <p:nvPr/>
            </p:nvSpPr>
            <p:spPr bwMode="auto">
              <a:xfrm>
                <a:off x="1143000" y="3643429"/>
                <a:ext cx="457200" cy="45561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solidFill>
                      <a:srgbClr val="56127A"/>
                    </a:solidFill>
                  </a:rPr>
                  <a:t>f</a:t>
                </a:r>
              </a:p>
            </p:txBody>
          </p:sp>
          <p:sp>
            <p:nvSpPr>
              <p:cNvPr id="7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1143000" y="4099042"/>
                <a:ext cx="457200" cy="45878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solidFill>
                      <a:srgbClr val="56127A"/>
                    </a:solidFill>
                  </a:rPr>
                  <a:t>x</a:t>
                </a:r>
              </a:p>
            </p:txBody>
          </p:sp>
          <p:sp>
            <p:nvSpPr>
              <p:cNvPr id="7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143000" y="4557829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>
                  <a:solidFill>
                    <a:srgbClr val="56127A"/>
                  </a:solidFill>
                </a:endParaRPr>
              </a:p>
            </p:txBody>
          </p:sp>
          <p:sp>
            <p:nvSpPr>
              <p:cNvPr id="80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143000" y="5015029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rgbClr val="56127A"/>
                  </a:solidFill>
                </a:endParaRPr>
              </a:p>
            </p:txBody>
          </p:sp>
          <p:sp>
            <p:nvSpPr>
              <p:cNvPr id="81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1143000" y="5472229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rgbClr val="56127A"/>
                  </a:solidFill>
                </a:endParaRPr>
              </a:p>
            </p:txBody>
          </p:sp>
          <p:sp>
            <p:nvSpPr>
              <p:cNvPr id="82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143000" y="5929429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rgbClr val="56127A"/>
                  </a:solidFill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438513" y="3610839"/>
              <a:ext cx="457350" cy="1608668"/>
              <a:chOff x="7391400" y="3654062"/>
              <a:chExt cx="457200" cy="2743200"/>
            </a:xfrm>
          </p:grpSpPr>
          <p:sp>
            <p:nvSpPr>
              <p:cNvPr id="71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7391400" y="3654062"/>
                <a:ext cx="457200" cy="45561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solidFill>
                      <a:srgbClr val="56127A"/>
                    </a:solidFill>
                  </a:rPr>
                  <a:t>f</a:t>
                </a:r>
              </a:p>
            </p:txBody>
          </p:sp>
          <p:sp>
            <p:nvSpPr>
              <p:cNvPr id="72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7391400" y="4109675"/>
                <a:ext cx="457200" cy="45878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solidFill>
                      <a:srgbClr val="56127A"/>
                    </a:solidFill>
                  </a:rPr>
                  <a:t>x</a:t>
                </a:r>
              </a:p>
            </p:txBody>
          </p:sp>
          <p:sp>
            <p:nvSpPr>
              <p:cNvPr id="73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7391400" y="4568462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>
                  <a:solidFill>
                    <a:srgbClr val="56127A"/>
                  </a:solidFill>
                </a:endParaRPr>
              </a:p>
            </p:txBody>
          </p:sp>
          <p:sp>
            <p:nvSpPr>
              <p:cNvPr id="74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7391400" y="5025662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7391400" y="5482862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7391400" y="5940062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600" b="1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60" name="Right Brace 59"/>
            <p:cNvSpPr/>
            <p:nvPr/>
          </p:nvSpPr>
          <p:spPr bwMode="auto">
            <a:xfrm>
              <a:off x="1789000" y="3603673"/>
              <a:ext cx="340354" cy="1609598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1" name="Rectangle 10"/>
            <p:cNvSpPr>
              <a:spLocks noChangeAspect="1" noChangeArrowheads="1"/>
            </p:cNvSpPr>
            <p:nvPr/>
          </p:nvSpPr>
          <p:spPr bwMode="auto">
            <a:xfrm>
              <a:off x="3493036" y="3612555"/>
              <a:ext cx="1628977" cy="671209"/>
            </a:xfrm>
            <a:prstGeom prst="rect">
              <a:avLst/>
            </a:prstGeom>
            <a:solidFill>
              <a:srgbClr val="CFBDC8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>
                  <a:latin typeface="+mn-lt"/>
                </a:rPr>
                <a:t>rule 1</a:t>
              </a:r>
              <a:endParaRPr lang="en-US" sz="1600" dirty="0">
                <a:latin typeface="+mn-lt"/>
              </a:endParaRPr>
            </a:p>
          </p:txBody>
        </p:sp>
        <p:cxnSp>
          <p:nvCxnSpPr>
            <p:cNvPr id="62" name="Straight Arrow Connector 61"/>
            <p:cNvCxnSpPr>
              <a:endCxn id="63" idx="1"/>
            </p:cNvCxnSpPr>
            <p:nvPr/>
          </p:nvCxnSpPr>
          <p:spPr bwMode="auto">
            <a:xfrm flipV="1">
              <a:off x="6488320" y="4408472"/>
              <a:ext cx="565522" cy="877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3" name="Right Brace 62"/>
            <p:cNvSpPr/>
            <p:nvPr/>
          </p:nvSpPr>
          <p:spPr bwMode="auto">
            <a:xfrm flipH="1">
              <a:off x="7053843" y="3603672"/>
              <a:ext cx="340354" cy="1609598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Freeform 64"/>
            <p:cNvSpPr/>
            <p:nvPr/>
          </p:nvSpPr>
          <p:spPr bwMode="auto">
            <a:xfrm>
              <a:off x="2118718" y="4006305"/>
              <a:ext cx="1377367" cy="410943"/>
            </a:xfrm>
            <a:custGeom>
              <a:avLst/>
              <a:gdLst>
                <a:gd name="connsiteX0" fmla="*/ 0 w 1903228"/>
                <a:gd name="connsiteY0" fmla="*/ 627321 h 627321"/>
                <a:gd name="connsiteX1" fmla="*/ 829339 w 1903228"/>
                <a:gd name="connsiteY1" fmla="*/ 627321 h 627321"/>
                <a:gd name="connsiteX2" fmla="*/ 839972 w 1903228"/>
                <a:gd name="connsiteY2" fmla="*/ 0 h 627321"/>
                <a:gd name="connsiteX3" fmla="*/ 1903228 w 1903228"/>
                <a:gd name="connsiteY3" fmla="*/ 31898 h 627321"/>
                <a:gd name="connsiteX0" fmla="*/ 0 w 1903228"/>
                <a:gd name="connsiteY0" fmla="*/ 627321 h 627321"/>
                <a:gd name="connsiteX1" fmla="*/ 829339 w 1903228"/>
                <a:gd name="connsiteY1" fmla="*/ 627321 h 627321"/>
                <a:gd name="connsiteX2" fmla="*/ 839972 w 1903228"/>
                <a:gd name="connsiteY2" fmla="*/ 0 h 627321"/>
                <a:gd name="connsiteX3" fmla="*/ 1903228 w 1903228"/>
                <a:gd name="connsiteY3" fmla="*/ 1 h 627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3228" h="627321">
                  <a:moveTo>
                    <a:pt x="0" y="627321"/>
                  </a:moveTo>
                  <a:lnTo>
                    <a:pt x="829339" y="627321"/>
                  </a:lnTo>
                  <a:lnTo>
                    <a:pt x="839972" y="0"/>
                  </a:lnTo>
                  <a:lnTo>
                    <a:pt x="1903228" y="1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 bwMode="auto">
            <a:xfrm>
              <a:off x="2724963" y="4417248"/>
              <a:ext cx="771123" cy="408354"/>
            </a:xfrm>
            <a:custGeom>
              <a:avLst/>
              <a:gdLst>
                <a:gd name="connsiteX0" fmla="*/ 0 w 1095154"/>
                <a:gd name="connsiteY0" fmla="*/ 0 h 584791"/>
                <a:gd name="connsiteX1" fmla="*/ 10633 w 1095154"/>
                <a:gd name="connsiteY1" fmla="*/ 574158 h 584791"/>
                <a:gd name="connsiteX2" fmla="*/ 1095154 w 1095154"/>
                <a:gd name="connsiteY2" fmla="*/ 584791 h 58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154" h="584791">
                  <a:moveTo>
                    <a:pt x="0" y="0"/>
                  </a:moveTo>
                  <a:lnTo>
                    <a:pt x="10633" y="574158"/>
                  </a:lnTo>
                  <a:lnTo>
                    <a:pt x="1095154" y="584791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368605" y="4279860"/>
              <a:ext cx="1123491" cy="3139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 merge</a:t>
              </a:r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5100739" y="4557607"/>
              <a:ext cx="829612" cy="293054"/>
            </a:xfrm>
            <a:custGeom>
              <a:avLst/>
              <a:gdLst>
                <a:gd name="connsiteX0" fmla="*/ 0 w 829340"/>
                <a:gd name="connsiteY0" fmla="*/ 776177 h 786810"/>
                <a:gd name="connsiteX1" fmla="*/ 829340 w 829340"/>
                <a:gd name="connsiteY1" fmla="*/ 786810 h 786810"/>
                <a:gd name="connsiteX2" fmla="*/ 829340 w 829340"/>
                <a:gd name="connsiteY2" fmla="*/ 0 h 7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340" h="786810">
                  <a:moveTo>
                    <a:pt x="0" y="776177"/>
                  </a:moveTo>
                  <a:lnTo>
                    <a:pt x="829340" y="786810"/>
                  </a:lnTo>
                  <a:lnTo>
                    <a:pt x="82934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9" name="Freeform 68"/>
            <p:cNvSpPr/>
            <p:nvPr/>
          </p:nvSpPr>
          <p:spPr bwMode="auto">
            <a:xfrm flipV="1">
              <a:off x="5111375" y="3968957"/>
              <a:ext cx="829612" cy="331242"/>
            </a:xfrm>
            <a:custGeom>
              <a:avLst/>
              <a:gdLst>
                <a:gd name="connsiteX0" fmla="*/ 0 w 829340"/>
                <a:gd name="connsiteY0" fmla="*/ 776177 h 786810"/>
                <a:gd name="connsiteX1" fmla="*/ 829340 w 829340"/>
                <a:gd name="connsiteY1" fmla="*/ 786810 h 786810"/>
                <a:gd name="connsiteX2" fmla="*/ 829340 w 829340"/>
                <a:gd name="connsiteY2" fmla="*/ 0 h 7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340" h="786810">
                  <a:moveTo>
                    <a:pt x="0" y="776177"/>
                  </a:moveTo>
                  <a:lnTo>
                    <a:pt x="829340" y="786810"/>
                  </a:lnTo>
                  <a:lnTo>
                    <a:pt x="82934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Freeform 84"/>
            <p:cNvSpPr/>
            <p:nvPr/>
          </p:nvSpPr>
          <p:spPr bwMode="auto">
            <a:xfrm flipV="1">
              <a:off x="5140424" y="3813302"/>
              <a:ext cx="907634" cy="428414"/>
            </a:xfrm>
            <a:custGeom>
              <a:avLst/>
              <a:gdLst>
                <a:gd name="connsiteX0" fmla="*/ 0 w 829340"/>
                <a:gd name="connsiteY0" fmla="*/ 776177 h 786810"/>
                <a:gd name="connsiteX1" fmla="*/ 829340 w 829340"/>
                <a:gd name="connsiteY1" fmla="*/ 786810 h 786810"/>
                <a:gd name="connsiteX2" fmla="*/ 829340 w 829340"/>
                <a:gd name="connsiteY2" fmla="*/ 0 h 7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340" h="786810">
                  <a:moveTo>
                    <a:pt x="0" y="776177"/>
                  </a:moveTo>
                  <a:lnTo>
                    <a:pt x="829340" y="786810"/>
                  </a:lnTo>
                  <a:lnTo>
                    <a:pt x="82934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5081362" y="4581175"/>
              <a:ext cx="953678" cy="374666"/>
            </a:xfrm>
            <a:custGeom>
              <a:avLst/>
              <a:gdLst>
                <a:gd name="connsiteX0" fmla="*/ 0 w 829340"/>
                <a:gd name="connsiteY0" fmla="*/ 776177 h 786810"/>
                <a:gd name="connsiteX1" fmla="*/ 829340 w 829340"/>
                <a:gd name="connsiteY1" fmla="*/ 786810 h 786810"/>
                <a:gd name="connsiteX2" fmla="*/ 829340 w 829340"/>
                <a:gd name="connsiteY2" fmla="*/ 0 h 78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9340" h="786810">
                  <a:moveTo>
                    <a:pt x="0" y="776177"/>
                  </a:moveTo>
                  <a:lnTo>
                    <a:pt x="829340" y="786810"/>
                  </a:lnTo>
                  <a:lnTo>
                    <a:pt x="82934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10112" y="4563918"/>
              <a:ext cx="1157557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1400" dirty="0" err="1" smtClean="0"/>
                <a:t>NextState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100739" y="4932091"/>
              <a:ext cx="947319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-US" sz="1400" dirty="0" err="1" smtClean="0"/>
                <a:t>Reg</a:t>
              </a:r>
              <a:r>
                <a:rPr lang="en-US" sz="1400" dirty="0"/>
                <a:t> </a:t>
              </a:r>
              <a:r>
                <a:rPr lang="en-US" sz="1400" dirty="0" smtClean="0"/>
                <a:t>en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81049" y="2892324"/>
            <a:ext cx="2526764" cy="1374857"/>
            <a:chOff x="5081049" y="2892324"/>
            <a:chExt cx="2526764" cy="1374857"/>
          </a:xfrm>
        </p:grpSpPr>
        <p:sp>
          <p:nvSpPr>
            <p:cNvPr id="2" name="TextBox 1"/>
            <p:cNvSpPr txBox="1"/>
            <p:nvPr/>
          </p:nvSpPr>
          <p:spPr>
            <a:xfrm>
              <a:off x="5081049" y="2892324"/>
              <a:ext cx="2526764" cy="84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800" dirty="0">
                  <a:latin typeface="Comic Sans MS" panose="030F0702030302020204" pitchFamily="66" charset="0"/>
                </a:rPr>
                <a:t>ensures that no double updates are made on any register</a:t>
              </a:r>
              <a:endParaRPr lang="en-US" sz="1800" dirty="0" smtClean="0">
                <a:latin typeface="Comic Sans MS" panose="030F0702030302020204" pitchFamily="66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6285054" y="3629137"/>
              <a:ext cx="47502" cy="638044"/>
            </a:xfrm>
            <a:prstGeom prst="lin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9328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Violation of sequential semantics</a:t>
            </a:r>
            <a:endParaRPr lang="en-US" sz="4000" dirty="0"/>
          </a:p>
        </p:txBody>
      </p:sp>
      <p:sp>
        <p:nvSpPr>
          <p:cNvPr id="1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7882" y="1571625"/>
            <a:ext cx="1869061" cy="249299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y;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x;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982002" y="1826630"/>
            <a:ext cx="5805738" cy="148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Suppose initially x is x0 and y is </a:t>
            </a:r>
            <a:r>
              <a:rPr lang="en-US" sz="2000" dirty="0" smtClean="0"/>
              <a:t>y0</a:t>
            </a: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{y0,y0}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{y0,y0}</a:t>
            </a:r>
          </a:p>
          <a:p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{x0,x0}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{x0,x0}</a:t>
            </a:r>
          </a:p>
          <a:p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x0,y0}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||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{y0,x0}</a:t>
            </a:r>
            <a:endParaRPr lang="en-US" sz="2000" b="1" kern="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413" y="4553589"/>
            <a:ext cx="803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Parallel execution does not behave like either </a:t>
            </a:r>
            <a:r>
              <a:rPr lang="en-US" dirty="0" err="1" smtClean="0"/>
              <a:t>ra</a:t>
            </a:r>
            <a:r>
              <a:rPr lang="en-US" dirty="0" smtClean="0"/>
              <a:t>&lt;</a:t>
            </a:r>
            <a:r>
              <a:rPr lang="en-US" dirty="0" err="1" smtClean="0"/>
              <a:t>rb</a:t>
            </a:r>
            <a:r>
              <a:rPr lang="en-US" dirty="0" smtClean="0"/>
              <a:t> or </a:t>
            </a:r>
            <a:r>
              <a:rPr lang="en-US" dirty="0" err="1" smtClean="0"/>
              <a:t>rb</a:t>
            </a:r>
            <a:r>
              <a:rPr lang="en-US" dirty="0" smtClean="0"/>
              <a:t>&lt;</a:t>
            </a:r>
            <a:r>
              <a:rPr lang="en-US" dirty="0" err="1" smtClean="0"/>
              <a:t>ra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26663" y="5152694"/>
            <a:ext cx="779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We do not want to allow concurrent execution of </a:t>
            </a:r>
            <a:r>
              <a:rPr lang="en-US" dirty="0" err="1" smtClean="0">
                <a:solidFill>
                  <a:srgbClr val="FF0000"/>
                </a:solidFill>
              </a:rPr>
              <a:t>ra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rb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6307" y="5638247"/>
            <a:ext cx="6472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smtClean="0"/>
              <a:t>next time compiler analysis to determine which rules can be executed concurrently</a:t>
            </a:r>
          </a:p>
        </p:txBody>
      </p:sp>
    </p:spTree>
    <p:extLst>
      <p:ext uri="{BB962C8B-B14F-4D97-AF65-F5344CB8AC3E}">
        <p14:creationId xmlns:p14="http://schemas.microsoft.com/office/powerpoint/2010/main" val="13461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692349"/>
            <a:ext cx="7772400" cy="4114800"/>
          </a:xfrm>
        </p:spPr>
        <p:txBody>
          <a:bodyPr/>
          <a:lstStyle/>
          <a:p>
            <a:r>
              <a:rPr lang="en-US" sz="2400" dirty="0" smtClean="0"/>
              <a:t>Inelastic versus Elastic pipelines</a:t>
            </a:r>
          </a:p>
          <a:p>
            <a:r>
              <a:rPr lang="en-US" sz="2400" dirty="0" smtClean="0"/>
              <a:t>The role of FIFOs</a:t>
            </a:r>
          </a:p>
          <a:p>
            <a:r>
              <a:rPr lang="en-US" sz="2400" dirty="0" smtClean="0"/>
              <a:t>Concurrency issues</a:t>
            </a:r>
          </a:p>
          <a:p>
            <a:endParaRPr lang="en-US" sz="2400" dirty="0"/>
          </a:p>
          <a:p>
            <a:r>
              <a:rPr lang="en-US" sz="2400" dirty="0" smtClean="0"/>
              <a:t>BSV Concepts</a:t>
            </a:r>
          </a:p>
          <a:p>
            <a:pPr lvl="1"/>
            <a:r>
              <a:rPr lang="en-US" sz="2000" dirty="0" smtClean="0"/>
              <a:t>The Maybe Type</a:t>
            </a:r>
          </a:p>
          <a:p>
            <a:pPr lvl="1"/>
            <a:r>
              <a:rPr lang="en-US" sz="2000" dirty="0" smtClean="0"/>
              <a:t>Concurrency analysis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Combinational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61" y="3540199"/>
            <a:ext cx="7772400" cy="2381250"/>
          </a:xfrm>
        </p:spPr>
        <p:txBody>
          <a:bodyPr/>
          <a:lstStyle/>
          <a:p>
            <a:r>
              <a:rPr lang="en-US" sz="2400" dirty="0" smtClean="0"/>
              <a:t>Lot of area and long combinational delay</a:t>
            </a:r>
          </a:p>
          <a:p>
            <a:r>
              <a:rPr lang="en-US" sz="2400" dirty="0" smtClean="0"/>
              <a:t>Folded or multi-cycle version can save area and reduce the combinational delay but throughput per clock cycle gets worse</a:t>
            </a:r>
          </a:p>
          <a:p>
            <a:r>
              <a:rPr lang="en-US" sz="2400" dirty="0" smtClean="0"/>
              <a:t>Pipelining: a method to increase the circuit throughput by evaluating multiple inputs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171950" y="1491659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73155" y="149165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719308" y="149165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234072" y="2007152"/>
            <a:ext cx="1761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 different datasets in the pipeline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9" name="Line 8"/>
          <p:cNvSpPr>
            <a:spLocks noChangeShapeType="1"/>
          </p:cNvSpPr>
          <p:nvPr/>
        </p:nvSpPr>
        <p:spPr bwMode="auto">
          <a:xfrm>
            <a:off x="3448050" y="2468817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9"/>
          <p:cNvSpPr>
            <a:spLocks noChangeShapeType="1"/>
          </p:cNvSpPr>
          <p:nvPr/>
        </p:nvSpPr>
        <p:spPr bwMode="auto">
          <a:xfrm>
            <a:off x="2179674" y="2468817"/>
            <a:ext cx="598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Rectangle 10"/>
          <p:cNvSpPr>
            <a:spLocks noChangeArrowheads="1"/>
          </p:cNvSpPr>
          <p:nvPr/>
        </p:nvSpPr>
        <p:spPr bwMode="auto">
          <a:xfrm>
            <a:off x="3627787" y="1910976"/>
            <a:ext cx="133350" cy="1073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" name="Group 13"/>
          <p:cNvGrpSpPr>
            <a:grpSpLocks/>
          </p:cNvGrpSpPr>
          <p:nvPr/>
        </p:nvGrpSpPr>
        <p:grpSpPr bwMode="auto">
          <a:xfrm>
            <a:off x="2770187" y="2189417"/>
            <a:ext cx="666750" cy="542925"/>
            <a:chOff x="0" y="3126"/>
            <a:chExt cx="420" cy="342"/>
          </a:xfrm>
        </p:grpSpPr>
        <p:sp>
          <p:nvSpPr>
            <p:cNvPr id="164" name="Text Box 14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f0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5" name="Oval 15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" name="Line 16"/>
          <p:cNvSpPr>
            <a:spLocks noChangeShapeType="1"/>
          </p:cNvSpPr>
          <p:nvPr/>
        </p:nvSpPr>
        <p:spPr bwMode="auto">
          <a:xfrm>
            <a:off x="4724400" y="2468817"/>
            <a:ext cx="598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Rectangle 18"/>
          <p:cNvSpPr>
            <a:spLocks noChangeArrowheads="1"/>
          </p:cNvSpPr>
          <p:nvPr/>
        </p:nvSpPr>
        <p:spPr bwMode="auto">
          <a:xfrm>
            <a:off x="4901262" y="1923511"/>
            <a:ext cx="133350" cy="10731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" name="Group 19"/>
          <p:cNvGrpSpPr>
            <a:grpSpLocks/>
          </p:cNvGrpSpPr>
          <p:nvPr/>
        </p:nvGrpSpPr>
        <p:grpSpPr bwMode="auto">
          <a:xfrm>
            <a:off x="4046537" y="2189417"/>
            <a:ext cx="666750" cy="542925"/>
            <a:chOff x="0" y="3126"/>
            <a:chExt cx="420" cy="342"/>
          </a:xfrm>
        </p:grpSpPr>
        <p:sp>
          <p:nvSpPr>
            <p:cNvPr id="162" name="Text Box 20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f1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3" name="Oval 21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Line 22"/>
          <p:cNvSpPr>
            <a:spLocks noChangeShapeType="1"/>
          </p:cNvSpPr>
          <p:nvPr/>
        </p:nvSpPr>
        <p:spPr bwMode="auto">
          <a:xfrm>
            <a:off x="6000750" y="2468817"/>
            <a:ext cx="744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" name="Group 24"/>
          <p:cNvGrpSpPr>
            <a:grpSpLocks/>
          </p:cNvGrpSpPr>
          <p:nvPr/>
        </p:nvGrpSpPr>
        <p:grpSpPr bwMode="auto">
          <a:xfrm>
            <a:off x="5322887" y="2189417"/>
            <a:ext cx="666750" cy="542925"/>
            <a:chOff x="0" y="3126"/>
            <a:chExt cx="420" cy="342"/>
          </a:xfrm>
        </p:grpSpPr>
        <p:sp>
          <p:nvSpPr>
            <p:cNvPr id="160" name="Text Box 25"/>
            <p:cNvSpPr txBox="1">
              <a:spLocks noChangeArrowheads="1"/>
            </p:cNvSpPr>
            <p:nvPr/>
          </p:nvSpPr>
          <p:spPr bwMode="auto">
            <a:xfrm>
              <a:off x="56" y="318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 dirty="0" smtClean="0">
                  <a:latin typeface="Courier New" pitchFamily="49" charset="0"/>
                </a:rPr>
                <a:t>f2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61" name="Oval 26"/>
            <p:cNvSpPr>
              <a:spLocks noChangeArrowheads="1"/>
            </p:cNvSpPr>
            <p:nvPr/>
          </p:nvSpPr>
          <p:spPr bwMode="auto">
            <a:xfrm>
              <a:off x="0" y="3126"/>
              <a:ext cx="420" cy="34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9" name="Rectangle 168"/>
          <p:cNvSpPr/>
          <p:nvPr/>
        </p:nvSpPr>
        <p:spPr bwMode="auto">
          <a:xfrm>
            <a:off x="2416053" y="1864757"/>
            <a:ext cx="3956965" cy="11914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0" grpId="0"/>
      <p:bldP spid="131" grpId="0"/>
      <p:bldP spid="132" grpId="0"/>
      <p:bldP spid="133" grpId="0"/>
      <p:bldP spid="141" grpId="0" animBg="1"/>
      <p:bldP spid="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579688" y="1656903"/>
            <a:ext cx="155575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Inelastic </a:t>
            </a:r>
            <a:r>
              <a:rPr lang="en-US" dirty="0" err="1" smtClean="0"/>
              <a:t>vs</a:t>
            </a:r>
            <a:r>
              <a:rPr lang="en-US" dirty="0" smtClean="0"/>
              <a:t> Elastic pipeline</a:t>
            </a:r>
            <a:endParaRPr lang="en-US" sz="24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554163" y="3996072"/>
            <a:ext cx="5373687" cy="1463675"/>
            <a:chOff x="1554163" y="3996072"/>
            <a:chExt cx="5373687" cy="1463675"/>
          </a:xfrm>
        </p:grpSpPr>
        <p:sp>
          <p:nvSpPr>
            <p:cNvPr id="88" name="Rectangle 4"/>
            <p:cNvSpPr>
              <a:spLocks noChangeArrowheads="1"/>
            </p:cNvSpPr>
            <p:nvPr/>
          </p:nvSpPr>
          <p:spPr bwMode="auto">
            <a:xfrm>
              <a:off x="2647156" y="3999247"/>
              <a:ext cx="155575" cy="1066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54163" y="3996072"/>
              <a:ext cx="5373687" cy="1463675"/>
              <a:chOff x="1554163" y="3996072"/>
              <a:chExt cx="5373687" cy="1463675"/>
            </a:xfrm>
          </p:grpSpPr>
          <p:sp>
            <p:nvSpPr>
              <p:cNvPr id="16387" name="Rectangle 5"/>
              <p:cNvSpPr>
                <a:spLocks noChangeArrowheads="1"/>
              </p:cNvSpPr>
              <p:nvPr/>
            </p:nvSpPr>
            <p:spPr bwMode="auto">
              <a:xfrm>
                <a:off x="6445249" y="4002422"/>
                <a:ext cx="157163" cy="10668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8" name="Line 6"/>
              <p:cNvSpPr>
                <a:spLocks noChangeShapeType="1"/>
              </p:cNvSpPr>
              <p:nvPr/>
            </p:nvSpPr>
            <p:spPr bwMode="auto">
              <a:xfrm flipV="1">
                <a:off x="1862138" y="4521535"/>
                <a:ext cx="750887" cy="15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Text Box 7"/>
              <p:cNvSpPr txBox="1">
                <a:spLocks noChangeArrowheads="1"/>
              </p:cNvSpPr>
              <p:nvPr/>
            </p:nvSpPr>
            <p:spPr bwMode="auto">
              <a:xfrm>
                <a:off x="1554163" y="4694572"/>
                <a:ext cx="3349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16390" name="Line 8"/>
              <p:cNvSpPr>
                <a:spLocks noChangeShapeType="1"/>
              </p:cNvSpPr>
              <p:nvPr/>
            </p:nvSpPr>
            <p:spPr bwMode="auto">
              <a:xfrm>
                <a:off x="363061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Line 9"/>
              <p:cNvSpPr>
                <a:spLocks noChangeShapeType="1"/>
              </p:cNvSpPr>
              <p:nvPr/>
            </p:nvSpPr>
            <p:spPr bwMode="auto">
              <a:xfrm flipV="1">
                <a:off x="2802731" y="4504072"/>
                <a:ext cx="157957" cy="73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Text Box 11"/>
              <p:cNvSpPr txBox="1">
                <a:spLocks noChangeArrowheads="1"/>
              </p:cNvSpPr>
              <p:nvPr/>
            </p:nvSpPr>
            <p:spPr bwMode="auto">
              <a:xfrm>
                <a:off x="3606800" y="5059697"/>
                <a:ext cx="7540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fifo1</a:t>
                </a:r>
                <a:endParaRPr lang="en-US" baseline="-25000"/>
              </a:p>
            </p:txBody>
          </p:sp>
          <p:sp>
            <p:nvSpPr>
              <p:cNvPr id="16393" name="Text Box 12"/>
              <p:cNvSpPr txBox="1">
                <a:spLocks noChangeArrowheads="1"/>
              </p:cNvSpPr>
              <p:nvPr/>
            </p:nvSpPr>
            <p:spPr bwMode="auto">
              <a:xfrm>
                <a:off x="2243138" y="5059697"/>
                <a:ext cx="61436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inQ</a:t>
                </a:r>
                <a:endParaRPr lang="en-US" baseline="-25000"/>
              </a:p>
            </p:txBody>
          </p:sp>
          <p:grpSp>
            <p:nvGrpSpPr>
              <p:cNvPr id="16394" name="Group 13"/>
              <p:cNvGrpSpPr>
                <a:grpSpLocks/>
              </p:cNvGrpSpPr>
              <p:nvPr/>
            </p:nvGrpSpPr>
            <p:grpSpPr bwMode="auto">
              <a:xfrm>
                <a:off x="2952750" y="4224672"/>
                <a:ext cx="666750" cy="542925"/>
                <a:chOff x="0" y="3126"/>
                <a:chExt cx="420" cy="342"/>
              </a:xfrm>
            </p:grpSpPr>
            <p:sp>
              <p:nvSpPr>
                <p:cNvPr id="164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>
                      <a:latin typeface="Courier New" pitchFamily="49" charset="0"/>
                    </a:rPr>
                    <a:t>f1</a:t>
                  </a:r>
                </a:p>
              </p:txBody>
            </p:sp>
            <p:sp>
              <p:nvSpPr>
                <p:cNvPr id="16435" name="Oval 15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5" name="Line 16"/>
              <p:cNvSpPr>
                <a:spLocks noChangeShapeType="1"/>
              </p:cNvSpPr>
              <p:nvPr/>
            </p:nvSpPr>
            <p:spPr bwMode="auto">
              <a:xfrm>
                <a:off x="490696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Line 17"/>
              <p:cNvSpPr>
                <a:spLocks noChangeShapeType="1"/>
              </p:cNvSpPr>
              <p:nvPr/>
            </p:nvSpPr>
            <p:spPr bwMode="auto">
              <a:xfrm>
                <a:off x="4022725" y="4504072"/>
                <a:ext cx="214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97" name="Group 19"/>
              <p:cNvGrpSpPr>
                <a:grpSpLocks/>
              </p:cNvGrpSpPr>
              <p:nvPr/>
            </p:nvGrpSpPr>
            <p:grpSpPr bwMode="auto">
              <a:xfrm>
                <a:off x="4229100" y="4224672"/>
                <a:ext cx="666750" cy="542925"/>
                <a:chOff x="0" y="3126"/>
                <a:chExt cx="420" cy="342"/>
              </a:xfrm>
            </p:grpSpPr>
            <p:sp>
              <p:nvSpPr>
                <p:cNvPr id="164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>
                      <a:latin typeface="Courier New" pitchFamily="49" charset="0"/>
                    </a:rPr>
                    <a:t>f2</a:t>
                  </a:r>
                </a:p>
              </p:txBody>
            </p:sp>
            <p:sp>
              <p:nvSpPr>
                <p:cNvPr id="16433" name="Oval 21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8" name="Line 22"/>
              <p:cNvSpPr>
                <a:spLocks noChangeShapeType="1"/>
              </p:cNvSpPr>
              <p:nvPr/>
            </p:nvSpPr>
            <p:spPr bwMode="auto">
              <a:xfrm>
                <a:off x="6183313" y="4504072"/>
                <a:ext cx="2619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Line 23"/>
              <p:cNvSpPr>
                <a:spLocks noChangeShapeType="1"/>
              </p:cNvSpPr>
              <p:nvPr/>
            </p:nvSpPr>
            <p:spPr bwMode="auto">
              <a:xfrm>
                <a:off x="5299075" y="4504072"/>
                <a:ext cx="2143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00" name="Group 24"/>
              <p:cNvGrpSpPr>
                <a:grpSpLocks/>
              </p:cNvGrpSpPr>
              <p:nvPr/>
            </p:nvGrpSpPr>
            <p:grpSpPr bwMode="auto">
              <a:xfrm>
                <a:off x="5505450" y="4224672"/>
                <a:ext cx="666750" cy="542925"/>
                <a:chOff x="0" y="3126"/>
                <a:chExt cx="420" cy="342"/>
              </a:xfrm>
            </p:grpSpPr>
            <p:sp>
              <p:nvSpPr>
                <p:cNvPr id="164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6" y="3180"/>
                  <a:ext cx="3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>
                      <a:latin typeface="Courier New" pitchFamily="49" charset="0"/>
                    </a:rPr>
                    <a:t>f3</a:t>
                  </a:r>
                </a:p>
              </p:txBody>
            </p:sp>
            <p:sp>
              <p:nvSpPr>
                <p:cNvPr id="16431" name="Oval 26"/>
                <p:cNvSpPr>
                  <a:spLocks noChangeArrowheads="1"/>
                </p:cNvSpPr>
                <p:nvPr/>
              </p:nvSpPr>
              <p:spPr bwMode="auto">
                <a:xfrm>
                  <a:off x="0" y="3126"/>
                  <a:ext cx="420" cy="342"/>
                </a:xfrm>
                <a:prstGeom prst="ellips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01" name="Group 27"/>
              <p:cNvGrpSpPr>
                <a:grpSpLocks/>
              </p:cNvGrpSpPr>
              <p:nvPr/>
            </p:nvGrpSpPr>
            <p:grpSpPr bwMode="auto">
              <a:xfrm>
                <a:off x="6145213" y="3996072"/>
                <a:ext cx="457200" cy="1068388"/>
                <a:chOff x="4705" y="285"/>
                <a:chExt cx="288" cy="673"/>
              </a:xfrm>
            </p:grpSpPr>
            <p:sp>
              <p:nvSpPr>
                <p:cNvPr id="16428" name="Freeform 28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9" name="Line 29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25" name="Group 30"/>
              <p:cNvGrpSpPr>
                <a:grpSpLocks/>
              </p:cNvGrpSpPr>
              <p:nvPr/>
            </p:nvGrpSpPr>
            <p:grpSpPr bwMode="auto">
              <a:xfrm>
                <a:off x="2344738" y="4004010"/>
                <a:ext cx="457200" cy="1068387"/>
                <a:chOff x="4705" y="285"/>
                <a:chExt cx="288" cy="673"/>
              </a:xfrm>
            </p:grpSpPr>
            <p:sp>
              <p:nvSpPr>
                <p:cNvPr id="16426" name="Freeform 31"/>
                <p:cNvSpPr>
                  <a:spLocks/>
                </p:cNvSpPr>
                <p:nvPr/>
              </p:nvSpPr>
              <p:spPr bwMode="auto">
                <a:xfrm>
                  <a:off x="4705" y="285"/>
                  <a:ext cx="288" cy="673"/>
                </a:xfrm>
                <a:custGeom>
                  <a:avLst/>
                  <a:gdLst>
                    <a:gd name="T0" fmla="*/ 0 w 288"/>
                    <a:gd name="T1" fmla="*/ 0 h 144"/>
                    <a:gd name="T2" fmla="*/ 288 w 288"/>
                    <a:gd name="T3" fmla="*/ 0 h 144"/>
                    <a:gd name="T4" fmla="*/ 288 w 288"/>
                    <a:gd name="T5" fmla="*/ 2147483647 h 144"/>
                    <a:gd name="T6" fmla="*/ 0 w 288"/>
                    <a:gd name="T7" fmla="*/ 2147483647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7" name="Line 32"/>
                <p:cNvSpPr>
                  <a:spLocks noChangeShapeType="1"/>
                </p:cNvSpPr>
                <p:nvPr/>
              </p:nvSpPr>
              <p:spPr bwMode="auto">
                <a:xfrm>
                  <a:off x="4891" y="285"/>
                  <a:ext cx="0" cy="667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03" name="Text Box 33"/>
              <p:cNvSpPr txBox="1">
                <a:spLocks noChangeArrowheads="1"/>
              </p:cNvSpPr>
              <p:nvPr/>
            </p:nvSpPr>
            <p:spPr bwMode="auto">
              <a:xfrm>
                <a:off x="4883150" y="5059697"/>
                <a:ext cx="754063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fifo2</a:t>
                </a:r>
                <a:endParaRPr lang="en-US" baseline="-25000"/>
              </a:p>
            </p:txBody>
          </p:sp>
          <p:sp>
            <p:nvSpPr>
              <p:cNvPr id="16404" name="Text Box 34"/>
              <p:cNvSpPr txBox="1">
                <a:spLocks noChangeArrowheads="1"/>
              </p:cNvSpPr>
              <p:nvPr/>
            </p:nvSpPr>
            <p:spPr bwMode="auto">
              <a:xfrm>
                <a:off x="6129338" y="5059697"/>
                <a:ext cx="7985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outQ</a:t>
                </a:r>
                <a:endParaRPr lang="en-US" baseline="-25000"/>
              </a:p>
            </p:txBody>
          </p:sp>
          <p:grpSp>
            <p:nvGrpSpPr>
              <p:cNvPr id="16405" name="Group 42"/>
              <p:cNvGrpSpPr>
                <a:grpSpLocks/>
              </p:cNvGrpSpPr>
              <p:nvPr/>
            </p:nvGrpSpPr>
            <p:grpSpPr bwMode="auto">
              <a:xfrm>
                <a:off x="3602038" y="4002422"/>
                <a:ext cx="457200" cy="1069975"/>
                <a:chOff x="2278063" y="1758950"/>
                <a:chExt cx="457200" cy="1069976"/>
              </a:xfrm>
            </p:grpSpPr>
            <p:sp>
              <p:nvSpPr>
                <p:cNvPr id="16420" name="Rectangle 4"/>
                <p:cNvSpPr>
                  <a:spLocks noChangeArrowheads="1"/>
                </p:cNvSpPr>
                <p:nvPr/>
              </p:nvSpPr>
              <p:spPr bwMode="auto">
                <a:xfrm>
                  <a:off x="2568575" y="1758950"/>
                  <a:ext cx="161925" cy="1066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421" name="Group 30"/>
                <p:cNvGrpSpPr>
                  <a:grpSpLocks/>
                </p:cNvGrpSpPr>
                <p:nvPr/>
              </p:nvGrpSpPr>
              <p:grpSpPr bwMode="auto">
                <a:xfrm>
                  <a:off x="2278063" y="1760538"/>
                  <a:ext cx="457200" cy="1068388"/>
                  <a:chOff x="4705" y="285"/>
                  <a:chExt cx="288" cy="673"/>
                </a:xfrm>
              </p:grpSpPr>
              <p:sp>
                <p:nvSpPr>
                  <p:cNvPr id="16422" name="Freeform 31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2147483647 h 144"/>
                      <a:gd name="T6" fmla="*/ 0 w 288"/>
                      <a:gd name="T7" fmla="*/ 214748364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2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406" name="Group 47"/>
              <p:cNvGrpSpPr>
                <a:grpSpLocks/>
              </p:cNvGrpSpPr>
              <p:nvPr/>
            </p:nvGrpSpPr>
            <p:grpSpPr bwMode="auto">
              <a:xfrm>
                <a:off x="4878388" y="3996072"/>
                <a:ext cx="457200" cy="1076325"/>
                <a:chOff x="2278063" y="1752600"/>
                <a:chExt cx="457200" cy="1076326"/>
              </a:xfrm>
            </p:grpSpPr>
            <p:sp>
              <p:nvSpPr>
                <p:cNvPr id="16416" name="Rectangle 4"/>
                <p:cNvSpPr>
                  <a:spLocks noChangeArrowheads="1"/>
                </p:cNvSpPr>
                <p:nvPr/>
              </p:nvSpPr>
              <p:spPr bwMode="auto">
                <a:xfrm>
                  <a:off x="2559050" y="1752600"/>
                  <a:ext cx="171450" cy="1066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417" name="Group 30"/>
                <p:cNvGrpSpPr>
                  <a:grpSpLocks/>
                </p:cNvGrpSpPr>
                <p:nvPr/>
              </p:nvGrpSpPr>
              <p:grpSpPr bwMode="auto">
                <a:xfrm>
                  <a:off x="2278063" y="1760538"/>
                  <a:ext cx="457200" cy="1068388"/>
                  <a:chOff x="4705" y="285"/>
                  <a:chExt cx="288" cy="673"/>
                </a:xfrm>
              </p:grpSpPr>
              <p:sp>
                <p:nvSpPr>
                  <p:cNvPr id="16418" name="Freeform 31"/>
                  <p:cNvSpPr>
                    <a:spLocks/>
                  </p:cNvSpPr>
                  <p:nvPr/>
                </p:nvSpPr>
                <p:spPr bwMode="auto">
                  <a:xfrm>
                    <a:off x="4705" y="285"/>
                    <a:ext cx="288" cy="673"/>
                  </a:xfrm>
                  <a:custGeom>
                    <a:avLst/>
                    <a:gdLst>
                      <a:gd name="T0" fmla="*/ 0 w 288"/>
                      <a:gd name="T1" fmla="*/ 0 h 144"/>
                      <a:gd name="T2" fmla="*/ 288 w 288"/>
                      <a:gd name="T3" fmla="*/ 0 h 144"/>
                      <a:gd name="T4" fmla="*/ 288 w 288"/>
                      <a:gd name="T5" fmla="*/ 2147483647 h 144"/>
                      <a:gd name="T6" fmla="*/ 0 w 288"/>
                      <a:gd name="T7" fmla="*/ 2147483647 h 14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8"/>
                      <a:gd name="T13" fmla="*/ 0 h 144"/>
                      <a:gd name="T14" fmla="*/ 288 w 288"/>
                      <a:gd name="T15" fmla="*/ 144 h 14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8" h="144">
                        <a:moveTo>
                          <a:pt x="0" y="0"/>
                        </a:moveTo>
                        <a:lnTo>
                          <a:pt x="288" y="0"/>
                        </a:lnTo>
                        <a:lnTo>
                          <a:pt x="288" y="144"/>
                        </a:lnTo>
                        <a:lnTo>
                          <a:pt x="0" y="144"/>
                        </a:lnTo>
                      </a:path>
                    </a:pathLst>
                  </a:cu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19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891" y="285"/>
                    <a:ext cx="0" cy="667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1554163" y="1656904"/>
            <a:ext cx="5373687" cy="1463676"/>
            <a:chOff x="979" y="1104"/>
            <a:chExt cx="3385" cy="922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25" y="1104"/>
              <a:ext cx="9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4061" y="1112"/>
              <a:ext cx="9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V="1">
              <a:off x="113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60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80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81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78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79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76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77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74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72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71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82" name="Oval 35"/>
          <p:cNvSpPr>
            <a:spLocks noChangeArrowheads="1"/>
          </p:cNvSpPr>
          <p:nvPr/>
        </p:nvSpPr>
        <p:spPr bwMode="auto">
          <a:xfrm>
            <a:off x="2006600" y="2120453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36"/>
          <p:cNvSpPr>
            <a:spLocks noChangeArrowheads="1"/>
          </p:cNvSpPr>
          <p:nvPr/>
        </p:nvSpPr>
        <p:spPr bwMode="auto">
          <a:xfrm>
            <a:off x="2006600" y="2120453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37"/>
          <p:cNvSpPr>
            <a:spLocks noChangeArrowheads="1"/>
          </p:cNvSpPr>
          <p:nvPr/>
        </p:nvSpPr>
        <p:spPr bwMode="auto">
          <a:xfrm>
            <a:off x="1993900" y="2120453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228381"/>
            <a:ext cx="650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Inelastic: all pipeline stages move synchronously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78886" y="5480644"/>
            <a:ext cx="673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lastic: A pipeline stage can process data if its input FIFO is not empty and output FIFO is not Full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430" y="6161494"/>
            <a:ext cx="841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Most complex processor pipelines are a combination of the two styles</a:t>
            </a:r>
          </a:p>
        </p:txBody>
      </p:sp>
      <p:sp>
        <p:nvSpPr>
          <p:cNvPr id="90" name="Oval 37"/>
          <p:cNvSpPr>
            <a:spLocks noChangeArrowheads="1"/>
          </p:cNvSpPr>
          <p:nvPr/>
        </p:nvSpPr>
        <p:spPr bwMode="auto">
          <a:xfrm>
            <a:off x="1997438" y="4450700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37"/>
          <p:cNvSpPr>
            <a:spLocks noChangeArrowheads="1"/>
          </p:cNvSpPr>
          <p:nvPr/>
        </p:nvSpPr>
        <p:spPr bwMode="auto">
          <a:xfrm>
            <a:off x="2011609" y="4454238"/>
            <a:ext cx="114300" cy="1143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3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4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6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7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93 L 0.08125 0.002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8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6 0.00278 L 0.21876 0.00301 " pathEditMode="relative" ptsTypes="AA">
                                      <p:cBhvr>
                                        <p:cTn id="8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6 0.00301 L 0.35903 0.00324 " pathEditMode="relative" ptsTypes="AA">
                                      <p:cBhvr>
                                        <p:cTn id="8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03 0.00324 L 0.50487 0.00347 " pathEditMode="relative" ptsTypes="AA">
                                      <p:cBhvr>
                                        <p:cTn id="9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2" grpId="2" animBg="1"/>
      <p:bldP spid="82" grpId="3" animBg="1"/>
      <p:bldP spid="82" grpId="4" animBg="1"/>
      <p:bldP spid="82" grpId="5" animBg="1"/>
      <p:bldP spid="83" grpId="0" animBg="1"/>
      <p:bldP spid="83" grpId="1" animBg="1"/>
      <p:bldP spid="83" grpId="2" animBg="1"/>
      <p:bldP spid="83" grpId="3" animBg="1"/>
      <p:bldP spid="83" grpId="4" animBg="1"/>
      <p:bldP spid="83" grpId="5" animBg="1"/>
      <p:bldP spid="84" grpId="0" animBg="1"/>
      <p:bldP spid="84" grpId="1" animBg="1"/>
      <p:bldP spid="84" grpId="2" animBg="1"/>
      <p:bldP spid="84" grpId="3" animBg="1"/>
      <p:bldP spid="84" grpId="4" animBg="1"/>
      <p:bldP spid="84" grpId="5" animBg="1"/>
      <p:bldP spid="85" grpId="0"/>
      <p:bldP spid="8" grpId="0"/>
      <p:bldP spid="90" grpId="0" animBg="1"/>
      <p:bldP spid="90" grpId="1" animBg="1"/>
      <p:bldP spid="90" grpId="2" animBg="1"/>
      <p:bldP spid="90" grpId="3" animBg="1"/>
      <p:bldP spid="90" grpId="4" animBg="1"/>
      <p:bldP spid="90" grpId="5" animBg="1"/>
      <p:bldP spid="91" grpId="0" animBg="1"/>
      <p:bldP spid="91" grpId="1" animBg="1"/>
      <p:bldP spid="91" grpId="2" animBg="1"/>
      <p:bldP spid="91" grpId="3" animBg="1"/>
      <p:bldP spid="91" grpId="4" animBg="1"/>
      <p:bldP spid="91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Inelastic vs Elastic Pipelines</a:t>
            </a:r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6302" y="1564758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Inelastic pipeline:</a:t>
            </a:r>
          </a:p>
          <a:p>
            <a:pPr lvl="1" eaLnBrk="1" hangingPunct="1"/>
            <a:r>
              <a:rPr lang="en-US" sz="2000" dirty="0" smtClean="0"/>
              <a:t>typically only one rule or mutually exclusive rules; the designer controls precisely which activities go on in parallel</a:t>
            </a:r>
          </a:p>
          <a:p>
            <a:pPr lvl="1" eaLnBrk="1" hangingPunct="1"/>
            <a:r>
              <a:rPr lang="en-US" sz="2000" i="1" dirty="0" smtClean="0"/>
              <a:t>downside:</a:t>
            </a:r>
            <a:r>
              <a:rPr lang="en-US" sz="2000" dirty="0" smtClean="0"/>
              <a:t>  The designer must program the starting and draining of the pipeline. The rule can get complicated -- easy to make mistakes; difficult to make changes</a:t>
            </a:r>
          </a:p>
          <a:p>
            <a:pPr eaLnBrk="1" hangingPunct="1"/>
            <a:r>
              <a:rPr lang="en-US" sz="2400" dirty="0" smtClean="0"/>
              <a:t>Elastic pipeline:</a:t>
            </a:r>
          </a:p>
          <a:p>
            <a:pPr lvl="1" eaLnBrk="1" hangingPunct="1"/>
            <a:r>
              <a:rPr lang="en-US" sz="2000" dirty="0" smtClean="0"/>
              <a:t>several smaller rules, each easy to write, easier to make changes</a:t>
            </a:r>
          </a:p>
          <a:p>
            <a:pPr lvl="1" eaLnBrk="1" hangingPunct="1"/>
            <a:r>
              <a:rPr lang="en-US" sz="2000" i="1" dirty="0" smtClean="0"/>
              <a:t>downside:</a:t>
            </a:r>
            <a:r>
              <a:rPr lang="en-US" sz="2000" dirty="0" smtClean="0"/>
              <a:t> sometimes rules do not fire concurrently when they should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1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Inelastic pipeline</a:t>
            </a:r>
          </a:p>
        </p:txBody>
      </p:sp>
      <p:grpSp>
        <p:nvGrpSpPr>
          <p:cNvPr id="25607" name="Group 3"/>
          <p:cNvGrpSpPr>
            <a:grpSpLocks/>
          </p:cNvGrpSpPr>
          <p:nvPr/>
        </p:nvGrpSpPr>
        <p:grpSpPr bwMode="auto">
          <a:xfrm>
            <a:off x="1554163" y="1752600"/>
            <a:ext cx="5373687" cy="1463675"/>
            <a:chOff x="979" y="1104"/>
            <a:chExt cx="3385" cy="922"/>
          </a:xfrm>
        </p:grpSpPr>
        <p:sp>
          <p:nvSpPr>
            <p:cNvPr id="25616" name="Rectangle 4"/>
            <p:cNvSpPr>
              <a:spLocks noChangeArrowheads="1"/>
            </p:cNvSpPr>
            <p:nvPr/>
          </p:nvSpPr>
          <p:spPr bwMode="auto">
            <a:xfrm>
              <a:off x="1632" y="1104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5"/>
            <p:cNvSpPr>
              <a:spLocks noChangeArrowheads="1"/>
            </p:cNvSpPr>
            <p:nvPr/>
          </p:nvSpPr>
          <p:spPr bwMode="auto">
            <a:xfrm>
              <a:off x="4064" y="1112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 flipV="1">
              <a:off x="117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25624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25625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25645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6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25643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4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0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25641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2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3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25639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4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25637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5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25636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1490982" name="Text Box 38"/>
          <p:cNvSpPr txBox="1">
            <a:spLocks noChangeArrowheads="1"/>
          </p:cNvSpPr>
          <p:nvPr/>
        </p:nvSpPr>
        <p:spPr bwMode="auto">
          <a:xfrm>
            <a:off x="876300" y="3563938"/>
            <a:ext cx="4521200" cy="1930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sync-pipeline (True);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inQ.deq();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sReg2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f1(sReg1);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outQ.enq(f2(sReg2));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90984" name="Text Box 40"/>
          <p:cNvSpPr txBox="1">
            <a:spLocks noChangeArrowheads="1"/>
          </p:cNvSpPr>
          <p:nvPr/>
        </p:nvSpPr>
        <p:spPr bwMode="auto">
          <a:xfrm>
            <a:off x="5494338" y="3559175"/>
            <a:ext cx="3535362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This rule can fire only if</a:t>
            </a:r>
          </a:p>
          <a:p>
            <a:pPr>
              <a:buFont typeface="Wingdings" pitchFamily="-96" charset="2"/>
              <a:buNone/>
            </a:pPr>
            <a:endParaRPr lang="en-US"/>
          </a:p>
          <a:p>
            <a:pPr>
              <a:buFont typeface="Wingdings" pitchFamily="-96" charset="2"/>
              <a:buNone/>
            </a:pPr>
            <a:endParaRPr lang="en-US"/>
          </a:p>
        </p:txBody>
      </p:sp>
      <p:sp>
        <p:nvSpPr>
          <p:cNvPr id="1490985" name="Text Box 41"/>
          <p:cNvSpPr txBox="1">
            <a:spLocks noChangeArrowheads="1"/>
          </p:cNvSpPr>
          <p:nvPr/>
        </p:nvSpPr>
        <p:spPr bwMode="auto">
          <a:xfrm>
            <a:off x="5508625" y="4727575"/>
            <a:ext cx="3535363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Atomicity: Either </a:t>
            </a:r>
            <a:r>
              <a:rPr lang="en-US" i="1" dirty="0"/>
              <a:t>all</a:t>
            </a:r>
            <a:r>
              <a:rPr lang="en-US" dirty="0"/>
              <a:t> or </a:t>
            </a:r>
            <a:r>
              <a:rPr lang="en-US" i="1" dirty="0"/>
              <a:t>none</a:t>
            </a:r>
            <a:r>
              <a:rPr lang="en-US" dirty="0"/>
              <a:t> of the state elements </a:t>
            </a:r>
            <a:r>
              <a:rPr lang="en-US" dirty="0" err="1"/>
              <a:t>inQ</a:t>
            </a:r>
            <a:r>
              <a:rPr lang="en-US" dirty="0"/>
              <a:t>, </a:t>
            </a:r>
            <a:r>
              <a:rPr lang="en-US" dirty="0" err="1"/>
              <a:t>outQ</a:t>
            </a:r>
            <a:r>
              <a:rPr lang="en-US" dirty="0"/>
              <a:t>, </a:t>
            </a:r>
            <a:r>
              <a:rPr lang="en-US" dirty="0" smtClean="0"/>
              <a:t>sReg1 </a:t>
            </a:r>
            <a:r>
              <a:rPr lang="en-US"/>
              <a:t>and </a:t>
            </a:r>
            <a:r>
              <a:rPr lang="en-US" smtClean="0"/>
              <a:t>sReg2 </a:t>
            </a:r>
            <a:r>
              <a:rPr lang="en-US" dirty="0"/>
              <a:t>will be updated</a:t>
            </a:r>
          </a:p>
        </p:txBody>
      </p:sp>
      <p:sp>
        <p:nvSpPr>
          <p:cNvPr id="1490986" name="Text Box 42"/>
          <p:cNvSpPr txBox="1">
            <a:spLocks noChangeArrowheads="1"/>
          </p:cNvSpPr>
          <p:nvPr/>
        </p:nvSpPr>
        <p:spPr bwMode="auto">
          <a:xfrm>
            <a:off x="5918200" y="3892550"/>
            <a:ext cx="287337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- inQ has an element</a:t>
            </a:r>
          </a:p>
          <a:p>
            <a:pPr>
              <a:buFont typeface="Wingdings" pitchFamily="-96" charset="2"/>
              <a:buNone/>
            </a:pPr>
            <a:r>
              <a:rPr lang="en-US"/>
              <a:t>- outQ has space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0984" grpId="0" animBg="1"/>
      <p:bldP spid="1490985" grpId="0" animBg="1"/>
      <p:bldP spid="14909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71450"/>
            <a:ext cx="7934325" cy="1143000"/>
          </a:xfrm>
        </p:spPr>
        <p:txBody>
          <a:bodyPr/>
          <a:lstStyle/>
          <a:p>
            <a:r>
              <a:rPr lang="en-US" sz="3600" dirty="0" smtClean="0"/>
              <a:t>FIFO Module:</a:t>
            </a:r>
            <a:br>
              <a:rPr lang="en-US" sz="3600" dirty="0" smtClean="0"/>
            </a:br>
            <a:r>
              <a:rPr lang="en-US" sz="3600" dirty="0" smtClean="0"/>
              <a:t>methods with guarded </a:t>
            </a:r>
            <a:r>
              <a:rPr lang="en-US" sz="3600" dirty="0"/>
              <a:t>interfaces</a:t>
            </a:r>
          </a:p>
        </p:txBody>
      </p:sp>
      <p:sp>
        <p:nvSpPr>
          <p:cNvPr id="1404933" name="Text Box 5"/>
          <p:cNvSpPr txBox="1">
            <a:spLocks noChangeArrowheads="1"/>
          </p:cNvSpPr>
          <p:nvPr/>
        </p:nvSpPr>
        <p:spPr bwMode="auto">
          <a:xfrm>
            <a:off x="2954596" y="2329836"/>
            <a:ext cx="727076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full</a:t>
            </a:r>
          </a:p>
        </p:txBody>
      </p:sp>
      <p:sp>
        <p:nvSpPr>
          <p:cNvPr id="1404934" name="Text Box 6"/>
          <p:cNvSpPr txBox="1">
            <a:spLocks noChangeArrowheads="1"/>
          </p:cNvSpPr>
          <p:nvPr/>
        </p:nvSpPr>
        <p:spPr bwMode="auto">
          <a:xfrm>
            <a:off x="2776796" y="2879111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 dirty="0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sp>
        <p:nvSpPr>
          <p:cNvPr id="1404935" name="Text Box 7"/>
          <p:cNvSpPr txBox="1">
            <a:spLocks noChangeArrowheads="1"/>
          </p:cNvSpPr>
          <p:nvPr/>
        </p:nvSpPr>
        <p:spPr bwMode="auto">
          <a:xfrm>
            <a:off x="2772033" y="3371237"/>
            <a:ext cx="9794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1200" i="1">
                <a:solidFill>
                  <a:srgbClr val="FF0000"/>
                </a:solidFill>
                <a:latin typeface="+mn-lt"/>
                <a:cs typeface="Arial" charset="0"/>
              </a:rPr>
              <a:t>not empty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56284" y="1769268"/>
            <a:ext cx="1363131" cy="1995488"/>
            <a:chOff x="6329363" y="3349625"/>
            <a:chExt cx="1363131" cy="1995488"/>
          </a:xfrm>
        </p:grpSpPr>
        <p:sp>
          <p:nvSpPr>
            <p:cNvPr id="1404936" name="Rectangle 8"/>
            <p:cNvSpPr>
              <a:spLocks noChangeArrowheads="1"/>
            </p:cNvSpPr>
            <p:nvPr/>
          </p:nvSpPr>
          <p:spPr bwMode="auto">
            <a:xfrm>
              <a:off x="6950075" y="3487738"/>
              <a:ext cx="727075" cy="18002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37" name="Rectangle 9"/>
            <p:cNvSpPr>
              <a:spLocks noChangeArrowheads="1"/>
            </p:cNvSpPr>
            <p:nvPr/>
          </p:nvSpPr>
          <p:spPr bwMode="auto">
            <a:xfrm>
              <a:off x="6950075" y="3527425"/>
              <a:ext cx="169863" cy="6334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38" name="Line 10"/>
            <p:cNvSpPr>
              <a:spLocks noChangeShapeType="1"/>
            </p:cNvSpPr>
            <p:nvPr/>
          </p:nvSpPr>
          <p:spPr bwMode="auto">
            <a:xfrm rot="10800000" flipH="1">
              <a:off x="6329363" y="3589338"/>
              <a:ext cx="6143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39" name="Line 11"/>
            <p:cNvSpPr>
              <a:spLocks noChangeShapeType="1"/>
            </p:cNvSpPr>
            <p:nvPr/>
          </p:nvSpPr>
          <p:spPr bwMode="auto">
            <a:xfrm>
              <a:off x="6623050" y="3505200"/>
              <a:ext cx="92075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40" name="Text Box 12"/>
            <p:cNvSpPr txBox="1">
              <a:spLocks noChangeArrowheads="1"/>
            </p:cNvSpPr>
            <p:nvPr/>
          </p:nvSpPr>
          <p:spPr bwMode="auto">
            <a:xfrm>
              <a:off x="6568344" y="3349625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1404941" name="Line 13"/>
            <p:cNvSpPr>
              <a:spLocks noChangeShapeType="1"/>
            </p:cNvSpPr>
            <p:nvPr/>
          </p:nvSpPr>
          <p:spPr bwMode="auto">
            <a:xfrm flipH="1">
              <a:off x="6337300" y="4940300"/>
              <a:ext cx="6143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42" name="Line 14"/>
            <p:cNvSpPr>
              <a:spLocks noChangeShapeType="1"/>
            </p:cNvSpPr>
            <p:nvPr/>
          </p:nvSpPr>
          <p:spPr bwMode="auto">
            <a:xfrm>
              <a:off x="6637338" y="4856163"/>
              <a:ext cx="90487" cy="16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43" name="Text Box 15"/>
            <p:cNvSpPr txBox="1">
              <a:spLocks noChangeArrowheads="1"/>
            </p:cNvSpPr>
            <p:nvPr/>
          </p:nvSpPr>
          <p:spPr bwMode="auto">
            <a:xfrm>
              <a:off x="6590569" y="4706938"/>
              <a:ext cx="2824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200" i="1">
                  <a:latin typeface="+mn-lt"/>
                  <a:cs typeface="Arial" charset="0"/>
                </a:rPr>
                <a:t>n</a:t>
              </a:r>
            </a:p>
          </p:txBody>
        </p:sp>
        <p:sp>
          <p:nvSpPr>
            <p:cNvPr id="1404944" name="Rectangle 16"/>
            <p:cNvSpPr>
              <a:spLocks noChangeArrowheads="1"/>
            </p:cNvSpPr>
            <p:nvPr/>
          </p:nvSpPr>
          <p:spPr bwMode="auto">
            <a:xfrm>
              <a:off x="6946900" y="4268788"/>
              <a:ext cx="171450" cy="4095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404945" name="Rectangle 17"/>
            <p:cNvSpPr>
              <a:spLocks noChangeArrowheads="1"/>
            </p:cNvSpPr>
            <p:nvPr/>
          </p:nvSpPr>
          <p:spPr bwMode="auto">
            <a:xfrm>
              <a:off x="6951663" y="4806950"/>
              <a:ext cx="177800" cy="407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grpSp>
          <p:nvGrpSpPr>
            <p:cNvPr id="1404946" name="Group 18"/>
            <p:cNvGrpSpPr>
              <a:grpSpLocks/>
            </p:cNvGrpSpPr>
            <p:nvPr/>
          </p:nvGrpSpPr>
          <p:grpSpPr bwMode="auto">
            <a:xfrm>
              <a:off x="6330956" y="3727450"/>
              <a:ext cx="635001" cy="1617663"/>
              <a:chOff x="4170" y="2348"/>
              <a:chExt cx="400" cy="1019"/>
            </a:xfrm>
          </p:grpSpPr>
          <p:sp>
            <p:nvSpPr>
              <p:cNvPr id="1404947" name="Line 19"/>
              <p:cNvSpPr>
                <a:spLocks noChangeShapeType="1"/>
              </p:cNvSpPr>
              <p:nvPr/>
            </p:nvSpPr>
            <p:spPr bwMode="auto">
              <a:xfrm flipH="1">
                <a:off x="4170" y="2564"/>
                <a:ext cx="3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04948" name="Text Box 20"/>
              <p:cNvSpPr txBox="1">
                <a:spLocks noChangeArrowheads="1"/>
              </p:cNvSpPr>
              <p:nvPr/>
            </p:nvSpPr>
            <p:spPr bwMode="auto">
              <a:xfrm>
                <a:off x="4215" y="2511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  <p:sp>
            <p:nvSpPr>
              <p:cNvPr id="1404949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4174" y="2394"/>
                <a:ext cx="3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04950" name="Text Box 22"/>
              <p:cNvSpPr txBox="1">
                <a:spLocks noChangeArrowheads="1"/>
              </p:cNvSpPr>
              <p:nvPr/>
            </p:nvSpPr>
            <p:spPr bwMode="auto">
              <a:xfrm>
                <a:off x="4173" y="2348"/>
                <a:ext cx="39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enab</a:t>
                </a:r>
              </a:p>
            </p:txBody>
          </p:sp>
          <p:sp>
            <p:nvSpPr>
              <p:cNvPr id="1404951" name="Line 23"/>
              <p:cNvSpPr>
                <a:spLocks noChangeShapeType="1"/>
              </p:cNvSpPr>
              <p:nvPr/>
            </p:nvSpPr>
            <p:spPr bwMode="auto">
              <a:xfrm flipH="1">
                <a:off x="4173" y="2906"/>
                <a:ext cx="3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04952" name="Text Box 24"/>
              <p:cNvSpPr txBox="1">
                <a:spLocks noChangeArrowheads="1"/>
              </p:cNvSpPr>
              <p:nvPr/>
            </p:nvSpPr>
            <p:spPr bwMode="auto">
              <a:xfrm>
                <a:off x="4217" y="2853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  <p:sp>
            <p:nvSpPr>
              <p:cNvPr id="1404953" name="Line 25"/>
              <p:cNvSpPr>
                <a:spLocks noChangeShapeType="1"/>
              </p:cNvSpPr>
              <p:nvPr/>
            </p:nvSpPr>
            <p:spPr bwMode="auto">
              <a:xfrm rot="10800000" flipH="1">
                <a:off x="4177" y="2737"/>
                <a:ext cx="3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04954" name="Text Box 26"/>
              <p:cNvSpPr txBox="1">
                <a:spLocks noChangeArrowheads="1"/>
              </p:cNvSpPr>
              <p:nvPr/>
            </p:nvSpPr>
            <p:spPr bwMode="auto">
              <a:xfrm>
                <a:off x="4176" y="2690"/>
                <a:ext cx="39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enab</a:t>
                </a:r>
              </a:p>
            </p:txBody>
          </p:sp>
          <p:sp>
            <p:nvSpPr>
              <p:cNvPr id="1404955" name="Line 27"/>
              <p:cNvSpPr>
                <a:spLocks noChangeShapeType="1"/>
              </p:cNvSpPr>
              <p:nvPr/>
            </p:nvSpPr>
            <p:spPr bwMode="auto">
              <a:xfrm flipH="1">
                <a:off x="4176" y="3226"/>
                <a:ext cx="3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04956" name="Text Box 28"/>
              <p:cNvSpPr txBox="1">
                <a:spLocks noChangeArrowheads="1"/>
              </p:cNvSpPr>
              <p:nvPr/>
            </p:nvSpPr>
            <p:spPr bwMode="auto">
              <a:xfrm>
                <a:off x="4220" y="3173"/>
                <a:ext cx="302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1400">
                    <a:latin typeface="+mn-lt"/>
                    <a:cs typeface="Arial" charset="0"/>
                  </a:rPr>
                  <a:t>rdy</a:t>
                </a:r>
              </a:p>
            </p:txBody>
          </p:sp>
        </p:grpSp>
        <p:sp>
          <p:nvSpPr>
            <p:cNvPr id="1404957" name="Text Box 29"/>
            <p:cNvSpPr txBox="1">
              <a:spLocks noChangeArrowheads="1"/>
            </p:cNvSpPr>
            <p:nvPr/>
          </p:nvSpPr>
          <p:spPr bwMode="auto">
            <a:xfrm rot="-5400000">
              <a:off x="6764054" y="3678338"/>
              <a:ext cx="51809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enq</a:t>
              </a:r>
            </a:p>
          </p:txBody>
        </p:sp>
        <p:sp>
          <p:nvSpPr>
            <p:cNvPr id="1404958" name="Text Box 30"/>
            <p:cNvSpPr txBox="1">
              <a:spLocks noChangeArrowheads="1"/>
            </p:cNvSpPr>
            <p:nvPr/>
          </p:nvSpPr>
          <p:spPr bwMode="auto">
            <a:xfrm rot="-5400000">
              <a:off x="6764855" y="4324450"/>
              <a:ext cx="51648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deq</a:t>
              </a:r>
            </a:p>
          </p:txBody>
        </p:sp>
        <p:sp>
          <p:nvSpPr>
            <p:cNvPr id="1404959" name="Text Box 31"/>
            <p:cNvSpPr txBox="1">
              <a:spLocks noChangeArrowheads="1"/>
            </p:cNvSpPr>
            <p:nvPr/>
          </p:nvSpPr>
          <p:spPr bwMode="auto">
            <a:xfrm rot="-5400000">
              <a:off x="6754436" y="4857850"/>
              <a:ext cx="53732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  <a:cs typeface="Arial" charset="0"/>
                </a:rPr>
                <a:t>first</a:t>
              </a:r>
            </a:p>
          </p:txBody>
        </p:sp>
        <p:sp>
          <p:nvSpPr>
            <p:cNvPr id="1404960" name="Text Box 32"/>
            <p:cNvSpPr txBox="1">
              <a:spLocks noChangeArrowheads="1"/>
            </p:cNvSpPr>
            <p:nvPr/>
          </p:nvSpPr>
          <p:spPr bwMode="auto">
            <a:xfrm>
              <a:off x="7086238" y="4289276"/>
              <a:ext cx="60625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  <a:cs typeface="Arial" charset="0"/>
                </a:rPr>
                <a:t>FIFO</a:t>
              </a:r>
            </a:p>
          </p:txBody>
        </p:sp>
      </p:grpSp>
      <p:sp>
        <p:nvSpPr>
          <p:cNvPr id="1404965" name="Text Box 37"/>
          <p:cNvSpPr txBox="1">
            <a:spLocks noChangeArrowheads="1"/>
          </p:cNvSpPr>
          <p:nvPr/>
        </p:nvSpPr>
        <p:spPr bwMode="auto">
          <a:xfrm>
            <a:off x="2772033" y="4184614"/>
            <a:ext cx="3823098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Tx/>
              <a:buSzTx/>
              <a:buFont typeface="Wingdings" pitchFamily="2" charset="2"/>
              <a:buNone/>
            </a:pPr>
            <a:r>
              <a:rPr kumimoji="1" lang="en-US" sz="1600" dirty="0" err="1" smtClean="0">
                <a:cs typeface="Arial" charset="0"/>
              </a:rPr>
              <a:t>fifo.enq</a:t>
            </a:r>
            <a:r>
              <a:rPr kumimoji="1" lang="en-US" sz="1600" dirty="0" smtClean="0">
                <a:cs typeface="Arial" charset="0"/>
              </a:rPr>
              <a:t>(x);       // action method   </a:t>
            </a:r>
          </a:p>
          <a:p>
            <a:pPr>
              <a:buClrTx/>
              <a:buSzTx/>
              <a:buFont typeface="Wingdings" pitchFamily="2" charset="2"/>
              <a:buNone/>
            </a:pPr>
            <a:r>
              <a:rPr kumimoji="1" lang="en-US" sz="1600" dirty="0" err="1" smtClean="0">
                <a:cs typeface="Arial" charset="0"/>
              </a:rPr>
              <a:t>fifo.deq</a:t>
            </a:r>
            <a:r>
              <a:rPr kumimoji="1" lang="en-US" sz="1600" dirty="0" smtClean="0">
                <a:cs typeface="Arial" charset="0"/>
              </a:rPr>
              <a:t>();         // action method</a:t>
            </a:r>
          </a:p>
          <a:p>
            <a:pPr>
              <a:buClrTx/>
              <a:buSzTx/>
              <a:buFont typeface="Wingdings" pitchFamily="2" charset="2"/>
              <a:buNone/>
            </a:pPr>
            <a:r>
              <a:rPr kumimoji="1" lang="en-US" sz="1600" dirty="0" smtClean="0">
                <a:cs typeface="Arial" charset="0"/>
              </a:rPr>
              <a:t>y=</a:t>
            </a:r>
            <a:r>
              <a:rPr kumimoji="1" lang="en-US" sz="1600" dirty="0" err="1" smtClean="0">
                <a:cs typeface="Arial" charset="0"/>
              </a:rPr>
              <a:t>fifo.first</a:t>
            </a:r>
            <a:r>
              <a:rPr kumimoji="1" lang="en-US" sz="1600" dirty="0">
                <a:cs typeface="Arial" charset="0"/>
              </a:rPr>
              <a:t>() </a:t>
            </a:r>
            <a:r>
              <a:rPr kumimoji="1" lang="en-US" sz="1600" dirty="0" smtClean="0">
                <a:cs typeface="Arial" charset="0"/>
              </a:rPr>
              <a:t>     // </a:t>
            </a:r>
            <a:r>
              <a:rPr kumimoji="1" lang="en-US" sz="1600" dirty="0">
                <a:cs typeface="Arial" charset="0"/>
              </a:rPr>
              <a:t>value method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L06-</a:t>
            </a:r>
            <a:fld id="{2F80B312-934A-44DF-A893-173DB34B09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3" grpId="0"/>
      <p:bldP spid="1404934" grpId="0"/>
      <p:bldP spid="14049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Inelastic pipeline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Making implicit guard conditions explicit</a:t>
            </a:r>
            <a:endParaRPr lang="en-US" dirty="0" smtClean="0"/>
          </a:p>
        </p:txBody>
      </p:sp>
      <p:grpSp>
        <p:nvGrpSpPr>
          <p:cNvPr id="25607" name="Group 3"/>
          <p:cNvGrpSpPr>
            <a:grpSpLocks/>
          </p:cNvGrpSpPr>
          <p:nvPr/>
        </p:nvGrpSpPr>
        <p:grpSpPr bwMode="auto">
          <a:xfrm>
            <a:off x="1554163" y="1752600"/>
            <a:ext cx="5373687" cy="1463675"/>
            <a:chOff x="979" y="1104"/>
            <a:chExt cx="3385" cy="922"/>
          </a:xfrm>
        </p:grpSpPr>
        <p:sp>
          <p:nvSpPr>
            <p:cNvPr id="25616" name="Rectangle 4"/>
            <p:cNvSpPr>
              <a:spLocks noChangeArrowheads="1"/>
            </p:cNvSpPr>
            <p:nvPr/>
          </p:nvSpPr>
          <p:spPr bwMode="auto">
            <a:xfrm>
              <a:off x="1632" y="1104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Rectangle 5"/>
            <p:cNvSpPr>
              <a:spLocks noChangeArrowheads="1"/>
            </p:cNvSpPr>
            <p:nvPr/>
          </p:nvSpPr>
          <p:spPr bwMode="auto">
            <a:xfrm>
              <a:off x="4064" y="1112"/>
              <a:ext cx="88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 flipV="1">
              <a:off x="1173" y="1435"/>
              <a:ext cx="4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7"/>
            <p:cNvSpPr txBox="1">
              <a:spLocks noChangeArrowheads="1"/>
            </p:cNvSpPr>
            <p:nvPr/>
          </p:nvSpPr>
          <p:spPr bwMode="auto">
            <a:xfrm>
              <a:off x="979" y="1544"/>
              <a:ext cx="2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x</a:t>
              </a:r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2287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9"/>
            <p:cNvSpPr>
              <a:spLocks noChangeShapeType="1"/>
            </p:cNvSpPr>
            <p:nvPr/>
          </p:nvSpPr>
          <p:spPr bwMode="auto">
            <a:xfrm>
              <a:off x="1730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Rectangle 10"/>
            <p:cNvSpPr>
              <a:spLocks noChangeArrowheads="1"/>
            </p:cNvSpPr>
            <p:nvPr/>
          </p:nvSpPr>
          <p:spPr bwMode="auto">
            <a:xfrm>
              <a:off x="2446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Text Box 11"/>
            <p:cNvSpPr txBox="1">
              <a:spLocks noChangeArrowheads="1"/>
            </p:cNvSpPr>
            <p:nvPr/>
          </p:nvSpPr>
          <p:spPr bwMode="auto">
            <a:xfrm>
              <a:off x="2206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sReg1</a:t>
              </a:r>
              <a:endParaRPr lang="en-US" baseline="-25000" dirty="0"/>
            </a:p>
          </p:txBody>
        </p:sp>
        <p:sp>
          <p:nvSpPr>
            <p:cNvPr id="25624" name="Text Box 12"/>
            <p:cNvSpPr txBox="1">
              <a:spLocks noChangeArrowheads="1"/>
            </p:cNvSpPr>
            <p:nvPr/>
          </p:nvSpPr>
          <p:spPr bwMode="auto">
            <a:xfrm>
              <a:off x="1413" y="1774"/>
              <a:ext cx="3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inQ</a:t>
              </a:r>
              <a:endParaRPr lang="en-US" baseline="-25000"/>
            </a:p>
          </p:txBody>
        </p:sp>
        <p:grpSp>
          <p:nvGrpSpPr>
            <p:cNvPr id="25625" name="Group 13"/>
            <p:cNvGrpSpPr>
              <a:grpSpLocks/>
            </p:cNvGrpSpPr>
            <p:nvPr/>
          </p:nvGrpSpPr>
          <p:grpSpPr bwMode="auto">
            <a:xfrm>
              <a:off x="1860" y="1248"/>
              <a:ext cx="420" cy="342"/>
              <a:chOff x="0" y="3126"/>
              <a:chExt cx="420" cy="342"/>
            </a:xfrm>
          </p:grpSpPr>
          <p:sp>
            <p:nvSpPr>
              <p:cNvPr id="25645" name="Text Box 14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f0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6" name="Oval 15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3091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7"/>
            <p:cNvSpPr>
              <a:spLocks noChangeShapeType="1"/>
            </p:cNvSpPr>
            <p:nvPr/>
          </p:nvSpPr>
          <p:spPr bwMode="auto">
            <a:xfrm>
              <a:off x="2534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18"/>
            <p:cNvSpPr>
              <a:spLocks noChangeArrowheads="1"/>
            </p:cNvSpPr>
            <p:nvPr/>
          </p:nvSpPr>
          <p:spPr bwMode="auto">
            <a:xfrm>
              <a:off x="3250" y="1109"/>
              <a:ext cx="84" cy="6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19"/>
            <p:cNvGrpSpPr>
              <a:grpSpLocks/>
            </p:cNvGrpSpPr>
            <p:nvPr/>
          </p:nvGrpSpPr>
          <p:grpSpPr bwMode="auto">
            <a:xfrm>
              <a:off x="2664" y="1248"/>
              <a:ext cx="420" cy="342"/>
              <a:chOff x="0" y="3126"/>
              <a:chExt cx="420" cy="342"/>
            </a:xfrm>
          </p:grpSpPr>
          <p:sp>
            <p:nvSpPr>
              <p:cNvPr id="25643" name="Text Box 20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f1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4" name="Oval 21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0" name="Line 22"/>
            <p:cNvSpPr>
              <a:spLocks noChangeShapeType="1"/>
            </p:cNvSpPr>
            <p:nvPr/>
          </p:nvSpPr>
          <p:spPr bwMode="auto">
            <a:xfrm>
              <a:off x="3895" y="1424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23"/>
            <p:cNvSpPr>
              <a:spLocks noChangeShapeType="1"/>
            </p:cNvSpPr>
            <p:nvPr/>
          </p:nvSpPr>
          <p:spPr bwMode="auto">
            <a:xfrm>
              <a:off x="3338" y="1424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2" name="Group 24"/>
            <p:cNvGrpSpPr>
              <a:grpSpLocks/>
            </p:cNvGrpSpPr>
            <p:nvPr/>
          </p:nvGrpSpPr>
          <p:grpSpPr bwMode="auto">
            <a:xfrm>
              <a:off x="3468" y="1248"/>
              <a:ext cx="420" cy="342"/>
              <a:chOff x="0" y="3126"/>
              <a:chExt cx="420" cy="342"/>
            </a:xfrm>
          </p:grpSpPr>
          <p:sp>
            <p:nvSpPr>
              <p:cNvPr id="25641" name="Text Box 25"/>
              <p:cNvSpPr txBox="1">
                <a:spLocks noChangeArrowheads="1"/>
              </p:cNvSpPr>
              <p:nvPr/>
            </p:nvSpPr>
            <p:spPr bwMode="auto">
              <a:xfrm>
                <a:off x="56" y="3180"/>
                <a:ext cx="3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dirty="0" smtClean="0">
                    <a:latin typeface="Courier New" pitchFamily="49" charset="0"/>
                  </a:rPr>
                  <a:t>f2</a:t>
                </a:r>
                <a:endParaRPr lang="en-US" dirty="0">
                  <a:latin typeface="Courier New" pitchFamily="49" charset="0"/>
                </a:endParaRPr>
              </a:p>
            </p:txBody>
          </p:sp>
          <p:sp>
            <p:nvSpPr>
              <p:cNvPr id="25642" name="Oval 26"/>
              <p:cNvSpPr>
                <a:spLocks noChangeArrowheads="1"/>
              </p:cNvSpPr>
              <p:nvPr/>
            </p:nvSpPr>
            <p:spPr bwMode="auto">
              <a:xfrm>
                <a:off x="0" y="3126"/>
                <a:ext cx="420" cy="342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3" name="Group 27"/>
            <p:cNvGrpSpPr>
              <a:grpSpLocks/>
            </p:cNvGrpSpPr>
            <p:nvPr/>
          </p:nvGrpSpPr>
          <p:grpSpPr bwMode="auto">
            <a:xfrm>
              <a:off x="3871" y="1109"/>
              <a:ext cx="288" cy="673"/>
              <a:chOff x="4705" y="285"/>
              <a:chExt cx="288" cy="673"/>
            </a:xfrm>
          </p:grpSpPr>
          <p:sp>
            <p:nvSpPr>
              <p:cNvPr id="25639" name="Freeform 28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Line 29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34" name="Group 30"/>
            <p:cNvGrpSpPr>
              <a:grpSpLocks/>
            </p:cNvGrpSpPr>
            <p:nvPr/>
          </p:nvGrpSpPr>
          <p:grpSpPr bwMode="auto">
            <a:xfrm>
              <a:off x="1435" y="1109"/>
              <a:ext cx="288" cy="673"/>
              <a:chOff x="4705" y="285"/>
              <a:chExt cx="288" cy="673"/>
            </a:xfrm>
          </p:grpSpPr>
          <p:sp>
            <p:nvSpPr>
              <p:cNvPr id="25637" name="Freeform 31"/>
              <p:cNvSpPr>
                <a:spLocks/>
              </p:cNvSpPr>
              <p:nvPr/>
            </p:nvSpPr>
            <p:spPr bwMode="auto">
              <a:xfrm>
                <a:off x="4705" y="285"/>
                <a:ext cx="288" cy="673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3145 h 144"/>
                  <a:gd name="T6" fmla="*/ 0 w 288"/>
                  <a:gd name="T7" fmla="*/ 314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Line 32"/>
              <p:cNvSpPr>
                <a:spLocks noChangeShapeType="1"/>
              </p:cNvSpPr>
              <p:nvPr/>
            </p:nvSpPr>
            <p:spPr bwMode="auto">
              <a:xfrm>
                <a:off x="4891" y="285"/>
                <a:ext cx="0" cy="66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5" name="Text Box 33"/>
            <p:cNvSpPr txBox="1">
              <a:spLocks noChangeArrowheads="1"/>
            </p:cNvSpPr>
            <p:nvPr/>
          </p:nvSpPr>
          <p:spPr bwMode="auto">
            <a:xfrm>
              <a:off x="3010" y="1774"/>
              <a:ext cx="6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/>
                <a:t>sReg2</a:t>
              </a:r>
              <a:endParaRPr lang="en-US" baseline="-25000" dirty="0"/>
            </a:p>
          </p:txBody>
        </p:sp>
        <p:sp>
          <p:nvSpPr>
            <p:cNvPr id="25636" name="Text Box 34"/>
            <p:cNvSpPr txBox="1">
              <a:spLocks noChangeArrowheads="1"/>
            </p:cNvSpPr>
            <p:nvPr/>
          </p:nvSpPr>
          <p:spPr bwMode="auto">
            <a:xfrm>
              <a:off x="3861" y="1774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/>
                <a:t>outQ</a:t>
              </a:r>
              <a:endParaRPr lang="en-US" baseline="-25000"/>
            </a:p>
          </p:txBody>
        </p:sp>
      </p:grpSp>
      <p:sp>
        <p:nvSpPr>
          <p:cNvPr id="1490982" name="Text Box 38"/>
          <p:cNvSpPr txBox="1">
            <a:spLocks noChangeArrowheads="1"/>
          </p:cNvSpPr>
          <p:nvPr/>
        </p:nvSpPr>
        <p:spPr bwMode="auto">
          <a:xfrm>
            <a:off x="1088471" y="3395845"/>
            <a:ext cx="7577064" cy="193899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sync-pipeline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inQ.empty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&amp;&amp; !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outQ.full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inQ.deq();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sReg1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f0(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inQ.first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sReg2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f1(sReg1);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outQ.enq(f2(sReg2));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35"/>
          <p:cNvSpPr>
            <a:spLocks noChangeArrowheads="1"/>
          </p:cNvSpPr>
          <p:nvPr/>
        </p:nvSpPr>
        <p:spPr bwMode="auto">
          <a:xfrm>
            <a:off x="5345113" y="1982788"/>
            <a:ext cx="114300" cy="1143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36"/>
          <p:cNvSpPr>
            <a:spLocks noChangeArrowheads="1"/>
          </p:cNvSpPr>
          <p:nvPr/>
        </p:nvSpPr>
        <p:spPr bwMode="auto">
          <a:xfrm>
            <a:off x="4097338" y="1968500"/>
            <a:ext cx="114300" cy="1143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80263" y="5460945"/>
            <a:ext cx="699622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dirty="0" smtClean="0"/>
              <a:t>Suppose sReg1 and sReg2 have data, </a:t>
            </a:r>
            <a:r>
              <a:rPr lang="en-US" dirty="0" err="1" smtClean="0"/>
              <a:t>outQ</a:t>
            </a:r>
            <a:r>
              <a:rPr lang="en-US" dirty="0" smtClean="0"/>
              <a:t> is not full but </a:t>
            </a:r>
            <a:r>
              <a:rPr lang="en-US" dirty="0" err="1" smtClean="0"/>
              <a:t>inQ</a:t>
            </a:r>
            <a:r>
              <a:rPr lang="en-US" dirty="0" smtClean="0"/>
              <a:t> is empty. What behavior do you expect?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/>
              <a:t>Leave green and red data in the pipeline?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dirty="0" smtClean="0"/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41241</TotalTime>
  <Words>1948</Words>
  <Application>Microsoft Office PowerPoint</Application>
  <PresentationFormat>On-screen Show (4:3)</PresentationFormat>
  <Paragraphs>569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Blueprint</vt:lpstr>
      <vt:lpstr>PowerPoint Presentation</vt:lpstr>
      <vt:lpstr>Contributors to the course material</vt:lpstr>
      <vt:lpstr>Contents</vt:lpstr>
      <vt:lpstr>Complex Combinational Functions</vt:lpstr>
      <vt:lpstr>Inelastic vs Elastic pipeline</vt:lpstr>
      <vt:lpstr>Inelastic vs Elastic Pipelines</vt:lpstr>
      <vt:lpstr>Inelastic pipeline</vt:lpstr>
      <vt:lpstr>FIFO Module: methods with guarded interfaces</vt:lpstr>
      <vt:lpstr>Inelastic pipeline Making implicit guard conditions explicit</vt:lpstr>
      <vt:lpstr>Pipeline bubbles</vt:lpstr>
      <vt:lpstr>Explicit encoding of Valid/Invalid data</vt:lpstr>
      <vt:lpstr>When is this rule enabled?</vt:lpstr>
      <vt:lpstr>The Maybe type A useful type to capture valid/invalid data</vt:lpstr>
      <vt:lpstr>Using the Maybe type</vt:lpstr>
      <vt:lpstr>Pattern-matching: An alternative syntax to extract datastructure components</vt:lpstr>
      <vt:lpstr>The Maybe type data using the pattern matching syntax</vt:lpstr>
      <vt:lpstr>Generalization: n-stage pipeline</vt:lpstr>
      <vt:lpstr>Elastic pipeline Use FIFOs instead of pipeline registers</vt:lpstr>
      <vt:lpstr>Firing conditions for reach rule</vt:lpstr>
      <vt:lpstr>Informal analysis</vt:lpstr>
      <vt:lpstr>Concurrency when the FIFOs do not permit concurrent enq and deq</vt:lpstr>
      <vt:lpstr>Pipelined designs expressed using  Multiple rules</vt:lpstr>
      <vt:lpstr>BSV Execution Model</vt:lpstr>
      <vt:lpstr>Concurrent scheduling of rules</vt:lpstr>
      <vt:lpstr>Hardware intuition for concurrent scheduling</vt:lpstr>
      <vt:lpstr>Rule Execution</vt:lpstr>
      <vt:lpstr>Executing multiple rules in one clock cycle</vt:lpstr>
      <vt:lpstr>Violation of sequential semantics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Pipelining</dc:subject>
  <dc:creator>Arvind</dc:creator>
  <cp:lastModifiedBy>acwright</cp:lastModifiedBy>
  <cp:revision>1013</cp:revision>
  <cp:lastPrinted>1601-01-01T00:00:00Z</cp:lastPrinted>
  <dcterms:created xsi:type="dcterms:W3CDTF">2003-01-21T19:25:41Z</dcterms:created>
  <dcterms:modified xsi:type="dcterms:W3CDTF">2013-09-18T20:43:01Z</dcterms:modified>
</cp:coreProperties>
</file>