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31"/>
  </p:notesMasterIdLst>
  <p:handoutMasterIdLst>
    <p:handoutMasterId r:id="rId32"/>
  </p:handoutMasterIdLst>
  <p:sldIdLst>
    <p:sldId id="1349" r:id="rId2"/>
    <p:sldId id="1377" r:id="rId3"/>
    <p:sldId id="1433" r:id="rId4"/>
    <p:sldId id="1447" r:id="rId5"/>
    <p:sldId id="1448" r:id="rId6"/>
    <p:sldId id="1449" r:id="rId7"/>
    <p:sldId id="1452" r:id="rId8"/>
    <p:sldId id="1453" r:id="rId9"/>
    <p:sldId id="1450" r:id="rId10"/>
    <p:sldId id="1435" r:id="rId11"/>
    <p:sldId id="1441" r:id="rId12"/>
    <p:sldId id="1442" r:id="rId13"/>
    <p:sldId id="1460" r:id="rId14"/>
    <p:sldId id="1456" r:id="rId15"/>
    <p:sldId id="1457" r:id="rId16"/>
    <p:sldId id="1461" r:id="rId17"/>
    <p:sldId id="1421" r:id="rId18"/>
    <p:sldId id="1422" r:id="rId19"/>
    <p:sldId id="1446" r:id="rId20"/>
    <p:sldId id="1423" r:id="rId21"/>
    <p:sldId id="1424" r:id="rId22"/>
    <p:sldId id="1451" r:id="rId23"/>
    <p:sldId id="1455" r:id="rId24"/>
    <p:sldId id="1426" r:id="rId25"/>
    <p:sldId id="1427" r:id="rId26"/>
    <p:sldId id="1458" r:id="rId27"/>
    <p:sldId id="1459" r:id="rId28"/>
    <p:sldId id="1428" r:id="rId29"/>
    <p:sldId id="1429" r:id="rId3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D71"/>
    <a:srgbClr val="FF0000"/>
    <a:srgbClr val="DFBD2D"/>
    <a:srgbClr val="FF3333"/>
    <a:srgbClr val="FD7E71"/>
    <a:srgbClr val="CC3300"/>
    <a:srgbClr val="000000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9" autoAdjust="0"/>
    <p:restoredTop sz="96519" autoAdjust="0"/>
  </p:normalViewPr>
  <p:slideViewPr>
    <p:cSldViewPr snapToGrid="0">
      <p:cViewPr>
        <p:scale>
          <a:sx n="80" d="100"/>
          <a:sy n="80" d="100"/>
        </p:scale>
        <p:origin x="-1590" y="-192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4038" y="-73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80" y="1"/>
            <a:ext cx="3005120" cy="4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algn="r"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76"/>
            <a:ext cx="3005121" cy="46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8276"/>
            <a:ext cx="3005120" cy="46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algn="r"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fld id="{9B22CF32-A1D0-4532-A169-CD8E46122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42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0563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algn="r"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76"/>
            <a:ext cx="3005121" cy="46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8276"/>
            <a:ext cx="3005120" cy="46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algn="r"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fld id="{399F7159-3BAA-4F4E-A7E9-6008000D4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83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F0786F-F7CD-446D-B826-9E7079CA9A38}" type="slidenum">
              <a:rPr lang="en-US" smtClean="0">
                <a:latin typeface="Tahoma" pitchFamily="-96" charset="0"/>
              </a:rPr>
              <a:pPr/>
              <a:t>4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3738"/>
            <a:ext cx="4605337" cy="3455987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58" y="4379900"/>
            <a:ext cx="5086284" cy="4146651"/>
          </a:xfrm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C94174-5290-4450-BE68-E72077893F6C}" type="slidenum">
              <a:rPr lang="en-US" smtClean="0">
                <a:latin typeface="Tahoma" pitchFamily="-96" charset="0"/>
              </a:rPr>
              <a:pPr/>
              <a:t>5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3738"/>
            <a:ext cx="4605337" cy="3455987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58" y="4379900"/>
            <a:ext cx="5086284" cy="4146651"/>
          </a:xfrm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6E3B0-4903-49CF-91FD-BF679F8773C5}" type="slidenum">
              <a:rPr lang="en-US" smtClean="0">
                <a:latin typeface="Tahoma" pitchFamily="-96" charset="0"/>
              </a:rPr>
              <a:pPr/>
              <a:t>6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3738"/>
            <a:ext cx="4605337" cy="3455987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58" y="4379900"/>
            <a:ext cx="5086284" cy="4146651"/>
          </a:xfrm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A776A3-E726-4574-8E74-CD674A6A7ECB}" type="slidenum">
              <a:rPr lang="en-US" smtClean="0">
                <a:latin typeface="Tahoma" pitchFamily="-96" charset="0"/>
              </a:rPr>
              <a:pPr/>
              <a:t>7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FE04D0-1B1E-45D8-AF31-0CD2AA87561F}" type="slidenum">
              <a:rPr lang="en-US" smtClean="0">
                <a:latin typeface="Tahoma" pitchFamily="-96" charset="0"/>
              </a:rPr>
              <a:pPr/>
              <a:t>17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5AA62-5089-49C9-AE50-0213387652CA}" type="slidenum">
              <a:rPr lang="en-US" smtClean="0">
                <a:latin typeface="Tahoma" pitchFamily="-96" charset="0"/>
              </a:rPr>
              <a:pPr/>
              <a:t>18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5AA62-5089-49C9-AE50-0213387652CA}" type="slidenum">
              <a:rPr lang="en-US" smtClean="0">
                <a:latin typeface="Tahoma" pitchFamily="-96" charset="0"/>
              </a:rPr>
              <a:pPr/>
              <a:t>29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>
                <a:latin typeface="Tahoma" charset="0"/>
              </a:defRPr>
            </a:lvl1pPr>
          </a:lstStyle>
          <a:p>
            <a:pPr>
              <a:defRPr/>
            </a:pPr>
            <a:r>
              <a:rPr lang="en-US" smtClean="0"/>
              <a:t>September 23, 2013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ahoma" charset="0"/>
              </a:defRPr>
            </a:lvl1pPr>
          </a:lstStyle>
          <a:p>
            <a:pPr>
              <a:defRPr/>
            </a:pPr>
            <a:r>
              <a:rPr lang="en-US" dirty="0" smtClean="0"/>
              <a:t>L07-</a:t>
            </a:r>
            <a:fld id="{2DBA8F0E-D6DA-4224-82EA-C9BF982C3C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23, 2013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September 23, 2013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L07-</a:t>
            </a:r>
            <a:fld id="{7D3E83D8-6A0E-4416-8509-48224F3DAD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799" y="6400800"/>
            <a:ext cx="3302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4350" y="1508166"/>
            <a:ext cx="7772400" cy="1508166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</a:pPr>
            <a:r>
              <a:rPr lang="en-US" sz="2400" dirty="0">
                <a:solidFill>
                  <a:srgbClr val="660066"/>
                </a:solidFill>
              </a:rPr>
              <a:t>Constructive Computer Architecture</a:t>
            </a:r>
            <a:r>
              <a:rPr lang="en-US" sz="2400" dirty="0" smtClean="0">
                <a:solidFill>
                  <a:srgbClr val="660066"/>
                </a:solidFill>
              </a:rPr>
              <a:t>:</a:t>
            </a:r>
            <a:br>
              <a:rPr lang="en-US" sz="2400" dirty="0" smtClean="0">
                <a:solidFill>
                  <a:srgbClr val="660066"/>
                </a:solidFill>
              </a:rPr>
            </a:br>
            <a:r>
              <a:rPr lang="en-US" sz="1400" dirty="0">
                <a:solidFill>
                  <a:srgbClr val="660066"/>
                </a:solidFill>
              </a:rPr>
              <a:t/>
            </a:r>
            <a:br>
              <a:rPr lang="en-US" sz="1400" dirty="0">
                <a:solidFill>
                  <a:srgbClr val="660066"/>
                </a:solidFill>
              </a:rPr>
            </a:br>
            <a:r>
              <a:rPr lang="en-US" sz="4000" dirty="0" smtClean="0"/>
              <a:t>Concurrency Analysis and  Designing FIFOs</a:t>
            </a:r>
            <a:endParaRPr lang="en-US" sz="4000" dirty="0"/>
          </a:p>
        </p:txBody>
      </p:sp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24344" y="3856203"/>
            <a:ext cx="7524009" cy="1752600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Arvind</a:t>
            </a:r>
            <a:endParaRPr lang="en-US" sz="2400" dirty="0"/>
          </a:p>
          <a:p>
            <a:pPr eaLnBrk="1" hangingPunct="1"/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buFont typeface="Wingdings" pitchFamily="-96" charset="2"/>
              <a:buNone/>
            </a:pPr>
            <a:r>
              <a:rPr lang="en-US" sz="2400" dirty="0" smtClean="0"/>
              <a:t>Massachusetts Institute of Technology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23,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2DBA8F0E-D6DA-4224-82EA-C9BF982C3C9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99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091" y="376052"/>
            <a:ext cx="8581903" cy="1143000"/>
          </a:xfrm>
        </p:spPr>
        <p:txBody>
          <a:bodyPr/>
          <a:lstStyle/>
          <a:p>
            <a:r>
              <a:rPr lang="en-US" sz="4000" dirty="0" smtClean="0"/>
              <a:t>Example 1: Compiler Analysis</a:t>
            </a:r>
            <a:endParaRPr lang="en-US" sz="4000" dirty="0"/>
          </a:p>
        </p:txBody>
      </p:sp>
      <p:sp>
        <p:nvSpPr>
          <p:cNvPr id="8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26641" y="1571624"/>
            <a:ext cx="3056596" cy="224676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(z&gt;10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x &lt;=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(z&gt;20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y &lt;=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y+2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34493" y="1559748"/>
            <a:ext cx="15199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RS(</a:t>
            </a:r>
            <a:r>
              <a:rPr lang="en-US" dirty="0" err="1" smtClean="0"/>
              <a:t>ra</a:t>
            </a:r>
            <a:r>
              <a:rPr lang="en-US" dirty="0" smtClean="0"/>
              <a:t>)  = </a:t>
            </a:r>
          </a:p>
          <a:p>
            <a:r>
              <a:rPr lang="en-US" dirty="0" smtClean="0"/>
              <a:t>WS(</a:t>
            </a:r>
            <a:r>
              <a:rPr lang="en-US" dirty="0" err="1" smtClean="0"/>
              <a:t>ra</a:t>
            </a:r>
            <a:r>
              <a:rPr lang="en-US" dirty="0" smtClean="0"/>
              <a:t>) =</a:t>
            </a:r>
          </a:p>
          <a:p>
            <a:r>
              <a:rPr lang="en-US" dirty="0" smtClean="0"/>
              <a:t>RS(</a:t>
            </a:r>
            <a:r>
              <a:rPr lang="en-US" dirty="0" err="1" smtClean="0"/>
              <a:t>rb</a:t>
            </a:r>
            <a:r>
              <a:rPr lang="en-US" dirty="0"/>
              <a:t>) </a:t>
            </a:r>
            <a:r>
              <a:rPr lang="en-US" dirty="0" smtClean="0"/>
              <a:t> = </a:t>
            </a:r>
          </a:p>
          <a:p>
            <a:r>
              <a:rPr lang="en-US" dirty="0" smtClean="0"/>
              <a:t>WS(</a:t>
            </a:r>
            <a:r>
              <a:rPr lang="en-US" dirty="0" err="1" smtClean="0"/>
              <a:t>rb</a:t>
            </a:r>
            <a:r>
              <a:rPr lang="en-US" dirty="0"/>
              <a:t>) </a:t>
            </a:r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21556" y="2935232"/>
            <a:ext cx="25908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RS(</a:t>
            </a:r>
            <a:r>
              <a:rPr lang="en-US" dirty="0" err="1" smtClean="0"/>
              <a:t>ra</a:t>
            </a:r>
            <a:r>
              <a:rPr lang="en-US" dirty="0"/>
              <a:t>)</a:t>
            </a:r>
            <a:r>
              <a:rPr lang="en-US" dirty="0">
                <a:sym typeface="Symbol"/>
              </a:rPr>
              <a:t></a:t>
            </a:r>
            <a:r>
              <a:rPr lang="en-US" dirty="0"/>
              <a:t>WS(</a:t>
            </a:r>
            <a:r>
              <a:rPr lang="en-US" dirty="0" err="1"/>
              <a:t>rb</a:t>
            </a:r>
            <a:r>
              <a:rPr lang="en-US" dirty="0"/>
              <a:t>) </a:t>
            </a:r>
            <a:r>
              <a:rPr lang="en-US" dirty="0" smtClean="0"/>
              <a:t> = 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RS(</a:t>
            </a:r>
            <a:r>
              <a:rPr lang="en-US" dirty="0" err="1" smtClean="0"/>
              <a:t>rb</a:t>
            </a:r>
            <a:r>
              <a:rPr lang="en-US" dirty="0"/>
              <a:t>)</a:t>
            </a:r>
            <a:r>
              <a:rPr lang="en-US" dirty="0">
                <a:sym typeface="Symbol"/>
              </a:rPr>
              <a:t></a:t>
            </a:r>
            <a:r>
              <a:rPr lang="en-US" dirty="0"/>
              <a:t>WS(</a:t>
            </a:r>
            <a:r>
              <a:rPr lang="en-US" dirty="0" err="1"/>
              <a:t>ra</a:t>
            </a:r>
            <a:r>
              <a:rPr lang="en-US" dirty="0"/>
              <a:t>) </a:t>
            </a:r>
            <a:r>
              <a:rPr lang="en-US" dirty="0" smtClean="0"/>
              <a:t> = 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WS(</a:t>
            </a:r>
            <a:r>
              <a:rPr lang="en-US" dirty="0" err="1" smtClean="0"/>
              <a:t>ra</a:t>
            </a:r>
            <a:r>
              <a:rPr lang="en-US" dirty="0"/>
              <a:t>)</a:t>
            </a:r>
            <a:r>
              <a:rPr lang="en-US" dirty="0">
                <a:sym typeface="Symbol"/>
              </a:rPr>
              <a:t></a:t>
            </a:r>
            <a:r>
              <a:rPr lang="en-US" dirty="0"/>
              <a:t>WS(</a:t>
            </a:r>
            <a:r>
              <a:rPr lang="en-US" dirty="0" err="1"/>
              <a:t>rb</a:t>
            </a:r>
            <a:r>
              <a:rPr lang="en-US" dirty="0"/>
              <a:t>) </a:t>
            </a:r>
            <a:r>
              <a:rPr lang="en-US" dirty="0" smtClean="0"/>
              <a:t>=</a:t>
            </a:r>
            <a:r>
              <a:rPr lang="en-US" dirty="0" smtClean="0">
                <a:sym typeface="Symbol"/>
              </a:rPr>
              <a:t> 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676336" y="1571624"/>
            <a:ext cx="9813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{</a:t>
            </a:r>
            <a:r>
              <a:rPr lang="en-US" dirty="0" smtClean="0">
                <a:solidFill>
                  <a:srgbClr val="FF0000"/>
                </a:solidFill>
              </a:rPr>
              <a:t>z, x}</a:t>
            </a:r>
          </a:p>
          <a:p>
            <a:r>
              <a:rPr lang="en-US" dirty="0">
                <a:solidFill>
                  <a:srgbClr val="FF0000"/>
                </a:solidFill>
              </a:rPr>
              <a:t>{</a:t>
            </a:r>
            <a:r>
              <a:rPr lang="en-US" dirty="0" smtClean="0">
                <a:solidFill>
                  <a:srgbClr val="FF0000"/>
                </a:solidFill>
              </a:rPr>
              <a:t>x}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{</a:t>
            </a:r>
            <a:r>
              <a:rPr lang="en-US" dirty="0" smtClean="0">
                <a:solidFill>
                  <a:srgbClr val="FF0000"/>
                </a:solidFill>
              </a:rPr>
              <a:t>z, y}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{</a:t>
            </a:r>
            <a:r>
              <a:rPr lang="en-US" dirty="0" smtClean="0">
                <a:solidFill>
                  <a:srgbClr val="FF0000"/>
                </a:solidFill>
              </a:rPr>
              <a:t>y}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7179" y="2935231"/>
            <a:ext cx="338554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</a:t>
            </a:r>
          </a:p>
          <a:p>
            <a:r>
              <a:rPr lang="en-US" dirty="0">
                <a:solidFill>
                  <a:srgbClr val="FF0000"/>
                </a:solidFill>
                <a:sym typeface="Symbol"/>
              </a:rPr>
              <a:t>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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60798" y="3088783"/>
            <a:ext cx="19832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mic Sans MS" panose="030F0702030302020204" pitchFamily="66" charset="0"/>
              </a:rPr>
              <a:t>r</a:t>
            </a:r>
            <a:r>
              <a:rPr lang="en-US" dirty="0" err="1" smtClean="0">
                <a:latin typeface="Comic Sans MS" panose="030F0702030302020204" pitchFamily="66" charset="0"/>
              </a:rPr>
              <a:t>a</a:t>
            </a:r>
            <a:r>
              <a:rPr lang="en-US" dirty="0" smtClean="0">
                <a:latin typeface="Comic Sans MS" panose="030F0702030302020204" pitchFamily="66" charset="0"/>
              </a:rPr>
              <a:t> and </a:t>
            </a:r>
            <a:r>
              <a:rPr lang="en-US" dirty="0" err="1" smtClean="0">
                <a:latin typeface="Comic Sans MS" panose="030F0702030302020204" pitchFamily="66" charset="0"/>
              </a:rPr>
              <a:t>rb</a:t>
            </a:r>
            <a:r>
              <a:rPr lang="en-US" dirty="0" smtClean="0">
                <a:latin typeface="Comic Sans MS" panose="030F0702030302020204" pitchFamily="66" charset="0"/>
              </a:rPr>
              <a:t> are Conflict free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9139" y="3867770"/>
            <a:ext cx="73257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Rules </a:t>
            </a:r>
            <a:r>
              <a:rPr lang="en-US" dirty="0" err="1" smtClean="0">
                <a:latin typeface="Comic Sans MS" panose="030F0702030302020204" pitchFamily="66" charset="0"/>
              </a:rPr>
              <a:t>ra</a:t>
            </a:r>
            <a:r>
              <a:rPr lang="en-US" dirty="0" smtClean="0">
                <a:latin typeface="Comic Sans MS" panose="030F0702030302020204" pitchFamily="66" charset="0"/>
              </a:rPr>
              <a:t> and </a:t>
            </a:r>
            <a:r>
              <a:rPr lang="en-US" dirty="0" err="1" smtClean="0">
                <a:latin typeface="Comic Sans MS" panose="030F0702030302020204" pitchFamily="66" charset="0"/>
              </a:rPr>
              <a:t>rb</a:t>
            </a:r>
            <a:r>
              <a:rPr lang="en-US" dirty="0" smtClean="0">
                <a:latin typeface="Comic Sans MS" panose="030F0702030302020204" pitchFamily="66" charset="0"/>
              </a:rPr>
              <a:t> can be scheduled together without violating the one-rule-at-a-time-semantics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826641" y="4567434"/>
            <a:ext cx="7772400" cy="1908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{x0,y0,30} 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sz="2000" b="1" kern="0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ra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 {x0+1,y0,30} 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sz="2000" b="1" kern="0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rb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sz="800" b="1" kern="0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{x0+1,y0+2,30}</a:t>
            </a:r>
          </a:p>
          <a:p>
            <a:pPr marL="0" indent="0">
              <a:spcBef>
                <a:spcPts val="0"/>
              </a:spcBef>
              <a:buFont typeface="Wingdings" pitchFamily="-96" charset="2"/>
              <a:buNone/>
            </a:pP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800" b="1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{x0,y0,30} 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sz="2000" b="1" kern="0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rb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 {x0,y0+2,30} 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sz="2000" b="1" kern="0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ra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 {x0+1,y0+2,30}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b="1" kern="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x0,y0,30} 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sz="2000" b="1" kern="0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rb|ra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x0+1,y0+2,30}</a:t>
            </a:r>
            <a:endParaRPr lang="en-US" sz="2000" b="1" kern="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{x0,y0,15} 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sz="2000" b="1" kern="0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ra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 {x0+1,y0,15} 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sz="2000" b="1" kern="0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rb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b="1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{x0+1,y0,15}</a:t>
            </a:r>
          </a:p>
          <a:p>
            <a:pPr marL="0" indent="0">
              <a:spcBef>
                <a:spcPts val="0"/>
              </a:spcBef>
              <a:buFont typeface="Wingdings" pitchFamily="-96" charset="2"/>
              <a:buNone/>
            </a:pP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800" b="1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{x0,y0,15} 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sz="2000" b="1" kern="0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rb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 {x0,y0,15}   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sz="2000" b="1" kern="0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ra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sz="800" b="1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{x0+1,y0,15}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b="1" kern="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{x0,y0,15} 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sz="2000" b="1" kern="0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rb|ra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{x0+1,y0,15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kern="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endParaRPr lang="en-US" sz="2000" b="1" kern="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endParaRPr lang="en-US" sz="2000" b="1" kern="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endParaRPr lang="en-US" sz="2000" b="1" kern="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endParaRPr lang="en-US" sz="2000" b="1" kern="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endParaRPr lang="en-US" sz="2000" b="1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23,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53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5" grpId="0" build="p"/>
      <p:bldP spid="19" grpId="0" build="p"/>
      <p:bldP spid="23" grpId="0"/>
      <p:bldP spid="25" grpId="0"/>
      <p:bldP spid="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091" y="376052"/>
            <a:ext cx="8581903" cy="1143000"/>
          </a:xfrm>
        </p:spPr>
        <p:txBody>
          <a:bodyPr/>
          <a:lstStyle/>
          <a:p>
            <a:r>
              <a:rPr lang="en-US" sz="4000" dirty="0" smtClean="0"/>
              <a:t>Example 2: Compiler Analysis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334493" y="1559748"/>
            <a:ext cx="15199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RS(</a:t>
            </a:r>
            <a:r>
              <a:rPr lang="en-US" dirty="0" err="1" smtClean="0"/>
              <a:t>ra</a:t>
            </a:r>
            <a:r>
              <a:rPr lang="en-US" dirty="0" smtClean="0"/>
              <a:t>)  = </a:t>
            </a:r>
          </a:p>
          <a:p>
            <a:r>
              <a:rPr lang="en-US" dirty="0" smtClean="0"/>
              <a:t>WS(</a:t>
            </a:r>
            <a:r>
              <a:rPr lang="en-US" dirty="0" err="1" smtClean="0"/>
              <a:t>ra</a:t>
            </a:r>
            <a:r>
              <a:rPr lang="en-US" dirty="0" smtClean="0"/>
              <a:t>) =</a:t>
            </a:r>
          </a:p>
          <a:p>
            <a:r>
              <a:rPr lang="en-US" dirty="0" smtClean="0"/>
              <a:t>RS(</a:t>
            </a:r>
            <a:r>
              <a:rPr lang="en-US" dirty="0" err="1" smtClean="0"/>
              <a:t>rb</a:t>
            </a:r>
            <a:r>
              <a:rPr lang="en-US" dirty="0"/>
              <a:t>) </a:t>
            </a:r>
            <a:r>
              <a:rPr lang="en-US" dirty="0" smtClean="0"/>
              <a:t> = </a:t>
            </a:r>
          </a:p>
          <a:p>
            <a:r>
              <a:rPr lang="en-US" dirty="0" smtClean="0"/>
              <a:t>WS(</a:t>
            </a:r>
            <a:r>
              <a:rPr lang="en-US" dirty="0" err="1" smtClean="0"/>
              <a:t>rb</a:t>
            </a:r>
            <a:r>
              <a:rPr lang="en-US" dirty="0"/>
              <a:t>) </a:t>
            </a:r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21556" y="2935232"/>
            <a:ext cx="25908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RS(</a:t>
            </a:r>
            <a:r>
              <a:rPr lang="en-US" dirty="0" err="1" smtClean="0"/>
              <a:t>ra</a:t>
            </a:r>
            <a:r>
              <a:rPr lang="en-US" dirty="0"/>
              <a:t>)</a:t>
            </a:r>
            <a:r>
              <a:rPr lang="en-US" dirty="0">
                <a:sym typeface="Symbol"/>
              </a:rPr>
              <a:t></a:t>
            </a:r>
            <a:r>
              <a:rPr lang="en-US" dirty="0"/>
              <a:t>WS(</a:t>
            </a:r>
            <a:r>
              <a:rPr lang="en-US" dirty="0" err="1"/>
              <a:t>rb</a:t>
            </a:r>
            <a:r>
              <a:rPr lang="en-US" dirty="0"/>
              <a:t>) </a:t>
            </a:r>
            <a:r>
              <a:rPr lang="en-US" dirty="0" smtClean="0"/>
              <a:t> = 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RS(</a:t>
            </a:r>
            <a:r>
              <a:rPr lang="en-US" dirty="0" err="1" smtClean="0"/>
              <a:t>rb</a:t>
            </a:r>
            <a:r>
              <a:rPr lang="en-US" dirty="0"/>
              <a:t>)</a:t>
            </a:r>
            <a:r>
              <a:rPr lang="en-US" dirty="0">
                <a:sym typeface="Symbol"/>
              </a:rPr>
              <a:t></a:t>
            </a:r>
            <a:r>
              <a:rPr lang="en-US" dirty="0"/>
              <a:t>WS(</a:t>
            </a:r>
            <a:r>
              <a:rPr lang="en-US" dirty="0" err="1"/>
              <a:t>ra</a:t>
            </a:r>
            <a:r>
              <a:rPr lang="en-US" dirty="0"/>
              <a:t>) </a:t>
            </a:r>
            <a:r>
              <a:rPr lang="en-US" dirty="0" smtClean="0"/>
              <a:t> = 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WS(</a:t>
            </a:r>
            <a:r>
              <a:rPr lang="en-US" dirty="0" err="1" smtClean="0"/>
              <a:t>ra</a:t>
            </a:r>
            <a:r>
              <a:rPr lang="en-US" dirty="0"/>
              <a:t>)</a:t>
            </a:r>
            <a:r>
              <a:rPr lang="en-US" dirty="0">
                <a:sym typeface="Symbol"/>
              </a:rPr>
              <a:t></a:t>
            </a:r>
            <a:r>
              <a:rPr lang="en-US" dirty="0"/>
              <a:t>WS(</a:t>
            </a:r>
            <a:r>
              <a:rPr lang="en-US" dirty="0" err="1"/>
              <a:t>rb</a:t>
            </a:r>
            <a:r>
              <a:rPr lang="en-US" dirty="0"/>
              <a:t>) </a:t>
            </a:r>
            <a:r>
              <a:rPr lang="en-US" dirty="0" smtClean="0"/>
              <a:t>=</a:t>
            </a:r>
            <a:r>
              <a:rPr lang="en-US" dirty="0" smtClean="0">
                <a:sym typeface="Symbol"/>
              </a:rPr>
              <a:t> 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676336" y="1571624"/>
            <a:ext cx="9813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{</a:t>
            </a:r>
            <a:r>
              <a:rPr lang="en-US" dirty="0" smtClean="0">
                <a:solidFill>
                  <a:srgbClr val="FF0000"/>
                </a:solidFill>
              </a:rPr>
              <a:t>z, y}</a:t>
            </a:r>
          </a:p>
          <a:p>
            <a:r>
              <a:rPr lang="en-US" dirty="0">
                <a:solidFill>
                  <a:srgbClr val="FF0000"/>
                </a:solidFill>
              </a:rPr>
              <a:t>{</a:t>
            </a:r>
            <a:r>
              <a:rPr lang="en-US" dirty="0" smtClean="0">
                <a:solidFill>
                  <a:srgbClr val="FF0000"/>
                </a:solidFill>
              </a:rPr>
              <a:t>x}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{</a:t>
            </a:r>
            <a:r>
              <a:rPr lang="en-US" dirty="0" smtClean="0">
                <a:solidFill>
                  <a:srgbClr val="FF0000"/>
                </a:solidFill>
              </a:rPr>
              <a:t>z, x}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{</a:t>
            </a:r>
            <a:r>
              <a:rPr lang="en-US" dirty="0" smtClean="0">
                <a:solidFill>
                  <a:srgbClr val="FF0000"/>
                </a:solidFill>
              </a:rPr>
              <a:t>y}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7179" y="2935231"/>
            <a:ext cx="338554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/>
              </a:rPr>
              <a:t>y</a:t>
            </a:r>
            <a:endParaRPr lang="en-US" dirty="0" smtClean="0">
              <a:solidFill>
                <a:srgbClr val="FF0000"/>
              </a:solidFill>
              <a:sym typeface="Symbol"/>
            </a:endParaRPr>
          </a:p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x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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60798" y="2946283"/>
            <a:ext cx="19832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mic Sans MS" panose="030F0702030302020204" pitchFamily="66" charset="0"/>
              </a:rPr>
              <a:t>r</a:t>
            </a:r>
            <a:r>
              <a:rPr lang="en-US" dirty="0" err="1" smtClean="0">
                <a:latin typeface="Comic Sans MS" panose="030F0702030302020204" pitchFamily="66" charset="0"/>
              </a:rPr>
              <a:t>a</a:t>
            </a:r>
            <a:r>
              <a:rPr lang="en-US" dirty="0" smtClean="0">
                <a:latin typeface="Comic Sans MS" panose="030F0702030302020204" pitchFamily="66" charset="0"/>
              </a:rPr>
              <a:t> and </a:t>
            </a:r>
            <a:r>
              <a:rPr lang="en-US" dirty="0" err="1" smtClean="0">
                <a:latin typeface="Comic Sans MS" panose="030F0702030302020204" pitchFamily="66" charset="0"/>
              </a:rPr>
              <a:t>rb</a:t>
            </a:r>
            <a:r>
              <a:rPr lang="en-US" dirty="0" smtClean="0">
                <a:latin typeface="Comic Sans MS" panose="030F0702030302020204" pitchFamily="66" charset="0"/>
              </a:rPr>
              <a:t> are neither CF or SC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9139" y="3962770"/>
            <a:ext cx="73257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Rules </a:t>
            </a:r>
            <a:r>
              <a:rPr lang="en-US" dirty="0" err="1" smtClean="0">
                <a:latin typeface="Comic Sans MS" panose="030F0702030302020204" pitchFamily="66" charset="0"/>
              </a:rPr>
              <a:t>ra</a:t>
            </a:r>
            <a:r>
              <a:rPr lang="en-US" dirty="0" smtClean="0">
                <a:latin typeface="Comic Sans MS" panose="030F0702030302020204" pitchFamily="66" charset="0"/>
              </a:rPr>
              <a:t> and </a:t>
            </a:r>
            <a:r>
              <a:rPr lang="en-US" dirty="0" err="1" smtClean="0">
                <a:latin typeface="Comic Sans MS" panose="030F0702030302020204" pitchFamily="66" charset="0"/>
              </a:rPr>
              <a:t>rb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cannot</a:t>
            </a:r>
            <a:r>
              <a:rPr lang="en-US" dirty="0" smtClean="0">
                <a:latin typeface="Comic Sans MS" panose="030F0702030302020204" pitchFamily="66" charset="0"/>
              </a:rPr>
              <a:t> be scheduled together without violating the one-rule-at-a-time-semantics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4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26638" y="1571625"/>
            <a:ext cx="2973469" cy="224676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(z&gt;10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x &lt;=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(z&gt;20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y &lt;=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x+2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826641" y="4670657"/>
            <a:ext cx="8020476" cy="148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{x0,y0,30} 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sz="2000" b="1" kern="0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ra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 {y0+1,y0,30} 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sz="2000" b="1" kern="0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rb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 {y0+1,y0+1+2,30}</a:t>
            </a:r>
          </a:p>
          <a:p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{x0,y0,30} 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sz="2000" b="1" kern="0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rb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 {x0,x0+2,30} 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sz="2000" b="1" kern="0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ra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 {x0+2+1,x0+2,30}</a:t>
            </a:r>
          </a:p>
          <a:p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{x0,y0,30} 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sz="2000" b="1" kern="0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rb|ra</a:t>
            </a: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{y0+1,x0+2,30</a:t>
            </a:r>
            <a:r>
              <a:rPr lang="en-US" sz="2000" b="1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b="1" kern="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23,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16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5" grpId="0" build="p"/>
      <p:bldP spid="19" grpId="0" build="p"/>
      <p:bldP spid="23" grpId="0"/>
      <p:bldP spid="25" grpId="0"/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091" y="376052"/>
            <a:ext cx="8581903" cy="1143000"/>
          </a:xfrm>
        </p:spPr>
        <p:txBody>
          <a:bodyPr/>
          <a:lstStyle/>
          <a:p>
            <a:r>
              <a:rPr lang="en-US" sz="4000" dirty="0" smtClean="0"/>
              <a:t>Example 3: Compiler Analysis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334493" y="1559748"/>
            <a:ext cx="15199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RS(</a:t>
            </a:r>
            <a:r>
              <a:rPr lang="en-US" dirty="0" err="1" smtClean="0"/>
              <a:t>ra</a:t>
            </a:r>
            <a:r>
              <a:rPr lang="en-US" dirty="0" smtClean="0"/>
              <a:t>)  = </a:t>
            </a:r>
          </a:p>
          <a:p>
            <a:r>
              <a:rPr lang="en-US" dirty="0" smtClean="0"/>
              <a:t>WS(</a:t>
            </a:r>
            <a:r>
              <a:rPr lang="en-US" dirty="0" err="1" smtClean="0"/>
              <a:t>ra</a:t>
            </a:r>
            <a:r>
              <a:rPr lang="en-US" dirty="0" smtClean="0"/>
              <a:t>) =</a:t>
            </a:r>
          </a:p>
          <a:p>
            <a:r>
              <a:rPr lang="en-US" dirty="0" smtClean="0"/>
              <a:t>RS(</a:t>
            </a:r>
            <a:r>
              <a:rPr lang="en-US" dirty="0" err="1" smtClean="0"/>
              <a:t>rb</a:t>
            </a:r>
            <a:r>
              <a:rPr lang="en-US" dirty="0"/>
              <a:t>) </a:t>
            </a:r>
            <a:r>
              <a:rPr lang="en-US" dirty="0" smtClean="0"/>
              <a:t> = </a:t>
            </a:r>
          </a:p>
          <a:p>
            <a:r>
              <a:rPr lang="en-US" dirty="0" smtClean="0"/>
              <a:t>WS(</a:t>
            </a:r>
            <a:r>
              <a:rPr lang="en-US" dirty="0" err="1" smtClean="0"/>
              <a:t>rb</a:t>
            </a:r>
            <a:r>
              <a:rPr lang="en-US" dirty="0"/>
              <a:t>) </a:t>
            </a:r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21556" y="2935232"/>
            <a:ext cx="25908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RS(</a:t>
            </a:r>
            <a:r>
              <a:rPr lang="en-US" dirty="0" err="1" smtClean="0"/>
              <a:t>ra</a:t>
            </a:r>
            <a:r>
              <a:rPr lang="en-US" dirty="0"/>
              <a:t>)</a:t>
            </a:r>
            <a:r>
              <a:rPr lang="en-US" dirty="0">
                <a:sym typeface="Symbol"/>
              </a:rPr>
              <a:t></a:t>
            </a:r>
            <a:r>
              <a:rPr lang="en-US" dirty="0"/>
              <a:t>WS(</a:t>
            </a:r>
            <a:r>
              <a:rPr lang="en-US" dirty="0" err="1"/>
              <a:t>rb</a:t>
            </a:r>
            <a:r>
              <a:rPr lang="en-US" dirty="0"/>
              <a:t>) </a:t>
            </a:r>
            <a:r>
              <a:rPr lang="en-US" dirty="0" smtClean="0"/>
              <a:t> = 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RS(</a:t>
            </a:r>
            <a:r>
              <a:rPr lang="en-US" dirty="0" err="1" smtClean="0"/>
              <a:t>rb</a:t>
            </a:r>
            <a:r>
              <a:rPr lang="en-US" dirty="0"/>
              <a:t>)</a:t>
            </a:r>
            <a:r>
              <a:rPr lang="en-US" dirty="0">
                <a:sym typeface="Symbol"/>
              </a:rPr>
              <a:t></a:t>
            </a:r>
            <a:r>
              <a:rPr lang="en-US" dirty="0"/>
              <a:t>WS(</a:t>
            </a:r>
            <a:r>
              <a:rPr lang="en-US" dirty="0" err="1"/>
              <a:t>ra</a:t>
            </a:r>
            <a:r>
              <a:rPr lang="en-US" dirty="0"/>
              <a:t>) </a:t>
            </a:r>
            <a:r>
              <a:rPr lang="en-US" dirty="0" smtClean="0"/>
              <a:t> = 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WS(</a:t>
            </a:r>
            <a:r>
              <a:rPr lang="en-US" dirty="0" err="1" smtClean="0"/>
              <a:t>ra</a:t>
            </a:r>
            <a:r>
              <a:rPr lang="en-US" dirty="0"/>
              <a:t>)</a:t>
            </a:r>
            <a:r>
              <a:rPr lang="en-US" dirty="0">
                <a:sym typeface="Symbol"/>
              </a:rPr>
              <a:t></a:t>
            </a:r>
            <a:r>
              <a:rPr lang="en-US" dirty="0"/>
              <a:t>WS(</a:t>
            </a:r>
            <a:r>
              <a:rPr lang="en-US" dirty="0" err="1"/>
              <a:t>rb</a:t>
            </a:r>
            <a:r>
              <a:rPr lang="en-US" dirty="0"/>
              <a:t>) </a:t>
            </a:r>
            <a:r>
              <a:rPr lang="en-US" dirty="0" smtClean="0"/>
              <a:t>=</a:t>
            </a:r>
            <a:r>
              <a:rPr lang="en-US" dirty="0" smtClean="0">
                <a:sym typeface="Symbol"/>
              </a:rPr>
              <a:t> 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676336" y="1571624"/>
            <a:ext cx="9813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{</a:t>
            </a:r>
            <a:r>
              <a:rPr lang="en-US" dirty="0" smtClean="0">
                <a:solidFill>
                  <a:srgbClr val="FF0000"/>
                </a:solidFill>
              </a:rPr>
              <a:t>z, y}</a:t>
            </a:r>
          </a:p>
          <a:p>
            <a:r>
              <a:rPr lang="en-US" dirty="0">
                <a:solidFill>
                  <a:srgbClr val="FF0000"/>
                </a:solidFill>
              </a:rPr>
              <a:t>{</a:t>
            </a:r>
            <a:r>
              <a:rPr lang="en-US" dirty="0" smtClean="0">
                <a:solidFill>
                  <a:srgbClr val="FF0000"/>
                </a:solidFill>
              </a:rPr>
              <a:t>x}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{</a:t>
            </a:r>
            <a:r>
              <a:rPr lang="en-US" dirty="0" smtClean="0">
                <a:solidFill>
                  <a:srgbClr val="FF0000"/>
                </a:solidFill>
              </a:rPr>
              <a:t>z, y}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{</a:t>
            </a:r>
            <a:r>
              <a:rPr lang="en-US" dirty="0" smtClean="0">
                <a:solidFill>
                  <a:srgbClr val="FF0000"/>
                </a:solidFill>
              </a:rPr>
              <a:t>y}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7179" y="2935231"/>
            <a:ext cx="338554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/>
              </a:rPr>
              <a:t>y</a:t>
            </a:r>
            <a:endParaRPr lang="en-US" dirty="0" smtClean="0">
              <a:solidFill>
                <a:srgbClr val="FF0000"/>
              </a:solidFill>
              <a:sym typeface="Symbol"/>
            </a:endParaRPr>
          </a:p>
          <a:p>
            <a:r>
              <a:rPr lang="en-US" dirty="0">
                <a:solidFill>
                  <a:srgbClr val="FF0000"/>
                </a:solidFill>
                <a:sym typeface="Symbol"/>
              </a:rPr>
              <a:t>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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75733" y="3086758"/>
            <a:ext cx="19832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mic Sans MS" panose="030F0702030302020204" pitchFamily="66" charset="0"/>
              </a:rPr>
              <a:t>r</a:t>
            </a:r>
            <a:r>
              <a:rPr lang="en-US" dirty="0" err="1" smtClean="0">
                <a:latin typeface="Comic Sans MS" panose="030F0702030302020204" pitchFamily="66" charset="0"/>
              </a:rPr>
              <a:t>a</a:t>
            </a:r>
            <a:r>
              <a:rPr lang="en-US" dirty="0" smtClean="0">
                <a:latin typeface="Comic Sans MS" panose="030F0702030302020204" pitchFamily="66" charset="0"/>
              </a:rPr>
              <a:t> and </a:t>
            </a:r>
            <a:r>
              <a:rPr lang="en-US" dirty="0" err="1" smtClean="0">
                <a:latin typeface="Comic Sans MS" panose="030F0702030302020204" pitchFamily="66" charset="0"/>
              </a:rPr>
              <a:t>rb</a:t>
            </a:r>
            <a:r>
              <a:rPr lang="en-US" dirty="0" smtClean="0">
                <a:latin typeface="Comic Sans MS" panose="030F0702030302020204" pitchFamily="66" charset="0"/>
              </a:rPr>
              <a:t> are SC (</a:t>
            </a:r>
            <a:r>
              <a:rPr lang="en-US" dirty="0" err="1" smtClean="0">
                <a:latin typeface="Comic Sans MS" panose="030F0702030302020204" pitchFamily="66" charset="0"/>
              </a:rPr>
              <a:t>ra</a:t>
            </a:r>
            <a:r>
              <a:rPr lang="en-US" dirty="0" smtClean="0">
                <a:latin typeface="Comic Sans MS" panose="030F0702030302020204" pitchFamily="66" charset="0"/>
              </a:rPr>
              <a:t>&lt;</a:t>
            </a:r>
            <a:r>
              <a:rPr lang="en-US" dirty="0" err="1" smtClean="0">
                <a:latin typeface="Comic Sans MS" panose="030F0702030302020204" pitchFamily="66" charset="0"/>
              </a:rPr>
              <a:t>rb</a:t>
            </a:r>
            <a:r>
              <a:rPr lang="en-US" dirty="0" smtClean="0">
                <a:latin typeface="Comic Sans MS" panose="030F0702030302020204" pitchFamily="66" charset="0"/>
              </a:rPr>
              <a:t>)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9139" y="3962770"/>
            <a:ext cx="73257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Rules </a:t>
            </a:r>
            <a:r>
              <a:rPr lang="en-US" dirty="0" err="1" smtClean="0">
                <a:latin typeface="Comic Sans MS" panose="030F0702030302020204" pitchFamily="66" charset="0"/>
              </a:rPr>
              <a:t>ra</a:t>
            </a:r>
            <a:r>
              <a:rPr lang="en-US" dirty="0" smtClean="0">
                <a:latin typeface="Comic Sans MS" panose="030F0702030302020204" pitchFamily="66" charset="0"/>
              </a:rPr>
              <a:t> and </a:t>
            </a:r>
            <a:r>
              <a:rPr lang="en-US" dirty="0" err="1" smtClean="0">
                <a:latin typeface="Comic Sans MS" panose="030F0702030302020204" pitchFamily="66" charset="0"/>
              </a:rPr>
              <a:t>rb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can</a:t>
            </a:r>
            <a:r>
              <a:rPr lang="en-US" dirty="0" smtClean="0">
                <a:latin typeface="Comic Sans MS" panose="030F0702030302020204" pitchFamily="66" charset="0"/>
              </a:rPr>
              <a:t> be scheduled together without violating the one-rule-at-a-time-semantics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4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26638" y="1571625"/>
            <a:ext cx="2973469" cy="224676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(z&gt;10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x &lt;=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(z&gt;20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y &lt;=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y+2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endrule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826640" y="4730031"/>
            <a:ext cx="8210481" cy="1183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-96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-96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-96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x0,y0,30} 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  <a:sym typeface="Symbol"/>
              </a:rPr>
              <a:t>ra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{y0+1,y0,30} 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  <a:sym typeface="Symbol"/>
              </a:rPr>
              <a:t>rb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{y0+1,y0+2,30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{x0,y0,30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  <a:sym typeface="Symbol"/>
              </a:rPr>
              <a:t>rb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{x0,y0+2,30} 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  <a:sym typeface="Symbol"/>
              </a:rPr>
              <a:t>ra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{y0+2+1,y0+2,30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{x0,y0,30} 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sz="2000" b="1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ra|rb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y0+1,y0+2,30}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000" b="1" kern="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23,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76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5" grpId="0" build="p"/>
      <p:bldP spid="19" grpId="0" build="p"/>
      <p:bldP spid="23" grpId="0"/>
      <p:bldP spid="25" grpId="0"/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method calls for concurrent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943" y="1536865"/>
            <a:ext cx="7772400" cy="4638304"/>
          </a:xfrm>
        </p:spPr>
        <p:txBody>
          <a:bodyPr/>
          <a:lstStyle/>
          <a:p>
            <a:r>
              <a:rPr lang="en-US" sz="2400" dirty="0"/>
              <a:t>Conflict analysis has to be performed in terms of the properties of the ports of a module rather than the module (e.g. register) it </a:t>
            </a:r>
            <a:r>
              <a:rPr lang="en-US" sz="2400" dirty="0" smtClean="0"/>
              <a:t>self</a:t>
            </a:r>
          </a:p>
          <a:p>
            <a:endParaRPr lang="en-US" sz="2400" dirty="0" smtClean="0"/>
          </a:p>
          <a:p>
            <a:r>
              <a:rPr lang="en-US" sz="2400" dirty="0" smtClean="0"/>
              <a:t>Register conflicts: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Let </a:t>
            </a:r>
            <a:r>
              <a:rPr lang="en-US" sz="2400" dirty="0" err="1"/>
              <a:t>mcalls</a:t>
            </a:r>
            <a:r>
              <a:rPr lang="en-US" sz="2400" dirty="0"/>
              <a:t>(x) represent the (multi-)set of methods called by x where x may be </a:t>
            </a:r>
            <a:r>
              <a:rPr lang="en-US" sz="2400" dirty="0" smtClean="0"/>
              <a:t>a method </a:t>
            </a:r>
            <a:r>
              <a:rPr lang="en-US" sz="2400" dirty="0"/>
              <a:t>definition </a:t>
            </a:r>
            <a:r>
              <a:rPr lang="en-US" sz="2400" dirty="0" smtClean="0"/>
              <a:t>or a rule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23,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8448157"/>
              </p:ext>
            </p:extLst>
          </p:nvPr>
        </p:nvGraphicFramePr>
        <p:xfrm>
          <a:off x="4298887" y="3138065"/>
          <a:ext cx="3352008" cy="157858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7336"/>
                <a:gridCol w="1117336"/>
                <a:gridCol w="1117336"/>
              </a:tblGrid>
              <a:tr h="526194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reg.r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reg.w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6194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reg.r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6194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reg.w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03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324" y="3621973"/>
            <a:ext cx="7772400" cy="2600697"/>
          </a:xfrm>
        </p:spPr>
        <p:txBody>
          <a:bodyPr/>
          <a:lstStyle/>
          <a:p>
            <a:r>
              <a:rPr lang="en-US" sz="2400" dirty="0" smtClean="0"/>
              <a:t>This permits us to take intersections of conflict information, e.g.,</a:t>
            </a:r>
          </a:p>
          <a:p>
            <a:pPr lvl="1"/>
            <a:r>
              <a:rPr lang="en-US" sz="2000" dirty="0"/>
              <a:t>{&gt;}</a:t>
            </a:r>
            <a:r>
              <a:rPr lang="en-US" sz="2000" dirty="0">
                <a:sym typeface="Symbol"/>
              </a:rPr>
              <a:t></a:t>
            </a:r>
            <a:r>
              <a:rPr lang="en-US" sz="2000" dirty="0" smtClean="0"/>
              <a:t>{&lt;,&gt;} = {&gt;}</a:t>
            </a:r>
          </a:p>
          <a:p>
            <a:pPr lvl="1"/>
            <a:r>
              <a:rPr lang="en-US" sz="2000" dirty="0"/>
              <a:t>{&gt;}</a:t>
            </a:r>
            <a:r>
              <a:rPr lang="en-US" sz="2000" dirty="0">
                <a:sym typeface="Symbol"/>
              </a:rPr>
              <a:t></a:t>
            </a:r>
            <a:r>
              <a:rPr lang="en-US" sz="2000" dirty="0" smtClean="0"/>
              <a:t>{&lt;} </a:t>
            </a:r>
            <a:r>
              <a:rPr lang="en-US" sz="2000" dirty="0"/>
              <a:t>= </a:t>
            </a:r>
            <a:r>
              <a:rPr lang="en-US" sz="2000" dirty="0" smtClean="0"/>
              <a:t>{}</a:t>
            </a:r>
            <a:endParaRPr lang="en-US" sz="2400" dirty="0"/>
          </a:p>
          <a:p>
            <a:pPr lvl="1"/>
            <a:endParaRPr lang="en-US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3075710" y="1710046"/>
            <a:ext cx="2694969" cy="1631216"/>
            <a:chOff x="3075710" y="1710046"/>
            <a:chExt cx="2694969" cy="1631216"/>
          </a:xfrm>
        </p:grpSpPr>
        <p:sp>
          <p:nvSpPr>
            <p:cNvPr id="7" name="TextBox 6"/>
            <p:cNvSpPr txBox="1"/>
            <p:nvPr/>
          </p:nvSpPr>
          <p:spPr>
            <a:xfrm>
              <a:off x="3075710" y="1710046"/>
              <a:ext cx="2694969" cy="16312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CF = {&lt;,&gt;}</a:t>
              </a:r>
            </a:p>
            <a:p>
              <a:pPr algn="ctr"/>
              <a:endParaRPr lang="en-US" dirty="0"/>
            </a:p>
            <a:p>
              <a:pPr algn="ctr"/>
              <a:r>
                <a:rPr lang="en-US" dirty="0" smtClean="0"/>
                <a:t>{&lt;}                {&gt;}</a:t>
              </a:r>
            </a:p>
            <a:p>
              <a:pPr algn="ctr"/>
              <a:endParaRPr lang="en-US" dirty="0"/>
            </a:p>
            <a:p>
              <a:pPr algn="ctr"/>
              <a:r>
                <a:rPr lang="en-US" dirty="0" smtClean="0"/>
                <a:t>C = {}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 flipH="1">
              <a:off x="3562597" y="2078182"/>
              <a:ext cx="593767" cy="285008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H="1">
              <a:off x="4712524" y="2681845"/>
              <a:ext cx="593767" cy="285008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4712523" y="2078182"/>
              <a:ext cx="593767" cy="285008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3562596" y="2681845"/>
              <a:ext cx="593767" cy="285008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25 2013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15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Deriving the Conflict Matrix (CM) of a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694" y="1513114"/>
            <a:ext cx="8175172" cy="4270170"/>
          </a:xfrm>
        </p:spPr>
        <p:txBody>
          <a:bodyPr/>
          <a:lstStyle/>
          <a:p>
            <a:r>
              <a:rPr lang="en-US" sz="2400" dirty="0" smtClean="0"/>
              <a:t>Let </a:t>
            </a:r>
            <a:r>
              <a:rPr lang="en-US" sz="2400" dirty="0"/>
              <a:t>g1 and g2 be </a:t>
            </a:r>
            <a:r>
              <a:rPr lang="en-US" sz="2400" dirty="0" smtClean="0"/>
              <a:t>the two </a:t>
            </a:r>
            <a:r>
              <a:rPr lang="en-US" sz="2400" dirty="0"/>
              <a:t>methods </a:t>
            </a:r>
            <a:r>
              <a:rPr lang="en-US" sz="2400" dirty="0" smtClean="0"/>
              <a:t>defined by </a:t>
            </a:r>
            <a:r>
              <a:rPr lang="en-US" sz="2400" dirty="0"/>
              <a:t>a module, such that </a:t>
            </a:r>
          </a:p>
          <a:p>
            <a:pPr marL="400050" lvl="1" indent="0">
              <a:buNone/>
            </a:pPr>
            <a:r>
              <a:rPr lang="en-US" sz="2400" dirty="0"/>
              <a:t>	</a:t>
            </a:r>
            <a:r>
              <a:rPr lang="en-US" sz="2000" dirty="0" err="1" smtClean="0"/>
              <a:t>mcalls</a:t>
            </a:r>
            <a:r>
              <a:rPr lang="en-US" sz="2000" dirty="0" smtClean="0"/>
              <a:t>(g1</a:t>
            </a:r>
            <a:r>
              <a:rPr lang="en-US" sz="2000" dirty="0"/>
              <a:t>)={g11,g12...</a:t>
            </a:r>
            <a:r>
              <a:rPr lang="en-US" sz="2000" dirty="0" smtClean="0"/>
              <a:t>g1n}</a:t>
            </a:r>
          </a:p>
          <a:p>
            <a:pPr marL="400050" lvl="1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mcalls</a:t>
            </a:r>
            <a:r>
              <a:rPr lang="en-US" sz="2000" dirty="0" smtClean="0"/>
              <a:t>(g2</a:t>
            </a:r>
            <a:r>
              <a:rPr lang="en-US" sz="2000" dirty="0"/>
              <a:t>)={g21,g22...g2m</a:t>
            </a:r>
            <a:r>
              <a:rPr lang="en-US" sz="2000" dirty="0" smtClean="0"/>
              <a:t>}</a:t>
            </a:r>
            <a:endParaRPr lang="en-US" sz="2400" dirty="0" smtClean="0"/>
          </a:p>
          <a:p>
            <a:r>
              <a:rPr lang="en-US" sz="2400" dirty="0" smtClean="0"/>
              <a:t>Derivation </a:t>
            </a:r>
          </a:p>
          <a:p>
            <a:pPr lvl="1"/>
            <a:r>
              <a:rPr lang="en-US" sz="2000" dirty="0"/>
              <a:t>CM[g1,g2] = </a:t>
            </a:r>
            <a:r>
              <a:rPr lang="en-US" sz="2000" dirty="0" smtClean="0"/>
              <a:t>conflict(g11,g21) </a:t>
            </a:r>
            <a:r>
              <a:rPr lang="en-US" sz="2000" dirty="0" smtClean="0">
                <a:sym typeface="Symbol"/>
              </a:rPr>
              <a:t> </a:t>
            </a:r>
            <a:r>
              <a:rPr lang="en-US" sz="2000" dirty="0" smtClean="0"/>
              <a:t>conflict(g11,g22)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>
                <a:sym typeface="Symbol"/>
              </a:rPr>
              <a:t></a:t>
            </a:r>
            <a:r>
              <a:rPr lang="en-US" sz="2000" dirty="0"/>
              <a:t>...</a:t>
            </a:r>
          </a:p>
          <a:p>
            <a:pPr marL="400050" lvl="1" indent="0">
              <a:buNone/>
            </a:pPr>
            <a:r>
              <a:rPr lang="en-US" sz="2000" dirty="0"/>
              <a:t>                    </a:t>
            </a:r>
            <a:r>
              <a:rPr lang="en-US" sz="2000" dirty="0" smtClean="0">
                <a:sym typeface="Symbol"/>
              </a:rPr>
              <a:t> </a:t>
            </a:r>
            <a:r>
              <a:rPr lang="en-US" sz="2000" dirty="0" smtClean="0"/>
              <a:t>conflict(g12,g21) </a:t>
            </a:r>
            <a:r>
              <a:rPr lang="en-US" sz="2000" dirty="0" smtClean="0">
                <a:sym typeface="Symbol"/>
              </a:rPr>
              <a:t> </a:t>
            </a:r>
            <a:r>
              <a:rPr lang="en-US" sz="2000" dirty="0" smtClean="0"/>
              <a:t>conflict(g12,g22)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>
                <a:sym typeface="Symbol"/>
              </a:rPr>
              <a:t></a:t>
            </a:r>
            <a:r>
              <a:rPr lang="en-US" sz="2000" dirty="0" smtClean="0"/>
              <a:t>...</a:t>
            </a:r>
          </a:p>
          <a:p>
            <a:pPr marL="40005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…</a:t>
            </a:r>
            <a:endParaRPr lang="en-US" sz="2000" dirty="0"/>
          </a:p>
          <a:p>
            <a:pPr marL="400050" lvl="1" indent="0">
              <a:buNone/>
            </a:pPr>
            <a:r>
              <a:rPr lang="en-US" sz="2000" dirty="0"/>
              <a:t>                    </a:t>
            </a:r>
            <a:r>
              <a:rPr lang="en-US" sz="2000" dirty="0" smtClean="0">
                <a:sym typeface="Symbol"/>
              </a:rPr>
              <a:t> </a:t>
            </a:r>
            <a:r>
              <a:rPr lang="en-US" sz="2000" dirty="0" smtClean="0"/>
              <a:t>conflict(g1n,g21) </a:t>
            </a:r>
            <a:r>
              <a:rPr lang="en-US" sz="2000" dirty="0" smtClean="0">
                <a:sym typeface="Symbol"/>
              </a:rPr>
              <a:t> </a:t>
            </a:r>
            <a:r>
              <a:rPr lang="en-US" sz="2000" dirty="0" smtClean="0"/>
              <a:t>conflict(g12,g22)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>
                <a:sym typeface="Symbol"/>
              </a:rPr>
              <a:t></a:t>
            </a:r>
            <a:r>
              <a:rPr lang="en-US" sz="2000" dirty="0"/>
              <a:t>... </a:t>
            </a:r>
          </a:p>
          <a:p>
            <a:pPr lvl="1"/>
            <a:r>
              <a:rPr lang="en-US" sz="2000" dirty="0" smtClean="0"/>
              <a:t>Conflict(</a:t>
            </a:r>
            <a:r>
              <a:rPr lang="en-US" sz="2000" dirty="0" err="1" smtClean="0"/>
              <a:t>x,y</a:t>
            </a:r>
            <a:r>
              <a:rPr lang="en-US" sz="2000" dirty="0" smtClean="0"/>
              <a:t>) = if x and y are methods of the same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module then CM[</a:t>
            </a:r>
            <a:r>
              <a:rPr lang="en-US" sz="2000" dirty="0" err="1" smtClean="0"/>
              <a:t>x,y</a:t>
            </a:r>
            <a:r>
              <a:rPr lang="en-US" sz="2000" dirty="0" smtClean="0"/>
              <a:t>] else {&lt;,&gt;}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Conflict relation is not transitive</a:t>
            </a:r>
          </a:p>
          <a:p>
            <a:pPr lvl="1"/>
            <a:r>
              <a:rPr lang="en-US" sz="2000" dirty="0" smtClean="0"/>
              <a:t>m1.g1 &lt; m2.g2, m2.g2 &lt; m3.g3 does not imply </a:t>
            </a:r>
            <a:r>
              <a:rPr lang="en-US" sz="2000" dirty="0"/>
              <a:t>m1.g1 </a:t>
            </a:r>
            <a:r>
              <a:rPr lang="en-US" sz="2000" dirty="0" smtClean="0"/>
              <a:t>&lt; </a:t>
            </a:r>
            <a:r>
              <a:rPr lang="en-US" sz="2000" dirty="0"/>
              <a:t>m3.g3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25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33153" y="5775060"/>
            <a:ext cx="7540831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Compiler can derive the CM for a module by starting with the innermost modules in the module instantiation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16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Shorthand notation for Conflict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260772" cy="4114800"/>
          </a:xfrm>
        </p:spPr>
        <p:txBody>
          <a:bodyPr/>
          <a:lstStyle/>
          <a:p>
            <a:r>
              <a:rPr lang="en-US" sz="2400" dirty="0" smtClean="0"/>
              <a:t>h1&lt;h2	</a:t>
            </a:r>
            <a:r>
              <a:rPr lang="en-US" sz="2400" dirty="0" smtClean="0">
                <a:sym typeface="Wingdings" panose="05000000000000000000" pitchFamily="2" charset="2"/>
              </a:rPr>
              <a:t> conflict(h1, h2) = {&lt;}</a:t>
            </a:r>
          </a:p>
          <a:p>
            <a:r>
              <a:rPr lang="en-US" sz="2400" dirty="0"/>
              <a:t>h</a:t>
            </a:r>
            <a:r>
              <a:rPr lang="en-US" sz="2400" dirty="0" smtClean="0"/>
              <a:t>1&gt;h2 	</a:t>
            </a:r>
            <a:r>
              <a:rPr lang="en-US" sz="2400" dirty="0" smtClean="0">
                <a:sym typeface="Wingdings" panose="05000000000000000000" pitchFamily="2" charset="2"/>
              </a:rPr>
              <a:t> conflict(h1</a:t>
            </a:r>
            <a:r>
              <a:rPr lang="en-US" sz="2400" dirty="0">
                <a:sym typeface="Wingdings" panose="05000000000000000000" pitchFamily="2" charset="2"/>
              </a:rPr>
              <a:t>, h2) = </a:t>
            </a:r>
            <a:r>
              <a:rPr lang="en-US" sz="2400" dirty="0" smtClean="0">
                <a:sym typeface="Wingdings" panose="05000000000000000000" pitchFamily="2" charset="2"/>
              </a:rPr>
              <a:t>{&gt;}</a:t>
            </a:r>
          </a:p>
          <a:p>
            <a:r>
              <a:rPr lang="en-US" sz="2400" dirty="0"/>
              <a:t>h</a:t>
            </a:r>
            <a:r>
              <a:rPr lang="en-US" sz="2400" dirty="0" smtClean="0"/>
              <a:t>1 CF h2 </a:t>
            </a:r>
            <a:r>
              <a:rPr lang="en-US" sz="2400" dirty="0">
                <a:sym typeface="Wingdings" panose="05000000000000000000" pitchFamily="2" charset="2"/>
              </a:rPr>
              <a:t> </a:t>
            </a:r>
            <a:r>
              <a:rPr lang="en-US" sz="2400" dirty="0" smtClean="0">
                <a:sym typeface="Wingdings" panose="05000000000000000000" pitchFamily="2" charset="2"/>
              </a:rPr>
              <a:t>conflict(h1</a:t>
            </a:r>
            <a:r>
              <a:rPr lang="en-US" sz="2400" dirty="0">
                <a:sym typeface="Wingdings" panose="05000000000000000000" pitchFamily="2" charset="2"/>
              </a:rPr>
              <a:t>, h2) = </a:t>
            </a:r>
            <a:r>
              <a:rPr lang="en-US" sz="2400" dirty="0" smtClean="0">
                <a:sym typeface="Wingdings" panose="05000000000000000000" pitchFamily="2" charset="2"/>
              </a:rPr>
              <a:t>{&lt;,&gt;}</a:t>
            </a:r>
          </a:p>
          <a:p>
            <a:r>
              <a:rPr lang="en-US" sz="2400" dirty="0"/>
              <a:t>h1 </a:t>
            </a:r>
            <a:r>
              <a:rPr lang="en-US" sz="2400" dirty="0" smtClean="0"/>
              <a:t>C </a:t>
            </a:r>
            <a:r>
              <a:rPr lang="en-US" sz="2400" dirty="0"/>
              <a:t>h2 </a:t>
            </a:r>
            <a:r>
              <a:rPr lang="en-US" sz="2400" dirty="0" smtClean="0"/>
              <a:t>	</a:t>
            </a:r>
            <a:r>
              <a:rPr lang="en-US" sz="2400" dirty="0" smtClean="0">
                <a:sym typeface="Wingdings" panose="05000000000000000000" pitchFamily="2" charset="2"/>
              </a:rPr>
              <a:t> conflict(h1</a:t>
            </a:r>
            <a:r>
              <a:rPr lang="en-US" sz="2400" dirty="0">
                <a:sym typeface="Wingdings" panose="05000000000000000000" pitchFamily="2" charset="2"/>
              </a:rPr>
              <a:t>, h2) = </a:t>
            </a:r>
            <a:r>
              <a:rPr lang="en-US" sz="2400" dirty="0" smtClean="0">
                <a:sym typeface="Wingdings" panose="05000000000000000000" pitchFamily="2" charset="2"/>
              </a:rPr>
              <a:t>{}</a:t>
            </a:r>
            <a:endParaRPr lang="en-US" sz="2400" dirty="0">
              <a:sym typeface="Wingdings" panose="05000000000000000000" pitchFamily="2" charset="2"/>
            </a:endParaRP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23,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5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57865" y="1539875"/>
            <a:ext cx="5779448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</a:rPr>
              <a:t>module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mkCFFifo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</a:rPr>
              <a:t>Fifo</a:t>
            </a:r>
            <a:r>
              <a:rPr lang="en-US" dirty="0" smtClean="0">
                <a:latin typeface="Courier New" pitchFamily="49" charset="0"/>
              </a:rPr>
              <a:t>#(1, t));</a:t>
            </a:r>
            <a:endParaRPr lang="en-US" dirty="0">
              <a:latin typeface="Courier New" pitchFamily="49" charset="0"/>
            </a:endParaRP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</a:rPr>
              <a:t>#(t)    data  &lt;- </a:t>
            </a:r>
            <a:r>
              <a:rPr lang="en-US" dirty="0" err="1" smtClean="0">
                <a:latin typeface="Courier New" pitchFamily="49" charset="0"/>
              </a:rPr>
              <a:t>mkRegU</a:t>
            </a:r>
            <a:r>
              <a:rPr lang="en-US" dirty="0" smtClean="0">
                <a:latin typeface="Courier New" pitchFamily="49" charset="0"/>
              </a:rPr>
              <a:t>; </a:t>
            </a:r>
            <a:endParaRPr lang="en-US" dirty="0">
              <a:latin typeface="Courier New" pitchFamily="49" charset="0"/>
            </a:endParaRP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</a:rPr>
              <a:t>) full  &lt;- </a:t>
            </a:r>
            <a:r>
              <a:rPr lang="en-US" dirty="0" err="1">
                <a:latin typeface="Courier New" pitchFamily="49" charset="0"/>
              </a:rPr>
              <a:t>mkReg</a:t>
            </a:r>
            <a:r>
              <a:rPr lang="en-US" dirty="0">
                <a:latin typeface="Courier New" pitchFamily="49" charset="0"/>
              </a:rPr>
              <a:t>(False);</a:t>
            </a: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</a:rPr>
              <a:t>method Action </a:t>
            </a:r>
            <a:r>
              <a:rPr lang="en-US" dirty="0" err="1">
                <a:latin typeface="Courier New" pitchFamily="49" charset="0"/>
              </a:rPr>
              <a:t>enq</a:t>
            </a:r>
            <a:r>
              <a:rPr lang="en-US" dirty="0">
                <a:latin typeface="Courier New" pitchFamily="49" charset="0"/>
              </a:rPr>
              <a:t>(t x) </a:t>
            </a:r>
            <a:r>
              <a:rPr lang="en-US" b="1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</a:rPr>
              <a:t> (!full);</a:t>
            </a: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dirty="0">
                <a:latin typeface="Courier New" pitchFamily="49" charset="0"/>
              </a:rPr>
              <a:t>    full &lt;= True;     data &lt;= x;</a:t>
            </a: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</a:rPr>
              <a:t>endmethod</a:t>
            </a:r>
            <a:endParaRPr lang="en-US" b="1" dirty="0">
              <a:latin typeface="Courier New" pitchFamily="49" charset="0"/>
            </a:endParaRP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</a:rPr>
              <a:t>  method Action </a:t>
            </a:r>
            <a:r>
              <a:rPr lang="en-US" dirty="0" err="1" smtClean="0">
                <a:latin typeface="Courier New" pitchFamily="49" charset="0"/>
              </a:rPr>
              <a:t>deq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</a:rPr>
              <a:t> (full);</a:t>
            </a: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dirty="0">
                <a:latin typeface="Courier New" pitchFamily="49" charset="0"/>
              </a:rPr>
              <a:t>    full &lt;= False;</a:t>
            </a: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</a:rPr>
              <a:t>endmethod</a:t>
            </a:r>
            <a:endParaRPr lang="en-US" b="1" dirty="0">
              <a:latin typeface="Courier New" pitchFamily="49" charset="0"/>
            </a:endParaRP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</a:rPr>
              <a:t>  method </a:t>
            </a:r>
            <a:r>
              <a:rPr lang="en-US" dirty="0">
                <a:latin typeface="Courier New" pitchFamily="49" charset="0"/>
              </a:rPr>
              <a:t>t </a:t>
            </a:r>
            <a:r>
              <a:rPr lang="en-US" dirty="0" smtClean="0">
                <a:latin typeface="Courier New" pitchFamily="49" charset="0"/>
              </a:rPr>
              <a:t>first </a:t>
            </a:r>
            <a:r>
              <a:rPr lang="en-US" b="1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</a:rPr>
              <a:t> (full);</a:t>
            </a: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dirty="0">
                <a:latin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</a:rPr>
              <a:t> (data);</a:t>
            </a: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</a:rPr>
              <a:t>endmethod</a:t>
            </a:r>
            <a:endParaRPr lang="en-US" b="1" dirty="0">
              <a:latin typeface="Courier New" pitchFamily="49" charset="0"/>
            </a:endParaRPr>
          </a:p>
          <a:p>
            <a:pPr marL="342900" indent="-342900">
              <a:lnSpc>
                <a:spcPct val="10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b="1" dirty="0" err="1" smtClean="0">
                <a:latin typeface="Courier New" pitchFamily="49" charset="0"/>
              </a:rPr>
              <a:t>endmodule</a:t>
            </a:r>
            <a:r>
              <a:rPr lang="en-US" b="1" dirty="0" smtClean="0">
                <a:latin typeface="Courier New" pitchFamily="49" charset="0"/>
              </a:rPr>
              <a:t> </a:t>
            </a:r>
            <a:endParaRPr lang="en-US" b="1" i="1" dirty="0">
              <a:latin typeface="Courier New" pitchFamily="49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One-Element FIFO</a:t>
            </a:r>
          </a:p>
        </p:txBody>
      </p:sp>
      <p:sp>
        <p:nvSpPr>
          <p:cNvPr id="1685508" name="Text Box 4"/>
          <p:cNvSpPr txBox="1">
            <a:spLocks noChangeArrowheads="1"/>
          </p:cNvSpPr>
          <p:nvPr/>
        </p:nvSpPr>
        <p:spPr bwMode="auto">
          <a:xfrm>
            <a:off x="6208977" y="2948152"/>
            <a:ext cx="2757606" cy="132343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 err="1">
                <a:latin typeface="Comic Sans MS" pitchFamily="66" charset="0"/>
              </a:rPr>
              <a:t>enq</a:t>
            </a:r>
            <a:r>
              <a:rPr lang="en-US" dirty="0">
                <a:latin typeface="Comic Sans MS" pitchFamily="66" charset="0"/>
              </a:rPr>
              <a:t> and </a:t>
            </a:r>
            <a:r>
              <a:rPr lang="en-US" dirty="0" err="1">
                <a:latin typeface="Comic Sans MS" pitchFamily="66" charset="0"/>
              </a:rPr>
              <a:t>deq</a:t>
            </a:r>
            <a:r>
              <a:rPr lang="en-US" dirty="0">
                <a:latin typeface="Comic Sans MS" pitchFamily="66" charset="0"/>
              </a:rPr>
              <a:t> cannot even be enabled together much less fire concurrently</a:t>
            </a:r>
            <a:r>
              <a:rPr lang="en-US" dirty="0" smtClean="0">
                <a:latin typeface="Comic Sans MS" pitchFamily="66" charset="0"/>
              </a:rPr>
              <a:t>!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5021263" y="4269527"/>
            <a:ext cx="3886201" cy="2080573"/>
            <a:chOff x="5021263" y="4269527"/>
            <a:chExt cx="3886201" cy="2080573"/>
          </a:xfrm>
        </p:grpSpPr>
        <p:grpSp>
          <p:nvGrpSpPr>
            <p:cNvPr id="2" name="Group 5"/>
            <p:cNvGrpSpPr>
              <a:grpSpLocks/>
            </p:cNvGrpSpPr>
            <p:nvPr/>
          </p:nvGrpSpPr>
          <p:grpSpPr bwMode="auto">
            <a:xfrm>
              <a:off x="6416675" y="4269527"/>
              <a:ext cx="1139825" cy="434975"/>
              <a:chOff x="1847" y="2079"/>
              <a:chExt cx="718" cy="274"/>
            </a:xfrm>
          </p:grpSpPr>
          <p:sp>
            <p:nvSpPr>
              <p:cNvPr id="20510" name="Line 6"/>
              <p:cNvSpPr>
                <a:spLocks noChangeShapeType="1"/>
              </p:cNvSpPr>
              <p:nvPr/>
            </p:nvSpPr>
            <p:spPr bwMode="auto">
              <a:xfrm rot="10800000" flipH="1">
                <a:off x="1847" y="2284"/>
                <a:ext cx="71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1" name="Line 7"/>
              <p:cNvSpPr>
                <a:spLocks noChangeShapeType="1"/>
              </p:cNvSpPr>
              <p:nvPr/>
            </p:nvSpPr>
            <p:spPr bwMode="auto">
              <a:xfrm>
                <a:off x="2182" y="2215"/>
                <a:ext cx="107" cy="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2" name="Text Box 8"/>
              <p:cNvSpPr txBox="1">
                <a:spLocks noChangeArrowheads="1"/>
              </p:cNvSpPr>
              <p:nvPr/>
            </p:nvSpPr>
            <p:spPr bwMode="auto">
              <a:xfrm>
                <a:off x="2183" y="2079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i="1">
                    <a:latin typeface="Arial" charset="0"/>
                  </a:rPr>
                  <a:t>n</a:t>
                </a:r>
              </a:p>
            </p:txBody>
          </p:sp>
        </p:grp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5021263" y="4476850"/>
              <a:ext cx="3886201" cy="1873250"/>
              <a:chOff x="2804" y="2388"/>
              <a:chExt cx="2448" cy="1180"/>
            </a:xfrm>
          </p:grpSpPr>
          <p:sp>
            <p:nvSpPr>
              <p:cNvPr id="20493" name="Text Box 10"/>
              <p:cNvSpPr txBox="1">
                <a:spLocks noChangeArrowheads="1"/>
              </p:cNvSpPr>
              <p:nvPr/>
            </p:nvSpPr>
            <p:spPr bwMode="auto">
              <a:xfrm>
                <a:off x="2804" y="2951"/>
                <a:ext cx="7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i="1" dirty="0">
                    <a:solidFill>
                      <a:srgbClr val="FF0000"/>
                    </a:solidFill>
                    <a:latin typeface="Arial" charset="0"/>
                  </a:rPr>
                  <a:t>not empty</a:t>
                </a:r>
              </a:p>
            </p:txBody>
          </p:sp>
          <p:sp>
            <p:nvSpPr>
              <p:cNvPr id="20494" name="Text Box 11"/>
              <p:cNvSpPr txBox="1">
                <a:spLocks noChangeArrowheads="1"/>
              </p:cNvSpPr>
              <p:nvPr/>
            </p:nvSpPr>
            <p:spPr bwMode="auto">
              <a:xfrm>
                <a:off x="3012" y="2664"/>
                <a:ext cx="5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i="1" dirty="0">
                    <a:solidFill>
                      <a:srgbClr val="FF0000"/>
                    </a:solidFill>
                    <a:latin typeface="Arial" charset="0"/>
                  </a:rPr>
                  <a:t>not full</a:t>
                </a:r>
              </a:p>
            </p:txBody>
          </p:sp>
          <p:sp>
            <p:nvSpPr>
              <p:cNvPr id="20495" name="Rectangle 12"/>
              <p:cNvSpPr>
                <a:spLocks noChangeArrowheads="1"/>
              </p:cNvSpPr>
              <p:nvPr/>
            </p:nvSpPr>
            <p:spPr bwMode="auto">
              <a:xfrm>
                <a:off x="4400" y="2388"/>
                <a:ext cx="852" cy="118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6" name="Rectangle 13"/>
              <p:cNvSpPr>
                <a:spLocks noChangeArrowheads="1"/>
              </p:cNvSpPr>
              <p:nvPr/>
            </p:nvSpPr>
            <p:spPr bwMode="auto">
              <a:xfrm>
                <a:off x="4403" y="2421"/>
                <a:ext cx="200" cy="40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7" name="Line 14"/>
              <p:cNvSpPr>
                <a:spLocks noChangeShapeType="1"/>
              </p:cNvSpPr>
              <p:nvPr/>
            </p:nvSpPr>
            <p:spPr bwMode="auto">
              <a:xfrm flipH="1">
                <a:off x="3685" y="2780"/>
                <a:ext cx="71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8" name="Text Box 15"/>
              <p:cNvSpPr txBox="1">
                <a:spLocks noChangeArrowheads="1"/>
              </p:cNvSpPr>
              <p:nvPr/>
            </p:nvSpPr>
            <p:spPr bwMode="auto">
              <a:xfrm>
                <a:off x="3731" y="2578"/>
                <a:ext cx="3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latin typeface="Arial" charset="0"/>
                  </a:rPr>
                  <a:t>rdy</a:t>
                </a:r>
              </a:p>
            </p:txBody>
          </p:sp>
          <p:sp>
            <p:nvSpPr>
              <p:cNvPr id="20499" name="Line 16"/>
              <p:cNvSpPr>
                <a:spLocks noChangeShapeType="1"/>
              </p:cNvSpPr>
              <p:nvPr/>
            </p:nvSpPr>
            <p:spPr bwMode="auto">
              <a:xfrm rot="10800000" flipH="1">
                <a:off x="3684" y="2618"/>
                <a:ext cx="71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0" name="Text Box 17"/>
              <p:cNvSpPr txBox="1">
                <a:spLocks noChangeArrowheads="1"/>
              </p:cNvSpPr>
              <p:nvPr/>
            </p:nvSpPr>
            <p:spPr bwMode="auto">
              <a:xfrm>
                <a:off x="3677" y="2424"/>
                <a:ext cx="4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latin typeface="Arial" charset="0"/>
                  </a:rPr>
                  <a:t>enab</a:t>
                </a:r>
              </a:p>
            </p:txBody>
          </p:sp>
          <p:sp>
            <p:nvSpPr>
              <p:cNvPr id="20501" name="Rectangle 18"/>
              <p:cNvSpPr>
                <a:spLocks noChangeArrowheads="1"/>
              </p:cNvSpPr>
              <p:nvPr/>
            </p:nvSpPr>
            <p:spPr bwMode="auto">
              <a:xfrm>
                <a:off x="4403" y="2852"/>
                <a:ext cx="199" cy="33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2" name="Line 19"/>
              <p:cNvSpPr>
                <a:spLocks noChangeShapeType="1"/>
              </p:cNvSpPr>
              <p:nvPr/>
            </p:nvSpPr>
            <p:spPr bwMode="auto">
              <a:xfrm flipH="1">
                <a:off x="3682" y="3099"/>
                <a:ext cx="71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3" name="Text Box 20"/>
              <p:cNvSpPr txBox="1">
                <a:spLocks noChangeArrowheads="1"/>
              </p:cNvSpPr>
              <p:nvPr/>
            </p:nvSpPr>
            <p:spPr bwMode="auto">
              <a:xfrm>
                <a:off x="3728" y="2898"/>
                <a:ext cx="3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latin typeface="Arial" charset="0"/>
                  </a:rPr>
                  <a:t>rdy</a:t>
                </a:r>
              </a:p>
            </p:txBody>
          </p:sp>
          <p:sp>
            <p:nvSpPr>
              <p:cNvPr id="20504" name="Line 21"/>
              <p:cNvSpPr>
                <a:spLocks noChangeShapeType="1"/>
              </p:cNvSpPr>
              <p:nvPr/>
            </p:nvSpPr>
            <p:spPr bwMode="auto">
              <a:xfrm rot="10800000" flipH="1">
                <a:off x="3689" y="2945"/>
                <a:ext cx="71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5" name="Text Box 22"/>
              <p:cNvSpPr txBox="1">
                <a:spLocks noChangeArrowheads="1"/>
              </p:cNvSpPr>
              <p:nvPr/>
            </p:nvSpPr>
            <p:spPr bwMode="auto">
              <a:xfrm>
                <a:off x="3682" y="2752"/>
                <a:ext cx="4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latin typeface="Arial" charset="0"/>
                  </a:rPr>
                  <a:t>enab</a:t>
                </a:r>
              </a:p>
            </p:txBody>
          </p:sp>
          <p:sp>
            <p:nvSpPr>
              <p:cNvPr id="20506" name="Rectangle 23"/>
              <p:cNvSpPr>
                <a:spLocks noChangeArrowheads="1"/>
              </p:cNvSpPr>
              <p:nvPr/>
            </p:nvSpPr>
            <p:spPr bwMode="auto">
              <a:xfrm>
                <a:off x="4403" y="3207"/>
                <a:ext cx="207" cy="33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7" name="Text Box 24"/>
              <p:cNvSpPr txBox="1">
                <a:spLocks noChangeArrowheads="1"/>
              </p:cNvSpPr>
              <p:nvPr/>
            </p:nvSpPr>
            <p:spPr bwMode="auto">
              <a:xfrm rot="16200000">
                <a:off x="4297" y="2518"/>
                <a:ext cx="38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buNone/>
                </a:pPr>
                <a:r>
                  <a:rPr lang="en-US" dirty="0" err="1">
                    <a:latin typeface="Arial" charset="0"/>
                  </a:rPr>
                  <a:t>enq</a:t>
                </a:r>
                <a:endParaRPr lang="en-US" dirty="0">
                  <a:latin typeface="Arial" charset="0"/>
                </a:endParaRPr>
              </a:p>
            </p:txBody>
          </p:sp>
          <p:sp>
            <p:nvSpPr>
              <p:cNvPr id="20508" name="Text Box 25"/>
              <p:cNvSpPr txBox="1">
                <a:spLocks noChangeArrowheads="1"/>
              </p:cNvSpPr>
              <p:nvPr/>
            </p:nvSpPr>
            <p:spPr bwMode="auto">
              <a:xfrm rot="16200000">
                <a:off x="4297" y="2903"/>
                <a:ext cx="38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buNone/>
                </a:pPr>
                <a:r>
                  <a:rPr lang="en-US" dirty="0" err="1">
                    <a:latin typeface="Arial" charset="0"/>
                  </a:rPr>
                  <a:t>deq</a:t>
                </a:r>
                <a:endParaRPr lang="en-US" dirty="0">
                  <a:latin typeface="Arial" charset="0"/>
                </a:endParaRPr>
              </a:p>
            </p:txBody>
          </p:sp>
          <p:sp>
            <p:nvSpPr>
              <p:cNvPr id="20509" name="Text Box 26"/>
              <p:cNvSpPr txBox="1">
                <a:spLocks noChangeArrowheads="1"/>
              </p:cNvSpPr>
              <p:nvPr/>
            </p:nvSpPr>
            <p:spPr bwMode="auto">
              <a:xfrm rot="16200000">
                <a:off x="4635" y="2893"/>
                <a:ext cx="715" cy="4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buNone/>
                </a:pPr>
                <a:r>
                  <a:rPr lang="en-US" dirty="0" err="1" smtClean="0"/>
                  <a:t>Fifo</a:t>
                </a:r>
                <a:endParaRPr lang="en-US" dirty="0"/>
              </a:p>
              <a:p>
                <a:pPr algn="ctr">
                  <a:buNone/>
                </a:pPr>
                <a:r>
                  <a:rPr lang="en-US" dirty="0"/>
                  <a:t>module</a:t>
                </a:r>
              </a:p>
            </p:txBody>
          </p:sp>
        </p:grpSp>
      </p:grpSp>
      <p:pic>
        <p:nvPicPr>
          <p:cNvPr id="1685533" name="Picture 29" descr="j02860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5406" y="3818677"/>
            <a:ext cx="919163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699932" y="1722259"/>
            <a:ext cx="220753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Can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  <a:cs typeface="Courier New" pitchFamily="49" charset="0"/>
              </a:rPr>
              <a:t>enq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and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  <a:cs typeface="Courier New" pitchFamily="49" charset="0"/>
              </a:rPr>
              <a:t>deq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execute concurrently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23,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4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5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  <p:bldP spid="1685508" grpId="0" animBg="1"/>
      <p:bldP spid="3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11186" y="1576388"/>
            <a:ext cx="6755607" cy="476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mkCFFifo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Fifo</a:t>
            </a:r>
            <a:r>
              <a:rPr lang="en-US" sz="1800" dirty="0" smtClean="0">
                <a:latin typeface="Courier New" pitchFamily="49" charset="0"/>
              </a:rPr>
              <a:t>#(2, t</a:t>
            </a:r>
            <a:r>
              <a:rPr lang="en-US" sz="1800" dirty="0">
                <a:latin typeface="Courier New" pitchFamily="49" charset="0"/>
              </a:rPr>
              <a:t>));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</a:rPr>
              <a:t>#(t)    </a:t>
            </a:r>
            <a:r>
              <a:rPr lang="en-US" sz="1800" dirty="0" smtClean="0">
                <a:latin typeface="Courier New" pitchFamily="49" charset="0"/>
              </a:rPr>
              <a:t>da  </a:t>
            </a:r>
            <a:r>
              <a:rPr lang="en-US" sz="1800" dirty="0">
                <a:latin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</a:rPr>
              <a:t>mkRegU</a:t>
            </a:r>
            <a:r>
              <a:rPr lang="en-US" sz="1800" dirty="0">
                <a:latin typeface="Courier New" pitchFamily="49" charset="0"/>
              </a:rPr>
              <a:t>(); 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</a:rPr>
              <a:t>) </a:t>
            </a:r>
            <a:r>
              <a:rPr lang="en-US" sz="1800" dirty="0" err="1" smtClean="0">
                <a:latin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</a:rPr>
              <a:t>(False);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</a:rPr>
              <a:t>#(t)    </a:t>
            </a:r>
            <a:r>
              <a:rPr lang="en-US" sz="1800" dirty="0" err="1" smtClean="0">
                <a:latin typeface="Courier New" pitchFamily="49" charset="0"/>
              </a:rPr>
              <a:t>db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</a:rPr>
              <a:t>mkRegU</a:t>
            </a:r>
            <a:r>
              <a:rPr lang="en-US" sz="1800" dirty="0">
                <a:latin typeface="Courier New" pitchFamily="49" charset="0"/>
              </a:rPr>
              <a:t>(); 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</a:rPr>
              <a:t>) </a:t>
            </a:r>
            <a:r>
              <a:rPr lang="en-US" sz="1800" dirty="0" err="1" smtClean="0">
                <a:latin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</a:rPr>
              <a:t>(False);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</a:rPr>
              <a:t>method Action </a:t>
            </a:r>
            <a:r>
              <a:rPr lang="en-US" sz="1800" dirty="0" err="1">
                <a:latin typeface="Courier New" pitchFamily="49" charset="0"/>
              </a:rPr>
              <a:t>enq</a:t>
            </a:r>
            <a:r>
              <a:rPr lang="en-US" sz="1800" dirty="0">
                <a:latin typeface="Courier New" pitchFamily="49" charset="0"/>
              </a:rPr>
              <a:t>(t x) </a:t>
            </a:r>
            <a:r>
              <a:rPr lang="en-US" sz="1800" b="1" dirty="0">
                <a:latin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</a:rPr>
              <a:t> (!</a:t>
            </a:r>
            <a:r>
              <a:rPr lang="en-US" sz="1800" dirty="0" err="1" smtClean="0">
                <a:latin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</a:rPr>
              <a:t>);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then begin </a:t>
            </a:r>
            <a:r>
              <a:rPr lang="en-US" sz="1800" dirty="0" err="1" smtClean="0">
                <a:latin typeface="Courier New" pitchFamily="49" charset="0"/>
              </a:rPr>
              <a:t>db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&lt;= x; </a:t>
            </a:r>
            <a:r>
              <a:rPr lang="en-US" sz="1800" dirty="0" err="1" smtClean="0">
                <a:latin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&lt;= True; </a:t>
            </a:r>
            <a:r>
              <a:rPr lang="en-US" sz="1800" b="1" dirty="0">
                <a:latin typeface="Courier New" pitchFamily="49" charset="0"/>
              </a:rPr>
              <a:t>end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      </a:t>
            </a:r>
            <a:r>
              <a:rPr lang="en-US" sz="1800" b="1" dirty="0">
                <a:latin typeface="Courier New" pitchFamily="49" charset="0"/>
              </a:rPr>
              <a:t>else begin </a:t>
            </a:r>
            <a:r>
              <a:rPr lang="en-US" sz="1800" dirty="0" smtClean="0">
                <a:latin typeface="Courier New" pitchFamily="49" charset="0"/>
              </a:rPr>
              <a:t>da </a:t>
            </a:r>
            <a:r>
              <a:rPr lang="en-US" sz="1800" dirty="0">
                <a:latin typeface="Courier New" pitchFamily="49" charset="0"/>
              </a:rPr>
              <a:t>&lt;= x; </a:t>
            </a:r>
            <a:r>
              <a:rPr lang="en-US" sz="1800" dirty="0" err="1" smtClean="0">
                <a:latin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&lt;= True; </a:t>
            </a:r>
            <a:r>
              <a:rPr lang="en-US" sz="1800" b="1" dirty="0" smtClean="0">
                <a:latin typeface="Courier New" pitchFamily="49" charset="0"/>
              </a:rPr>
              <a:t>end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 method Action </a:t>
            </a:r>
            <a:r>
              <a:rPr lang="en-US" sz="1800" dirty="0" err="1" smtClean="0">
                <a:latin typeface="Courier New" pitchFamily="49" charset="0"/>
              </a:rPr>
              <a:t>deq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if 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</a:rPr>
              <a:t>);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then begin </a:t>
            </a:r>
            <a:r>
              <a:rPr lang="en-US" sz="1800" dirty="0" smtClean="0">
                <a:latin typeface="Courier New" pitchFamily="49" charset="0"/>
              </a:rPr>
              <a:t>da </a:t>
            </a:r>
            <a:r>
              <a:rPr lang="en-US" sz="1800" dirty="0">
                <a:latin typeface="Courier New" pitchFamily="49" charset="0"/>
              </a:rPr>
              <a:t>&lt;= </a:t>
            </a:r>
            <a:r>
              <a:rPr lang="en-US" sz="1800" dirty="0" err="1" smtClean="0">
                <a:latin typeface="Courier New" pitchFamily="49" charset="0"/>
              </a:rPr>
              <a:t>db</a:t>
            </a:r>
            <a:r>
              <a:rPr lang="en-US" sz="1800" dirty="0" smtClean="0">
                <a:latin typeface="Courier New" pitchFamily="49" charset="0"/>
              </a:rPr>
              <a:t>; </a:t>
            </a:r>
            <a:r>
              <a:rPr lang="en-US" sz="1800" dirty="0" err="1" smtClean="0">
                <a:latin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&lt;= False; </a:t>
            </a:r>
            <a:r>
              <a:rPr lang="en-US" sz="1800" b="1" dirty="0">
                <a:latin typeface="Courier New" pitchFamily="49" charset="0"/>
              </a:rPr>
              <a:t>end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      </a:t>
            </a:r>
            <a:r>
              <a:rPr lang="en-US" sz="1800" b="1" dirty="0">
                <a:latin typeface="Courier New" pitchFamily="49" charset="0"/>
              </a:rPr>
              <a:t>else begin </a:t>
            </a:r>
            <a:r>
              <a:rPr lang="en-US" sz="1800" dirty="0" err="1" smtClean="0">
                <a:latin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&lt;= False; </a:t>
            </a:r>
            <a:r>
              <a:rPr lang="en-US" sz="1800" b="1" dirty="0" smtClean="0">
                <a:latin typeface="Courier New" pitchFamily="49" charset="0"/>
              </a:rPr>
              <a:t>end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 method </a:t>
            </a:r>
            <a:r>
              <a:rPr lang="en-US" sz="1800" dirty="0">
                <a:latin typeface="Courier New" pitchFamily="49" charset="0"/>
              </a:rPr>
              <a:t>t </a:t>
            </a:r>
            <a:r>
              <a:rPr lang="en-US" sz="1800" dirty="0" smtClean="0">
                <a:latin typeface="Courier New" pitchFamily="49" charset="0"/>
              </a:rPr>
              <a:t>first </a:t>
            </a:r>
            <a:r>
              <a:rPr lang="en-US" sz="1800" b="1" dirty="0">
                <a:latin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</a:rPr>
              <a:t> (</a:t>
            </a:r>
            <a:r>
              <a:rPr lang="en-US" sz="1800" dirty="0" err="1" smtClean="0">
                <a:latin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</a:rPr>
              <a:t>);</a:t>
            </a:r>
            <a:endParaRPr lang="en-US" sz="1800" dirty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da; </a:t>
            </a: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</a:endParaRPr>
          </a:p>
          <a:p>
            <a:pPr marL="342900" indent="-342900"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err="1" smtClean="0">
                <a:latin typeface="Courier New" pitchFamily="49" charset="0"/>
              </a:rPr>
              <a:t>endmodule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endParaRPr lang="en-US" sz="1800" b="1" i="1" dirty="0">
              <a:latin typeface="Courier New" pitchFamily="49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Two-Element FIFO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649913" y="2013825"/>
            <a:ext cx="3327400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/>
              <a:t>Assume, if there is only one element in the FIFO it resides in </a:t>
            </a:r>
            <a:r>
              <a:rPr lang="en-US" dirty="0" smtClean="0"/>
              <a:t>da</a:t>
            </a:r>
            <a:endParaRPr lang="en-US" dirty="0"/>
          </a:p>
        </p:txBody>
      </p:sp>
      <p:grpSp>
        <p:nvGrpSpPr>
          <p:cNvPr id="22533" name="Group 14"/>
          <p:cNvGrpSpPr>
            <a:grpSpLocks/>
          </p:cNvGrpSpPr>
          <p:nvPr/>
        </p:nvGrpSpPr>
        <p:grpSpPr bwMode="auto">
          <a:xfrm>
            <a:off x="6329363" y="1147050"/>
            <a:ext cx="1755775" cy="804923"/>
            <a:chOff x="6329363" y="1412800"/>
            <a:chExt cx="1755775" cy="804923"/>
          </a:xfrm>
        </p:grpSpPr>
        <p:sp>
          <p:nvSpPr>
            <p:cNvPr id="22539" name="Rectangle 34"/>
            <p:cNvSpPr>
              <a:spLocks noChangeArrowheads="1"/>
            </p:cNvSpPr>
            <p:nvPr/>
          </p:nvSpPr>
          <p:spPr bwMode="auto">
            <a:xfrm>
              <a:off x="6970713" y="1412800"/>
              <a:ext cx="201612" cy="415925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Char char="•"/>
              </a:pPr>
              <a:endParaRPr lang="en-US" dirty="0"/>
            </a:p>
          </p:txBody>
        </p:sp>
        <p:sp>
          <p:nvSpPr>
            <p:cNvPr id="22540" name="Rectangle 35"/>
            <p:cNvSpPr>
              <a:spLocks noChangeArrowheads="1"/>
            </p:cNvSpPr>
            <p:nvPr/>
          </p:nvSpPr>
          <p:spPr bwMode="auto">
            <a:xfrm>
              <a:off x="7265988" y="1412800"/>
              <a:ext cx="201612" cy="415925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Char char="•"/>
              </a:pPr>
              <a:endParaRPr lang="en-US"/>
            </a:p>
          </p:txBody>
        </p:sp>
        <p:sp>
          <p:nvSpPr>
            <p:cNvPr id="22541" name="TextBox 36"/>
            <p:cNvSpPr txBox="1">
              <a:spLocks noChangeArrowheads="1"/>
            </p:cNvSpPr>
            <p:nvPr/>
          </p:nvSpPr>
          <p:spPr bwMode="auto">
            <a:xfrm>
              <a:off x="6840538" y="1817613"/>
              <a:ext cx="90922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db</a:t>
              </a:r>
              <a:r>
                <a:rPr lang="en-US" dirty="0" smtClean="0"/>
                <a:t> da</a:t>
              </a:r>
              <a:endParaRPr lang="en-US" dirty="0"/>
            </a:p>
          </p:txBody>
        </p:sp>
        <p:cxnSp>
          <p:nvCxnSpPr>
            <p:cNvPr id="22542" name="Straight Arrow Connector 38"/>
            <p:cNvCxnSpPr>
              <a:cxnSpLocks noChangeShapeType="1"/>
            </p:cNvCxnSpPr>
            <p:nvPr/>
          </p:nvCxnSpPr>
          <p:spPr bwMode="auto">
            <a:xfrm>
              <a:off x="6329363" y="1673150"/>
              <a:ext cx="403225" cy="1588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22543" name="Straight Arrow Connector 39"/>
            <p:cNvCxnSpPr>
              <a:cxnSpLocks noChangeShapeType="1"/>
            </p:cNvCxnSpPr>
            <p:nvPr/>
          </p:nvCxnSpPr>
          <p:spPr bwMode="auto">
            <a:xfrm>
              <a:off x="7681913" y="1673150"/>
              <a:ext cx="403225" cy="1588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</p:cxnSp>
      </p:grp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091204" y="3144904"/>
            <a:ext cx="1878012" cy="10156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cs typeface="Courier New" pitchFamily="49" charset="0"/>
              </a:rPr>
              <a:t>Can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  <a:cs typeface="Courier New" pitchFamily="49" charset="0"/>
              </a:rPr>
              <a:t>enq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and </a:t>
            </a:r>
            <a:r>
              <a:rPr lang="en-US" b="1" dirty="0" err="1">
                <a:solidFill>
                  <a:srgbClr val="FF0000"/>
                </a:solidFill>
                <a:latin typeface="Comic Sans MS" pitchFamily="66" charset="0"/>
                <a:cs typeface="Courier New" pitchFamily="49" charset="0"/>
              </a:rPr>
              <a:t>deq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be ready concurrently?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578147" y="4797969"/>
            <a:ext cx="22075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Do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  <a:cs typeface="Courier New" pitchFamily="49" charset="0"/>
              </a:rPr>
              <a:t>enq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and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  <a:cs typeface="Courier New" pitchFamily="49" charset="0"/>
              </a:rPr>
              <a:t>deq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conflict?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6" name="Picture 29" descr="j02860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8150" y="5690521"/>
            <a:ext cx="919163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4086679" y="5779490"/>
            <a:ext cx="383784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yes, both read/write the same elements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49174" y="4292489"/>
            <a:ext cx="620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yes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23,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85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5506" grpId="0" build="p"/>
      <p:bldP spid="41" grpId="0" animBg="1"/>
      <p:bldP spid="15" grpId="0" build="p"/>
      <p:bldP spid="18" grpId="0" animBg="1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070" y="1596241"/>
            <a:ext cx="7772400" cy="4114800"/>
          </a:xfrm>
        </p:spPr>
        <p:txBody>
          <a:bodyPr/>
          <a:lstStyle/>
          <a:p>
            <a:r>
              <a:rPr lang="en-US" sz="2400" dirty="0" smtClean="0"/>
              <a:t>Limitations of a language with only the register primitive</a:t>
            </a:r>
          </a:p>
          <a:p>
            <a:pPr lvl="1"/>
            <a:r>
              <a:rPr lang="en-US" sz="2000" dirty="0" smtClean="0"/>
              <a:t>No communication between rules or between methods or between rules and methods in the same atomic action i.e. clock cycle</a:t>
            </a:r>
          </a:p>
          <a:p>
            <a:pPr lvl="1"/>
            <a:r>
              <a:rPr lang="en-US" sz="2000" dirty="0" smtClean="0"/>
              <a:t>Can’t </a:t>
            </a:r>
            <a:r>
              <a:rPr lang="en-US" sz="2000" smtClean="0"/>
              <a:t>express a FIFO </a:t>
            </a:r>
            <a:r>
              <a:rPr lang="en-US" sz="2000" dirty="0" smtClean="0"/>
              <a:t>with concurrent </a:t>
            </a:r>
            <a:r>
              <a:rPr lang="en-US" sz="2000" dirty="0" err="1" smtClean="0"/>
              <a:t>enq</a:t>
            </a:r>
            <a:r>
              <a:rPr lang="en-US" sz="2000" dirty="0" smtClean="0"/>
              <a:t> and </a:t>
            </a:r>
            <a:r>
              <a:rPr lang="en-US" sz="2000" dirty="0" err="1" smtClean="0"/>
              <a:t>deq</a:t>
            </a:r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23,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5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Contributors </a:t>
            </a:r>
            <a:r>
              <a:rPr lang="en-US" sz="4000" dirty="0"/>
              <a:t>to the </a:t>
            </a:r>
            <a:r>
              <a:rPr lang="en-US" sz="4000" dirty="0" smtClean="0"/>
              <a:t>course </a:t>
            </a:r>
            <a:r>
              <a:rPr lang="en-US" sz="4000" dirty="0"/>
              <a:t>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38" y="1526627"/>
            <a:ext cx="7911662" cy="4807498"/>
          </a:xfrm>
        </p:spPr>
        <p:txBody>
          <a:bodyPr/>
          <a:lstStyle/>
          <a:p>
            <a:r>
              <a:rPr lang="en-US" sz="2400" dirty="0" smtClean="0"/>
              <a:t>Arvind, </a:t>
            </a:r>
            <a:r>
              <a:rPr lang="en-US" sz="2400" dirty="0" err="1" smtClean="0"/>
              <a:t>Rishiyur</a:t>
            </a:r>
            <a:r>
              <a:rPr lang="en-US" sz="2400" dirty="0" smtClean="0"/>
              <a:t> S. Nikhil, Joel Emer, </a:t>
            </a:r>
            <a:r>
              <a:rPr lang="en-US" sz="2400" dirty="0" err="1" smtClean="0"/>
              <a:t>Muralidaran</a:t>
            </a:r>
            <a:r>
              <a:rPr lang="en-US" sz="2400" dirty="0" smtClean="0"/>
              <a:t> </a:t>
            </a:r>
            <a:r>
              <a:rPr lang="en-US" sz="2400" dirty="0" err="1" smtClean="0"/>
              <a:t>Vijayaraghavan</a:t>
            </a:r>
            <a:endParaRPr lang="en-US" sz="2400" dirty="0" smtClean="0"/>
          </a:p>
          <a:p>
            <a:r>
              <a:rPr lang="en-US" sz="2400" dirty="0" smtClean="0"/>
              <a:t>Staff and students in 6.375 (Spring 2013), 6.S195 (Fall 2012), 6.S078 (Spring 2012)</a:t>
            </a:r>
            <a:endParaRPr lang="en-US" sz="2400" dirty="0"/>
          </a:p>
          <a:p>
            <a:pPr lvl="1"/>
            <a:r>
              <a:rPr lang="en-US" sz="2000" dirty="0" err="1" smtClean="0"/>
              <a:t>Asif</a:t>
            </a:r>
            <a:r>
              <a:rPr lang="en-US" sz="2000" dirty="0" smtClean="0"/>
              <a:t> Khan, Richard </a:t>
            </a:r>
            <a:r>
              <a:rPr lang="en-US" sz="2000" dirty="0" err="1" smtClean="0"/>
              <a:t>Ruhler</a:t>
            </a:r>
            <a:r>
              <a:rPr lang="en-US" sz="2000" dirty="0" smtClean="0"/>
              <a:t>, Sang </a:t>
            </a:r>
            <a:r>
              <a:rPr lang="en-US" sz="2000" dirty="0"/>
              <a:t>Woo </a:t>
            </a:r>
            <a:r>
              <a:rPr lang="en-US" sz="2000" dirty="0" smtClean="0"/>
              <a:t>Jun, Abhinav Agarwal, Myron King, </a:t>
            </a:r>
            <a:r>
              <a:rPr lang="en-US" sz="2000" dirty="0" err="1" smtClean="0"/>
              <a:t>Kermin</a:t>
            </a:r>
            <a:r>
              <a:rPr lang="en-US" sz="2000" dirty="0" smtClean="0"/>
              <a:t> Fleming, Ming Liu, Li-Shiuan </a:t>
            </a:r>
            <a:r>
              <a:rPr lang="en-US" sz="2000" dirty="0"/>
              <a:t>Peh </a:t>
            </a:r>
          </a:p>
          <a:p>
            <a:r>
              <a:rPr lang="en-US" sz="2400" dirty="0" smtClean="0"/>
              <a:t>External</a:t>
            </a:r>
          </a:p>
          <a:p>
            <a:pPr lvl="1"/>
            <a:r>
              <a:rPr lang="en-US" sz="2000" dirty="0" smtClean="0"/>
              <a:t>Prof </a:t>
            </a:r>
            <a:r>
              <a:rPr lang="en-US" sz="2000" dirty="0" err="1" smtClean="0"/>
              <a:t>Amey</a:t>
            </a:r>
            <a:r>
              <a:rPr lang="en-US" sz="2000" dirty="0" smtClean="0"/>
              <a:t> </a:t>
            </a:r>
            <a:r>
              <a:rPr lang="en-US" sz="2000" dirty="0" err="1" smtClean="0"/>
              <a:t>Karkare</a:t>
            </a:r>
            <a:r>
              <a:rPr lang="en-US" sz="2000" dirty="0"/>
              <a:t> </a:t>
            </a:r>
            <a:r>
              <a:rPr lang="en-US" sz="2000" dirty="0" smtClean="0"/>
              <a:t>&amp; students at IIT Kanpur</a:t>
            </a:r>
          </a:p>
          <a:p>
            <a:pPr lvl="1"/>
            <a:r>
              <a:rPr lang="en-US" sz="2000" dirty="0" smtClean="0"/>
              <a:t>Prof Jihong Kim &amp; students at Seoul Nation University</a:t>
            </a:r>
          </a:p>
          <a:p>
            <a:pPr lvl="1"/>
            <a:r>
              <a:rPr lang="en-US" sz="2000" dirty="0" smtClean="0"/>
              <a:t>Prof Derek Chiou, University of Texas at Austin </a:t>
            </a:r>
          </a:p>
          <a:p>
            <a:pPr lvl="1"/>
            <a:r>
              <a:rPr lang="en-US" sz="2000" dirty="0"/>
              <a:t>Prof </a:t>
            </a:r>
            <a:r>
              <a:rPr lang="en-US" sz="2000" dirty="0" err="1"/>
              <a:t>Yoav</a:t>
            </a:r>
            <a:r>
              <a:rPr lang="en-US" sz="2000" dirty="0"/>
              <a:t> </a:t>
            </a:r>
            <a:r>
              <a:rPr lang="en-US" sz="2000" dirty="0" err="1" smtClean="0"/>
              <a:t>Etsion</a:t>
            </a:r>
            <a:r>
              <a:rPr lang="en-US" sz="2000" dirty="0" smtClean="0"/>
              <a:t> &amp; students at </a:t>
            </a:r>
            <a:r>
              <a:rPr lang="en-US" sz="2000" dirty="0" err="1" smtClean="0"/>
              <a:t>Technion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23,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35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5601" y="1477926"/>
            <a:ext cx="7772400" cy="1570379"/>
          </a:xfrm>
        </p:spPr>
        <p:txBody>
          <a:bodyPr anchor="t"/>
          <a:lstStyle/>
          <a:p>
            <a:r>
              <a:rPr lang="en-US" sz="4000" dirty="0"/>
              <a:t>EHR: Ephemeral History </a:t>
            </a:r>
            <a:r>
              <a:rPr lang="en-US" sz="4000" dirty="0" smtClean="0"/>
              <a:t>Register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8673" y="3697129"/>
            <a:ext cx="6400800" cy="1130052"/>
          </a:xfrm>
        </p:spPr>
        <p:txBody>
          <a:bodyPr/>
          <a:lstStyle/>
          <a:p>
            <a:r>
              <a:rPr lang="en-US" sz="2800" dirty="0"/>
              <a:t>A new primitive element to design modules with concurrent methods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23,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2DBA8F0E-D6DA-4224-82EA-C9BF982C3C9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5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98967" y="212652"/>
            <a:ext cx="7772400" cy="1298944"/>
          </a:xfrm>
        </p:spPr>
        <p:txBody>
          <a:bodyPr/>
          <a:lstStyle/>
          <a:p>
            <a:r>
              <a:rPr lang="en-US" dirty="0" smtClean="0"/>
              <a:t>EHR: Register with a bypass Interface</a:t>
            </a:r>
            <a:endParaRPr lang="en-US" dirty="0"/>
          </a:p>
        </p:txBody>
      </p:sp>
      <p:sp>
        <p:nvSpPr>
          <p:cNvPr id="1530883" name="Text Box 3"/>
          <p:cNvSpPr txBox="1">
            <a:spLocks noChangeArrowheads="1"/>
          </p:cNvSpPr>
          <p:nvPr/>
        </p:nvSpPr>
        <p:spPr bwMode="auto">
          <a:xfrm>
            <a:off x="1479550" y="1731763"/>
            <a:ext cx="2409825" cy="420687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sz="2400" dirty="0" smtClean="0">
                <a:latin typeface="+mn-lt"/>
                <a:cs typeface="Arial" charset="0"/>
              </a:rPr>
              <a:t>r[0] &lt; w[0]</a:t>
            </a:r>
            <a:endParaRPr lang="en-US" sz="2400" baseline="30000" dirty="0">
              <a:latin typeface="+mn-lt"/>
              <a:cs typeface="Arial" charset="0"/>
            </a:endParaRPr>
          </a:p>
        </p:txBody>
      </p:sp>
      <p:sp>
        <p:nvSpPr>
          <p:cNvPr id="1530904" name="Text Box 24"/>
          <p:cNvSpPr txBox="1">
            <a:spLocks noChangeArrowheads="1"/>
          </p:cNvSpPr>
          <p:nvPr/>
        </p:nvSpPr>
        <p:spPr bwMode="auto">
          <a:xfrm>
            <a:off x="5407025" y="1731763"/>
            <a:ext cx="2473325" cy="420687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en-US" sz="2400" dirty="0" smtClean="0">
                <a:latin typeface="+mn-lt"/>
                <a:cs typeface="Arial" charset="0"/>
              </a:rPr>
              <a:t>w[0] </a:t>
            </a:r>
            <a:r>
              <a:rPr lang="en-US" sz="2400" dirty="0">
                <a:latin typeface="+mn-lt"/>
                <a:cs typeface="Arial" charset="0"/>
              </a:rPr>
              <a:t>&lt; </a:t>
            </a:r>
            <a:r>
              <a:rPr lang="en-US" sz="2400" dirty="0" smtClean="0">
                <a:latin typeface="+mn-lt"/>
                <a:cs typeface="Arial" charset="0"/>
              </a:rPr>
              <a:t>r[1]</a:t>
            </a:r>
            <a:endParaRPr lang="en-US" sz="4000" baseline="30000" dirty="0">
              <a:latin typeface="+mn-lt"/>
              <a:cs typeface="Arial" charset="0"/>
            </a:endParaRPr>
          </a:p>
        </p:txBody>
      </p:sp>
      <p:sp>
        <p:nvSpPr>
          <p:cNvPr id="1530910" name="Text Box 30"/>
          <p:cNvSpPr txBox="1">
            <a:spLocks noChangeArrowheads="1"/>
          </p:cNvSpPr>
          <p:nvPr/>
        </p:nvSpPr>
        <p:spPr bwMode="auto">
          <a:xfrm>
            <a:off x="1726114" y="5365256"/>
            <a:ext cx="6326772" cy="107721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>
                <a:latin typeface="Verdana" pitchFamily="34" charset="0"/>
              </a:rPr>
              <a:t>r[1] returns:</a:t>
            </a:r>
          </a:p>
          <a:p>
            <a:pPr>
              <a:buNone/>
            </a:pPr>
            <a:r>
              <a:rPr lang="en-US" dirty="0">
                <a:latin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>
                <a:latin typeface="Verdana" pitchFamily="34" charset="0"/>
              </a:rPr>
              <a:t>– the current state if </a:t>
            </a:r>
            <a:r>
              <a:rPr lang="en-US" dirty="0" smtClean="0">
                <a:latin typeface="Verdana" pitchFamily="34" charset="0"/>
              </a:rPr>
              <a:t>write </a:t>
            </a:r>
            <a:r>
              <a:rPr lang="en-US" i="1" dirty="0">
                <a:latin typeface="Verdana" pitchFamily="34" charset="0"/>
              </a:rPr>
              <a:t>is not </a:t>
            </a:r>
            <a:r>
              <a:rPr lang="en-US" i="1" dirty="0" smtClean="0">
                <a:latin typeface="Verdana" pitchFamily="34" charset="0"/>
              </a:rPr>
              <a:t>enabled</a:t>
            </a:r>
            <a:endParaRPr lang="en-US" dirty="0" smtClean="0">
              <a:latin typeface="Verdana" pitchFamily="34" charset="0"/>
            </a:endParaRPr>
          </a:p>
          <a:p>
            <a:pPr>
              <a:buNone/>
            </a:pPr>
            <a:r>
              <a:rPr lang="en-US" dirty="0">
                <a:latin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</a:rPr>
              <a:t> – </a:t>
            </a:r>
            <a:r>
              <a:rPr lang="en-US" dirty="0">
                <a:latin typeface="Verdana" pitchFamily="34" charset="0"/>
              </a:rPr>
              <a:t>the value being </a:t>
            </a:r>
            <a:r>
              <a:rPr lang="en-US" dirty="0" smtClean="0">
                <a:latin typeface="Verdana" pitchFamily="34" charset="0"/>
              </a:rPr>
              <a:t>written if write </a:t>
            </a:r>
            <a:r>
              <a:rPr lang="en-US" i="1" dirty="0" smtClean="0">
                <a:latin typeface="Verdana" pitchFamily="34" charset="0"/>
              </a:rPr>
              <a:t>is enabled</a:t>
            </a:r>
            <a:endParaRPr lang="en-US" i="1" dirty="0">
              <a:latin typeface="Verdan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23,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844867" y="2378075"/>
            <a:ext cx="5926514" cy="2666547"/>
            <a:chOff x="1844867" y="2378075"/>
            <a:chExt cx="5926514" cy="2666547"/>
          </a:xfrm>
        </p:grpSpPr>
        <p:sp>
          <p:nvSpPr>
            <p:cNvPr id="1530884" name="Rectangle 4"/>
            <p:cNvSpPr>
              <a:spLocks noChangeArrowheads="1"/>
            </p:cNvSpPr>
            <p:nvPr/>
          </p:nvSpPr>
          <p:spPr bwMode="auto">
            <a:xfrm>
              <a:off x="5438775" y="2810815"/>
              <a:ext cx="660400" cy="1320800"/>
            </a:xfrm>
            <a:prstGeom prst="rect">
              <a:avLst/>
            </a:prstGeom>
            <a:solidFill>
              <a:srgbClr val="F6FD7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530885" name="Freeform 5"/>
            <p:cNvSpPr>
              <a:spLocks/>
            </p:cNvSpPr>
            <p:nvPr/>
          </p:nvSpPr>
          <p:spPr bwMode="auto">
            <a:xfrm>
              <a:off x="5702300" y="3855390"/>
              <a:ext cx="136525" cy="279400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42" y="0"/>
                </a:cxn>
                <a:cxn ang="0">
                  <a:pos x="86" y="176"/>
                </a:cxn>
              </a:cxnLst>
              <a:rect l="0" t="0" r="r" b="b"/>
              <a:pathLst>
                <a:path w="86" h="176">
                  <a:moveTo>
                    <a:pt x="0" y="170"/>
                  </a:moveTo>
                  <a:lnTo>
                    <a:pt x="42" y="0"/>
                  </a:lnTo>
                  <a:lnTo>
                    <a:pt x="86" y="176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530886" name="Text Box 6"/>
            <p:cNvSpPr txBox="1">
              <a:spLocks noChangeArrowheads="1"/>
            </p:cNvSpPr>
            <p:nvPr/>
          </p:nvSpPr>
          <p:spPr bwMode="auto">
            <a:xfrm>
              <a:off x="5375126" y="2969565"/>
              <a:ext cx="32252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400" dirty="0">
                  <a:latin typeface="+mn-lt"/>
                </a:rPr>
                <a:t>D</a:t>
              </a:r>
            </a:p>
          </p:txBody>
        </p:sp>
        <p:sp>
          <p:nvSpPr>
            <p:cNvPr id="1530887" name="Text Box 7"/>
            <p:cNvSpPr txBox="1">
              <a:spLocks noChangeArrowheads="1"/>
            </p:cNvSpPr>
            <p:nvPr/>
          </p:nvSpPr>
          <p:spPr bwMode="auto">
            <a:xfrm>
              <a:off x="5854188" y="2969565"/>
              <a:ext cx="32573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400">
                  <a:latin typeface="+mn-lt"/>
                </a:rPr>
                <a:t>Q</a:t>
              </a:r>
            </a:p>
          </p:txBody>
        </p:sp>
        <p:grpSp>
          <p:nvGrpSpPr>
            <p:cNvPr id="2" name="Group 8"/>
            <p:cNvGrpSpPr>
              <a:grpSpLocks/>
            </p:cNvGrpSpPr>
            <p:nvPr/>
          </p:nvGrpSpPr>
          <p:grpSpPr bwMode="auto">
            <a:xfrm>
              <a:off x="4290575" y="2833040"/>
              <a:ext cx="244475" cy="657225"/>
              <a:chOff x="2598" y="2086"/>
              <a:chExt cx="154" cy="414"/>
            </a:xfrm>
          </p:grpSpPr>
          <p:sp>
            <p:nvSpPr>
              <p:cNvPr id="1530889" name="Freeform 9"/>
              <p:cNvSpPr>
                <a:spLocks/>
              </p:cNvSpPr>
              <p:nvPr/>
            </p:nvSpPr>
            <p:spPr bwMode="auto">
              <a:xfrm>
                <a:off x="2646" y="2086"/>
                <a:ext cx="80" cy="414"/>
              </a:xfrm>
              <a:custGeom>
                <a:avLst/>
                <a:gdLst/>
                <a:ahLst/>
                <a:cxnLst>
                  <a:cxn ang="0">
                    <a:pos x="0" y="414"/>
                  </a:cxn>
                  <a:cxn ang="0">
                    <a:pos x="0" y="0"/>
                  </a:cxn>
                  <a:cxn ang="0">
                    <a:pos x="80" y="86"/>
                  </a:cxn>
                  <a:cxn ang="0">
                    <a:pos x="80" y="334"/>
                  </a:cxn>
                  <a:cxn ang="0">
                    <a:pos x="0" y="414"/>
                  </a:cxn>
                </a:cxnLst>
                <a:rect l="0" t="0" r="r" b="b"/>
                <a:pathLst>
                  <a:path w="80" h="414">
                    <a:moveTo>
                      <a:pt x="0" y="414"/>
                    </a:moveTo>
                    <a:lnTo>
                      <a:pt x="0" y="0"/>
                    </a:lnTo>
                    <a:lnTo>
                      <a:pt x="80" y="86"/>
                    </a:lnTo>
                    <a:lnTo>
                      <a:pt x="80" y="334"/>
                    </a:lnTo>
                    <a:lnTo>
                      <a:pt x="0" y="414"/>
                    </a:lnTo>
                    <a:close/>
                  </a:path>
                </a:pathLst>
              </a:custGeom>
              <a:solidFill>
                <a:srgbClr val="FF9966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530890" name="Text Box 10"/>
              <p:cNvSpPr txBox="1">
                <a:spLocks noChangeArrowheads="1"/>
              </p:cNvSpPr>
              <p:nvPr/>
            </p:nvSpPr>
            <p:spPr bwMode="auto">
              <a:xfrm>
                <a:off x="2598" y="2144"/>
                <a:ext cx="15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900" dirty="0">
                    <a:latin typeface="+mn-lt"/>
                  </a:rPr>
                  <a:t>0</a:t>
                </a:r>
              </a:p>
            </p:txBody>
          </p:sp>
          <p:sp>
            <p:nvSpPr>
              <p:cNvPr id="1530891" name="Text Box 11"/>
              <p:cNvSpPr txBox="1">
                <a:spLocks noChangeArrowheads="1"/>
              </p:cNvSpPr>
              <p:nvPr/>
            </p:nvSpPr>
            <p:spPr bwMode="auto">
              <a:xfrm>
                <a:off x="2598" y="2310"/>
                <a:ext cx="15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900" dirty="0">
                    <a:latin typeface="+mn-lt"/>
                  </a:rPr>
                  <a:t>1</a:t>
                </a:r>
              </a:p>
            </p:txBody>
          </p:sp>
        </p:grpSp>
        <p:sp>
          <p:nvSpPr>
            <p:cNvPr id="1530892" name="Line 12"/>
            <p:cNvSpPr>
              <a:spLocks noChangeShapeType="1"/>
            </p:cNvSpPr>
            <p:nvPr/>
          </p:nvSpPr>
          <p:spPr bwMode="auto">
            <a:xfrm>
              <a:off x="6095999" y="3128314"/>
              <a:ext cx="672935" cy="32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530893" name="Freeform 13"/>
            <p:cNvSpPr>
              <a:spLocks/>
            </p:cNvSpPr>
            <p:nvPr/>
          </p:nvSpPr>
          <p:spPr bwMode="auto">
            <a:xfrm>
              <a:off x="3978234" y="2556815"/>
              <a:ext cx="2303812" cy="571500"/>
            </a:xfrm>
            <a:custGeom>
              <a:avLst/>
              <a:gdLst/>
              <a:ahLst/>
              <a:cxnLst>
                <a:cxn ang="0">
                  <a:pos x="1704" y="360"/>
                </a:cxn>
                <a:cxn ang="0">
                  <a:pos x="1704" y="0"/>
                </a:cxn>
                <a:cxn ang="0">
                  <a:pos x="0" y="0"/>
                </a:cxn>
                <a:cxn ang="0">
                  <a:pos x="0" y="280"/>
                </a:cxn>
                <a:cxn ang="0">
                  <a:pos x="304" y="280"/>
                </a:cxn>
              </a:cxnLst>
              <a:rect l="0" t="0" r="r" b="b"/>
              <a:pathLst>
                <a:path w="1704" h="360">
                  <a:moveTo>
                    <a:pt x="1704" y="360"/>
                  </a:moveTo>
                  <a:lnTo>
                    <a:pt x="1704" y="0"/>
                  </a:lnTo>
                  <a:lnTo>
                    <a:pt x="0" y="0"/>
                  </a:lnTo>
                  <a:lnTo>
                    <a:pt x="0" y="280"/>
                  </a:lnTo>
                  <a:lnTo>
                    <a:pt x="304" y="28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530894" name="Line 14"/>
            <p:cNvSpPr>
              <a:spLocks noChangeShapeType="1"/>
            </p:cNvSpPr>
            <p:nvPr/>
          </p:nvSpPr>
          <p:spPr bwMode="auto">
            <a:xfrm flipV="1">
              <a:off x="4493774" y="3166415"/>
              <a:ext cx="941825" cy="3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530895" name="Line 15"/>
            <p:cNvSpPr>
              <a:spLocks noChangeShapeType="1"/>
            </p:cNvSpPr>
            <p:nvPr/>
          </p:nvSpPr>
          <p:spPr bwMode="auto">
            <a:xfrm>
              <a:off x="3086099" y="3293415"/>
              <a:ext cx="12806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530898" name="Text Box 18"/>
            <p:cNvSpPr txBox="1">
              <a:spLocks noChangeArrowheads="1"/>
            </p:cNvSpPr>
            <p:nvPr/>
          </p:nvSpPr>
          <p:spPr bwMode="auto">
            <a:xfrm>
              <a:off x="6651175" y="2909672"/>
              <a:ext cx="95557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endParaRPr lang="en-US" sz="1800" dirty="0">
                <a:latin typeface="+mn-lt"/>
                <a:cs typeface="Arial" charset="0"/>
              </a:endParaRPr>
            </a:p>
          </p:txBody>
        </p:sp>
        <p:sp>
          <p:nvSpPr>
            <p:cNvPr id="1530899" name="Freeform 19"/>
            <p:cNvSpPr>
              <a:spLocks/>
            </p:cNvSpPr>
            <p:nvPr/>
          </p:nvSpPr>
          <p:spPr bwMode="auto">
            <a:xfrm>
              <a:off x="3111499" y="3445815"/>
              <a:ext cx="1318775" cy="132766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720" y="160"/>
                </a:cxn>
                <a:cxn ang="0">
                  <a:pos x="0" y="160"/>
                </a:cxn>
              </a:cxnLst>
              <a:rect l="0" t="0" r="r" b="b"/>
              <a:pathLst>
                <a:path w="720" h="160">
                  <a:moveTo>
                    <a:pt x="720" y="0"/>
                  </a:moveTo>
                  <a:lnTo>
                    <a:pt x="720" y="160"/>
                  </a:lnTo>
                  <a:lnTo>
                    <a:pt x="0" y="16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530902" name="Text Box 22"/>
            <p:cNvSpPr txBox="1">
              <a:spLocks noChangeArrowheads="1"/>
            </p:cNvSpPr>
            <p:nvPr/>
          </p:nvSpPr>
          <p:spPr bwMode="auto">
            <a:xfrm>
              <a:off x="1844867" y="3117824"/>
              <a:ext cx="1385866" cy="723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600"/>
                </a:spcBef>
                <a:buClrTx/>
                <a:buSzTx/>
                <a:buNone/>
              </a:pPr>
              <a:r>
                <a:rPr lang="en-US" sz="1800" dirty="0" smtClean="0">
                  <a:latin typeface="+mn-lt"/>
                  <a:cs typeface="Arial" charset="0"/>
                </a:rPr>
                <a:t>w[0].data</a:t>
              </a:r>
            </a:p>
            <a:p>
              <a:pPr>
                <a:lnSpc>
                  <a:spcPct val="100000"/>
                </a:lnSpc>
                <a:spcBef>
                  <a:spcPts val="600"/>
                </a:spcBef>
                <a:buClrTx/>
                <a:buSzTx/>
                <a:buNone/>
              </a:pPr>
              <a:r>
                <a:rPr lang="en-US" sz="1800" dirty="0">
                  <a:cs typeface="Arial" charset="0"/>
                </a:rPr>
                <a:t>w[0].</a:t>
              </a:r>
              <a:r>
                <a:rPr lang="en-US" sz="1800" dirty="0" smtClean="0">
                  <a:cs typeface="Arial" charset="0"/>
                </a:rPr>
                <a:t>en</a:t>
              </a:r>
              <a:endParaRPr lang="en-US" sz="1800" dirty="0">
                <a:cs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685827" y="2894120"/>
              <a:ext cx="108555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cs typeface="Arial" charset="0"/>
                </a:rPr>
                <a:t>r[0]</a:t>
              </a:r>
            </a:p>
            <a:p>
              <a:pPr>
                <a:buNone/>
              </a:pPr>
              <a:r>
                <a:rPr lang="en-US" dirty="0" smtClean="0">
                  <a:latin typeface="+mn-lt"/>
                </a:rPr>
                <a:t>normal</a:t>
              </a:r>
              <a:endParaRPr lang="en-US" dirty="0">
                <a:latin typeface="+mn-lt"/>
              </a:endParaRP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3491345" y="2378075"/>
              <a:ext cx="3051959" cy="2666547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3491345" y="3170087"/>
              <a:ext cx="217055" cy="541261"/>
            </a:xfrm>
            <a:prstGeom prst="rect">
              <a:avLst/>
            </a:prstGeom>
            <a:solidFill>
              <a:srgbClr val="F6FD7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326249" y="2781267"/>
              <a:ext cx="217055" cy="685303"/>
            </a:xfrm>
            <a:prstGeom prst="rect">
              <a:avLst/>
            </a:prstGeom>
            <a:solidFill>
              <a:srgbClr val="F6FD7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903170" y="3154186"/>
            <a:ext cx="2846157" cy="1794877"/>
            <a:chOff x="4940300" y="3166415"/>
            <a:chExt cx="2846157" cy="1794877"/>
          </a:xfrm>
        </p:grpSpPr>
        <p:grpSp>
          <p:nvGrpSpPr>
            <p:cNvPr id="12" name="Group 11"/>
            <p:cNvGrpSpPr/>
            <p:nvPr/>
          </p:nvGrpSpPr>
          <p:grpSpPr>
            <a:xfrm>
              <a:off x="4940300" y="3166415"/>
              <a:ext cx="2846157" cy="1485900"/>
              <a:chOff x="4940300" y="3166415"/>
              <a:chExt cx="2846157" cy="1485900"/>
            </a:xfrm>
          </p:grpSpPr>
          <p:sp>
            <p:nvSpPr>
              <p:cNvPr id="1530909" name="Freeform 29"/>
              <p:cNvSpPr>
                <a:spLocks/>
              </p:cNvSpPr>
              <p:nvPr/>
            </p:nvSpPr>
            <p:spPr bwMode="auto">
              <a:xfrm>
                <a:off x="4940300" y="3166415"/>
                <a:ext cx="1841500" cy="14859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36"/>
                  </a:cxn>
                  <a:cxn ang="0">
                    <a:pos x="1160" y="936"/>
                  </a:cxn>
                </a:cxnLst>
                <a:rect l="0" t="0" r="r" b="b"/>
                <a:pathLst>
                  <a:path w="1160" h="936">
                    <a:moveTo>
                      <a:pt x="0" y="0"/>
                    </a:moveTo>
                    <a:lnTo>
                      <a:pt x="0" y="936"/>
                    </a:lnTo>
                    <a:lnTo>
                      <a:pt x="1160" y="936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6709559" y="4168710"/>
                <a:ext cx="10768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dirty="0" smtClean="0">
                    <a:latin typeface="+mn-lt"/>
                  </a:rPr>
                  <a:t>bypass</a:t>
                </a:r>
                <a:endParaRPr lang="en-US" dirty="0">
                  <a:latin typeface="+mn-lt"/>
                </a:endParaRPr>
              </a:p>
            </p:txBody>
          </p:sp>
        </p:grpSp>
        <p:sp>
          <p:nvSpPr>
            <p:cNvPr id="39" name="Text Box 18"/>
            <p:cNvSpPr txBox="1">
              <a:spLocks noChangeArrowheads="1"/>
            </p:cNvSpPr>
            <p:nvPr/>
          </p:nvSpPr>
          <p:spPr bwMode="auto">
            <a:xfrm>
              <a:off x="6543304" y="4467649"/>
              <a:ext cx="95557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800" dirty="0" smtClean="0">
                  <a:latin typeface="+mn-lt"/>
                  <a:cs typeface="Arial" charset="0"/>
                </a:rPr>
                <a:t>r[1]</a:t>
              </a:r>
              <a:endParaRPr lang="en-US" sz="1800" dirty="0">
                <a:latin typeface="+mn-lt"/>
                <a:cs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323938" y="4275989"/>
              <a:ext cx="217055" cy="685303"/>
            </a:xfrm>
            <a:prstGeom prst="rect">
              <a:avLst/>
            </a:prstGeom>
            <a:solidFill>
              <a:srgbClr val="F6FD7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350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0883" grpId="0" animBg="1"/>
      <p:bldP spid="1530904" grpId="0" animBg="1"/>
      <p:bldP spid="15309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98966" y="212652"/>
            <a:ext cx="8256087" cy="1298944"/>
          </a:xfrm>
        </p:spPr>
        <p:txBody>
          <a:bodyPr/>
          <a:lstStyle/>
          <a:p>
            <a:r>
              <a:rPr lang="en-US" dirty="0">
                <a:solidFill>
                  <a:srgbClr val="660066"/>
                </a:solidFill>
              </a:rPr>
              <a:t>Ephemeral History Register (EHR) </a:t>
            </a:r>
            <a:r>
              <a:rPr lang="en-US" sz="2400" dirty="0">
                <a:solidFill>
                  <a:srgbClr val="660066"/>
                </a:solidFill>
                <a:latin typeface="Verdana" pitchFamily="34" charset="0"/>
              </a:rPr>
              <a:t>Dan </a:t>
            </a:r>
            <a:r>
              <a:rPr lang="en-US" sz="2400" dirty="0" err="1">
                <a:solidFill>
                  <a:srgbClr val="660066"/>
                </a:solidFill>
                <a:latin typeface="Verdana" pitchFamily="34" charset="0"/>
              </a:rPr>
              <a:t>Rosenband</a:t>
            </a:r>
            <a:r>
              <a:rPr lang="en-US" sz="2400" dirty="0">
                <a:solidFill>
                  <a:srgbClr val="660066"/>
                </a:solidFill>
                <a:latin typeface="Verdana" pitchFamily="34" charset="0"/>
              </a:rPr>
              <a:t> [MEMOCODE’04]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23,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844867" y="2378075"/>
            <a:ext cx="5977215" cy="2666547"/>
            <a:chOff x="1844867" y="2378075"/>
            <a:chExt cx="5977215" cy="2666547"/>
          </a:xfrm>
        </p:grpSpPr>
        <p:sp>
          <p:nvSpPr>
            <p:cNvPr id="1530884" name="Rectangle 4"/>
            <p:cNvSpPr>
              <a:spLocks noChangeArrowheads="1"/>
            </p:cNvSpPr>
            <p:nvPr/>
          </p:nvSpPr>
          <p:spPr bwMode="auto">
            <a:xfrm>
              <a:off x="5438775" y="2810815"/>
              <a:ext cx="660400" cy="1320800"/>
            </a:xfrm>
            <a:prstGeom prst="rect">
              <a:avLst/>
            </a:prstGeom>
            <a:solidFill>
              <a:srgbClr val="F6FD7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530885" name="Freeform 5"/>
            <p:cNvSpPr>
              <a:spLocks/>
            </p:cNvSpPr>
            <p:nvPr/>
          </p:nvSpPr>
          <p:spPr bwMode="auto">
            <a:xfrm>
              <a:off x="5702300" y="3855390"/>
              <a:ext cx="136525" cy="279400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42" y="0"/>
                </a:cxn>
                <a:cxn ang="0">
                  <a:pos x="86" y="176"/>
                </a:cxn>
              </a:cxnLst>
              <a:rect l="0" t="0" r="r" b="b"/>
              <a:pathLst>
                <a:path w="86" h="176">
                  <a:moveTo>
                    <a:pt x="0" y="170"/>
                  </a:moveTo>
                  <a:lnTo>
                    <a:pt x="42" y="0"/>
                  </a:lnTo>
                  <a:lnTo>
                    <a:pt x="86" y="176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530886" name="Text Box 6"/>
            <p:cNvSpPr txBox="1">
              <a:spLocks noChangeArrowheads="1"/>
            </p:cNvSpPr>
            <p:nvPr/>
          </p:nvSpPr>
          <p:spPr bwMode="auto">
            <a:xfrm>
              <a:off x="5375126" y="2969565"/>
              <a:ext cx="32252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400" dirty="0">
                  <a:latin typeface="+mn-lt"/>
                </a:rPr>
                <a:t>D</a:t>
              </a:r>
            </a:p>
          </p:txBody>
        </p:sp>
        <p:sp>
          <p:nvSpPr>
            <p:cNvPr id="1530887" name="Text Box 7"/>
            <p:cNvSpPr txBox="1">
              <a:spLocks noChangeArrowheads="1"/>
            </p:cNvSpPr>
            <p:nvPr/>
          </p:nvSpPr>
          <p:spPr bwMode="auto">
            <a:xfrm>
              <a:off x="5854188" y="2969565"/>
              <a:ext cx="32573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400">
                  <a:latin typeface="+mn-lt"/>
                </a:rPr>
                <a:t>Q</a:t>
              </a:r>
            </a:p>
          </p:txBody>
        </p:sp>
        <p:grpSp>
          <p:nvGrpSpPr>
            <p:cNvPr id="2" name="Group 8"/>
            <p:cNvGrpSpPr>
              <a:grpSpLocks/>
            </p:cNvGrpSpPr>
            <p:nvPr/>
          </p:nvGrpSpPr>
          <p:grpSpPr bwMode="auto">
            <a:xfrm>
              <a:off x="4290575" y="2833040"/>
              <a:ext cx="244475" cy="657225"/>
              <a:chOff x="2598" y="2086"/>
              <a:chExt cx="154" cy="414"/>
            </a:xfrm>
          </p:grpSpPr>
          <p:sp>
            <p:nvSpPr>
              <p:cNvPr id="1530889" name="Freeform 9"/>
              <p:cNvSpPr>
                <a:spLocks/>
              </p:cNvSpPr>
              <p:nvPr/>
            </p:nvSpPr>
            <p:spPr bwMode="auto">
              <a:xfrm>
                <a:off x="2646" y="2086"/>
                <a:ext cx="80" cy="414"/>
              </a:xfrm>
              <a:custGeom>
                <a:avLst/>
                <a:gdLst/>
                <a:ahLst/>
                <a:cxnLst>
                  <a:cxn ang="0">
                    <a:pos x="0" y="414"/>
                  </a:cxn>
                  <a:cxn ang="0">
                    <a:pos x="0" y="0"/>
                  </a:cxn>
                  <a:cxn ang="0">
                    <a:pos x="80" y="86"/>
                  </a:cxn>
                  <a:cxn ang="0">
                    <a:pos x="80" y="334"/>
                  </a:cxn>
                  <a:cxn ang="0">
                    <a:pos x="0" y="414"/>
                  </a:cxn>
                </a:cxnLst>
                <a:rect l="0" t="0" r="r" b="b"/>
                <a:pathLst>
                  <a:path w="80" h="414">
                    <a:moveTo>
                      <a:pt x="0" y="414"/>
                    </a:moveTo>
                    <a:lnTo>
                      <a:pt x="0" y="0"/>
                    </a:lnTo>
                    <a:lnTo>
                      <a:pt x="80" y="86"/>
                    </a:lnTo>
                    <a:lnTo>
                      <a:pt x="80" y="334"/>
                    </a:lnTo>
                    <a:lnTo>
                      <a:pt x="0" y="414"/>
                    </a:lnTo>
                    <a:close/>
                  </a:path>
                </a:pathLst>
              </a:custGeom>
              <a:solidFill>
                <a:srgbClr val="FF9966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530890" name="Text Box 10"/>
              <p:cNvSpPr txBox="1">
                <a:spLocks noChangeArrowheads="1"/>
              </p:cNvSpPr>
              <p:nvPr/>
            </p:nvSpPr>
            <p:spPr bwMode="auto">
              <a:xfrm>
                <a:off x="2598" y="2144"/>
                <a:ext cx="15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900" dirty="0">
                    <a:latin typeface="+mn-lt"/>
                  </a:rPr>
                  <a:t>0</a:t>
                </a:r>
              </a:p>
            </p:txBody>
          </p:sp>
          <p:sp>
            <p:nvSpPr>
              <p:cNvPr id="1530891" name="Text Box 11"/>
              <p:cNvSpPr txBox="1">
                <a:spLocks noChangeArrowheads="1"/>
              </p:cNvSpPr>
              <p:nvPr/>
            </p:nvSpPr>
            <p:spPr bwMode="auto">
              <a:xfrm>
                <a:off x="2598" y="2310"/>
                <a:ext cx="15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900" dirty="0">
                    <a:latin typeface="+mn-lt"/>
                  </a:rPr>
                  <a:t>1</a:t>
                </a:r>
              </a:p>
            </p:txBody>
          </p:sp>
        </p:grpSp>
        <p:sp>
          <p:nvSpPr>
            <p:cNvPr id="1530892" name="Line 12"/>
            <p:cNvSpPr>
              <a:spLocks noChangeShapeType="1"/>
            </p:cNvSpPr>
            <p:nvPr/>
          </p:nvSpPr>
          <p:spPr bwMode="auto">
            <a:xfrm>
              <a:off x="6095999" y="3128314"/>
              <a:ext cx="672935" cy="32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530893" name="Freeform 13"/>
            <p:cNvSpPr>
              <a:spLocks/>
            </p:cNvSpPr>
            <p:nvPr/>
          </p:nvSpPr>
          <p:spPr bwMode="auto">
            <a:xfrm>
              <a:off x="3978234" y="2556815"/>
              <a:ext cx="2303812" cy="571500"/>
            </a:xfrm>
            <a:custGeom>
              <a:avLst/>
              <a:gdLst/>
              <a:ahLst/>
              <a:cxnLst>
                <a:cxn ang="0">
                  <a:pos x="1704" y="360"/>
                </a:cxn>
                <a:cxn ang="0">
                  <a:pos x="1704" y="0"/>
                </a:cxn>
                <a:cxn ang="0">
                  <a:pos x="0" y="0"/>
                </a:cxn>
                <a:cxn ang="0">
                  <a:pos x="0" y="280"/>
                </a:cxn>
                <a:cxn ang="0">
                  <a:pos x="304" y="280"/>
                </a:cxn>
              </a:cxnLst>
              <a:rect l="0" t="0" r="r" b="b"/>
              <a:pathLst>
                <a:path w="1704" h="360">
                  <a:moveTo>
                    <a:pt x="1704" y="360"/>
                  </a:moveTo>
                  <a:lnTo>
                    <a:pt x="1704" y="0"/>
                  </a:lnTo>
                  <a:lnTo>
                    <a:pt x="0" y="0"/>
                  </a:lnTo>
                  <a:lnTo>
                    <a:pt x="0" y="280"/>
                  </a:lnTo>
                  <a:lnTo>
                    <a:pt x="304" y="28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530894" name="Line 14"/>
            <p:cNvSpPr>
              <a:spLocks noChangeShapeType="1"/>
            </p:cNvSpPr>
            <p:nvPr/>
          </p:nvSpPr>
          <p:spPr bwMode="auto">
            <a:xfrm>
              <a:off x="3111500" y="4275989"/>
              <a:ext cx="1850366" cy="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530895" name="Line 15"/>
            <p:cNvSpPr>
              <a:spLocks noChangeShapeType="1"/>
            </p:cNvSpPr>
            <p:nvPr/>
          </p:nvSpPr>
          <p:spPr bwMode="auto">
            <a:xfrm>
              <a:off x="3086099" y="3293415"/>
              <a:ext cx="12806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530899" name="Freeform 19"/>
            <p:cNvSpPr>
              <a:spLocks/>
            </p:cNvSpPr>
            <p:nvPr/>
          </p:nvSpPr>
          <p:spPr bwMode="auto">
            <a:xfrm>
              <a:off x="3111499" y="3445815"/>
              <a:ext cx="1318775" cy="170222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720" y="160"/>
                </a:cxn>
                <a:cxn ang="0">
                  <a:pos x="0" y="160"/>
                </a:cxn>
              </a:cxnLst>
              <a:rect l="0" t="0" r="r" b="b"/>
              <a:pathLst>
                <a:path w="720" h="160">
                  <a:moveTo>
                    <a:pt x="720" y="0"/>
                  </a:moveTo>
                  <a:lnTo>
                    <a:pt x="720" y="160"/>
                  </a:lnTo>
                  <a:lnTo>
                    <a:pt x="0" y="16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1530902" name="Text Box 22"/>
            <p:cNvSpPr txBox="1">
              <a:spLocks noChangeArrowheads="1"/>
            </p:cNvSpPr>
            <p:nvPr/>
          </p:nvSpPr>
          <p:spPr bwMode="auto">
            <a:xfrm>
              <a:off x="1844867" y="3117824"/>
              <a:ext cx="1385866" cy="723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600"/>
                </a:spcBef>
                <a:buClrTx/>
                <a:buSzTx/>
                <a:buNone/>
              </a:pPr>
              <a:r>
                <a:rPr lang="en-US" sz="1800" dirty="0" smtClean="0">
                  <a:latin typeface="+mn-lt"/>
                  <a:cs typeface="Arial" charset="0"/>
                </a:rPr>
                <a:t>w[0].data</a:t>
              </a:r>
            </a:p>
            <a:p>
              <a:pPr>
                <a:lnSpc>
                  <a:spcPct val="100000"/>
                </a:lnSpc>
                <a:spcBef>
                  <a:spcPts val="600"/>
                </a:spcBef>
                <a:buClrTx/>
                <a:buSzTx/>
                <a:buNone/>
              </a:pPr>
              <a:r>
                <a:rPr lang="en-US" sz="1800" dirty="0">
                  <a:cs typeface="Arial" charset="0"/>
                </a:rPr>
                <a:t>w[0].</a:t>
              </a:r>
              <a:r>
                <a:rPr lang="en-US" sz="1800" dirty="0" smtClean="0">
                  <a:cs typeface="Arial" charset="0"/>
                </a:rPr>
                <a:t>en</a:t>
              </a:r>
              <a:endParaRPr lang="en-US" sz="1800" dirty="0">
                <a:cs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673952" y="2894120"/>
              <a:ext cx="108555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cs typeface="Arial" charset="0"/>
                </a:rPr>
                <a:t>r[0</a:t>
              </a:r>
              <a:r>
                <a:rPr lang="en-US" dirty="0">
                  <a:cs typeface="Arial" charset="0"/>
                </a:rPr>
                <a:t>]</a:t>
              </a:r>
            </a:p>
            <a:p>
              <a:pPr>
                <a:buNone/>
              </a:pPr>
              <a:r>
                <a:rPr lang="en-US" dirty="0" smtClean="0">
                  <a:latin typeface="+mn-lt"/>
                </a:rPr>
                <a:t>normal</a:t>
              </a:r>
              <a:endParaRPr lang="en-US" dirty="0">
                <a:latin typeface="+mn-lt"/>
              </a:endParaRP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3491345" y="2378075"/>
              <a:ext cx="3051959" cy="2666547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3491345" y="3170087"/>
              <a:ext cx="217055" cy="541261"/>
            </a:xfrm>
            <a:prstGeom prst="rect">
              <a:avLst/>
            </a:prstGeom>
            <a:solidFill>
              <a:srgbClr val="F6FD7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326249" y="2925115"/>
              <a:ext cx="217055" cy="541455"/>
            </a:xfrm>
            <a:prstGeom prst="rect">
              <a:avLst/>
            </a:prstGeom>
            <a:solidFill>
              <a:srgbClr val="F6FD7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30909" name="Freeform 29"/>
            <p:cNvSpPr>
              <a:spLocks/>
            </p:cNvSpPr>
            <p:nvPr/>
          </p:nvSpPr>
          <p:spPr bwMode="auto">
            <a:xfrm>
              <a:off x="4619501" y="4013860"/>
              <a:ext cx="2105646" cy="6384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36"/>
                </a:cxn>
                <a:cxn ang="0">
                  <a:pos x="1160" y="936"/>
                </a:cxn>
              </a:cxnLst>
              <a:rect l="0" t="0" r="r" b="b"/>
              <a:pathLst>
                <a:path w="1160" h="936">
                  <a:moveTo>
                    <a:pt x="0" y="0"/>
                  </a:moveTo>
                  <a:lnTo>
                    <a:pt x="0" y="936"/>
                  </a:lnTo>
                  <a:lnTo>
                    <a:pt x="1160" y="936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646270" y="4168710"/>
              <a:ext cx="11758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latin typeface="+mn-lt"/>
                </a:rPr>
                <a:t>bypass</a:t>
              </a:r>
              <a:endParaRPr lang="en-US" dirty="0">
                <a:latin typeface="+mn-lt"/>
              </a:endParaRPr>
            </a:p>
          </p:txBody>
        </p:sp>
        <p:sp>
          <p:nvSpPr>
            <p:cNvPr id="39" name="Text Box 18"/>
            <p:cNvSpPr txBox="1">
              <a:spLocks noChangeArrowheads="1"/>
            </p:cNvSpPr>
            <p:nvPr/>
          </p:nvSpPr>
          <p:spPr bwMode="auto">
            <a:xfrm>
              <a:off x="6464744" y="4467649"/>
              <a:ext cx="104334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None/>
              </a:pPr>
              <a:r>
                <a:rPr lang="en-US" sz="1800" dirty="0" smtClean="0">
                  <a:latin typeface="+mn-lt"/>
                  <a:cs typeface="Arial" charset="0"/>
                </a:rPr>
                <a:t>r[1]</a:t>
              </a:r>
              <a:endParaRPr lang="en-US" sz="1800" dirty="0">
                <a:latin typeface="+mn-lt"/>
                <a:cs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320229" y="4384524"/>
              <a:ext cx="236992" cy="493643"/>
            </a:xfrm>
            <a:prstGeom prst="rect">
              <a:avLst/>
            </a:prstGeom>
            <a:solidFill>
              <a:srgbClr val="F6FD7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35" name="Group 8"/>
            <p:cNvGrpSpPr>
              <a:grpSpLocks/>
            </p:cNvGrpSpPr>
            <p:nvPr/>
          </p:nvGrpSpPr>
          <p:grpSpPr bwMode="auto">
            <a:xfrm>
              <a:off x="4885665" y="3806177"/>
              <a:ext cx="244475" cy="657225"/>
              <a:chOff x="2598" y="2086"/>
              <a:chExt cx="154" cy="414"/>
            </a:xfrm>
          </p:grpSpPr>
          <p:sp>
            <p:nvSpPr>
              <p:cNvPr id="36" name="Freeform 9"/>
              <p:cNvSpPr>
                <a:spLocks/>
              </p:cNvSpPr>
              <p:nvPr/>
            </p:nvSpPr>
            <p:spPr bwMode="auto">
              <a:xfrm>
                <a:off x="2646" y="2086"/>
                <a:ext cx="80" cy="414"/>
              </a:xfrm>
              <a:custGeom>
                <a:avLst/>
                <a:gdLst/>
                <a:ahLst/>
                <a:cxnLst>
                  <a:cxn ang="0">
                    <a:pos x="0" y="414"/>
                  </a:cxn>
                  <a:cxn ang="0">
                    <a:pos x="0" y="0"/>
                  </a:cxn>
                  <a:cxn ang="0">
                    <a:pos x="80" y="86"/>
                  </a:cxn>
                  <a:cxn ang="0">
                    <a:pos x="80" y="334"/>
                  </a:cxn>
                  <a:cxn ang="0">
                    <a:pos x="0" y="414"/>
                  </a:cxn>
                </a:cxnLst>
                <a:rect l="0" t="0" r="r" b="b"/>
                <a:pathLst>
                  <a:path w="80" h="414">
                    <a:moveTo>
                      <a:pt x="0" y="414"/>
                    </a:moveTo>
                    <a:lnTo>
                      <a:pt x="0" y="0"/>
                    </a:lnTo>
                    <a:lnTo>
                      <a:pt x="80" y="86"/>
                    </a:lnTo>
                    <a:lnTo>
                      <a:pt x="80" y="334"/>
                    </a:lnTo>
                    <a:lnTo>
                      <a:pt x="0" y="414"/>
                    </a:lnTo>
                    <a:close/>
                  </a:path>
                </a:pathLst>
              </a:custGeom>
              <a:solidFill>
                <a:srgbClr val="FF9966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None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7" name="Text Box 10"/>
              <p:cNvSpPr txBox="1">
                <a:spLocks noChangeArrowheads="1"/>
              </p:cNvSpPr>
              <p:nvPr/>
            </p:nvSpPr>
            <p:spPr bwMode="auto">
              <a:xfrm>
                <a:off x="2598" y="2144"/>
                <a:ext cx="15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900" dirty="0">
                    <a:latin typeface="+mn-lt"/>
                  </a:rPr>
                  <a:t>0</a:t>
                </a:r>
              </a:p>
            </p:txBody>
          </p:sp>
          <p:sp>
            <p:nvSpPr>
              <p:cNvPr id="38" name="Text Box 11"/>
              <p:cNvSpPr txBox="1">
                <a:spLocks noChangeArrowheads="1"/>
              </p:cNvSpPr>
              <p:nvPr/>
            </p:nvSpPr>
            <p:spPr bwMode="auto">
              <a:xfrm>
                <a:off x="2598" y="2310"/>
                <a:ext cx="15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None/>
                </a:pPr>
                <a:r>
                  <a:rPr lang="en-US" sz="900" dirty="0">
                    <a:latin typeface="+mn-lt"/>
                  </a:rPr>
                  <a:t>1</a:t>
                </a:r>
              </a:p>
            </p:txBody>
          </p:sp>
        </p:grpSp>
        <p:sp>
          <p:nvSpPr>
            <p:cNvPr id="44" name="Freeform 19"/>
            <p:cNvSpPr>
              <a:spLocks/>
            </p:cNvSpPr>
            <p:nvPr/>
          </p:nvSpPr>
          <p:spPr bwMode="auto">
            <a:xfrm>
              <a:off x="3111500" y="4380277"/>
              <a:ext cx="1960699" cy="157766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720" y="160"/>
                </a:cxn>
                <a:cxn ang="0">
                  <a:pos x="0" y="160"/>
                </a:cxn>
              </a:cxnLst>
              <a:rect l="0" t="0" r="r" b="b"/>
              <a:pathLst>
                <a:path w="720" h="160">
                  <a:moveTo>
                    <a:pt x="720" y="0"/>
                  </a:moveTo>
                  <a:lnTo>
                    <a:pt x="720" y="160"/>
                  </a:lnTo>
                  <a:lnTo>
                    <a:pt x="0" y="16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buNone/>
              </a:pPr>
              <a:endParaRPr lang="en-US">
                <a:latin typeface="+mn-lt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4488873" y="3194462"/>
              <a:ext cx="486888" cy="819398"/>
            </a:xfrm>
            <a:custGeom>
              <a:avLst/>
              <a:gdLst>
                <a:gd name="connsiteX0" fmla="*/ 0 w 486888"/>
                <a:gd name="connsiteY0" fmla="*/ 0 h 819398"/>
                <a:gd name="connsiteX1" fmla="*/ 142504 w 486888"/>
                <a:gd name="connsiteY1" fmla="*/ 0 h 819398"/>
                <a:gd name="connsiteX2" fmla="*/ 130628 w 486888"/>
                <a:gd name="connsiteY2" fmla="*/ 819398 h 819398"/>
                <a:gd name="connsiteX3" fmla="*/ 486888 w 486888"/>
                <a:gd name="connsiteY3" fmla="*/ 819398 h 819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6888" h="819398">
                  <a:moveTo>
                    <a:pt x="0" y="0"/>
                  </a:moveTo>
                  <a:lnTo>
                    <a:pt x="142504" y="0"/>
                  </a:lnTo>
                  <a:lnTo>
                    <a:pt x="130628" y="819398"/>
                  </a:lnTo>
                  <a:lnTo>
                    <a:pt x="486888" y="819398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5106390" y="3111335"/>
              <a:ext cx="344384" cy="1009403"/>
            </a:xfrm>
            <a:custGeom>
              <a:avLst/>
              <a:gdLst>
                <a:gd name="connsiteX0" fmla="*/ 0 w 344384"/>
                <a:gd name="connsiteY0" fmla="*/ 1009403 h 1009403"/>
                <a:gd name="connsiteX1" fmla="*/ 166254 w 344384"/>
                <a:gd name="connsiteY1" fmla="*/ 1009403 h 1009403"/>
                <a:gd name="connsiteX2" fmla="*/ 178129 w 344384"/>
                <a:gd name="connsiteY2" fmla="*/ 11875 h 1009403"/>
                <a:gd name="connsiteX3" fmla="*/ 344384 w 344384"/>
                <a:gd name="connsiteY3" fmla="*/ 0 h 1009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4384" h="1009403">
                  <a:moveTo>
                    <a:pt x="0" y="1009403"/>
                  </a:moveTo>
                  <a:lnTo>
                    <a:pt x="166254" y="1009403"/>
                  </a:lnTo>
                  <a:lnTo>
                    <a:pt x="178129" y="11875"/>
                  </a:lnTo>
                  <a:lnTo>
                    <a:pt x="344384" y="0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491344" y="4131615"/>
              <a:ext cx="217055" cy="541261"/>
            </a:xfrm>
            <a:prstGeom prst="rect">
              <a:avLst/>
            </a:prstGeom>
            <a:solidFill>
              <a:srgbClr val="F6FD7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599867" y="3983652"/>
              <a:ext cx="45719" cy="4571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effectLst/>
                <a:latin typeface="Verdana" pitchFamily="34" charset="0"/>
              </a:endParaRPr>
            </a:p>
          </p:txBody>
        </p:sp>
        <p:sp>
          <p:nvSpPr>
            <p:cNvPr id="46" name="Text Box 22"/>
            <p:cNvSpPr txBox="1">
              <a:spLocks noChangeArrowheads="1"/>
            </p:cNvSpPr>
            <p:nvPr/>
          </p:nvSpPr>
          <p:spPr bwMode="auto">
            <a:xfrm>
              <a:off x="1844867" y="4040607"/>
              <a:ext cx="1385866" cy="723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600"/>
                </a:spcBef>
                <a:buClrTx/>
                <a:buSzTx/>
                <a:buNone/>
              </a:pPr>
              <a:r>
                <a:rPr lang="en-US" sz="1800" dirty="0" smtClean="0">
                  <a:latin typeface="+mn-lt"/>
                  <a:cs typeface="Arial" charset="0"/>
                </a:rPr>
                <a:t>w[1].data</a:t>
              </a:r>
            </a:p>
            <a:p>
              <a:pPr>
                <a:lnSpc>
                  <a:spcPct val="100000"/>
                </a:lnSpc>
                <a:spcBef>
                  <a:spcPts val="600"/>
                </a:spcBef>
                <a:buClrTx/>
                <a:buSzTx/>
                <a:buNone/>
              </a:pPr>
              <a:r>
                <a:rPr lang="en-US" sz="1800" dirty="0" smtClean="0">
                  <a:cs typeface="Arial" charset="0"/>
                </a:rPr>
                <a:t>w[1].en</a:t>
              </a:r>
              <a:endParaRPr lang="en-US" sz="1800" dirty="0">
                <a:cs typeface="Arial" charset="0"/>
              </a:endParaRPr>
            </a:p>
          </p:txBody>
        </p:sp>
      </p:grp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792021" y="1744252"/>
            <a:ext cx="2197080" cy="420687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smtClean="0">
                <a:latin typeface="+mn-lt"/>
                <a:cs typeface="Arial" charset="0"/>
              </a:rPr>
              <a:t>r[0] </a:t>
            </a:r>
            <a:r>
              <a:rPr lang="en-US" sz="2400" dirty="0">
                <a:latin typeface="+mn-lt"/>
                <a:cs typeface="Arial" charset="0"/>
              </a:rPr>
              <a:t>&lt; </a:t>
            </a:r>
            <a:r>
              <a:rPr lang="en-US" sz="2400" dirty="0" smtClean="0">
                <a:latin typeface="+mn-lt"/>
                <a:cs typeface="Arial" charset="0"/>
              </a:rPr>
              <a:t>w[0]</a:t>
            </a:r>
            <a:endParaRPr lang="en-US" sz="4000" baseline="30000" dirty="0">
              <a:latin typeface="+mn-lt"/>
              <a:cs typeface="Arial" charset="0"/>
            </a:endParaRPr>
          </a:p>
        </p:txBody>
      </p:sp>
      <p:sp>
        <p:nvSpPr>
          <p:cNvPr id="48" name="Text Box 43"/>
          <p:cNvSpPr txBox="1">
            <a:spLocks noChangeArrowheads="1"/>
          </p:cNvSpPr>
          <p:nvPr/>
        </p:nvSpPr>
        <p:spPr bwMode="auto">
          <a:xfrm>
            <a:off x="2286789" y="5603193"/>
            <a:ext cx="5570820" cy="4616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smtClean="0">
                <a:latin typeface="+mn-lt"/>
              </a:rPr>
              <a:t>w[i+1] </a:t>
            </a:r>
            <a:r>
              <a:rPr lang="en-US" sz="2400" dirty="0">
                <a:latin typeface="+mn-lt"/>
              </a:rPr>
              <a:t>takes precedence over </a:t>
            </a:r>
            <a:r>
              <a:rPr lang="en-US" sz="2400" dirty="0" smtClean="0">
                <a:latin typeface="+mn-lt"/>
              </a:rPr>
              <a:t>w[</a:t>
            </a:r>
            <a:r>
              <a:rPr lang="en-US" sz="2400" dirty="0" err="1" smtClean="0">
                <a:latin typeface="+mn-lt"/>
              </a:rPr>
              <a:t>i</a:t>
            </a:r>
            <a:r>
              <a:rPr lang="en-US" sz="2400" dirty="0" smtClean="0">
                <a:latin typeface="+mn-lt"/>
              </a:rPr>
              <a:t>]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5768975" y="1744252"/>
            <a:ext cx="3086079" cy="420687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smtClean="0">
                <a:latin typeface="+mn-lt"/>
                <a:cs typeface="Arial" charset="0"/>
              </a:rPr>
              <a:t>w[0] &lt; w[1] </a:t>
            </a:r>
            <a:r>
              <a:rPr lang="en-US" sz="2400" dirty="0">
                <a:latin typeface="+mn-lt"/>
                <a:cs typeface="Arial" charset="0"/>
              </a:rPr>
              <a:t>&lt; ….</a:t>
            </a:r>
            <a:endParaRPr lang="en-US" sz="4000" baseline="30000" dirty="0">
              <a:latin typeface="+mn-lt"/>
              <a:cs typeface="Arial" charset="0"/>
            </a:endParaRPr>
          </a:p>
        </p:txBody>
      </p: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3111500" y="1744252"/>
            <a:ext cx="2197080" cy="420687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smtClean="0">
                <a:latin typeface="+mn-lt"/>
                <a:cs typeface="Arial" charset="0"/>
              </a:rPr>
              <a:t>r[1] </a:t>
            </a:r>
            <a:r>
              <a:rPr lang="en-US" sz="2400" dirty="0">
                <a:latin typeface="+mn-lt"/>
                <a:cs typeface="Arial" charset="0"/>
              </a:rPr>
              <a:t>&lt; </a:t>
            </a:r>
            <a:r>
              <a:rPr lang="en-US" sz="2400" dirty="0" smtClean="0">
                <a:latin typeface="+mn-lt"/>
                <a:cs typeface="Arial" charset="0"/>
              </a:rPr>
              <a:t>w[1]</a:t>
            </a:r>
            <a:endParaRPr lang="en-US" sz="4000" baseline="30000" dirty="0"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13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Matrix of Primitive modules: </a:t>
            </a:r>
            <a:r>
              <a:rPr lang="en-US" sz="2400" dirty="0" smtClean="0"/>
              <a:t>Registers and EHRs</a:t>
            </a:r>
            <a:endParaRPr lang="en-US" sz="2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107085"/>
              </p:ext>
            </p:extLst>
          </p:nvPr>
        </p:nvGraphicFramePr>
        <p:xfrm>
          <a:off x="2481941" y="3840678"/>
          <a:ext cx="6127670" cy="26309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25534"/>
                <a:gridCol w="1225534"/>
                <a:gridCol w="1225534"/>
                <a:gridCol w="1225534"/>
                <a:gridCol w="1225534"/>
              </a:tblGrid>
              <a:tr h="526194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EHR.r0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EHR.w0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EHR.r1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EHR.w1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619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EHR.r0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619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EHR.w0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619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EHR.r1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619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EHR.w1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652033"/>
              </p:ext>
            </p:extLst>
          </p:nvPr>
        </p:nvGraphicFramePr>
        <p:xfrm>
          <a:off x="4239510" y="1677396"/>
          <a:ext cx="3352008" cy="157858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7336"/>
                <a:gridCol w="1117336"/>
                <a:gridCol w="1117336"/>
              </a:tblGrid>
              <a:tr h="526194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reg.r0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reg.w0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619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reg.r0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CF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619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reg.w0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76795" y="2054450"/>
            <a:ext cx="1448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Register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76795" y="3893157"/>
            <a:ext cx="824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EHR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25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28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FIFOs using EHRs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446" y="1543493"/>
            <a:ext cx="7772400" cy="4114800"/>
          </a:xfrm>
        </p:spPr>
        <p:txBody>
          <a:bodyPr/>
          <a:lstStyle/>
          <a:p>
            <a:r>
              <a:rPr lang="en-US" sz="2400" i="1" dirty="0"/>
              <a:t>Conflict-Free FIFO: </a:t>
            </a:r>
            <a:r>
              <a:rPr lang="en-US" sz="2400" dirty="0"/>
              <a:t>Both </a:t>
            </a:r>
            <a:r>
              <a:rPr lang="en-US" sz="2400" dirty="0" err="1"/>
              <a:t>enq</a:t>
            </a:r>
            <a:r>
              <a:rPr lang="en-US" sz="2400" dirty="0"/>
              <a:t> and </a:t>
            </a:r>
            <a:r>
              <a:rPr lang="en-US" sz="2400" dirty="0" err="1" smtClean="0"/>
              <a:t>deq</a:t>
            </a:r>
            <a:r>
              <a:rPr lang="en-US" sz="2400" dirty="0" smtClean="0"/>
              <a:t> are permitted concurrently as long as the FIFO is not-full </a:t>
            </a:r>
            <a:r>
              <a:rPr lang="en-US" sz="2400" dirty="0" smtClean="0">
                <a:solidFill>
                  <a:srgbClr val="FF0000"/>
                </a:solidFill>
              </a:rPr>
              <a:t>and</a:t>
            </a:r>
            <a:r>
              <a:rPr lang="en-US" sz="2400" dirty="0" smtClean="0"/>
              <a:t> not-empty </a:t>
            </a:r>
          </a:p>
          <a:p>
            <a:pPr lvl="1"/>
            <a:r>
              <a:rPr lang="en-US" sz="2000" dirty="0" smtClean="0"/>
              <a:t>The effect of </a:t>
            </a:r>
            <a:r>
              <a:rPr lang="en-US" sz="2000" dirty="0" err="1" smtClean="0"/>
              <a:t>enq</a:t>
            </a:r>
            <a:r>
              <a:rPr lang="en-US" sz="2000" dirty="0" smtClean="0"/>
              <a:t> is not visible to </a:t>
            </a:r>
            <a:r>
              <a:rPr lang="en-US" sz="2000" dirty="0" err="1" smtClean="0"/>
              <a:t>deq</a:t>
            </a:r>
            <a:r>
              <a:rPr lang="en-US" sz="2000" dirty="0" smtClean="0"/>
              <a:t>, and vise versa</a:t>
            </a:r>
            <a:endParaRPr lang="en-US" sz="2000" dirty="0"/>
          </a:p>
          <a:p>
            <a:r>
              <a:rPr lang="en-US" sz="2400" i="1" dirty="0" smtClean="0"/>
              <a:t>Pipeline FIFO: </a:t>
            </a:r>
            <a:r>
              <a:rPr lang="en-US" sz="2400" dirty="0" smtClean="0"/>
              <a:t>An </a:t>
            </a:r>
            <a:r>
              <a:rPr lang="en-US" sz="2400" dirty="0" err="1" smtClean="0"/>
              <a:t>enq</a:t>
            </a:r>
            <a:r>
              <a:rPr lang="en-US" sz="2400" dirty="0" smtClean="0"/>
              <a:t> </a:t>
            </a:r>
            <a:r>
              <a:rPr lang="en-US" sz="2400" dirty="0"/>
              <a:t>into a full </a:t>
            </a:r>
            <a:r>
              <a:rPr lang="en-US" sz="2400" dirty="0" smtClean="0"/>
              <a:t>FIFO is permitted </a:t>
            </a:r>
            <a:r>
              <a:rPr lang="en-US" sz="2400" dirty="0"/>
              <a:t>provided </a:t>
            </a:r>
            <a:r>
              <a:rPr lang="en-US" sz="2400" dirty="0" smtClean="0"/>
              <a:t>a </a:t>
            </a:r>
            <a:r>
              <a:rPr lang="en-US" sz="2400" dirty="0" err="1" smtClean="0"/>
              <a:t>deq</a:t>
            </a:r>
            <a:r>
              <a:rPr lang="en-US" sz="2400" dirty="0" smtClean="0"/>
              <a:t> </a:t>
            </a:r>
            <a:r>
              <a:rPr lang="en-US" sz="2400" dirty="0"/>
              <a:t>from </a:t>
            </a:r>
            <a:r>
              <a:rPr lang="en-US" sz="2400" dirty="0" smtClean="0"/>
              <a:t>the FIFO is done simultaneously</a:t>
            </a:r>
          </a:p>
          <a:p>
            <a:r>
              <a:rPr lang="en-US" sz="2400" i="1" dirty="0" smtClean="0"/>
              <a:t>Bypass </a:t>
            </a:r>
            <a:r>
              <a:rPr lang="en-US" sz="2400" i="1" dirty="0"/>
              <a:t>FIFO: </a:t>
            </a:r>
            <a:r>
              <a:rPr lang="en-US" sz="2400" dirty="0" smtClean="0"/>
              <a:t>A </a:t>
            </a:r>
            <a:r>
              <a:rPr lang="en-US" sz="2400" dirty="0" err="1" smtClean="0"/>
              <a:t>deq</a:t>
            </a:r>
            <a:r>
              <a:rPr lang="en-US" sz="2400" dirty="0" smtClean="0"/>
              <a:t> from an empty FIFO </a:t>
            </a:r>
            <a:r>
              <a:rPr lang="en-US" sz="2400" dirty="0"/>
              <a:t>is </a:t>
            </a:r>
            <a:r>
              <a:rPr lang="en-US" sz="2400" dirty="0" smtClean="0"/>
              <a:t>permitted </a:t>
            </a:r>
            <a:r>
              <a:rPr lang="en-US" sz="2400" dirty="0"/>
              <a:t>provided </a:t>
            </a:r>
            <a:r>
              <a:rPr lang="en-US" sz="2400" dirty="0" smtClean="0"/>
              <a:t>an </a:t>
            </a:r>
            <a:r>
              <a:rPr lang="en-US" sz="2400" dirty="0" err="1" smtClean="0"/>
              <a:t>enq</a:t>
            </a:r>
            <a:r>
              <a:rPr lang="en-US" sz="2400" dirty="0" smtClean="0"/>
              <a:t> into the FIFO is done simultaneously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23,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44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29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One-Element Pipelined FIFO</a:t>
            </a:r>
            <a:endParaRPr lang="en-US" i="1" dirty="0"/>
          </a:p>
        </p:txBody>
      </p:sp>
      <p:sp>
        <p:nvSpPr>
          <p:cNvPr id="1532935" name="Rectangle 7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81473" y="1529460"/>
            <a:ext cx="8339245" cy="498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mkPipelineFifo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#(1, t))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provisos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(Bits#(t,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tSz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#(t) data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#(2, </a:t>
            </a: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Bool) full &lt;- mkEhr(False);</a:t>
            </a: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(t x)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!full[1]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data &lt;= x;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full[1] &lt;= True;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full[0]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full[0] &lt;= False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t first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full[0]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data;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32936" name="Text Box 8"/>
          <p:cNvSpPr txBox="1">
            <a:spLocks noChangeArrowheads="1"/>
          </p:cNvSpPr>
          <p:nvPr/>
        </p:nvSpPr>
        <p:spPr bwMode="auto">
          <a:xfrm>
            <a:off x="6504791" y="2085513"/>
            <a:ext cx="2362762" cy="13849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+mn-lt"/>
                <a:cs typeface="Courier New" pitchFamily="49" charset="0"/>
              </a:rPr>
              <a:t>Desired behavior</a:t>
            </a:r>
          </a:p>
          <a:p>
            <a:pPr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first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deq</a:t>
            </a:r>
            <a:endParaRPr lang="en-US" baseline="30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first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</a:t>
            </a:r>
            <a:endParaRPr lang="en-US" baseline="30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3657600" y="2840279"/>
            <a:ext cx="1669312" cy="1541721"/>
          </a:xfrm>
          <a:custGeom>
            <a:avLst/>
            <a:gdLst>
              <a:gd name="connsiteX0" fmla="*/ 0 w 1669312"/>
              <a:gd name="connsiteY0" fmla="*/ 1541721 h 1541721"/>
              <a:gd name="connsiteX1" fmla="*/ 1658679 w 1669312"/>
              <a:gd name="connsiteY1" fmla="*/ 1541721 h 1541721"/>
              <a:gd name="connsiteX2" fmla="*/ 1669312 w 1669312"/>
              <a:gd name="connsiteY2" fmla="*/ 0 h 1541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9312" h="1541721">
                <a:moveTo>
                  <a:pt x="0" y="1541721"/>
                </a:moveTo>
                <a:lnTo>
                  <a:pt x="1658679" y="1541721"/>
                </a:lnTo>
                <a:cubicBezTo>
                  <a:pt x="1662223" y="1027814"/>
                  <a:pt x="1665768" y="513907"/>
                  <a:pt x="1669312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3583173" y="3258127"/>
            <a:ext cx="4476307" cy="1052623"/>
            <a:chOff x="3583173" y="3519377"/>
            <a:chExt cx="4476307" cy="1052623"/>
          </a:xfrm>
        </p:grpSpPr>
        <p:cxnSp>
          <p:nvCxnSpPr>
            <p:cNvPr id="15" name="Straight Arrow Connector 14"/>
            <p:cNvCxnSpPr/>
            <p:nvPr/>
          </p:nvCxnSpPr>
          <p:spPr bwMode="auto">
            <a:xfrm flipH="1" flipV="1">
              <a:off x="3583173" y="3519377"/>
              <a:ext cx="2828260" cy="65921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H="1">
              <a:off x="3657600" y="4194543"/>
              <a:ext cx="2753833" cy="377457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6504792" y="3845067"/>
              <a:ext cx="15546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No double write error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835946" y="4662709"/>
            <a:ext cx="4084772" cy="19082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In any given cycle: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If the FIFO is not empty then </a:t>
            </a:r>
            <a:r>
              <a:rPr lang="en-US" dirty="0"/>
              <a:t>simultaneous </a:t>
            </a:r>
            <a:r>
              <a:rPr lang="en-US" dirty="0" err="1"/>
              <a:t>enq</a:t>
            </a:r>
            <a:r>
              <a:rPr lang="en-US" dirty="0"/>
              <a:t> and </a:t>
            </a:r>
            <a:r>
              <a:rPr lang="en-US" dirty="0" err="1"/>
              <a:t>deq</a:t>
            </a:r>
            <a:r>
              <a:rPr lang="en-US" dirty="0"/>
              <a:t> are </a:t>
            </a:r>
            <a:r>
              <a:rPr lang="en-US" dirty="0" smtClean="0"/>
              <a:t>permitted;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Otherwise, only </a:t>
            </a:r>
            <a:r>
              <a:rPr lang="en-US" dirty="0" err="1" smtClean="0"/>
              <a:t>enq</a:t>
            </a:r>
            <a:r>
              <a:rPr lang="en-US" dirty="0" smtClean="0"/>
              <a:t> is permitted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23,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0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29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Deriving CM for One-Element Pipelined FIFO</a:t>
            </a:r>
            <a:endParaRPr lang="en-US" i="1" dirty="0"/>
          </a:p>
        </p:txBody>
      </p:sp>
      <p:sp>
        <p:nvSpPr>
          <p:cNvPr id="1532935" name="Rectangle 7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81473" y="1529461"/>
            <a:ext cx="8339245" cy="4420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mkPipelineFifo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#(1, t))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provisos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(Bits#(t,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tSz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#(t) data 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de-DE" sz="1800" dirty="0"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#(2, 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Bool) full &lt;- mkEhr(False);</a:t>
            </a: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(t x)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(!full[1]);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data &lt;= x;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full[1] &lt;= True;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(full[0]);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full[0] &lt;= False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t first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(full[0]);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data;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23349" y="4010547"/>
            <a:ext cx="21226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mcalls</a:t>
            </a:r>
            <a:r>
              <a:rPr lang="en-US" dirty="0" smtClean="0"/>
              <a:t>(</a:t>
            </a:r>
            <a:r>
              <a:rPr lang="en-US" dirty="0" err="1" smtClean="0"/>
              <a:t>enq</a:t>
            </a:r>
            <a:r>
              <a:rPr lang="en-US" dirty="0" smtClean="0"/>
              <a:t>) </a:t>
            </a:r>
            <a:r>
              <a:rPr lang="en-US" dirty="0"/>
              <a:t>=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r>
              <a:rPr lang="en-US" dirty="0" err="1" smtClean="0"/>
              <a:t>mcalls</a:t>
            </a:r>
            <a:r>
              <a:rPr lang="en-US" dirty="0" smtClean="0"/>
              <a:t>(</a:t>
            </a:r>
            <a:r>
              <a:rPr lang="en-US" dirty="0" err="1" smtClean="0"/>
              <a:t>deq</a:t>
            </a:r>
            <a:r>
              <a:rPr lang="en-US" dirty="0" smtClean="0"/>
              <a:t>) = 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endParaRPr lang="en-US" dirty="0"/>
          </a:p>
          <a:p>
            <a:r>
              <a:rPr lang="en-US" dirty="0" err="1" smtClean="0"/>
              <a:t>mcalls</a:t>
            </a:r>
            <a:r>
              <a:rPr lang="en-US" dirty="0" smtClean="0"/>
              <a:t>(first) = 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21271" y="4334495"/>
            <a:ext cx="3447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{full.r1, </a:t>
            </a:r>
            <a:r>
              <a:rPr lang="en-US" dirty="0" err="1" smtClean="0">
                <a:solidFill>
                  <a:srgbClr val="FF0000"/>
                </a:solidFill>
              </a:rPr>
              <a:t>data.w</a:t>
            </a:r>
            <a:r>
              <a:rPr lang="en-US" dirty="0" smtClean="0">
                <a:solidFill>
                  <a:srgbClr val="FF0000"/>
                </a:solidFill>
              </a:rPr>
              <a:t>, full.w1}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21271" y="4926281"/>
            <a:ext cx="24913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{full.r0, full.w0}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21271" y="5549429"/>
            <a:ext cx="2313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{full.r0, </a:t>
            </a:r>
            <a:r>
              <a:rPr lang="en-US" dirty="0" err="1" smtClean="0">
                <a:solidFill>
                  <a:srgbClr val="FF0000"/>
                </a:solidFill>
              </a:rPr>
              <a:t>data.r</a:t>
            </a:r>
            <a:r>
              <a:rPr lang="en-US" dirty="0" smtClean="0">
                <a:solidFill>
                  <a:srgbClr val="FF0000"/>
                </a:solidFill>
              </a:rPr>
              <a:t>}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25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71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29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CM for One-Element Pipelined FIFO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99590" y="1589313"/>
            <a:ext cx="5446556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mcalls</a:t>
            </a:r>
            <a:r>
              <a:rPr lang="en-US" dirty="0" smtClean="0"/>
              <a:t>(</a:t>
            </a:r>
            <a:r>
              <a:rPr lang="en-US" dirty="0" err="1" smtClean="0"/>
              <a:t>enq</a:t>
            </a:r>
            <a:r>
              <a:rPr lang="en-US" dirty="0" smtClean="0"/>
              <a:t>) = </a:t>
            </a:r>
            <a:r>
              <a:rPr lang="en-US" dirty="0"/>
              <a:t>{full.r1, </a:t>
            </a:r>
            <a:r>
              <a:rPr lang="en-US" dirty="0" err="1"/>
              <a:t>data.w</a:t>
            </a:r>
            <a:r>
              <a:rPr lang="en-US" dirty="0"/>
              <a:t>, full.w1} 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mcalls</a:t>
            </a:r>
            <a:r>
              <a:rPr lang="en-US" dirty="0" smtClean="0"/>
              <a:t>(</a:t>
            </a:r>
            <a:r>
              <a:rPr lang="en-US" dirty="0" err="1" smtClean="0"/>
              <a:t>deq</a:t>
            </a:r>
            <a:r>
              <a:rPr lang="en-US" dirty="0" smtClean="0"/>
              <a:t>) = </a:t>
            </a:r>
            <a:r>
              <a:rPr lang="en-US" dirty="0"/>
              <a:t>{full.r0, full.w0} </a:t>
            </a:r>
          </a:p>
          <a:p>
            <a:r>
              <a:rPr lang="en-US" dirty="0" err="1" smtClean="0"/>
              <a:t>mcalls</a:t>
            </a:r>
            <a:r>
              <a:rPr lang="en-US" dirty="0" smtClean="0"/>
              <a:t>(first) = </a:t>
            </a:r>
            <a:r>
              <a:rPr lang="en-US" dirty="0"/>
              <a:t>{full.r0, </a:t>
            </a:r>
            <a:r>
              <a:rPr lang="en-US" dirty="0" err="1"/>
              <a:t>data.r</a:t>
            </a:r>
            <a:r>
              <a:rPr lang="en-US" dirty="0"/>
              <a:t>}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61415" y="311464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7640" y="2770401"/>
            <a:ext cx="2244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CM[</a:t>
            </a:r>
            <a:r>
              <a:rPr lang="en-US" dirty="0" err="1" smtClean="0"/>
              <a:t>enq,deq</a:t>
            </a:r>
            <a:r>
              <a:rPr lang="en-US" dirty="0" smtClean="0"/>
              <a:t>] =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1943" y="4106545"/>
            <a:ext cx="27077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=   {&gt;}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 </a:t>
            </a:r>
            <a:r>
              <a:rPr lang="en-US" dirty="0" smtClean="0">
                <a:solidFill>
                  <a:srgbClr val="FF0000"/>
                </a:solidFill>
              </a:rPr>
              <a:t>{&gt;}</a:t>
            </a:r>
          </a:p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   </a:t>
            </a:r>
            <a:r>
              <a:rPr lang="en-US" dirty="0" smtClean="0">
                <a:solidFill>
                  <a:srgbClr val="FF0000"/>
                </a:solidFill>
              </a:rPr>
              <a:t>{&lt;,&gt;}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 </a:t>
            </a:r>
            <a:r>
              <a:rPr lang="en-US" dirty="0" smtClean="0">
                <a:solidFill>
                  <a:srgbClr val="FF0000"/>
                </a:solidFill>
              </a:rPr>
              <a:t>{&lt;,&gt;}</a:t>
            </a:r>
          </a:p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   {&gt;}  {&gt;} </a:t>
            </a:r>
          </a:p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= {&gt;}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605915" y="2830622"/>
            <a:ext cx="65389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conflict[full.r1,full.r0]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 </a:t>
            </a:r>
            <a:r>
              <a:rPr lang="en-US" dirty="0" smtClean="0">
                <a:solidFill>
                  <a:srgbClr val="FF0000"/>
                </a:solidFill>
              </a:rPr>
              <a:t>conflict[full.r1,full.w0</a:t>
            </a:r>
            <a:r>
              <a:rPr lang="en-US" dirty="0">
                <a:solidFill>
                  <a:srgbClr val="FF0000"/>
                </a:solidFill>
              </a:rPr>
              <a:t>]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 </a:t>
            </a:r>
            <a:r>
              <a:rPr lang="en-US" dirty="0" smtClean="0">
                <a:solidFill>
                  <a:srgbClr val="FF0000"/>
                </a:solidFill>
              </a:rPr>
              <a:t>conflict[data.w,full.r0]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</a:t>
            </a:r>
            <a:r>
              <a:rPr lang="en-US" dirty="0" smtClean="0">
                <a:solidFill>
                  <a:srgbClr val="FF0000"/>
                </a:solidFill>
              </a:rPr>
              <a:t>conflict[data.w,full.w0]</a:t>
            </a:r>
          </a:p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 </a:t>
            </a:r>
            <a:r>
              <a:rPr lang="en-US" dirty="0" smtClean="0">
                <a:solidFill>
                  <a:srgbClr val="FF0000"/>
                </a:solidFill>
              </a:rPr>
              <a:t>conflict[full.w1,full.r0]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</a:t>
            </a:r>
            <a:r>
              <a:rPr lang="en-US" dirty="0" smtClean="0">
                <a:solidFill>
                  <a:srgbClr val="FF0000"/>
                </a:solidFill>
              </a:rPr>
              <a:t>conflict[full.w1,full.w0]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22276" y="5545777"/>
            <a:ext cx="4203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This is what we expected!</a:t>
            </a:r>
            <a:endParaRPr lang="en-US" sz="24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25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L08-</a:t>
            </a:r>
            <a:fld id="{4F9502F6-954B-46E9-AC05-33DEDF4CA0BF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20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29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One-Element Bypass FIFO</a:t>
            </a:r>
            <a:endParaRPr lang="en-US" i="1" dirty="0"/>
          </a:p>
        </p:txBody>
      </p:sp>
      <p:sp>
        <p:nvSpPr>
          <p:cNvPr id="1532935" name="Rectangle 7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81473" y="1529460"/>
            <a:ext cx="8339245" cy="498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mkBypassFifo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#(1, t))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provisos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(Bits#(t,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tSz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Ehr</a:t>
            </a: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#(2, 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t) data </a:t>
            </a: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&lt;- 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mkEhr(?);</a:t>
            </a:r>
          </a:p>
          <a:p>
            <a:pPr>
              <a:buNone/>
            </a:pP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Ehr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#(2, </a:t>
            </a: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Bool) full &lt;- mkEhr(False);</a:t>
            </a: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(t x)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full[0]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data[0]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 x;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full[0]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 True;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full[1]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full[1]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 False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t first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full[1]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data;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32936" name="Text Box 8"/>
          <p:cNvSpPr txBox="1">
            <a:spLocks noChangeArrowheads="1"/>
          </p:cNvSpPr>
          <p:nvPr/>
        </p:nvSpPr>
        <p:spPr bwMode="auto">
          <a:xfrm>
            <a:off x="6504791" y="2085513"/>
            <a:ext cx="2362763" cy="13849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+mn-lt"/>
                <a:cs typeface="Courier New" pitchFamily="49" charset="0"/>
              </a:rPr>
              <a:t>Desired behavior</a:t>
            </a:r>
          </a:p>
          <a:p>
            <a:pPr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first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deq</a:t>
            </a:r>
            <a:endParaRPr lang="en-US" baseline="30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first</a:t>
            </a:r>
            <a:endParaRPr lang="en-US" baseline="300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583173" y="3234377"/>
            <a:ext cx="4476307" cy="1052623"/>
            <a:chOff x="3583173" y="3519377"/>
            <a:chExt cx="4476307" cy="1052623"/>
          </a:xfrm>
        </p:grpSpPr>
        <p:cxnSp>
          <p:nvCxnSpPr>
            <p:cNvPr id="15" name="Straight Arrow Connector 14"/>
            <p:cNvCxnSpPr/>
            <p:nvPr/>
          </p:nvCxnSpPr>
          <p:spPr bwMode="auto">
            <a:xfrm flipH="1" flipV="1">
              <a:off x="3583173" y="3519377"/>
              <a:ext cx="2828260" cy="65921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H="1">
              <a:off x="3657600" y="4194543"/>
              <a:ext cx="2753833" cy="377457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6504792" y="3845067"/>
              <a:ext cx="15546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No double write error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835946" y="4662709"/>
            <a:ext cx="4084772" cy="19082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In any given cycle: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If the FIFO is not full then </a:t>
            </a:r>
            <a:r>
              <a:rPr lang="en-US" dirty="0"/>
              <a:t>simultaneous </a:t>
            </a:r>
            <a:r>
              <a:rPr lang="en-US" dirty="0" err="1"/>
              <a:t>enq</a:t>
            </a:r>
            <a:r>
              <a:rPr lang="en-US" dirty="0"/>
              <a:t> and </a:t>
            </a:r>
            <a:r>
              <a:rPr lang="en-US" dirty="0" err="1"/>
              <a:t>deq</a:t>
            </a:r>
            <a:r>
              <a:rPr lang="en-US" dirty="0"/>
              <a:t> are </a:t>
            </a:r>
            <a:r>
              <a:rPr lang="en-US" dirty="0" smtClean="0"/>
              <a:t>permitted;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Otherwise, only </a:t>
            </a:r>
            <a:r>
              <a:rPr lang="en-US" dirty="0" err="1" smtClean="0"/>
              <a:t>deq</a:t>
            </a:r>
            <a:r>
              <a:rPr lang="en-US" dirty="0" smtClean="0"/>
              <a:t> is permitted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3423684" y="3317502"/>
            <a:ext cx="691116" cy="504231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23,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50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9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11188" y="1576387"/>
            <a:ext cx="8532812" cy="5100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mkCFFifo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#(2, t))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provisos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(Bits#(t,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tSz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#(2, </a:t>
            </a: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t) da &lt;- mkEhr(?);</a:t>
            </a:r>
          </a:p>
          <a:p>
            <a:pPr>
              <a:buNone/>
            </a:pP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#(2, </a:t>
            </a: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Bool) va &lt;- mkEhr(False);</a:t>
            </a:r>
          </a:p>
          <a:p>
            <a:pPr>
              <a:buNone/>
            </a:pP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#(2, </a:t>
            </a: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t) db &lt;- mkEhr(?);</a:t>
            </a:r>
          </a:p>
          <a:p>
            <a:pPr>
              <a:buNone/>
            </a:pP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#(2, </a:t>
            </a:r>
            <a:r>
              <a:rPr lang="de-DE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Bool) vb &lt;- mkEhr(False);</a:t>
            </a: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canonicalize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&amp;&amp; !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[1]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da[1]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[1]; 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 True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(t x)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[0]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[0] &lt;= x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 &lt;= True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[0]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[0] &lt;= False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t first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[0]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da[0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Two-Element Conflict-free FIFO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722984" y="1991942"/>
            <a:ext cx="3327400" cy="92333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/>
              <a:t>Assume, if there is only one element in the FIFO it resides in </a:t>
            </a:r>
            <a:r>
              <a:rPr lang="en-US" dirty="0" err="1" smtClean="0"/>
              <a:t>da</a:t>
            </a:r>
            <a:endParaRPr lang="en-US" dirty="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294609" y="771465"/>
            <a:ext cx="1755775" cy="804923"/>
            <a:chOff x="6329363" y="1412800"/>
            <a:chExt cx="1755775" cy="804923"/>
          </a:xfrm>
        </p:grpSpPr>
        <p:sp>
          <p:nvSpPr>
            <p:cNvPr id="22539" name="Rectangle 34"/>
            <p:cNvSpPr>
              <a:spLocks noChangeArrowheads="1"/>
            </p:cNvSpPr>
            <p:nvPr/>
          </p:nvSpPr>
          <p:spPr bwMode="auto">
            <a:xfrm>
              <a:off x="6970713" y="1412800"/>
              <a:ext cx="201612" cy="415925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Char char="•"/>
              </a:pPr>
              <a:endParaRPr lang="en-US" dirty="0"/>
            </a:p>
          </p:txBody>
        </p:sp>
        <p:sp>
          <p:nvSpPr>
            <p:cNvPr id="22540" name="Rectangle 35"/>
            <p:cNvSpPr>
              <a:spLocks noChangeArrowheads="1"/>
            </p:cNvSpPr>
            <p:nvPr/>
          </p:nvSpPr>
          <p:spPr bwMode="auto">
            <a:xfrm>
              <a:off x="7265988" y="1412800"/>
              <a:ext cx="201612" cy="415925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Char char="•"/>
              </a:pPr>
              <a:endParaRPr lang="en-US"/>
            </a:p>
          </p:txBody>
        </p:sp>
        <p:sp>
          <p:nvSpPr>
            <p:cNvPr id="22541" name="TextBox 36"/>
            <p:cNvSpPr txBox="1">
              <a:spLocks noChangeArrowheads="1"/>
            </p:cNvSpPr>
            <p:nvPr/>
          </p:nvSpPr>
          <p:spPr bwMode="auto">
            <a:xfrm>
              <a:off x="6840538" y="1817613"/>
              <a:ext cx="91242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db </a:t>
              </a:r>
              <a:r>
                <a:rPr lang="en-US" dirty="0" err="1" smtClean="0"/>
                <a:t>da</a:t>
              </a:r>
              <a:endParaRPr lang="en-US" dirty="0"/>
            </a:p>
          </p:txBody>
        </p:sp>
        <p:cxnSp>
          <p:nvCxnSpPr>
            <p:cNvPr id="22542" name="Straight Arrow Connector 38"/>
            <p:cNvCxnSpPr>
              <a:cxnSpLocks noChangeShapeType="1"/>
            </p:cNvCxnSpPr>
            <p:nvPr/>
          </p:nvCxnSpPr>
          <p:spPr bwMode="auto">
            <a:xfrm>
              <a:off x="6329363" y="1673150"/>
              <a:ext cx="403225" cy="1588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22543" name="Straight Arrow Connector 39"/>
            <p:cNvCxnSpPr>
              <a:cxnSpLocks noChangeShapeType="1"/>
            </p:cNvCxnSpPr>
            <p:nvPr/>
          </p:nvCxnSpPr>
          <p:spPr bwMode="auto">
            <a:xfrm>
              <a:off x="7681913" y="1673150"/>
              <a:ext cx="403225" cy="1588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6687621" y="3063697"/>
            <a:ext cx="2362763" cy="13849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+mn-lt"/>
                <a:cs typeface="Courier New" pitchFamily="49" charset="0"/>
              </a:rPr>
              <a:t>Desired behavior</a:t>
            </a:r>
          </a:p>
          <a:p>
            <a:pPr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first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deq</a:t>
            </a:r>
            <a:endParaRPr lang="en-US" baseline="30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first CF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</a:t>
            </a:r>
            <a:endParaRPr lang="en-US" baseline="30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46780" y="5045147"/>
            <a:ext cx="3618949" cy="15542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In any given cycle:</a:t>
            </a:r>
          </a:p>
          <a:p>
            <a:pPr marL="342900" indent="-342900">
              <a:buFontTx/>
              <a:buChar char="-"/>
            </a:pPr>
            <a:r>
              <a:rPr lang="en-US" dirty="0"/>
              <a:t>S</a:t>
            </a:r>
            <a:r>
              <a:rPr lang="en-US" dirty="0" smtClean="0"/>
              <a:t>imultaneous </a:t>
            </a:r>
            <a:r>
              <a:rPr lang="en-US" dirty="0" err="1"/>
              <a:t>enq</a:t>
            </a:r>
            <a:r>
              <a:rPr lang="en-US" dirty="0"/>
              <a:t> and </a:t>
            </a:r>
            <a:r>
              <a:rPr lang="en-US" dirty="0" err="1"/>
              <a:t>deq</a:t>
            </a:r>
            <a:r>
              <a:rPr lang="en-US" dirty="0"/>
              <a:t> are </a:t>
            </a:r>
            <a:r>
              <a:rPr lang="en-US" dirty="0" smtClean="0"/>
              <a:t>permitted only if the </a:t>
            </a:r>
            <a:r>
              <a:rPr lang="en-US" dirty="0"/>
              <a:t>FIFO is not full </a:t>
            </a:r>
            <a:r>
              <a:rPr lang="en-US" dirty="0" smtClean="0"/>
              <a:t>and not empty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23,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0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693" y="1560616"/>
            <a:ext cx="7772400" cy="4114800"/>
          </a:xfrm>
        </p:spPr>
        <p:txBody>
          <a:bodyPr/>
          <a:lstStyle/>
          <a:p>
            <a:r>
              <a:rPr lang="en-US" sz="2400" dirty="0" smtClean="0"/>
              <a:t>Hardware Intuition</a:t>
            </a:r>
          </a:p>
          <a:p>
            <a:r>
              <a:rPr lang="en-US" sz="2400" dirty="0" smtClean="0"/>
              <a:t>Compiler analysis</a:t>
            </a:r>
          </a:p>
          <a:p>
            <a:r>
              <a:rPr lang="en-US" sz="2400" dirty="0" smtClean="0"/>
              <a:t>Limitations of Registers</a:t>
            </a:r>
          </a:p>
          <a:p>
            <a:r>
              <a:rPr lang="en-US" sz="2400" dirty="0" smtClean="0"/>
              <a:t>EHRs – Ephemeral History Registers</a:t>
            </a:r>
          </a:p>
          <a:p>
            <a:r>
              <a:rPr lang="en-US" sz="2400" dirty="0" smtClean="0"/>
              <a:t>FIFOs </a:t>
            </a:r>
            <a:r>
              <a:rPr lang="en-US" sz="2400" dirty="0"/>
              <a:t>with concurrent </a:t>
            </a:r>
            <a:r>
              <a:rPr lang="en-US" sz="2400" dirty="0" err="1" smtClean="0"/>
              <a:t>enq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err="1"/>
              <a:t>deq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23,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L07-</a:t>
            </a:r>
            <a:fld id="{4F9502F6-954B-46E9-AC05-33DEDF4CA0B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19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i="1" smtClean="0"/>
              <a:t>some insight into</a:t>
            </a:r>
            <a:br>
              <a:rPr lang="en-US" sz="2400" i="1" smtClean="0"/>
            </a:br>
            <a:r>
              <a:rPr lang="en-US" sz="3600" smtClean="0"/>
              <a:t>Concurrent rule firing</a:t>
            </a:r>
          </a:p>
        </p:txBody>
      </p:sp>
      <p:sp>
        <p:nvSpPr>
          <p:cNvPr id="7171" name="Content Placeholder 88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49313" y="4244975"/>
            <a:ext cx="7772400" cy="1776413"/>
          </a:xfrm>
        </p:spPr>
        <p:txBody>
          <a:bodyPr/>
          <a:lstStyle/>
          <a:p>
            <a:r>
              <a:rPr lang="en-US" sz="2400" smtClean="0"/>
              <a:t>There are more intermediate states in the rule semantics (a state after each rule step)</a:t>
            </a:r>
          </a:p>
          <a:p>
            <a:r>
              <a:rPr lang="en-US" sz="2400" smtClean="0"/>
              <a:t> In the HW, states change only at clock edges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52475" y="1990725"/>
            <a:ext cx="1020023" cy="4247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400"/>
              <a:t>Rules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752475" y="2968625"/>
            <a:ext cx="720069" cy="4247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400"/>
              <a:t>HW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3546475" y="1943100"/>
            <a:ext cx="383438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/>
              <a:t>Ri</a:t>
            </a: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956050" y="1943100"/>
            <a:ext cx="397866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/>
              <a:t>Rj</a:t>
            </a: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4646613" y="1943100"/>
            <a:ext cx="449162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/>
              <a:t>Rk</a:t>
            </a:r>
          </a:p>
        </p:txBody>
      </p:sp>
      <p:grpSp>
        <p:nvGrpSpPr>
          <p:cNvPr id="7177" name="Group 8"/>
          <p:cNvGrpSpPr>
            <a:grpSpLocks/>
          </p:cNvGrpSpPr>
          <p:nvPr/>
        </p:nvGrpSpPr>
        <p:grpSpPr bwMode="auto">
          <a:xfrm>
            <a:off x="4419600" y="2243138"/>
            <a:ext cx="239713" cy="53975"/>
            <a:chOff x="1895" y="3653"/>
            <a:chExt cx="248" cy="56"/>
          </a:xfrm>
        </p:grpSpPr>
        <p:sp>
          <p:nvSpPr>
            <p:cNvPr id="7254" name="Oval 9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7255" name="Oval 10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7256" name="Oval 11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</p:grpSp>
      <p:sp>
        <p:nvSpPr>
          <p:cNvPr id="7178" name="Line 12"/>
          <p:cNvSpPr>
            <a:spLocks noChangeShapeType="1"/>
          </p:cNvSpPr>
          <p:nvPr/>
        </p:nvSpPr>
        <p:spPr bwMode="auto">
          <a:xfrm>
            <a:off x="2886075" y="2270125"/>
            <a:ext cx="373063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79" name="Line 13"/>
          <p:cNvSpPr>
            <a:spLocks noChangeShapeType="1"/>
          </p:cNvSpPr>
          <p:nvPr/>
        </p:nvSpPr>
        <p:spPr bwMode="auto">
          <a:xfrm>
            <a:off x="3254375" y="2270125"/>
            <a:ext cx="3730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80" name="Line 14"/>
          <p:cNvSpPr>
            <a:spLocks noChangeShapeType="1"/>
          </p:cNvSpPr>
          <p:nvPr/>
        </p:nvSpPr>
        <p:spPr bwMode="auto">
          <a:xfrm>
            <a:off x="3622675" y="2270125"/>
            <a:ext cx="373063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81" name="Line 15"/>
          <p:cNvSpPr>
            <a:spLocks noChangeShapeType="1"/>
          </p:cNvSpPr>
          <p:nvPr/>
        </p:nvSpPr>
        <p:spPr bwMode="auto">
          <a:xfrm>
            <a:off x="3990975" y="2270125"/>
            <a:ext cx="373063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82" name="Line 16"/>
          <p:cNvSpPr>
            <a:spLocks noChangeShapeType="1"/>
          </p:cNvSpPr>
          <p:nvPr/>
        </p:nvSpPr>
        <p:spPr bwMode="auto">
          <a:xfrm>
            <a:off x="4727575" y="2270125"/>
            <a:ext cx="3730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83" name="Line 17"/>
          <p:cNvSpPr>
            <a:spLocks noChangeShapeType="1"/>
          </p:cNvSpPr>
          <p:nvPr/>
        </p:nvSpPr>
        <p:spPr bwMode="auto">
          <a:xfrm>
            <a:off x="5095875" y="2270125"/>
            <a:ext cx="373063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84" name="Line 18"/>
          <p:cNvSpPr>
            <a:spLocks noChangeShapeType="1"/>
          </p:cNvSpPr>
          <p:nvPr/>
        </p:nvSpPr>
        <p:spPr bwMode="auto">
          <a:xfrm>
            <a:off x="5464175" y="2270125"/>
            <a:ext cx="373063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85" name="Line 19"/>
          <p:cNvSpPr>
            <a:spLocks noChangeShapeType="1"/>
          </p:cNvSpPr>
          <p:nvPr/>
        </p:nvSpPr>
        <p:spPr bwMode="auto">
          <a:xfrm>
            <a:off x="5832475" y="2270125"/>
            <a:ext cx="3730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86" name="Line 20"/>
          <p:cNvSpPr>
            <a:spLocks noChangeShapeType="1"/>
          </p:cNvSpPr>
          <p:nvPr/>
        </p:nvSpPr>
        <p:spPr bwMode="auto">
          <a:xfrm>
            <a:off x="2090738" y="2270125"/>
            <a:ext cx="373062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87" name="Line 21"/>
          <p:cNvSpPr>
            <a:spLocks noChangeShapeType="1"/>
          </p:cNvSpPr>
          <p:nvPr/>
        </p:nvSpPr>
        <p:spPr bwMode="auto">
          <a:xfrm>
            <a:off x="6569075" y="2270125"/>
            <a:ext cx="373063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88" name="Line 22"/>
          <p:cNvSpPr>
            <a:spLocks noChangeShapeType="1"/>
          </p:cNvSpPr>
          <p:nvPr/>
        </p:nvSpPr>
        <p:spPr bwMode="auto">
          <a:xfrm>
            <a:off x="6937375" y="2270125"/>
            <a:ext cx="373063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89" name="Line 23"/>
          <p:cNvSpPr>
            <a:spLocks noChangeShapeType="1"/>
          </p:cNvSpPr>
          <p:nvPr/>
        </p:nvSpPr>
        <p:spPr bwMode="auto">
          <a:xfrm>
            <a:off x="7305675" y="2270125"/>
            <a:ext cx="3730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grpSp>
        <p:nvGrpSpPr>
          <p:cNvPr id="7190" name="Group 24"/>
          <p:cNvGrpSpPr>
            <a:grpSpLocks/>
          </p:cNvGrpSpPr>
          <p:nvPr/>
        </p:nvGrpSpPr>
        <p:grpSpPr bwMode="auto">
          <a:xfrm>
            <a:off x="2571750" y="2243138"/>
            <a:ext cx="239713" cy="53975"/>
            <a:chOff x="1895" y="3653"/>
            <a:chExt cx="248" cy="56"/>
          </a:xfrm>
        </p:grpSpPr>
        <p:sp>
          <p:nvSpPr>
            <p:cNvPr id="7251" name="Oval 25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7252" name="Oval 26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7253" name="Oval 27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</p:grpSp>
      <p:grpSp>
        <p:nvGrpSpPr>
          <p:cNvPr id="7191" name="Group 28"/>
          <p:cNvGrpSpPr>
            <a:grpSpLocks/>
          </p:cNvGrpSpPr>
          <p:nvPr/>
        </p:nvGrpSpPr>
        <p:grpSpPr bwMode="auto">
          <a:xfrm>
            <a:off x="6283325" y="2243138"/>
            <a:ext cx="239713" cy="53975"/>
            <a:chOff x="1895" y="3653"/>
            <a:chExt cx="248" cy="56"/>
          </a:xfrm>
        </p:grpSpPr>
        <p:sp>
          <p:nvSpPr>
            <p:cNvPr id="7248" name="Oval 29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7249" name="Oval 30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7250" name="Oval 31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</p:grpSp>
      <p:grpSp>
        <p:nvGrpSpPr>
          <p:cNvPr id="7192" name="Group 32"/>
          <p:cNvGrpSpPr>
            <a:grpSpLocks/>
          </p:cNvGrpSpPr>
          <p:nvPr/>
        </p:nvGrpSpPr>
        <p:grpSpPr bwMode="auto">
          <a:xfrm>
            <a:off x="1809750" y="2243138"/>
            <a:ext cx="239713" cy="53975"/>
            <a:chOff x="1895" y="3653"/>
            <a:chExt cx="248" cy="56"/>
          </a:xfrm>
        </p:grpSpPr>
        <p:sp>
          <p:nvSpPr>
            <p:cNvPr id="7245" name="Oval 33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7246" name="Oval 34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7247" name="Oval 35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</p:grpSp>
      <p:grpSp>
        <p:nvGrpSpPr>
          <p:cNvPr id="7193" name="Group 36"/>
          <p:cNvGrpSpPr>
            <a:grpSpLocks/>
          </p:cNvGrpSpPr>
          <p:nvPr/>
        </p:nvGrpSpPr>
        <p:grpSpPr bwMode="auto">
          <a:xfrm>
            <a:off x="7731125" y="2243138"/>
            <a:ext cx="239713" cy="53975"/>
            <a:chOff x="1895" y="3653"/>
            <a:chExt cx="248" cy="56"/>
          </a:xfrm>
        </p:grpSpPr>
        <p:sp>
          <p:nvSpPr>
            <p:cNvPr id="7242" name="Oval 37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7243" name="Oval 38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7244" name="Oval 39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</p:grpSp>
      <p:sp>
        <p:nvSpPr>
          <p:cNvPr id="7194" name="Line 40"/>
          <p:cNvSpPr>
            <a:spLocks noChangeShapeType="1"/>
          </p:cNvSpPr>
          <p:nvPr/>
        </p:nvSpPr>
        <p:spPr bwMode="auto">
          <a:xfrm>
            <a:off x="1714500" y="3187700"/>
            <a:ext cx="67056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95" name="Line 41"/>
          <p:cNvSpPr>
            <a:spLocks noChangeShapeType="1"/>
          </p:cNvSpPr>
          <p:nvPr/>
        </p:nvSpPr>
        <p:spPr bwMode="auto">
          <a:xfrm>
            <a:off x="5080000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96" name="Line 42"/>
          <p:cNvSpPr>
            <a:spLocks noChangeShapeType="1"/>
          </p:cNvSpPr>
          <p:nvPr/>
        </p:nvSpPr>
        <p:spPr bwMode="auto">
          <a:xfrm>
            <a:off x="2136775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97" name="Line 43"/>
          <p:cNvSpPr>
            <a:spLocks noChangeShapeType="1"/>
          </p:cNvSpPr>
          <p:nvPr/>
        </p:nvSpPr>
        <p:spPr bwMode="auto">
          <a:xfrm>
            <a:off x="6578600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98" name="Line 44"/>
          <p:cNvSpPr>
            <a:spLocks noChangeShapeType="1"/>
          </p:cNvSpPr>
          <p:nvPr/>
        </p:nvSpPr>
        <p:spPr bwMode="auto">
          <a:xfrm>
            <a:off x="3606800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199" name="Line 45"/>
          <p:cNvSpPr>
            <a:spLocks noChangeShapeType="1"/>
          </p:cNvSpPr>
          <p:nvPr/>
        </p:nvSpPr>
        <p:spPr bwMode="auto">
          <a:xfrm>
            <a:off x="8077200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00" name="Freeform 46"/>
          <p:cNvSpPr>
            <a:spLocks/>
          </p:cNvSpPr>
          <p:nvPr/>
        </p:nvSpPr>
        <p:spPr bwMode="auto">
          <a:xfrm>
            <a:off x="2136775" y="2044700"/>
            <a:ext cx="333375" cy="1190625"/>
          </a:xfrm>
          <a:custGeom>
            <a:avLst/>
            <a:gdLst>
              <a:gd name="T0" fmla="*/ 2147483647 w 210"/>
              <a:gd name="T1" fmla="*/ 0 h 750"/>
              <a:gd name="T2" fmla="*/ 2147483647 w 210"/>
              <a:gd name="T3" fmla="*/ 2147483647 h 750"/>
              <a:gd name="T4" fmla="*/ 0 w 210"/>
              <a:gd name="T5" fmla="*/ 2147483647 h 750"/>
              <a:gd name="T6" fmla="*/ 0 w 210"/>
              <a:gd name="T7" fmla="*/ 2147483647 h 750"/>
              <a:gd name="T8" fmla="*/ 0 60000 65536"/>
              <a:gd name="T9" fmla="*/ 0 60000 65536"/>
              <a:gd name="T10" fmla="*/ 0 60000 65536"/>
              <a:gd name="T11" fmla="*/ 0 60000 65536"/>
              <a:gd name="T12" fmla="*/ 0 w 210"/>
              <a:gd name="T13" fmla="*/ 0 h 750"/>
              <a:gd name="T14" fmla="*/ 210 w 210"/>
              <a:gd name="T15" fmla="*/ 750 h 7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0" h="750">
                <a:moveTo>
                  <a:pt x="210" y="0"/>
                </a:moveTo>
                <a:lnTo>
                  <a:pt x="210" y="318"/>
                </a:lnTo>
                <a:lnTo>
                  <a:pt x="0" y="498"/>
                </a:lnTo>
                <a:lnTo>
                  <a:pt x="0" y="750"/>
                </a:lnTo>
              </a:path>
            </a:pathLst>
          </a:cu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01" name="Freeform 47"/>
          <p:cNvSpPr>
            <a:spLocks/>
          </p:cNvSpPr>
          <p:nvPr/>
        </p:nvSpPr>
        <p:spPr bwMode="auto">
          <a:xfrm>
            <a:off x="5842000" y="2035175"/>
            <a:ext cx="723900" cy="1190625"/>
          </a:xfrm>
          <a:custGeom>
            <a:avLst/>
            <a:gdLst>
              <a:gd name="T0" fmla="*/ 0 w 456"/>
              <a:gd name="T1" fmla="*/ 0 h 750"/>
              <a:gd name="T2" fmla="*/ 0 w 456"/>
              <a:gd name="T3" fmla="*/ 2147483647 h 750"/>
              <a:gd name="T4" fmla="*/ 2147483647 w 456"/>
              <a:gd name="T5" fmla="*/ 2147483647 h 750"/>
              <a:gd name="T6" fmla="*/ 2147483647 w 456"/>
              <a:gd name="T7" fmla="*/ 2147483647 h 750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750"/>
              <a:gd name="T14" fmla="*/ 456 w 456"/>
              <a:gd name="T15" fmla="*/ 750 h 7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750">
                <a:moveTo>
                  <a:pt x="0" y="0"/>
                </a:moveTo>
                <a:lnTo>
                  <a:pt x="0" y="324"/>
                </a:lnTo>
                <a:lnTo>
                  <a:pt x="456" y="498"/>
                </a:lnTo>
                <a:lnTo>
                  <a:pt x="456" y="750"/>
                </a:lnTo>
              </a:path>
            </a:pathLst>
          </a:cu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02" name="Line 48"/>
          <p:cNvSpPr>
            <a:spLocks noChangeShapeType="1"/>
          </p:cNvSpPr>
          <p:nvPr/>
        </p:nvSpPr>
        <p:spPr bwMode="auto">
          <a:xfrm>
            <a:off x="5080000" y="2035175"/>
            <a:ext cx="0" cy="1692275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03" name="Line 49"/>
          <p:cNvSpPr>
            <a:spLocks noChangeShapeType="1"/>
          </p:cNvSpPr>
          <p:nvPr/>
        </p:nvSpPr>
        <p:spPr bwMode="auto">
          <a:xfrm>
            <a:off x="3603625" y="2035175"/>
            <a:ext cx="0" cy="165735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04" name="Text Box 50"/>
          <p:cNvSpPr txBox="1">
            <a:spLocks noChangeArrowheads="1"/>
          </p:cNvSpPr>
          <p:nvPr/>
        </p:nvSpPr>
        <p:spPr bwMode="auto">
          <a:xfrm>
            <a:off x="8226425" y="3159125"/>
            <a:ext cx="808235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 i="1">
                <a:solidFill>
                  <a:srgbClr val="000000"/>
                </a:solidFill>
              </a:rPr>
              <a:t>clocks</a:t>
            </a:r>
          </a:p>
        </p:txBody>
      </p:sp>
      <p:sp>
        <p:nvSpPr>
          <p:cNvPr id="7205" name="Text Box 51"/>
          <p:cNvSpPr txBox="1">
            <a:spLocks noChangeArrowheads="1"/>
          </p:cNvSpPr>
          <p:nvPr/>
        </p:nvSpPr>
        <p:spPr bwMode="auto">
          <a:xfrm>
            <a:off x="8283575" y="1890713"/>
            <a:ext cx="729687" cy="65864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 i="1">
                <a:solidFill>
                  <a:srgbClr val="000000"/>
                </a:solidFill>
              </a:rPr>
              <a:t>rule</a:t>
            </a:r>
          </a:p>
          <a:p>
            <a:pPr>
              <a:spcBef>
                <a:spcPct val="50000"/>
              </a:spcBef>
              <a:buNone/>
            </a:pPr>
            <a:r>
              <a:rPr lang="en-US" sz="1600" i="1">
                <a:solidFill>
                  <a:srgbClr val="000000"/>
                </a:solidFill>
              </a:rPr>
              <a:t>steps</a:t>
            </a:r>
          </a:p>
        </p:txBody>
      </p:sp>
      <p:sp>
        <p:nvSpPr>
          <p:cNvPr id="7206" name="Line 52"/>
          <p:cNvSpPr>
            <a:spLocks noChangeShapeType="1"/>
          </p:cNvSpPr>
          <p:nvPr/>
        </p:nvSpPr>
        <p:spPr bwMode="auto">
          <a:xfrm>
            <a:off x="8243888" y="2259013"/>
            <a:ext cx="373062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07" name="Line 53"/>
          <p:cNvSpPr>
            <a:spLocks noChangeShapeType="1"/>
          </p:cNvSpPr>
          <p:nvPr/>
        </p:nvSpPr>
        <p:spPr bwMode="auto">
          <a:xfrm>
            <a:off x="8612188" y="2259013"/>
            <a:ext cx="373062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08" name="AutoShape 54"/>
          <p:cNvSpPr>
            <a:spLocks noChangeArrowheads="1"/>
          </p:cNvSpPr>
          <p:nvPr/>
        </p:nvSpPr>
        <p:spPr bwMode="auto">
          <a:xfrm>
            <a:off x="3681413" y="2681288"/>
            <a:ext cx="1320800" cy="1063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17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None/>
            </a:pPr>
            <a:endParaRPr lang="en-US"/>
          </a:p>
        </p:txBody>
      </p:sp>
      <p:sp>
        <p:nvSpPr>
          <p:cNvPr id="7209" name="Text Box 55"/>
          <p:cNvSpPr txBox="1">
            <a:spLocks noChangeArrowheads="1"/>
          </p:cNvSpPr>
          <p:nvPr/>
        </p:nvSpPr>
        <p:spPr bwMode="auto">
          <a:xfrm>
            <a:off x="4151313" y="3392488"/>
            <a:ext cx="383438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/>
              <a:t>Ri</a:t>
            </a:r>
          </a:p>
        </p:txBody>
      </p:sp>
      <p:sp>
        <p:nvSpPr>
          <p:cNvPr id="7210" name="Text Box 56"/>
          <p:cNvSpPr txBox="1">
            <a:spLocks noChangeArrowheads="1"/>
          </p:cNvSpPr>
          <p:nvPr/>
        </p:nvSpPr>
        <p:spPr bwMode="auto">
          <a:xfrm>
            <a:off x="4162425" y="2657475"/>
            <a:ext cx="397866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/>
              <a:t>Rj</a:t>
            </a:r>
          </a:p>
        </p:txBody>
      </p:sp>
      <p:sp>
        <p:nvSpPr>
          <p:cNvPr id="7211" name="Text Box 57"/>
          <p:cNvSpPr txBox="1">
            <a:spLocks noChangeArrowheads="1"/>
          </p:cNvSpPr>
          <p:nvPr/>
        </p:nvSpPr>
        <p:spPr bwMode="auto">
          <a:xfrm>
            <a:off x="4151313" y="2981325"/>
            <a:ext cx="449162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/>
              <a:t>Rk</a:t>
            </a:r>
          </a:p>
        </p:txBody>
      </p:sp>
      <p:grpSp>
        <p:nvGrpSpPr>
          <p:cNvPr id="7212" name="Group 58"/>
          <p:cNvGrpSpPr>
            <a:grpSpLocks/>
          </p:cNvGrpSpPr>
          <p:nvPr/>
        </p:nvGrpSpPr>
        <p:grpSpPr bwMode="auto">
          <a:xfrm>
            <a:off x="4227513" y="3333750"/>
            <a:ext cx="239712" cy="53975"/>
            <a:chOff x="1895" y="3653"/>
            <a:chExt cx="248" cy="56"/>
          </a:xfrm>
        </p:grpSpPr>
        <p:sp>
          <p:nvSpPr>
            <p:cNvPr id="7239" name="Oval 59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7240" name="Oval 60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7241" name="Oval 61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</p:grpSp>
      <p:sp>
        <p:nvSpPr>
          <p:cNvPr id="7213" name="Freeform 63"/>
          <p:cNvSpPr>
            <a:spLocks/>
          </p:cNvSpPr>
          <p:nvPr/>
        </p:nvSpPr>
        <p:spPr bwMode="auto">
          <a:xfrm>
            <a:off x="8069263" y="1985963"/>
            <a:ext cx="165100" cy="1179512"/>
          </a:xfrm>
          <a:custGeom>
            <a:avLst/>
            <a:gdLst>
              <a:gd name="T0" fmla="*/ 2147483647 w 104"/>
              <a:gd name="T1" fmla="*/ 0 h 743"/>
              <a:gd name="T2" fmla="*/ 2147483647 w 104"/>
              <a:gd name="T3" fmla="*/ 2147483647 h 743"/>
              <a:gd name="T4" fmla="*/ 0 w 104"/>
              <a:gd name="T5" fmla="*/ 2147483647 h 743"/>
              <a:gd name="T6" fmla="*/ 0 w 104"/>
              <a:gd name="T7" fmla="*/ 2147483647 h 743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743"/>
              <a:gd name="T14" fmla="*/ 104 w 104"/>
              <a:gd name="T15" fmla="*/ 743 h 7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743">
                <a:moveTo>
                  <a:pt x="104" y="0"/>
                </a:moveTo>
                <a:lnTo>
                  <a:pt x="104" y="318"/>
                </a:lnTo>
                <a:lnTo>
                  <a:pt x="0" y="492"/>
                </a:lnTo>
                <a:lnTo>
                  <a:pt x="0" y="743"/>
                </a:lnTo>
              </a:path>
            </a:pathLst>
          </a:cu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14" name="Line 64"/>
          <p:cNvSpPr>
            <a:spLocks noChangeShapeType="1"/>
          </p:cNvSpPr>
          <p:nvPr/>
        </p:nvSpPr>
        <p:spPr bwMode="auto">
          <a:xfrm>
            <a:off x="3608388" y="3656013"/>
            <a:ext cx="1463675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15" name="Line 65"/>
          <p:cNvSpPr>
            <a:spLocks noChangeShapeType="1"/>
          </p:cNvSpPr>
          <p:nvPr/>
        </p:nvSpPr>
        <p:spPr bwMode="auto">
          <a:xfrm>
            <a:off x="3621088" y="2944813"/>
            <a:ext cx="1463675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16" name="Line 66"/>
          <p:cNvSpPr>
            <a:spLocks noChangeShapeType="1"/>
          </p:cNvSpPr>
          <p:nvPr/>
        </p:nvSpPr>
        <p:spPr bwMode="auto">
          <a:xfrm>
            <a:off x="3613150" y="3244850"/>
            <a:ext cx="145097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17" name="Line 67"/>
          <p:cNvSpPr>
            <a:spLocks noChangeShapeType="1"/>
          </p:cNvSpPr>
          <p:nvPr/>
        </p:nvSpPr>
        <p:spPr bwMode="auto">
          <a:xfrm>
            <a:off x="2466975" y="217487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18" name="Line 68"/>
          <p:cNvSpPr>
            <a:spLocks noChangeShapeType="1"/>
          </p:cNvSpPr>
          <p:nvPr/>
        </p:nvSpPr>
        <p:spPr bwMode="auto">
          <a:xfrm>
            <a:off x="3608388" y="217170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19" name="Line 69"/>
          <p:cNvSpPr>
            <a:spLocks noChangeShapeType="1"/>
          </p:cNvSpPr>
          <p:nvPr/>
        </p:nvSpPr>
        <p:spPr bwMode="auto">
          <a:xfrm>
            <a:off x="5094288" y="216852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20" name="Line 70"/>
          <p:cNvSpPr>
            <a:spLocks noChangeShapeType="1"/>
          </p:cNvSpPr>
          <p:nvPr/>
        </p:nvSpPr>
        <p:spPr bwMode="auto">
          <a:xfrm>
            <a:off x="5835650" y="216535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21" name="Line 71"/>
          <p:cNvSpPr>
            <a:spLocks noChangeShapeType="1"/>
          </p:cNvSpPr>
          <p:nvPr/>
        </p:nvSpPr>
        <p:spPr bwMode="auto">
          <a:xfrm>
            <a:off x="8232775" y="2173288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22" name="Line 72"/>
          <p:cNvSpPr>
            <a:spLocks noChangeShapeType="1"/>
          </p:cNvSpPr>
          <p:nvPr/>
        </p:nvSpPr>
        <p:spPr bwMode="auto">
          <a:xfrm>
            <a:off x="3983038" y="216852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23" name="Line 73"/>
          <p:cNvSpPr>
            <a:spLocks noChangeShapeType="1"/>
          </p:cNvSpPr>
          <p:nvPr/>
        </p:nvSpPr>
        <p:spPr bwMode="auto">
          <a:xfrm>
            <a:off x="4357688" y="216535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24" name="Line 74"/>
          <p:cNvSpPr>
            <a:spLocks noChangeShapeType="1"/>
          </p:cNvSpPr>
          <p:nvPr/>
        </p:nvSpPr>
        <p:spPr bwMode="auto">
          <a:xfrm>
            <a:off x="4732338" y="216217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25" name="Line 75"/>
          <p:cNvSpPr>
            <a:spLocks noChangeShapeType="1"/>
          </p:cNvSpPr>
          <p:nvPr/>
        </p:nvSpPr>
        <p:spPr bwMode="auto">
          <a:xfrm>
            <a:off x="5473700" y="2170113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26" name="Line 76"/>
          <p:cNvSpPr>
            <a:spLocks noChangeShapeType="1"/>
          </p:cNvSpPr>
          <p:nvPr/>
        </p:nvSpPr>
        <p:spPr bwMode="auto">
          <a:xfrm>
            <a:off x="6203950" y="217805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27" name="Line 77"/>
          <p:cNvSpPr>
            <a:spLocks noChangeShapeType="1"/>
          </p:cNvSpPr>
          <p:nvPr/>
        </p:nvSpPr>
        <p:spPr bwMode="auto">
          <a:xfrm>
            <a:off x="6934200" y="2185988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28" name="Line 78"/>
          <p:cNvSpPr>
            <a:spLocks noChangeShapeType="1"/>
          </p:cNvSpPr>
          <p:nvPr/>
        </p:nvSpPr>
        <p:spPr bwMode="auto">
          <a:xfrm>
            <a:off x="6575425" y="217170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29" name="Line 79"/>
          <p:cNvSpPr>
            <a:spLocks noChangeShapeType="1"/>
          </p:cNvSpPr>
          <p:nvPr/>
        </p:nvSpPr>
        <p:spPr bwMode="auto">
          <a:xfrm>
            <a:off x="7305675" y="216852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30" name="Line 80"/>
          <p:cNvSpPr>
            <a:spLocks noChangeShapeType="1"/>
          </p:cNvSpPr>
          <p:nvPr/>
        </p:nvSpPr>
        <p:spPr bwMode="auto">
          <a:xfrm>
            <a:off x="7691438" y="216535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31" name="Line 81"/>
          <p:cNvSpPr>
            <a:spLocks noChangeShapeType="1"/>
          </p:cNvSpPr>
          <p:nvPr/>
        </p:nvSpPr>
        <p:spPr bwMode="auto">
          <a:xfrm>
            <a:off x="8621713" y="216217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32" name="Line 82"/>
          <p:cNvSpPr>
            <a:spLocks noChangeShapeType="1"/>
          </p:cNvSpPr>
          <p:nvPr/>
        </p:nvSpPr>
        <p:spPr bwMode="auto">
          <a:xfrm>
            <a:off x="8974138" y="215900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33" name="Line 83"/>
          <p:cNvSpPr>
            <a:spLocks noChangeShapeType="1"/>
          </p:cNvSpPr>
          <p:nvPr/>
        </p:nvSpPr>
        <p:spPr bwMode="auto">
          <a:xfrm>
            <a:off x="3259138" y="2166938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34" name="Line 84"/>
          <p:cNvSpPr>
            <a:spLocks noChangeShapeType="1"/>
          </p:cNvSpPr>
          <p:nvPr/>
        </p:nvSpPr>
        <p:spPr bwMode="auto">
          <a:xfrm>
            <a:off x="2900363" y="217487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7235" name="Line 85"/>
          <p:cNvSpPr>
            <a:spLocks noChangeShapeType="1"/>
          </p:cNvSpPr>
          <p:nvPr/>
        </p:nvSpPr>
        <p:spPr bwMode="auto">
          <a:xfrm>
            <a:off x="2108200" y="217170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99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Parallel execution</a:t>
            </a:r>
            <a:br>
              <a:rPr lang="en-US" sz="3600" smtClean="0"/>
            </a:br>
            <a:r>
              <a:rPr lang="en-US" sz="3600" smtClean="0"/>
              <a:t>reorders reads and writes</a:t>
            </a:r>
          </a:p>
        </p:txBody>
      </p:sp>
      <p:sp>
        <p:nvSpPr>
          <p:cNvPr id="8195" name="Content Placeholder 53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27088" y="4089400"/>
            <a:ext cx="7772400" cy="4114800"/>
          </a:xfrm>
        </p:spPr>
        <p:txBody>
          <a:bodyPr/>
          <a:lstStyle/>
          <a:p>
            <a:r>
              <a:rPr lang="en-US" sz="2400" smtClean="0"/>
              <a:t>In the rule semantics, each rule sees (reads) the effects (writes) of previous rules </a:t>
            </a:r>
          </a:p>
          <a:p>
            <a:r>
              <a:rPr lang="en-US" sz="2400" smtClean="0"/>
              <a:t>In the HW, rules only see the effects from previous clocks, and only affect subsequent clocks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752475" y="1812925"/>
            <a:ext cx="1020023" cy="4247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400"/>
              <a:t>Rules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752475" y="3535363"/>
            <a:ext cx="720069" cy="4247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400"/>
              <a:t>HW</a:t>
            </a:r>
          </a:p>
        </p:txBody>
      </p:sp>
      <p:sp>
        <p:nvSpPr>
          <p:cNvPr id="8198" name="Line 5"/>
          <p:cNvSpPr>
            <a:spLocks noChangeShapeType="1"/>
          </p:cNvSpPr>
          <p:nvPr/>
        </p:nvSpPr>
        <p:spPr bwMode="auto">
          <a:xfrm>
            <a:off x="4635500" y="3146425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199" name="Line 6"/>
          <p:cNvSpPr>
            <a:spLocks noChangeShapeType="1"/>
          </p:cNvSpPr>
          <p:nvPr/>
        </p:nvSpPr>
        <p:spPr bwMode="auto">
          <a:xfrm>
            <a:off x="792163" y="3146425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00" name="Line 7"/>
          <p:cNvSpPr>
            <a:spLocks noChangeShapeType="1"/>
          </p:cNvSpPr>
          <p:nvPr/>
        </p:nvSpPr>
        <p:spPr bwMode="auto">
          <a:xfrm>
            <a:off x="8255000" y="3135313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8226425" y="3448050"/>
            <a:ext cx="808235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 i="1">
                <a:solidFill>
                  <a:srgbClr val="000000"/>
                </a:solidFill>
              </a:rPr>
              <a:t>clocks</a:t>
            </a:r>
          </a:p>
        </p:txBody>
      </p:sp>
      <p:sp>
        <p:nvSpPr>
          <p:cNvPr id="8202" name="Text Box 9"/>
          <p:cNvSpPr txBox="1">
            <a:spLocks noChangeArrowheads="1"/>
          </p:cNvSpPr>
          <p:nvPr/>
        </p:nvSpPr>
        <p:spPr bwMode="auto">
          <a:xfrm>
            <a:off x="8283575" y="1890713"/>
            <a:ext cx="729687" cy="65864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 i="1">
                <a:solidFill>
                  <a:srgbClr val="000000"/>
                </a:solidFill>
              </a:rPr>
              <a:t>rule</a:t>
            </a:r>
          </a:p>
          <a:p>
            <a:pPr>
              <a:spcBef>
                <a:spcPct val="50000"/>
              </a:spcBef>
              <a:buNone/>
            </a:pPr>
            <a:r>
              <a:rPr lang="en-US" sz="1600" i="1">
                <a:solidFill>
                  <a:srgbClr val="000000"/>
                </a:solidFill>
              </a:rPr>
              <a:t>steps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796925" y="2160588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649788" y="216852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716213" y="2157413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7091363" y="216535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5943600" y="216217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8251825" y="215900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98988" y="2174875"/>
            <a:ext cx="68159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reads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291138" y="2174875"/>
            <a:ext cx="72968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writes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5873750" y="2174875"/>
            <a:ext cx="68159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reads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421438" y="2174875"/>
            <a:ext cx="72968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writes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7059613" y="2174875"/>
            <a:ext cx="68159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reads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7607300" y="2174875"/>
            <a:ext cx="72968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writes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2667000" y="2174875"/>
            <a:ext cx="68159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reads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3970338" y="2174875"/>
            <a:ext cx="72968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writes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735013" y="2174875"/>
            <a:ext cx="68159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reads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2060575" y="2174875"/>
            <a:ext cx="72968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writes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741363" y="3163888"/>
            <a:ext cx="68159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reads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3978275" y="3163888"/>
            <a:ext cx="72968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writes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4589463" y="3163888"/>
            <a:ext cx="68159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reads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7593013" y="3163888"/>
            <a:ext cx="729687" cy="2862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400"/>
              <a:t>writes</a:t>
            </a:r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1019175" y="2520950"/>
            <a:ext cx="0" cy="6556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4460875" y="2517775"/>
            <a:ext cx="0" cy="6556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4779963" y="2514600"/>
            <a:ext cx="0" cy="6556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>
            <a:off x="8043863" y="2511425"/>
            <a:ext cx="0" cy="6556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 flipH="1">
            <a:off x="1177925" y="2506663"/>
            <a:ext cx="1735138" cy="654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 flipH="1">
            <a:off x="4937125" y="2514600"/>
            <a:ext cx="1077913" cy="642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 flipH="1">
            <a:off x="5151438" y="2487613"/>
            <a:ext cx="2074862" cy="666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2543175" y="2503488"/>
            <a:ext cx="1758950" cy="6556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>
            <a:off x="5821363" y="2500313"/>
            <a:ext cx="1816100" cy="6794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>
            <a:off x="6907213" y="2486025"/>
            <a:ext cx="947737" cy="6921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>
            <a:off x="800100" y="2259013"/>
            <a:ext cx="1884363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34" name="Line 42"/>
          <p:cNvSpPr>
            <a:spLocks noChangeShapeType="1"/>
          </p:cNvSpPr>
          <p:nvPr/>
        </p:nvSpPr>
        <p:spPr bwMode="auto">
          <a:xfrm>
            <a:off x="2730500" y="2255838"/>
            <a:ext cx="1884363" cy="0"/>
          </a:xfrm>
          <a:prstGeom prst="line">
            <a:avLst/>
          </a:prstGeom>
          <a:noFill/>
          <a:ln w="3175">
            <a:solidFill>
              <a:srgbClr val="01FF0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>
            <a:off x="4660900" y="2252663"/>
            <a:ext cx="1250950" cy="0"/>
          </a:xfrm>
          <a:prstGeom prst="line">
            <a:avLst/>
          </a:prstGeom>
          <a:noFill/>
          <a:ln w="31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>
            <a:off x="5946775" y="2260600"/>
            <a:ext cx="1111250" cy="0"/>
          </a:xfrm>
          <a:prstGeom prst="line">
            <a:avLst/>
          </a:prstGeom>
          <a:noFill/>
          <a:ln w="317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>
            <a:off x="7110413" y="2257425"/>
            <a:ext cx="1111250" cy="0"/>
          </a:xfrm>
          <a:prstGeom prst="line">
            <a:avLst/>
          </a:prstGeom>
          <a:noFill/>
          <a:ln w="317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>
            <a:off x="4645025" y="3432175"/>
            <a:ext cx="3584575" cy="0"/>
          </a:xfrm>
          <a:prstGeom prst="line">
            <a:avLst/>
          </a:prstGeom>
          <a:noFill/>
          <a:ln w="31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39" name="Line 47"/>
          <p:cNvSpPr>
            <a:spLocks noChangeShapeType="1"/>
          </p:cNvSpPr>
          <p:nvPr/>
        </p:nvSpPr>
        <p:spPr bwMode="auto">
          <a:xfrm>
            <a:off x="4646613" y="3517900"/>
            <a:ext cx="3584575" cy="0"/>
          </a:xfrm>
          <a:prstGeom prst="line">
            <a:avLst/>
          </a:prstGeom>
          <a:noFill/>
          <a:ln w="317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>
            <a:off x="4637088" y="3614738"/>
            <a:ext cx="3584575" cy="0"/>
          </a:xfrm>
          <a:prstGeom prst="line">
            <a:avLst/>
          </a:prstGeom>
          <a:noFill/>
          <a:ln w="317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>
            <a:off x="812800" y="3430588"/>
            <a:ext cx="3783013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>
            <a:off x="812800" y="3521075"/>
            <a:ext cx="3783013" cy="0"/>
          </a:xfrm>
          <a:prstGeom prst="line">
            <a:avLst/>
          </a:prstGeom>
          <a:noFill/>
          <a:ln w="3175">
            <a:solidFill>
              <a:srgbClr val="01FF0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81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Correctness</a:t>
            </a:r>
          </a:p>
        </p:txBody>
      </p:sp>
      <p:sp>
        <p:nvSpPr>
          <p:cNvPr id="9219" name="Content Placeholder 88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27088" y="4125913"/>
            <a:ext cx="7772400" cy="1978025"/>
          </a:xfrm>
        </p:spPr>
        <p:txBody>
          <a:bodyPr/>
          <a:lstStyle/>
          <a:p>
            <a:r>
              <a:rPr lang="en-US" sz="2400" smtClean="0"/>
              <a:t>Rules are allowed to fire in parallel only if the net state change is equivalent to sequential rule execution </a:t>
            </a:r>
          </a:p>
          <a:p>
            <a:r>
              <a:rPr lang="en-US" sz="2400" smtClean="0"/>
              <a:t>Consequence:</a:t>
            </a:r>
            <a:r>
              <a:rPr lang="en-US" sz="2400" smtClean="0">
                <a:sym typeface="Wingdings" pitchFamily="-96" charset="2"/>
              </a:rPr>
              <a:t> t</a:t>
            </a:r>
            <a:r>
              <a:rPr lang="en-US" sz="2400" smtClean="0"/>
              <a:t>he HW can never reach a state unexpected in the rule semantics</a:t>
            </a:r>
          </a:p>
          <a:p>
            <a:endParaRPr lang="en-US" sz="2400" smtClean="0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752475" y="1990725"/>
            <a:ext cx="1020023" cy="4247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400"/>
              <a:t>Rules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752475" y="2968625"/>
            <a:ext cx="720069" cy="4247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400"/>
              <a:t>HW</a:t>
            </a: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3546475" y="1943100"/>
            <a:ext cx="383438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/>
              <a:t>Ri</a:t>
            </a: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3956050" y="1943100"/>
            <a:ext cx="397866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/>
              <a:t>Rj</a:t>
            </a: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4646613" y="1943100"/>
            <a:ext cx="449162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/>
              <a:t>Rk</a:t>
            </a:r>
          </a:p>
        </p:txBody>
      </p:sp>
      <p:grpSp>
        <p:nvGrpSpPr>
          <p:cNvPr id="9225" name="Group 8"/>
          <p:cNvGrpSpPr>
            <a:grpSpLocks/>
          </p:cNvGrpSpPr>
          <p:nvPr/>
        </p:nvGrpSpPr>
        <p:grpSpPr bwMode="auto">
          <a:xfrm>
            <a:off x="4419600" y="2243138"/>
            <a:ext cx="239713" cy="53975"/>
            <a:chOff x="1895" y="3653"/>
            <a:chExt cx="248" cy="56"/>
          </a:xfrm>
        </p:grpSpPr>
        <p:sp>
          <p:nvSpPr>
            <p:cNvPr id="9302" name="Oval 9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9303" name="Oval 10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9304" name="Oval 11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</p:grpSp>
      <p:sp>
        <p:nvSpPr>
          <p:cNvPr id="9226" name="Line 12"/>
          <p:cNvSpPr>
            <a:spLocks noChangeShapeType="1"/>
          </p:cNvSpPr>
          <p:nvPr/>
        </p:nvSpPr>
        <p:spPr bwMode="auto">
          <a:xfrm>
            <a:off x="2886075" y="2270125"/>
            <a:ext cx="373063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27" name="Line 13"/>
          <p:cNvSpPr>
            <a:spLocks noChangeShapeType="1"/>
          </p:cNvSpPr>
          <p:nvPr/>
        </p:nvSpPr>
        <p:spPr bwMode="auto">
          <a:xfrm>
            <a:off x="3254375" y="2270125"/>
            <a:ext cx="3730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28" name="Line 14"/>
          <p:cNvSpPr>
            <a:spLocks noChangeShapeType="1"/>
          </p:cNvSpPr>
          <p:nvPr/>
        </p:nvSpPr>
        <p:spPr bwMode="auto">
          <a:xfrm>
            <a:off x="3622675" y="2270125"/>
            <a:ext cx="373063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29" name="Line 15"/>
          <p:cNvSpPr>
            <a:spLocks noChangeShapeType="1"/>
          </p:cNvSpPr>
          <p:nvPr/>
        </p:nvSpPr>
        <p:spPr bwMode="auto">
          <a:xfrm>
            <a:off x="3990975" y="2270125"/>
            <a:ext cx="373063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30" name="Line 16"/>
          <p:cNvSpPr>
            <a:spLocks noChangeShapeType="1"/>
          </p:cNvSpPr>
          <p:nvPr/>
        </p:nvSpPr>
        <p:spPr bwMode="auto">
          <a:xfrm>
            <a:off x="4727575" y="2270125"/>
            <a:ext cx="3730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/>
        </p:nvSpPr>
        <p:spPr bwMode="auto">
          <a:xfrm>
            <a:off x="5095875" y="2270125"/>
            <a:ext cx="373063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/>
        </p:nvSpPr>
        <p:spPr bwMode="auto">
          <a:xfrm>
            <a:off x="5464175" y="2270125"/>
            <a:ext cx="373063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/>
        </p:nvSpPr>
        <p:spPr bwMode="auto">
          <a:xfrm>
            <a:off x="5832475" y="2270125"/>
            <a:ext cx="3730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/>
        </p:nvSpPr>
        <p:spPr bwMode="auto">
          <a:xfrm>
            <a:off x="2090738" y="2270125"/>
            <a:ext cx="373062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/>
        </p:nvSpPr>
        <p:spPr bwMode="auto">
          <a:xfrm>
            <a:off x="6569075" y="2270125"/>
            <a:ext cx="373063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/>
        </p:nvSpPr>
        <p:spPr bwMode="auto">
          <a:xfrm>
            <a:off x="6937375" y="2270125"/>
            <a:ext cx="373063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/>
        </p:nvSpPr>
        <p:spPr bwMode="auto">
          <a:xfrm>
            <a:off x="7305675" y="2270125"/>
            <a:ext cx="3730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grpSp>
        <p:nvGrpSpPr>
          <p:cNvPr id="9238" name="Group 24"/>
          <p:cNvGrpSpPr>
            <a:grpSpLocks/>
          </p:cNvGrpSpPr>
          <p:nvPr/>
        </p:nvGrpSpPr>
        <p:grpSpPr bwMode="auto">
          <a:xfrm>
            <a:off x="2571750" y="2243138"/>
            <a:ext cx="239713" cy="53975"/>
            <a:chOff x="1895" y="3653"/>
            <a:chExt cx="248" cy="56"/>
          </a:xfrm>
        </p:grpSpPr>
        <p:sp>
          <p:nvSpPr>
            <p:cNvPr id="9299" name="Oval 25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9300" name="Oval 26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9301" name="Oval 27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</p:grpSp>
      <p:grpSp>
        <p:nvGrpSpPr>
          <p:cNvPr id="9239" name="Group 28"/>
          <p:cNvGrpSpPr>
            <a:grpSpLocks/>
          </p:cNvGrpSpPr>
          <p:nvPr/>
        </p:nvGrpSpPr>
        <p:grpSpPr bwMode="auto">
          <a:xfrm>
            <a:off x="6283325" y="2243138"/>
            <a:ext cx="239713" cy="53975"/>
            <a:chOff x="1895" y="3653"/>
            <a:chExt cx="248" cy="56"/>
          </a:xfrm>
        </p:grpSpPr>
        <p:sp>
          <p:nvSpPr>
            <p:cNvPr id="9296" name="Oval 29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9297" name="Oval 30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9298" name="Oval 31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</p:grpSp>
      <p:grpSp>
        <p:nvGrpSpPr>
          <p:cNvPr id="9240" name="Group 32"/>
          <p:cNvGrpSpPr>
            <a:grpSpLocks/>
          </p:cNvGrpSpPr>
          <p:nvPr/>
        </p:nvGrpSpPr>
        <p:grpSpPr bwMode="auto">
          <a:xfrm>
            <a:off x="1809750" y="2243138"/>
            <a:ext cx="239713" cy="53975"/>
            <a:chOff x="1895" y="3653"/>
            <a:chExt cx="248" cy="56"/>
          </a:xfrm>
        </p:grpSpPr>
        <p:sp>
          <p:nvSpPr>
            <p:cNvPr id="9293" name="Oval 33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9294" name="Oval 34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9295" name="Oval 35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</p:grpSp>
      <p:grpSp>
        <p:nvGrpSpPr>
          <p:cNvPr id="9241" name="Group 36"/>
          <p:cNvGrpSpPr>
            <a:grpSpLocks/>
          </p:cNvGrpSpPr>
          <p:nvPr/>
        </p:nvGrpSpPr>
        <p:grpSpPr bwMode="auto">
          <a:xfrm>
            <a:off x="7731125" y="2243138"/>
            <a:ext cx="239713" cy="53975"/>
            <a:chOff x="1895" y="3653"/>
            <a:chExt cx="248" cy="56"/>
          </a:xfrm>
        </p:grpSpPr>
        <p:sp>
          <p:nvSpPr>
            <p:cNvPr id="9290" name="Oval 37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9291" name="Oval 38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9292" name="Oval 39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</p:grpSp>
      <p:sp>
        <p:nvSpPr>
          <p:cNvPr id="9242" name="Line 40"/>
          <p:cNvSpPr>
            <a:spLocks noChangeShapeType="1"/>
          </p:cNvSpPr>
          <p:nvPr/>
        </p:nvSpPr>
        <p:spPr bwMode="auto">
          <a:xfrm>
            <a:off x="1714500" y="3187700"/>
            <a:ext cx="67056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43" name="Line 41"/>
          <p:cNvSpPr>
            <a:spLocks noChangeShapeType="1"/>
          </p:cNvSpPr>
          <p:nvPr/>
        </p:nvSpPr>
        <p:spPr bwMode="auto">
          <a:xfrm>
            <a:off x="5080000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44" name="Line 42"/>
          <p:cNvSpPr>
            <a:spLocks noChangeShapeType="1"/>
          </p:cNvSpPr>
          <p:nvPr/>
        </p:nvSpPr>
        <p:spPr bwMode="auto">
          <a:xfrm>
            <a:off x="2136775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45" name="Line 43"/>
          <p:cNvSpPr>
            <a:spLocks noChangeShapeType="1"/>
          </p:cNvSpPr>
          <p:nvPr/>
        </p:nvSpPr>
        <p:spPr bwMode="auto">
          <a:xfrm>
            <a:off x="6578600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46" name="Line 44"/>
          <p:cNvSpPr>
            <a:spLocks noChangeShapeType="1"/>
          </p:cNvSpPr>
          <p:nvPr/>
        </p:nvSpPr>
        <p:spPr bwMode="auto">
          <a:xfrm>
            <a:off x="3606800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47" name="Line 45"/>
          <p:cNvSpPr>
            <a:spLocks noChangeShapeType="1"/>
          </p:cNvSpPr>
          <p:nvPr/>
        </p:nvSpPr>
        <p:spPr bwMode="auto">
          <a:xfrm>
            <a:off x="8077200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48" name="Freeform 46"/>
          <p:cNvSpPr>
            <a:spLocks/>
          </p:cNvSpPr>
          <p:nvPr/>
        </p:nvSpPr>
        <p:spPr bwMode="auto">
          <a:xfrm>
            <a:off x="2136775" y="2044700"/>
            <a:ext cx="333375" cy="1190625"/>
          </a:xfrm>
          <a:custGeom>
            <a:avLst/>
            <a:gdLst>
              <a:gd name="T0" fmla="*/ 2147483647 w 210"/>
              <a:gd name="T1" fmla="*/ 0 h 750"/>
              <a:gd name="T2" fmla="*/ 2147483647 w 210"/>
              <a:gd name="T3" fmla="*/ 2147483647 h 750"/>
              <a:gd name="T4" fmla="*/ 0 w 210"/>
              <a:gd name="T5" fmla="*/ 2147483647 h 750"/>
              <a:gd name="T6" fmla="*/ 0 w 210"/>
              <a:gd name="T7" fmla="*/ 2147483647 h 750"/>
              <a:gd name="T8" fmla="*/ 0 60000 65536"/>
              <a:gd name="T9" fmla="*/ 0 60000 65536"/>
              <a:gd name="T10" fmla="*/ 0 60000 65536"/>
              <a:gd name="T11" fmla="*/ 0 60000 65536"/>
              <a:gd name="T12" fmla="*/ 0 w 210"/>
              <a:gd name="T13" fmla="*/ 0 h 750"/>
              <a:gd name="T14" fmla="*/ 210 w 210"/>
              <a:gd name="T15" fmla="*/ 750 h 7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0" h="750">
                <a:moveTo>
                  <a:pt x="210" y="0"/>
                </a:moveTo>
                <a:lnTo>
                  <a:pt x="210" y="318"/>
                </a:lnTo>
                <a:lnTo>
                  <a:pt x="0" y="498"/>
                </a:lnTo>
                <a:lnTo>
                  <a:pt x="0" y="750"/>
                </a:lnTo>
              </a:path>
            </a:pathLst>
          </a:cu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49" name="Freeform 47"/>
          <p:cNvSpPr>
            <a:spLocks/>
          </p:cNvSpPr>
          <p:nvPr/>
        </p:nvSpPr>
        <p:spPr bwMode="auto">
          <a:xfrm>
            <a:off x="5842000" y="2035175"/>
            <a:ext cx="723900" cy="1190625"/>
          </a:xfrm>
          <a:custGeom>
            <a:avLst/>
            <a:gdLst>
              <a:gd name="T0" fmla="*/ 0 w 456"/>
              <a:gd name="T1" fmla="*/ 0 h 750"/>
              <a:gd name="T2" fmla="*/ 0 w 456"/>
              <a:gd name="T3" fmla="*/ 2147483647 h 750"/>
              <a:gd name="T4" fmla="*/ 2147483647 w 456"/>
              <a:gd name="T5" fmla="*/ 2147483647 h 750"/>
              <a:gd name="T6" fmla="*/ 2147483647 w 456"/>
              <a:gd name="T7" fmla="*/ 2147483647 h 750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750"/>
              <a:gd name="T14" fmla="*/ 456 w 456"/>
              <a:gd name="T15" fmla="*/ 750 h 7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750">
                <a:moveTo>
                  <a:pt x="0" y="0"/>
                </a:moveTo>
                <a:lnTo>
                  <a:pt x="0" y="324"/>
                </a:lnTo>
                <a:lnTo>
                  <a:pt x="456" y="498"/>
                </a:lnTo>
                <a:lnTo>
                  <a:pt x="456" y="750"/>
                </a:lnTo>
              </a:path>
            </a:pathLst>
          </a:cu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50" name="Line 48"/>
          <p:cNvSpPr>
            <a:spLocks noChangeShapeType="1"/>
          </p:cNvSpPr>
          <p:nvPr/>
        </p:nvSpPr>
        <p:spPr bwMode="auto">
          <a:xfrm>
            <a:off x="5080000" y="2035175"/>
            <a:ext cx="0" cy="1692275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51" name="Line 49"/>
          <p:cNvSpPr>
            <a:spLocks noChangeShapeType="1"/>
          </p:cNvSpPr>
          <p:nvPr/>
        </p:nvSpPr>
        <p:spPr bwMode="auto">
          <a:xfrm>
            <a:off x="3603625" y="2035175"/>
            <a:ext cx="0" cy="165735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52" name="Text Box 50"/>
          <p:cNvSpPr txBox="1">
            <a:spLocks noChangeArrowheads="1"/>
          </p:cNvSpPr>
          <p:nvPr/>
        </p:nvSpPr>
        <p:spPr bwMode="auto">
          <a:xfrm>
            <a:off x="8226425" y="3159125"/>
            <a:ext cx="808235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 i="1">
                <a:solidFill>
                  <a:srgbClr val="000000"/>
                </a:solidFill>
              </a:rPr>
              <a:t>clocks</a:t>
            </a:r>
          </a:p>
        </p:txBody>
      </p:sp>
      <p:sp>
        <p:nvSpPr>
          <p:cNvPr id="9253" name="Text Box 51"/>
          <p:cNvSpPr txBox="1">
            <a:spLocks noChangeArrowheads="1"/>
          </p:cNvSpPr>
          <p:nvPr/>
        </p:nvSpPr>
        <p:spPr bwMode="auto">
          <a:xfrm>
            <a:off x="8283575" y="1890713"/>
            <a:ext cx="729687" cy="65864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 i="1">
                <a:solidFill>
                  <a:srgbClr val="000000"/>
                </a:solidFill>
              </a:rPr>
              <a:t>rule</a:t>
            </a:r>
          </a:p>
          <a:p>
            <a:pPr>
              <a:spcBef>
                <a:spcPct val="50000"/>
              </a:spcBef>
              <a:buNone/>
            </a:pPr>
            <a:r>
              <a:rPr lang="en-US" sz="1600" i="1">
                <a:solidFill>
                  <a:srgbClr val="000000"/>
                </a:solidFill>
              </a:rPr>
              <a:t>steps</a:t>
            </a:r>
          </a:p>
        </p:txBody>
      </p:sp>
      <p:sp>
        <p:nvSpPr>
          <p:cNvPr id="9254" name="Line 52"/>
          <p:cNvSpPr>
            <a:spLocks noChangeShapeType="1"/>
          </p:cNvSpPr>
          <p:nvPr/>
        </p:nvSpPr>
        <p:spPr bwMode="auto">
          <a:xfrm>
            <a:off x="8243888" y="2259013"/>
            <a:ext cx="373062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55" name="Line 53"/>
          <p:cNvSpPr>
            <a:spLocks noChangeShapeType="1"/>
          </p:cNvSpPr>
          <p:nvPr/>
        </p:nvSpPr>
        <p:spPr bwMode="auto">
          <a:xfrm>
            <a:off x="8612188" y="2259013"/>
            <a:ext cx="373062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56" name="AutoShape 54"/>
          <p:cNvSpPr>
            <a:spLocks noChangeArrowheads="1"/>
          </p:cNvSpPr>
          <p:nvPr/>
        </p:nvSpPr>
        <p:spPr bwMode="auto">
          <a:xfrm>
            <a:off x="3681413" y="2681288"/>
            <a:ext cx="1320800" cy="1063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17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None/>
            </a:pPr>
            <a:endParaRPr lang="en-US"/>
          </a:p>
        </p:txBody>
      </p:sp>
      <p:sp>
        <p:nvSpPr>
          <p:cNvPr id="9257" name="Text Box 55"/>
          <p:cNvSpPr txBox="1">
            <a:spLocks noChangeArrowheads="1"/>
          </p:cNvSpPr>
          <p:nvPr/>
        </p:nvSpPr>
        <p:spPr bwMode="auto">
          <a:xfrm>
            <a:off x="4151313" y="3392488"/>
            <a:ext cx="383438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/>
              <a:t>Ri</a:t>
            </a:r>
          </a:p>
        </p:txBody>
      </p:sp>
      <p:sp>
        <p:nvSpPr>
          <p:cNvPr id="9258" name="Text Box 56"/>
          <p:cNvSpPr txBox="1">
            <a:spLocks noChangeArrowheads="1"/>
          </p:cNvSpPr>
          <p:nvPr/>
        </p:nvSpPr>
        <p:spPr bwMode="auto">
          <a:xfrm>
            <a:off x="4162425" y="2657475"/>
            <a:ext cx="397866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/>
              <a:t>Rj</a:t>
            </a:r>
          </a:p>
        </p:txBody>
      </p:sp>
      <p:sp>
        <p:nvSpPr>
          <p:cNvPr id="9259" name="Text Box 57"/>
          <p:cNvSpPr txBox="1">
            <a:spLocks noChangeArrowheads="1"/>
          </p:cNvSpPr>
          <p:nvPr/>
        </p:nvSpPr>
        <p:spPr bwMode="auto">
          <a:xfrm>
            <a:off x="4151313" y="2981325"/>
            <a:ext cx="449162" cy="31393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1600"/>
              <a:t>Rk</a:t>
            </a:r>
          </a:p>
        </p:txBody>
      </p:sp>
      <p:grpSp>
        <p:nvGrpSpPr>
          <p:cNvPr id="9260" name="Group 58"/>
          <p:cNvGrpSpPr>
            <a:grpSpLocks/>
          </p:cNvGrpSpPr>
          <p:nvPr/>
        </p:nvGrpSpPr>
        <p:grpSpPr bwMode="auto">
          <a:xfrm>
            <a:off x="4227513" y="3333750"/>
            <a:ext cx="239712" cy="53975"/>
            <a:chOff x="1895" y="3653"/>
            <a:chExt cx="248" cy="56"/>
          </a:xfrm>
        </p:grpSpPr>
        <p:sp>
          <p:nvSpPr>
            <p:cNvPr id="9287" name="Oval 59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9288" name="Oval 60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  <p:sp>
          <p:nvSpPr>
            <p:cNvPr id="9289" name="Oval 61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None/>
              </a:pPr>
              <a:endParaRPr lang="en-US"/>
            </a:p>
          </p:txBody>
        </p:sp>
      </p:grpSp>
      <p:sp>
        <p:nvSpPr>
          <p:cNvPr id="9261" name="Freeform 63"/>
          <p:cNvSpPr>
            <a:spLocks/>
          </p:cNvSpPr>
          <p:nvPr/>
        </p:nvSpPr>
        <p:spPr bwMode="auto">
          <a:xfrm>
            <a:off x="8069263" y="1985963"/>
            <a:ext cx="165100" cy="1179512"/>
          </a:xfrm>
          <a:custGeom>
            <a:avLst/>
            <a:gdLst>
              <a:gd name="T0" fmla="*/ 2147483647 w 104"/>
              <a:gd name="T1" fmla="*/ 0 h 743"/>
              <a:gd name="T2" fmla="*/ 2147483647 w 104"/>
              <a:gd name="T3" fmla="*/ 2147483647 h 743"/>
              <a:gd name="T4" fmla="*/ 0 w 104"/>
              <a:gd name="T5" fmla="*/ 2147483647 h 743"/>
              <a:gd name="T6" fmla="*/ 0 w 104"/>
              <a:gd name="T7" fmla="*/ 2147483647 h 743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743"/>
              <a:gd name="T14" fmla="*/ 104 w 104"/>
              <a:gd name="T15" fmla="*/ 743 h 7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743">
                <a:moveTo>
                  <a:pt x="104" y="0"/>
                </a:moveTo>
                <a:lnTo>
                  <a:pt x="104" y="318"/>
                </a:lnTo>
                <a:lnTo>
                  <a:pt x="0" y="492"/>
                </a:lnTo>
                <a:lnTo>
                  <a:pt x="0" y="743"/>
                </a:lnTo>
              </a:path>
            </a:pathLst>
          </a:cu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62" name="Line 64"/>
          <p:cNvSpPr>
            <a:spLocks noChangeShapeType="1"/>
          </p:cNvSpPr>
          <p:nvPr/>
        </p:nvSpPr>
        <p:spPr bwMode="auto">
          <a:xfrm>
            <a:off x="3608388" y="3656013"/>
            <a:ext cx="1463675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63" name="Line 65"/>
          <p:cNvSpPr>
            <a:spLocks noChangeShapeType="1"/>
          </p:cNvSpPr>
          <p:nvPr/>
        </p:nvSpPr>
        <p:spPr bwMode="auto">
          <a:xfrm>
            <a:off x="3621088" y="2944813"/>
            <a:ext cx="1463675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64" name="Line 66"/>
          <p:cNvSpPr>
            <a:spLocks noChangeShapeType="1"/>
          </p:cNvSpPr>
          <p:nvPr/>
        </p:nvSpPr>
        <p:spPr bwMode="auto">
          <a:xfrm>
            <a:off x="3613150" y="3244850"/>
            <a:ext cx="145097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65" name="Line 67"/>
          <p:cNvSpPr>
            <a:spLocks noChangeShapeType="1"/>
          </p:cNvSpPr>
          <p:nvPr/>
        </p:nvSpPr>
        <p:spPr bwMode="auto">
          <a:xfrm>
            <a:off x="2466975" y="217487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66" name="Line 68"/>
          <p:cNvSpPr>
            <a:spLocks noChangeShapeType="1"/>
          </p:cNvSpPr>
          <p:nvPr/>
        </p:nvSpPr>
        <p:spPr bwMode="auto">
          <a:xfrm>
            <a:off x="3608388" y="217170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67" name="Line 69"/>
          <p:cNvSpPr>
            <a:spLocks noChangeShapeType="1"/>
          </p:cNvSpPr>
          <p:nvPr/>
        </p:nvSpPr>
        <p:spPr bwMode="auto">
          <a:xfrm>
            <a:off x="5094288" y="216852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68" name="Line 70"/>
          <p:cNvSpPr>
            <a:spLocks noChangeShapeType="1"/>
          </p:cNvSpPr>
          <p:nvPr/>
        </p:nvSpPr>
        <p:spPr bwMode="auto">
          <a:xfrm>
            <a:off x="5835650" y="216535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69" name="Line 71"/>
          <p:cNvSpPr>
            <a:spLocks noChangeShapeType="1"/>
          </p:cNvSpPr>
          <p:nvPr/>
        </p:nvSpPr>
        <p:spPr bwMode="auto">
          <a:xfrm>
            <a:off x="8232775" y="2173288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70" name="Line 72"/>
          <p:cNvSpPr>
            <a:spLocks noChangeShapeType="1"/>
          </p:cNvSpPr>
          <p:nvPr/>
        </p:nvSpPr>
        <p:spPr bwMode="auto">
          <a:xfrm>
            <a:off x="3983038" y="216852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71" name="Line 73"/>
          <p:cNvSpPr>
            <a:spLocks noChangeShapeType="1"/>
          </p:cNvSpPr>
          <p:nvPr/>
        </p:nvSpPr>
        <p:spPr bwMode="auto">
          <a:xfrm>
            <a:off x="4357688" y="216535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72" name="Line 74"/>
          <p:cNvSpPr>
            <a:spLocks noChangeShapeType="1"/>
          </p:cNvSpPr>
          <p:nvPr/>
        </p:nvSpPr>
        <p:spPr bwMode="auto">
          <a:xfrm>
            <a:off x="4732338" y="216217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73" name="Line 75"/>
          <p:cNvSpPr>
            <a:spLocks noChangeShapeType="1"/>
          </p:cNvSpPr>
          <p:nvPr/>
        </p:nvSpPr>
        <p:spPr bwMode="auto">
          <a:xfrm>
            <a:off x="5473700" y="2170113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74" name="Line 76"/>
          <p:cNvSpPr>
            <a:spLocks noChangeShapeType="1"/>
          </p:cNvSpPr>
          <p:nvPr/>
        </p:nvSpPr>
        <p:spPr bwMode="auto">
          <a:xfrm>
            <a:off x="6203950" y="217805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75" name="Line 77"/>
          <p:cNvSpPr>
            <a:spLocks noChangeShapeType="1"/>
          </p:cNvSpPr>
          <p:nvPr/>
        </p:nvSpPr>
        <p:spPr bwMode="auto">
          <a:xfrm>
            <a:off x="6934200" y="2185988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76" name="Line 78"/>
          <p:cNvSpPr>
            <a:spLocks noChangeShapeType="1"/>
          </p:cNvSpPr>
          <p:nvPr/>
        </p:nvSpPr>
        <p:spPr bwMode="auto">
          <a:xfrm>
            <a:off x="6575425" y="217170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77" name="Line 79"/>
          <p:cNvSpPr>
            <a:spLocks noChangeShapeType="1"/>
          </p:cNvSpPr>
          <p:nvPr/>
        </p:nvSpPr>
        <p:spPr bwMode="auto">
          <a:xfrm>
            <a:off x="7305675" y="216852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78" name="Line 80"/>
          <p:cNvSpPr>
            <a:spLocks noChangeShapeType="1"/>
          </p:cNvSpPr>
          <p:nvPr/>
        </p:nvSpPr>
        <p:spPr bwMode="auto">
          <a:xfrm>
            <a:off x="7691438" y="216535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79" name="Line 81"/>
          <p:cNvSpPr>
            <a:spLocks noChangeShapeType="1"/>
          </p:cNvSpPr>
          <p:nvPr/>
        </p:nvSpPr>
        <p:spPr bwMode="auto">
          <a:xfrm>
            <a:off x="8621713" y="216217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80" name="Line 82"/>
          <p:cNvSpPr>
            <a:spLocks noChangeShapeType="1"/>
          </p:cNvSpPr>
          <p:nvPr/>
        </p:nvSpPr>
        <p:spPr bwMode="auto">
          <a:xfrm>
            <a:off x="8974138" y="215900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81" name="Line 83"/>
          <p:cNvSpPr>
            <a:spLocks noChangeShapeType="1"/>
          </p:cNvSpPr>
          <p:nvPr/>
        </p:nvSpPr>
        <p:spPr bwMode="auto">
          <a:xfrm>
            <a:off x="3259138" y="2166938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82" name="Line 84"/>
          <p:cNvSpPr>
            <a:spLocks noChangeShapeType="1"/>
          </p:cNvSpPr>
          <p:nvPr/>
        </p:nvSpPr>
        <p:spPr bwMode="auto">
          <a:xfrm>
            <a:off x="2900363" y="217487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9283" name="Line 85"/>
          <p:cNvSpPr>
            <a:spLocks noChangeShapeType="1"/>
          </p:cNvSpPr>
          <p:nvPr/>
        </p:nvSpPr>
        <p:spPr bwMode="auto">
          <a:xfrm>
            <a:off x="2108200" y="217170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3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52425"/>
            <a:ext cx="832485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One-rule-at-a-time semantics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9427" y="1631867"/>
            <a:ext cx="7772400" cy="3427021"/>
          </a:xfrm>
        </p:spPr>
        <p:txBody>
          <a:bodyPr/>
          <a:lstStyle/>
          <a:p>
            <a:r>
              <a:rPr lang="en-US" sz="2400" dirty="0" smtClean="0"/>
              <a:t>Rule execution (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>
                <a:sym typeface="Symbol"/>
              </a:rPr>
              <a:t>Legal states: S is a legal state if and only if given an initial state </a:t>
            </a:r>
            <a:r>
              <a:rPr lang="en-US" sz="2400" dirty="0" smtClean="0"/>
              <a:t>S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, there exists a sequence of rules r</a:t>
            </a:r>
            <a:r>
              <a:rPr lang="en-US" sz="2400" baseline="-25000" dirty="0" smtClean="0"/>
              <a:t>j1</a:t>
            </a:r>
            <a:r>
              <a:rPr lang="en-US" sz="2400" dirty="0" smtClean="0"/>
              <a:t>,….,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jn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such that S=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jn</a:t>
            </a:r>
            <a:r>
              <a:rPr lang="en-US" sz="2400" dirty="0" smtClean="0"/>
              <a:t>(…(r</a:t>
            </a:r>
            <a:r>
              <a:rPr lang="en-US" sz="2400" baseline="-25000" dirty="0" smtClean="0"/>
              <a:t>j1</a:t>
            </a:r>
            <a:r>
              <a:rPr lang="en-US" sz="2400" dirty="0" smtClean="0"/>
              <a:t>(S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))…)</a:t>
            </a:r>
            <a:endParaRPr lang="en-US" sz="24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1305450" y="2173185"/>
            <a:ext cx="6972486" cy="1015663"/>
            <a:chOff x="1291516" y="1816925"/>
            <a:chExt cx="6972486" cy="1015663"/>
          </a:xfrm>
        </p:grpSpPr>
        <p:sp>
          <p:nvSpPr>
            <p:cNvPr id="5" name="TextBox 4"/>
            <p:cNvSpPr txBox="1"/>
            <p:nvPr/>
          </p:nvSpPr>
          <p:spPr>
            <a:xfrm>
              <a:off x="1291516" y="1816925"/>
              <a:ext cx="6972486" cy="101566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Rule r a </a:t>
              </a:r>
              <a:r>
                <a:rPr lang="en-US" dirty="0" smtClean="0">
                  <a:sym typeface="Symbol"/>
                </a:rPr>
                <a:t></a:t>
              </a:r>
              <a:r>
                <a:rPr lang="en-US" dirty="0" smtClean="0"/>
                <a:t> P      &lt;S,{}&gt; |- a </a:t>
              </a:r>
              <a:r>
                <a:rPr lang="en-US" dirty="0" smtClean="0">
                  <a:sym typeface="Symbol"/>
                </a:rPr>
                <a:t> </a:t>
              </a:r>
              <a:r>
                <a:rPr lang="en-US" dirty="0" smtClean="0"/>
                <a:t> U</a:t>
              </a:r>
            </a:p>
            <a:p>
              <a:pPr algn="ctr"/>
              <a:r>
                <a:rPr lang="en-US" dirty="0" smtClean="0"/>
                <a:t>P |- S </a:t>
              </a:r>
              <a:r>
                <a:rPr lang="en-US" dirty="0" smtClean="0">
                  <a:sym typeface="Symbol"/>
                </a:rPr>
                <a:t> </a:t>
              </a:r>
              <a:r>
                <a:rPr lang="en-US" dirty="0" smtClean="0"/>
                <a:t>update(S,U)</a:t>
              </a:r>
            </a:p>
            <a:p>
              <a:pPr algn="ctr"/>
              <a:r>
                <a:rPr lang="en-US" dirty="0" smtClean="0"/>
                <a:t>Where update(S,U)[x] = if (</a:t>
              </a:r>
              <a:r>
                <a:rPr lang="en-US" dirty="0" err="1" smtClean="0"/>
                <a:t>x,v</a:t>
              </a:r>
              <a:r>
                <a:rPr lang="en-US" dirty="0" smtClean="0"/>
                <a:t>) </a:t>
              </a:r>
              <a:r>
                <a:rPr lang="en-US" dirty="0">
                  <a:sym typeface="Symbol"/>
                </a:rPr>
                <a:t></a:t>
              </a:r>
              <a:r>
                <a:rPr lang="en-US" dirty="0" smtClean="0"/>
                <a:t> U the v else S[x]</a:t>
              </a:r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 flipV="1">
              <a:off x="2481943" y="2173185"/>
              <a:ext cx="4619501" cy="11876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1560050" y="5080660"/>
            <a:ext cx="6435416" cy="1015663"/>
            <a:chOff x="1560051" y="1816925"/>
            <a:chExt cx="6435416" cy="1015663"/>
          </a:xfrm>
        </p:grpSpPr>
        <p:sp>
          <p:nvSpPr>
            <p:cNvPr id="18" name="TextBox 17"/>
            <p:cNvSpPr txBox="1"/>
            <p:nvPr/>
          </p:nvSpPr>
          <p:spPr>
            <a:xfrm>
              <a:off x="1560051" y="1816925"/>
              <a:ext cx="6435416" cy="101566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 |- S</a:t>
              </a:r>
              <a:r>
                <a:rPr lang="en-US" baseline="-25000" dirty="0" smtClean="0"/>
                <a:t>0</a:t>
              </a:r>
              <a:r>
                <a:rPr lang="en-US" dirty="0" smtClean="0"/>
                <a:t> </a:t>
              </a:r>
              <a:r>
                <a:rPr lang="en-US" dirty="0" smtClean="0">
                  <a:sym typeface="Symbol"/>
                </a:rPr>
                <a:t>* </a:t>
              </a:r>
              <a:r>
                <a:rPr lang="en-US" dirty="0" smtClean="0"/>
                <a:t>S</a:t>
              </a:r>
            </a:p>
            <a:p>
              <a:pPr algn="ctr"/>
              <a:r>
                <a:rPr lang="en-US" dirty="0" smtClean="0"/>
                <a:t> S </a:t>
              </a:r>
              <a:r>
                <a:rPr lang="en-US" dirty="0" smtClean="0">
                  <a:sym typeface="Symbol"/>
                </a:rPr>
                <a:t></a:t>
              </a:r>
              <a:r>
                <a:rPr lang="en-US" dirty="0" smtClean="0"/>
                <a:t> </a:t>
              </a:r>
              <a:r>
                <a:rPr lang="en-US" dirty="0" err="1" smtClean="0"/>
                <a:t>LegalState</a:t>
              </a:r>
              <a:r>
                <a:rPr lang="en-US" dirty="0" smtClean="0"/>
                <a:t>(P,S</a:t>
              </a:r>
              <a:r>
                <a:rPr lang="en-US" baseline="-25000" dirty="0" smtClean="0"/>
                <a:t>0</a:t>
              </a:r>
              <a:r>
                <a:rPr lang="en-US" dirty="0" smtClean="0"/>
                <a:t>)</a:t>
              </a:r>
            </a:p>
            <a:p>
              <a:pPr algn="ctr"/>
              <a:r>
                <a:rPr lang="en-US" dirty="0"/>
                <a:t>where </a:t>
              </a:r>
              <a:r>
                <a:rPr lang="en-US" dirty="0">
                  <a:sym typeface="Symbol"/>
                </a:rPr>
                <a:t>* is the transitive reflexive closure of </a:t>
              </a:r>
              <a:r>
                <a:rPr lang="en-US" dirty="0" smtClean="0">
                  <a:sym typeface="Symbol"/>
                </a:rPr>
                <a:t></a:t>
              </a:r>
              <a:endParaRPr lang="en-US" dirty="0">
                <a:sym typeface="Symbol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 flipV="1">
              <a:off x="2481943" y="2173185"/>
              <a:ext cx="4619501" cy="11876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75499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Concurrent scheduling of rules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669" y="1610862"/>
            <a:ext cx="7593419" cy="4316971"/>
          </a:xfrm>
        </p:spPr>
        <p:txBody>
          <a:bodyPr/>
          <a:lstStyle/>
          <a:p>
            <a:r>
              <a:rPr lang="en-US" sz="2400" dirty="0" smtClean="0"/>
              <a:t>rule 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and </a:t>
            </a:r>
            <a:r>
              <a:rPr lang="en-US" sz="2400" dirty="0"/>
              <a:t>rule </a:t>
            </a:r>
            <a:r>
              <a:rPr lang="en-US" sz="2400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can be scheduled concurrently, preserving one-rule-at-a-time semantics, if and only if </a:t>
            </a:r>
          </a:p>
          <a:p>
            <a:pPr lvl="1"/>
            <a:r>
              <a:rPr lang="en-US" sz="2000" dirty="0" smtClean="0"/>
              <a:t>for all S. (a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|a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)(S) = either 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(S)) or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(a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(S</a:t>
            </a:r>
            <a:r>
              <a:rPr lang="en-US" sz="2000" dirty="0"/>
              <a:t>)) </a:t>
            </a:r>
          </a:p>
          <a:p>
            <a:endParaRPr lang="en-US" sz="2400" dirty="0" smtClean="0"/>
          </a:p>
          <a:p>
            <a:r>
              <a:rPr lang="en-US" sz="2400" dirty="0"/>
              <a:t>rule r</a:t>
            </a:r>
            <a:r>
              <a:rPr lang="en-US" sz="2400" baseline="-25000" dirty="0"/>
              <a:t>1</a:t>
            </a:r>
            <a:r>
              <a:rPr lang="en-US" sz="2400" dirty="0"/>
              <a:t> a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 smtClean="0"/>
              <a:t>to </a:t>
            </a:r>
            <a:r>
              <a:rPr lang="en-US" sz="2400" dirty="0"/>
              <a:t>rule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can be scheduled concurrently, preserving one-rule-at-a-time semantics, if and only if  </a:t>
            </a:r>
            <a:r>
              <a:rPr lang="en-US" sz="2400" dirty="0" smtClean="0"/>
              <a:t>there exists a permutation (p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,…,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 of (1,…,n) such that</a:t>
            </a:r>
          </a:p>
          <a:p>
            <a:pPr lvl="1"/>
            <a:r>
              <a:rPr lang="en-US" sz="2000" dirty="0" smtClean="0"/>
              <a:t>for all S. </a:t>
            </a:r>
            <a:r>
              <a:rPr lang="en-US" sz="2000" dirty="0"/>
              <a:t>(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|…|a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)(</a:t>
            </a:r>
            <a:r>
              <a:rPr lang="en-US" sz="2000" dirty="0"/>
              <a:t>S) =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pn</a:t>
            </a:r>
            <a:r>
              <a:rPr lang="en-US" sz="2000" dirty="0" smtClean="0"/>
              <a:t>(…(a</a:t>
            </a:r>
            <a:r>
              <a:rPr lang="en-US" sz="2000" baseline="-25000" dirty="0" smtClean="0"/>
              <a:t>p1</a:t>
            </a:r>
            <a:r>
              <a:rPr lang="en-US" sz="2000" dirty="0" smtClean="0"/>
              <a:t>(S))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8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07" y="364174"/>
            <a:ext cx="8015844" cy="1143000"/>
          </a:xfrm>
        </p:spPr>
        <p:txBody>
          <a:bodyPr/>
          <a:lstStyle/>
          <a:p>
            <a:r>
              <a:rPr lang="en-US" sz="3600" dirty="0" smtClean="0"/>
              <a:t>Compiler test for concurrent scheduling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440" y="2366901"/>
            <a:ext cx="8305801" cy="2917617"/>
          </a:xfrm>
        </p:spPr>
        <p:txBody>
          <a:bodyPr/>
          <a:lstStyle/>
          <a:p>
            <a:r>
              <a:rPr lang="en-US" sz="2400" dirty="0" smtClean="0"/>
              <a:t>Rules </a:t>
            </a:r>
            <a:r>
              <a:rPr lang="en-US" sz="2400" dirty="0" err="1"/>
              <a:t>ra</a:t>
            </a:r>
            <a:r>
              <a:rPr lang="en-US" sz="2400" dirty="0"/>
              <a:t> and </a:t>
            </a:r>
            <a:r>
              <a:rPr lang="en-US" sz="2400" dirty="0" err="1"/>
              <a:t>rb</a:t>
            </a:r>
            <a:r>
              <a:rPr lang="en-US" sz="2400" dirty="0"/>
              <a:t> are </a:t>
            </a:r>
            <a:r>
              <a:rPr lang="en-US" sz="2400" i="1" dirty="0"/>
              <a:t>conflict free </a:t>
            </a:r>
            <a:r>
              <a:rPr lang="en-US" sz="2400" dirty="0"/>
              <a:t>(CF) if</a:t>
            </a:r>
          </a:p>
          <a:p>
            <a:pPr marL="457200" lvl="1" indent="0">
              <a:buNone/>
            </a:pPr>
            <a:r>
              <a:rPr lang="en-US" sz="2000" dirty="0" smtClean="0"/>
              <a:t>(RS(</a:t>
            </a:r>
            <a:r>
              <a:rPr lang="en-US" sz="2000" dirty="0" err="1" smtClean="0"/>
              <a:t>ra</a:t>
            </a:r>
            <a:r>
              <a:rPr lang="en-US" sz="2000" dirty="0"/>
              <a:t>)</a:t>
            </a:r>
            <a:r>
              <a:rPr lang="en-US" sz="2000" dirty="0" smtClean="0">
                <a:sym typeface="Symbol"/>
              </a:rPr>
              <a:t></a:t>
            </a:r>
            <a:r>
              <a:rPr lang="en-US" sz="2000" dirty="0" smtClean="0"/>
              <a:t>WS(</a:t>
            </a:r>
            <a:r>
              <a:rPr lang="en-US" sz="2000" dirty="0" err="1" smtClean="0"/>
              <a:t>rb</a:t>
            </a:r>
            <a:r>
              <a:rPr lang="en-US" sz="2000" dirty="0"/>
              <a:t>) = </a:t>
            </a:r>
            <a:r>
              <a:rPr lang="en-US" sz="2000" dirty="0" smtClean="0">
                <a:sym typeface="Symbol"/>
              </a:rPr>
              <a:t>) </a:t>
            </a:r>
            <a:r>
              <a:rPr lang="en-US" sz="2000" dirty="0">
                <a:sym typeface="Symbol"/>
              </a:rPr>
              <a:t> 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dirty="0" smtClean="0"/>
              <a:t>RS(</a:t>
            </a:r>
            <a:r>
              <a:rPr lang="en-US" sz="2000" dirty="0" err="1" smtClean="0"/>
              <a:t>rb</a:t>
            </a:r>
            <a:r>
              <a:rPr lang="en-US" sz="2000" dirty="0"/>
              <a:t>)</a:t>
            </a:r>
            <a:r>
              <a:rPr lang="en-US" sz="2000" dirty="0" smtClean="0">
                <a:sym typeface="Symbol"/>
              </a:rPr>
              <a:t></a:t>
            </a:r>
            <a:r>
              <a:rPr lang="en-US" sz="2000" dirty="0" smtClean="0"/>
              <a:t>WS(</a:t>
            </a:r>
            <a:r>
              <a:rPr lang="en-US" sz="2000" dirty="0" err="1" smtClean="0"/>
              <a:t>ra</a:t>
            </a:r>
            <a:r>
              <a:rPr lang="en-US" sz="2000" dirty="0"/>
              <a:t>) = </a:t>
            </a:r>
            <a:r>
              <a:rPr lang="en-US" sz="2000" dirty="0" smtClean="0">
                <a:sym typeface="Symbol"/>
              </a:rPr>
              <a:t>) </a:t>
            </a:r>
            <a:r>
              <a:rPr lang="en-US" sz="2000" dirty="0">
                <a:sym typeface="Symbol"/>
              </a:rPr>
              <a:t> 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dirty="0" smtClean="0"/>
              <a:t>WS(</a:t>
            </a:r>
            <a:r>
              <a:rPr lang="en-US" sz="2000" dirty="0" err="1" smtClean="0"/>
              <a:t>ra</a:t>
            </a:r>
            <a:r>
              <a:rPr lang="en-US" sz="2000" dirty="0"/>
              <a:t>)</a:t>
            </a:r>
            <a:r>
              <a:rPr lang="en-US" sz="2000" dirty="0" smtClean="0">
                <a:sym typeface="Symbol"/>
              </a:rPr>
              <a:t></a:t>
            </a:r>
            <a:r>
              <a:rPr lang="en-US" sz="2000" dirty="0" smtClean="0"/>
              <a:t>WS(</a:t>
            </a:r>
            <a:r>
              <a:rPr lang="en-US" sz="2000" dirty="0" err="1" smtClean="0"/>
              <a:t>rb</a:t>
            </a:r>
            <a:r>
              <a:rPr lang="en-US" sz="2000" dirty="0"/>
              <a:t>) = </a:t>
            </a:r>
            <a:r>
              <a:rPr lang="en-US" sz="2000" dirty="0" smtClean="0">
                <a:sym typeface="Symbol"/>
              </a:rPr>
              <a:t>) </a:t>
            </a:r>
            <a:endParaRPr lang="en-US" sz="2400" dirty="0" smtClean="0"/>
          </a:p>
          <a:p>
            <a:r>
              <a:rPr lang="en-US" sz="2400" dirty="0" smtClean="0"/>
              <a:t>Rules </a:t>
            </a:r>
            <a:r>
              <a:rPr lang="en-US" sz="2400" dirty="0" err="1" smtClean="0"/>
              <a:t>ra</a:t>
            </a:r>
            <a:r>
              <a:rPr lang="en-US" sz="2400" dirty="0" smtClean="0"/>
              <a:t> and </a:t>
            </a:r>
            <a:r>
              <a:rPr lang="en-US" sz="2400" dirty="0" err="1" smtClean="0"/>
              <a:t>rb</a:t>
            </a:r>
            <a:r>
              <a:rPr lang="en-US" sz="2400" dirty="0" smtClean="0"/>
              <a:t> are </a:t>
            </a:r>
            <a:r>
              <a:rPr lang="en-US" sz="2400" i="1" dirty="0" smtClean="0"/>
              <a:t>sequentially </a:t>
            </a:r>
            <a:r>
              <a:rPr lang="en-US" sz="2400" i="1" dirty="0" err="1" smtClean="0"/>
              <a:t>composable</a:t>
            </a:r>
            <a:r>
              <a:rPr lang="en-US" sz="2400" i="1" dirty="0" smtClean="0"/>
              <a:t> </a:t>
            </a:r>
            <a:r>
              <a:rPr lang="en-US" sz="2400" dirty="0" smtClean="0"/>
              <a:t>(SC) (</a:t>
            </a:r>
            <a:r>
              <a:rPr lang="en-US" sz="2400" dirty="0" err="1" smtClean="0"/>
              <a:t>ra</a:t>
            </a:r>
            <a:r>
              <a:rPr lang="en-US" sz="2400" dirty="0" smtClean="0"/>
              <a:t>&lt;</a:t>
            </a:r>
            <a:r>
              <a:rPr lang="en-US" sz="2400" dirty="0" err="1" smtClean="0"/>
              <a:t>rb</a:t>
            </a:r>
            <a:r>
              <a:rPr lang="en-US" sz="2400" dirty="0" smtClean="0"/>
              <a:t>) if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000" dirty="0" smtClean="0"/>
              <a:t>(</a:t>
            </a:r>
            <a:r>
              <a:rPr lang="en-US" sz="2000" dirty="0"/>
              <a:t>RS(</a:t>
            </a:r>
            <a:r>
              <a:rPr lang="en-US" sz="2000" dirty="0" err="1"/>
              <a:t>rb</a:t>
            </a:r>
            <a:r>
              <a:rPr lang="en-US" sz="2000" dirty="0"/>
              <a:t>)</a:t>
            </a:r>
            <a:r>
              <a:rPr lang="en-US" sz="2000" dirty="0">
                <a:sym typeface="Symbol"/>
              </a:rPr>
              <a:t></a:t>
            </a:r>
            <a:r>
              <a:rPr lang="en-US" sz="2000" dirty="0"/>
              <a:t>WS(</a:t>
            </a:r>
            <a:r>
              <a:rPr lang="en-US" sz="2000" dirty="0" err="1"/>
              <a:t>ra</a:t>
            </a:r>
            <a:r>
              <a:rPr lang="en-US" sz="2000" dirty="0"/>
              <a:t>) = </a:t>
            </a:r>
            <a:r>
              <a:rPr lang="en-US" sz="2000" dirty="0">
                <a:sym typeface="Symbol"/>
              </a:rPr>
              <a:t>)  (</a:t>
            </a:r>
            <a:r>
              <a:rPr lang="en-US" sz="2000" dirty="0"/>
              <a:t>WS(</a:t>
            </a:r>
            <a:r>
              <a:rPr lang="en-US" sz="2000" dirty="0" err="1"/>
              <a:t>ra</a:t>
            </a:r>
            <a:r>
              <a:rPr lang="en-US" sz="2000" dirty="0"/>
              <a:t>)</a:t>
            </a:r>
            <a:r>
              <a:rPr lang="en-US" sz="2000" dirty="0">
                <a:sym typeface="Symbol"/>
              </a:rPr>
              <a:t></a:t>
            </a:r>
            <a:r>
              <a:rPr lang="en-US" sz="2000" dirty="0"/>
              <a:t>WS(</a:t>
            </a:r>
            <a:r>
              <a:rPr lang="en-US" sz="2000" dirty="0" err="1"/>
              <a:t>rb</a:t>
            </a:r>
            <a:r>
              <a:rPr lang="en-US" sz="2000" dirty="0"/>
              <a:t>) = </a:t>
            </a:r>
            <a:r>
              <a:rPr lang="en-US" sz="2000" dirty="0">
                <a:sym typeface="Symbol"/>
              </a:rPr>
              <a:t>)</a:t>
            </a:r>
            <a:endParaRPr lang="en-US" sz="2000" dirty="0" smtClean="0"/>
          </a:p>
          <a:p>
            <a:r>
              <a:rPr lang="en-US" sz="2400" dirty="0" smtClean="0"/>
              <a:t>Rules </a:t>
            </a:r>
            <a:r>
              <a:rPr lang="en-US" sz="2400" dirty="0" err="1" smtClean="0"/>
              <a:t>ra</a:t>
            </a:r>
            <a:r>
              <a:rPr lang="en-US" sz="2400" dirty="0" smtClean="0"/>
              <a:t> and </a:t>
            </a:r>
            <a:r>
              <a:rPr lang="en-US" sz="2400" dirty="0" err="1" smtClean="0"/>
              <a:t>rb</a:t>
            </a:r>
            <a:r>
              <a:rPr lang="en-US" sz="2400" dirty="0" smtClean="0"/>
              <a:t> </a:t>
            </a:r>
            <a:r>
              <a:rPr lang="en-US" sz="2400" i="1" dirty="0" smtClean="0"/>
              <a:t>conflict </a:t>
            </a:r>
            <a:r>
              <a:rPr lang="en-US" sz="2400" dirty="0" smtClean="0"/>
              <a:t>if they are not CF or SC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6029" y="1584251"/>
            <a:ext cx="6560288" cy="7232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Let RS(r) be the set of registers rule r may read</a:t>
            </a:r>
          </a:p>
          <a:p>
            <a:pPr>
              <a:buNone/>
            </a:pPr>
            <a:r>
              <a:rPr lang="en-US" dirty="0"/>
              <a:t>Let WS(r) be the set of registers rule r may </a:t>
            </a:r>
            <a:r>
              <a:rPr lang="en-US" dirty="0" smtClean="0"/>
              <a:t>write</a:t>
            </a:r>
            <a:endParaRPr lang="en-US" sz="18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L06-</a:t>
            </a:r>
            <a:fld id="{2F948D18-B4E4-4317-99B7-73E7F36F22F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365457" y="5750004"/>
            <a:ext cx="6721432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Non-conflicting rules can be executed concurrently without violating the one-rule-at-a-time-semantics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57890"/>
            <a:ext cx="327673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James Hoe, Ph.D., 2000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6488" y="5276770"/>
            <a:ext cx="7161026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Theorem: If </a:t>
            </a:r>
            <a:r>
              <a:rPr lang="en-US" dirty="0" err="1" smtClean="0"/>
              <a:t>ra</a:t>
            </a:r>
            <a:r>
              <a:rPr lang="en-US" dirty="0" smtClean="0"/>
              <a:t> &lt; </a:t>
            </a:r>
            <a:r>
              <a:rPr lang="en-US" dirty="0" err="1" smtClean="0"/>
              <a:t>rb</a:t>
            </a:r>
            <a:r>
              <a:rPr lang="en-US" dirty="0" smtClean="0"/>
              <a:t> then for all S. (</a:t>
            </a:r>
            <a:r>
              <a:rPr lang="en-US" dirty="0" err="1" smtClean="0"/>
              <a:t>a|b</a:t>
            </a:r>
            <a:r>
              <a:rPr lang="en-US" dirty="0" smtClean="0"/>
              <a:t>) (S) = b(a(S))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20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49107</TotalTime>
  <Words>2584</Words>
  <Application>Microsoft Office PowerPoint</Application>
  <PresentationFormat>On-screen Show (4:3)</PresentationFormat>
  <Paragraphs>578</Paragraphs>
  <Slides>29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Blueprint</vt:lpstr>
      <vt:lpstr>Constructive Computer Architecture:  Concurrency Analysis and  Designing FIFOs</vt:lpstr>
      <vt:lpstr>Contributors to the course material</vt:lpstr>
      <vt:lpstr>Contents</vt:lpstr>
      <vt:lpstr>some insight into Concurrent rule firing</vt:lpstr>
      <vt:lpstr>Parallel execution reorders reads and writes</vt:lpstr>
      <vt:lpstr>Correctness</vt:lpstr>
      <vt:lpstr>One-rule-at-a-time semantics</vt:lpstr>
      <vt:lpstr>Concurrent scheduling of rules</vt:lpstr>
      <vt:lpstr>Compiler test for concurrent scheduling</vt:lpstr>
      <vt:lpstr>Example 1: Compiler Analysis</vt:lpstr>
      <vt:lpstr>Example 2: Compiler Analysis</vt:lpstr>
      <vt:lpstr>Example 3: Compiler Analysis</vt:lpstr>
      <vt:lpstr>Analysis of method calls for concurrent scheduling</vt:lpstr>
      <vt:lpstr>Conflict ordering</vt:lpstr>
      <vt:lpstr>Deriving the Conflict Matrix (CM) of a module</vt:lpstr>
      <vt:lpstr>Shorthand notation for Conflict relation</vt:lpstr>
      <vt:lpstr>One-Element FIFO</vt:lpstr>
      <vt:lpstr>Two-Element FIFO</vt:lpstr>
      <vt:lpstr>Limitations of registers</vt:lpstr>
      <vt:lpstr>EHR: Ephemeral History Register</vt:lpstr>
      <vt:lpstr>EHR: Register with a bypass Interface</vt:lpstr>
      <vt:lpstr>Ephemeral History Register (EHR) Dan Rosenband [MEMOCODE’04]</vt:lpstr>
      <vt:lpstr>Conflict Matrix of Primitive modules: Registers and EHRs</vt:lpstr>
      <vt:lpstr>Designing FIFOs using EHRs</vt:lpstr>
      <vt:lpstr>One-Element Pipelined FIFO</vt:lpstr>
      <vt:lpstr>  Deriving CM for One-Element Pipelined FIFO</vt:lpstr>
      <vt:lpstr>  CM for One-Element Pipelined FIFO</vt:lpstr>
      <vt:lpstr>One-Element Bypass FIFO</vt:lpstr>
      <vt:lpstr>Two-Element Conflict-free FIFO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CACA-Lectures</dc:title>
  <dc:subject>Concurrency Analysis</dc:subject>
  <dc:creator>Arvind</dc:creator>
  <cp:lastModifiedBy>Arvind</cp:lastModifiedBy>
  <cp:revision>1205</cp:revision>
  <cp:lastPrinted>1601-01-01T00:00:00Z</cp:lastPrinted>
  <dcterms:created xsi:type="dcterms:W3CDTF">2003-01-21T19:25:41Z</dcterms:created>
  <dcterms:modified xsi:type="dcterms:W3CDTF">2013-09-26T19:40:38Z</dcterms:modified>
</cp:coreProperties>
</file>