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33"/>
  </p:notesMasterIdLst>
  <p:handoutMasterIdLst>
    <p:handoutMasterId r:id="rId34"/>
  </p:handoutMasterIdLst>
  <p:sldIdLst>
    <p:sldId id="1349" r:id="rId2"/>
    <p:sldId id="1377" r:id="rId3"/>
    <p:sldId id="1452" r:id="rId4"/>
    <p:sldId id="1371" r:id="rId5"/>
    <p:sldId id="1372" r:id="rId6"/>
    <p:sldId id="1378" r:id="rId7"/>
    <p:sldId id="1435" r:id="rId8"/>
    <p:sldId id="1436" r:id="rId9"/>
    <p:sldId id="1437" r:id="rId10"/>
    <p:sldId id="1403" r:id="rId11"/>
    <p:sldId id="1390" r:id="rId12"/>
    <p:sldId id="1404" r:id="rId13"/>
    <p:sldId id="1386" r:id="rId14"/>
    <p:sldId id="1407" r:id="rId15"/>
    <p:sldId id="1438" r:id="rId16"/>
    <p:sldId id="1448" r:id="rId17"/>
    <p:sldId id="1439" r:id="rId18"/>
    <p:sldId id="1454" r:id="rId19"/>
    <p:sldId id="1455" r:id="rId20"/>
    <p:sldId id="1458" r:id="rId21"/>
    <p:sldId id="1443" r:id="rId22"/>
    <p:sldId id="1457" r:id="rId23"/>
    <p:sldId id="1451" r:id="rId24"/>
    <p:sldId id="1459" r:id="rId25"/>
    <p:sldId id="1449" r:id="rId26"/>
    <p:sldId id="1450" r:id="rId27"/>
    <p:sldId id="1441" r:id="rId28"/>
    <p:sldId id="1442" r:id="rId29"/>
    <p:sldId id="1444" r:id="rId30"/>
    <p:sldId id="1445" r:id="rId31"/>
    <p:sldId id="1453" r:id="rId32"/>
  </p:sldIdLst>
  <p:sldSz cx="9144000" cy="6858000" type="screen4x3"/>
  <p:notesSz cx="6934200" cy="9220200"/>
  <p:defaultTextStyle>
    <a:defPPr>
      <a:defRPr lang="en-US"/>
    </a:defPPr>
    <a:lvl1pPr algn="l" rtl="0" fontAlgn="base">
      <a:spcBef>
        <a:spcPct val="0"/>
      </a:spcBef>
      <a:spcAft>
        <a:spcPct val="0"/>
      </a:spcAft>
      <a:defRPr sz="2000" kern="1200">
        <a:solidFill>
          <a:schemeClr val="tx1"/>
        </a:solidFill>
        <a:latin typeface="Verdana" pitchFamily="-96" charset="0"/>
        <a:ea typeface="+mn-ea"/>
        <a:cs typeface="+mn-cs"/>
      </a:defRPr>
    </a:lvl1pPr>
    <a:lvl2pPr marL="457200" algn="l" rtl="0" fontAlgn="base">
      <a:spcBef>
        <a:spcPct val="0"/>
      </a:spcBef>
      <a:spcAft>
        <a:spcPct val="0"/>
      </a:spcAft>
      <a:defRPr sz="2000" kern="1200">
        <a:solidFill>
          <a:schemeClr val="tx1"/>
        </a:solidFill>
        <a:latin typeface="Verdana" pitchFamily="-96" charset="0"/>
        <a:ea typeface="+mn-ea"/>
        <a:cs typeface="+mn-cs"/>
      </a:defRPr>
    </a:lvl2pPr>
    <a:lvl3pPr marL="914400" algn="l" rtl="0" fontAlgn="base">
      <a:spcBef>
        <a:spcPct val="0"/>
      </a:spcBef>
      <a:spcAft>
        <a:spcPct val="0"/>
      </a:spcAft>
      <a:defRPr sz="2000" kern="1200">
        <a:solidFill>
          <a:schemeClr val="tx1"/>
        </a:solidFill>
        <a:latin typeface="Verdana" pitchFamily="-96" charset="0"/>
        <a:ea typeface="+mn-ea"/>
        <a:cs typeface="+mn-cs"/>
      </a:defRPr>
    </a:lvl3pPr>
    <a:lvl4pPr marL="1371600" algn="l" rtl="0" fontAlgn="base">
      <a:spcBef>
        <a:spcPct val="0"/>
      </a:spcBef>
      <a:spcAft>
        <a:spcPct val="0"/>
      </a:spcAft>
      <a:defRPr sz="2000" kern="1200">
        <a:solidFill>
          <a:schemeClr val="tx1"/>
        </a:solidFill>
        <a:latin typeface="Verdana" pitchFamily="-96" charset="0"/>
        <a:ea typeface="+mn-ea"/>
        <a:cs typeface="+mn-cs"/>
      </a:defRPr>
    </a:lvl4pPr>
    <a:lvl5pPr marL="1828800" algn="l" rtl="0" fontAlgn="base">
      <a:spcBef>
        <a:spcPct val="0"/>
      </a:spcBef>
      <a:spcAft>
        <a:spcPct val="0"/>
      </a:spcAft>
      <a:defRPr sz="2000" kern="1200">
        <a:solidFill>
          <a:schemeClr val="tx1"/>
        </a:solidFill>
        <a:latin typeface="Verdana" pitchFamily="-96" charset="0"/>
        <a:ea typeface="+mn-ea"/>
        <a:cs typeface="+mn-cs"/>
      </a:defRPr>
    </a:lvl5pPr>
    <a:lvl6pPr marL="2286000" algn="l" defTabSz="914400" rtl="0" eaLnBrk="1" latinLnBrk="0" hangingPunct="1">
      <a:defRPr sz="2000" kern="1200">
        <a:solidFill>
          <a:schemeClr val="tx1"/>
        </a:solidFill>
        <a:latin typeface="Verdana" pitchFamily="-96" charset="0"/>
        <a:ea typeface="+mn-ea"/>
        <a:cs typeface="+mn-cs"/>
      </a:defRPr>
    </a:lvl6pPr>
    <a:lvl7pPr marL="2743200" algn="l" defTabSz="914400" rtl="0" eaLnBrk="1" latinLnBrk="0" hangingPunct="1">
      <a:defRPr sz="2000" kern="1200">
        <a:solidFill>
          <a:schemeClr val="tx1"/>
        </a:solidFill>
        <a:latin typeface="Verdana" pitchFamily="-96" charset="0"/>
        <a:ea typeface="+mn-ea"/>
        <a:cs typeface="+mn-cs"/>
      </a:defRPr>
    </a:lvl7pPr>
    <a:lvl8pPr marL="3200400" algn="l" defTabSz="914400" rtl="0" eaLnBrk="1" latinLnBrk="0" hangingPunct="1">
      <a:defRPr sz="2000" kern="1200">
        <a:solidFill>
          <a:schemeClr val="tx1"/>
        </a:solidFill>
        <a:latin typeface="Verdana" pitchFamily="-96" charset="0"/>
        <a:ea typeface="+mn-ea"/>
        <a:cs typeface="+mn-cs"/>
      </a:defRPr>
    </a:lvl8pPr>
    <a:lvl9pPr marL="3657600" algn="l" defTabSz="914400" rtl="0" eaLnBrk="1" latinLnBrk="0" hangingPunct="1">
      <a:defRPr sz="2000" kern="1200">
        <a:solidFill>
          <a:schemeClr val="tx1"/>
        </a:solidFill>
        <a:latin typeface="Verdana" pitchFamily="-9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DFBD2D"/>
    <a:srgbClr val="F6FD71"/>
    <a:srgbClr val="FF3333"/>
    <a:srgbClr val="FD7E71"/>
    <a:srgbClr val="CC3300"/>
    <a:srgbClr val="000000"/>
    <a:srgbClr val="7076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9" autoAdjust="0"/>
    <p:restoredTop sz="96519" autoAdjust="0"/>
  </p:normalViewPr>
  <p:slideViewPr>
    <p:cSldViewPr snapToGrid="0">
      <p:cViewPr>
        <p:scale>
          <a:sx n="80" d="100"/>
          <a:sy n="80" d="100"/>
        </p:scale>
        <p:origin x="-1044" y="-192"/>
      </p:cViewPr>
      <p:guideLst>
        <p:guide orient="horz" pos="2448"/>
        <p:guide pos="1968"/>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2190"/>
    </p:cViewPr>
  </p:sorterViewPr>
  <p:notesViewPr>
    <p:cSldViewPr snapToGrid="0">
      <p:cViewPr>
        <p:scale>
          <a:sx n="75" d="100"/>
          <a:sy n="75" d="100"/>
        </p:scale>
        <p:origin x="-4038" y="-738"/>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hdr" sz="quarter"/>
          </p:nvPr>
        </p:nvSpPr>
        <p:spPr bwMode="auto">
          <a:xfrm>
            <a:off x="0" y="1"/>
            <a:ext cx="3005121" cy="461925"/>
          </a:xfrm>
          <a:prstGeom prst="rect">
            <a:avLst/>
          </a:prstGeom>
          <a:noFill/>
          <a:ln w="9525">
            <a:noFill/>
            <a:miter lim="800000"/>
            <a:headEnd/>
            <a:tailEnd/>
          </a:ln>
          <a:effectLst/>
        </p:spPr>
        <p:txBody>
          <a:bodyPr vert="horz" wrap="square" lIns="92271" tIns="46132" rIns="92271" bIns="46132" numCol="1" anchor="t" anchorCtr="0" compatLnSpc="1">
            <a:prstTxWarp prst="textNoShape">
              <a:avLst/>
            </a:prstTxWarp>
          </a:bodyPr>
          <a:lstStyle>
            <a:lvl1pPr defTabSz="921669">
              <a:lnSpc>
                <a:spcPct val="100000"/>
              </a:lnSpc>
              <a:spcBef>
                <a:spcPct val="20000"/>
              </a:spcBef>
              <a:buClrTx/>
              <a:buSzTx/>
              <a:buFontTx/>
              <a:buNone/>
              <a:defRPr sz="1300">
                <a:latin typeface="Tahoma" charset="0"/>
              </a:defRPr>
            </a:lvl1pPr>
          </a:lstStyle>
          <a:p>
            <a:pPr>
              <a:defRPr/>
            </a:pPr>
            <a:endParaRPr lang="en-US"/>
          </a:p>
        </p:txBody>
      </p:sp>
      <p:sp>
        <p:nvSpPr>
          <p:cNvPr id="386051" name="Rectangle 3"/>
          <p:cNvSpPr>
            <a:spLocks noGrp="1" noChangeArrowheads="1"/>
          </p:cNvSpPr>
          <p:nvPr>
            <p:ph type="dt" sz="quarter" idx="1"/>
          </p:nvPr>
        </p:nvSpPr>
        <p:spPr bwMode="auto">
          <a:xfrm>
            <a:off x="3929080" y="1"/>
            <a:ext cx="3005120" cy="461925"/>
          </a:xfrm>
          <a:prstGeom prst="rect">
            <a:avLst/>
          </a:prstGeom>
          <a:noFill/>
          <a:ln w="9525">
            <a:noFill/>
            <a:miter lim="800000"/>
            <a:headEnd/>
            <a:tailEnd/>
          </a:ln>
          <a:effectLst/>
        </p:spPr>
        <p:txBody>
          <a:bodyPr vert="horz" wrap="square" lIns="92271" tIns="46132" rIns="92271" bIns="46132" numCol="1" anchor="t" anchorCtr="0" compatLnSpc="1">
            <a:prstTxWarp prst="textNoShape">
              <a:avLst/>
            </a:prstTxWarp>
          </a:bodyPr>
          <a:lstStyle>
            <a:lvl1pPr algn="r" defTabSz="921669">
              <a:lnSpc>
                <a:spcPct val="100000"/>
              </a:lnSpc>
              <a:spcBef>
                <a:spcPct val="20000"/>
              </a:spcBef>
              <a:buClrTx/>
              <a:buSzTx/>
              <a:buFontTx/>
              <a:buNone/>
              <a:defRPr sz="1300">
                <a:latin typeface="Tahoma" charset="0"/>
              </a:defRPr>
            </a:lvl1pPr>
          </a:lstStyle>
          <a:p>
            <a:pPr>
              <a:defRPr/>
            </a:pPr>
            <a:endParaRPr lang="en-US"/>
          </a:p>
        </p:txBody>
      </p:sp>
      <p:sp>
        <p:nvSpPr>
          <p:cNvPr id="386052" name="Rectangle 4"/>
          <p:cNvSpPr>
            <a:spLocks noGrp="1" noChangeArrowheads="1"/>
          </p:cNvSpPr>
          <p:nvPr>
            <p:ph type="ftr" sz="quarter" idx="2"/>
          </p:nvPr>
        </p:nvSpPr>
        <p:spPr bwMode="auto">
          <a:xfrm>
            <a:off x="0" y="8758276"/>
            <a:ext cx="3005121" cy="461924"/>
          </a:xfrm>
          <a:prstGeom prst="rect">
            <a:avLst/>
          </a:prstGeom>
          <a:noFill/>
          <a:ln w="9525">
            <a:noFill/>
            <a:miter lim="800000"/>
            <a:headEnd/>
            <a:tailEnd/>
          </a:ln>
          <a:effectLst/>
        </p:spPr>
        <p:txBody>
          <a:bodyPr vert="horz" wrap="square" lIns="92271" tIns="46132" rIns="92271" bIns="46132" numCol="1" anchor="b" anchorCtr="0" compatLnSpc="1">
            <a:prstTxWarp prst="textNoShape">
              <a:avLst/>
            </a:prstTxWarp>
          </a:bodyPr>
          <a:lstStyle>
            <a:lvl1pPr defTabSz="921669">
              <a:lnSpc>
                <a:spcPct val="100000"/>
              </a:lnSpc>
              <a:spcBef>
                <a:spcPct val="20000"/>
              </a:spcBef>
              <a:buClrTx/>
              <a:buSzTx/>
              <a:buFontTx/>
              <a:buNone/>
              <a:defRPr sz="1300">
                <a:latin typeface="Tahoma" charset="0"/>
              </a:defRPr>
            </a:lvl1pPr>
          </a:lstStyle>
          <a:p>
            <a:pPr>
              <a:defRPr/>
            </a:pPr>
            <a:endParaRPr lang="en-US"/>
          </a:p>
        </p:txBody>
      </p:sp>
      <p:sp>
        <p:nvSpPr>
          <p:cNvPr id="386053" name="Rectangle 5"/>
          <p:cNvSpPr>
            <a:spLocks noGrp="1" noChangeArrowheads="1"/>
          </p:cNvSpPr>
          <p:nvPr>
            <p:ph type="sldNum" sz="quarter" idx="3"/>
          </p:nvPr>
        </p:nvSpPr>
        <p:spPr bwMode="auto">
          <a:xfrm>
            <a:off x="3929080" y="8758276"/>
            <a:ext cx="3005120" cy="461924"/>
          </a:xfrm>
          <a:prstGeom prst="rect">
            <a:avLst/>
          </a:prstGeom>
          <a:noFill/>
          <a:ln w="9525">
            <a:noFill/>
            <a:miter lim="800000"/>
            <a:headEnd/>
            <a:tailEnd/>
          </a:ln>
          <a:effectLst/>
        </p:spPr>
        <p:txBody>
          <a:bodyPr vert="horz" wrap="square" lIns="92271" tIns="46132" rIns="92271" bIns="46132" numCol="1" anchor="b" anchorCtr="0" compatLnSpc="1">
            <a:prstTxWarp prst="textNoShape">
              <a:avLst/>
            </a:prstTxWarp>
          </a:bodyPr>
          <a:lstStyle>
            <a:lvl1pPr algn="r" defTabSz="921669">
              <a:lnSpc>
                <a:spcPct val="100000"/>
              </a:lnSpc>
              <a:spcBef>
                <a:spcPct val="20000"/>
              </a:spcBef>
              <a:buClrTx/>
              <a:buSzTx/>
              <a:buFontTx/>
              <a:buNone/>
              <a:defRPr sz="1300">
                <a:latin typeface="Tahoma" charset="0"/>
              </a:defRPr>
            </a:lvl1pPr>
          </a:lstStyle>
          <a:p>
            <a:pPr>
              <a:defRPr/>
            </a:pPr>
            <a:fld id="{9B22CF32-A1D0-4532-A169-CD8E46122C84}" type="slidenum">
              <a:rPr lang="en-US"/>
              <a:pPr>
                <a:defRPr/>
              </a:pPr>
              <a:t>‹#›</a:t>
            </a:fld>
            <a:endParaRPr lang="en-US"/>
          </a:p>
        </p:txBody>
      </p:sp>
    </p:spTree>
    <p:extLst>
      <p:ext uri="{BB962C8B-B14F-4D97-AF65-F5344CB8AC3E}">
        <p14:creationId xmlns:p14="http://schemas.microsoft.com/office/powerpoint/2010/main" val="3377342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5582" name="Rectangle 14"/>
          <p:cNvSpPr>
            <a:spLocks noGrp="1" noChangeArrowheads="1"/>
          </p:cNvSpPr>
          <p:nvPr>
            <p:ph type="hdr" sz="quarter"/>
          </p:nvPr>
        </p:nvSpPr>
        <p:spPr bwMode="auto">
          <a:xfrm>
            <a:off x="0" y="1"/>
            <a:ext cx="3005121" cy="461925"/>
          </a:xfrm>
          <a:prstGeom prst="rect">
            <a:avLst/>
          </a:prstGeom>
          <a:noFill/>
          <a:ln w="9525">
            <a:noFill/>
            <a:miter lim="800000"/>
            <a:headEnd/>
            <a:tailEnd/>
          </a:ln>
          <a:effectLst/>
        </p:spPr>
        <p:txBody>
          <a:bodyPr vert="horz" wrap="square" lIns="92271" tIns="46132" rIns="92271" bIns="46132" numCol="1" anchor="t" anchorCtr="0" compatLnSpc="1">
            <a:prstTxWarp prst="textNoShape">
              <a:avLst/>
            </a:prstTxWarp>
          </a:bodyPr>
          <a:lstStyle>
            <a:lvl1pPr defTabSz="921669" eaLnBrk="0" hangingPunct="0">
              <a:lnSpc>
                <a:spcPct val="100000"/>
              </a:lnSpc>
              <a:spcBef>
                <a:spcPct val="20000"/>
              </a:spcBef>
              <a:buClrTx/>
              <a:buSzTx/>
              <a:buFontTx/>
              <a:buNone/>
              <a:defRPr sz="1300">
                <a:latin typeface="Tahoma" charset="0"/>
              </a:defRPr>
            </a:lvl1pPr>
          </a:lstStyle>
          <a:p>
            <a:pPr>
              <a:defRPr/>
            </a:pPr>
            <a:endParaRPr lang="en-US"/>
          </a:p>
        </p:txBody>
      </p:sp>
      <p:sp>
        <p:nvSpPr>
          <p:cNvPr id="36867" name="Rectangle 15"/>
          <p:cNvSpPr>
            <a:spLocks noGrp="1" noRot="1" noChangeAspect="1" noChangeArrowheads="1" noTextEdit="1"/>
          </p:cNvSpPr>
          <p:nvPr>
            <p:ph type="sldImg" idx="2"/>
          </p:nvPr>
        </p:nvSpPr>
        <p:spPr bwMode="auto">
          <a:xfrm>
            <a:off x="1162050" y="690563"/>
            <a:ext cx="4610100" cy="3457575"/>
          </a:xfrm>
          <a:prstGeom prst="rect">
            <a:avLst/>
          </a:prstGeom>
          <a:noFill/>
          <a:ln w="9525">
            <a:solidFill>
              <a:srgbClr val="000000"/>
            </a:solidFill>
            <a:miter lim="800000"/>
            <a:headEnd/>
            <a:tailEnd/>
          </a:ln>
        </p:spPr>
      </p:sp>
      <p:sp>
        <p:nvSpPr>
          <p:cNvPr id="365584" name="Rectangle 16"/>
          <p:cNvSpPr>
            <a:spLocks noGrp="1" noChangeArrowheads="1"/>
          </p:cNvSpPr>
          <p:nvPr>
            <p:ph type="body" sz="quarter" idx="3"/>
          </p:nvPr>
        </p:nvSpPr>
        <p:spPr bwMode="auto">
          <a:xfrm>
            <a:off x="923958" y="4379901"/>
            <a:ext cx="5086284" cy="4149700"/>
          </a:xfrm>
          <a:prstGeom prst="rect">
            <a:avLst/>
          </a:prstGeom>
          <a:noFill/>
          <a:ln w="9525">
            <a:noFill/>
            <a:miter lim="800000"/>
            <a:headEnd/>
            <a:tailEnd/>
          </a:ln>
          <a:effectLst/>
        </p:spPr>
        <p:txBody>
          <a:bodyPr vert="horz" wrap="square" lIns="92271" tIns="46132" rIns="92271" bIns="461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5585" name="Rectangle 17"/>
          <p:cNvSpPr>
            <a:spLocks noGrp="1" noChangeArrowheads="1"/>
          </p:cNvSpPr>
          <p:nvPr>
            <p:ph type="dt" idx="1"/>
          </p:nvPr>
        </p:nvSpPr>
        <p:spPr bwMode="auto">
          <a:xfrm>
            <a:off x="3929080" y="1"/>
            <a:ext cx="3005120" cy="461925"/>
          </a:xfrm>
          <a:prstGeom prst="rect">
            <a:avLst/>
          </a:prstGeom>
          <a:noFill/>
          <a:ln w="9525">
            <a:noFill/>
            <a:miter lim="800000"/>
            <a:headEnd/>
            <a:tailEnd/>
          </a:ln>
          <a:effectLst/>
        </p:spPr>
        <p:txBody>
          <a:bodyPr vert="horz" wrap="square" lIns="92271" tIns="46132" rIns="92271" bIns="46132" numCol="1" anchor="t" anchorCtr="0" compatLnSpc="1">
            <a:prstTxWarp prst="textNoShape">
              <a:avLst/>
            </a:prstTxWarp>
          </a:bodyPr>
          <a:lstStyle>
            <a:lvl1pPr algn="r" defTabSz="921669" eaLnBrk="0" hangingPunct="0">
              <a:lnSpc>
                <a:spcPct val="100000"/>
              </a:lnSpc>
              <a:spcBef>
                <a:spcPct val="20000"/>
              </a:spcBef>
              <a:buClrTx/>
              <a:buSzTx/>
              <a:buFontTx/>
              <a:buNone/>
              <a:defRPr sz="1300">
                <a:latin typeface="Tahoma" charset="0"/>
              </a:defRPr>
            </a:lvl1pPr>
          </a:lstStyle>
          <a:p>
            <a:pPr>
              <a:defRPr/>
            </a:pPr>
            <a:endParaRPr lang="en-US"/>
          </a:p>
        </p:txBody>
      </p:sp>
      <p:sp>
        <p:nvSpPr>
          <p:cNvPr id="365586" name="Rectangle 18"/>
          <p:cNvSpPr>
            <a:spLocks noGrp="1" noChangeArrowheads="1"/>
          </p:cNvSpPr>
          <p:nvPr>
            <p:ph type="ftr" sz="quarter" idx="4"/>
          </p:nvPr>
        </p:nvSpPr>
        <p:spPr bwMode="auto">
          <a:xfrm>
            <a:off x="0" y="8758276"/>
            <a:ext cx="3005121" cy="461924"/>
          </a:xfrm>
          <a:prstGeom prst="rect">
            <a:avLst/>
          </a:prstGeom>
          <a:noFill/>
          <a:ln w="9525">
            <a:noFill/>
            <a:miter lim="800000"/>
            <a:headEnd/>
            <a:tailEnd/>
          </a:ln>
          <a:effectLst/>
        </p:spPr>
        <p:txBody>
          <a:bodyPr vert="horz" wrap="square" lIns="92271" tIns="46132" rIns="92271" bIns="46132" numCol="1" anchor="b" anchorCtr="0" compatLnSpc="1">
            <a:prstTxWarp prst="textNoShape">
              <a:avLst/>
            </a:prstTxWarp>
          </a:bodyPr>
          <a:lstStyle>
            <a:lvl1pPr defTabSz="921669" eaLnBrk="0" hangingPunct="0">
              <a:lnSpc>
                <a:spcPct val="100000"/>
              </a:lnSpc>
              <a:spcBef>
                <a:spcPct val="20000"/>
              </a:spcBef>
              <a:buClrTx/>
              <a:buSzTx/>
              <a:buFontTx/>
              <a:buNone/>
              <a:defRPr sz="1300">
                <a:latin typeface="Tahoma" charset="0"/>
              </a:defRPr>
            </a:lvl1pPr>
          </a:lstStyle>
          <a:p>
            <a:pPr>
              <a:defRPr/>
            </a:pPr>
            <a:endParaRPr lang="en-US"/>
          </a:p>
        </p:txBody>
      </p:sp>
      <p:sp>
        <p:nvSpPr>
          <p:cNvPr id="365587" name="Rectangle 19"/>
          <p:cNvSpPr>
            <a:spLocks noGrp="1" noChangeArrowheads="1"/>
          </p:cNvSpPr>
          <p:nvPr>
            <p:ph type="sldNum" sz="quarter" idx="5"/>
          </p:nvPr>
        </p:nvSpPr>
        <p:spPr bwMode="auto">
          <a:xfrm>
            <a:off x="3929080" y="8758276"/>
            <a:ext cx="3005120" cy="461924"/>
          </a:xfrm>
          <a:prstGeom prst="rect">
            <a:avLst/>
          </a:prstGeom>
          <a:noFill/>
          <a:ln w="9525">
            <a:noFill/>
            <a:miter lim="800000"/>
            <a:headEnd/>
            <a:tailEnd/>
          </a:ln>
          <a:effectLst/>
        </p:spPr>
        <p:txBody>
          <a:bodyPr vert="horz" wrap="square" lIns="92271" tIns="46132" rIns="92271" bIns="46132" numCol="1" anchor="b" anchorCtr="0" compatLnSpc="1">
            <a:prstTxWarp prst="textNoShape">
              <a:avLst/>
            </a:prstTxWarp>
          </a:bodyPr>
          <a:lstStyle>
            <a:lvl1pPr algn="r" defTabSz="921669" eaLnBrk="0" hangingPunct="0">
              <a:lnSpc>
                <a:spcPct val="100000"/>
              </a:lnSpc>
              <a:spcBef>
                <a:spcPct val="20000"/>
              </a:spcBef>
              <a:buClrTx/>
              <a:buSzTx/>
              <a:buFontTx/>
              <a:buNone/>
              <a:defRPr sz="1300">
                <a:latin typeface="Tahoma" charset="0"/>
              </a:defRPr>
            </a:lvl1pPr>
          </a:lstStyle>
          <a:p>
            <a:pPr>
              <a:defRPr/>
            </a:pPr>
            <a:fld id="{399F7159-3BAA-4F4E-A7E9-6008000D4018}" type="slidenum">
              <a:rPr lang="en-US"/>
              <a:pPr>
                <a:defRPr/>
              </a:pPr>
              <a:t>‹#›</a:t>
            </a:fld>
            <a:endParaRPr lang="en-US"/>
          </a:p>
        </p:txBody>
      </p:sp>
    </p:spTree>
    <p:extLst>
      <p:ext uri="{BB962C8B-B14F-4D97-AF65-F5344CB8AC3E}">
        <p14:creationId xmlns:p14="http://schemas.microsoft.com/office/powerpoint/2010/main" val="13746833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9"/>
          <p:cNvSpPr>
            <a:spLocks noGrp="1" noChangeArrowheads="1"/>
          </p:cNvSpPr>
          <p:nvPr>
            <p:ph type="sldNum" sz="quarter" idx="5"/>
          </p:nvPr>
        </p:nvSpPr>
        <p:spPr>
          <a:noFill/>
        </p:spPr>
        <p:txBody>
          <a:bodyPr/>
          <a:lstStyle/>
          <a:p>
            <a:fld id="{40B0DD2B-47E4-4465-BCE9-3DB57373C462}" type="slidenum">
              <a:rPr lang="en-US" smtClean="0">
                <a:latin typeface="Tahoma" pitchFamily="-96" charset="0"/>
              </a:rPr>
              <a:pPr/>
              <a:t>1</a:t>
            </a:fld>
            <a:endParaRPr lang="en-US" smtClean="0">
              <a:latin typeface="Tahoma" pitchFamily="-96"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606" eaLnBrk="0" hangingPunct="0">
              <a:defRPr sz="1900">
                <a:solidFill>
                  <a:schemeClr val="tx1"/>
                </a:solidFill>
                <a:latin typeface="Verdana" pitchFamily="34" charset="0"/>
              </a:defRPr>
            </a:lvl1pPr>
            <a:lvl2pPr marL="709443" indent="-272863" defTabSz="915606" eaLnBrk="0" hangingPunct="0">
              <a:defRPr sz="1900">
                <a:solidFill>
                  <a:schemeClr val="tx1"/>
                </a:solidFill>
                <a:latin typeface="Verdana" pitchFamily="34" charset="0"/>
              </a:defRPr>
            </a:lvl2pPr>
            <a:lvl3pPr marL="1091451" indent="-218290" defTabSz="915606" eaLnBrk="0" hangingPunct="0">
              <a:defRPr sz="1900">
                <a:solidFill>
                  <a:schemeClr val="tx1"/>
                </a:solidFill>
                <a:latin typeface="Verdana" pitchFamily="34" charset="0"/>
              </a:defRPr>
            </a:lvl3pPr>
            <a:lvl4pPr marL="1528031" indent="-218290" defTabSz="915606" eaLnBrk="0" hangingPunct="0">
              <a:defRPr sz="1900">
                <a:solidFill>
                  <a:schemeClr val="tx1"/>
                </a:solidFill>
                <a:latin typeface="Verdana" pitchFamily="34" charset="0"/>
              </a:defRPr>
            </a:lvl4pPr>
            <a:lvl5pPr marL="1964611" indent="-218290" defTabSz="915606" eaLnBrk="0" hangingPunct="0">
              <a:defRPr sz="1900">
                <a:solidFill>
                  <a:schemeClr val="tx1"/>
                </a:solidFill>
                <a:latin typeface="Verdana" pitchFamily="34" charset="0"/>
              </a:defRPr>
            </a:lvl5pPr>
            <a:lvl6pPr marL="2401192" indent="-218290" defTabSz="915606" eaLnBrk="0" fontAlgn="base" hangingPunct="0">
              <a:lnSpc>
                <a:spcPct val="90000"/>
              </a:lnSpc>
              <a:spcBef>
                <a:spcPct val="25000"/>
              </a:spcBef>
              <a:spcAft>
                <a:spcPct val="0"/>
              </a:spcAft>
              <a:buClr>
                <a:schemeClr val="bg1"/>
              </a:buClr>
              <a:buSzPct val="100000"/>
              <a:buFont typeface="Wingdings" pitchFamily="2" charset="2"/>
              <a:buChar char="•"/>
              <a:defRPr sz="1900">
                <a:solidFill>
                  <a:schemeClr val="tx1"/>
                </a:solidFill>
                <a:latin typeface="Verdana" pitchFamily="34" charset="0"/>
              </a:defRPr>
            </a:lvl6pPr>
            <a:lvl7pPr marL="2837772" indent="-218290" defTabSz="915606" eaLnBrk="0" fontAlgn="base" hangingPunct="0">
              <a:lnSpc>
                <a:spcPct val="90000"/>
              </a:lnSpc>
              <a:spcBef>
                <a:spcPct val="25000"/>
              </a:spcBef>
              <a:spcAft>
                <a:spcPct val="0"/>
              </a:spcAft>
              <a:buClr>
                <a:schemeClr val="bg1"/>
              </a:buClr>
              <a:buSzPct val="100000"/>
              <a:buFont typeface="Wingdings" pitchFamily="2" charset="2"/>
              <a:buChar char="•"/>
              <a:defRPr sz="1900">
                <a:solidFill>
                  <a:schemeClr val="tx1"/>
                </a:solidFill>
                <a:latin typeface="Verdana" pitchFamily="34" charset="0"/>
              </a:defRPr>
            </a:lvl7pPr>
            <a:lvl8pPr marL="3274352" indent="-218290" defTabSz="915606" eaLnBrk="0" fontAlgn="base" hangingPunct="0">
              <a:lnSpc>
                <a:spcPct val="90000"/>
              </a:lnSpc>
              <a:spcBef>
                <a:spcPct val="25000"/>
              </a:spcBef>
              <a:spcAft>
                <a:spcPct val="0"/>
              </a:spcAft>
              <a:buClr>
                <a:schemeClr val="bg1"/>
              </a:buClr>
              <a:buSzPct val="100000"/>
              <a:buFont typeface="Wingdings" pitchFamily="2" charset="2"/>
              <a:buChar char="•"/>
              <a:defRPr sz="1900">
                <a:solidFill>
                  <a:schemeClr val="tx1"/>
                </a:solidFill>
                <a:latin typeface="Verdana" pitchFamily="34" charset="0"/>
              </a:defRPr>
            </a:lvl8pPr>
            <a:lvl9pPr marL="3710932" indent="-218290" defTabSz="915606" eaLnBrk="0" fontAlgn="base" hangingPunct="0">
              <a:lnSpc>
                <a:spcPct val="90000"/>
              </a:lnSpc>
              <a:spcBef>
                <a:spcPct val="25000"/>
              </a:spcBef>
              <a:spcAft>
                <a:spcPct val="0"/>
              </a:spcAft>
              <a:buClr>
                <a:schemeClr val="bg1"/>
              </a:buClr>
              <a:buSzPct val="100000"/>
              <a:buFont typeface="Wingdings" pitchFamily="2" charset="2"/>
              <a:buChar char="•"/>
              <a:defRPr sz="1900">
                <a:solidFill>
                  <a:schemeClr val="tx1"/>
                </a:solidFill>
                <a:latin typeface="Verdana" pitchFamily="34" charset="0"/>
              </a:defRPr>
            </a:lvl9pPr>
          </a:lstStyle>
          <a:p>
            <a:fld id="{A6F7271E-3C6A-4067-AB3F-DD98A11E94BE}" type="slidenum">
              <a:rPr lang="en-US" sz="1300">
                <a:latin typeface="Tahoma" pitchFamily="34" charset="0"/>
              </a:rPr>
              <a:pPr/>
              <a:t>4</a:t>
            </a:fld>
            <a:endParaRPr lang="en-US" sz="1300">
              <a:latin typeface="Tahoma"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923958" y="4379901"/>
            <a:ext cx="5086284" cy="4149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99" tIns="45300" rIns="90599" bIns="4530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606" eaLnBrk="0" hangingPunct="0">
              <a:defRPr sz="1900">
                <a:solidFill>
                  <a:schemeClr val="tx1"/>
                </a:solidFill>
                <a:latin typeface="Verdana" pitchFamily="34" charset="0"/>
              </a:defRPr>
            </a:lvl1pPr>
            <a:lvl2pPr marL="709443" indent="-272863" defTabSz="915606" eaLnBrk="0" hangingPunct="0">
              <a:defRPr sz="1900">
                <a:solidFill>
                  <a:schemeClr val="tx1"/>
                </a:solidFill>
                <a:latin typeface="Verdana" pitchFamily="34" charset="0"/>
              </a:defRPr>
            </a:lvl2pPr>
            <a:lvl3pPr marL="1091451" indent="-218290" defTabSz="915606" eaLnBrk="0" hangingPunct="0">
              <a:defRPr sz="1900">
                <a:solidFill>
                  <a:schemeClr val="tx1"/>
                </a:solidFill>
                <a:latin typeface="Verdana" pitchFamily="34" charset="0"/>
              </a:defRPr>
            </a:lvl3pPr>
            <a:lvl4pPr marL="1528031" indent="-218290" defTabSz="915606" eaLnBrk="0" hangingPunct="0">
              <a:defRPr sz="1900">
                <a:solidFill>
                  <a:schemeClr val="tx1"/>
                </a:solidFill>
                <a:latin typeface="Verdana" pitchFamily="34" charset="0"/>
              </a:defRPr>
            </a:lvl4pPr>
            <a:lvl5pPr marL="1964611" indent="-218290" defTabSz="915606" eaLnBrk="0" hangingPunct="0">
              <a:defRPr sz="1900">
                <a:solidFill>
                  <a:schemeClr val="tx1"/>
                </a:solidFill>
                <a:latin typeface="Verdana" pitchFamily="34" charset="0"/>
              </a:defRPr>
            </a:lvl5pPr>
            <a:lvl6pPr marL="2401192" indent="-218290" defTabSz="915606" eaLnBrk="0" fontAlgn="base" hangingPunct="0">
              <a:lnSpc>
                <a:spcPct val="90000"/>
              </a:lnSpc>
              <a:spcBef>
                <a:spcPct val="25000"/>
              </a:spcBef>
              <a:spcAft>
                <a:spcPct val="0"/>
              </a:spcAft>
              <a:buClr>
                <a:schemeClr val="bg1"/>
              </a:buClr>
              <a:buSzPct val="100000"/>
              <a:buFont typeface="Wingdings" pitchFamily="2" charset="2"/>
              <a:buChar char="•"/>
              <a:defRPr sz="1900">
                <a:solidFill>
                  <a:schemeClr val="tx1"/>
                </a:solidFill>
                <a:latin typeface="Verdana" pitchFamily="34" charset="0"/>
              </a:defRPr>
            </a:lvl6pPr>
            <a:lvl7pPr marL="2837772" indent="-218290" defTabSz="915606" eaLnBrk="0" fontAlgn="base" hangingPunct="0">
              <a:lnSpc>
                <a:spcPct val="90000"/>
              </a:lnSpc>
              <a:spcBef>
                <a:spcPct val="25000"/>
              </a:spcBef>
              <a:spcAft>
                <a:spcPct val="0"/>
              </a:spcAft>
              <a:buClr>
                <a:schemeClr val="bg1"/>
              </a:buClr>
              <a:buSzPct val="100000"/>
              <a:buFont typeface="Wingdings" pitchFamily="2" charset="2"/>
              <a:buChar char="•"/>
              <a:defRPr sz="1900">
                <a:solidFill>
                  <a:schemeClr val="tx1"/>
                </a:solidFill>
                <a:latin typeface="Verdana" pitchFamily="34" charset="0"/>
              </a:defRPr>
            </a:lvl7pPr>
            <a:lvl8pPr marL="3274352" indent="-218290" defTabSz="915606" eaLnBrk="0" fontAlgn="base" hangingPunct="0">
              <a:lnSpc>
                <a:spcPct val="90000"/>
              </a:lnSpc>
              <a:spcBef>
                <a:spcPct val="25000"/>
              </a:spcBef>
              <a:spcAft>
                <a:spcPct val="0"/>
              </a:spcAft>
              <a:buClr>
                <a:schemeClr val="bg1"/>
              </a:buClr>
              <a:buSzPct val="100000"/>
              <a:buFont typeface="Wingdings" pitchFamily="2" charset="2"/>
              <a:buChar char="•"/>
              <a:defRPr sz="1900">
                <a:solidFill>
                  <a:schemeClr val="tx1"/>
                </a:solidFill>
                <a:latin typeface="Verdana" pitchFamily="34" charset="0"/>
              </a:defRPr>
            </a:lvl8pPr>
            <a:lvl9pPr marL="3710932" indent="-218290" defTabSz="915606" eaLnBrk="0" fontAlgn="base" hangingPunct="0">
              <a:lnSpc>
                <a:spcPct val="90000"/>
              </a:lnSpc>
              <a:spcBef>
                <a:spcPct val="25000"/>
              </a:spcBef>
              <a:spcAft>
                <a:spcPct val="0"/>
              </a:spcAft>
              <a:buClr>
                <a:schemeClr val="bg1"/>
              </a:buClr>
              <a:buSzPct val="100000"/>
              <a:buFont typeface="Wingdings" pitchFamily="2" charset="2"/>
              <a:buChar char="•"/>
              <a:defRPr sz="1900">
                <a:solidFill>
                  <a:schemeClr val="tx1"/>
                </a:solidFill>
                <a:latin typeface="Verdana" pitchFamily="34" charset="0"/>
              </a:defRPr>
            </a:lvl9pPr>
          </a:lstStyle>
          <a:p>
            <a:fld id="{FA4C8CA1-7A44-449A-95DD-E707CE4D398C}" type="slidenum">
              <a:rPr lang="en-US" sz="1300">
                <a:latin typeface="Tahoma" pitchFamily="34" charset="0"/>
              </a:rPr>
              <a:pPr/>
              <a:t>5</a:t>
            </a:fld>
            <a:endParaRPr lang="en-US" sz="1300">
              <a:latin typeface="Tahoma"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99F7159-3BAA-4F4E-A7E9-6008000D4018}" type="slidenum">
              <a:rPr lang="en-US" smtClean="0"/>
              <a:pPr>
                <a:defRPr/>
              </a:pPr>
              <a:t>20</a:t>
            </a:fld>
            <a:endParaRPr lang="en-US"/>
          </a:p>
        </p:txBody>
      </p:sp>
    </p:spTree>
    <p:extLst>
      <p:ext uri="{BB962C8B-B14F-4D97-AF65-F5344CB8AC3E}">
        <p14:creationId xmlns:p14="http://schemas.microsoft.com/office/powerpoint/2010/main" val="2398240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99F7159-3BAA-4F4E-A7E9-6008000D4018}" type="slidenum">
              <a:rPr lang="en-US" smtClean="0"/>
              <a:pPr>
                <a:defRPr/>
              </a:pPr>
              <a:t>22</a:t>
            </a:fld>
            <a:endParaRPr lang="en-US"/>
          </a:p>
        </p:txBody>
      </p:sp>
    </p:spTree>
    <p:extLst>
      <p:ext uri="{BB962C8B-B14F-4D97-AF65-F5344CB8AC3E}">
        <p14:creationId xmlns:p14="http://schemas.microsoft.com/office/powerpoint/2010/main" val="2398240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t1=</a:t>
            </a:r>
            <a:r>
              <a:rPr lang="en-US" dirty="0" err="1" smtClean="0"/>
              <a:t>m.f</a:t>
            </a:r>
            <a:r>
              <a:rPr lang="en-US" dirty="0" smtClean="0"/>
              <a:t>(0); t2=</a:t>
            </a:r>
            <a:r>
              <a:rPr lang="en-US" dirty="0" err="1" smtClean="0"/>
              <a:t>m.f</a:t>
            </a:r>
            <a:r>
              <a:rPr lang="en-US" dirty="0" smtClean="0"/>
              <a:t>(1) in if c then t1 else t2) will</a:t>
            </a:r>
            <a:r>
              <a:rPr lang="en-US" baseline="0" dirty="0" smtClean="0"/>
              <a:t> get rejected but not</a:t>
            </a:r>
          </a:p>
          <a:p>
            <a:r>
              <a:rPr lang="en-US" dirty="0" smtClean="0"/>
              <a:t>if c then </a:t>
            </a:r>
            <a:r>
              <a:rPr lang="en-US" dirty="0" err="1" smtClean="0"/>
              <a:t>m.f</a:t>
            </a:r>
            <a:r>
              <a:rPr lang="en-US" dirty="0" smtClean="0"/>
              <a:t>(0) else </a:t>
            </a:r>
            <a:r>
              <a:rPr lang="en-US" dirty="0" err="1" smtClean="0"/>
              <a:t>m.f</a:t>
            </a:r>
            <a:r>
              <a:rPr lang="en-US" dirty="0" smtClean="0"/>
              <a:t>(1) </a:t>
            </a:r>
            <a:endParaRPr lang="en-US" dirty="0"/>
          </a:p>
        </p:txBody>
      </p:sp>
      <p:sp>
        <p:nvSpPr>
          <p:cNvPr id="4" name="Slide Number Placeholder 3"/>
          <p:cNvSpPr>
            <a:spLocks noGrp="1"/>
          </p:cNvSpPr>
          <p:nvPr>
            <p:ph type="sldNum" sz="quarter" idx="10"/>
          </p:nvPr>
        </p:nvSpPr>
        <p:spPr/>
        <p:txBody>
          <a:bodyPr/>
          <a:lstStyle/>
          <a:p>
            <a:pPr>
              <a:defRPr/>
            </a:pPr>
            <a:fld id="{399F7159-3BAA-4F4E-A7E9-6008000D4018}" type="slidenum">
              <a:rPr lang="en-US" smtClean="0"/>
              <a:pPr>
                <a:defRPr/>
              </a:pPr>
              <a:t>27</a:t>
            </a:fld>
            <a:endParaRPr lang="en-US"/>
          </a:p>
        </p:txBody>
      </p:sp>
    </p:spTree>
    <p:extLst>
      <p:ext uri="{BB962C8B-B14F-4D97-AF65-F5344CB8AC3E}">
        <p14:creationId xmlns:p14="http://schemas.microsoft.com/office/powerpoint/2010/main" val="3187576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9"/>
          <p:cNvSpPr>
            <a:spLocks noGrp="1" noChangeArrowheads="1"/>
          </p:cNvSpPr>
          <p:nvPr>
            <p:ph type="sldNum" sz="quarter" idx="5"/>
          </p:nvPr>
        </p:nvSpPr>
        <p:spPr>
          <a:noFill/>
        </p:spPr>
        <p:txBody>
          <a:bodyPr/>
          <a:lstStyle/>
          <a:p>
            <a:fld id="{D8A776A3-E726-4574-8E74-CD674A6A7ECB}" type="slidenum">
              <a:rPr lang="en-US" smtClean="0">
                <a:latin typeface="Tahoma" pitchFamily="-96" charset="0"/>
              </a:rPr>
              <a:pPr/>
              <a:t>31</a:t>
            </a:fld>
            <a:endParaRPr lang="en-US" smtClean="0">
              <a:latin typeface="Tahoma" pitchFamily="-96"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smtClean="0">
              <a:latin typeface="Times New Roman" pitchFamily="-9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nvGrpSpPr>
              <p:cNvPr id="16"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nvGrpSpPr>
            <p:cNvPr id="6"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nvGrpSpPr>
            <p:cNvPr id="7"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sp>
        <p:nvSpPr>
          <p:cNvPr id="413763"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413764"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p:txBody>
          <a:bodyPr/>
          <a:lstStyle>
            <a:lvl1pPr>
              <a:defRPr sz="1400">
                <a:latin typeface="Tahoma" charset="0"/>
              </a:defRPr>
            </a:lvl1pPr>
          </a:lstStyle>
          <a:p>
            <a:pPr>
              <a:defRPr/>
            </a:pPr>
            <a:r>
              <a:rPr lang="en-US" smtClean="0"/>
              <a:t>September 25 2013</a:t>
            </a:r>
            <a:endParaRPr lang="en-US" dirty="0"/>
          </a:p>
        </p:txBody>
      </p:sp>
      <p:sp>
        <p:nvSpPr>
          <p:cNvPr id="70" name="Rectangle 71"/>
          <p:cNvSpPr>
            <a:spLocks noGrp="1" noChangeArrowheads="1"/>
          </p:cNvSpPr>
          <p:nvPr>
            <p:ph type="sldNum" sz="quarter" idx="11"/>
          </p:nvPr>
        </p:nvSpPr>
        <p:spPr/>
        <p:txBody>
          <a:bodyPr/>
          <a:lstStyle>
            <a:lvl1pPr>
              <a:defRPr>
                <a:latin typeface="Tahoma" charset="0"/>
              </a:defRPr>
            </a:lvl1pPr>
          </a:lstStyle>
          <a:p>
            <a:pPr>
              <a:defRPr/>
            </a:pPr>
            <a:r>
              <a:rPr lang="en-US" dirty="0" smtClean="0"/>
              <a:t>L08-</a:t>
            </a:r>
            <a:fld id="{2DBA8F0E-D6DA-4224-82EA-C9BF982C3C97}" type="slidenum">
              <a:rPr lang="en-US" smtClean="0"/>
              <a:pPr>
                <a:defRPr/>
              </a:pPr>
              <a:t>‹#›</a:t>
            </a:fld>
            <a:endParaRPr lang="en-US" dirty="0"/>
          </a:p>
        </p:txBody>
      </p:sp>
      <p:sp>
        <p:nvSpPr>
          <p:cNvPr id="71" name="Rectangle 72"/>
          <p:cNvSpPr>
            <a:spLocks noGrp="1" noChangeArrowheads="1"/>
          </p:cNvSpPr>
          <p:nvPr>
            <p:ph type="ftr" sz="quarter" idx="12"/>
          </p:nvPr>
        </p:nvSpPr>
        <p:spPr/>
        <p:txBody>
          <a:bodyPr/>
          <a:lstStyle>
            <a:lvl1pPr>
              <a:defRPr/>
            </a:lvl1pPr>
          </a:lstStyle>
          <a:p>
            <a:pPr>
              <a:defRPr/>
            </a:pPr>
            <a:r>
              <a:rPr lang="en-US" dirty="0" smtClean="0"/>
              <a:t>http://csg.csail.mit.edu/6.s195</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5"/>
          <p:cNvSpPr>
            <a:spLocks noGrp="1" noChangeArrowheads="1"/>
          </p:cNvSpPr>
          <p:nvPr>
            <p:ph type="dt" sz="half" idx="10"/>
          </p:nvPr>
        </p:nvSpPr>
        <p:spPr>
          <a:ln/>
        </p:spPr>
        <p:txBody>
          <a:bodyPr/>
          <a:lstStyle>
            <a:lvl1pPr>
              <a:defRPr/>
            </a:lvl1pPr>
          </a:lstStyle>
          <a:p>
            <a:pPr>
              <a:defRPr/>
            </a:pPr>
            <a:r>
              <a:rPr lang="en-US" smtClean="0"/>
              <a:t>September 25 2013</a:t>
            </a:r>
            <a:endParaRPr lang="en-US" dirty="0"/>
          </a:p>
        </p:txBody>
      </p:sp>
      <p:sp>
        <p:nvSpPr>
          <p:cNvPr id="5" name="Rectangle 67"/>
          <p:cNvSpPr>
            <a:spLocks noGrp="1" noChangeArrowheads="1"/>
          </p:cNvSpPr>
          <p:nvPr>
            <p:ph type="sldNum" sz="quarter" idx="11"/>
          </p:nvPr>
        </p:nvSpPr>
        <p:spPr>
          <a:ln/>
        </p:spPr>
        <p:txBody>
          <a:bodyPr/>
          <a:lstStyle>
            <a:lvl1pPr>
              <a:defRPr/>
            </a:lvl1pPr>
          </a:lstStyle>
          <a:p>
            <a:pPr>
              <a:defRPr/>
            </a:pPr>
            <a:r>
              <a:rPr lang="en-US" dirty="0" smtClean="0"/>
              <a:t>L08-</a:t>
            </a:r>
            <a:fld id="{4F9502F6-954B-46E9-AC05-33DEDF4CA0BF}" type="slidenum">
              <a:rPr lang="en-US" smtClean="0"/>
              <a:pPr>
                <a:defRPr/>
              </a:pPr>
              <a:t>‹#›</a:t>
            </a:fld>
            <a:endParaRPr lang="en-US" dirty="0"/>
          </a:p>
        </p:txBody>
      </p:sp>
      <p:sp>
        <p:nvSpPr>
          <p:cNvPr id="6" name="Rectangle 69"/>
          <p:cNvSpPr>
            <a:spLocks noGrp="1" noChangeArrowheads="1"/>
          </p:cNvSpPr>
          <p:nvPr>
            <p:ph type="ftr" sz="quarter" idx="12"/>
          </p:nvPr>
        </p:nvSpPr>
        <p:spPr>
          <a:ln/>
        </p:spPr>
        <p:txBody>
          <a:bodyPr/>
          <a:lstStyle>
            <a:lvl1pPr>
              <a:defRPr/>
            </a:lvl1pPr>
          </a:lstStyle>
          <a:p>
            <a:pPr>
              <a:defRPr/>
            </a:pPr>
            <a:r>
              <a:rPr lang="en-US" dirty="0" smtClean="0"/>
              <a:t>http://csg.csail.mit.edu/6.s195</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412677"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78"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79"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0"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1"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2"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3"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4"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5"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6"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7"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8"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89"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0"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1"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2"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3"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4"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5"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6"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7"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698"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nvGrpSpPr>
              <p:cNvPr id="1040" name="Group 27"/>
              <p:cNvGrpSpPr>
                <a:grpSpLocks/>
              </p:cNvGrpSpPr>
              <p:nvPr/>
            </p:nvGrpSpPr>
            <p:grpSpPr bwMode="auto">
              <a:xfrm>
                <a:off x="192" y="0"/>
                <a:ext cx="5376" cy="4320"/>
                <a:chOff x="192" y="0"/>
                <a:chExt cx="5376" cy="4320"/>
              </a:xfrm>
            </p:grpSpPr>
            <p:sp>
              <p:nvSpPr>
                <p:cNvPr id="41270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0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1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2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sp>
          <p:nvSpPr>
            <p:cNvPr id="412729"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30"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nvGrpSpPr>
            <p:cNvPr id="1035" name="Group 59"/>
            <p:cNvGrpSpPr>
              <a:grpSpLocks/>
            </p:cNvGrpSpPr>
            <p:nvPr/>
          </p:nvGrpSpPr>
          <p:grpSpPr bwMode="auto">
            <a:xfrm>
              <a:off x="261" y="892"/>
              <a:ext cx="1124" cy="1464"/>
              <a:chOff x="96" y="916"/>
              <a:chExt cx="2208" cy="2876"/>
            </a:xfrm>
          </p:grpSpPr>
          <p:sp>
            <p:nvSpPr>
              <p:cNvPr id="412732"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33"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sp>
            <p:nvSpPr>
              <p:cNvPr id="412734"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latin typeface="Verdana" pitchFamily="34" charset="0"/>
                </a:endParaRPr>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737" name="Rectangle 65"/>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a:latin typeface="Verdana" pitchFamily="34" charset="0"/>
              </a:defRPr>
            </a:lvl1pPr>
          </a:lstStyle>
          <a:p>
            <a:pPr>
              <a:defRPr/>
            </a:pPr>
            <a:r>
              <a:rPr lang="en-US" smtClean="0"/>
              <a:t>September 25 2013</a:t>
            </a:r>
            <a:endParaRPr lang="en-US" dirty="0"/>
          </a:p>
        </p:txBody>
      </p:sp>
      <p:sp>
        <p:nvSpPr>
          <p:cNvPr id="412739" name="Rectangle 67"/>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400">
                <a:latin typeface="Verdana" pitchFamily="34" charset="0"/>
              </a:defRPr>
            </a:lvl1pPr>
          </a:lstStyle>
          <a:p>
            <a:pPr>
              <a:defRPr/>
            </a:pPr>
            <a:r>
              <a:rPr lang="en-US" dirty="0" smtClean="0"/>
              <a:t>L08-</a:t>
            </a:r>
            <a:fld id="{7D3E83D8-6A0E-4416-8509-48224F3DAD15}" type="slidenum">
              <a:rPr lang="en-US" smtClean="0"/>
              <a:pPr>
                <a:defRPr/>
              </a:pPr>
              <a:t>‹#›</a:t>
            </a:fld>
            <a:endParaRPr lang="en-US" dirty="0"/>
          </a:p>
        </p:txBody>
      </p:sp>
      <p:sp>
        <p:nvSpPr>
          <p:cNvPr id="412741" name="Rectangle 69"/>
          <p:cNvSpPr>
            <a:spLocks noGrp="1" noChangeArrowheads="1"/>
          </p:cNvSpPr>
          <p:nvPr>
            <p:ph type="ftr" sz="quarter" idx="3"/>
          </p:nvPr>
        </p:nvSpPr>
        <p:spPr bwMode="auto">
          <a:xfrm>
            <a:off x="3098799" y="6400800"/>
            <a:ext cx="3302001"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SzTx/>
              <a:buFontTx/>
              <a:buNone/>
              <a:defRPr sz="1400">
                <a:latin typeface="Tahoma" charset="0"/>
              </a:defRPr>
            </a:lvl1pPr>
          </a:lstStyle>
          <a:p>
            <a:pPr>
              <a:defRPr/>
            </a:pPr>
            <a:r>
              <a:rPr lang="en-US" dirty="0" smtClean="0"/>
              <a:t>http://csg.csail.mit.edu/6.s195</a:t>
            </a:r>
            <a:endParaRPr lang="en-US" dirty="0"/>
          </a:p>
        </p:txBody>
      </p:sp>
    </p:spTree>
  </p:cSld>
  <p:clrMap bg1="lt1" tx1="dk1" bg2="lt2" tx2="dk2" accent1="accent1" accent2="accent2" accent3="accent3" accent4="accent4" accent5="accent5" accent6="accent6" hlink="hlink" folHlink="folHlink"/>
  <p:sldLayoutIdLst>
    <p:sldLayoutId id="2147483771" r:id="rId1"/>
    <p:sldLayoutId id="2147483770" r:id="rId2"/>
  </p:sldLayoutIdLst>
  <p:timing>
    <p:tnLst>
      <p:par>
        <p:cTn id="1" dur="indefinite" restart="never" nodeType="tmRoot"/>
      </p:par>
    </p:tnLst>
  </p:timing>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itchFamily="34" charset="0"/>
        </a:defRPr>
      </a:lvl2pPr>
      <a:lvl3pPr algn="l" rtl="0" eaLnBrk="0" fontAlgn="base" hangingPunct="0">
        <a:spcBef>
          <a:spcPct val="0"/>
        </a:spcBef>
        <a:spcAft>
          <a:spcPct val="0"/>
        </a:spcAft>
        <a:defRPr sz="4400">
          <a:solidFill>
            <a:schemeClr val="tx2"/>
          </a:solidFill>
          <a:latin typeface="Verdana" pitchFamily="34" charset="0"/>
        </a:defRPr>
      </a:lvl3pPr>
      <a:lvl4pPr algn="l" rtl="0" eaLnBrk="0" fontAlgn="base" hangingPunct="0">
        <a:spcBef>
          <a:spcPct val="0"/>
        </a:spcBef>
        <a:spcAft>
          <a:spcPct val="0"/>
        </a:spcAft>
        <a:defRPr sz="4400">
          <a:solidFill>
            <a:schemeClr val="tx2"/>
          </a:solidFill>
          <a:latin typeface="Verdana" pitchFamily="34" charset="0"/>
        </a:defRPr>
      </a:lvl4pPr>
      <a:lvl5pPr algn="l" rtl="0" eaLnBrk="0" fontAlgn="base" hangingPunct="0">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96" charset="2"/>
        <a:buBlip>
          <a:blip r:embed="rId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96"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96"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96"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96"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4350" y="1508166"/>
            <a:ext cx="7772400" cy="1508166"/>
          </a:xfrm>
        </p:spPr>
        <p:txBody>
          <a:bodyPr/>
          <a:lstStyle/>
          <a:p>
            <a:pPr lvl="0" eaLnBrk="1" hangingPunct="1">
              <a:lnSpc>
                <a:spcPct val="80000"/>
              </a:lnSpc>
            </a:pPr>
            <a:r>
              <a:rPr lang="en-US" sz="2400" dirty="0">
                <a:solidFill>
                  <a:srgbClr val="660066"/>
                </a:solidFill>
              </a:rPr>
              <a:t>Constructive Computer Architecture</a:t>
            </a:r>
            <a:r>
              <a:rPr lang="en-US" sz="2400" dirty="0" smtClean="0">
                <a:solidFill>
                  <a:srgbClr val="660066"/>
                </a:solidFill>
              </a:rPr>
              <a:t>:</a:t>
            </a:r>
            <a:br>
              <a:rPr lang="en-US" sz="2400" dirty="0" smtClean="0">
                <a:solidFill>
                  <a:srgbClr val="660066"/>
                </a:solidFill>
              </a:rPr>
            </a:br>
            <a:r>
              <a:rPr lang="en-US" sz="1400" dirty="0">
                <a:solidFill>
                  <a:srgbClr val="660066"/>
                </a:solidFill>
              </a:rPr>
              <a:t/>
            </a:r>
            <a:br>
              <a:rPr lang="en-US" sz="1400" dirty="0">
                <a:solidFill>
                  <a:srgbClr val="660066"/>
                </a:solidFill>
              </a:rPr>
            </a:br>
            <a:r>
              <a:rPr lang="en-US" sz="4000" dirty="0" smtClean="0"/>
              <a:t>Hardware Compilation of </a:t>
            </a:r>
            <a:r>
              <a:rPr lang="en-US" sz="4000" dirty="0" err="1" smtClean="0"/>
              <a:t>Bluespec</a:t>
            </a:r>
            <a:endParaRPr lang="en-US" sz="4000" dirty="0"/>
          </a:p>
        </p:txBody>
      </p:sp>
      <p:sp>
        <p:nvSpPr>
          <p:cNvPr id="3074" name="Rectangle 2" descr="Rectangle: Click to edit Master text styles&#10;Second level&#10;Third level&#10;Fourth level&#10;Fifth level"/>
          <p:cNvSpPr>
            <a:spLocks noGrp="1" noChangeArrowheads="1"/>
          </p:cNvSpPr>
          <p:nvPr>
            <p:ph type="subTitle" idx="1"/>
          </p:nvPr>
        </p:nvSpPr>
        <p:spPr>
          <a:xfrm>
            <a:off x="824344" y="3856203"/>
            <a:ext cx="7524009" cy="1752600"/>
          </a:xfrm>
        </p:spPr>
        <p:txBody>
          <a:bodyPr/>
          <a:lstStyle/>
          <a:p>
            <a:pPr eaLnBrk="1" hangingPunct="1"/>
            <a:r>
              <a:rPr lang="en-US" sz="2400" dirty="0" err="1" smtClean="0"/>
              <a:t>Arvind</a:t>
            </a:r>
            <a:endParaRPr lang="en-US" sz="2400" dirty="0"/>
          </a:p>
          <a:p>
            <a:pPr eaLnBrk="1" hangingPunct="1"/>
            <a:r>
              <a:rPr lang="en-US" sz="2400" dirty="0" smtClean="0"/>
              <a:t>Computer Science &amp; Artificial Intelligence Lab.</a:t>
            </a:r>
          </a:p>
          <a:p>
            <a:pPr eaLnBrk="1" hangingPunct="1">
              <a:buFont typeface="Wingdings" pitchFamily="-96" charset="2"/>
              <a:buNone/>
            </a:pPr>
            <a:r>
              <a:rPr lang="en-US" sz="2400" dirty="0" smtClean="0"/>
              <a:t>Massachusetts Institute of Technology</a:t>
            </a:r>
          </a:p>
        </p:txBody>
      </p:sp>
      <p:sp>
        <p:nvSpPr>
          <p:cNvPr id="5" name="Date Placeholder 4"/>
          <p:cNvSpPr>
            <a:spLocks noGrp="1"/>
          </p:cNvSpPr>
          <p:nvPr>
            <p:ph type="dt" sz="quarter" idx="10"/>
          </p:nvPr>
        </p:nvSpPr>
        <p:spPr/>
        <p:txBody>
          <a:bodyPr/>
          <a:lstStyle/>
          <a:p>
            <a:pPr>
              <a:defRPr/>
            </a:pPr>
            <a:r>
              <a:rPr lang="en-US" smtClean="0"/>
              <a:t>September 25 2013</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
        <p:nvSpPr>
          <p:cNvPr id="8" name="Slide Number Placeholder 7"/>
          <p:cNvSpPr>
            <a:spLocks noGrp="1"/>
          </p:cNvSpPr>
          <p:nvPr>
            <p:ph type="sldNum" sz="quarter" idx="11"/>
          </p:nvPr>
        </p:nvSpPr>
        <p:spPr/>
        <p:txBody>
          <a:bodyPr/>
          <a:lstStyle/>
          <a:p>
            <a:pPr>
              <a:defRPr/>
            </a:pPr>
            <a:r>
              <a:rPr lang="en-US" smtClean="0"/>
              <a:t>L08-</a:t>
            </a:r>
            <a:fld id="{2DBA8F0E-D6DA-4224-82EA-C9BF982C3C97}" type="slidenum">
              <a:rPr lang="en-US" smtClean="0"/>
              <a:pPr>
                <a:defRPr/>
              </a:pPr>
              <a:t>1</a:t>
            </a:fld>
            <a:endParaRPr lang="en-US" dirty="0"/>
          </a:p>
        </p:txBody>
      </p:sp>
    </p:spTree>
    <p:extLst>
      <p:ext uri="{BB962C8B-B14F-4D97-AF65-F5344CB8AC3E}">
        <p14:creationId xmlns:p14="http://schemas.microsoft.com/office/powerpoint/2010/main" val="2764990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Well-formed rules</a:t>
            </a:r>
            <a:endParaRPr lang="en-US" dirty="0"/>
          </a:p>
        </p:txBody>
      </p:sp>
      <p:sp>
        <p:nvSpPr>
          <p:cNvPr id="3" name="Content Placeholder 2"/>
          <p:cNvSpPr>
            <a:spLocks noGrp="1"/>
          </p:cNvSpPr>
          <p:nvPr>
            <p:ph idx="1"/>
          </p:nvPr>
        </p:nvSpPr>
        <p:spPr>
          <a:xfrm>
            <a:off x="707571" y="1548740"/>
            <a:ext cx="7772400" cy="4495799"/>
          </a:xfrm>
        </p:spPr>
        <p:txBody>
          <a:bodyPr/>
          <a:lstStyle/>
          <a:p>
            <a:r>
              <a:rPr lang="en-US" sz="2400" dirty="0" smtClean="0"/>
              <a:t>A program with double-write error:</a:t>
            </a:r>
          </a:p>
          <a:p>
            <a:pPr lvl="1"/>
            <a:r>
              <a:rPr lang="en-US" sz="2000" dirty="0" err="1" smtClean="0"/>
              <a:t>x.w</a:t>
            </a:r>
            <a:r>
              <a:rPr lang="en-US" sz="2000" dirty="0" smtClean="0"/>
              <a:t>(5) | </a:t>
            </a:r>
            <a:r>
              <a:rPr lang="en-US" sz="2000" dirty="0" err="1" smtClean="0"/>
              <a:t>x.w</a:t>
            </a:r>
            <a:r>
              <a:rPr lang="en-US" sz="2000" dirty="0" smtClean="0"/>
              <a:t>(7)</a:t>
            </a:r>
          </a:p>
          <a:p>
            <a:r>
              <a:rPr lang="en-US" sz="2400" dirty="0" smtClean="0"/>
              <a:t>Either such errors have to be detected during the execution or such programs have to be rejected at compile time</a:t>
            </a:r>
            <a:endParaRPr lang="en-US" sz="2400" dirty="0"/>
          </a:p>
          <a:p>
            <a:r>
              <a:rPr lang="en-US" sz="2400" dirty="0" smtClean="0"/>
              <a:t>To avoid run-time errors the compiler accepts  only those programs which follow two types of restrictions:</a:t>
            </a:r>
          </a:p>
          <a:p>
            <a:pPr marL="914400" lvl="1" indent="-457200">
              <a:buFont typeface="+mj-lt"/>
              <a:buAutoNum type="arabicPeriod"/>
            </a:pPr>
            <a:r>
              <a:rPr lang="en-US" sz="2000" dirty="0" smtClean="0"/>
              <a:t>A method (except for a zero-parameter value-method) can be called at most once by a rule</a:t>
            </a:r>
          </a:p>
          <a:p>
            <a:pPr marL="914400" lvl="1" indent="-457200">
              <a:buFont typeface="+mj-lt"/>
              <a:buAutoNum type="arabicPeriod"/>
            </a:pPr>
            <a:r>
              <a:rPr lang="en-US" sz="2000" dirty="0" smtClean="0"/>
              <a:t>Methods called by a rule must form a “partial order”</a:t>
            </a:r>
            <a:endParaRPr lang="en-US" sz="2000" dirty="0"/>
          </a:p>
        </p:txBody>
      </p:sp>
      <p:sp>
        <p:nvSpPr>
          <p:cNvPr id="7" name="Date Placeholder 6"/>
          <p:cNvSpPr>
            <a:spLocks noGrp="1"/>
          </p:cNvSpPr>
          <p:nvPr>
            <p:ph type="dt" sz="half" idx="10"/>
          </p:nvPr>
        </p:nvSpPr>
        <p:spPr/>
        <p:txBody>
          <a:bodyPr/>
          <a:lstStyle/>
          <a:p>
            <a:pPr>
              <a:defRPr/>
            </a:pPr>
            <a:r>
              <a:rPr lang="en-US" smtClean="0"/>
              <a:t>September 25 2013</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http://csg.csail.mit.edu/6.s195</a:t>
            </a:r>
            <a:endParaRPr lang="en-US" dirty="0"/>
          </a:p>
        </p:txBody>
      </p:sp>
      <p:sp>
        <p:nvSpPr>
          <p:cNvPr id="9" name="Slide Number Placeholder 8"/>
          <p:cNvSpPr>
            <a:spLocks noGrp="1"/>
          </p:cNvSpPr>
          <p:nvPr>
            <p:ph type="sldNum" sz="quarter" idx="11"/>
          </p:nvPr>
        </p:nvSpPr>
        <p:spPr/>
        <p:txBody>
          <a:bodyPr/>
          <a:lstStyle/>
          <a:p>
            <a:pPr>
              <a:defRPr/>
            </a:pPr>
            <a:r>
              <a:rPr lang="en-US" smtClean="0"/>
              <a:t>L08-</a:t>
            </a:r>
            <a:fld id="{4F9502F6-954B-46E9-AC05-33DEDF4CA0BF}" type="slidenum">
              <a:rPr lang="en-US" smtClean="0"/>
              <a:pPr>
                <a:defRPr/>
              </a:pPr>
              <a:t>10</a:t>
            </a:fld>
            <a:endParaRPr lang="en-US" dirty="0"/>
          </a:p>
        </p:txBody>
      </p:sp>
    </p:spTree>
    <p:extLst>
      <p:ext uri="{BB962C8B-B14F-4D97-AF65-F5344CB8AC3E}">
        <p14:creationId xmlns:p14="http://schemas.microsoft.com/office/powerpoint/2010/main" val="10765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81050"/>
            <a:ext cx="7772400" cy="1143000"/>
          </a:xfrm>
        </p:spPr>
        <p:txBody>
          <a:bodyPr/>
          <a:lstStyle/>
          <a:p>
            <a:r>
              <a:rPr lang="en-US" sz="3600" dirty="0" smtClean="0"/>
              <a:t>Single-call restriction and zero-parameter value methods</a:t>
            </a:r>
            <a:endParaRPr lang="en-US" sz="3600" dirty="0"/>
          </a:p>
        </p:txBody>
      </p:sp>
      <p:sp>
        <p:nvSpPr>
          <p:cNvPr id="3" name="Content Placeholder 2"/>
          <p:cNvSpPr>
            <a:spLocks noGrp="1"/>
          </p:cNvSpPr>
          <p:nvPr>
            <p:ph idx="1"/>
          </p:nvPr>
        </p:nvSpPr>
        <p:spPr>
          <a:xfrm>
            <a:off x="600693" y="1489365"/>
            <a:ext cx="7772400" cy="3593276"/>
          </a:xfrm>
        </p:spPr>
        <p:txBody>
          <a:bodyPr/>
          <a:lstStyle/>
          <a:p>
            <a:r>
              <a:rPr lang="en-US" sz="2400" dirty="0" smtClean="0"/>
              <a:t>Example</a:t>
            </a:r>
          </a:p>
          <a:p>
            <a:pPr lvl="1"/>
            <a:r>
              <a:rPr lang="en-US" sz="2000" dirty="0" err="1" smtClean="0"/>
              <a:t>y.w</a:t>
            </a:r>
            <a:r>
              <a:rPr lang="en-US" sz="2000" dirty="0" smtClean="0"/>
              <a:t>(</a:t>
            </a:r>
            <a:r>
              <a:rPr lang="en-US" sz="2000" dirty="0" err="1" smtClean="0"/>
              <a:t>x.r</a:t>
            </a:r>
            <a:r>
              <a:rPr lang="en-US" sz="2000" dirty="0" smtClean="0"/>
              <a:t> + </a:t>
            </a:r>
            <a:r>
              <a:rPr lang="en-US" sz="2000" dirty="0" err="1" smtClean="0"/>
              <a:t>x.r</a:t>
            </a:r>
            <a:r>
              <a:rPr lang="en-US" sz="2000" dirty="0" smtClean="0"/>
              <a:t>)</a:t>
            </a:r>
          </a:p>
          <a:p>
            <a:pPr lvl="1"/>
            <a:r>
              <a:rPr lang="en-US" sz="2000" dirty="0" smtClean="0"/>
              <a:t>This is a violation because </a:t>
            </a:r>
            <a:r>
              <a:rPr lang="en-US" sz="2000" dirty="0" err="1" smtClean="0"/>
              <a:t>x.r</a:t>
            </a:r>
            <a:r>
              <a:rPr lang="en-US" sz="2000" dirty="0" smtClean="0"/>
              <a:t> is called twice; however it can be transformed by the compiler into the following code</a:t>
            </a:r>
          </a:p>
          <a:p>
            <a:pPr lvl="1"/>
            <a:r>
              <a:rPr lang="en-US" sz="2000" dirty="0" smtClean="0"/>
              <a:t>let t = </a:t>
            </a:r>
            <a:r>
              <a:rPr lang="en-US" sz="2000" dirty="0" err="1" smtClean="0"/>
              <a:t>x.r</a:t>
            </a:r>
            <a:r>
              <a:rPr lang="en-US" sz="2000" dirty="0" smtClean="0"/>
              <a:t> in </a:t>
            </a:r>
            <a:r>
              <a:rPr lang="en-US" sz="2000" dirty="0" err="1" smtClean="0"/>
              <a:t>y.w</a:t>
            </a:r>
            <a:r>
              <a:rPr lang="en-US" sz="2000" dirty="0" smtClean="0"/>
              <a:t>(</a:t>
            </a:r>
            <a:r>
              <a:rPr lang="en-US" sz="2000" dirty="0" err="1" smtClean="0"/>
              <a:t>t+t</a:t>
            </a:r>
            <a:r>
              <a:rPr lang="en-US" sz="2000" dirty="0" smtClean="0"/>
              <a:t>)</a:t>
            </a:r>
          </a:p>
          <a:p>
            <a:r>
              <a:rPr lang="en-US" sz="2400" dirty="0" smtClean="0"/>
              <a:t>We do not consider multiple calls to such methods as a violation</a:t>
            </a:r>
          </a:p>
        </p:txBody>
      </p:sp>
      <p:sp>
        <p:nvSpPr>
          <p:cNvPr id="13" name="Curved Right Arrow 12"/>
          <p:cNvSpPr/>
          <p:nvPr/>
        </p:nvSpPr>
        <p:spPr bwMode="auto">
          <a:xfrm>
            <a:off x="659081" y="2197083"/>
            <a:ext cx="374072" cy="1329888"/>
          </a:xfrm>
          <a:prstGeom prst="curvedRigh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 name="Date Placeholder 6"/>
          <p:cNvSpPr>
            <a:spLocks noGrp="1"/>
          </p:cNvSpPr>
          <p:nvPr>
            <p:ph type="dt" sz="half" idx="10"/>
          </p:nvPr>
        </p:nvSpPr>
        <p:spPr/>
        <p:txBody>
          <a:bodyPr/>
          <a:lstStyle/>
          <a:p>
            <a:pPr>
              <a:defRPr/>
            </a:pPr>
            <a:r>
              <a:rPr lang="en-US" smtClean="0"/>
              <a:t>September 25 2013</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http://csg.csail.mit.edu/6.s195</a:t>
            </a:r>
            <a:endParaRPr lang="en-US" dirty="0"/>
          </a:p>
        </p:txBody>
      </p:sp>
      <p:sp>
        <p:nvSpPr>
          <p:cNvPr id="9" name="Slide Number Placeholder 8"/>
          <p:cNvSpPr>
            <a:spLocks noGrp="1"/>
          </p:cNvSpPr>
          <p:nvPr>
            <p:ph type="sldNum" sz="quarter" idx="11"/>
          </p:nvPr>
        </p:nvSpPr>
        <p:spPr/>
        <p:txBody>
          <a:bodyPr/>
          <a:lstStyle/>
          <a:p>
            <a:pPr>
              <a:defRPr/>
            </a:pPr>
            <a:r>
              <a:rPr lang="en-US" smtClean="0"/>
              <a:t>L08-</a:t>
            </a:r>
            <a:fld id="{4F9502F6-954B-46E9-AC05-33DEDF4CA0BF}" type="slidenum">
              <a:rPr lang="en-US" smtClean="0"/>
              <a:pPr>
                <a:defRPr/>
              </a:pPr>
              <a:t>11</a:t>
            </a:fld>
            <a:endParaRPr lang="en-US" dirty="0"/>
          </a:p>
        </p:txBody>
      </p:sp>
    </p:spTree>
    <p:extLst>
      <p:ext uri="{BB962C8B-B14F-4D97-AF65-F5344CB8AC3E}">
        <p14:creationId xmlns:p14="http://schemas.microsoft.com/office/powerpoint/2010/main" val="99326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81050"/>
            <a:ext cx="7772400" cy="1143000"/>
          </a:xfrm>
        </p:spPr>
        <p:txBody>
          <a:bodyPr/>
          <a:lstStyle/>
          <a:p>
            <a:r>
              <a:rPr lang="en-US" sz="4000" dirty="0" smtClean="0"/>
              <a:t>Single-call restriction and conditional method calls</a:t>
            </a:r>
            <a:endParaRPr lang="en-US" sz="4000" dirty="0"/>
          </a:p>
        </p:txBody>
      </p:sp>
      <p:sp>
        <p:nvSpPr>
          <p:cNvPr id="3" name="Content Placeholder 2"/>
          <p:cNvSpPr>
            <a:spLocks noGrp="1"/>
          </p:cNvSpPr>
          <p:nvPr>
            <p:ph idx="1"/>
          </p:nvPr>
        </p:nvSpPr>
        <p:spPr>
          <a:xfrm>
            <a:off x="600693" y="1489365"/>
            <a:ext cx="7772400" cy="3593276"/>
          </a:xfrm>
        </p:spPr>
        <p:txBody>
          <a:bodyPr/>
          <a:lstStyle/>
          <a:p>
            <a:r>
              <a:rPr lang="en-US" sz="2400" dirty="0" smtClean="0"/>
              <a:t>Example</a:t>
            </a:r>
          </a:p>
          <a:p>
            <a:pPr lvl="1"/>
            <a:r>
              <a:rPr lang="en-US" sz="2000" dirty="0" smtClean="0"/>
              <a:t>if (p) </a:t>
            </a:r>
            <a:r>
              <a:rPr lang="en-US" sz="2000" dirty="0" err="1" smtClean="0"/>
              <a:t>x.w</a:t>
            </a:r>
            <a:r>
              <a:rPr lang="en-US" sz="2000" dirty="0" smtClean="0"/>
              <a:t>(</a:t>
            </a:r>
            <a:r>
              <a:rPr lang="en-US" sz="2000" dirty="0" err="1" smtClean="0"/>
              <a:t>y.r</a:t>
            </a:r>
            <a:r>
              <a:rPr lang="en-US" sz="2000" dirty="0" smtClean="0"/>
              <a:t> + </a:t>
            </a:r>
            <a:r>
              <a:rPr lang="en-US" sz="2000" dirty="0"/>
              <a:t>1</a:t>
            </a:r>
            <a:r>
              <a:rPr lang="en-US" sz="2000" dirty="0" smtClean="0"/>
              <a:t>) </a:t>
            </a:r>
            <a:r>
              <a:rPr lang="en-US" sz="2000" dirty="0"/>
              <a:t>; if </a:t>
            </a:r>
            <a:r>
              <a:rPr lang="en-US" sz="2000" dirty="0" smtClean="0"/>
              <a:t>(q) </a:t>
            </a:r>
            <a:r>
              <a:rPr lang="en-US" sz="2000" dirty="0" err="1" smtClean="0"/>
              <a:t>x.w</a:t>
            </a:r>
            <a:r>
              <a:rPr lang="en-US" sz="2000" dirty="0" smtClean="0"/>
              <a:t>(</a:t>
            </a:r>
            <a:r>
              <a:rPr lang="en-US" sz="2000" dirty="0" err="1" smtClean="0"/>
              <a:t>z.r</a:t>
            </a:r>
            <a:r>
              <a:rPr lang="en-US" sz="2000" dirty="0" smtClean="0"/>
              <a:t>) </a:t>
            </a:r>
            <a:r>
              <a:rPr lang="en-US" sz="2000" dirty="0"/>
              <a:t>; </a:t>
            </a:r>
            <a:endParaRPr lang="en-US" sz="2000" dirty="0" smtClean="0"/>
          </a:p>
          <a:p>
            <a:pPr lvl="1"/>
            <a:r>
              <a:rPr lang="en-US" sz="2000" dirty="0" smtClean="0"/>
              <a:t>This is a violation because </a:t>
            </a:r>
            <a:r>
              <a:rPr lang="en-US" sz="2000" dirty="0" err="1" smtClean="0"/>
              <a:t>x.w</a:t>
            </a:r>
            <a:r>
              <a:rPr lang="en-US" sz="2000" dirty="0" smtClean="0"/>
              <a:t> is called twice; however if the compiler can prove that p and q are mutually exclusive (e.g. q =&gt; !p) then only one of the calls will occur and there will be no violation</a:t>
            </a:r>
          </a:p>
          <a:p>
            <a:r>
              <a:rPr lang="en-US" sz="2400" dirty="0" smtClean="0"/>
              <a:t>Compiler associates a predicate with each method call and accepts multiple calls to a method if it can prove that the predicates are mutually exclusive</a:t>
            </a:r>
          </a:p>
        </p:txBody>
      </p:sp>
      <p:sp>
        <p:nvSpPr>
          <p:cNvPr id="7" name="Date Placeholder 6"/>
          <p:cNvSpPr>
            <a:spLocks noGrp="1"/>
          </p:cNvSpPr>
          <p:nvPr>
            <p:ph type="dt" sz="half" idx="10"/>
          </p:nvPr>
        </p:nvSpPr>
        <p:spPr/>
        <p:txBody>
          <a:bodyPr/>
          <a:lstStyle/>
          <a:p>
            <a:pPr>
              <a:defRPr/>
            </a:pPr>
            <a:r>
              <a:rPr lang="en-US" smtClean="0"/>
              <a:t>September 25 2013</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http://csg.csail.mit.edu/6.s195</a:t>
            </a:r>
            <a:endParaRPr lang="en-US" dirty="0"/>
          </a:p>
        </p:txBody>
      </p:sp>
      <p:sp>
        <p:nvSpPr>
          <p:cNvPr id="9" name="Slide Number Placeholder 8"/>
          <p:cNvSpPr>
            <a:spLocks noGrp="1"/>
          </p:cNvSpPr>
          <p:nvPr>
            <p:ph type="sldNum" sz="quarter" idx="11"/>
          </p:nvPr>
        </p:nvSpPr>
        <p:spPr/>
        <p:txBody>
          <a:bodyPr/>
          <a:lstStyle/>
          <a:p>
            <a:pPr>
              <a:defRPr/>
            </a:pPr>
            <a:r>
              <a:rPr lang="en-US" smtClean="0"/>
              <a:t>L08-</a:t>
            </a:r>
            <a:fld id="{4F9502F6-954B-46E9-AC05-33DEDF4CA0BF}" type="slidenum">
              <a:rPr lang="en-US" smtClean="0"/>
              <a:pPr>
                <a:defRPr/>
              </a:pPr>
              <a:t>12</a:t>
            </a:fld>
            <a:endParaRPr lang="en-US" dirty="0"/>
          </a:p>
        </p:txBody>
      </p:sp>
    </p:spTree>
    <p:extLst>
      <p:ext uri="{BB962C8B-B14F-4D97-AF65-F5344CB8AC3E}">
        <p14:creationId xmlns:p14="http://schemas.microsoft.com/office/powerpoint/2010/main" val="410494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974" y="166253"/>
            <a:ext cx="7772400" cy="1352797"/>
          </a:xfrm>
        </p:spPr>
        <p:txBody>
          <a:bodyPr/>
          <a:lstStyle/>
          <a:p>
            <a:r>
              <a:rPr lang="en-US" sz="4000" dirty="0" smtClean="0"/>
              <a:t>Syntax mandated Orderings</a:t>
            </a:r>
            <a:endParaRPr lang="en-US" sz="4000" dirty="0"/>
          </a:p>
        </p:txBody>
      </p:sp>
      <p:sp>
        <p:nvSpPr>
          <p:cNvPr id="3" name="Content Placeholder 2"/>
          <p:cNvSpPr>
            <a:spLocks noGrp="1"/>
          </p:cNvSpPr>
          <p:nvPr>
            <p:ph idx="1"/>
          </p:nvPr>
        </p:nvSpPr>
        <p:spPr>
          <a:xfrm>
            <a:off x="671944" y="1608117"/>
            <a:ext cx="7937665" cy="3664527"/>
          </a:xfrm>
        </p:spPr>
        <p:txBody>
          <a:bodyPr/>
          <a:lstStyle/>
          <a:p>
            <a:r>
              <a:rPr lang="en-US" sz="2400" dirty="0" smtClean="0"/>
              <a:t>if (e) a</a:t>
            </a:r>
          </a:p>
          <a:p>
            <a:pPr lvl="1"/>
            <a:r>
              <a:rPr lang="en-US" sz="2000" dirty="0" err="1" smtClean="0"/>
              <a:t>mcalls</a:t>
            </a:r>
            <a:r>
              <a:rPr lang="en-US" sz="2000" dirty="0" smtClean="0"/>
              <a:t>(e) must precede the method calls in </a:t>
            </a:r>
            <a:r>
              <a:rPr lang="en-US" sz="2000" dirty="0" err="1" smtClean="0"/>
              <a:t>mcalls</a:t>
            </a:r>
            <a:r>
              <a:rPr lang="en-US" sz="2000" dirty="0" smtClean="0"/>
              <a:t>(a)</a:t>
            </a:r>
          </a:p>
          <a:p>
            <a:r>
              <a:rPr lang="en-US" sz="2400" dirty="0" err="1" smtClean="0"/>
              <a:t>m.g</a:t>
            </a:r>
            <a:r>
              <a:rPr lang="en-US" sz="2400" dirty="0" smtClean="0"/>
              <a:t>(e) </a:t>
            </a:r>
          </a:p>
          <a:p>
            <a:pPr lvl="1"/>
            <a:r>
              <a:rPr lang="en-US" sz="2000" dirty="0" err="1" smtClean="0"/>
              <a:t>mcalls</a:t>
            </a:r>
            <a:r>
              <a:rPr lang="en-US" sz="2000" dirty="0" smtClean="0"/>
              <a:t>(e</a:t>
            </a:r>
            <a:r>
              <a:rPr lang="en-US" sz="2000" dirty="0"/>
              <a:t>) must precede </a:t>
            </a:r>
            <a:r>
              <a:rPr lang="en-US" sz="2000" dirty="0" smtClean="0"/>
              <a:t>the </a:t>
            </a:r>
            <a:r>
              <a:rPr lang="en-US" sz="2000" dirty="0"/>
              <a:t>method </a:t>
            </a:r>
            <a:r>
              <a:rPr lang="en-US" sz="2000" dirty="0" smtClean="0"/>
              <a:t>call </a:t>
            </a:r>
            <a:r>
              <a:rPr lang="en-US" sz="2000" dirty="0" err="1" smtClean="0"/>
              <a:t>m.g</a:t>
            </a:r>
            <a:r>
              <a:rPr lang="en-US" sz="2000" dirty="0"/>
              <a:t> </a:t>
            </a:r>
            <a:endParaRPr lang="en-US" sz="2000" dirty="0" smtClean="0"/>
          </a:p>
          <a:p>
            <a:r>
              <a:rPr lang="en-US" sz="2400" dirty="0" smtClean="0"/>
              <a:t>let </a:t>
            </a:r>
            <a:r>
              <a:rPr lang="en-US" sz="2400" dirty="0"/>
              <a:t>t = </a:t>
            </a:r>
            <a:r>
              <a:rPr lang="en-US" sz="2400" dirty="0" smtClean="0"/>
              <a:t>e </a:t>
            </a:r>
            <a:r>
              <a:rPr lang="en-US" sz="2400" dirty="0"/>
              <a:t>in </a:t>
            </a:r>
            <a:r>
              <a:rPr lang="en-US" sz="2400" dirty="0" smtClean="0"/>
              <a:t>a</a:t>
            </a:r>
          </a:p>
          <a:p>
            <a:pPr lvl="1"/>
            <a:r>
              <a:rPr lang="en-US" sz="2000" dirty="0" err="1"/>
              <a:t>mcalls</a:t>
            </a:r>
            <a:r>
              <a:rPr lang="en-US" sz="2000" dirty="0"/>
              <a:t>(e) must </a:t>
            </a:r>
            <a:r>
              <a:rPr lang="en-US" sz="2000" dirty="0" smtClean="0"/>
              <a:t>precede </a:t>
            </a:r>
            <a:r>
              <a:rPr lang="en-US" sz="2000" dirty="0"/>
              <a:t>the method calls in </a:t>
            </a:r>
            <a:r>
              <a:rPr lang="en-US" sz="2000" dirty="0" err="1"/>
              <a:t>mcalls</a:t>
            </a:r>
            <a:r>
              <a:rPr lang="en-US" sz="2000" dirty="0"/>
              <a:t>(a</a:t>
            </a:r>
            <a:r>
              <a:rPr lang="en-US" sz="2000" dirty="0" smtClean="0"/>
              <a:t>) if t is used in a</a:t>
            </a:r>
            <a:endParaRPr lang="en-US" sz="2400" dirty="0"/>
          </a:p>
          <a:p>
            <a:pPr lvl="1"/>
            <a:endParaRPr lang="en-US" sz="2000" dirty="0"/>
          </a:p>
        </p:txBody>
      </p:sp>
      <p:sp>
        <p:nvSpPr>
          <p:cNvPr id="7" name="TextBox 6"/>
          <p:cNvSpPr txBox="1"/>
          <p:nvPr/>
        </p:nvSpPr>
        <p:spPr>
          <a:xfrm>
            <a:off x="1567544" y="4586191"/>
            <a:ext cx="6317672" cy="1938992"/>
          </a:xfrm>
          <a:prstGeom prst="rect">
            <a:avLst/>
          </a:prstGeom>
          <a:noFill/>
          <a:ln>
            <a:solidFill>
              <a:srgbClr val="FF0000"/>
            </a:solidFill>
          </a:ln>
        </p:spPr>
        <p:txBody>
          <a:bodyPr wrap="square" rtlCol="0">
            <a:spAutoFit/>
          </a:bodyPr>
          <a:lstStyle/>
          <a:p>
            <a:r>
              <a:rPr lang="en-US" sz="2400" dirty="0" smtClean="0"/>
              <a:t>The compiler derives all the syntactic orderings and rejects a program if these orderings are violated by orderings imposed by the module definition </a:t>
            </a:r>
            <a:endParaRPr lang="en-US" sz="2400" dirty="0"/>
          </a:p>
        </p:txBody>
      </p:sp>
      <p:sp>
        <p:nvSpPr>
          <p:cNvPr id="8" name="Date Placeholder 7"/>
          <p:cNvSpPr>
            <a:spLocks noGrp="1"/>
          </p:cNvSpPr>
          <p:nvPr>
            <p:ph type="dt" sz="half" idx="10"/>
          </p:nvPr>
        </p:nvSpPr>
        <p:spPr/>
        <p:txBody>
          <a:bodyPr/>
          <a:lstStyle/>
          <a:p>
            <a:pPr>
              <a:defRPr/>
            </a:pPr>
            <a:r>
              <a:rPr lang="en-US" smtClean="0"/>
              <a:t>September 25 2013</a:t>
            </a:r>
            <a:endParaRPr lang="en-US" dirty="0"/>
          </a:p>
        </p:txBody>
      </p:sp>
      <p:sp>
        <p:nvSpPr>
          <p:cNvPr id="9" name="Footer Placeholder 8"/>
          <p:cNvSpPr>
            <a:spLocks noGrp="1"/>
          </p:cNvSpPr>
          <p:nvPr>
            <p:ph type="ftr" sz="quarter" idx="12"/>
          </p:nvPr>
        </p:nvSpPr>
        <p:spPr/>
        <p:txBody>
          <a:bodyPr/>
          <a:lstStyle/>
          <a:p>
            <a:pPr>
              <a:defRPr/>
            </a:pPr>
            <a:r>
              <a:rPr lang="en-US" smtClean="0"/>
              <a:t>http://csg.csail.mit.edu/6.s195</a:t>
            </a:r>
            <a:endParaRPr lang="en-US" dirty="0"/>
          </a:p>
        </p:txBody>
      </p:sp>
      <p:sp>
        <p:nvSpPr>
          <p:cNvPr id="10" name="Slide Number Placeholder 9"/>
          <p:cNvSpPr>
            <a:spLocks noGrp="1"/>
          </p:cNvSpPr>
          <p:nvPr>
            <p:ph type="sldNum" sz="quarter" idx="11"/>
          </p:nvPr>
        </p:nvSpPr>
        <p:spPr/>
        <p:txBody>
          <a:bodyPr/>
          <a:lstStyle/>
          <a:p>
            <a:pPr>
              <a:defRPr/>
            </a:pPr>
            <a:r>
              <a:rPr lang="en-US" smtClean="0"/>
              <a:t>L08-</a:t>
            </a:r>
            <a:fld id="{4F9502F6-954B-46E9-AC05-33DEDF4CA0BF}" type="slidenum">
              <a:rPr lang="en-US" smtClean="0"/>
              <a:pPr>
                <a:defRPr/>
              </a:pPr>
              <a:t>13</a:t>
            </a:fld>
            <a:endParaRPr lang="en-US" dirty="0"/>
          </a:p>
        </p:txBody>
      </p:sp>
    </p:spTree>
    <p:extLst>
      <p:ext uri="{BB962C8B-B14F-4D97-AF65-F5344CB8AC3E}">
        <p14:creationId xmlns:p14="http://schemas.microsoft.com/office/powerpoint/2010/main" val="380746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violations</a:t>
            </a:r>
            <a:endParaRPr lang="en-US" dirty="0"/>
          </a:p>
        </p:txBody>
      </p:sp>
      <p:sp>
        <p:nvSpPr>
          <p:cNvPr id="3" name="Content Placeholder 2"/>
          <p:cNvSpPr>
            <a:spLocks noGrp="1"/>
          </p:cNvSpPr>
          <p:nvPr>
            <p:ph idx="1"/>
          </p:nvPr>
        </p:nvSpPr>
        <p:spPr>
          <a:xfrm>
            <a:off x="778824" y="1726870"/>
            <a:ext cx="7772400" cy="4114800"/>
          </a:xfrm>
        </p:spPr>
        <p:txBody>
          <a:bodyPr/>
          <a:lstStyle/>
          <a:p>
            <a:r>
              <a:rPr lang="en-US" sz="2400" dirty="0" smtClean="0">
                <a:solidFill>
                  <a:schemeClr val="tx2"/>
                </a:solidFill>
              </a:rPr>
              <a:t>if</a:t>
            </a:r>
            <a:r>
              <a:rPr lang="en-US" sz="2400" dirty="0" smtClean="0"/>
              <a:t> (x.r1) x.w0(e)</a:t>
            </a:r>
          </a:p>
          <a:p>
            <a:pPr lvl="1"/>
            <a:r>
              <a:rPr lang="en-US" sz="2000" dirty="0" smtClean="0"/>
              <a:t>Syntax mandated: </a:t>
            </a:r>
          </a:p>
          <a:p>
            <a:pPr lvl="1"/>
            <a:r>
              <a:rPr lang="en-US" sz="2000" dirty="0" smtClean="0"/>
              <a:t>EHR mandated:</a:t>
            </a:r>
          </a:p>
          <a:p>
            <a:pPr lvl="1"/>
            <a:endParaRPr lang="en-US" sz="2400" dirty="0"/>
          </a:p>
          <a:p>
            <a:r>
              <a:rPr lang="en-US" sz="2400" dirty="0" smtClean="0"/>
              <a:t>x.w0(y.r1) | y.w0(x.r1)</a:t>
            </a:r>
          </a:p>
          <a:p>
            <a:pPr lvl="1"/>
            <a:r>
              <a:rPr lang="en-US" sz="2000" dirty="0"/>
              <a:t>Syntax mandated</a:t>
            </a:r>
            <a:r>
              <a:rPr lang="en-US" sz="2000" dirty="0" smtClean="0"/>
              <a:t>:</a:t>
            </a:r>
            <a:endParaRPr lang="en-US" sz="2000" dirty="0"/>
          </a:p>
          <a:p>
            <a:pPr lvl="1"/>
            <a:r>
              <a:rPr lang="en-US" sz="2000" dirty="0"/>
              <a:t>EHR mandated</a:t>
            </a:r>
            <a:r>
              <a:rPr lang="en-US" sz="2000" dirty="0" smtClean="0"/>
              <a:t>:</a:t>
            </a:r>
            <a:endParaRPr lang="en-US" sz="2000" dirty="0"/>
          </a:p>
        </p:txBody>
      </p:sp>
      <p:sp>
        <p:nvSpPr>
          <p:cNvPr id="4" name="TextBox 3"/>
          <p:cNvSpPr txBox="1"/>
          <p:nvPr/>
        </p:nvSpPr>
        <p:spPr>
          <a:xfrm>
            <a:off x="5879173" y="2887553"/>
            <a:ext cx="1991251" cy="400110"/>
          </a:xfrm>
          <a:prstGeom prst="rect">
            <a:avLst/>
          </a:prstGeom>
          <a:noFill/>
        </p:spPr>
        <p:txBody>
          <a:bodyPr wrap="none" rtlCol="0">
            <a:spAutoFit/>
          </a:bodyPr>
          <a:lstStyle/>
          <a:p>
            <a:r>
              <a:rPr lang="en-US" dirty="0" smtClean="0">
                <a:solidFill>
                  <a:srgbClr val="FF0000"/>
                </a:solidFill>
                <a:latin typeface="Comic Sans MS" pitchFamily="66" charset="0"/>
              </a:rPr>
              <a:t>contradiction!  </a:t>
            </a:r>
            <a:endParaRPr lang="en-US" dirty="0">
              <a:solidFill>
                <a:srgbClr val="FF0000"/>
              </a:solidFill>
              <a:latin typeface="Comic Sans MS" pitchFamily="66" charset="0"/>
            </a:endParaRPr>
          </a:p>
        </p:txBody>
      </p:sp>
      <p:sp>
        <p:nvSpPr>
          <p:cNvPr id="5" name="TextBox 4"/>
          <p:cNvSpPr txBox="1"/>
          <p:nvPr/>
        </p:nvSpPr>
        <p:spPr>
          <a:xfrm>
            <a:off x="4227615" y="2157658"/>
            <a:ext cx="1890261" cy="400110"/>
          </a:xfrm>
          <a:prstGeom prst="rect">
            <a:avLst/>
          </a:prstGeom>
          <a:noFill/>
        </p:spPr>
        <p:txBody>
          <a:bodyPr wrap="none" rtlCol="0">
            <a:spAutoFit/>
          </a:bodyPr>
          <a:lstStyle/>
          <a:p>
            <a:pPr marL="0" lvl="1"/>
            <a:r>
              <a:rPr lang="en-US" dirty="0">
                <a:solidFill>
                  <a:srgbClr val="FF0000"/>
                </a:solidFill>
              </a:rPr>
              <a:t>x.r1  &lt;  </a:t>
            </a:r>
            <a:r>
              <a:rPr lang="en-US" dirty="0" smtClean="0">
                <a:solidFill>
                  <a:srgbClr val="FF0000"/>
                </a:solidFill>
              </a:rPr>
              <a:t>x.w0</a:t>
            </a:r>
            <a:endParaRPr lang="en-US" dirty="0">
              <a:solidFill>
                <a:srgbClr val="FF0000"/>
              </a:solidFill>
            </a:endParaRPr>
          </a:p>
        </p:txBody>
      </p:sp>
      <p:sp>
        <p:nvSpPr>
          <p:cNvPr id="6" name="TextBox 5"/>
          <p:cNvSpPr txBox="1"/>
          <p:nvPr/>
        </p:nvSpPr>
        <p:spPr>
          <a:xfrm>
            <a:off x="4227615" y="2462768"/>
            <a:ext cx="1800493" cy="400110"/>
          </a:xfrm>
          <a:prstGeom prst="rect">
            <a:avLst/>
          </a:prstGeom>
          <a:noFill/>
        </p:spPr>
        <p:txBody>
          <a:bodyPr wrap="none" rtlCol="0">
            <a:spAutoFit/>
          </a:bodyPr>
          <a:lstStyle/>
          <a:p>
            <a:pPr marL="0" lvl="1"/>
            <a:r>
              <a:rPr lang="en-US" dirty="0">
                <a:solidFill>
                  <a:srgbClr val="FF0000"/>
                </a:solidFill>
              </a:rPr>
              <a:t>x.w0 &lt;  </a:t>
            </a:r>
            <a:r>
              <a:rPr lang="en-US" dirty="0" smtClean="0">
                <a:solidFill>
                  <a:srgbClr val="FF0000"/>
                </a:solidFill>
              </a:rPr>
              <a:t>x.r1</a:t>
            </a:r>
            <a:endParaRPr lang="en-US" dirty="0">
              <a:solidFill>
                <a:srgbClr val="FF0000"/>
              </a:solidFill>
            </a:endParaRPr>
          </a:p>
        </p:txBody>
      </p:sp>
      <p:sp>
        <p:nvSpPr>
          <p:cNvPr id="10" name="TextBox 9"/>
          <p:cNvSpPr txBox="1"/>
          <p:nvPr/>
        </p:nvSpPr>
        <p:spPr>
          <a:xfrm>
            <a:off x="4227615" y="3788229"/>
            <a:ext cx="3551485" cy="400110"/>
          </a:xfrm>
          <a:prstGeom prst="rect">
            <a:avLst/>
          </a:prstGeom>
          <a:noFill/>
        </p:spPr>
        <p:txBody>
          <a:bodyPr wrap="none" rtlCol="0">
            <a:spAutoFit/>
          </a:bodyPr>
          <a:lstStyle/>
          <a:p>
            <a:r>
              <a:rPr lang="en-US" dirty="0">
                <a:solidFill>
                  <a:srgbClr val="FF0000"/>
                </a:solidFill>
              </a:rPr>
              <a:t>y.r1 &lt;  x.w0, x.r1 &lt;  y.w0</a:t>
            </a:r>
          </a:p>
        </p:txBody>
      </p:sp>
      <p:sp>
        <p:nvSpPr>
          <p:cNvPr id="11" name="TextBox 10"/>
          <p:cNvSpPr txBox="1"/>
          <p:nvPr/>
        </p:nvSpPr>
        <p:spPr>
          <a:xfrm>
            <a:off x="4227614" y="4093339"/>
            <a:ext cx="3551485" cy="400110"/>
          </a:xfrm>
          <a:prstGeom prst="rect">
            <a:avLst/>
          </a:prstGeom>
          <a:noFill/>
        </p:spPr>
        <p:txBody>
          <a:bodyPr wrap="none" rtlCol="0">
            <a:spAutoFit/>
          </a:bodyPr>
          <a:lstStyle/>
          <a:p>
            <a:pPr marL="0" lvl="1"/>
            <a:r>
              <a:rPr lang="en-US" dirty="0">
                <a:solidFill>
                  <a:srgbClr val="FF0000"/>
                </a:solidFill>
              </a:rPr>
              <a:t>x.w0 &lt;  x.r1, y.w0 &lt; </a:t>
            </a:r>
            <a:r>
              <a:rPr lang="en-US" dirty="0" smtClean="0">
                <a:solidFill>
                  <a:srgbClr val="FF0000"/>
                </a:solidFill>
              </a:rPr>
              <a:t>y.r1</a:t>
            </a:r>
            <a:endParaRPr lang="en-US" dirty="0">
              <a:solidFill>
                <a:srgbClr val="FF0000"/>
              </a:solidFill>
            </a:endParaRPr>
          </a:p>
        </p:txBody>
      </p:sp>
      <p:sp>
        <p:nvSpPr>
          <p:cNvPr id="12" name="TextBox 11"/>
          <p:cNvSpPr txBox="1"/>
          <p:nvPr/>
        </p:nvSpPr>
        <p:spPr>
          <a:xfrm>
            <a:off x="5908618" y="4493449"/>
            <a:ext cx="1837362" cy="400110"/>
          </a:xfrm>
          <a:prstGeom prst="rect">
            <a:avLst/>
          </a:prstGeom>
          <a:noFill/>
        </p:spPr>
        <p:txBody>
          <a:bodyPr wrap="none" rtlCol="0">
            <a:spAutoFit/>
          </a:bodyPr>
          <a:lstStyle/>
          <a:p>
            <a:r>
              <a:rPr lang="en-US" dirty="0" smtClean="0">
                <a:solidFill>
                  <a:srgbClr val="FF0000"/>
                </a:solidFill>
                <a:latin typeface="Comic Sans MS" pitchFamily="66" charset="0"/>
              </a:rPr>
              <a:t>contradiction!</a:t>
            </a:r>
            <a:endParaRPr lang="en-US" dirty="0">
              <a:solidFill>
                <a:srgbClr val="FF0000"/>
              </a:solidFill>
              <a:latin typeface="Comic Sans MS" pitchFamily="66" charset="0"/>
            </a:endParaRPr>
          </a:p>
        </p:txBody>
      </p:sp>
      <p:sp>
        <p:nvSpPr>
          <p:cNvPr id="7" name="Date Placeholder 6"/>
          <p:cNvSpPr>
            <a:spLocks noGrp="1"/>
          </p:cNvSpPr>
          <p:nvPr>
            <p:ph type="dt" sz="half" idx="10"/>
          </p:nvPr>
        </p:nvSpPr>
        <p:spPr/>
        <p:txBody>
          <a:bodyPr/>
          <a:lstStyle/>
          <a:p>
            <a:pPr>
              <a:defRPr/>
            </a:pPr>
            <a:r>
              <a:rPr lang="en-US" smtClean="0"/>
              <a:t>September 25 2013</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http://csg.csail.mit.edu/6.s195</a:t>
            </a:r>
            <a:endParaRPr lang="en-US" dirty="0"/>
          </a:p>
        </p:txBody>
      </p:sp>
      <p:sp>
        <p:nvSpPr>
          <p:cNvPr id="9" name="Slide Number Placeholder 8"/>
          <p:cNvSpPr>
            <a:spLocks noGrp="1"/>
          </p:cNvSpPr>
          <p:nvPr>
            <p:ph type="sldNum" sz="quarter" idx="11"/>
          </p:nvPr>
        </p:nvSpPr>
        <p:spPr/>
        <p:txBody>
          <a:bodyPr/>
          <a:lstStyle/>
          <a:p>
            <a:pPr>
              <a:defRPr/>
            </a:pPr>
            <a:r>
              <a:rPr lang="en-US" smtClean="0"/>
              <a:t>L08-</a:t>
            </a:r>
            <a:fld id="{4F9502F6-954B-46E9-AC05-33DEDF4CA0BF}" type="slidenum">
              <a:rPr lang="en-US" smtClean="0"/>
              <a:pPr>
                <a:defRPr/>
              </a:pPr>
              <a:t>14</a:t>
            </a:fld>
            <a:endParaRPr lang="en-US" dirty="0"/>
          </a:p>
        </p:txBody>
      </p:sp>
    </p:spTree>
    <p:extLst>
      <p:ext uri="{BB962C8B-B14F-4D97-AF65-F5344CB8AC3E}">
        <p14:creationId xmlns:p14="http://schemas.microsoft.com/office/powerpoint/2010/main" val="3668861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0" grpId="0"/>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 representation</a:t>
            </a:r>
            <a:br>
              <a:rPr lang="en-US" dirty="0" smtClean="0"/>
            </a:br>
            <a:r>
              <a:rPr lang="en-US" sz="2400" dirty="0" smtClean="0"/>
              <a:t>registers and EHRs</a:t>
            </a:r>
            <a:endParaRPr lang="en-US" dirty="0"/>
          </a:p>
        </p:txBody>
      </p:sp>
      <p:sp>
        <p:nvSpPr>
          <p:cNvPr id="3" name="Content Placeholder 2"/>
          <p:cNvSpPr>
            <a:spLocks noGrp="1"/>
          </p:cNvSpPr>
          <p:nvPr>
            <p:ph idx="1"/>
          </p:nvPr>
        </p:nvSpPr>
        <p:spPr>
          <a:xfrm>
            <a:off x="481940" y="1536866"/>
            <a:ext cx="8175171" cy="4114800"/>
          </a:xfrm>
        </p:spPr>
        <p:txBody>
          <a:bodyPr/>
          <a:lstStyle/>
          <a:p>
            <a:pPr>
              <a:spcBef>
                <a:spcPts val="0"/>
              </a:spcBef>
            </a:pPr>
            <a:r>
              <a:rPr lang="en-US" sz="2400" dirty="0" smtClean="0"/>
              <a:t>A set of bindings can be thought of as a set of  boxes </a:t>
            </a:r>
            <a:r>
              <a:rPr lang="en-US" sz="2400" dirty="0"/>
              <a:t>which are connected by </a:t>
            </a:r>
            <a:r>
              <a:rPr lang="en-US" sz="2400" dirty="0" smtClean="0"/>
              <a:t>wires. A box represents an expression or the port of a module and wires are the variable names</a:t>
            </a:r>
          </a:p>
        </p:txBody>
      </p:sp>
      <p:grpSp>
        <p:nvGrpSpPr>
          <p:cNvPr id="8" name="Group 7"/>
          <p:cNvGrpSpPr/>
          <p:nvPr/>
        </p:nvGrpSpPr>
        <p:grpSpPr>
          <a:xfrm>
            <a:off x="974724" y="3508375"/>
            <a:ext cx="7007226" cy="1981200"/>
            <a:chOff x="609599" y="4191000"/>
            <a:chExt cx="7007226" cy="1981200"/>
          </a:xfrm>
        </p:grpSpPr>
        <p:sp>
          <p:nvSpPr>
            <p:cNvPr id="9" name="Rectangle 4"/>
            <p:cNvSpPr>
              <a:spLocks noChangeArrowheads="1"/>
            </p:cNvSpPr>
            <p:nvPr/>
          </p:nvSpPr>
          <p:spPr bwMode="auto">
            <a:xfrm rot="5400000">
              <a:off x="1485900" y="4381500"/>
              <a:ext cx="1447800" cy="1676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p:txBody>
        </p:sp>
        <p:sp>
          <p:nvSpPr>
            <p:cNvPr id="10" name="Rectangle 9"/>
            <p:cNvSpPr>
              <a:spLocks noChangeArrowheads="1"/>
            </p:cNvSpPr>
            <p:nvPr/>
          </p:nvSpPr>
          <p:spPr bwMode="auto">
            <a:xfrm rot="5400000">
              <a:off x="1181100" y="5067300"/>
              <a:ext cx="685800" cy="304800"/>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vert270" wrap="none" anchor="ctr"/>
            <a:lstStyle/>
            <a:p>
              <a:pPr>
                <a:defRPr/>
              </a:pPr>
              <a:r>
                <a:rPr lang="en-US" sz="1200" b="1" dirty="0">
                  <a:latin typeface="Times New Roman" charset="0"/>
                  <a:cs typeface="+mn-cs"/>
                </a:rPr>
                <a:t>w</a:t>
              </a:r>
              <a:endParaRPr lang="en-US" sz="1200" b="1" baseline="-25000" dirty="0">
                <a:latin typeface="Times New Roman" charset="0"/>
                <a:cs typeface="+mn-cs"/>
              </a:endParaRPr>
            </a:p>
          </p:txBody>
        </p:sp>
        <p:sp>
          <p:nvSpPr>
            <p:cNvPr id="11" name="Rectangle 10"/>
            <p:cNvSpPr>
              <a:spLocks noChangeArrowheads="1"/>
            </p:cNvSpPr>
            <p:nvPr/>
          </p:nvSpPr>
          <p:spPr bwMode="auto">
            <a:xfrm rot="5400000">
              <a:off x="2552700" y="5067300"/>
              <a:ext cx="685800" cy="304800"/>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vert270" wrap="none" anchor="ctr"/>
            <a:lstStyle/>
            <a:p>
              <a:pPr>
                <a:defRPr/>
              </a:pPr>
              <a:r>
                <a:rPr lang="en-US" sz="1200" b="1" dirty="0" smtClean="0">
                  <a:latin typeface="Times New Roman" charset="0"/>
                  <a:cs typeface="+mn-cs"/>
                </a:rPr>
                <a:t>r</a:t>
              </a:r>
              <a:endParaRPr lang="en-US" sz="1200" b="1" baseline="-25000" dirty="0">
                <a:latin typeface="Times New Roman" charset="0"/>
                <a:cs typeface="+mn-cs"/>
              </a:endParaRPr>
            </a:p>
          </p:txBody>
        </p:sp>
        <p:sp>
          <p:nvSpPr>
            <p:cNvPr id="12" name="Line 23"/>
            <p:cNvSpPr>
              <a:spLocks noChangeShapeType="1"/>
            </p:cNvSpPr>
            <p:nvPr/>
          </p:nvSpPr>
          <p:spPr bwMode="auto">
            <a:xfrm rot="5400000">
              <a:off x="1863725" y="4962525"/>
              <a:ext cx="0" cy="381000"/>
            </a:xfrm>
            <a:prstGeom prst="line">
              <a:avLst/>
            </a:prstGeom>
            <a:noFill/>
            <a:ln w="19050">
              <a:solidFill>
                <a:srgbClr val="0099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3" name="Text Box 24"/>
            <p:cNvSpPr txBox="1">
              <a:spLocks noChangeArrowheads="1"/>
            </p:cNvSpPr>
            <p:nvPr/>
          </p:nvSpPr>
          <p:spPr bwMode="auto">
            <a:xfrm>
              <a:off x="1673225" y="4924425"/>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defRPr/>
              </a:pPr>
              <a:r>
                <a:rPr lang="en-US" sz="1200" dirty="0">
                  <a:latin typeface="Times New Roman" charset="0"/>
                  <a:cs typeface="+mn-cs"/>
                </a:rPr>
                <a:t>en</a:t>
              </a:r>
            </a:p>
          </p:txBody>
        </p:sp>
        <p:sp>
          <p:nvSpPr>
            <p:cNvPr id="14" name="Text Box 35"/>
            <p:cNvSpPr txBox="1">
              <a:spLocks noChangeArrowheads="1"/>
            </p:cNvSpPr>
            <p:nvPr/>
          </p:nvSpPr>
          <p:spPr bwMode="auto">
            <a:xfrm>
              <a:off x="1676400" y="5105400"/>
              <a:ext cx="3778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200" dirty="0">
                  <a:latin typeface="Times New Roman" charset="0"/>
                  <a:cs typeface="+mn-cs"/>
                </a:rPr>
                <a:t>arg</a:t>
              </a:r>
            </a:p>
          </p:txBody>
        </p:sp>
        <p:sp>
          <p:nvSpPr>
            <p:cNvPr id="15" name="Line 10"/>
            <p:cNvSpPr>
              <a:spLocks noChangeShapeType="1"/>
            </p:cNvSpPr>
            <p:nvPr/>
          </p:nvSpPr>
          <p:spPr bwMode="auto">
            <a:xfrm rot="5400000">
              <a:off x="1863725" y="5191125"/>
              <a:ext cx="0" cy="381000"/>
            </a:xfrm>
            <a:prstGeom prst="line">
              <a:avLst/>
            </a:prstGeom>
            <a:noFill/>
            <a:ln w="38100" cmpd="sng">
              <a:solidFill>
                <a:srgbClr val="000090"/>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6" name="Text Box 35"/>
            <p:cNvSpPr txBox="1">
              <a:spLocks noChangeArrowheads="1"/>
            </p:cNvSpPr>
            <p:nvPr/>
          </p:nvSpPr>
          <p:spPr bwMode="auto">
            <a:xfrm>
              <a:off x="2362200" y="5105400"/>
              <a:ext cx="363538"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200" dirty="0">
                  <a:latin typeface="Times New Roman" charset="0"/>
                  <a:cs typeface="+mn-cs"/>
                </a:rPr>
                <a:t>res</a:t>
              </a:r>
            </a:p>
          </p:txBody>
        </p:sp>
        <p:sp>
          <p:nvSpPr>
            <p:cNvPr id="17" name="Line 10"/>
            <p:cNvSpPr>
              <a:spLocks noChangeShapeType="1"/>
            </p:cNvSpPr>
            <p:nvPr/>
          </p:nvSpPr>
          <p:spPr bwMode="auto">
            <a:xfrm rot="16200000" flipH="1">
              <a:off x="2552700" y="5191124"/>
              <a:ext cx="0" cy="381000"/>
            </a:xfrm>
            <a:prstGeom prst="line">
              <a:avLst/>
            </a:prstGeom>
            <a:noFill/>
            <a:ln w="38100" cmpd="sng">
              <a:solidFill>
                <a:srgbClr val="000090"/>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8" name="Rectangle 4"/>
            <p:cNvSpPr>
              <a:spLocks noChangeArrowheads="1"/>
            </p:cNvSpPr>
            <p:nvPr/>
          </p:nvSpPr>
          <p:spPr bwMode="auto">
            <a:xfrm rot="5400000">
              <a:off x="5029200" y="4343400"/>
              <a:ext cx="1981200" cy="1676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p:txBody>
        </p:sp>
        <p:sp>
          <p:nvSpPr>
            <p:cNvPr id="19" name="Rectangle 18"/>
            <p:cNvSpPr>
              <a:spLocks noChangeArrowheads="1"/>
            </p:cNvSpPr>
            <p:nvPr/>
          </p:nvSpPr>
          <p:spPr bwMode="auto">
            <a:xfrm rot="5400000">
              <a:off x="4991100" y="5524500"/>
              <a:ext cx="685800" cy="304800"/>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vert270" wrap="none" anchor="ctr"/>
            <a:lstStyle/>
            <a:p>
              <a:pPr>
                <a:defRPr/>
              </a:pPr>
              <a:r>
                <a:rPr lang="en-US" sz="1200" b="1" dirty="0" smtClean="0">
                  <a:latin typeface="Times New Roman" charset="0"/>
                  <a:cs typeface="+mn-cs"/>
                </a:rPr>
                <a:t>w1</a:t>
              </a:r>
              <a:endParaRPr lang="en-US" sz="1200" b="1" baseline="-25000" dirty="0">
                <a:latin typeface="Times New Roman" charset="0"/>
                <a:cs typeface="+mn-cs"/>
              </a:endParaRPr>
            </a:p>
          </p:txBody>
        </p:sp>
        <p:sp>
          <p:nvSpPr>
            <p:cNvPr id="20" name="Rectangle 19"/>
            <p:cNvSpPr>
              <a:spLocks noChangeArrowheads="1"/>
            </p:cNvSpPr>
            <p:nvPr/>
          </p:nvSpPr>
          <p:spPr bwMode="auto">
            <a:xfrm rot="5400000">
              <a:off x="6362700" y="5524500"/>
              <a:ext cx="685800" cy="304800"/>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vert270" wrap="none" anchor="ctr"/>
            <a:lstStyle/>
            <a:p>
              <a:pPr>
                <a:defRPr/>
              </a:pPr>
              <a:r>
                <a:rPr lang="en-US" sz="1200" b="1" dirty="0" smtClean="0">
                  <a:latin typeface="Times New Roman" charset="0"/>
                  <a:cs typeface="+mn-cs"/>
                </a:rPr>
                <a:t>r1</a:t>
              </a:r>
              <a:endParaRPr lang="en-US" sz="1200" b="1" baseline="-25000" dirty="0">
                <a:latin typeface="Times New Roman" charset="0"/>
                <a:cs typeface="+mn-cs"/>
              </a:endParaRPr>
            </a:p>
          </p:txBody>
        </p:sp>
        <p:sp>
          <p:nvSpPr>
            <p:cNvPr id="21" name="Line 23"/>
            <p:cNvSpPr>
              <a:spLocks noChangeShapeType="1"/>
            </p:cNvSpPr>
            <p:nvPr/>
          </p:nvSpPr>
          <p:spPr bwMode="auto">
            <a:xfrm rot="5400000">
              <a:off x="5673725" y="5419725"/>
              <a:ext cx="0" cy="381000"/>
            </a:xfrm>
            <a:prstGeom prst="line">
              <a:avLst/>
            </a:prstGeom>
            <a:noFill/>
            <a:ln w="19050">
              <a:solidFill>
                <a:srgbClr val="0099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2" name="Text Box 24"/>
            <p:cNvSpPr txBox="1">
              <a:spLocks noChangeArrowheads="1"/>
            </p:cNvSpPr>
            <p:nvPr/>
          </p:nvSpPr>
          <p:spPr bwMode="auto">
            <a:xfrm>
              <a:off x="5483225" y="5381625"/>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defRPr/>
              </a:pPr>
              <a:r>
                <a:rPr lang="en-US" sz="1200" dirty="0">
                  <a:latin typeface="Times New Roman" charset="0"/>
                  <a:cs typeface="+mn-cs"/>
                </a:rPr>
                <a:t>en</a:t>
              </a:r>
            </a:p>
          </p:txBody>
        </p:sp>
        <p:sp>
          <p:nvSpPr>
            <p:cNvPr id="23" name="Text Box 35"/>
            <p:cNvSpPr txBox="1">
              <a:spLocks noChangeArrowheads="1"/>
            </p:cNvSpPr>
            <p:nvPr/>
          </p:nvSpPr>
          <p:spPr bwMode="auto">
            <a:xfrm>
              <a:off x="5486400" y="5562600"/>
              <a:ext cx="3778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200" dirty="0">
                  <a:latin typeface="Times New Roman" charset="0"/>
                  <a:cs typeface="+mn-cs"/>
                </a:rPr>
                <a:t>arg</a:t>
              </a:r>
            </a:p>
          </p:txBody>
        </p:sp>
        <p:sp>
          <p:nvSpPr>
            <p:cNvPr id="24" name="Line 10"/>
            <p:cNvSpPr>
              <a:spLocks noChangeShapeType="1"/>
            </p:cNvSpPr>
            <p:nvPr/>
          </p:nvSpPr>
          <p:spPr bwMode="auto">
            <a:xfrm rot="5400000">
              <a:off x="5673725" y="5648325"/>
              <a:ext cx="0" cy="381000"/>
            </a:xfrm>
            <a:prstGeom prst="line">
              <a:avLst/>
            </a:prstGeom>
            <a:noFill/>
            <a:ln w="38100" cmpd="sng">
              <a:solidFill>
                <a:srgbClr val="000090"/>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5" name="Text Box 35"/>
            <p:cNvSpPr txBox="1">
              <a:spLocks noChangeArrowheads="1"/>
            </p:cNvSpPr>
            <p:nvPr/>
          </p:nvSpPr>
          <p:spPr bwMode="auto">
            <a:xfrm>
              <a:off x="6172200" y="5562600"/>
              <a:ext cx="363538"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200" dirty="0">
                  <a:latin typeface="Times New Roman" charset="0"/>
                  <a:cs typeface="+mn-cs"/>
                </a:rPr>
                <a:t>res</a:t>
              </a:r>
            </a:p>
          </p:txBody>
        </p:sp>
        <p:sp>
          <p:nvSpPr>
            <p:cNvPr id="26" name="Line 10"/>
            <p:cNvSpPr>
              <a:spLocks noChangeShapeType="1"/>
            </p:cNvSpPr>
            <p:nvPr/>
          </p:nvSpPr>
          <p:spPr bwMode="auto">
            <a:xfrm rot="16200000" flipH="1">
              <a:off x="6362700" y="5648324"/>
              <a:ext cx="0" cy="381000"/>
            </a:xfrm>
            <a:prstGeom prst="line">
              <a:avLst/>
            </a:prstGeom>
            <a:noFill/>
            <a:ln w="38100" cmpd="sng">
              <a:solidFill>
                <a:srgbClr val="000090"/>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7" name="Rectangle 26"/>
            <p:cNvSpPr>
              <a:spLocks noChangeArrowheads="1"/>
            </p:cNvSpPr>
            <p:nvPr/>
          </p:nvSpPr>
          <p:spPr bwMode="auto">
            <a:xfrm rot="5400000">
              <a:off x="4991100" y="4686300"/>
              <a:ext cx="685800" cy="304800"/>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vert270" wrap="none" anchor="ctr"/>
            <a:lstStyle/>
            <a:p>
              <a:pPr>
                <a:defRPr/>
              </a:pPr>
              <a:r>
                <a:rPr lang="en-US" sz="1200" b="1" dirty="0" smtClean="0">
                  <a:latin typeface="Times New Roman" charset="0"/>
                  <a:cs typeface="+mn-cs"/>
                </a:rPr>
                <a:t>w0</a:t>
              </a:r>
              <a:endParaRPr lang="en-US" sz="1200" b="1" baseline="-25000" dirty="0">
                <a:latin typeface="Times New Roman" charset="0"/>
                <a:cs typeface="+mn-cs"/>
              </a:endParaRPr>
            </a:p>
          </p:txBody>
        </p:sp>
        <p:sp>
          <p:nvSpPr>
            <p:cNvPr id="28" name="Rectangle 27"/>
            <p:cNvSpPr>
              <a:spLocks noChangeArrowheads="1"/>
            </p:cNvSpPr>
            <p:nvPr/>
          </p:nvSpPr>
          <p:spPr bwMode="auto">
            <a:xfrm rot="5400000">
              <a:off x="6362700" y="4686300"/>
              <a:ext cx="685800" cy="304800"/>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vert270" wrap="none" anchor="ctr"/>
            <a:lstStyle/>
            <a:p>
              <a:pPr>
                <a:defRPr/>
              </a:pPr>
              <a:r>
                <a:rPr lang="en-US" sz="1200" b="1" dirty="0" smtClean="0">
                  <a:latin typeface="Times New Roman" charset="0"/>
                  <a:cs typeface="+mn-cs"/>
                </a:rPr>
                <a:t>r0</a:t>
              </a:r>
              <a:endParaRPr lang="en-US" sz="1200" b="1" baseline="-25000" dirty="0">
                <a:latin typeface="Times New Roman" charset="0"/>
                <a:cs typeface="+mn-cs"/>
              </a:endParaRPr>
            </a:p>
          </p:txBody>
        </p:sp>
        <p:sp>
          <p:nvSpPr>
            <p:cNvPr id="29" name="Line 23"/>
            <p:cNvSpPr>
              <a:spLocks noChangeShapeType="1"/>
            </p:cNvSpPr>
            <p:nvPr/>
          </p:nvSpPr>
          <p:spPr bwMode="auto">
            <a:xfrm rot="5400000">
              <a:off x="5673725" y="4581525"/>
              <a:ext cx="0" cy="381000"/>
            </a:xfrm>
            <a:prstGeom prst="line">
              <a:avLst/>
            </a:prstGeom>
            <a:noFill/>
            <a:ln w="19050">
              <a:solidFill>
                <a:srgbClr val="0099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0" name="Text Box 24"/>
            <p:cNvSpPr txBox="1">
              <a:spLocks noChangeArrowheads="1"/>
            </p:cNvSpPr>
            <p:nvPr/>
          </p:nvSpPr>
          <p:spPr bwMode="auto">
            <a:xfrm>
              <a:off x="5483225" y="4543425"/>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defRPr/>
              </a:pPr>
              <a:r>
                <a:rPr lang="en-US" sz="1200" dirty="0">
                  <a:latin typeface="Times New Roman" charset="0"/>
                  <a:cs typeface="+mn-cs"/>
                </a:rPr>
                <a:t>en</a:t>
              </a:r>
            </a:p>
          </p:txBody>
        </p:sp>
        <p:sp>
          <p:nvSpPr>
            <p:cNvPr id="31" name="Text Box 35"/>
            <p:cNvSpPr txBox="1">
              <a:spLocks noChangeArrowheads="1"/>
            </p:cNvSpPr>
            <p:nvPr/>
          </p:nvSpPr>
          <p:spPr bwMode="auto">
            <a:xfrm>
              <a:off x="5486400" y="4724400"/>
              <a:ext cx="3778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200" dirty="0">
                  <a:latin typeface="Times New Roman" charset="0"/>
                  <a:cs typeface="+mn-cs"/>
                </a:rPr>
                <a:t>arg</a:t>
              </a:r>
            </a:p>
          </p:txBody>
        </p:sp>
        <p:sp>
          <p:nvSpPr>
            <p:cNvPr id="32" name="Line 10"/>
            <p:cNvSpPr>
              <a:spLocks noChangeShapeType="1"/>
            </p:cNvSpPr>
            <p:nvPr/>
          </p:nvSpPr>
          <p:spPr bwMode="auto">
            <a:xfrm rot="5400000">
              <a:off x="5673725" y="4810125"/>
              <a:ext cx="0" cy="381000"/>
            </a:xfrm>
            <a:prstGeom prst="line">
              <a:avLst/>
            </a:prstGeom>
            <a:noFill/>
            <a:ln w="38100" cmpd="sng">
              <a:solidFill>
                <a:srgbClr val="000090"/>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3" name="Text Box 35"/>
            <p:cNvSpPr txBox="1">
              <a:spLocks noChangeArrowheads="1"/>
            </p:cNvSpPr>
            <p:nvPr/>
          </p:nvSpPr>
          <p:spPr bwMode="auto">
            <a:xfrm>
              <a:off x="6172200" y="4724400"/>
              <a:ext cx="363538"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200" dirty="0">
                  <a:latin typeface="Times New Roman" charset="0"/>
                  <a:cs typeface="+mn-cs"/>
                </a:rPr>
                <a:t>res</a:t>
              </a:r>
            </a:p>
          </p:txBody>
        </p:sp>
        <p:sp>
          <p:nvSpPr>
            <p:cNvPr id="34" name="Line 10"/>
            <p:cNvSpPr>
              <a:spLocks noChangeShapeType="1"/>
            </p:cNvSpPr>
            <p:nvPr/>
          </p:nvSpPr>
          <p:spPr bwMode="auto">
            <a:xfrm rot="16200000" flipH="1">
              <a:off x="6362700" y="4810124"/>
              <a:ext cx="0" cy="381000"/>
            </a:xfrm>
            <a:prstGeom prst="line">
              <a:avLst/>
            </a:prstGeom>
            <a:noFill/>
            <a:ln w="38100" cmpd="sng">
              <a:solidFill>
                <a:srgbClr val="000090"/>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5" name="Line 23"/>
            <p:cNvSpPr>
              <a:spLocks noChangeShapeType="1"/>
            </p:cNvSpPr>
            <p:nvPr/>
          </p:nvSpPr>
          <p:spPr bwMode="auto">
            <a:xfrm rot="5400000">
              <a:off x="1177925" y="4962525"/>
              <a:ext cx="0" cy="381000"/>
            </a:xfrm>
            <a:prstGeom prst="line">
              <a:avLst/>
            </a:prstGeom>
            <a:noFill/>
            <a:ln w="19050">
              <a:solidFill>
                <a:srgbClr val="0099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6" name="Text Box 24"/>
            <p:cNvSpPr txBox="1">
              <a:spLocks noChangeArrowheads="1"/>
            </p:cNvSpPr>
            <p:nvPr/>
          </p:nvSpPr>
          <p:spPr bwMode="auto">
            <a:xfrm>
              <a:off x="609599" y="4924425"/>
              <a:ext cx="77470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l">
                <a:defRPr/>
              </a:pPr>
              <a:r>
                <a:rPr lang="en-US" sz="1200" dirty="0" err="1" smtClean="0">
                  <a:latin typeface="Times New Roman" charset="0"/>
                  <a:cs typeface="+mn-cs"/>
                </a:rPr>
                <a:t>x_w_en</a:t>
              </a:r>
              <a:endParaRPr lang="en-US" sz="1200" dirty="0">
                <a:latin typeface="Times New Roman" charset="0"/>
                <a:cs typeface="+mn-cs"/>
              </a:endParaRPr>
            </a:p>
          </p:txBody>
        </p:sp>
        <p:sp>
          <p:nvSpPr>
            <p:cNvPr id="37" name="Text Box 35"/>
            <p:cNvSpPr txBox="1">
              <a:spLocks noChangeArrowheads="1"/>
            </p:cNvSpPr>
            <p:nvPr/>
          </p:nvSpPr>
          <p:spPr bwMode="auto">
            <a:xfrm>
              <a:off x="609600" y="5105400"/>
              <a:ext cx="8350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l">
                <a:defRPr/>
              </a:pPr>
              <a:r>
                <a:rPr lang="en-US" sz="1200" dirty="0" err="1">
                  <a:latin typeface="Times New Roman" charset="0"/>
                  <a:cs typeface="+mn-cs"/>
                </a:rPr>
                <a:t>x</a:t>
              </a:r>
              <a:r>
                <a:rPr lang="en-US" sz="1200" dirty="0" err="1" smtClean="0">
                  <a:latin typeface="Times New Roman" charset="0"/>
                  <a:cs typeface="+mn-cs"/>
                </a:rPr>
                <a:t>_w_arg</a:t>
              </a:r>
              <a:endParaRPr lang="en-US" sz="1200" dirty="0">
                <a:latin typeface="Times New Roman" charset="0"/>
                <a:cs typeface="+mn-cs"/>
              </a:endParaRPr>
            </a:p>
          </p:txBody>
        </p:sp>
        <p:sp>
          <p:nvSpPr>
            <p:cNvPr id="38" name="Line 10"/>
            <p:cNvSpPr>
              <a:spLocks noChangeShapeType="1"/>
            </p:cNvSpPr>
            <p:nvPr/>
          </p:nvSpPr>
          <p:spPr bwMode="auto">
            <a:xfrm rot="5400000">
              <a:off x="1177925" y="5191125"/>
              <a:ext cx="0" cy="381000"/>
            </a:xfrm>
            <a:prstGeom prst="line">
              <a:avLst/>
            </a:prstGeom>
            <a:noFill/>
            <a:ln w="38100" cmpd="sng">
              <a:solidFill>
                <a:srgbClr val="000090"/>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9" name="TextBox 38"/>
            <p:cNvSpPr txBox="1"/>
            <p:nvPr/>
          </p:nvSpPr>
          <p:spPr>
            <a:xfrm>
              <a:off x="1905000" y="4495800"/>
              <a:ext cx="608122" cy="369332"/>
            </a:xfrm>
            <a:prstGeom prst="rect">
              <a:avLst/>
            </a:prstGeom>
            <a:noFill/>
          </p:spPr>
          <p:txBody>
            <a:bodyPr wrap="none" rtlCol="0">
              <a:spAutoFit/>
            </a:bodyPr>
            <a:lstStyle/>
            <a:p>
              <a:r>
                <a:rPr lang="en-US" dirty="0" err="1" smtClean="0"/>
                <a:t>Reg</a:t>
              </a:r>
              <a:endParaRPr lang="en-US" dirty="0"/>
            </a:p>
          </p:txBody>
        </p:sp>
        <p:sp>
          <p:nvSpPr>
            <p:cNvPr id="40" name="TextBox 39"/>
            <p:cNvSpPr txBox="1"/>
            <p:nvPr/>
          </p:nvSpPr>
          <p:spPr>
            <a:xfrm>
              <a:off x="5606846" y="4191000"/>
              <a:ext cx="672029" cy="369332"/>
            </a:xfrm>
            <a:prstGeom prst="rect">
              <a:avLst/>
            </a:prstGeom>
            <a:noFill/>
          </p:spPr>
          <p:txBody>
            <a:bodyPr wrap="none" rtlCol="0">
              <a:spAutoFit/>
            </a:bodyPr>
            <a:lstStyle/>
            <a:p>
              <a:r>
                <a:rPr lang="en-US" dirty="0" smtClean="0"/>
                <a:t>EHR</a:t>
              </a:r>
              <a:endParaRPr lang="en-US" dirty="0"/>
            </a:p>
          </p:txBody>
        </p:sp>
        <p:sp>
          <p:nvSpPr>
            <p:cNvPr id="41" name="Text Box 35"/>
            <p:cNvSpPr txBox="1">
              <a:spLocks noChangeArrowheads="1"/>
            </p:cNvSpPr>
            <p:nvPr/>
          </p:nvSpPr>
          <p:spPr bwMode="auto">
            <a:xfrm>
              <a:off x="2971800" y="5029200"/>
              <a:ext cx="8350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l">
                <a:defRPr/>
              </a:pPr>
              <a:r>
                <a:rPr lang="en-US" sz="1200" dirty="0" err="1">
                  <a:latin typeface="Times New Roman" charset="0"/>
                  <a:cs typeface="+mn-cs"/>
                </a:rPr>
                <a:t>x</a:t>
              </a:r>
              <a:r>
                <a:rPr lang="en-US" sz="1200" dirty="0" err="1" smtClean="0">
                  <a:latin typeface="Times New Roman" charset="0"/>
                  <a:cs typeface="+mn-cs"/>
                </a:rPr>
                <a:t>_r_res</a:t>
              </a:r>
              <a:endParaRPr lang="en-US" sz="1200" dirty="0">
                <a:latin typeface="Times New Roman" charset="0"/>
                <a:cs typeface="+mn-cs"/>
              </a:endParaRPr>
            </a:p>
          </p:txBody>
        </p:sp>
        <p:sp>
          <p:nvSpPr>
            <p:cNvPr id="42" name="Line 10"/>
            <p:cNvSpPr>
              <a:spLocks noChangeShapeType="1"/>
            </p:cNvSpPr>
            <p:nvPr/>
          </p:nvSpPr>
          <p:spPr bwMode="auto">
            <a:xfrm rot="16200000" flipH="1">
              <a:off x="3238500" y="5143500"/>
              <a:ext cx="0" cy="381000"/>
            </a:xfrm>
            <a:prstGeom prst="line">
              <a:avLst/>
            </a:prstGeom>
            <a:noFill/>
            <a:ln w="38100" cmpd="sng">
              <a:solidFill>
                <a:srgbClr val="000090"/>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3" name="Line 23"/>
            <p:cNvSpPr>
              <a:spLocks noChangeShapeType="1"/>
            </p:cNvSpPr>
            <p:nvPr/>
          </p:nvSpPr>
          <p:spPr bwMode="auto">
            <a:xfrm rot="5400000">
              <a:off x="4991100" y="4505325"/>
              <a:ext cx="0" cy="381000"/>
            </a:xfrm>
            <a:prstGeom prst="line">
              <a:avLst/>
            </a:prstGeom>
            <a:noFill/>
            <a:ln w="19050">
              <a:solidFill>
                <a:srgbClr val="0099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4" name="Text Box 24"/>
            <p:cNvSpPr txBox="1">
              <a:spLocks noChangeArrowheads="1"/>
            </p:cNvSpPr>
            <p:nvPr/>
          </p:nvSpPr>
          <p:spPr bwMode="auto">
            <a:xfrm>
              <a:off x="4422774" y="4467225"/>
              <a:ext cx="77470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l">
                <a:defRPr/>
              </a:pPr>
              <a:r>
                <a:rPr lang="en-US" sz="1200" dirty="0" smtClean="0">
                  <a:latin typeface="Times New Roman" charset="0"/>
                  <a:cs typeface="+mn-cs"/>
                </a:rPr>
                <a:t>x_w</a:t>
              </a:r>
              <a:r>
                <a:rPr lang="en-US" sz="1200" dirty="0">
                  <a:latin typeface="Times New Roman" charset="0"/>
                  <a:cs typeface="+mn-cs"/>
                </a:rPr>
                <a:t>0</a:t>
              </a:r>
              <a:r>
                <a:rPr lang="en-US" sz="1200" dirty="0" smtClean="0">
                  <a:latin typeface="Times New Roman" charset="0"/>
                  <a:cs typeface="+mn-cs"/>
                </a:rPr>
                <a:t>_en</a:t>
              </a:r>
              <a:endParaRPr lang="en-US" sz="1200" dirty="0">
                <a:latin typeface="Times New Roman" charset="0"/>
                <a:cs typeface="+mn-cs"/>
              </a:endParaRPr>
            </a:p>
          </p:txBody>
        </p:sp>
        <p:sp>
          <p:nvSpPr>
            <p:cNvPr id="45" name="Text Box 35"/>
            <p:cNvSpPr txBox="1">
              <a:spLocks noChangeArrowheads="1"/>
            </p:cNvSpPr>
            <p:nvPr/>
          </p:nvSpPr>
          <p:spPr bwMode="auto">
            <a:xfrm>
              <a:off x="4422775" y="4648200"/>
              <a:ext cx="8350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l">
                <a:defRPr/>
              </a:pPr>
              <a:r>
                <a:rPr lang="en-US" sz="1200" dirty="0" smtClean="0">
                  <a:latin typeface="Times New Roman" charset="0"/>
                  <a:cs typeface="+mn-cs"/>
                </a:rPr>
                <a:t>x_w0_arg</a:t>
              </a:r>
              <a:endParaRPr lang="en-US" sz="1200" dirty="0">
                <a:latin typeface="Times New Roman" charset="0"/>
                <a:cs typeface="+mn-cs"/>
              </a:endParaRPr>
            </a:p>
          </p:txBody>
        </p:sp>
        <p:sp>
          <p:nvSpPr>
            <p:cNvPr id="46" name="Line 10"/>
            <p:cNvSpPr>
              <a:spLocks noChangeShapeType="1"/>
            </p:cNvSpPr>
            <p:nvPr/>
          </p:nvSpPr>
          <p:spPr bwMode="auto">
            <a:xfrm rot="5400000">
              <a:off x="4991100" y="4733925"/>
              <a:ext cx="0" cy="381000"/>
            </a:xfrm>
            <a:prstGeom prst="line">
              <a:avLst/>
            </a:prstGeom>
            <a:noFill/>
            <a:ln w="38100" cmpd="sng">
              <a:solidFill>
                <a:srgbClr val="000090"/>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7" name="Line 23"/>
            <p:cNvSpPr>
              <a:spLocks noChangeShapeType="1"/>
            </p:cNvSpPr>
            <p:nvPr/>
          </p:nvSpPr>
          <p:spPr bwMode="auto">
            <a:xfrm rot="5400000">
              <a:off x="4991100" y="5447526"/>
              <a:ext cx="0" cy="381000"/>
            </a:xfrm>
            <a:prstGeom prst="line">
              <a:avLst/>
            </a:prstGeom>
            <a:noFill/>
            <a:ln w="19050">
              <a:solidFill>
                <a:srgbClr val="0099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8" name="Text Box 24"/>
            <p:cNvSpPr txBox="1">
              <a:spLocks noChangeArrowheads="1"/>
            </p:cNvSpPr>
            <p:nvPr/>
          </p:nvSpPr>
          <p:spPr bwMode="auto">
            <a:xfrm>
              <a:off x="4422774" y="5409426"/>
              <a:ext cx="77470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l">
                <a:defRPr/>
              </a:pPr>
              <a:r>
                <a:rPr lang="en-US" sz="1200" dirty="0" smtClean="0">
                  <a:latin typeface="Times New Roman" charset="0"/>
                  <a:cs typeface="+mn-cs"/>
                </a:rPr>
                <a:t>x_w1_en</a:t>
              </a:r>
              <a:endParaRPr lang="en-US" sz="1200" dirty="0">
                <a:latin typeface="Times New Roman" charset="0"/>
                <a:cs typeface="+mn-cs"/>
              </a:endParaRPr>
            </a:p>
          </p:txBody>
        </p:sp>
        <p:sp>
          <p:nvSpPr>
            <p:cNvPr id="49" name="Text Box 35"/>
            <p:cNvSpPr txBox="1">
              <a:spLocks noChangeArrowheads="1"/>
            </p:cNvSpPr>
            <p:nvPr/>
          </p:nvSpPr>
          <p:spPr bwMode="auto">
            <a:xfrm>
              <a:off x="4422775" y="5590401"/>
              <a:ext cx="8350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l">
                <a:defRPr/>
              </a:pPr>
              <a:r>
                <a:rPr lang="en-US" sz="1200" dirty="0" smtClean="0">
                  <a:latin typeface="Times New Roman" charset="0"/>
                  <a:cs typeface="+mn-cs"/>
                </a:rPr>
                <a:t>x_w1_arg</a:t>
              </a:r>
              <a:endParaRPr lang="en-US" sz="1200" dirty="0">
                <a:latin typeface="Times New Roman" charset="0"/>
                <a:cs typeface="+mn-cs"/>
              </a:endParaRPr>
            </a:p>
          </p:txBody>
        </p:sp>
        <p:sp>
          <p:nvSpPr>
            <p:cNvPr id="50" name="Line 10"/>
            <p:cNvSpPr>
              <a:spLocks noChangeShapeType="1"/>
            </p:cNvSpPr>
            <p:nvPr/>
          </p:nvSpPr>
          <p:spPr bwMode="auto">
            <a:xfrm rot="5400000">
              <a:off x="4991100" y="5676126"/>
              <a:ext cx="0" cy="381000"/>
            </a:xfrm>
            <a:prstGeom prst="line">
              <a:avLst/>
            </a:prstGeom>
            <a:noFill/>
            <a:ln w="38100" cmpd="sng">
              <a:solidFill>
                <a:srgbClr val="000090"/>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51" name="Text Box 35"/>
            <p:cNvSpPr txBox="1">
              <a:spLocks noChangeArrowheads="1"/>
            </p:cNvSpPr>
            <p:nvPr/>
          </p:nvSpPr>
          <p:spPr bwMode="auto">
            <a:xfrm>
              <a:off x="6781800" y="4572000"/>
              <a:ext cx="8350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l">
                <a:defRPr/>
              </a:pPr>
              <a:r>
                <a:rPr lang="en-US" sz="1200" dirty="0" smtClean="0">
                  <a:latin typeface="Times New Roman" charset="0"/>
                  <a:cs typeface="+mn-cs"/>
                </a:rPr>
                <a:t>x_r0_res</a:t>
              </a:r>
              <a:endParaRPr lang="en-US" sz="1200" dirty="0">
                <a:latin typeface="Times New Roman" charset="0"/>
                <a:cs typeface="+mn-cs"/>
              </a:endParaRPr>
            </a:p>
          </p:txBody>
        </p:sp>
        <p:sp>
          <p:nvSpPr>
            <p:cNvPr id="52" name="Line 10"/>
            <p:cNvSpPr>
              <a:spLocks noChangeShapeType="1"/>
            </p:cNvSpPr>
            <p:nvPr/>
          </p:nvSpPr>
          <p:spPr bwMode="auto">
            <a:xfrm rot="16200000" flipH="1">
              <a:off x="7048500" y="4686300"/>
              <a:ext cx="0" cy="381000"/>
            </a:xfrm>
            <a:prstGeom prst="line">
              <a:avLst/>
            </a:prstGeom>
            <a:noFill/>
            <a:ln w="38100" cmpd="sng">
              <a:solidFill>
                <a:srgbClr val="000090"/>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53" name="Text Box 35"/>
            <p:cNvSpPr txBox="1">
              <a:spLocks noChangeArrowheads="1"/>
            </p:cNvSpPr>
            <p:nvPr/>
          </p:nvSpPr>
          <p:spPr bwMode="auto">
            <a:xfrm>
              <a:off x="6781800" y="5410200"/>
              <a:ext cx="8350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l">
                <a:defRPr/>
              </a:pPr>
              <a:r>
                <a:rPr lang="en-US" sz="1200" dirty="0">
                  <a:latin typeface="Times New Roman" charset="0"/>
                  <a:cs typeface="+mn-cs"/>
                </a:rPr>
                <a:t>x</a:t>
              </a:r>
              <a:r>
                <a:rPr lang="en-US" sz="1200" dirty="0" smtClean="0">
                  <a:latin typeface="Times New Roman" charset="0"/>
                  <a:cs typeface="+mn-cs"/>
                </a:rPr>
                <a:t>_r1_res</a:t>
              </a:r>
              <a:endParaRPr lang="en-US" sz="1200" dirty="0">
                <a:latin typeface="Times New Roman" charset="0"/>
                <a:cs typeface="+mn-cs"/>
              </a:endParaRPr>
            </a:p>
          </p:txBody>
        </p:sp>
        <p:sp>
          <p:nvSpPr>
            <p:cNvPr id="54" name="Line 10"/>
            <p:cNvSpPr>
              <a:spLocks noChangeShapeType="1"/>
            </p:cNvSpPr>
            <p:nvPr/>
          </p:nvSpPr>
          <p:spPr bwMode="auto">
            <a:xfrm rot="16200000" flipH="1">
              <a:off x="7048500" y="5524500"/>
              <a:ext cx="0" cy="381000"/>
            </a:xfrm>
            <a:prstGeom prst="line">
              <a:avLst/>
            </a:prstGeom>
            <a:noFill/>
            <a:ln w="38100" cmpd="sng">
              <a:solidFill>
                <a:srgbClr val="000090"/>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grpSp>
      <p:sp>
        <p:nvSpPr>
          <p:cNvPr id="7" name="Date Placeholder 6"/>
          <p:cNvSpPr>
            <a:spLocks noGrp="1"/>
          </p:cNvSpPr>
          <p:nvPr>
            <p:ph type="dt" sz="half" idx="10"/>
          </p:nvPr>
        </p:nvSpPr>
        <p:spPr/>
        <p:txBody>
          <a:bodyPr/>
          <a:lstStyle/>
          <a:p>
            <a:pPr>
              <a:defRPr/>
            </a:pPr>
            <a:r>
              <a:rPr lang="en-US" smtClean="0"/>
              <a:t>September 25 2013</a:t>
            </a:r>
            <a:endParaRPr lang="en-US" dirty="0"/>
          </a:p>
        </p:txBody>
      </p:sp>
      <p:sp>
        <p:nvSpPr>
          <p:cNvPr id="55" name="Footer Placeholder 54"/>
          <p:cNvSpPr>
            <a:spLocks noGrp="1"/>
          </p:cNvSpPr>
          <p:nvPr>
            <p:ph type="ftr" sz="quarter" idx="12"/>
          </p:nvPr>
        </p:nvSpPr>
        <p:spPr/>
        <p:txBody>
          <a:bodyPr/>
          <a:lstStyle/>
          <a:p>
            <a:pPr>
              <a:defRPr/>
            </a:pPr>
            <a:r>
              <a:rPr lang="en-US" smtClean="0"/>
              <a:t>http://csg.csail.mit.edu/6.s195</a:t>
            </a:r>
            <a:endParaRPr lang="en-US" dirty="0"/>
          </a:p>
        </p:txBody>
      </p:sp>
      <p:sp>
        <p:nvSpPr>
          <p:cNvPr id="56" name="Slide Number Placeholder 55"/>
          <p:cNvSpPr>
            <a:spLocks noGrp="1"/>
          </p:cNvSpPr>
          <p:nvPr>
            <p:ph type="sldNum" sz="quarter" idx="11"/>
          </p:nvPr>
        </p:nvSpPr>
        <p:spPr/>
        <p:txBody>
          <a:bodyPr/>
          <a:lstStyle/>
          <a:p>
            <a:pPr>
              <a:defRPr/>
            </a:pPr>
            <a:r>
              <a:rPr lang="en-US" smtClean="0"/>
              <a:t>L08-</a:t>
            </a:r>
            <a:fld id="{4F9502F6-954B-46E9-AC05-33DEDF4CA0BF}" type="slidenum">
              <a:rPr lang="en-US" smtClean="0"/>
              <a:pPr>
                <a:defRPr/>
              </a:pPr>
              <a:t>15</a:t>
            </a:fld>
            <a:endParaRPr lang="en-US" dirty="0"/>
          </a:p>
        </p:txBody>
      </p:sp>
    </p:spTree>
    <p:extLst>
      <p:ext uri="{BB962C8B-B14F-4D97-AF65-F5344CB8AC3E}">
        <p14:creationId xmlns:p14="http://schemas.microsoft.com/office/powerpoint/2010/main" val="39026920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 representation</a:t>
            </a:r>
            <a:br>
              <a:rPr lang="en-US" dirty="0" smtClean="0"/>
            </a:br>
            <a:r>
              <a:rPr lang="en-US" sz="2400" dirty="0" smtClean="0"/>
              <a:t>module</a:t>
            </a:r>
            <a:endParaRPr lang="en-US" dirty="0"/>
          </a:p>
        </p:txBody>
      </p:sp>
      <p:grpSp>
        <p:nvGrpSpPr>
          <p:cNvPr id="56" name="Group 55"/>
          <p:cNvGrpSpPr/>
          <p:nvPr/>
        </p:nvGrpSpPr>
        <p:grpSpPr>
          <a:xfrm>
            <a:off x="1174750" y="1647825"/>
            <a:ext cx="6477000" cy="4191000"/>
            <a:chOff x="1143000" y="2362200"/>
            <a:chExt cx="6477000" cy="4191000"/>
          </a:xfrm>
        </p:grpSpPr>
        <p:sp>
          <p:nvSpPr>
            <p:cNvPr id="57" name="Rectangle 4"/>
            <p:cNvSpPr>
              <a:spLocks noChangeArrowheads="1"/>
            </p:cNvSpPr>
            <p:nvPr/>
          </p:nvSpPr>
          <p:spPr bwMode="auto">
            <a:xfrm>
              <a:off x="1143000" y="2362200"/>
              <a:ext cx="6477000" cy="419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a:p>
              <a:pPr algn="l"/>
              <a:endParaRPr lang="en-US" sz="1200" b="1" dirty="0">
                <a:latin typeface="Times New Roman" charset="0"/>
              </a:endParaRPr>
            </a:p>
          </p:txBody>
        </p:sp>
        <p:sp>
          <p:nvSpPr>
            <p:cNvPr id="58" name="Rectangle 57"/>
            <p:cNvSpPr>
              <a:spLocks noChangeArrowheads="1"/>
            </p:cNvSpPr>
            <p:nvPr/>
          </p:nvSpPr>
          <p:spPr bwMode="auto">
            <a:xfrm>
              <a:off x="5334000" y="6248400"/>
              <a:ext cx="1143000" cy="304800"/>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r>
                <a:rPr lang="en-US" sz="1200" b="1" dirty="0">
                  <a:latin typeface="Times New Roman" charset="0"/>
                  <a:cs typeface="+mn-cs"/>
                </a:rPr>
                <a:t>h</a:t>
              </a:r>
              <a:endParaRPr lang="en-US" sz="1200" b="1" baseline="-25000" dirty="0">
                <a:latin typeface="Times New Roman" charset="0"/>
                <a:cs typeface="+mn-cs"/>
              </a:endParaRPr>
            </a:p>
          </p:txBody>
        </p:sp>
        <p:sp>
          <p:nvSpPr>
            <p:cNvPr id="59" name="Rectangle 8"/>
            <p:cNvSpPr>
              <a:spLocks noChangeArrowheads="1"/>
            </p:cNvSpPr>
            <p:nvPr/>
          </p:nvSpPr>
          <p:spPr bwMode="auto">
            <a:xfrm>
              <a:off x="4495800" y="2536825"/>
              <a:ext cx="1981200" cy="838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defRPr/>
              </a:pPr>
              <a:r>
                <a:rPr lang="en-US" sz="1200" b="1">
                  <a:latin typeface="Times New Roman" charset="0"/>
                  <a:cs typeface="+mn-cs"/>
                </a:rPr>
                <a:t>M1</a:t>
              </a:r>
            </a:p>
            <a:p>
              <a:pPr algn="l">
                <a:defRPr/>
              </a:pPr>
              <a:endParaRPr lang="en-US" sz="1200" b="1">
                <a:latin typeface="Times New Roman" charset="0"/>
                <a:cs typeface="+mn-cs"/>
              </a:endParaRPr>
            </a:p>
            <a:p>
              <a:pPr algn="l">
                <a:defRPr/>
              </a:pPr>
              <a:endParaRPr lang="en-US" sz="1200" b="1">
                <a:latin typeface="Times New Roman" charset="0"/>
                <a:cs typeface="+mn-cs"/>
              </a:endParaRPr>
            </a:p>
            <a:p>
              <a:pPr algn="l">
                <a:defRPr/>
              </a:pPr>
              <a:endParaRPr lang="en-US" sz="1200" b="1">
                <a:latin typeface="Times New Roman" charset="0"/>
                <a:cs typeface="+mn-cs"/>
              </a:endParaRPr>
            </a:p>
          </p:txBody>
        </p:sp>
        <p:sp>
          <p:nvSpPr>
            <p:cNvPr id="60" name="Rectangle 5"/>
            <p:cNvSpPr>
              <a:spLocks noChangeArrowheads="1"/>
            </p:cNvSpPr>
            <p:nvPr/>
          </p:nvSpPr>
          <p:spPr bwMode="auto">
            <a:xfrm>
              <a:off x="5181600" y="3070225"/>
              <a:ext cx="1143000" cy="304800"/>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r>
                <a:rPr lang="en-US" sz="1200" b="1" dirty="0">
                  <a:latin typeface="Times New Roman" charset="0"/>
                  <a:cs typeface="+mn-cs"/>
                </a:rPr>
                <a:t>h1</a:t>
              </a:r>
              <a:endParaRPr lang="en-US" sz="1200" b="1" baseline="-25000" dirty="0">
                <a:latin typeface="Times New Roman" charset="0"/>
                <a:cs typeface="+mn-cs"/>
              </a:endParaRPr>
            </a:p>
          </p:txBody>
        </p:sp>
        <p:sp>
          <p:nvSpPr>
            <p:cNvPr id="61" name="Rectangle 121"/>
            <p:cNvSpPr>
              <a:spLocks noChangeArrowheads="1"/>
            </p:cNvSpPr>
            <p:nvPr/>
          </p:nvSpPr>
          <p:spPr bwMode="auto">
            <a:xfrm>
              <a:off x="1905000" y="2743200"/>
              <a:ext cx="914400" cy="1066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r>
                <a:rPr lang="en-US" sz="1200" b="1" dirty="0">
                  <a:latin typeface="Times New Roman" charset="0"/>
                  <a:cs typeface="+mn-cs"/>
                </a:rPr>
                <a:t>Scheduler</a:t>
              </a:r>
            </a:p>
          </p:txBody>
        </p:sp>
        <p:sp>
          <p:nvSpPr>
            <p:cNvPr id="62" name="Rectangle 107"/>
            <p:cNvSpPr>
              <a:spLocks noChangeArrowheads="1"/>
            </p:cNvSpPr>
            <p:nvPr/>
          </p:nvSpPr>
          <p:spPr bwMode="auto">
            <a:xfrm>
              <a:off x="1752600" y="4724400"/>
              <a:ext cx="1295400" cy="11430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r>
                <a:rPr lang="en-US" sz="1200" b="1" dirty="0">
                  <a:latin typeface="Times New Roman" charset="0"/>
                  <a:cs typeface="+mn-cs"/>
                </a:rPr>
                <a:t>Rule r</a:t>
              </a:r>
            </a:p>
          </p:txBody>
        </p:sp>
        <p:sp>
          <p:nvSpPr>
            <p:cNvPr id="63" name="Rectangle 107"/>
            <p:cNvSpPr>
              <a:spLocks noChangeArrowheads="1"/>
            </p:cNvSpPr>
            <p:nvPr/>
          </p:nvSpPr>
          <p:spPr bwMode="auto">
            <a:xfrm>
              <a:off x="5181600" y="4724400"/>
              <a:ext cx="1295400" cy="11430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r>
                <a:rPr lang="en-US" sz="1200" b="1" dirty="0">
                  <a:latin typeface="Times New Roman" charset="0"/>
                  <a:cs typeface="+mn-cs"/>
                </a:rPr>
                <a:t>Method h</a:t>
              </a:r>
            </a:p>
          </p:txBody>
        </p:sp>
        <p:sp>
          <p:nvSpPr>
            <p:cNvPr id="64" name="Line 23"/>
            <p:cNvSpPr>
              <a:spLocks noChangeShapeType="1"/>
            </p:cNvSpPr>
            <p:nvPr/>
          </p:nvSpPr>
          <p:spPr bwMode="auto">
            <a:xfrm>
              <a:off x="5715000" y="3368675"/>
              <a:ext cx="0" cy="381000"/>
            </a:xfrm>
            <a:prstGeom prst="line">
              <a:avLst/>
            </a:prstGeom>
            <a:noFill/>
            <a:ln w="19050">
              <a:solidFill>
                <a:srgbClr val="0099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65" name="Text Box 24"/>
            <p:cNvSpPr txBox="1">
              <a:spLocks noChangeArrowheads="1"/>
            </p:cNvSpPr>
            <p:nvPr/>
          </p:nvSpPr>
          <p:spPr bwMode="auto">
            <a:xfrm rot="16200000">
              <a:off x="5425281" y="3413919"/>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defRPr/>
              </a:pPr>
              <a:r>
                <a:rPr lang="en-US" sz="1200" dirty="0">
                  <a:latin typeface="Times New Roman" charset="0"/>
                  <a:cs typeface="+mn-cs"/>
                </a:rPr>
                <a:t>en</a:t>
              </a:r>
            </a:p>
          </p:txBody>
        </p:sp>
        <p:sp>
          <p:nvSpPr>
            <p:cNvPr id="66" name="Text Box 35"/>
            <p:cNvSpPr txBox="1">
              <a:spLocks noChangeArrowheads="1"/>
            </p:cNvSpPr>
            <p:nvPr/>
          </p:nvSpPr>
          <p:spPr bwMode="auto">
            <a:xfrm rot="16200000">
              <a:off x="5616575" y="3419475"/>
              <a:ext cx="3778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200" dirty="0">
                  <a:latin typeface="Times New Roman" charset="0"/>
                  <a:cs typeface="+mn-cs"/>
                </a:rPr>
                <a:t>arg</a:t>
              </a:r>
            </a:p>
          </p:txBody>
        </p:sp>
        <p:sp>
          <p:nvSpPr>
            <p:cNvPr id="67" name="Text Box 35"/>
            <p:cNvSpPr txBox="1">
              <a:spLocks noChangeArrowheads="1"/>
            </p:cNvSpPr>
            <p:nvPr/>
          </p:nvSpPr>
          <p:spPr bwMode="auto">
            <a:xfrm rot="16200000">
              <a:off x="5851525" y="3419475"/>
              <a:ext cx="3651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200" dirty="0">
                  <a:latin typeface="Times New Roman" charset="0"/>
                  <a:cs typeface="+mn-cs"/>
                </a:rPr>
                <a:t>res</a:t>
              </a:r>
            </a:p>
          </p:txBody>
        </p:sp>
        <p:sp>
          <p:nvSpPr>
            <p:cNvPr id="68" name="Line 10"/>
            <p:cNvSpPr>
              <a:spLocks noChangeShapeType="1"/>
            </p:cNvSpPr>
            <p:nvPr/>
          </p:nvSpPr>
          <p:spPr bwMode="auto">
            <a:xfrm>
              <a:off x="5943600" y="3368675"/>
              <a:ext cx="0" cy="381000"/>
            </a:xfrm>
            <a:prstGeom prst="line">
              <a:avLst/>
            </a:prstGeom>
            <a:noFill/>
            <a:ln w="38100" cmpd="sng">
              <a:solidFill>
                <a:srgbClr val="000090"/>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69" name="Line 10"/>
            <p:cNvSpPr>
              <a:spLocks noChangeShapeType="1"/>
            </p:cNvSpPr>
            <p:nvPr/>
          </p:nvSpPr>
          <p:spPr bwMode="auto">
            <a:xfrm>
              <a:off x="6172200" y="3368675"/>
              <a:ext cx="0" cy="381000"/>
            </a:xfrm>
            <a:prstGeom prst="line">
              <a:avLst/>
            </a:prstGeom>
            <a:noFill/>
            <a:ln w="38100" cmpd="sng">
              <a:solidFill>
                <a:srgbClr val="000090"/>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70" name="Line 23"/>
            <p:cNvSpPr>
              <a:spLocks noChangeShapeType="1"/>
            </p:cNvSpPr>
            <p:nvPr/>
          </p:nvSpPr>
          <p:spPr bwMode="auto">
            <a:xfrm>
              <a:off x="5915025" y="5861050"/>
              <a:ext cx="0" cy="381000"/>
            </a:xfrm>
            <a:prstGeom prst="line">
              <a:avLst/>
            </a:prstGeom>
            <a:noFill/>
            <a:ln w="19050">
              <a:solidFill>
                <a:srgbClr val="0099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71" name="Text Box 24"/>
            <p:cNvSpPr txBox="1">
              <a:spLocks noChangeArrowheads="1"/>
            </p:cNvSpPr>
            <p:nvPr/>
          </p:nvSpPr>
          <p:spPr bwMode="auto">
            <a:xfrm rot="16200000">
              <a:off x="5625306" y="5906294"/>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defRPr/>
              </a:pPr>
              <a:r>
                <a:rPr lang="en-US" sz="1200" dirty="0">
                  <a:latin typeface="Times New Roman" charset="0"/>
                  <a:cs typeface="+mn-cs"/>
                </a:rPr>
                <a:t>en</a:t>
              </a:r>
            </a:p>
          </p:txBody>
        </p:sp>
        <p:sp>
          <p:nvSpPr>
            <p:cNvPr id="72" name="Text Box 35"/>
            <p:cNvSpPr txBox="1">
              <a:spLocks noChangeArrowheads="1"/>
            </p:cNvSpPr>
            <p:nvPr/>
          </p:nvSpPr>
          <p:spPr bwMode="auto">
            <a:xfrm rot="16200000">
              <a:off x="5816600" y="5911850"/>
              <a:ext cx="3778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200" dirty="0">
                  <a:latin typeface="Times New Roman" charset="0"/>
                  <a:cs typeface="+mn-cs"/>
                </a:rPr>
                <a:t>arg</a:t>
              </a:r>
            </a:p>
          </p:txBody>
        </p:sp>
        <p:sp>
          <p:nvSpPr>
            <p:cNvPr id="73" name="Text Box 35"/>
            <p:cNvSpPr txBox="1">
              <a:spLocks noChangeArrowheads="1"/>
            </p:cNvSpPr>
            <p:nvPr/>
          </p:nvSpPr>
          <p:spPr bwMode="auto">
            <a:xfrm rot="16200000">
              <a:off x="6052344" y="5911056"/>
              <a:ext cx="363538"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defRPr/>
              </a:pPr>
              <a:r>
                <a:rPr lang="en-US" sz="1200" dirty="0">
                  <a:latin typeface="Times New Roman" charset="0"/>
                  <a:cs typeface="+mn-cs"/>
                </a:rPr>
                <a:t>res</a:t>
              </a:r>
            </a:p>
          </p:txBody>
        </p:sp>
        <p:sp>
          <p:nvSpPr>
            <p:cNvPr id="74" name="Line 10"/>
            <p:cNvSpPr>
              <a:spLocks noChangeShapeType="1"/>
            </p:cNvSpPr>
            <p:nvPr/>
          </p:nvSpPr>
          <p:spPr bwMode="auto">
            <a:xfrm>
              <a:off x="6143625" y="5861050"/>
              <a:ext cx="0" cy="381000"/>
            </a:xfrm>
            <a:prstGeom prst="line">
              <a:avLst/>
            </a:prstGeom>
            <a:noFill/>
            <a:ln w="38100" cmpd="sng">
              <a:solidFill>
                <a:srgbClr val="000090"/>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75" name="Line 10"/>
            <p:cNvSpPr>
              <a:spLocks noChangeShapeType="1"/>
            </p:cNvSpPr>
            <p:nvPr/>
          </p:nvSpPr>
          <p:spPr bwMode="auto">
            <a:xfrm>
              <a:off x="6372225" y="5861050"/>
              <a:ext cx="0" cy="381000"/>
            </a:xfrm>
            <a:prstGeom prst="line">
              <a:avLst/>
            </a:prstGeom>
            <a:noFill/>
            <a:ln w="38100" cmpd="sng">
              <a:solidFill>
                <a:srgbClr val="000090"/>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76" name="Trapezoid 75"/>
            <p:cNvSpPr/>
            <p:nvPr/>
          </p:nvSpPr>
          <p:spPr bwMode="auto">
            <a:xfrm>
              <a:off x="5334000" y="3733800"/>
              <a:ext cx="914400" cy="228600"/>
            </a:xfrm>
            <a:prstGeom prst="trapezoid">
              <a:avLst>
                <a:gd name="adj" fmla="val 120000"/>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endParaRPr lang="en-US">
                <a:solidFill>
                  <a:schemeClr val="tx1"/>
                </a:solidFill>
                <a:latin typeface="Arial" charset="0"/>
                <a:ea typeface="ＭＳ Ｐゴシック" charset="0"/>
              </a:endParaRPr>
            </a:p>
          </p:txBody>
        </p:sp>
        <p:sp>
          <p:nvSpPr>
            <p:cNvPr id="77" name="Line 10"/>
            <p:cNvSpPr>
              <a:spLocks noChangeShapeType="1"/>
            </p:cNvSpPr>
            <p:nvPr/>
          </p:nvSpPr>
          <p:spPr bwMode="auto">
            <a:xfrm rot="16200000">
              <a:off x="4991100" y="4914900"/>
              <a:ext cx="0" cy="381000"/>
            </a:xfrm>
            <a:prstGeom prst="line">
              <a:avLst/>
            </a:prstGeom>
            <a:noFill/>
            <a:ln w="38100" cmpd="sng">
              <a:solidFill>
                <a:srgbClr val="000090"/>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78" name="Text Box 13"/>
            <p:cNvSpPr txBox="1">
              <a:spLocks noChangeArrowheads="1"/>
            </p:cNvSpPr>
            <p:nvPr/>
          </p:nvSpPr>
          <p:spPr bwMode="auto">
            <a:xfrm>
              <a:off x="4648200" y="4800600"/>
              <a:ext cx="59531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defRPr/>
              </a:pPr>
              <a:r>
                <a:rPr lang="en-US" sz="1200">
                  <a:latin typeface="Times New Roman" charset="0"/>
                  <a:cs typeface="+mn-cs"/>
                </a:rPr>
                <a:t>h1.</a:t>
              </a:r>
              <a:r>
                <a:rPr lang="en-US" sz="1200" dirty="0">
                  <a:latin typeface="Times New Roman" charset="0"/>
                  <a:cs typeface="+mn-cs"/>
                </a:rPr>
                <a:t>res</a:t>
              </a:r>
            </a:p>
          </p:txBody>
        </p:sp>
        <p:sp>
          <p:nvSpPr>
            <p:cNvPr id="79" name="Line 10"/>
            <p:cNvSpPr>
              <a:spLocks noChangeShapeType="1"/>
            </p:cNvSpPr>
            <p:nvPr/>
          </p:nvSpPr>
          <p:spPr bwMode="auto">
            <a:xfrm rot="16200000">
              <a:off x="6681788" y="4610100"/>
              <a:ext cx="0" cy="381000"/>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0" name="Line 10"/>
            <p:cNvSpPr>
              <a:spLocks noChangeShapeType="1"/>
            </p:cNvSpPr>
            <p:nvPr/>
          </p:nvSpPr>
          <p:spPr bwMode="auto">
            <a:xfrm rot="16200000">
              <a:off x="6681788" y="4914900"/>
              <a:ext cx="0" cy="381000"/>
            </a:xfrm>
            <a:prstGeom prst="line">
              <a:avLst/>
            </a:prstGeom>
            <a:noFill/>
            <a:ln w="38100" cmpd="sng">
              <a:solidFill>
                <a:srgbClr val="000090"/>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1" name="Text Box 13"/>
            <p:cNvSpPr txBox="1">
              <a:spLocks noChangeArrowheads="1"/>
            </p:cNvSpPr>
            <p:nvPr/>
          </p:nvSpPr>
          <p:spPr bwMode="auto">
            <a:xfrm>
              <a:off x="6400800" y="4572000"/>
              <a:ext cx="59531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defRPr/>
              </a:pPr>
              <a:r>
                <a:rPr lang="en-US" sz="1200" dirty="0">
                  <a:latin typeface="Times New Roman" charset="0"/>
                  <a:cs typeface="+mn-cs"/>
                </a:rPr>
                <a:t>h1.en</a:t>
              </a:r>
            </a:p>
          </p:txBody>
        </p:sp>
        <p:sp>
          <p:nvSpPr>
            <p:cNvPr id="82" name="Text Box 13"/>
            <p:cNvSpPr txBox="1">
              <a:spLocks noChangeArrowheads="1"/>
            </p:cNvSpPr>
            <p:nvPr/>
          </p:nvSpPr>
          <p:spPr bwMode="auto">
            <a:xfrm>
              <a:off x="6400800" y="4829175"/>
              <a:ext cx="59531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defRPr/>
              </a:pPr>
              <a:r>
                <a:rPr lang="en-US" sz="1200" dirty="0">
                  <a:latin typeface="Times New Roman" charset="0"/>
                  <a:cs typeface="+mn-cs"/>
                </a:rPr>
                <a:t>h1.arg</a:t>
              </a:r>
            </a:p>
          </p:txBody>
        </p:sp>
        <p:sp>
          <p:nvSpPr>
            <p:cNvPr id="83" name="Line 10"/>
            <p:cNvSpPr>
              <a:spLocks noChangeShapeType="1"/>
            </p:cNvSpPr>
            <p:nvPr/>
          </p:nvSpPr>
          <p:spPr bwMode="auto">
            <a:xfrm>
              <a:off x="2362200" y="3810000"/>
              <a:ext cx="0" cy="914400"/>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4" name="Text Box 13"/>
            <p:cNvSpPr txBox="1">
              <a:spLocks noChangeArrowheads="1"/>
            </p:cNvSpPr>
            <p:nvPr/>
          </p:nvSpPr>
          <p:spPr bwMode="auto">
            <a:xfrm rot="16200000">
              <a:off x="1997075" y="4022725"/>
              <a:ext cx="54927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defRPr/>
              </a:pPr>
              <a:r>
                <a:rPr lang="en-US" sz="1200" dirty="0">
                  <a:latin typeface="Times New Roman" charset="0"/>
                  <a:cs typeface="+mn-cs"/>
                </a:rPr>
                <a:t>r.en</a:t>
              </a:r>
            </a:p>
          </p:txBody>
        </p:sp>
        <p:sp>
          <p:nvSpPr>
            <p:cNvPr id="85" name="Line 10"/>
            <p:cNvSpPr>
              <a:spLocks noChangeShapeType="1"/>
            </p:cNvSpPr>
            <p:nvPr/>
          </p:nvSpPr>
          <p:spPr bwMode="auto">
            <a:xfrm rot="16200000">
              <a:off x="1562100" y="5524500"/>
              <a:ext cx="0" cy="381000"/>
            </a:xfrm>
            <a:prstGeom prst="line">
              <a:avLst/>
            </a:prstGeom>
            <a:noFill/>
            <a:ln w="38100" cmpd="sng">
              <a:solidFill>
                <a:srgbClr val="000090"/>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6" name="Text Box 13"/>
            <p:cNvSpPr txBox="1">
              <a:spLocks noChangeArrowheads="1"/>
            </p:cNvSpPr>
            <p:nvPr/>
          </p:nvSpPr>
          <p:spPr bwMode="auto">
            <a:xfrm>
              <a:off x="1219200" y="5438775"/>
              <a:ext cx="59531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defRPr/>
              </a:pPr>
              <a:r>
                <a:rPr lang="en-US" sz="1200" dirty="0">
                  <a:latin typeface="Times New Roman" charset="0"/>
                  <a:cs typeface="+mn-cs"/>
                </a:rPr>
                <a:t>h1.res</a:t>
              </a:r>
            </a:p>
          </p:txBody>
        </p:sp>
        <p:sp>
          <p:nvSpPr>
            <p:cNvPr id="87" name="Line 10"/>
            <p:cNvSpPr>
              <a:spLocks noChangeShapeType="1"/>
            </p:cNvSpPr>
            <p:nvPr/>
          </p:nvSpPr>
          <p:spPr bwMode="auto">
            <a:xfrm rot="16200000">
              <a:off x="3252788" y="5219700"/>
              <a:ext cx="0" cy="381000"/>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8" name="Line 10"/>
            <p:cNvSpPr>
              <a:spLocks noChangeShapeType="1"/>
            </p:cNvSpPr>
            <p:nvPr/>
          </p:nvSpPr>
          <p:spPr bwMode="auto">
            <a:xfrm rot="16200000">
              <a:off x="3252788" y="5524500"/>
              <a:ext cx="0" cy="381000"/>
            </a:xfrm>
            <a:prstGeom prst="line">
              <a:avLst/>
            </a:prstGeom>
            <a:noFill/>
            <a:ln w="38100" cmpd="sng">
              <a:solidFill>
                <a:srgbClr val="000090"/>
              </a:solidFill>
              <a:round/>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89" name="Text Box 13"/>
            <p:cNvSpPr txBox="1">
              <a:spLocks noChangeArrowheads="1"/>
            </p:cNvSpPr>
            <p:nvPr/>
          </p:nvSpPr>
          <p:spPr bwMode="auto">
            <a:xfrm>
              <a:off x="2986088" y="5438775"/>
              <a:ext cx="595312"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defRPr/>
              </a:pPr>
              <a:r>
                <a:rPr lang="en-US" sz="1200" dirty="0">
                  <a:latin typeface="Times New Roman" charset="0"/>
                  <a:cs typeface="+mn-cs"/>
                </a:rPr>
                <a:t>h1.arg</a:t>
              </a:r>
            </a:p>
          </p:txBody>
        </p:sp>
        <p:sp>
          <p:nvSpPr>
            <p:cNvPr id="90" name="Text Box 13"/>
            <p:cNvSpPr txBox="1">
              <a:spLocks noChangeArrowheads="1"/>
            </p:cNvSpPr>
            <p:nvPr/>
          </p:nvSpPr>
          <p:spPr bwMode="auto">
            <a:xfrm>
              <a:off x="2986088" y="5133975"/>
              <a:ext cx="595312"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defRPr/>
              </a:pPr>
              <a:r>
                <a:rPr lang="en-US" sz="1200" dirty="0">
                  <a:latin typeface="Times New Roman" charset="0"/>
                  <a:cs typeface="+mn-cs"/>
                </a:rPr>
                <a:t>h1.en</a:t>
              </a:r>
            </a:p>
          </p:txBody>
        </p:sp>
        <p:cxnSp>
          <p:nvCxnSpPr>
            <p:cNvPr id="91" name="Elbow Connector 90"/>
            <p:cNvCxnSpPr>
              <a:stCxn id="87" idx="1"/>
            </p:cNvCxnSpPr>
            <p:nvPr/>
          </p:nvCxnSpPr>
          <p:spPr bwMode="auto">
            <a:xfrm rot="10800000" flipH="1">
              <a:off x="3443288" y="4191000"/>
              <a:ext cx="2119312" cy="1219200"/>
            </a:xfrm>
            <a:prstGeom prst="bentConnector3">
              <a:avLst>
                <a:gd name="adj1" fmla="val 35368"/>
              </a:avLst>
            </a:prstGeom>
            <a:solidFill>
              <a:schemeClr val="accent1"/>
            </a:solidFill>
            <a:ln w="9525" cap="flat" cmpd="sng" algn="ctr">
              <a:solidFill>
                <a:srgbClr val="009900"/>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92" name="Straight Connector 91"/>
            <p:cNvCxnSpPr/>
            <p:nvPr/>
          </p:nvCxnSpPr>
          <p:spPr bwMode="auto">
            <a:xfrm>
              <a:off x="5562600" y="3962400"/>
              <a:ext cx="0" cy="228600"/>
            </a:xfrm>
            <a:prstGeom prst="line">
              <a:avLst/>
            </a:prstGeom>
            <a:solidFill>
              <a:schemeClr val="accent1"/>
            </a:solidFill>
            <a:ln w="9525" cap="flat" cmpd="sng" algn="ctr">
              <a:solidFill>
                <a:srgbClr val="009900"/>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93" name="Elbow Connector 92"/>
            <p:cNvCxnSpPr>
              <a:stCxn id="88" idx="1"/>
            </p:cNvCxnSpPr>
            <p:nvPr/>
          </p:nvCxnSpPr>
          <p:spPr bwMode="auto">
            <a:xfrm rot="10800000" flipH="1">
              <a:off x="3443288" y="4343400"/>
              <a:ext cx="2195512" cy="1371600"/>
            </a:xfrm>
            <a:prstGeom prst="bentConnector3">
              <a:avLst>
                <a:gd name="adj1" fmla="val 41085"/>
              </a:avLst>
            </a:prstGeom>
            <a:solidFill>
              <a:schemeClr val="accent1"/>
            </a:solidFill>
            <a:ln w="38100" cap="flat" cmpd="sng" algn="ctr">
              <a:solidFill>
                <a:srgbClr val="000090"/>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94" name="Straight Connector 93"/>
            <p:cNvCxnSpPr/>
            <p:nvPr/>
          </p:nvCxnSpPr>
          <p:spPr bwMode="auto">
            <a:xfrm>
              <a:off x="5638800" y="3962400"/>
              <a:ext cx="0" cy="381000"/>
            </a:xfrm>
            <a:prstGeom prst="line">
              <a:avLst/>
            </a:prstGeom>
            <a:solidFill>
              <a:schemeClr val="accent1"/>
            </a:solidFill>
            <a:ln w="38100" cap="flat" cmpd="sng" algn="ctr">
              <a:solidFill>
                <a:srgbClr val="000090"/>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95" name="Elbow Connector 94"/>
            <p:cNvCxnSpPr>
              <a:stCxn id="79" idx="1"/>
            </p:cNvCxnSpPr>
            <p:nvPr/>
          </p:nvCxnSpPr>
          <p:spPr bwMode="auto">
            <a:xfrm rot="10800000">
              <a:off x="5943600" y="4267200"/>
              <a:ext cx="930275" cy="533400"/>
            </a:xfrm>
            <a:prstGeom prst="bentConnector3">
              <a:avLst>
                <a:gd name="adj1" fmla="val -1922"/>
              </a:avLst>
            </a:prstGeom>
            <a:solidFill>
              <a:schemeClr val="accent1"/>
            </a:solidFill>
            <a:ln w="9525" cap="flat" cmpd="sng" algn="ctr">
              <a:solidFill>
                <a:srgbClr val="009900"/>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96" name="Straight Connector 95"/>
            <p:cNvCxnSpPr/>
            <p:nvPr/>
          </p:nvCxnSpPr>
          <p:spPr bwMode="auto">
            <a:xfrm>
              <a:off x="5943600" y="3962400"/>
              <a:ext cx="0" cy="304800"/>
            </a:xfrm>
            <a:prstGeom prst="line">
              <a:avLst/>
            </a:prstGeom>
            <a:solidFill>
              <a:schemeClr val="accent1"/>
            </a:solidFill>
            <a:ln w="9525" cap="flat" cmpd="sng" algn="ctr">
              <a:solidFill>
                <a:srgbClr val="009900"/>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97" name="Elbow Connector 96"/>
            <p:cNvCxnSpPr/>
            <p:nvPr/>
          </p:nvCxnSpPr>
          <p:spPr bwMode="auto">
            <a:xfrm rot="16200000" flipV="1">
              <a:off x="5981700" y="4076700"/>
              <a:ext cx="1143000" cy="914400"/>
            </a:xfrm>
            <a:prstGeom prst="bentConnector3">
              <a:avLst>
                <a:gd name="adj1" fmla="val 86667"/>
              </a:avLst>
            </a:prstGeom>
            <a:solidFill>
              <a:schemeClr val="accent1"/>
            </a:solidFill>
            <a:ln w="38100" cap="flat" cmpd="sng" algn="ctr">
              <a:solidFill>
                <a:srgbClr val="000090"/>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cxnSp>
          <p:nvCxnSpPr>
            <p:cNvPr id="98" name="Straight Connector 97"/>
            <p:cNvCxnSpPr>
              <a:stCxn id="80" idx="1"/>
            </p:cNvCxnSpPr>
            <p:nvPr/>
          </p:nvCxnSpPr>
          <p:spPr bwMode="auto">
            <a:xfrm>
              <a:off x="6872288" y="5105400"/>
              <a:ext cx="138112" cy="0"/>
            </a:xfrm>
            <a:prstGeom prst="line">
              <a:avLst/>
            </a:prstGeom>
            <a:solidFill>
              <a:schemeClr val="accent1"/>
            </a:solidFill>
            <a:ln w="38100" cap="flat" cmpd="sng" algn="ctr">
              <a:solidFill>
                <a:srgbClr val="000090"/>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p:spPr>
        </p:cxnSp>
        <p:sp>
          <p:nvSpPr>
            <p:cNvPr id="99" name="Line 10"/>
            <p:cNvSpPr>
              <a:spLocks noChangeShapeType="1"/>
            </p:cNvSpPr>
            <p:nvPr/>
          </p:nvSpPr>
          <p:spPr bwMode="auto">
            <a:xfrm rot="16200000">
              <a:off x="1728788" y="2933700"/>
              <a:ext cx="0" cy="381000"/>
            </a:xfrm>
            <a:prstGeom prst="line">
              <a:avLst/>
            </a:prstGeom>
            <a:noFill/>
            <a:ln w="1905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00" name="Text Box 13"/>
            <p:cNvSpPr txBox="1">
              <a:spLocks noChangeArrowheads="1"/>
            </p:cNvSpPr>
            <p:nvPr/>
          </p:nvSpPr>
          <p:spPr bwMode="auto">
            <a:xfrm>
              <a:off x="1524000" y="2895600"/>
              <a:ext cx="59531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defRPr/>
              </a:pPr>
              <a:r>
                <a:rPr lang="en-US" sz="1200" dirty="0">
                  <a:latin typeface="Times New Roman" charset="0"/>
                  <a:cs typeface="+mn-cs"/>
                </a:rPr>
                <a:t>h.en</a:t>
              </a:r>
            </a:p>
          </p:txBody>
        </p:sp>
        <p:sp>
          <p:nvSpPr>
            <p:cNvPr id="101" name="TextBox 100"/>
            <p:cNvSpPr txBox="1"/>
            <p:nvPr/>
          </p:nvSpPr>
          <p:spPr>
            <a:xfrm>
              <a:off x="1143000" y="2362200"/>
              <a:ext cx="376951" cy="369332"/>
            </a:xfrm>
            <a:prstGeom prst="rect">
              <a:avLst/>
            </a:prstGeom>
            <a:noFill/>
          </p:spPr>
          <p:txBody>
            <a:bodyPr wrap="none" rtlCol="0">
              <a:spAutoFit/>
            </a:bodyPr>
            <a:lstStyle/>
            <a:p>
              <a:r>
                <a:rPr lang="en-US" dirty="0"/>
                <a:t>M</a:t>
              </a:r>
            </a:p>
          </p:txBody>
        </p:sp>
      </p:grpSp>
      <p:sp>
        <p:nvSpPr>
          <p:cNvPr id="3" name="Date Placeholder 2"/>
          <p:cNvSpPr>
            <a:spLocks noGrp="1"/>
          </p:cNvSpPr>
          <p:nvPr>
            <p:ph type="dt" sz="half" idx="10"/>
          </p:nvPr>
        </p:nvSpPr>
        <p:spPr/>
        <p:txBody>
          <a:bodyPr/>
          <a:lstStyle/>
          <a:p>
            <a:pPr>
              <a:defRPr/>
            </a:pPr>
            <a:r>
              <a:rPr lang="en-US" smtClean="0"/>
              <a:t>September 25 2013</a:t>
            </a:r>
            <a:endParaRPr lang="en-US" dirty="0"/>
          </a:p>
        </p:txBody>
      </p:sp>
      <p:sp>
        <p:nvSpPr>
          <p:cNvPr id="7" name="Footer Placeholder 6"/>
          <p:cNvSpPr>
            <a:spLocks noGrp="1"/>
          </p:cNvSpPr>
          <p:nvPr>
            <p:ph type="ftr" sz="quarter" idx="12"/>
          </p:nvPr>
        </p:nvSpPr>
        <p:spPr/>
        <p:txBody>
          <a:bodyPr/>
          <a:lstStyle/>
          <a:p>
            <a:pPr>
              <a:defRPr/>
            </a:pPr>
            <a:r>
              <a:rPr lang="en-US" smtClean="0"/>
              <a:t>http://csg.csail.mit.edu/6.s195</a:t>
            </a:r>
            <a:endParaRPr lang="en-US" dirty="0"/>
          </a:p>
        </p:txBody>
      </p:sp>
      <p:sp>
        <p:nvSpPr>
          <p:cNvPr id="8" name="Slide Number Placeholder 7"/>
          <p:cNvSpPr>
            <a:spLocks noGrp="1"/>
          </p:cNvSpPr>
          <p:nvPr>
            <p:ph type="sldNum" sz="quarter" idx="11"/>
          </p:nvPr>
        </p:nvSpPr>
        <p:spPr/>
        <p:txBody>
          <a:bodyPr/>
          <a:lstStyle/>
          <a:p>
            <a:pPr>
              <a:defRPr/>
            </a:pPr>
            <a:r>
              <a:rPr lang="en-US" smtClean="0"/>
              <a:t>L08-</a:t>
            </a:r>
            <a:fld id="{4F9502F6-954B-46E9-AC05-33DEDF4CA0BF}" type="slidenum">
              <a:rPr lang="en-US" smtClean="0"/>
              <a:pPr>
                <a:defRPr/>
              </a:pPr>
              <a:t>16</a:t>
            </a:fld>
            <a:endParaRPr lang="en-US" dirty="0"/>
          </a:p>
        </p:txBody>
      </p:sp>
    </p:spTree>
    <p:extLst>
      <p:ext uri="{BB962C8B-B14F-4D97-AF65-F5344CB8AC3E}">
        <p14:creationId xmlns:p14="http://schemas.microsoft.com/office/powerpoint/2010/main" val="9329672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calls</a:t>
            </a:r>
            <a:endParaRPr lang="en-US" dirty="0"/>
          </a:p>
        </p:txBody>
      </p:sp>
      <p:sp>
        <p:nvSpPr>
          <p:cNvPr id="3" name="Content Placeholder 2"/>
          <p:cNvSpPr>
            <a:spLocks noGrp="1"/>
          </p:cNvSpPr>
          <p:nvPr>
            <p:ph idx="1"/>
          </p:nvPr>
        </p:nvSpPr>
        <p:spPr>
          <a:xfrm>
            <a:off x="600693" y="1536865"/>
            <a:ext cx="8175171" cy="4804557"/>
          </a:xfrm>
        </p:spPr>
        <p:txBody>
          <a:bodyPr/>
          <a:lstStyle/>
          <a:p>
            <a:pPr>
              <a:spcBef>
                <a:spcPts val="600"/>
              </a:spcBef>
            </a:pPr>
            <a:r>
              <a:rPr lang="en-US" sz="2400" dirty="0" smtClean="0"/>
              <a:t>A method call </a:t>
            </a:r>
            <a:r>
              <a:rPr lang="en-US" sz="2400" dirty="0"/>
              <a:t>h(</a:t>
            </a:r>
            <a:r>
              <a:rPr lang="en-US" sz="2400" dirty="0" smtClean="0"/>
              <a:t>e) involves three sets of wires</a:t>
            </a:r>
          </a:p>
          <a:p>
            <a:pPr lvl="1">
              <a:spcBef>
                <a:spcPts val="600"/>
              </a:spcBef>
            </a:pPr>
            <a:r>
              <a:rPr lang="en-US" sz="2000" dirty="0" err="1" smtClean="0"/>
              <a:t>h_arg</a:t>
            </a:r>
            <a:r>
              <a:rPr lang="en-US" sz="2000" dirty="0" smtClean="0"/>
              <a:t> representing input argument (output of e)</a:t>
            </a:r>
          </a:p>
          <a:p>
            <a:pPr lvl="1">
              <a:spcBef>
                <a:spcPts val="600"/>
              </a:spcBef>
            </a:pPr>
            <a:r>
              <a:rPr lang="en-US" sz="2000" dirty="0" err="1" smtClean="0"/>
              <a:t>h_en</a:t>
            </a:r>
            <a:r>
              <a:rPr lang="en-US" sz="2000" dirty="0" smtClean="0"/>
              <a:t>, when true means that the method is to be used</a:t>
            </a:r>
          </a:p>
          <a:p>
            <a:pPr lvl="1">
              <a:spcBef>
                <a:spcPts val="600"/>
              </a:spcBef>
            </a:pPr>
            <a:r>
              <a:rPr lang="en-US" sz="2000" dirty="0" err="1" smtClean="0"/>
              <a:t>h_res</a:t>
            </a:r>
            <a:r>
              <a:rPr lang="en-US" sz="2000" dirty="0" smtClean="0"/>
              <a:t> representing the output of the method</a:t>
            </a:r>
          </a:p>
          <a:p>
            <a:pPr>
              <a:spcBef>
                <a:spcPts val="600"/>
              </a:spcBef>
            </a:pPr>
            <a:r>
              <a:rPr lang="en-US" sz="2400" dirty="0" smtClean="0"/>
              <a:t>The compiler collects </a:t>
            </a:r>
            <a:r>
              <a:rPr lang="en-US" sz="2400" dirty="0"/>
              <a:t>all the input arguments for each method call as a sum of predicated expressions:</a:t>
            </a:r>
          </a:p>
          <a:p>
            <a:pPr lvl="1">
              <a:spcBef>
                <a:spcPts val="600"/>
              </a:spcBef>
            </a:pPr>
            <a:r>
              <a:rPr lang="en-US" sz="2000" dirty="0"/>
              <a:t>	</a:t>
            </a:r>
            <a:r>
              <a:rPr lang="en-US" sz="2000" dirty="0" err="1"/>
              <a:t>h_arg</a:t>
            </a:r>
            <a:r>
              <a:rPr lang="en-US" sz="2000" dirty="0"/>
              <a:t> = p1.e1+p2.e2+...</a:t>
            </a:r>
          </a:p>
          <a:p>
            <a:pPr lvl="1">
              <a:spcBef>
                <a:spcPts val="600"/>
              </a:spcBef>
            </a:pPr>
            <a:r>
              <a:rPr lang="en-US" sz="2000" dirty="0"/>
              <a:t>	</a:t>
            </a:r>
            <a:r>
              <a:rPr lang="en-US" sz="2000" dirty="0" err="1"/>
              <a:t>h_en</a:t>
            </a:r>
            <a:r>
              <a:rPr lang="en-US" sz="2000" dirty="0"/>
              <a:t> </a:t>
            </a:r>
            <a:r>
              <a:rPr lang="en-US" sz="2000" dirty="0" smtClean="0"/>
              <a:t> = p1 || p2 ||... </a:t>
            </a:r>
          </a:p>
          <a:p>
            <a:pPr>
              <a:spcBef>
                <a:spcPts val="600"/>
              </a:spcBef>
            </a:pPr>
            <a:r>
              <a:rPr lang="en-US" sz="2400" dirty="0" smtClean="0"/>
              <a:t>For each method h that can be called, the bindings are initialized with (</a:t>
            </a:r>
            <a:r>
              <a:rPr lang="en-US" sz="2400" dirty="0" err="1" smtClean="0"/>
              <a:t>h_arg</a:t>
            </a:r>
            <a:r>
              <a:rPr lang="en-US" sz="2400" dirty="0" smtClean="0"/>
              <a:t>, </a:t>
            </a:r>
            <a:r>
              <a:rPr lang="en-US" sz="2400" dirty="0" err="1" smtClean="0"/>
              <a:t>F.Bot</a:t>
            </a:r>
            <a:r>
              <a:rPr lang="en-US" sz="2400" dirty="0" smtClean="0"/>
              <a:t>) and (</a:t>
            </a:r>
            <a:r>
              <a:rPr lang="en-US" sz="2400" dirty="0" err="1" smtClean="0"/>
              <a:t>h_en</a:t>
            </a:r>
            <a:r>
              <a:rPr lang="en-US" sz="2400" dirty="0" smtClean="0"/>
              <a:t>, F)</a:t>
            </a:r>
            <a:endParaRPr lang="en-US" sz="2400" dirty="0"/>
          </a:p>
        </p:txBody>
      </p:sp>
      <p:sp>
        <p:nvSpPr>
          <p:cNvPr id="7" name="Date Placeholder 6"/>
          <p:cNvSpPr>
            <a:spLocks noGrp="1"/>
          </p:cNvSpPr>
          <p:nvPr>
            <p:ph type="dt" sz="half" idx="10"/>
          </p:nvPr>
        </p:nvSpPr>
        <p:spPr/>
        <p:txBody>
          <a:bodyPr/>
          <a:lstStyle/>
          <a:p>
            <a:pPr>
              <a:defRPr/>
            </a:pPr>
            <a:r>
              <a:rPr lang="en-US" smtClean="0"/>
              <a:t>September 25 2013</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http://csg.csail.mit.edu/6.s195</a:t>
            </a:r>
            <a:endParaRPr lang="en-US" dirty="0"/>
          </a:p>
        </p:txBody>
      </p:sp>
      <p:sp>
        <p:nvSpPr>
          <p:cNvPr id="9" name="Slide Number Placeholder 8"/>
          <p:cNvSpPr>
            <a:spLocks noGrp="1"/>
          </p:cNvSpPr>
          <p:nvPr>
            <p:ph type="sldNum" sz="quarter" idx="11"/>
          </p:nvPr>
        </p:nvSpPr>
        <p:spPr/>
        <p:txBody>
          <a:bodyPr/>
          <a:lstStyle/>
          <a:p>
            <a:pPr>
              <a:defRPr/>
            </a:pPr>
            <a:r>
              <a:rPr lang="en-US" smtClean="0"/>
              <a:t>L08-</a:t>
            </a:r>
            <a:fld id="{4F9502F6-954B-46E9-AC05-33DEDF4CA0BF}" type="slidenum">
              <a:rPr lang="en-US" smtClean="0"/>
              <a:pPr>
                <a:defRPr/>
              </a:pPr>
              <a:t>17</a:t>
            </a:fld>
            <a:endParaRPr lang="en-US" dirty="0"/>
          </a:p>
        </p:txBody>
      </p:sp>
    </p:spTree>
    <p:extLst>
      <p:ext uri="{BB962C8B-B14F-4D97-AF65-F5344CB8AC3E}">
        <p14:creationId xmlns:p14="http://schemas.microsoft.com/office/powerpoint/2010/main" val="3935811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Hardware Compilation: </a:t>
            </a:r>
            <a:br>
              <a:rPr lang="en-US" sz="2800" dirty="0" smtClean="0"/>
            </a:br>
            <a:r>
              <a:rPr lang="en-US" dirty="0" smtClean="0"/>
              <a:t>Expressions</a:t>
            </a:r>
            <a:endParaRPr lang="en-US" dirty="0"/>
          </a:p>
        </p:txBody>
      </p:sp>
      <p:grpSp>
        <p:nvGrpSpPr>
          <p:cNvPr id="25" name="Group 24"/>
          <p:cNvGrpSpPr/>
          <p:nvPr/>
        </p:nvGrpSpPr>
        <p:grpSpPr>
          <a:xfrm>
            <a:off x="1312319" y="3541327"/>
            <a:ext cx="3137678" cy="1281017"/>
            <a:chOff x="1003962" y="2850182"/>
            <a:chExt cx="3137678" cy="1281017"/>
          </a:xfrm>
        </p:grpSpPr>
        <p:sp>
          <p:nvSpPr>
            <p:cNvPr id="4" name="Rectangle 3"/>
            <p:cNvSpPr/>
            <p:nvPr/>
          </p:nvSpPr>
          <p:spPr>
            <a:xfrm>
              <a:off x="2329686" y="2889048"/>
              <a:ext cx="1255948" cy="1242151"/>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4800" dirty="0" smtClean="0"/>
                <a:t>+</a:t>
              </a:r>
              <a:endParaRPr lang="en-US" sz="4800" dirty="0"/>
            </a:p>
          </p:txBody>
        </p:sp>
        <p:cxnSp>
          <p:nvCxnSpPr>
            <p:cNvPr id="8" name="Straight Arrow Connector 7"/>
            <p:cNvCxnSpPr/>
            <p:nvPr/>
          </p:nvCxnSpPr>
          <p:spPr>
            <a:xfrm>
              <a:off x="1003962" y="3836983"/>
              <a:ext cx="1325724" cy="1"/>
            </a:xfrm>
            <a:prstGeom prst="straightConnector1">
              <a:avLst/>
            </a:prstGeom>
            <a:ln>
              <a:solidFill>
                <a:srgbClr val="FF0000"/>
              </a:solidFill>
              <a:headEnd type="none" w="med" len="med"/>
              <a:tailEnd type="triangle" w="med" len="med"/>
            </a:ln>
          </p:spPr>
          <p:style>
            <a:lnRef idx="2">
              <a:schemeClr val="dk1"/>
            </a:lnRef>
            <a:fillRef idx="1">
              <a:schemeClr val="lt1"/>
            </a:fillRef>
            <a:effectRef idx="0">
              <a:schemeClr val="dk1"/>
            </a:effectRef>
            <a:fontRef idx="minor">
              <a:schemeClr val="dk1"/>
            </a:fontRef>
          </p:style>
        </p:cxnSp>
        <p:cxnSp>
          <p:nvCxnSpPr>
            <p:cNvPr id="9" name="Straight Arrow Connector 8"/>
            <p:cNvCxnSpPr/>
            <p:nvPr/>
          </p:nvCxnSpPr>
          <p:spPr>
            <a:xfrm>
              <a:off x="1003962" y="3303254"/>
              <a:ext cx="1325724" cy="1"/>
            </a:xfrm>
            <a:prstGeom prst="straightConnector1">
              <a:avLst/>
            </a:prstGeom>
            <a:ln>
              <a:solidFill>
                <a:srgbClr val="FF0000"/>
              </a:solidFill>
              <a:headEnd type="none" w="med" len="med"/>
              <a:tailEnd type="triangle" w="med" len="med"/>
            </a:ln>
          </p:spPr>
          <p:style>
            <a:lnRef idx="2">
              <a:schemeClr val="dk1"/>
            </a:lnRef>
            <a:fillRef idx="1">
              <a:schemeClr val="lt1"/>
            </a:fillRef>
            <a:effectRef idx="0">
              <a:schemeClr val="dk1"/>
            </a:effectRef>
            <a:fontRef idx="minor">
              <a:schemeClr val="dk1"/>
            </a:fontRef>
          </p:style>
        </p:cxnSp>
        <p:sp>
          <p:nvSpPr>
            <p:cNvPr id="10" name="TextBox 9"/>
            <p:cNvSpPr txBox="1"/>
            <p:nvPr/>
          </p:nvSpPr>
          <p:spPr>
            <a:xfrm>
              <a:off x="1079089" y="2850182"/>
              <a:ext cx="880657" cy="369332"/>
            </a:xfrm>
            <a:prstGeom prst="rect">
              <a:avLst/>
            </a:prstGeom>
            <a:noFill/>
          </p:spPr>
          <p:txBody>
            <a:bodyPr wrap="none" rtlCol="0">
              <a:spAutoFit/>
            </a:bodyPr>
            <a:lstStyle/>
            <a:p>
              <a:r>
                <a:rPr lang="en-US" dirty="0" err="1"/>
                <a:t>x</a:t>
              </a:r>
              <a:r>
                <a:rPr lang="en-US" dirty="0" err="1" smtClean="0"/>
                <a:t>_r_res</a:t>
              </a:r>
              <a:endParaRPr lang="en-US" dirty="0"/>
            </a:p>
          </p:txBody>
        </p:sp>
        <p:sp>
          <p:nvSpPr>
            <p:cNvPr id="11" name="TextBox 10"/>
            <p:cNvSpPr txBox="1"/>
            <p:nvPr/>
          </p:nvSpPr>
          <p:spPr>
            <a:xfrm>
              <a:off x="1010163" y="3467651"/>
              <a:ext cx="1005403" cy="369332"/>
            </a:xfrm>
            <a:prstGeom prst="rect">
              <a:avLst/>
            </a:prstGeom>
            <a:noFill/>
          </p:spPr>
          <p:txBody>
            <a:bodyPr wrap="none" rtlCol="0">
              <a:spAutoFit/>
            </a:bodyPr>
            <a:lstStyle/>
            <a:p>
              <a:r>
                <a:rPr lang="en-US" dirty="0" smtClean="0"/>
                <a:t>y_r1_res</a:t>
              </a:r>
              <a:endParaRPr lang="en-US" dirty="0"/>
            </a:p>
          </p:txBody>
        </p:sp>
        <p:sp>
          <p:nvSpPr>
            <p:cNvPr id="14" name="TextBox 13"/>
            <p:cNvSpPr txBox="1"/>
            <p:nvPr/>
          </p:nvSpPr>
          <p:spPr>
            <a:xfrm>
              <a:off x="3732644" y="3098319"/>
              <a:ext cx="261986" cy="369332"/>
            </a:xfrm>
            <a:prstGeom prst="rect">
              <a:avLst/>
            </a:prstGeom>
            <a:noFill/>
          </p:spPr>
          <p:txBody>
            <a:bodyPr wrap="none" rtlCol="0">
              <a:spAutoFit/>
            </a:bodyPr>
            <a:lstStyle/>
            <a:p>
              <a:r>
                <a:rPr lang="en-US" dirty="0" smtClean="0"/>
                <a:t>t</a:t>
              </a:r>
              <a:endParaRPr lang="en-US" dirty="0"/>
            </a:p>
          </p:txBody>
        </p:sp>
        <p:cxnSp>
          <p:nvCxnSpPr>
            <p:cNvPr id="22" name="Straight Arrow Connector 21"/>
            <p:cNvCxnSpPr/>
            <p:nvPr/>
          </p:nvCxnSpPr>
          <p:spPr>
            <a:xfrm>
              <a:off x="3585634" y="3538046"/>
              <a:ext cx="556006" cy="0"/>
            </a:xfrm>
            <a:prstGeom prst="straightConnector1">
              <a:avLst/>
            </a:prstGeom>
            <a:ln>
              <a:solidFill>
                <a:srgbClr val="FF0000"/>
              </a:solidFill>
              <a:headEnd type="none" w="med" len="med"/>
              <a:tailEnd type="triangle" w="med" len="med"/>
            </a:ln>
          </p:spPr>
          <p:style>
            <a:lnRef idx="2">
              <a:schemeClr val="dk1"/>
            </a:lnRef>
            <a:fillRef idx="1">
              <a:schemeClr val="lt1"/>
            </a:fillRef>
            <a:effectRef idx="0">
              <a:schemeClr val="dk1"/>
            </a:effectRef>
            <a:fontRef idx="minor">
              <a:schemeClr val="dk1"/>
            </a:fontRef>
          </p:style>
        </p:cxnSp>
      </p:grpSp>
      <p:grpSp>
        <p:nvGrpSpPr>
          <p:cNvPr id="26" name="Group 25"/>
          <p:cNvGrpSpPr/>
          <p:nvPr/>
        </p:nvGrpSpPr>
        <p:grpSpPr>
          <a:xfrm>
            <a:off x="5197942" y="3527007"/>
            <a:ext cx="2391617" cy="1295337"/>
            <a:chOff x="4889585" y="2835862"/>
            <a:chExt cx="2391617" cy="1295337"/>
          </a:xfrm>
        </p:grpSpPr>
        <p:sp>
          <p:nvSpPr>
            <p:cNvPr id="5" name="Rectangle 4"/>
            <p:cNvSpPr/>
            <p:nvPr/>
          </p:nvSpPr>
          <p:spPr>
            <a:xfrm>
              <a:off x="5469248" y="2889048"/>
              <a:ext cx="1255948" cy="1242151"/>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4000" dirty="0" smtClean="0"/>
                <a:t>=</a:t>
              </a:r>
              <a:endParaRPr lang="en-US" sz="4000" dirty="0"/>
            </a:p>
          </p:txBody>
        </p:sp>
        <p:cxnSp>
          <p:nvCxnSpPr>
            <p:cNvPr id="15" name="Straight Arrow Connector 14"/>
            <p:cNvCxnSpPr/>
            <p:nvPr/>
          </p:nvCxnSpPr>
          <p:spPr>
            <a:xfrm>
              <a:off x="4913242" y="3720834"/>
              <a:ext cx="556006" cy="0"/>
            </a:xfrm>
            <a:prstGeom prst="straightConnector1">
              <a:avLst/>
            </a:prstGeom>
            <a:ln>
              <a:solidFill>
                <a:srgbClr val="FF0000"/>
              </a:solidFill>
              <a:headEnd type="none" w="med" len="med"/>
              <a:tailEnd type="triangle" w="med" len="med"/>
            </a:ln>
          </p:spPr>
          <p:style>
            <a:lnRef idx="2">
              <a:schemeClr val="dk1"/>
            </a:lnRef>
            <a:fillRef idx="1">
              <a:schemeClr val="lt1"/>
            </a:fillRef>
            <a:effectRef idx="0">
              <a:schemeClr val="dk1"/>
            </a:effectRef>
            <a:fontRef idx="minor">
              <a:schemeClr val="dk1"/>
            </a:fontRef>
          </p:style>
        </p:cxnSp>
        <p:sp>
          <p:nvSpPr>
            <p:cNvPr id="17" name="TextBox 16"/>
            <p:cNvSpPr txBox="1"/>
            <p:nvPr/>
          </p:nvSpPr>
          <p:spPr>
            <a:xfrm>
              <a:off x="4889585" y="3705557"/>
              <a:ext cx="301660" cy="369332"/>
            </a:xfrm>
            <a:prstGeom prst="rect">
              <a:avLst/>
            </a:prstGeom>
            <a:noFill/>
          </p:spPr>
          <p:txBody>
            <a:bodyPr wrap="none" rtlCol="0">
              <a:spAutoFit/>
            </a:bodyPr>
            <a:lstStyle/>
            <a:p>
              <a:r>
                <a:rPr lang="en-US" dirty="0" smtClean="0"/>
                <a:t>0</a:t>
              </a:r>
              <a:endParaRPr lang="en-US" dirty="0"/>
            </a:p>
          </p:txBody>
        </p:sp>
        <p:cxnSp>
          <p:nvCxnSpPr>
            <p:cNvPr id="18" name="Straight Arrow Connector 17"/>
            <p:cNvCxnSpPr/>
            <p:nvPr/>
          </p:nvCxnSpPr>
          <p:spPr>
            <a:xfrm>
              <a:off x="6725196" y="3536168"/>
              <a:ext cx="556006" cy="0"/>
            </a:xfrm>
            <a:prstGeom prst="straightConnector1">
              <a:avLst/>
            </a:prstGeom>
            <a:ln>
              <a:solidFill>
                <a:srgbClr val="FF0000"/>
              </a:solidFill>
              <a:headEnd type="none" w="med" len="med"/>
              <a:tailEnd type="triangle" w="med" len="med"/>
            </a:ln>
          </p:spPr>
          <p:style>
            <a:lnRef idx="2">
              <a:schemeClr val="dk1"/>
            </a:lnRef>
            <a:fillRef idx="1">
              <a:schemeClr val="lt1"/>
            </a:fillRef>
            <a:effectRef idx="0">
              <a:schemeClr val="dk1"/>
            </a:effectRef>
            <a:fontRef idx="minor">
              <a:schemeClr val="dk1"/>
            </a:fontRef>
          </p:style>
        </p:cxnSp>
        <p:cxnSp>
          <p:nvCxnSpPr>
            <p:cNvPr id="23" name="Straight Arrow Connector 22"/>
            <p:cNvCxnSpPr/>
            <p:nvPr/>
          </p:nvCxnSpPr>
          <p:spPr>
            <a:xfrm>
              <a:off x="4913242" y="3219514"/>
              <a:ext cx="556006" cy="0"/>
            </a:xfrm>
            <a:prstGeom prst="straightConnector1">
              <a:avLst/>
            </a:prstGeom>
            <a:ln>
              <a:solidFill>
                <a:srgbClr val="FF0000"/>
              </a:solidFill>
              <a:headEnd type="none" w="med" len="med"/>
              <a:tailEnd type="triangle" w="med" len="med"/>
            </a:ln>
          </p:spPr>
          <p:style>
            <a:lnRef idx="2">
              <a:schemeClr val="dk1"/>
            </a:lnRef>
            <a:fillRef idx="1">
              <a:schemeClr val="lt1"/>
            </a:fillRef>
            <a:effectRef idx="0">
              <a:schemeClr val="dk1"/>
            </a:effectRef>
            <a:fontRef idx="minor">
              <a:schemeClr val="dk1"/>
            </a:fontRef>
          </p:style>
        </p:cxnSp>
        <p:sp>
          <p:nvSpPr>
            <p:cNvPr id="24" name="TextBox 23"/>
            <p:cNvSpPr txBox="1"/>
            <p:nvPr/>
          </p:nvSpPr>
          <p:spPr>
            <a:xfrm>
              <a:off x="4915419" y="2835862"/>
              <a:ext cx="261986" cy="369332"/>
            </a:xfrm>
            <a:prstGeom prst="rect">
              <a:avLst/>
            </a:prstGeom>
            <a:noFill/>
          </p:spPr>
          <p:txBody>
            <a:bodyPr wrap="none" rtlCol="0">
              <a:spAutoFit/>
            </a:bodyPr>
            <a:lstStyle/>
            <a:p>
              <a:r>
                <a:rPr lang="en-US" dirty="0" smtClean="0"/>
                <a:t>t</a:t>
              </a:r>
              <a:endParaRPr lang="en-US" dirty="0"/>
            </a:p>
          </p:txBody>
        </p:sp>
      </p:grpSp>
      <p:sp>
        <p:nvSpPr>
          <p:cNvPr id="27" name="TextBox 26"/>
          <p:cNvSpPr txBox="1"/>
          <p:nvPr/>
        </p:nvSpPr>
        <p:spPr>
          <a:xfrm>
            <a:off x="1165878" y="5239394"/>
            <a:ext cx="5147563" cy="400110"/>
          </a:xfrm>
          <a:prstGeom prst="rect">
            <a:avLst/>
          </a:prstGeom>
          <a:noFill/>
        </p:spPr>
        <p:txBody>
          <a:bodyPr wrap="none" rtlCol="0">
            <a:spAutoFit/>
          </a:bodyPr>
          <a:lstStyle/>
          <a:p>
            <a:r>
              <a:rPr lang="en-US" dirty="0" smtClean="0"/>
              <a:t>Outputs of register x </a:t>
            </a:r>
            <a:r>
              <a:rPr lang="en-US" dirty="0" smtClean="0"/>
              <a:t>read</a:t>
            </a:r>
            <a:r>
              <a:rPr lang="en-US" dirty="0" smtClean="0"/>
              <a:t>, </a:t>
            </a:r>
            <a:r>
              <a:rPr lang="en-US" dirty="0" smtClean="0"/>
              <a:t>EHR </a:t>
            </a:r>
            <a:r>
              <a:rPr lang="en-US" dirty="0" smtClean="0"/>
              <a:t>y read</a:t>
            </a:r>
            <a:endParaRPr lang="en-US" dirty="0"/>
          </a:p>
        </p:txBody>
      </p:sp>
      <p:cxnSp>
        <p:nvCxnSpPr>
          <p:cNvPr id="29" name="Straight Arrow Connector 28"/>
          <p:cNvCxnSpPr/>
          <p:nvPr/>
        </p:nvCxnSpPr>
        <p:spPr bwMode="auto">
          <a:xfrm flipV="1">
            <a:off x="1387446" y="4411979"/>
            <a:ext cx="108443" cy="827415"/>
          </a:xfrm>
          <a:prstGeom prst="straightConnector1">
            <a:avLst/>
          </a:prstGeom>
          <a:noFill/>
          <a:ln w="9525" cap="flat" cmpd="sng" algn="ctr">
            <a:solidFill>
              <a:srgbClr val="FF0000"/>
            </a:solidFill>
            <a:prstDash val="solid"/>
            <a:round/>
            <a:headEnd type="none" w="med" len="med"/>
            <a:tailEnd type="arrow"/>
          </a:ln>
          <a:effectLst/>
        </p:spPr>
      </p:cxnSp>
      <p:cxnSp>
        <p:nvCxnSpPr>
          <p:cNvPr id="30" name="Straight Arrow Connector 29"/>
          <p:cNvCxnSpPr/>
          <p:nvPr/>
        </p:nvCxnSpPr>
        <p:spPr bwMode="auto">
          <a:xfrm flipV="1">
            <a:off x="1441667" y="3910659"/>
            <a:ext cx="533514" cy="1328735"/>
          </a:xfrm>
          <a:prstGeom prst="straightConnector1">
            <a:avLst/>
          </a:prstGeom>
          <a:noFill/>
          <a:ln w="9525" cap="flat" cmpd="sng" algn="ctr">
            <a:solidFill>
              <a:srgbClr val="FF0000"/>
            </a:solidFill>
            <a:prstDash val="solid"/>
            <a:round/>
            <a:headEnd type="none" w="med" len="med"/>
            <a:tailEnd type="arrow"/>
          </a:ln>
          <a:effectLst/>
        </p:spPr>
      </p:cxnSp>
      <p:sp>
        <p:nvSpPr>
          <p:cNvPr id="33" name="Freeform 32"/>
          <p:cNvSpPr/>
          <p:nvPr/>
        </p:nvSpPr>
        <p:spPr bwMode="auto">
          <a:xfrm>
            <a:off x="4440970" y="3908214"/>
            <a:ext cx="771896" cy="321777"/>
          </a:xfrm>
          <a:custGeom>
            <a:avLst/>
            <a:gdLst>
              <a:gd name="connsiteX0" fmla="*/ 0 w 771896"/>
              <a:gd name="connsiteY0" fmla="*/ 368135 h 368135"/>
              <a:gd name="connsiteX1" fmla="*/ 344385 w 771896"/>
              <a:gd name="connsiteY1" fmla="*/ 368135 h 368135"/>
              <a:gd name="connsiteX2" fmla="*/ 356260 w 771896"/>
              <a:gd name="connsiteY2" fmla="*/ 0 h 368135"/>
              <a:gd name="connsiteX3" fmla="*/ 771896 w 771896"/>
              <a:gd name="connsiteY3" fmla="*/ 0 h 368135"/>
            </a:gdLst>
            <a:ahLst/>
            <a:cxnLst>
              <a:cxn ang="0">
                <a:pos x="connsiteX0" y="connsiteY0"/>
              </a:cxn>
              <a:cxn ang="0">
                <a:pos x="connsiteX1" y="connsiteY1"/>
              </a:cxn>
              <a:cxn ang="0">
                <a:pos x="connsiteX2" y="connsiteY2"/>
              </a:cxn>
              <a:cxn ang="0">
                <a:pos x="connsiteX3" y="connsiteY3"/>
              </a:cxn>
            </a:cxnLst>
            <a:rect l="l" t="t" r="r" b="b"/>
            <a:pathLst>
              <a:path w="771896" h="368135">
                <a:moveTo>
                  <a:pt x="0" y="368135"/>
                </a:moveTo>
                <a:lnTo>
                  <a:pt x="344385" y="368135"/>
                </a:lnTo>
                <a:lnTo>
                  <a:pt x="356260" y="0"/>
                </a:lnTo>
                <a:lnTo>
                  <a:pt x="771896" y="0"/>
                </a:lnTo>
              </a:path>
            </a:pathLst>
          </a:cu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6" name="TextBox 5"/>
          <p:cNvSpPr txBox="1"/>
          <p:nvPr/>
        </p:nvSpPr>
        <p:spPr>
          <a:xfrm>
            <a:off x="857521" y="1554977"/>
            <a:ext cx="7693471" cy="1200329"/>
          </a:xfrm>
          <a:prstGeom prst="rect">
            <a:avLst/>
          </a:prstGeom>
          <a:noFill/>
        </p:spPr>
        <p:txBody>
          <a:bodyPr wrap="square" rtlCol="0">
            <a:spAutoFit/>
          </a:bodyPr>
          <a:lstStyle/>
          <a:p>
            <a:r>
              <a:rPr lang="en-US" sz="2400" dirty="0" smtClean="0"/>
              <a:t>Expressions </a:t>
            </a:r>
            <a:r>
              <a:rPr lang="en-US" sz="2400" dirty="0"/>
              <a:t>are structural and directly represent combinational circuits; some of their inputs are connected to </a:t>
            </a:r>
            <a:r>
              <a:rPr lang="en-US" sz="2400" dirty="0" err="1"/>
              <a:t>x_r_res</a:t>
            </a:r>
            <a:r>
              <a:rPr lang="en-US" sz="2400" dirty="0"/>
              <a:t>, </a:t>
            </a:r>
            <a:r>
              <a:rPr lang="en-US" sz="2400" dirty="0" err="1"/>
              <a:t>m_g_res</a:t>
            </a:r>
            <a:r>
              <a:rPr lang="en-US" sz="2400" dirty="0"/>
              <a:t>, … </a:t>
            </a:r>
          </a:p>
        </p:txBody>
      </p:sp>
      <p:sp>
        <p:nvSpPr>
          <p:cNvPr id="7" name="TextBox 6"/>
          <p:cNvSpPr txBox="1"/>
          <p:nvPr/>
        </p:nvSpPr>
        <p:spPr>
          <a:xfrm>
            <a:off x="2638043" y="2923155"/>
            <a:ext cx="3657027" cy="400110"/>
          </a:xfrm>
          <a:prstGeom prst="rect">
            <a:avLst/>
          </a:prstGeom>
          <a:noFill/>
          <a:ln>
            <a:solidFill>
              <a:schemeClr val="tx1"/>
            </a:solidFill>
          </a:ln>
        </p:spPr>
        <p:txBody>
          <a:bodyPr wrap="none" rtlCol="0">
            <a:spAutoFit/>
          </a:bodyPr>
          <a:lstStyle/>
          <a:p>
            <a:r>
              <a:rPr lang="en-US" dirty="0">
                <a:solidFill>
                  <a:schemeClr val="tx2"/>
                </a:solidFill>
              </a:rPr>
              <a:t>let</a:t>
            </a:r>
            <a:r>
              <a:rPr lang="en-US" dirty="0"/>
              <a:t> t = (</a:t>
            </a:r>
            <a:r>
              <a:rPr lang="en-US" dirty="0" err="1"/>
              <a:t>x.r</a:t>
            </a:r>
            <a:r>
              <a:rPr lang="en-US" dirty="0"/>
              <a:t> + y.r1) </a:t>
            </a:r>
            <a:r>
              <a:rPr lang="en-US" dirty="0">
                <a:solidFill>
                  <a:schemeClr val="tx2"/>
                </a:solidFill>
              </a:rPr>
              <a:t>in</a:t>
            </a:r>
            <a:r>
              <a:rPr lang="en-US" dirty="0"/>
              <a:t> t==</a:t>
            </a:r>
            <a:r>
              <a:rPr lang="en-US" dirty="0" smtClean="0"/>
              <a:t>0</a:t>
            </a:r>
            <a:endParaRPr lang="en-US" dirty="0"/>
          </a:p>
        </p:txBody>
      </p:sp>
    </p:spTree>
    <p:extLst>
      <p:ext uri="{BB962C8B-B14F-4D97-AF65-F5344CB8AC3E}">
        <p14:creationId xmlns:p14="http://schemas.microsoft.com/office/powerpoint/2010/main" val="1565109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3"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Hardware Compilation</a:t>
            </a:r>
            <a:r>
              <a:rPr lang="en-US" sz="2800" dirty="0" smtClean="0"/>
              <a:t>:</a:t>
            </a:r>
            <a:br>
              <a:rPr lang="en-US" sz="2800" dirty="0" smtClean="0"/>
            </a:br>
            <a:r>
              <a:rPr lang="en-US" dirty="0" smtClean="0"/>
              <a:t>Actions</a:t>
            </a:r>
            <a:endParaRPr lang="en-US" dirty="0"/>
          </a:p>
        </p:txBody>
      </p:sp>
      <p:grpSp>
        <p:nvGrpSpPr>
          <p:cNvPr id="111" name="Group 110"/>
          <p:cNvGrpSpPr/>
          <p:nvPr/>
        </p:nvGrpSpPr>
        <p:grpSpPr>
          <a:xfrm>
            <a:off x="3949921" y="3760957"/>
            <a:ext cx="3411512" cy="589937"/>
            <a:chOff x="3028216" y="4155983"/>
            <a:chExt cx="3411512" cy="589937"/>
          </a:xfrm>
        </p:grpSpPr>
        <p:sp>
          <p:nvSpPr>
            <p:cNvPr id="47" name="Moon 46"/>
            <p:cNvSpPr/>
            <p:nvPr/>
          </p:nvSpPr>
          <p:spPr>
            <a:xfrm flipH="1">
              <a:off x="4771843" y="4384864"/>
              <a:ext cx="319912" cy="361056"/>
            </a:xfrm>
            <a:prstGeom prst="moon">
              <a:avLst>
                <a:gd name="adj" fmla="val 76666"/>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48" name="Straight Arrow Connector 47"/>
            <p:cNvCxnSpPr>
              <a:stCxn id="47" idx="1"/>
            </p:cNvCxnSpPr>
            <p:nvPr/>
          </p:nvCxnSpPr>
          <p:spPr>
            <a:xfrm>
              <a:off x="5091755" y="4565392"/>
              <a:ext cx="1120883" cy="0"/>
            </a:xfrm>
            <a:prstGeom prst="straightConnector1">
              <a:avLst/>
            </a:prstGeom>
            <a:ln w="19050">
              <a:solidFill>
                <a:srgbClr val="FF0000"/>
              </a:solidFill>
              <a:headEnd type="none" w="med" len="med"/>
              <a:tailEnd type="triangle" w="med" len="med"/>
            </a:ln>
          </p:spPr>
          <p:style>
            <a:lnRef idx="2">
              <a:schemeClr val="dk1"/>
            </a:lnRef>
            <a:fillRef idx="1">
              <a:schemeClr val="lt1"/>
            </a:fillRef>
            <a:effectRef idx="0">
              <a:schemeClr val="dk1"/>
            </a:effectRef>
            <a:fontRef idx="minor">
              <a:schemeClr val="dk1"/>
            </a:fontRef>
          </p:style>
        </p:cxnSp>
        <p:sp>
          <p:nvSpPr>
            <p:cNvPr id="49" name="TextBox 48"/>
            <p:cNvSpPr txBox="1"/>
            <p:nvPr/>
          </p:nvSpPr>
          <p:spPr>
            <a:xfrm>
              <a:off x="5197180" y="4155983"/>
              <a:ext cx="1242548" cy="400110"/>
            </a:xfrm>
            <a:prstGeom prst="rect">
              <a:avLst/>
            </a:prstGeom>
            <a:noFill/>
          </p:spPr>
          <p:txBody>
            <a:bodyPr wrap="square" rtlCol="0">
              <a:spAutoFit/>
            </a:bodyPr>
            <a:lstStyle/>
            <a:p>
              <a:r>
                <a:rPr lang="en-US" dirty="0" err="1" smtClean="0"/>
                <a:t>x_w_en</a:t>
              </a:r>
              <a:endParaRPr lang="en-US" dirty="0"/>
            </a:p>
          </p:txBody>
        </p:sp>
        <p:sp>
          <p:nvSpPr>
            <p:cNvPr id="50" name="TextBox 49"/>
            <p:cNvSpPr txBox="1"/>
            <p:nvPr/>
          </p:nvSpPr>
          <p:spPr>
            <a:xfrm rot="5400000">
              <a:off x="4666454" y="4452287"/>
              <a:ext cx="271190" cy="288878"/>
            </a:xfrm>
            <a:prstGeom prst="rect">
              <a:avLst/>
            </a:prstGeom>
            <a:noFill/>
          </p:spPr>
          <p:txBody>
            <a:bodyPr wrap="square" rtlCol="0">
              <a:spAutoFit/>
            </a:bodyPr>
            <a:lstStyle/>
            <a:p>
              <a:r>
                <a:rPr lang="en-US" dirty="0" smtClean="0"/>
                <a:t>…</a:t>
              </a:r>
              <a:endParaRPr lang="en-US" dirty="0"/>
            </a:p>
          </p:txBody>
        </p:sp>
        <p:cxnSp>
          <p:nvCxnSpPr>
            <p:cNvPr id="51" name="Straight Arrow Connector 50"/>
            <p:cNvCxnSpPr/>
            <p:nvPr/>
          </p:nvCxnSpPr>
          <p:spPr>
            <a:xfrm>
              <a:off x="3028216" y="4513110"/>
              <a:ext cx="1836438" cy="2736"/>
            </a:xfrm>
            <a:prstGeom prst="straightConnector1">
              <a:avLst/>
            </a:prstGeom>
            <a:ln w="19050">
              <a:solidFill>
                <a:srgbClr val="FF0000"/>
              </a:solidFill>
              <a:headEnd type="none" w="med" len="med"/>
              <a:tailEnd type="triangle" w="med" len="med"/>
            </a:ln>
          </p:spPr>
          <p:style>
            <a:lnRef idx="2">
              <a:schemeClr val="dk1"/>
            </a:lnRef>
            <a:fillRef idx="1">
              <a:schemeClr val="lt1"/>
            </a:fillRef>
            <a:effectRef idx="0">
              <a:schemeClr val="dk1"/>
            </a:effectRef>
            <a:fontRef idx="minor">
              <a:schemeClr val="dk1"/>
            </a:fontRef>
          </p:style>
        </p:cxnSp>
      </p:grpSp>
      <p:grpSp>
        <p:nvGrpSpPr>
          <p:cNvPr id="114" name="Group 113"/>
          <p:cNvGrpSpPr/>
          <p:nvPr/>
        </p:nvGrpSpPr>
        <p:grpSpPr>
          <a:xfrm>
            <a:off x="5591207" y="5289621"/>
            <a:ext cx="1836840" cy="652794"/>
            <a:chOff x="4669502" y="5684647"/>
            <a:chExt cx="1836840" cy="652794"/>
          </a:xfrm>
        </p:grpSpPr>
        <p:sp>
          <p:nvSpPr>
            <p:cNvPr id="53" name="Moon 52"/>
            <p:cNvSpPr/>
            <p:nvPr/>
          </p:nvSpPr>
          <p:spPr>
            <a:xfrm flipH="1">
              <a:off x="4783735" y="5787367"/>
              <a:ext cx="491182" cy="550074"/>
            </a:xfrm>
            <a:prstGeom prst="moon">
              <a:avLst>
                <a:gd name="adj" fmla="val 76666"/>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a:off x="5274917" y="6062404"/>
              <a:ext cx="949613" cy="5472"/>
            </a:xfrm>
            <a:prstGeom prst="straightConnector1">
              <a:avLst/>
            </a:prstGeom>
            <a:ln w="19050">
              <a:solidFill>
                <a:schemeClr val="tx1"/>
              </a:solidFill>
              <a:headEnd type="none" w="med" len="med"/>
              <a:tailEnd type="triangle" w="med" len="med"/>
            </a:ln>
          </p:spPr>
          <p:style>
            <a:lnRef idx="2">
              <a:schemeClr val="dk1"/>
            </a:lnRef>
            <a:fillRef idx="1">
              <a:schemeClr val="lt1"/>
            </a:fillRef>
            <a:effectRef idx="0">
              <a:schemeClr val="dk1"/>
            </a:effectRef>
            <a:fontRef idx="minor">
              <a:schemeClr val="dk1"/>
            </a:fontRef>
          </p:style>
        </p:cxnSp>
        <p:sp>
          <p:nvSpPr>
            <p:cNvPr id="55" name="TextBox 54"/>
            <p:cNvSpPr txBox="1"/>
            <p:nvPr/>
          </p:nvSpPr>
          <p:spPr>
            <a:xfrm>
              <a:off x="5197180" y="5684647"/>
              <a:ext cx="1309162" cy="400110"/>
            </a:xfrm>
            <a:prstGeom prst="rect">
              <a:avLst/>
            </a:prstGeom>
            <a:noFill/>
          </p:spPr>
          <p:txBody>
            <a:bodyPr wrap="square" rtlCol="0">
              <a:spAutoFit/>
            </a:bodyPr>
            <a:lstStyle/>
            <a:p>
              <a:r>
                <a:rPr lang="en-US" dirty="0" err="1" smtClean="0"/>
                <a:t>y_w_arg</a:t>
              </a:r>
              <a:endParaRPr lang="en-US" dirty="0"/>
            </a:p>
          </p:txBody>
        </p:sp>
        <p:sp>
          <p:nvSpPr>
            <p:cNvPr id="56" name="TextBox 55"/>
            <p:cNvSpPr txBox="1"/>
            <p:nvPr/>
          </p:nvSpPr>
          <p:spPr>
            <a:xfrm rot="5400000">
              <a:off x="4678346" y="5939854"/>
              <a:ext cx="271190" cy="288878"/>
            </a:xfrm>
            <a:prstGeom prst="rect">
              <a:avLst/>
            </a:prstGeom>
            <a:noFill/>
          </p:spPr>
          <p:txBody>
            <a:bodyPr wrap="square" rtlCol="0">
              <a:spAutoFit/>
            </a:bodyPr>
            <a:lstStyle/>
            <a:p>
              <a:r>
                <a:rPr lang="en-US" dirty="0" smtClean="0"/>
                <a:t>…</a:t>
              </a:r>
              <a:endParaRPr lang="en-US" dirty="0"/>
            </a:p>
          </p:txBody>
        </p:sp>
      </p:grpSp>
      <p:grpSp>
        <p:nvGrpSpPr>
          <p:cNvPr id="112" name="Group 111"/>
          <p:cNvGrpSpPr/>
          <p:nvPr/>
        </p:nvGrpSpPr>
        <p:grpSpPr>
          <a:xfrm>
            <a:off x="5591207" y="4281472"/>
            <a:ext cx="1836840" cy="652794"/>
            <a:chOff x="4669502" y="4676498"/>
            <a:chExt cx="1836840" cy="652794"/>
          </a:xfrm>
        </p:grpSpPr>
        <p:sp>
          <p:nvSpPr>
            <p:cNvPr id="60" name="Moon 59"/>
            <p:cNvSpPr/>
            <p:nvPr/>
          </p:nvSpPr>
          <p:spPr>
            <a:xfrm flipH="1">
              <a:off x="4783735" y="4779218"/>
              <a:ext cx="491182" cy="550074"/>
            </a:xfrm>
            <a:prstGeom prst="moon">
              <a:avLst>
                <a:gd name="adj" fmla="val 76666"/>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61" name="Straight Arrow Connector 60"/>
            <p:cNvCxnSpPr>
              <a:stCxn id="60" idx="1"/>
            </p:cNvCxnSpPr>
            <p:nvPr/>
          </p:nvCxnSpPr>
          <p:spPr>
            <a:xfrm>
              <a:off x="5274917" y="5054255"/>
              <a:ext cx="949613" cy="5472"/>
            </a:xfrm>
            <a:prstGeom prst="straightConnector1">
              <a:avLst/>
            </a:prstGeom>
            <a:ln w="19050">
              <a:solidFill>
                <a:schemeClr val="tx1"/>
              </a:solidFill>
              <a:headEnd type="none" w="med" len="med"/>
              <a:tailEnd type="triangle" w="med" len="med"/>
            </a:ln>
          </p:spPr>
          <p:style>
            <a:lnRef idx="2">
              <a:schemeClr val="dk1"/>
            </a:lnRef>
            <a:fillRef idx="1">
              <a:schemeClr val="lt1"/>
            </a:fillRef>
            <a:effectRef idx="0">
              <a:schemeClr val="dk1"/>
            </a:effectRef>
            <a:fontRef idx="minor">
              <a:schemeClr val="dk1"/>
            </a:fontRef>
          </p:style>
        </p:cxnSp>
        <p:sp>
          <p:nvSpPr>
            <p:cNvPr id="62" name="TextBox 61"/>
            <p:cNvSpPr txBox="1"/>
            <p:nvPr/>
          </p:nvSpPr>
          <p:spPr>
            <a:xfrm>
              <a:off x="5197180" y="4676498"/>
              <a:ext cx="1309162" cy="400110"/>
            </a:xfrm>
            <a:prstGeom prst="rect">
              <a:avLst/>
            </a:prstGeom>
            <a:noFill/>
          </p:spPr>
          <p:txBody>
            <a:bodyPr wrap="square" rtlCol="0">
              <a:spAutoFit/>
            </a:bodyPr>
            <a:lstStyle/>
            <a:p>
              <a:r>
                <a:rPr lang="en-US" dirty="0" err="1" smtClean="0"/>
                <a:t>x_w_arg</a:t>
              </a:r>
              <a:endParaRPr lang="en-US" dirty="0"/>
            </a:p>
          </p:txBody>
        </p:sp>
        <p:sp>
          <p:nvSpPr>
            <p:cNvPr id="63" name="TextBox 62"/>
            <p:cNvSpPr txBox="1"/>
            <p:nvPr/>
          </p:nvSpPr>
          <p:spPr>
            <a:xfrm rot="5400000">
              <a:off x="4678346" y="4931705"/>
              <a:ext cx="271190" cy="288878"/>
            </a:xfrm>
            <a:prstGeom prst="rect">
              <a:avLst/>
            </a:prstGeom>
            <a:noFill/>
          </p:spPr>
          <p:txBody>
            <a:bodyPr wrap="square" rtlCol="0">
              <a:spAutoFit/>
            </a:bodyPr>
            <a:lstStyle/>
            <a:p>
              <a:r>
                <a:rPr lang="en-US" dirty="0" smtClean="0"/>
                <a:t>…</a:t>
              </a:r>
              <a:endParaRPr lang="en-US" dirty="0"/>
            </a:p>
          </p:txBody>
        </p:sp>
      </p:grpSp>
      <p:grpSp>
        <p:nvGrpSpPr>
          <p:cNvPr id="97" name="Group 96"/>
          <p:cNvGrpSpPr/>
          <p:nvPr/>
        </p:nvGrpSpPr>
        <p:grpSpPr>
          <a:xfrm>
            <a:off x="3953402" y="4453422"/>
            <a:ext cx="1844849" cy="1261004"/>
            <a:chOff x="3031697" y="4848448"/>
            <a:chExt cx="1844849" cy="1261004"/>
          </a:xfrm>
        </p:grpSpPr>
        <p:cxnSp>
          <p:nvCxnSpPr>
            <p:cNvPr id="57" name="Straight Arrow Connector 56"/>
            <p:cNvCxnSpPr>
              <a:stCxn id="85" idx="3"/>
            </p:cNvCxnSpPr>
            <p:nvPr/>
          </p:nvCxnSpPr>
          <p:spPr>
            <a:xfrm>
              <a:off x="3806348" y="5913695"/>
              <a:ext cx="1070198" cy="4654"/>
            </a:xfrm>
            <a:prstGeom prst="straightConnector1">
              <a:avLst/>
            </a:prstGeom>
            <a:ln w="19050">
              <a:solidFill>
                <a:schemeClr val="tx1"/>
              </a:solidFill>
              <a:headEnd type="none" w="med" len="med"/>
              <a:tailEnd type="triangle" w="med" len="med"/>
            </a:ln>
          </p:spPr>
          <p:style>
            <a:lnRef idx="2">
              <a:schemeClr val="dk1"/>
            </a:lnRef>
            <a:fillRef idx="1">
              <a:schemeClr val="lt1"/>
            </a:fillRef>
            <a:effectRef idx="0">
              <a:schemeClr val="dk1"/>
            </a:effectRef>
            <a:fontRef idx="minor">
              <a:schemeClr val="dk1"/>
            </a:fontRef>
          </p:style>
        </p:cxnSp>
        <p:grpSp>
          <p:nvGrpSpPr>
            <p:cNvPr id="83" name="Group 82"/>
            <p:cNvGrpSpPr/>
            <p:nvPr/>
          </p:nvGrpSpPr>
          <p:grpSpPr>
            <a:xfrm>
              <a:off x="3435734" y="5401566"/>
              <a:ext cx="370614" cy="707886"/>
              <a:chOff x="5635256" y="4472080"/>
              <a:chExt cx="370614" cy="707886"/>
            </a:xfrm>
          </p:grpSpPr>
          <p:sp>
            <p:nvSpPr>
              <p:cNvPr id="84" name="TextBox 83"/>
              <p:cNvSpPr txBox="1"/>
              <p:nvPr/>
            </p:nvSpPr>
            <p:spPr>
              <a:xfrm>
                <a:off x="5635256" y="4472080"/>
                <a:ext cx="370614" cy="707886"/>
              </a:xfrm>
              <a:prstGeom prst="rect">
                <a:avLst/>
              </a:prstGeom>
              <a:noFill/>
            </p:spPr>
            <p:txBody>
              <a:bodyPr wrap="none" rtlCol="0">
                <a:spAutoFit/>
              </a:bodyPr>
              <a:lstStyle/>
              <a:p>
                <a:r>
                  <a:rPr lang="en-US" sz="4000" dirty="0" smtClean="0"/>
                  <a:t>.</a:t>
                </a:r>
                <a:endParaRPr lang="en-US" sz="4000" dirty="0"/>
              </a:p>
            </p:txBody>
          </p:sp>
          <p:sp>
            <p:nvSpPr>
              <p:cNvPr id="85" name="Rectangle 84"/>
              <p:cNvSpPr/>
              <p:nvPr/>
            </p:nvSpPr>
            <p:spPr bwMode="auto">
              <a:xfrm>
                <a:off x="5635256" y="4815390"/>
                <a:ext cx="370614" cy="33763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89" name="Freeform 88"/>
            <p:cNvSpPr/>
            <p:nvPr/>
          </p:nvSpPr>
          <p:spPr bwMode="auto">
            <a:xfrm>
              <a:off x="3031697" y="4848448"/>
              <a:ext cx="404037" cy="993104"/>
            </a:xfrm>
            <a:custGeom>
              <a:avLst/>
              <a:gdLst>
                <a:gd name="connsiteX0" fmla="*/ 0 w 404037"/>
                <a:gd name="connsiteY0" fmla="*/ 0 h 808075"/>
                <a:gd name="connsiteX1" fmla="*/ 0 w 404037"/>
                <a:gd name="connsiteY1" fmla="*/ 797442 h 808075"/>
                <a:gd name="connsiteX2" fmla="*/ 404037 w 404037"/>
                <a:gd name="connsiteY2" fmla="*/ 808075 h 808075"/>
              </a:gdLst>
              <a:ahLst/>
              <a:cxnLst>
                <a:cxn ang="0">
                  <a:pos x="connsiteX0" y="connsiteY0"/>
                </a:cxn>
                <a:cxn ang="0">
                  <a:pos x="connsiteX1" y="connsiteY1"/>
                </a:cxn>
                <a:cxn ang="0">
                  <a:pos x="connsiteX2" y="connsiteY2"/>
                </a:cxn>
              </a:cxnLst>
              <a:rect l="l" t="t" r="r" b="b"/>
              <a:pathLst>
                <a:path w="404037" h="808075">
                  <a:moveTo>
                    <a:pt x="0" y="0"/>
                  </a:moveTo>
                  <a:lnTo>
                    <a:pt x="0" y="797442"/>
                  </a:lnTo>
                  <a:lnTo>
                    <a:pt x="404037" y="808075"/>
                  </a:lnTo>
                </a:path>
              </a:pathLst>
            </a:custGeom>
            <a:noFill/>
            <a:ln w="19050"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grpSp>
        <p:nvGrpSpPr>
          <p:cNvPr id="96" name="Group 95"/>
          <p:cNvGrpSpPr/>
          <p:nvPr/>
        </p:nvGrpSpPr>
        <p:grpSpPr>
          <a:xfrm>
            <a:off x="3951984" y="3645346"/>
            <a:ext cx="1849630" cy="1070124"/>
            <a:chOff x="3030279" y="4040372"/>
            <a:chExt cx="1849630" cy="1070124"/>
          </a:xfrm>
        </p:grpSpPr>
        <p:grpSp>
          <p:nvGrpSpPr>
            <p:cNvPr id="73" name="Group 72"/>
            <p:cNvGrpSpPr/>
            <p:nvPr/>
          </p:nvGrpSpPr>
          <p:grpSpPr>
            <a:xfrm>
              <a:off x="3427223" y="4402610"/>
              <a:ext cx="370614" cy="707886"/>
              <a:chOff x="5635256" y="4472080"/>
              <a:chExt cx="370614" cy="707886"/>
            </a:xfrm>
          </p:grpSpPr>
          <p:sp>
            <p:nvSpPr>
              <p:cNvPr id="74" name="TextBox 73"/>
              <p:cNvSpPr txBox="1"/>
              <p:nvPr/>
            </p:nvSpPr>
            <p:spPr>
              <a:xfrm>
                <a:off x="5635256" y="4472080"/>
                <a:ext cx="370614" cy="707886"/>
              </a:xfrm>
              <a:prstGeom prst="rect">
                <a:avLst/>
              </a:prstGeom>
              <a:noFill/>
            </p:spPr>
            <p:txBody>
              <a:bodyPr wrap="none" rtlCol="0">
                <a:spAutoFit/>
              </a:bodyPr>
              <a:lstStyle/>
              <a:p>
                <a:r>
                  <a:rPr lang="en-US" sz="4000" dirty="0" smtClean="0"/>
                  <a:t>.</a:t>
                </a:r>
                <a:endParaRPr lang="en-US" sz="4000" dirty="0"/>
              </a:p>
            </p:txBody>
          </p:sp>
          <p:sp>
            <p:nvSpPr>
              <p:cNvPr id="75" name="Rectangle 74"/>
              <p:cNvSpPr/>
              <p:nvPr/>
            </p:nvSpPr>
            <p:spPr bwMode="auto">
              <a:xfrm>
                <a:off x="5635256" y="4815390"/>
                <a:ext cx="370614" cy="33763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88" name="Freeform 87"/>
            <p:cNvSpPr/>
            <p:nvPr/>
          </p:nvSpPr>
          <p:spPr bwMode="auto">
            <a:xfrm>
              <a:off x="3030279" y="4040372"/>
              <a:ext cx="404037" cy="808075"/>
            </a:xfrm>
            <a:custGeom>
              <a:avLst/>
              <a:gdLst>
                <a:gd name="connsiteX0" fmla="*/ 0 w 404037"/>
                <a:gd name="connsiteY0" fmla="*/ 0 h 808075"/>
                <a:gd name="connsiteX1" fmla="*/ 0 w 404037"/>
                <a:gd name="connsiteY1" fmla="*/ 797442 h 808075"/>
                <a:gd name="connsiteX2" fmla="*/ 404037 w 404037"/>
                <a:gd name="connsiteY2" fmla="*/ 808075 h 808075"/>
              </a:gdLst>
              <a:ahLst/>
              <a:cxnLst>
                <a:cxn ang="0">
                  <a:pos x="connsiteX0" y="connsiteY0"/>
                </a:cxn>
                <a:cxn ang="0">
                  <a:pos x="connsiteX1" y="connsiteY1"/>
                </a:cxn>
                <a:cxn ang="0">
                  <a:pos x="connsiteX2" y="connsiteY2"/>
                </a:cxn>
              </a:cxnLst>
              <a:rect l="l" t="t" r="r" b="b"/>
              <a:pathLst>
                <a:path w="404037" h="808075">
                  <a:moveTo>
                    <a:pt x="0" y="0"/>
                  </a:moveTo>
                  <a:lnTo>
                    <a:pt x="0" y="797442"/>
                  </a:lnTo>
                  <a:lnTo>
                    <a:pt x="404037" y="808075"/>
                  </a:lnTo>
                </a:path>
              </a:pathLst>
            </a:custGeom>
            <a:noFill/>
            <a:ln w="19050"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cxnSp>
          <p:nvCxnSpPr>
            <p:cNvPr id="95" name="Straight Arrow Connector 94"/>
            <p:cNvCxnSpPr/>
            <p:nvPr/>
          </p:nvCxnSpPr>
          <p:spPr>
            <a:xfrm>
              <a:off x="3809711" y="4901635"/>
              <a:ext cx="1070198" cy="4654"/>
            </a:xfrm>
            <a:prstGeom prst="straightConnector1">
              <a:avLst/>
            </a:prstGeom>
            <a:ln w="19050">
              <a:solidFill>
                <a:schemeClr val="tx1"/>
              </a:solidFill>
              <a:headEnd type="none" w="med" len="med"/>
              <a:tailEnd type="triangle" w="med" len="med"/>
            </a:ln>
          </p:spPr>
          <p:style>
            <a:lnRef idx="2">
              <a:schemeClr val="dk1"/>
            </a:lnRef>
            <a:fillRef idx="1">
              <a:schemeClr val="lt1"/>
            </a:fillRef>
            <a:effectRef idx="0">
              <a:schemeClr val="dk1"/>
            </a:effectRef>
            <a:fontRef idx="minor">
              <a:schemeClr val="dk1"/>
            </a:fontRef>
          </p:style>
        </p:cxnSp>
      </p:grpSp>
      <p:grpSp>
        <p:nvGrpSpPr>
          <p:cNvPr id="113" name="Group 112"/>
          <p:cNvGrpSpPr/>
          <p:nvPr/>
        </p:nvGrpSpPr>
        <p:grpSpPr>
          <a:xfrm>
            <a:off x="3953402" y="4752587"/>
            <a:ext cx="3408031" cy="589937"/>
            <a:chOff x="3031697" y="5147613"/>
            <a:chExt cx="3408031" cy="589937"/>
          </a:xfrm>
        </p:grpSpPr>
        <p:sp>
          <p:nvSpPr>
            <p:cNvPr id="106" name="Moon 105"/>
            <p:cNvSpPr/>
            <p:nvPr/>
          </p:nvSpPr>
          <p:spPr>
            <a:xfrm flipH="1">
              <a:off x="4775324" y="5376494"/>
              <a:ext cx="319912" cy="361056"/>
            </a:xfrm>
            <a:prstGeom prst="moon">
              <a:avLst>
                <a:gd name="adj" fmla="val 76666"/>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07" name="Straight Arrow Connector 106"/>
            <p:cNvCxnSpPr>
              <a:stCxn id="106" idx="1"/>
            </p:cNvCxnSpPr>
            <p:nvPr/>
          </p:nvCxnSpPr>
          <p:spPr>
            <a:xfrm>
              <a:off x="5095236" y="5557022"/>
              <a:ext cx="1120883" cy="0"/>
            </a:xfrm>
            <a:prstGeom prst="straightConnector1">
              <a:avLst/>
            </a:prstGeom>
            <a:ln w="19050">
              <a:solidFill>
                <a:srgbClr val="FF0000"/>
              </a:solidFill>
              <a:headEnd type="none" w="med" len="med"/>
              <a:tailEnd type="triangle" w="med" len="med"/>
            </a:ln>
          </p:spPr>
          <p:style>
            <a:lnRef idx="2">
              <a:schemeClr val="dk1"/>
            </a:lnRef>
            <a:fillRef idx="1">
              <a:schemeClr val="lt1"/>
            </a:fillRef>
            <a:effectRef idx="0">
              <a:schemeClr val="dk1"/>
            </a:effectRef>
            <a:fontRef idx="minor">
              <a:schemeClr val="dk1"/>
            </a:fontRef>
          </p:style>
        </p:cxnSp>
        <p:sp>
          <p:nvSpPr>
            <p:cNvPr id="108" name="TextBox 107"/>
            <p:cNvSpPr txBox="1"/>
            <p:nvPr/>
          </p:nvSpPr>
          <p:spPr>
            <a:xfrm>
              <a:off x="5197180" y="5147613"/>
              <a:ext cx="1242548" cy="400110"/>
            </a:xfrm>
            <a:prstGeom prst="rect">
              <a:avLst/>
            </a:prstGeom>
            <a:noFill/>
          </p:spPr>
          <p:txBody>
            <a:bodyPr wrap="square" rtlCol="0">
              <a:spAutoFit/>
            </a:bodyPr>
            <a:lstStyle/>
            <a:p>
              <a:r>
                <a:rPr lang="en-US" dirty="0" err="1" smtClean="0"/>
                <a:t>y_w_en</a:t>
              </a:r>
              <a:endParaRPr lang="en-US" dirty="0"/>
            </a:p>
          </p:txBody>
        </p:sp>
        <p:sp>
          <p:nvSpPr>
            <p:cNvPr id="109" name="TextBox 108"/>
            <p:cNvSpPr txBox="1"/>
            <p:nvPr/>
          </p:nvSpPr>
          <p:spPr>
            <a:xfrm rot="5400000">
              <a:off x="4669935" y="5443917"/>
              <a:ext cx="271190" cy="288878"/>
            </a:xfrm>
            <a:prstGeom prst="rect">
              <a:avLst/>
            </a:prstGeom>
            <a:noFill/>
          </p:spPr>
          <p:txBody>
            <a:bodyPr wrap="square" rtlCol="0">
              <a:spAutoFit/>
            </a:bodyPr>
            <a:lstStyle/>
            <a:p>
              <a:r>
                <a:rPr lang="en-US" dirty="0" smtClean="0"/>
                <a:t>…</a:t>
              </a:r>
              <a:endParaRPr lang="en-US" dirty="0"/>
            </a:p>
          </p:txBody>
        </p:sp>
        <p:cxnSp>
          <p:nvCxnSpPr>
            <p:cNvPr id="110" name="Straight Arrow Connector 109"/>
            <p:cNvCxnSpPr/>
            <p:nvPr/>
          </p:nvCxnSpPr>
          <p:spPr>
            <a:xfrm>
              <a:off x="3031697" y="5504740"/>
              <a:ext cx="1836438" cy="2736"/>
            </a:xfrm>
            <a:prstGeom prst="straightConnector1">
              <a:avLst/>
            </a:prstGeom>
            <a:ln w="19050">
              <a:solidFill>
                <a:srgbClr val="FF0000"/>
              </a:solidFill>
              <a:headEnd type="none" w="med" len="med"/>
              <a:tailEnd type="triangle" w="med" len="med"/>
            </a:ln>
          </p:spPr>
          <p:style>
            <a:lnRef idx="2">
              <a:schemeClr val="dk1"/>
            </a:lnRef>
            <a:fillRef idx="1">
              <a:schemeClr val="lt1"/>
            </a:fillRef>
            <a:effectRef idx="0">
              <a:schemeClr val="dk1"/>
            </a:effectRef>
            <a:fontRef idx="minor">
              <a:schemeClr val="dk1"/>
            </a:fontRef>
          </p:style>
        </p:cxnSp>
      </p:grpSp>
      <p:sp>
        <p:nvSpPr>
          <p:cNvPr id="115" name="TextBox 114"/>
          <p:cNvSpPr txBox="1"/>
          <p:nvPr/>
        </p:nvSpPr>
        <p:spPr>
          <a:xfrm>
            <a:off x="4868140" y="3143973"/>
            <a:ext cx="3008978" cy="707886"/>
          </a:xfrm>
          <a:prstGeom prst="rect">
            <a:avLst/>
          </a:prstGeom>
          <a:noFill/>
        </p:spPr>
        <p:txBody>
          <a:bodyPr wrap="square" rtlCol="0">
            <a:spAutoFit/>
          </a:bodyPr>
          <a:lstStyle/>
          <a:p>
            <a:r>
              <a:rPr lang="en-US" dirty="0" smtClean="0">
                <a:latin typeface="Comic Sans MS" panose="030F0702030302020204" pitchFamily="66" charset="0"/>
              </a:rPr>
              <a:t>Combine all the wires for each method call</a:t>
            </a:r>
            <a:endParaRPr lang="en-US" dirty="0">
              <a:latin typeface="Comic Sans MS" panose="030F0702030302020204" pitchFamily="66" charset="0"/>
            </a:endParaRPr>
          </a:p>
        </p:txBody>
      </p:sp>
      <p:sp>
        <p:nvSpPr>
          <p:cNvPr id="116" name="Rectangle 115"/>
          <p:cNvSpPr/>
          <p:nvPr/>
        </p:nvSpPr>
        <p:spPr bwMode="auto">
          <a:xfrm>
            <a:off x="4159994" y="3851859"/>
            <a:ext cx="3490807" cy="588788"/>
          </a:xfrm>
          <a:prstGeom prst="rect">
            <a:avLst/>
          </a:prstGeom>
          <a:noFill/>
          <a:ln w="19050"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7" name="TextBox 116"/>
          <p:cNvSpPr txBox="1"/>
          <p:nvPr/>
        </p:nvSpPr>
        <p:spPr>
          <a:xfrm>
            <a:off x="4153055" y="6059345"/>
            <a:ext cx="4350871" cy="400110"/>
          </a:xfrm>
          <a:prstGeom prst="rect">
            <a:avLst/>
          </a:prstGeom>
          <a:noFill/>
        </p:spPr>
        <p:txBody>
          <a:bodyPr wrap="none" rtlCol="0">
            <a:spAutoFit/>
          </a:bodyPr>
          <a:lstStyle/>
          <a:p>
            <a:r>
              <a:rPr lang="en-US" dirty="0" err="1" smtClean="0"/>
              <a:t>m_g_arg</a:t>
            </a:r>
            <a:r>
              <a:rPr lang="en-US" dirty="0" smtClean="0"/>
              <a:t> = p1.e1 + p2.e2 + ....</a:t>
            </a:r>
            <a:endParaRPr lang="en-US" dirty="0"/>
          </a:p>
        </p:txBody>
      </p:sp>
      <p:sp>
        <p:nvSpPr>
          <p:cNvPr id="118" name="TextBox 117"/>
          <p:cNvSpPr txBox="1"/>
          <p:nvPr/>
        </p:nvSpPr>
        <p:spPr>
          <a:xfrm>
            <a:off x="4159994" y="6435026"/>
            <a:ext cx="3472425" cy="400110"/>
          </a:xfrm>
          <a:prstGeom prst="rect">
            <a:avLst/>
          </a:prstGeom>
          <a:noFill/>
        </p:spPr>
        <p:txBody>
          <a:bodyPr wrap="none" rtlCol="0">
            <a:spAutoFit/>
          </a:bodyPr>
          <a:lstStyle/>
          <a:p>
            <a:r>
              <a:rPr lang="en-US" dirty="0" err="1" smtClean="0"/>
              <a:t>m_g_en</a:t>
            </a:r>
            <a:r>
              <a:rPr lang="en-US" dirty="0" smtClean="0"/>
              <a:t> = p1 || p2 || ....</a:t>
            </a:r>
            <a:endParaRPr lang="en-US" dirty="0"/>
          </a:p>
        </p:txBody>
      </p:sp>
      <p:grpSp>
        <p:nvGrpSpPr>
          <p:cNvPr id="124" name="Group 123"/>
          <p:cNvGrpSpPr/>
          <p:nvPr/>
        </p:nvGrpSpPr>
        <p:grpSpPr>
          <a:xfrm>
            <a:off x="1297172" y="3229038"/>
            <a:ext cx="2697342" cy="781578"/>
            <a:chOff x="1297172" y="3157788"/>
            <a:chExt cx="2697342" cy="781578"/>
          </a:xfrm>
        </p:grpSpPr>
        <p:sp>
          <p:nvSpPr>
            <p:cNvPr id="4" name="Cloud 3"/>
            <p:cNvSpPr/>
            <p:nvPr/>
          </p:nvSpPr>
          <p:spPr>
            <a:xfrm>
              <a:off x="2186272" y="3157788"/>
              <a:ext cx="1144308" cy="781578"/>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00" dirty="0" smtClean="0"/>
                <a:t>p</a:t>
              </a:r>
              <a:endParaRPr lang="en-US" dirty="0"/>
            </a:p>
          </p:txBody>
        </p:sp>
        <p:cxnSp>
          <p:nvCxnSpPr>
            <p:cNvPr id="66" name="Straight Arrow Connector 65"/>
            <p:cNvCxnSpPr>
              <a:stCxn id="4" idx="0"/>
            </p:cNvCxnSpPr>
            <p:nvPr/>
          </p:nvCxnSpPr>
          <p:spPr bwMode="auto">
            <a:xfrm>
              <a:off x="3329626" y="3548577"/>
              <a:ext cx="664888" cy="5458"/>
            </a:xfrm>
            <a:prstGeom prst="straightConnector1">
              <a:avLst/>
            </a:prstGeom>
            <a:noFill/>
            <a:ln w="19050" cap="flat" cmpd="sng" algn="ctr">
              <a:solidFill>
                <a:srgbClr val="FF0000"/>
              </a:solidFill>
              <a:prstDash val="solid"/>
              <a:round/>
              <a:headEnd type="none" w="med" len="med"/>
              <a:tailEnd type="triangle" w="med" len="med"/>
            </a:ln>
            <a:effectLst/>
          </p:spPr>
        </p:cxnSp>
        <p:cxnSp>
          <p:nvCxnSpPr>
            <p:cNvPr id="120" name="Straight Arrow Connector 119"/>
            <p:cNvCxnSpPr>
              <a:endCxn id="4" idx="2"/>
            </p:cNvCxnSpPr>
            <p:nvPr/>
          </p:nvCxnSpPr>
          <p:spPr bwMode="auto">
            <a:xfrm flipV="1">
              <a:off x="1297172" y="3548577"/>
              <a:ext cx="892649" cy="2729"/>
            </a:xfrm>
            <a:prstGeom prst="straightConnector1">
              <a:avLst/>
            </a:prstGeom>
            <a:noFill/>
            <a:ln w="19050" cap="flat" cmpd="sng" algn="ctr">
              <a:solidFill>
                <a:srgbClr val="FF0000"/>
              </a:solidFill>
              <a:prstDash val="solid"/>
              <a:round/>
              <a:headEnd type="none" w="med" len="med"/>
              <a:tailEnd type="triangle" w="med" len="med"/>
            </a:ln>
            <a:effectLst/>
          </p:spPr>
        </p:cxnSp>
      </p:grpSp>
      <p:grpSp>
        <p:nvGrpSpPr>
          <p:cNvPr id="125" name="Group 124"/>
          <p:cNvGrpSpPr/>
          <p:nvPr/>
        </p:nvGrpSpPr>
        <p:grpSpPr>
          <a:xfrm>
            <a:off x="1293623" y="4176326"/>
            <a:ext cx="3051766" cy="781578"/>
            <a:chOff x="1293623" y="4105076"/>
            <a:chExt cx="3051766" cy="781578"/>
          </a:xfrm>
        </p:grpSpPr>
        <p:sp>
          <p:nvSpPr>
            <p:cNvPr id="5" name="Cloud 4"/>
            <p:cNvSpPr/>
            <p:nvPr/>
          </p:nvSpPr>
          <p:spPr>
            <a:xfrm>
              <a:off x="2186272" y="4105076"/>
              <a:ext cx="1144308" cy="781578"/>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00" dirty="0" smtClean="0"/>
                <a:t>e1</a:t>
              </a:r>
              <a:endParaRPr lang="en-US" dirty="0"/>
            </a:p>
          </p:txBody>
        </p:sp>
        <p:cxnSp>
          <p:nvCxnSpPr>
            <p:cNvPr id="67" name="Straight Arrow Connector 66"/>
            <p:cNvCxnSpPr/>
            <p:nvPr/>
          </p:nvCxnSpPr>
          <p:spPr bwMode="auto">
            <a:xfrm>
              <a:off x="3310482" y="4489697"/>
              <a:ext cx="1034907" cy="6168"/>
            </a:xfrm>
            <a:prstGeom prst="straightConnector1">
              <a:avLst/>
            </a:prstGeom>
            <a:noFill/>
            <a:ln w="19050" cap="flat" cmpd="sng" algn="ctr">
              <a:solidFill>
                <a:schemeClr val="tx1"/>
              </a:solidFill>
              <a:prstDash val="solid"/>
              <a:round/>
              <a:headEnd type="none" w="med" len="med"/>
              <a:tailEnd type="triangle" w="med" len="med"/>
            </a:ln>
            <a:effectLst/>
          </p:spPr>
        </p:cxnSp>
        <p:cxnSp>
          <p:nvCxnSpPr>
            <p:cNvPr id="121" name="Straight Arrow Connector 120"/>
            <p:cNvCxnSpPr/>
            <p:nvPr/>
          </p:nvCxnSpPr>
          <p:spPr bwMode="auto">
            <a:xfrm flipV="1">
              <a:off x="1293623" y="4496712"/>
              <a:ext cx="892649" cy="2729"/>
            </a:xfrm>
            <a:prstGeom prst="straightConnector1">
              <a:avLst/>
            </a:prstGeom>
            <a:noFill/>
            <a:ln w="19050" cap="flat" cmpd="sng" algn="ctr">
              <a:solidFill>
                <a:schemeClr val="tx1"/>
              </a:solidFill>
              <a:prstDash val="solid"/>
              <a:round/>
              <a:headEnd type="none" w="med" len="med"/>
              <a:tailEnd type="triangle" w="med" len="med"/>
            </a:ln>
            <a:effectLst/>
          </p:spPr>
        </p:cxnSp>
      </p:grpSp>
      <p:grpSp>
        <p:nvGrpSpPr>
          <p:cNvPr id="127" name="Group 126"/>
          <p:cNvGrpSpPr/>
          <p:nvPr/>
        </p:nvGrpSpPr>
        <p:grpSpPr>
          <a:xfrm>
            <a:off x="1314649" y="5160837"/>
            <a:ext cx="3039251" cy="781578"/>
            <a:chOff x="1314649" y="5089587"/>
            <a:chExt cx="3039251" cy="781578"/>
          </a:xfrm>
        </p:grpSpPr>
        <p:grpSp>
          <p:nvGrpSpPr>
            <p:cNvPr id="126" name="Group 125"/>
            <p:cNvGrpSpPr/>
            <p:nvPr/>
          </p:nvGrpSpPr>
          <p:grpSpPr>
            <a:xfrm>
              <a:off x="2186272" y="5089587"/>
              <a:ext cx="2167628" cy="781578"/>
              <a:chOff x="2186272" y="5089587"/>
              <a:chExt cx="2167628" cy="781578"/>
            </a:xfrm>
          </p:grpSpPr>
          <p:sp>
            <p:nvSpPr>
              <p:cNvPr id="6" name="Cloud 5"/>
              <p:cNvSpPr/>
              <p:nvPr/>
            </p:nvSpPr>
            <p:spPr>
              <a:xfrm>
                <a:off x="2186272" y="5089587"/>
                <a:ext cx="1144308" cy="781578"/>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00" dirty="0" smtClean="0"/>
                  <a:t>e2</a:t>
                </a:r>
                <a:endParaRPr lang="en-US" dirty="0"/>
              </a:p>
            </p:txBody>
          </p:sp>
          <p:cxnSp>
            <p:nvCxnSpPr>
              <p:cNvPr id="82" name="Straight Arrow Connector 81"/>
              <p:cNvCxnSpPr/>
              <p:nvPr/>
            </p:nvCxnSpPr>
            <p:spPr bwMode="auto">
              <a:xfrm>
                <a:off x="3318993" y="5488653"/>
                <a:ext cx="1034907" cy="6168"/>
              </a:xfrm>
              <a:prstGeom prst="straightConnector1">
                <a:avLst/>
              </a:prstGeom>
              <a:noFill/>
              <a:ln w="19050" cap="flat" cmpd="sng" algn="ctr">
                <a:solidFill>
                  <a:schemeClr val="tx1"/>
                </a:solidFill>
                <a:prstDash val="solid"/>
                <a:round/>
                <a:headEnd type="none" w="med" len="med"/>
                <a:tailEnd type="triangle" w="med" len="med"/>
              </a:ln>
              <a:effectLst/>
            </p:spPr>
          </p:cxnSp>
        </p:grpSp>
        <p:cxnSp>
          <p:nvCxnSpPr>
            <p:cNvPr id="122" name="Straight Arrow Connector 121"/>
            <p:cNvCxnSpPr/>
            <p:nvPr/>
          </p:nvCxnSpPr>
          <p:spPr bwMode="auto">
            <a:xfrm flipV="1">
              <a:off x="1314649" y="5522278"/>
              <a:ext cx="892649" cy="2729"/>
            </a:xfrm>
            <a:prstGeom prst="straightConnector1">
              <a:avLst/>
            </a:prstGeom>
            <a:noFill/>
            <a:ln w="19050" cap="flat" cmpd="sng" algn="ctr">
              <a:solidFill>
                <a:schemeClr val="tx1"/>
              </a:solidFill>
              <a:prstDash val="solid"/>
              <a:round/>
              <a:headEnd type="none" w="med" len="med"/>
              <a:tailEnd type="triangle" w="med" len="med"/>
            </a:ln>
            <a:effectLst/>
          </p:spPr>
        </p:cxnSp>
      </p:grpSp>
      <p:sp>
        <p:nvSpPr>
          <p:cNvPr id="123" name="TextBox 122"/>
          <p:cNvSpPr txBox="1"/>
          <p:nvPr/>
        </p:nvSpPr>
        <p:spPr>
          <a:xfrm>
            <a:off x="101363" y="3648727"/>
            <a:ext cx="1192260" cy="1938992"/>
          </a:xfrm>
          <a:prstGeom prst="rect">
            <a:avLst/>
          </a:prstGeom>
          <a:noFill/>
        </p:spPr>
        <p:txBody>
          <a:bodyPr wrap="square" rtlCol="0">
            <a:spAutoFit/>
          </a:bodyPr>
          <a:lstStyle/>
          <a:p>
            <a:r>
              <a:rPr lang="en-US" dirty="0" smtClean="0">
                <a:latin typeface="Comic Sans MS" panose="030F0702030302020204" pitchFamily="66" charset="0"/>
              </a:rPr>
              <a:t>inputs are results of method calls</a:t>
            </a:r>
            <a:endParaRPr lang="en-US" dirty="0">
              <a:latin typeface="Comic Sans MS" panose="030F0702030302020204" pitchFamily="66" charset="0"/>
            </a:endParaRPr>
          </a:p>
        </p:txBody>
      </p:sp>
      <p:sp>
        <p:nvSpPr>
          <p:cNvPr id="128" name="Rectangle 127"/>
          <p:cNvSpPr/>
          <p:nvPr/>
        </p:nvSpPr>
        <p:spPr bwMode="auto">
          <a:xfrm>
            <a:off x="4306402" y="5345730"/>
            <a:ext cx="3490807" cy="749085"/>
          </a:xfrm>
          <a:prstGeom prst="rect">
            <a:avLst/>
          </a:prstGeom>
          <a:noFill/>
          <a:ln w="19050"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 name="TextBox 6"/>
          <p:cNvSpPr txBox="1"/>
          <p:nvPr/>
        </p:nvSpPr>
        <p:spPr>
          <a:xfrm>
            <a:off x="548635" y="1563843"/>
            <a:ext cx="8010572" cy="1200329"/>
          </a:xfrm>
          <a:prstGeom prst="rect">
            <a:avLst/>
          </a:prstGeom>
          <a:noFill/>
        </p:spPr>
        <p:txBody>
          <a:bodyPr wrap="square" rtlCol="0">
            <a:spAutoFit/>
          </a:bodyPr>
          <a:lstStyle/>
          <a:p>
            <a:r>
              <a:rPr lang="en-US" sz="2400" dirty="0"/>
              <a:t>Actions use the circuits generated by compilation of expressions; their output wires are connected to </a:t>
            </a:r>
            <a:r>
              <a:rPr lang="en-US" sz="2400" dirty="0" err="1"/>
              <a:t>x_w_en</a:t>
            </a:r>
            <a:r>
              <a:rPr lang="en-US" sz="2400" dirty="0"/>
              <a:t>, </a:t>
            </a:r>
            <a:r>
              <a:rPr lang="en-US" sz="2400" dirty="0" err="1"/>
              <a:t>x_w_arg</a:t>
            </a:r>
            <a:r>
              <a:rPr lang="en-US" sz="2400" dirty="0"/>
              <a:t>, </a:t>
            </a:r>
            <a:r>
              <a:rPr lang="en-US" sz="2400" dirty="0" err="1"/>
              <a:t>m_h_en</a:t>
            </a:r>
            <a:r>
              <a:rPr lang="en-US" sz="2400" dirty="0"/>
              <a:t>, </a:t>
            </a:r>
            <a:r>
              <a:rPr lang="en-US" sz="2400" dirty="0" err="1"/>
              <a:t>m_h_arg</a:t>
            </a:r>
            <a:r>
              <a:rPr lang="en-US" sz="2400" dirty="0"/>
              <a:t>, … </a:t>
            </a:r>
          </a:p>
        </p:txBody>
      </p:sp>
      <p:sp>
        <p:nvSpPr>
          <p:cNvPr id="8" name="TextBox 7"/>
          <p:cNvSpPr txBox="1"/>
          <p:nvPr/>
        </p:nvSpPr>
        <p:spPr>
          <a:xfrm>
            <a:off x="2471968" y="2753564"/>
            <a:ext cx="3435812" cy="400110"/>
          </a:xfrm>
          <a:prstGeom prst="rect">
            <a:avLst/>
          </a:prstGeom>
          <a:noFill/>
          <a:ln>
            <a:solidFill>
              <a:schemeClr val="tx1"/>
            </a:solidFill>
          </a:ln>
        </p:spPr>
        <p:txBody>
          <a:bodyPr wrap="none" rtlCol="0">
            <a:spAutoFit/>
          </a:bodyPr>
          <a:lstStyle/>
          <a:p>
            <a:r>
              <a:rPr lang="en-US" dirty="0">
                <a:solidFill>
                  <a:schemeClr val="tx2"/>
                </a:solidFill>
              </a:rPr>
              <a:t>if</a:t>
            </a:r>
            <a:r>
              <a:rPr lang="en-US" dirty="0"/>
              <a:t> (p) (</a:t>
            </a:r>
            <a:r>
              <a:rPr lang="en-US" dirty="0" err="1"/>
              <a:t>x.w</a:t>
            </a:r>
            <a:r>
              <a:rPr lang="en-US" dirty="0"/>
              <a:t>(e1) </a:t>
            </a:r>
            <a:r>
              <a:rPr lang="en-US" dirty="0">
                <a:solidFill>
                  <a:schemeClr val="tx2"/>
                </a:solidFill>
              </a:rPr>
              <a:t>|</a:t>
            </a:r>
            <a:r>
              <a:rPr lang="en-US" dirty="0"/>
              <a:t> </a:t>
            </a:r>
            <a:r>
              <a:rPr lang="en-US" dirty="0" err="1"/>
              <a:t>y.w</a:t>
            </a:r>
            <a:r>
              <a:rPr lang="en-US" dirty="0"/>
              <a:t>(e2</a:t>
            </a:r>
            <a:r>
              <a:rPr lang="en-US" dirty="0" smtClean="0"/>
              <a:t>))</a:t>
            </a:r>
            <a:endParaRPr lang="en-US" dirty="0"/>
          </a:p>
        </p:txBody>
      </p:sp>
    </p:spTree>
    <p:extLst>
      <p:ext uri="{BB962C8B-B14F-4D97-AF65-F5344CB8AC3E}">
        <p14:creationId xmlns:p14="http://schemas.microsoft.com/office/powerpoint/2010/main" val="382011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1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p:bldP spid="116" grpId="0" animBg="1"/>
      <p:bldP spid="117" grpId="0"/>
      <p:bldP spid="118" grpId="0"/>
      <p:bldP spid="123" grpId="0"/>
      <p:bldP spid="128"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Contributors </a:t>
            </a:r>
            <a:r>
              <a:rPr lang="en-US" sz="4000" dirty="0"/>
              <a:t>to the </a:t>
            </a:r>
            <a:r>
              <a:rPr lang="en-US" sz="4000" dirty="0" smtClean="0"/>
              <a:t>course </a:t>
            </a:r>
            <a:r>
              <a:rPr lang="en-US" sz="4000" dirty="0"/>
              <a:t>material</a:t>
            </a:r>
          </a:p>
        </p:txBody>
      </p:sp>
      <p:sp>
        <p:nvSpPr>
          <p:cNvPr id="3" name="Content Placeholder 2"/>
          <p:cNvSpPr>
            <a:spLocks noGrp="1"/>
          </p:cNvSpPr>
          <p:nvPr>
            <p:ph idx="1"/>
          </p:nvPr>
        </p:nvSpPr>
        <p:spPr>
          <a:xfrm>
            <a:off x="775138" y="1526627"/>
            <a:ext cx="7911662" cy="4807498"/>
          </a:xfrm>
        </p:spPr>
        <p:txBody>
          <a:bodyPr/>
          <a:lstStyle/>
          <a:p>
            <a:r>
              <a:rPr lang="en-US" sz="2400" dirty="0" smtClean="0"/>
              <a:t>Arvind, </a:t>
            </a:r>
            <a:r>
              <a:rPr lang="en-US" sz="2400" dirty="0" err="1" smtClean="0"/>
              <a:t>Rishiyur</a:t>
            </a:r>
            <a:r>
              <a:rPr lang="en-US" sz="2400" dirty="0" smtClean="0"/>
              <a:t> S. Nikhil, Joel Emer, </a:t>
            </a:r>
            <a:r>
              <a:rPr lang="en-US" sz="2400" dirty="0" err="1" smtClean="0"/>
              <a:t>Muralidaran</a:t>
            </a:r>
            <a:r>
              <a:rPr lang="en-US" sz="2400" dirty="0" smtClean="0"/>
              <a:t> </a:t>
            </a:r>
            <a:r>
              <a:rPr lang="en-US" sz="2400" dirty="0" err="1" smtClean="0"/>
              <a:t>Vijayaraghavan</a:t>
            </a:r>
            <a:endParaRPr lang="en-US" sz="2400" dirty="0" smtClean="0"/>
          </a:p>
          <a:p>
            <a:r>
              <a:rPr lang="en-US" sz="2400" dirty="0" smtClean="0"/>
              <a:t>Staff and students in 6.375 (Spring 2013), 6.S195 (Fall 2012), 6.S078 (Spring 2012)</a:t>
            </a:r>
            <a:endParaRPr lang="en-US" sz="2400" dirty="0"/>
          </a:p>
          <a:p>
            <a:pPr lvl="1"/>
            <a:r>
              <a:rPr lang="en-US" sz="2000" dirty="0" err="1" smtClean="0"/>
              <a:t>Asif</a:t>
            </a:r>
            <a:r>
              <a:rPr lang="en-US" sz="2000" dirty="0" smtClean="0"/>
              <a:t> Khan, Richard </a:t>
            </a:r>
            <a:r>
              <a:rPr lang="en-US" sz="2000" dirty="0" err="1" smtClean="0"/>
              <a:t>Ruhler</a:t>
            </a:r>
            <a:r>
              <a:rPr lang="en-US" sz="2000" dirty="0" smtClean="0"/>
              <a:t>, Sang </a:t>
            </a:r>
            <a:r>
              <a:rPr lang="en-US" sz="2000" dirty="0"/>
              <a:t>Woo </a:t>
            </a:r>
            <a:r>
              <a:rPr lang="en-US" sz="2000" dirty="0" smtClean="0"/>
              <a:t>Jun, Abhinav Agarwal, Myron King, </a:t>
            </a:r>
            <a:r>
              <a:rPr lang="en-US" sz="2000" dirty="0" err="1" smtClean="0"/>
              <a:t>Kermin</a:t>
            </a:r>
            <a:r>
              <a:rPr lang="en-US" sz="2000" dirty="0" smtClean="0"/>
              <a:t> Fleming, Ming Liu, Li-Shiuan </a:t>
            </a:r>
            <a:r>
              <a:rPr lang="en-US" sz="2000" dirty="0"/>
              <a:t>Peh </a:t>
            </a:r>
          </a:p>
          <a:p>
            <a:r>
              <a:rPr lang="en-US" sz="2400" dirty="0" smtClean="0"/>
              <a:t>External</a:t>
            </a:r>
          </a:p>
          <a:p>
            <a:pPr lvl="1"/>
            <a:r>
              <a:rPr lang="en-US" sz="2000" dirty="0" smtClean="0"/>
              <a:t>Prof </a:t>
            </a:r>
            <a:r>
              <a:rPr lang="en-US" sz="2000" dirty="0" err="1" smtClean="0"/>
              <a:t>Amey</a:t>
            </a:r>
            <a:r>
              <a:rPr lang="en-US" sz="2000" dirty="0" smtClean="0"/>
              <a:t> </a:t>
            </a:r>
            <a:r>
              <a:rPr lang="en-US" sz="2000" dirty="0" err="1" smtClean="0"/>
              <a:t>Karkare</a:t>
            </a:r>
            <a:r>
              <a:rPr lang="en-US" sz="2000" dirty="0"/>
              <a:t> </a:t>
            </a:r>
            <a:r>
              <a:rPr lang="en-US" sz="2000" dirty="0" smtClean="0"/>
              <a:t>&amp; students at IIT Kanpur</a:t>
            </a:r>
          </a:p>
          <a:p>
            <a:pPr lvl="1"/>
            <a:r>
              <a:rPr lang="en-US" sz="2000" dirty="0" smtClean="0"/>
              <a:t>Prof Jihong Kim &amp; students at Seoul Nation University</a:t>
            </a:r>
          </a:p>
          <a:p>
            <a:pPr lvl="1"/>
            <a:r>
              <a:rPr lang="en-US" sz="2000" dirty="0" smtClean="0"/>
              <a:t>Prof Derek Chiou, University of Texas at Austin </a:t>
            </a:r>
          </a:p>
          <a:p>
            <a:pPr lvl="1"/>
            <a:r>
              <a:rPr lang="en-US" sz="2000" dirty="0"/>
              <a:t>Prof </a:t>
            </a:r>
            <a:r>
              <a:rPr lang="en-US" sz="2000" dirty="0" err="1"/>
              <a:t>Yoav</a:t>
            </a:r>
            <a:r>
              <a:rPr lang="en-US" sz="2000" dirty="0"/>
              <a:t> </a:t>
            </a:r>
            <a:r>
              <a:rPr lang="en-US" sz="2000" dirty="0" err="1" smtClean="0"/>
              <a:t>Etsion</a:t>
            </a:r>
            <a:r>
              <a:rPr lang="en-US" sz="2000" dirty="0" smtClean="0"/>
              <a:t> &amp; students at </a:t>
            </a:r>
            <a:r>
              <a:rPr lang="en-US" sz="2000" dirty="0" err="1" smtClean="0"/>
              <a:t>Technion</a:t>
            </a:r>
            <a:endParaRPr lang="en-US" sz="2000" dirty="0" smtClean="0"/>
          </a:p>
          <a:p>
            <a:pPr marL="457200" lvl="1" indent="0">
              <a:buNone/>
            </a:pPr>
            <a:endParaRPr lang="en-US" sz="2000" dirty="0" smtClean="0"/>
          </a:p>
        </p:txBody>
      </p:sp>
      <p:sp>
        <p:nvSpPr>
          <p:cNvPr id="5" name="Date Placeholder 4"/>
          <p:cNvSpPr>
            <a:spLocks noGrp="1"/>
          </p:cNvSpPr>
          <p:nvPr>
            <p:ph type="dt" sz="half" idx="10"/>
          </p:nvPr>
        </p:nvSpPr>
        <p:spPr/>
        <p:txBody>
          <a:bodyPr/>
          <a:lstStyle/>
          <a:p>
            <a:pPr>
              <a:defRPr/>
            </a:pPr>
            <a:r>
              <a:rPr lang="en-US" smtClean="0"/>
              <a:t>September 25 2013</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
        <p:nvSpPr>
          <p:cNvPr id="9" name="Slide Number Placeholder 8"/>
          <p:cNvSpPr>
            <a:spLocks noGrp="1"/>
          </p:cNvSpPr>
          <p:nvPr>
            <p:ph type="sldNum" sz="quarter" idx="11"/>
          </p:nvPr>
        </p:nvSpPr>
        <p:spPr/>
        <p:txBody>
          <a:bodyPr/>
          <a:lstStyle/>
          <a:p>
            <a:pPr>
              <a:defRPr/>
            </a:pPr>
            <a:r>
              <a:rPr lang="en-US" smtClean="0"/>
              <a:t>L08-</a:t>
            </a:r>
            <a:fld id="{4F9502F6-954B-46E9-AC05-33DEDF4CA0BF}" type="slidenum">
              <a:rPr lang="en-US" smtClean="0"/>
              <a:pPr>
                <a:defRPr/>
              </a:pPr>
              <a:t>2</a:t>
            </a:fld>
            <a:endParaRPr lang="en-US" dirty="0"/>
          </a:p>
        </p:txBody>
      </p:sp>
    </p:spTree>
    <p:extLst>
      <p:ext uri="{BB962C8B-B14F-4D97-AF65-F5344CB8AC3E}">
        <p14:creationId xmlns:p14="http://schemas.microsoft.com/office/powerpoint/2010/main" val="34073579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Hardware Compilation</a:t>
            </a:r>
            <a:r>
              <a:rPr lang="en-US" sz="2800" dirty="0" smtClean="0"/>
              <a:t>:</a:t>
            </a:r>
            <a:br>
              <a:rPr lang="en-US" sz="2800" dirty="0" smtClean="0"/>
            </a:br>
            <a:r>
              <a:rPr lang="en-US" dirty="0" smtClean="0"/>
              <a:t>Rules </a:t>
            </a:r>
            <a:r>
              <a:rPr lang="en-US" dirty="0" smtClean="0"/>
              <a:t>and Methods</a:t>
            </a:r>
            <a:endParaRPr lang="en-US" dirty="0"/>
          </a:p>
        </p:txBody>
      </p:sp>
      <p:sp>
        <p:nvSpPr>
          <p:cNvPr id="4" name="Date Placeholder 3"/>
          <p:cNvSpPr>
            <a:spLocks noGrp="1"/>
          </p:cNvSpPr>
          <p:nvPr>
            <p:ph type="dt" sz="half" idx="10"/>
          </p:nvPr>
        </p:nvSpPr>
        <p:spPr>
          <a:xfrm>
            <a:off x="871574" y="6301975"/>
            <a:ext cx="1905000" cy="457200"/>
          </a:xfrm>
        </p:spPr>
        <p:txBody>
          <a:bodyPr/>
          <a:lstStyle/>
          <a:p>
            <a:pPr>
              <a:defRPr/>
            </a:pPr>
            <a:r>
              <a:rPr lang="en-US" smtClean="0"/>
              <a:t>September 25 2013</a:t>
            </a:r>
            <a:endParaRPr lang="en-US" dirty="0"/>
          </a:p>
        </p:txBody>
      </p:sp>
      <p:sp>
        <p:nvSpPr>
          <p:cNvPr id="5" name="Slide Number Placeholder 4"/>
          <p:cNvSpPr>
            <a:spLocks noGrp="1"/>
          </p:cNvSpPr>
          <p:nvPr>
            <p:ph type="sldNum" sz="quarter" idx="11"/>
          </p:nvPr>
        </p:nvSpPr>
        <p:spPr/>
        <p:txBody>
          <a:bodyPr/>
          <a:lstStyle/>
          <a:p>
            <a:pPr>
              <a:defRPr/>
            </a:pPr>
            <a:r>
              <a:rPr lang="en-US" smtClean="0"/>
              <a:t>L08-</a:t>
            </a:r>
            <a:fld id="{4F9502F6-954B-46E9-AC05-33DEDF4CA0BF}" type="slidenum">
              <a:rPr lang="en-US" smtClean="0"/>
              <a:pPr>
                <a:defRPr/>
              </a:pPr>
              <a:t>20</a:t>
            </a:fld>
            <a:endParaRPr lang="en-US" dirty="0"/>
          </a:p>
        </p:txBody>
      </p:sp>
      <p:sp>
        <p:nvSpPr>
          <p:cNvPr id="6" name="Footer Placeholder 5"/>
          <p:cNvSpPr>
            <a:spLocks noGrp="1"/>
          </p:cNvSpPr>
          <p:nvPr>
            <p:ph type="ftr" sz="quarter" idx="12"/>
          </p:nvPr>
        </p:nvSpPr>
        <p:spPr>
          <a:xfrm>
            <a:off x="3970373" y="6301975"/>
            <a:ext cx="3302001" cy="457200"/>
          </a:xfrm>
        </p:spPr>
        <p:txBody>
          <a:bodyPr/>
          <a:lstStyle/>
          <a:p>
            <a:pPr>
              <a:defRPr/>
            </a:pPr>
            <a:r>
              <a:rPr lang="en-US" smtClean="0"/>
              <a:t>http://csg.csail.mit.edu/6.s195</a:t>
            </a:r>
            <a:endParaRPr lang="en-US" dirty="0"/>
          </a:p>
        </p:txBody>
      </p:sp>
      <p:grpSp>
        <p:nvGrpSpPr>
          <p:cNvPr id="52" name="Group 51"/>
          <p:cNvGrpSpPr/>
          <p:nvPr/>
        </p:nvGrpSpPr>
        <p:grpSpPr>
          <a:xfrm>
            <a:off x="6655357" y="2000797"/>
            <a:ext cx="1836840" cy="652794"/>
            <a:chOff x="4669502" y="5684647"/>
            <a:chExt cx="1836840" cy="652794"/>
          </a:xfrm>
        </p:grpSpPr>
        <p:sp>
          <p:nvSpPr>
            <p:cNvPr id="53" name="Moon 52"/>
            <p:cNvSpPr/>
            <p:nvPr/>
          </p:nvSpPr>
          <p:spPr>
            <a:xfrm flipH="1">
              <a:off x="4783735" y="5787367"/>
              <a:ext cx="491182" cy="550074"/>
            </a:xfrm>
            <a:prstGeom prst="moon">
              <a:avLst>
                <a:gd name="adj" fmla="val 76666"/>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a:off x="5274917" y="6062404"/>
              <a:ext cx="949613" cy="5472"/>
            </a:xfrm>
            <a:prstGeom prst="straightConnector1">
              <a:avLst/>
            </a:prstGeom>
            <a:ln w="19050">
              <a:solidFill>
                <a:schemeClr val="tx1"/>
              </a:solidFill>
              <a:headEnd type="none" w="med" len="med"/>
              <a:tailEnd type="triangle" w="med" len="med"/>
            </a:ln>
          </p:spPr>
          <p:style>
            <a:lnRef idx="2">
              <a:schemeClr val="dk1"/>
            </a:lnRef>
            <a:fillRef idx="1">
              <a:schemeClr val="lt1"/>
            </a:fillRef>
            <a:effectRef idx="0">
              <a:schemeClr val="dk1"/>
            </a:effectRef>
            <a:fontRef idx="minor">
              <a:schemeClr val="dk1"/>
            </a:fontRef>
          </p:style>
        </p:cxnSp>
        <p:sp>
          <p:nvSpPr>
            <p:cNvPr id="55" name="TextBox 54"/>
            <p:cNvSpPr txBox="1"/>
            <p:nvPr/>
          </p:nvSpPr>
          <p:spPr>
            <a:xfrm>
              <a:off x="5197180" y="5684647"/>
              <a:ext cx="1309162" cy="400110"/>
            </a:xfrm>
            <a:prstGeom prst="rect">
              <a:avLst/>
            </a:prstGeom>
            <a:noFill/>
          </p:spPr>
          <p:txBody>
            <a:bodyPr wrap="square" rtlCol="0">
              <a:spAutoFit/>
            </a:bodyPr>
            <a:lstStyle/>
            <a:p>
              <a:r>
                <a:rPr lang="en-US" dirty="0" err="1" smtClean="0"/>
                <a:t>x_w_arg</a:t>
              </a:r>
              <a:endParaRPr lang="en-US" dirty="0"/>
            </a:p>
          </p:txBody>
        </p:sp>
        <p:sp>
          <p:nvSpPr>
            <p:cNvPr id="56" name="TextBox 55"/>
            <p:cNvSpPr txBox="1"/>
            <p:nvPr/>
          </p:nvSpPr>
          <p:spPr>
            <a:xfrm rot="5400000">
              <a:off x="4678346" y="5865423"/>
              <a:ext cx="271190" cy="288878"/>
            </a:xfrm>
            <a:prstGeom prst="rect">
              <a:avLst/>
            </a:prstGeom>
            <a:noFill/>
          </p:spPr>
          <p:txBody>
            <a:bodyPr wrap="square" rtlCol="0">
              <a:spAutoFit/>
            </a:bodyPr>
            <a:lstStyle/>
            <a:p>
              <a:r>
                <a:rPr lang="en-US" dirty="0" smtClean="0"/>
                <a:t>…</a:t>
              </a:r>
              <a:endParaRPr lang="en-US" dirty="0"/>
            </a:p>
          </p:txBody>
        </p:sp>
      </p:grpSp>
      <p:cxnSp>
        <p:nvCxnSpPr>
          <p:cNvPr id="65" name="Straight Arrow Connector 64"/>
          <p:cNvCxnSpPr>
            <a:stCxn id="69" idx="3"/>
          </p:cNvCxnSpPr>
          <p:nvPr/>
        </p:nvCxnSpPr>
        <p:spPr>
          <a:xfrm>
            <a:off x="5789958" y="2204686"/>
            <a:ext cx="1070198" cy="4654"/>
          </a:xfrm>
          <a:prstGeom prst="straightConnector1">
            <a:avLst/>
          </a:prstGeom>
          <a:ln w="19050">
            <a:solidFill>
              <a:schemeClr val="tx1"/>
            </a:solidFill>
            <a:headEnd type="none" w="med" len="med"/>
            <a:tailEnd type="triangle" w="med" len="med"/>
          </a:ln>
        </p:spPr>
        <p:style>
          <a:lnRef idx="2">
            <a:schemeClr val="dk1"/>
          </a:lnRef>
          <a:fillRef idx="1">
            <a:schemeClr val="lt1"/>
          </a:fillRef>
          <a:effectRef idx="0">
            <a:schemeClr val="dk1"/>
          </a:effectRef>
          <a:fontRef idx="minor">
            <a:schemeClr val="dk1"/>
          </a:fontRef>
        </p:style>
      </p:cxnSp>
      <p:grpSp>
        <p:nvGrpSpPr>
          <p:cNvPr id="7" name="Group 6"/>
          <p:cNvGrpSpPr/>
          <p:nvPr/>
        </p:nvGrpSpPr>
        <p:grpSpPr>
          <a:xfrm>
            <a:off x="2378799" y="1692557"/>
            <a:ext cx="3411159" cy="961034"/>
            <a:chOff x="1113804" y="2230757"/>
            <a:chExt cx="3411159" cy="961034"/>
          </a:xfrm>
        </p:grpSpPr>
        <p:grpSp>
          <p:nvGrpSpPr>
            <p:cNvPr id="58" name="Group 57"/>
            <p:cNvGrpSpPr/>
            <p:nvPr/>
          </p:nvGrpSpPr>
          <p:grpSpPr>
            <a:xfrm>
              <a:off x="1113804" y="2410213"/>
              <a:ext cx="3039251" cy="781578"/>
              <a:chOff x="1314649" y="5089587"/>
              <a:chExt cx="3039251" cy="781578"/>
            </a:xfrm>
          </p:grpSpPr>
          <p:grpSp>
            <p:nvGrpSpPr>
              <p:cNvPr id="59" name="Group 58"/>
              <p:cNvGrpSpPr/>
              <p:nvPr/>
            </p:nvGrpSpPr>
            <p:grpSpPr>
              <a:xfrm>
                <a:off x="2186272" y="5089587"/>
                <a:ext cx="2167628" cy="781578"/>
                <a:chOff x="2186272" y="5089587"/>
                <a:chExt cx="2167628" cy="781578"/>
              </a:xfrm>
            </p:grpSpPr>
            <p:sp>
              <p:nvSpPr>
                <p:cNvPr id="61" name="Cloud 60"/>
                <p:cNvSpPr/>
                <p:nvPr/>
              </p:nvSpPr>
              <p:spPr>
                <a:xfrm>
                  <a:off x="2186272" y="5089587"/>
                  <a:ext cx="1144308" cy="781578"/>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00" dirty="0" smtClean="0"/>
                    <a:t>r1</a:t>
                  </a:r>
                  <a:endParaRPr lang="en-US" dirty="0"/>
                </a:p>
              </p:txBody>
            </p:sp>
            <p:cxnSp>
              <p:nvCxnSpPr>
                <p:cNvPr id="62" name="Straight Arrow Connector 61"/>
                <p:cNvCxnSpPr/>
                <p:nvPr/>
              </p:nvCxnSpPr>
              <p:spPr bwMode="auto">
                <a:xfrm>
                  <a:off x="3318993" y="5488653"/>
                  <a:ext cx="1034907" cy="6168"/>
                </a:xfrm>
                <a:prstGeom prst="straightConnector1">
                  <a:avLst/>
                </a:prstGeom>
                <a:noFill/>
                <a:ln w="19050" cap="flat" cmpd="sng" algn="ctr">
                  <a:solidFill>
                    <a:schemeClr val="tx1"/>
                  </a:solidFill>
                  <a:prstDash val="solid"/>
                  <a:round/>
                  <a:headEnd type="none" w="med" len="med"/>
                  <a:tailEnd type="triangle" w="med" len="med"/>
                </a:ln>
                <a:effectLst/>
              </p:spPr>
            </p:cxnSp>
          </p:grpSp>
          <p:cxnSp>
            <p:nvCxnSpPr>
              <p:cNvPr id="60" name="Straight Arrow Connector 59"/>
              <p:cNvCxnSpPr/>
              <p:nvPr/>
            </p:nvCxnSpPr>
            <p:spPr bwMode="auto">
              <a:xfrm flipV="1">
                <a:off x="1314649" y="5522278"/>
                <a:ext cx="892649" cy="2729"/>
              </a:xfrm>
              <a:prstGeom prst="straightConnector1">
                <a:avLst/>
              </a:prstGeom>
              <a:noFill/>
              <a:ln w="19050" cap="flat" cmpd="sng" algn="ctr">
                <a:solidFill>
                  <a:schemeClr val="tx1"/>
                </a:solidFill>
                <a:prstDash val="solid"/>
                <a:round/>
                <a:headEnd type="none" w="med" len="med"/>
                <a:tailEnd type="triangle" w="med" len="med"/>
              </a:ln>
              <a:effectLst/>
            </p:spPr>
          </p:cxnSp>
        </p:grpSp>
        <p:grpSp>
          <p:nvGrpSpPr>
            <p:cNvPr id="66" name="Group 65"/>
            <p:cNvGrpSpPr/>
            <p:nvPr/>
          </p:nvGrpSpPr>
          <p:grpSpPr>
            <a:xfrm>
              <a:off x="4154349" y="2230757"/>
              <a:ext cx="370614" cy="707886"/>
              <a:chOff x="5635256" y="4472080"/>
              <a:chExt cx="370614" cy="707886"/>
            </a:xfrm>
          </p:grpSpPr>
          <p:sp>
            <p:nvSpPr>
              <p:cNvPr id="68" name="TextBox 67"/>
              <p:cNvSpPr txBox="1"/>
              <p:nvPr/>
            </p:nvSpPr>
            <p:spPr>
              <a:xfrm>
                <a:off x="5635256" y="4472080"/>
                <a:ext cx="370614" cy="707886"/>
              </a:xfrm>
              <a:prstGeom prst="rect">
                <a:avLst/>
              </a:prstGeom>
              <a:noFill/>
            </p:spPr>
            <p:txBody>
              <a:bodyPr wrap="none" rtlCol="0">
                <a:spAutoFit/>
              </a:bodyPr>
              <a:lstStyle/>
              <a:p>
                <a:r>
                  <a:rPr lang="en-US" sz="4000" dirty="0" smtClean="0"/>
                  <a:t>.</a:t>
                </a:r>
                <a:endParaRPr lang="en-US" sz="4000" dirty="0"/>
              </a:p>
            </p:txBody>
          </p:sp>
          <p:sp>
            <p:nvSpPr>
              <p:cNvPr id="69" name="Rectangle 68"/>
              <p:cNvSpPr/>
              <p:nvPr/>
            </p:nvSpPr>
            <p:spPr bwMode="auto">
              <a:xfrm>
                <a:off x="5635256" y="4815390"/>
                <a:ext cx="370614" cy="33763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cxnSp>
          <p:nvCxnSpPr>
            <p:cNvPr id="71" name="Straight Arrow Connector 70"/>
            <p:cNvCxnSpPr/>
            <p:nvPr/>
          </p:nvCxnSpPr>
          <p:spPr bwMode="auto">
            <a:xfrm>
              <a:off x="3118148" y="2641717"/>
              <a:ext cx="1036201" cy="0"/>
            </a:xfrm>
            <a:prstGeom prst="straightConnector1">
              <a:avLst/>
            </a:prstGeom>
            <a:noFill/>
            <a:ln w="19050" cap="flat" cmpd="sng" algn="ctr">
              <a:solidFill>
                <a:srgbClr val="FF0000"/>
              </a:solidFill>
              <a:prstDash val="solid"/>
              <a:round/>
              <a:headEnd type="none" w="med" len="med"/>
              <a:tailEnd type="triangle" w="med" len="med"/>
            </a:ln>
            <a:effectLst/>
          </p:spPr>
        </p:cxnSp>
      </p:grpSp>
      <p:grpSp>
        <p:nvGrpSpPr>
          <p:cNvPr id="3" name="Group 2"/>
          <p:cNvGrpSpPr/>
          <p:nvPr/>
        </p:nvGrpSpPr>
        <p:grpSpPr>
          <a:xfrm>
            <a:off x="6666714" y="1445930"/>
            <a:ext cx="1778637" cy="589937"/>
            <a:chOff x="5401719" y="1984130"/>
            <a:chExt cx="1778637" cy="589937"/>
          </a:xfrm>
        </p:grpSpPr>
        <p:sp>
          <p:nvSpPr>
            <p:cNvPr id="73" name="Moon 72"/>
            <p:cNvSpPr/>
            <p:nvPr/>
          </p:nvSpPr>
          <p:spPr>
            <a:xfrm flipH="1">
              <a:off x="5515952" y="2213011"/>
              <a:ext cx="319912" cy="361056"/>
            </a:xfrm>
            <a:prstGeom prst="moon">
              <a:avLst>
                <a:gd name="adj" fmla="val 76666"/>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74" name="Straight Arrow Connector 73"/>
            <p:cNvCxnSpPr>
              <a:stCxn id="73" idx="1"/>
            </p:cNvCxnSpPr>
            <p:nvPr/>
          </p:nvCxnSpPr>
          <p:spPr>
            <a:xfrm>
              <a:off x="5835864" y="2393539"/>
              <a:ext cx="1120883" cy="0"/>
            </a:xfrm>
            <a:prstGeom prst="straightConnector1">
              <a:avLst/>
            </a:prstGeom>
            <a:ln w="19050">
              <a:solidFill>
                <a:srgbClr val="FF0000"/>
              </a:solidFill>
              <a:headEnd type="none" w="med" len="med"/>
              <a:tailEnd type="triangle" w="med" len="med"/>
            </a:ln>
          </p:spPr>
          <p:style>
            <a:lnRef idx="2">
              <a:schemeClr val="dk1"/>
            </a:lnRef>
            <a:fillRef idx="1">
              <a:schemeClr val="lt1"/>
            </a:fillRef>
            <a:effectRef idx="0">
              <a:schemeClr val="dk1"/>
            </a:effectRef>
            <a:fontRef idx="minor">
              <a:schemeClr val="dk1"/>
            </a:fontRef>
          </p:style>
        </p:cxnSp>
        <p:sp>
          <p:nvSpPr>
            <p:cNvPr id="75" name="TextBox 74"/>
            <p:cNvSpPr txBox="1"/>
            <p:nvPr/>
          </p:nvSpPr>
          <p:spPr>
            <a:xfrm>
              <a:off x="5937808" y="1984130"/>
              <a:ext cx="1242548" cy="400110"/>
            </a:xfrm>
            <a:prstGeom prst="rect">
              <a:avLst/>
            </a:prstGeom>
            <a:noFill/>
          </p:spPr>
          <p:txBody>
            <a:bodyPr wrap="square" rtlCol="0">
              <a:spAutoFit/>
            </a:bodyPr>
            <a:lstStyle/>
            <a:p>
              <a:r>
                <a:rPr lang="en-US" dirty="0" err="1" smtClean="0"/>
                <a:t>x_w_en</a:t>
              </a:r>
              <a:endParaRPr lang="en-US" dirty="0"/>
            </a:p>
          </p:txBody>
        </p:sp>
        <p:sp>
          <p:nvSpPr>
            <p:cNvPr id="76" name="TextBox 75"/>
            <p:cNvSpPr txBox="1"/>
            <p:nvPr/>
          </p:nvSpPr>
          <p:spPr>
            <a:xfrm rot="5400000">
              <a:off x="5410563" y="2184737"/>
              <a:ext cx="271190" cy="288878"/>
            </a:xfrm>
            <a:prstGeom prst="rect">
              <a:avLst/>
            </a:prstGeom>
            <a:noFill/>
          </p:spPr>
          <p:txBody>
            <a:bodyPr wrap="square" rtlCol="0">
              <a:spAutoFit/>
            </a:bodyPr>
            <a:lstStyle/>
            <a:p>
              <a:r>
                <a:rPr lang="en-US" dirty="0" smtClean="0"/>
                <a:t>…</a:t>
              </a:r>
              <a:endParaRPr lang="en-US" dirty="0"/>
            </a:p>
          </p:txBody>
        </p:sp>
      </p:grpSp>
      <p:sp>
        <p:nvSpPr>
          <p:cNvPr id="78" name="Freeform 77"/>
          <p:cNvSpPr/>
          <p:nvPr/>
        </p:nvSpPr>
        <p:spPr bwMode="auto">
          <a:xfrm>
            <a:off x="5156510" y="1705270"/>
            <a:ext cx="1658679" cy="393404"/>
          </a:xfrm>
          <a:custGeom>
            <a:avLst/>
            <a:gdLst>
              <a:gd name="connsiteX0" fmla="*/ 0 w 1881962"/>
              <a:gd name="connsiteY0" fmla="*/ 393404 h 393404"/>
              <a:gd name="connsiteX1" fmla="*/ 0 w 1881962"/>
              <a:gd name="connsiteY1" fmla="*/ 0 h 393404"/>
              <a:gd name="connsiteX2" fmla="*/ 1881962 w 1881962"/>
              <a:gd name="connsiteY2" fmla="*/ 10632 h 393404"/>
            </a:gdLst>
            <a:ahLst/>
            <a:cxnLst>
              <a:cxn ang="0">
                <a:pos x="connsiteX0" y="connsiteY0"/>
              </a:cxn>
              <a:cxn ang="0">
                <a:pos x="connsiteX1" y="connsiteY1"/>
              </a:cxn>
              <a:cxn ang="0">
                <a:pos x="connsiteX2" y="connsiteY2"/>
              </a:cxn>
            </a:cxnLst>
            <a:rect l="l" t="t" r="r" b="b"/>
            <a:pathLst>
              <a:path w="1881962" h="393404">
                <a:moveTo>
                  <a:pt x="0" y="393404"/>
                </a:moveTo>
                <a:lnTo>
                  <a:pt x="0" y="0"/>
                </a:lnTo>
                <a:lnTo>
                  <a:pt x="1881962" y="10632"/>
                </a:lnTo>
              </a:path>
            </a:pathLst>
          </a:custGeom>
          <a:noFill/>
          <a:ln w="19050"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0" name="TextBox 79"/>
          <p:cNvSpPr txBox="1"/>
          <p:nvPr/>
        </p:nvSpPr>
        <p:spPr>
          <a:xfrm>
            <a:off x="1264995" y="2086398"/>
            <a:ext cx="1765900" cy="923330"/>
          </a:xfrm>
          <a:prstGeom prst="rect">
            <a:avLst/>
          </a:prstGeom>
          <a:noFill/>
        </p:spPr>
        <p:txBody>
          <a:bodyPr wrap="square" rtlCol="0">
            <a:spAutoFit/>
          </a:bodyPr>
          <a:lstStyle/>
          <a:p>
            <a:pPr>
              <a:lnSpc>
                <a:spcPct val="90000"/>
              </a:lnSpc>
            </a:pPr>
            <a:r>
              <a:rPr lang="en-US" dirty="0" smtClean="0">
                <a:latin typeface="Comic Sans MS" panose="030F0702030302020204" pitchFamily="66" charset="0"/>
              </a:rPr>
              <a:t>results </a:t>
            </a:r>
            <a:endParaRPr lang="en-US" dirty="0" smtClean="0">
              <a:latin typeface="Comic Sans MS" panose="030F0702030302020204" pitchFamily="66" charset="0"/>
            </a:endParaRPr>
          </a:p>
          <a:p>
            <a:pPr>
              <a:lnSpc>
                <a:spcPct val="90000"/>
              </a:lnSpc>
            </a:pPr>
            <a:r>
              <a:rPr lang="en-US" dirty="0" smtClean="0">
                <a:latin typeface="Comic Sans MS" panose="030F0702030302020204" pitchFamily="66" charset="0"/>
              </a:rPr>
              <a:t>of r1 method </a:t>
            </a:r>
            <a:r>
              <a:rPr lang="en-US" dirty="0" smtClean="0">
                <a:latin typeface="Comic Sans MS" panose="030F0702030302020204" pitchFamily="66" charset="0"/>
              </a:rPr>
              <a:t>calls</a:t>
            </a:r>
            <a:endParaRPr lang="en-US" dirty="0">
              <a:latin typeface="Comic Sans MS" panose="030F0702030302020204" pitchFamily="66" charset="0"/>
            </a:endParaRPr>
          </a:p>
        </p:txBody>
      </p:sp>
      <p:cxnSp>
        <p:nvCxnSpPr>
          <p:cNvPr id="39" name="Straight Arrow Connector 38"/>
          <p:cNvCxnSpPr>
            <a:stCxn id="45" idx="3"/>
          </p:cNvCxnSpPr>
          <p:nvPr/>
        </p:nvCxnSpPr>
        <p:spPr>
          <a:xfrm flipV="1">
            <a:off x="5792572" y="3610356"/>
            <a:ext cx="532485" cy="3834"/>
          </a:xfrm>
          <a:prstGeom prst="straightConnector1">
            <a:avLst/>
          </a:prstGeom>
          <a:ln w="19050">
            <a:solidFill>
              <a:schemeClr val="tx1"/>
            </a:solidFill>
            <a:headEnd type="none" w="med" len="med"/>
            <a:tailEnd type="triangle" w="med" len="med"/>
          </a:ln>
        </p:spPr>
        <p:style>
          <a:lnRef idx="2">
            <a:schemeClr val="dk1"/>
          </a:lnRef>
          <a:fillRef idx="1">
            <a:schemeClr val="lt1"/>
          </a:fillRef>
          <a:effectRef idx="0">
            <a:schemeClr val="dk1"/>
          </a:effectRef>
          <a:fontRef idx="minor">
            <a:schemeClr val="dk1"/>
          </a:fontRef>
        </p:style>
      </p:cxnSp>
      <p:grpSp>
        <p:nvGrpSpPr>
          <p:cNvPr id="40" name="Group 39"/>
          <p:cNvGrpSpPr/>
          <p:nvPr/>
        </p:nvGrpSpPr>
        <p:grpSpPr>
          <a:xfrm>
            <a:off x="2381413" y="3102061"/>
            <a:ext cx="3411159" cy="961034"/>
            <a:chOff x="1113804" y="2230757"/>
            <a:chExt cx="3411159" cy="961034"/>
          </a:xfrm>
        </p:grpSpPr>
        <p:grpSp>
          <p:nvGrpSpPr>
            <p:cNvPr id="41" name="Group 40"/>
            <p:cNvGrpSpPr/>
            <p:nvPr/>
          </p:nvGrpSpPr>
          <p:grpSpPr>
            <a:xfrm>
              <a:off x="1113804" y="2410213"/>
              <a:ext cx="3039251" cy="781578"/>
              <a:chOff x="1314649" y="5089587"/>
              <a:chExt cx="3039251" cy="781578"/>
            </a:xfrm>
          </p:grpSpPr>
          <p:grpSp>
            <p:nvGrpSpPr>
              <p:cNvPr id="46" name="Group 45"/>
              <p:cNvGrpSpPr/>
              <p:nvPr/>
            </p:nvGrpSpPr>
            <p:grpSpPr>
              <a:xfrm>
                <a:off x="2186272" y="5089587"/>
                <a:ext cx="2167628" cy="781578"/>
                <a:chOff x="2186272" y="5089587"/>
                <a:chExt cx="2167628" cy="781578"/>
              </a:xfrm>
            </p:grpSpPr>
            <p:sp>
              <p:nvSpPr>
                <p:cNvPr id="48" name="Cloud 47"/>
                <p:cNvSpPr/>
                <p:nvPr/>
              </p:nvSpPr>
              <p:spPr>
                <a:xfrm>
                  <a:off x="2186272" y="5089587"/>
                  <a:ext cx="1144308" cy="781578"/>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00" dirty="0" smtClean="0"/>
                    <a:t>r2</a:t>
                  </a:r>
                  <a:endParaRPr lang="en-US" dirty="0"/>
                </a:p>
              </p:txBody>
            </p:sp>
            <p:cxnSp>
              <p:nvCxnSpPr>
                <p:cNvPr id="49" name="Straight Arrow Connector 48"/>
                <p:cNvCxnSpPr/>
                <p:nvPr/>
              </p:nvCxnSpPr>
              <p:spPr bwMode="auto">
                <a:xfrm>
                  <a:off x="3318993" y="5488653"/>
                  <a:ext cx="1034907" cy="6168"/>
                </a:xfrm>
                <a:prstGeom prst="straightConnector1">
                  <a:avLst/>
                </a:prstGeom>
                <a:noFill/>
                <a:ln w="19050" cap="flat" cmpd="sng" algn="ctr">
                  <a:solidFill>
                    <a:schemeClr val="tx1"/>
                  </a:solidFill>
                  <a:prstDash val="solid"/>
                  <a:round/>
                  <a:headEnd type="none" w="med" len="med"/>
                  <a:tailEnd type="triangle" w="med" len="med"/>
                </a:ln>
                <a:effectLst/>
              </p:spPr>
            </p:cxnSp>
          </p:grpSp>
          <p:cxnSp>
            <p:nvCxnSpPr>
              <p:cNvPr id="47" name="Straight Arrow Connector 46"/>
              <p:cNvCxnSpPr/>
              <p:nvPr/>
            </p:nvCxnSpPr>
            <p:spPr bwMode="auto">
              <a:xfrm flipV="1">
                <a:off x="1314649" y="5522278"/>
                <a:ext cx="892649" cy="2729"/>
              </a:xfrm>
              <a:prstGeom prst="straightConnector1">
                <a:avLst/>
              </a:prstGeom>
              <a:noFill/>
              <a:ln w="19050" cap="flat" cmpd="sng" algn="ctr">
                <a:solidFill>
                  <a:schemeClr val="tx1"/>
                </a:solidFill>
                <a:prstDash val="solid"/>
                <a:round/>
                <a:headEnd type="none" w="med" len="med"/>
                <a:tailEnd type="triangle" w="med" len="med"/>
              </a:ln>
              <a:effectLst/>
            </p:spPr>
          </p:cxnSp>
        </p:grpSp>
        <p:grpSp>
          <p:nvGrpSpPr>
            <p:cNvPr id="42" name="Group 41"/>
            <p:cNvGrpSpPr/>
            <p:nvPr/>
          </p:nvGrpSpPr>
          <p:grpSpPr>
            <a:xfrm>
              <a:off x="4154349" y="2230757"/>
              <a:ext cx="370614" cy="707886"/>
              <a:chOff x="5635256" y="4472080"/>
              <a:chExt cx="370614" cy="707886"/>
            </a:xfrm>
          </p:grpSpPr>
          <p:sp>
            <p:nvSpPr>
              <p:cNvPr id="44" name="TextBox 43"/>
              <p:cNvSpPr txBox="1"/>
              <p:nvPr/>
            </p:nvSpPr>
            <p:spPr>
              <a:xfrm>
                <a:off x="5635256" y="4472080"/>
                <a:ext cx="370614" cy="707886"/>
              </a:xfrm>
              <a:prstGeom prst="rect">
                <a:avLst/>
              </a:prstGeom>
              <a:noFill/>
            </p:spPr>
            <p:txBody>
              <a:bodyPr wrap="none" rtlCol="0">
                <a:spAutoFit/>
              </a:bodyPr>
              <a:lstStyle/>
              <a:p>
                <a:r>
                  <a:rPr lang="en-US" sz="4000" dirty="0" smtClean="0"/>
                  <a:t>.</a:t>
                </a:r>
                <a:endParaRPr lang="en-US" sz="4000" dirty="0"/>
              </a:p>
            </p:txBody>
          </p:sp>
          <p:sp>
            <p:nvSpPr>
              <p:cNvPr id="45" name="Rectangle 44"/>
              <p:cNvSpPr/>
              <p:nvPr/>
            </p:nvSpPr>
            <p:spPr bwMode="auto">
              <a:xfrm>
                <a:off x="5635256" y="4815390"/>
                <a:ext cx="370614" cy="33763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cxnSp>
          <p:nvCxnSpPr>
            <p:cNvPr id="43" name="Straight Arrow Connector 42"/>
            <p:cNvCxnSpPr/>
            <p:nvPr/>
          </p:nvCxnSpPr>
          <p:spPr bwMode="auto">
            <a:xfrm>
              <a:off x="3118148" y="2641717"/>
              <a:ext cx="1036201" cy="0"/>
            </a:xfrm>
            <a:prstGeom prst="straightConnector1">
              <a:avLst/>
            </a:prstGeom>
            <a:noFill/>
            <a:ln w="19050" cap="flat" cmpd="sng" algn="ctr">
              <a:solidFill>
                <a:srgbClr val="FF0000"/>
              </a:solidFill>
              <a:prstDash val="solid"/>
              <a:round/>
              <a:headEnd type="none" w="med" len="med"/>
              <a:tailEnd type="triangle" w="med" len="med"/>
            </a:ln>
            <a:effectLst/>
          </p:spPr>
        </p:cxnSp>
      </p:grpSp>
      <p:sp>
        <p:nvSpPr>
          <p:cNvPr id="67" name="Freeform 66"/>
          <p:cNvSpPr/>
          <p:nvPr/>
        </p:nvSpPr>
        <p:spPr bwMode="auto">
          <a:xfrm>
            <a:off x="5159124" y="3114774"/>
            <a:ext cx="986215" cy="393404"/>
          </a:xfrm>
          <a:custGeom>
            <a:avLst/>
            <a:gdLst>
              <a:gd name="connsiteX0" fmla="*/ 0 w 1881962"/>
              <a:gd name="connsiteY0" fmla="*/ 393404 h 393404"/>
              <a:gd name="connsiteX1" fmla="*/ 0 w 1881962"/>
              <a:gd name="connsiteY1" fmla="*/ 0 h 393404"/>
              <a:gd name="connsiteX2" fmla="*/ 1881962 w 1881962"/>
              <a:gd name="connsiteY2" fmla="*/ 10632 h 393404"/>
            </a:gdLst>
            <a:ahLst/>
            <a:cxnLst>
              <a:cxn ang="0">
                <a:pos x="connsiteX0" y="connsiteY0"/>
              </a:cxn>
              <a:cxn ang="0">
                <a:pos x="connsiteX1" y="connsiteY1"/>
              </a:cxn>
              <a:cxn ang="0">
                <a:pos x="connsiteX2" y="connsiteY2"/>
              </a:cxn>
            </a:cxnLst>
            <a:rect l="l" t="t" r="r" b="b"/>
            <a:pathLst>
              <a:path w="1881962" h="393404">
                <a:moveTo>
                  <a:pt x="0" y="393404"/>
                </a:moveTo>
                <a:lnTo>
                  <a:pt x="0" y="0"/>
                </a:lnTo>
                <a:lnTo>
                  <a:pt x="1881962" y="10632"/>
                </a:lnTo>
              </a:path>
            </a:pathLst>
          </a:custGeom>
          <a:noFill/>
          <a:ln w="19050"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0" name="TextBox 69"/>
          <p:cNvSpPr txBox="1"/>
          <p:nvPr/>
        </p:nvSpPr>
        <p:spPr>
          <a:xfrm rot="5400000">
            <a:off x="4655808" y="3759035"/>
            <a:ext cx="271190" cy="288878"/>
          </a:xfrm>
          <a:prstGeom prst="rect">
            <a:avLst/>
          </a:prstGeom>
          <a:noFill/>
        </p:spPr>
        <p:txBody>
          <a:bodyPr wrap="square" rtlCol="0">
            <a:spAutoFit/>
          </a:bodyPr>
          <a:lstStyle/>
          <a:p>
            <a:r>
              <a:rPr lang="en-US" dirty="0" smtClean="0"/>
              <a:t>…</a:t>
            </a:r>
            <a:endParaRPr lang="en-US" dirty="0"/>
          </a:p>
        </p:txBody>
      </p:sp>
      <p:sp>
        <p:nvSpPr>
          <p:cNvPr id="86" name="TextBox 85"/>
          <p:cNvSpPr txBox="1"/>
          <p:nvPr/>
        </p:nvSpPr>
        <p:spPr>
          <a:xfrm>
            <a:off x="1553359" y="3235932"/>
            <a:ext cx="934871" cy="400110"/>
          </a:xfrm>
          <a:prstGeom prst="rect">
            <a:avLst/>
          </a:prstGeom>
          <a:noFill/>
        </p:spPr>
        <p:txBody>
          <a:bodyPr wrap="none" rtlCol="0">
            <a:spAutoFit/>
          </a:bodyPr>
          <a:lstStyle/>
          <a:p>
            <a:r>
              <a:rPr lang="en-US" dirty="0" smtClean="0"/>
              <a:t>r2_en</a:t>
            </a:r>
            <a:endParaRPr lang="en-US" dirty="0"/>
          </a:p>
        </p:txBody>
      </p:sp>
      <p:sp>
        <p:nvSpPr>
          <p:cNvPr id="10" name="Freeform 9"/>
          <p:cNvSpPr/>
          <p:nvPr/>
        </p:nvSpPr>
        <p:spPr bwMode="auto">
          <a:xfrm>
            <a:off x="6145339" y="1939186"/>
            <a:ext cx="701749" cy="1201479"/>
          </a:xfrm>
          <a:custGeom>
            <a:avLst/>
            <a:gdLst>
              <a:gd name="connsiteX0" fmla="*/ 0 w 701749"/>
              <a:gd name="connsiteY0" fmla="*/ 1201479 h 1201479"/>
              <a:gd name="connsiteX1" fmla="*/ 10633 w 701749"/>
              <a:gd name="connsiteY1" fmla="*/ 0 h 1201479"/>
              <a:gd name="connsiteX2" fmla="*/ 701749 w 701749"/>
              <a:gd name="connsiteY2" fmla="*/ 0 h 1201479"/>
            </a:gdLst>
            <a:ahLst/>
            <a:cxnLst>
              <a:cxn ang="0">
                <a:pos x="connsiteX0" y="connsiteY0"/>
              </a:cxn>
              <a:cxn ang="0">
                <a:pos x="connsiteX1" y="connsiteY1"/>
              </a:cxn>
              <a:cxn ang="0">
                <a:pos x="connsiteX2" y="connsiteY2"/>
              </a:cxn>
            </a:cxnLst>
            <a:rect l="l" t="t" r="r" b="b"/>
            <a:pathLst>
              <a:path w="701749" h="1201479">
                <a:moveTo>
                  <a:pt x="0" y="1201479"/>
                </a:moveTo>
                <a:cubicBezTo>
                  <a:pt x="3544" y="800986"/>
                  <a:pt x="7089" y="400493"/>
                  <a:pt x="10633" y="0"/>
                </a:cubicBezTo>
                <a:lnTo>
                  <a:pt x="701749" y="0"/>
                </a:lnTo>
              </a:path>
            </a:pathLst>
          </a:custGeom>
          <a:noFill/>
          <a:ln w="19050"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7" name="Freeform 86"/>
          <p:cNvSpPr/>
          <p:nvPr/>
        </p:nvSpPr>
        <p:spPr bwMode="auto">
          <a:xfrm>
            <a:off x="6325057" y="2548915"/>
            <a:ext cx="535099" cy="1061442"/>
          </a:xfrm>
          <a:custGeom>
            <a:avLst/>
            <a:gdLst>
              <a:gd name="connsiteX0" fmla="*/ 0 w 701749"/>
              <a:gd name="connsiteY0" fmla="*/ 1201479 h 1201479"/>
              <a:gd name="connsiteX1" fmla="*/ 10633 w 701749"/>
              <a:gd name="connsiteY1" fmla="*/ 0 h 1201479"/>
              <a:gd name="connsiteX2" fmla="*/ 701749 w 701749"/>
              <a:gd name="connsiteY2" fmla="*/ 0 h 1201479"/>
            </a:gdLst>
            <a:ahLst/>
            <a:cxnLst>
              <a:cxn ang="0">
                <a:pos x="connsiteX0" y="connsiteY0"/>
              </a:cxn>
              <a:cxn ang="0">
                <a:pos x="connsiteX1" y="connsiteY1"/>
              </a:cxn>
              <a:cxn ang="0">
                <a:pos x="connsiteX2" y="connsiteY2"/>
              </a:cxn>
            </a:cxnLst>
            <a:rect l="l" t="t" r="r" b="b"/>
            <a:pathLst>
              <a:path w="701749" h="1201479">
                <a:moveTo>
                  <a:pt x="0" y="1201479"/>
                </a:moveTo>
                <a:cubicBezTo>
                  <a:pt x="3544" y="800986"/>
                  <a:pt x="7089" y="400493"/>
                  <a:pt x="10633" y="0"/>
                </a:cubicBezTo>
                <a:lnTo>
                  <a:pt x="701749" y="0"/>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8" name="TextBox 87"/>
          <p:cNvSpPr txBox="1"/>
          <p:nvPr/>
        </p:nvSpPr>
        <p:spPr>
          <a:xfrm rot="5400000">
            <a:off x="6847184" y="2788310"/>
            <a:ext cx="271190" cy="288878"/>
          </a:xfrm>
          <a:prstGeom prst="rect">
            <a:avLst/>
          </a:prstGeom>
          <a:noFill/>
        </p:spPr>
        <p:txBody>
          <a:bodyPr wrap="square" rtlCol="0">
            <a:spAutoFit/>
          </a:bodyPr>
          <a:lstStyle/>
          <a:p>
            <a:r>
              <a:rPr lang="en-US" dirty="0" smtClean="0"/>
              <a:t>…</a:t>
            </a:r>
            <a:endParaRPr lang="en-US" dirty="0"/>
          </a:p>
        </p:txBody>
      </p:sp>
      <p:cxnSp>
        <p:nvCxnSpPr>
          <p:cNvPr id="89" name="Straight Arrow Connector 88"/>
          <p:cNvCxnSpPr>
            <a:stCxn id="95" idx="3"/>
          </p:cNvCxnSpPr>
          <p:nvPr/>
        </p:nvCxnSpPr>
        <p:spPr>
          <a:xfrm flipV="1">
            <a:off x="5803205" y="5224242"/>
            <a:ext cx="532485" cy="3834"/>
          </a:xfrm>
          <a:prstGeom prst="straightConnector1">
            <a:avLst/>
          </a:prstGeom>
          <a:ln w="19050">
            <a:solidFill>
              <a:schemeClr val="tx1"/>
            </a:solidFill>
            <a:headEnd type="none" w="med" len="med"/>
            <a:tailEnd type="triangle" w="med" len="med"/>
          </a:ln>
        </p:spPr>
        <p:style>
          <a:lnRef idx="2">
            <a:schemeClr val="dk1"/>
          </a:lnRef>
          <a:fillRef idx="1">
            <a:schemeClr val="lt1"/>
          </a:fillRef>
          <a:effectRef idx="0">
            <a:schemeClr val="dk1"/>
          </a:effectRef>
          <a:fontRef idx="minor">
            <a:schemeClr val="dk1"/>
          </a:fontRef>
        </p:style>
      </p:cxnSp>
      <p:grpSp>
        <p:nvGrpSpPr>
          <p:cNvPr id="90" name="Group 89"/>
          <p:cNvGrpSpPr/>
          <p:nvPr/>
        </p:nvGrpSpPr>
        <p:grpSpPr>
          <a:xfrm>
            <a:off x="2378799" y="4715947"/>
            <a:ext cx="3424406" cy="961034"/>
            <a:chOff x="1100557" y="2230757"/>
            <a:chExt cx="3424406" cy="961034"/>
          </a:xfrm>
        </p:grpSpPr>
        <p:grpSp>
          <p:nvGrpSpPr>
            <p:cNvPr id="91" name="Group 90"/>
            <p:cNvGrpSpPr/>
            <p:nvPr/>
          </p:nvGrpSpPr>
          <p:grpSpPr>
            <a:xfrm>
              <a:off x="1113804" y="2410213"/>
              <a:ext cx="3039251" cy="781578"/>
              <a:chOff x="1314649" y="5089587"/>
              <a:chExt cx="3039251" cy="781578"/>
            </a:xfrm>
          </p:grpSpPr>
          <p:grpSp>
            <p:nvGrpSpPr>
              <p:cNvPr id="96" name="Group 95"/>
              <p:cNvGrpSpPr/>
              <p:nvPr/>
            </p:nvGrpSpPr>
            <p:grpSpPr>
              <a:xfrm>
                <a:off x="2186272" y="5089587"/>
                <a:ext cx="2167628" cy="781578"/>
                <a:chOff x="2186272" y="5089587"/>
                <a:chExt cx="2167628" cy="781578"/>
              </a:xfrm>
            </p:grpSpPr>
            <p:sp>
              <p:nvSpPr>
                <p:cNvPr id="98" name="Cloud 97"/>
                <p:cNvSpPr/>
                <p:nvPr/>
              </p:nvSpPr>
              <p:spPr>
                <a:xfrm>
                  <a:off x="2186272" y="5089587"/>
                  <a:ext cx="1144308" cy="781578"/>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00" dirty="0" smtClean="0"/>
                    <a:t>g</a:t>
                  </a:r>
                  <a:endParaRPr lang="en-US" dirty="0"/>
                </a:p>
              </p:txBody>
            </p:sp>
            <p:cxnSp>
              <p:nvCxnSpPr>
                <p:cNvPr id="99" name="Straight Arrow Connector 98"/>
                <p:cNvCxnSpPr/>
                <p:nvPr/>
              </p:nvCxnSpPr>
              <p:spPr bwMode="auto">
                <a:xfrm>
                  <a:off x="3318993" y="5488653"/>
                  <a:ext cx="1034907" cy="6168"/>
                </a:xfrm>
                <a:prstGeom prst="straightConnector1">
                  <a:avLst/>
                </a:prstGeom>
                <a:noFill/>
                <a:ln w="19050" cap="flat" cmpd="sng" algn="ctr">
                  <a:solidFill>
                    <a:schemeClr val="tx1"/>
                  </a:solidFill>
                  <a:prstDash val="solid"/>
                  <a:round/>
                  <a:headEnd type="none" w="med" len="med"/>
                  <a:tailEnd type="triangle" w="med" len="med"/>
                </a:ln>
                <a:effectLst/>
              </p:spPr>
            </p:cxnSp>
          </p:grpSp>
          <p:cxnSp>
            <p:nvCxnSpPr>
              <p:cNvPr id="97" name="Straight Arrow Connector 96"/>
              <p:cNvCxnSpPr/>
              <p:nvPr/>
            </p:nvCxnSpPr>
            <p:spPr bwMode="auto">
              <a:xfrm flipV="1">
                <a:off x="1314649" y="5522278"/>
                <a:ext cx="892649" cy="2729"/>
              </a:xfrm>
              <a:prstGeom prst="straightConnector1">
                <a:avLst/>
              </a:prstGeom>
              <a:noFill/>
              <a:ln w="19050" cap="flat" cmpd="sng" algn="ctr">
                <a:solidFill>
                  <a:schemeClr val="tx1"/>
                </a:solidFill>
                <a:prstDash val="solid"/>
                <a:round/>
                <a:headEnd type="none" w="med" len="med"/>
                <a:tailEnd type="triangle" w="med" len="med"/>
              </a:ln>
              <a:effectLst/>
            </p:spPr>
          </p:cxnSp>
          <p:cxnSp>
            <p:nvCxnSpPr>
              <p:cNvPr id="108" name="Straight Arrow Connector 107"/>
              <p:cNvCxnSpPr/>
              <p:nvPr/>
            </p:nvCxnSpPr>
            <p:spPr bwMode="auto">
              <a:xfrm flipV="1">
                <a:off x="1317263" y="5711545"/>
                <a:ext cx="976273" cy="2728"/>
              </a:xfrm>
              <a:prstGeom prst="straightConnector1">
                <a:avLst/>
              </a:prstGeom>
              <a:noFill/>
              <a:ln w="19050" cap="flat" cmpd="sng" algn="ctr">
                <a:solidFill>
                  <a:schemeClr val="tx1"/>
                </a:solidFill>
                <a:prstDash val="solid"/>
                <a:round/>
                <a:headEnd type="none" w="med" len="med"/>
                <a:tailEnd type="triangle" w="med" len="med"/>
              </a:ln>
              <a:effectLst/>
            </p:spPr>
          </p:cxnSp>
        </p:grpSp>
        <p:grpSp>
          <p:nvGrpSpPr>
            <p:cNvPr id="92" name="Group 91"/>
            <p:cNvGrpSpPr/>
            <p:nvPr/>
          </p:nvGrpSpPr>
          <p:grpSpPr>
            <a:xfrm>
              <a:off x="4154349" y="2230757"/>
              <a:ext cx="370614" cy="707886"/>
              <a:chOff x="5635256" y="4472080"/>
              <a:chExt cx="370614" cy="707886"/>
            </a:xfrm>
          </p:grpSpPr>
          <p:sp>
            <p:nvSpPr>
              <p:cNvPr id="94" name="TextBox 93"/>
              <p:cNvSpPr txBox="1"/>
              <p:nvPr/>
            </p:nvSpPr>
            <p:spPr>
              <a:xfrm>
                <a:off x="5635256" y="4472080"/>
                <a:ext cx="370614" cy="707886"/>
              </a:xfrm>
              <a:prstGeom prst="rect">
                <a:avLst/>
              </a:prstGeom>
              <a:noFill/>
            </p:spPr>
            <p:txBody>
              <a:bodyPr wrap="none" rtlCol="0">
                <a:spAutoFit/>
              </a:bodyPr>
              <a:lstStyle/>
              <a:p>
                <a:r>
                  <a:rPr lang="en-US" sz="4000" dirty="0" smtClean="0"/>
                  <a:t>.</a:t>
                </a:r>
                <a:endParaRPr lang="en-US" sz="4000" dirty="0"/>
              </a:p>
            </p:txBody>
          </p:sp>
          <p:sp>
            <p:nvSpPr>
              <p:cNvPr id="95" name="Rectangle 94"/>
              <p:cNvSpPr/>
              <p:nvPr/>
            </p:nvSpPr>
            <p:spPr bwMode="auto">
              <a:xfrm>
                <a:off x="5635256" y="4815390"/>
                <a:ext cx="370614" cy="33763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cxnSp>
          <p:nvCxnSpPr>
            <p:cNvPr id="93" name="Straight Arrow Connector 92"/>
            <p:cNvCxnSpPr/>
            <p:nvPr/>
          </p:nvCxnSpPr>
          <p:spPr bwMode="auto">
            <a:xfrm>
              <a:off x="3118148" y="2641717"/>
              <a:ext cx="1036201" cy="0"/>
            </a:xfrm>
            <a:prstGeom prst="straightConnector1">
              <a:avLst/>
            </a:prstGeom>
            <a:noFill/>
            <a:ln w="19050" cap="flat" cmpd="sng" algn="ctr">
              <a:solidFill>
                <a:srgbClr val="FF0000"/>
              </a:solidFill>
              <a:prstDash val="solid"/>
              <a:round/>
              <a:headEnd type="none" w="med" len="med"/>
              <a:tailEnd type="triangle" w="med" len="med"/>
            </a:ln>
            <a:effectLst/>
          </p:spPr>
        </p:cxnSp>
        <p:cxnSp>
          <p:nvCxnSpPr>
            <p:cNvPr id="106" name="Straight Arrow Connector 105"/>
            <p:cNvCxnSpPr/>
            <p:nvPr/>
          </p:nvCxnSpPr>
          <p:spPr bwMode="auto">
            <a:xfrm>
              <a:off x="1100557" y="2644178"/>
              <a:ext cx="1036201" cy="0"/>
            </a:xfrm>
            <a:prstGeom prst="straightConnector1">
              <a:avLst/>
            </a:prstGeom>
            <a:noFill/>
            <a:ln w="19050" cap="flat" cmpd="sng" algn="ctr">
              <a:solidFill>
                <a:srgbClr val="FF0000"/>
              </a:solidFill>
              <a:prstDash val="solid"/>
              <a:round/>
              <a:headEnd type="none" w="med" len="med"/>
              <a:tailEnd type="triangle" w="med" len="med"/>
            </a:ln>
            <a:effectLst/>
          </p:spPr>
        </p:cxnSp>
      </p:grpSp>
      <p:sp>
        <p:nvSpPr>
          <p:cNvPr id="100" name="Freeform 99"/>
          <p:cNvSpPr/>
          <p:nvPr/>
        </p:nvSpPr>
        <p:spPr bwMode="auto">
          <a:xfrm>
            <a:off x="5169757" y="4728660"/>
            <a:ext cx="986215" cy="393404"/>
          </a:xfrm>
          <a:custGeom>
            <a:avLst/>
            <a:gdLst>
              <a:gd name="connsiteX0" fmla="*/ 0 w 1881962"/>
              <a:gd name="connsiteY0" fmla="*/ 393404 h 393404"/>
              <a:gd name="connsiteX1" fmla="*/ 0 w 1881962"/>
              <a:gd name="connsiteY1" fmla="*/ 0 h 393404"/>
              <a:gd name="connsiteX2" fmla="*/ 1881962 w 1881962"/>
              <a:gd name="connsiteY2" fmla="*/ 10632 h 393404"/>
            </a:gdLst>
            <a:ahLst/>
            <a:cxnLst>
              <a:cxn ang="0">
                <a:pos x="connsiteX0" y="connsiteY0"/>
              </a:cxn>
              <a:cxn ang="0">
                <a:pos x="connsiteX1" y="connsiteY1"/>
              </a:cxn>
              <a:cxn ang="0">
                <a:pos x="connsiteX2" y="connsiteY2"/>
              </a:cxn>
            </a:cxnLst>
            <a:rect l="l" t="t" r="r" b="b"/>
            <a:pathLst>
              <a:path w="1881962" h="393404">
                <a:moveTo>
                  <a:pt x="0" y="393404"/>
                </a:moveTo>
                <a:lnTo>
                  <a:pt x="0" y="0"/>
                </a:lnTo>
                <a:lnTo>
                  <a:pt x="1881962" y="10632"/>
                </a:lnTo>
              </a:path>
            </a:pathLst>
          </a:custGeom>
          <a:noFill/>
          <a:ln w="19050"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1" name="TextBox 100"/>
          <p:cNvSpPr txBox="1"/>
          <p:nvPr/>
        </p:nvSpPr>
        <p:spPr>
          <a:xfrm rot="5400000">
            <a:off x="4666441" y="5372921"/>
            <a:ext cx="271190" cy="288878"/>
          </a:xfrm>
          <a:prstGeom prst="rect">
            <a:avLst/>
          </a:prstGeom>
          <a:noFill/>
        </p:spPr>
        <p:txBody>
          <a:bodyPr wrap="square" rtlCol="0">
            <a:spAutoFit/>
          </a:bodyPr>
          <a:lstStyle/>
          <a:p>
            <a:r>
              <a:rPr lang="en-US" dirty="0" smtClean="0"/>
              <a:t>…</a:t>
            </a:r>
            <a:endParaRPr lang="en-US" dirty="0"/>
          </a:p>
        </p:txBody>
      </p:sp>
      <p:sp>
        <p:nvSpPr>
          <p:cNvPr id="105" name="TextBox 104"/>
          <p:cNvSpPr txBox="1"/>
          <p:nvPr/>
        </p:nvSpPr>
        <p:spPr>
          <a:xfrm>
            <a:off x="1563992" y="4849818"/>
            <a:ext cx="822661" cy="400110"/>
          </a:xfrm>
          <a:prstGeom prst="rect">
            <a:avLst/>
          </a:prstGeom>
          <a:noFill/>
        </p:spPr>
        <p:txBody>
          <a:bodyPr wrap="none" rtlCol="0">
            <a:spAutoFit/>
          </a:bodyPr>
          <a:lstStyle/>
          <a:p>
            <a:r>
              <a:rPr lang="en-US" dirty="0" err="1" smtClean="0"/>
              <a:t>g_en</a:t>
            </a:r>
            <a:endParaRPr lang="en-US" dirty="0"/>
          </a:p>
        </p:txBody>
      </p:sp>
      <p:sp>
        <p:nvSpPr>
          <p:cNvPr id="107" name="TextBox 106"/>
          <p:cNvSpPr txBox="1"/>
          <p:nvPr/>
        </p:nvSpPr>
        <p:spPr>
          <a:xfrm>
            <a:off x="1492827" y="5075631"/>
            <a:ext cx="931665" cy="400110"/>
          </a:xfrm>
          <a:prstGeom prst="rect">
            <a:avLst/>
          </a:prstGeom>
          <a:noFill/>
        </p:spPr>
        <p:txBody>
          <a:bodyPr wrap="none" rtlCol="0">
            <a:spAutoFit/>
          </a:bodyPr>
          <a:lstStyle/>
          <a:p>
            <a:r>
              <a:rPr lang="en-US" dirty="0" err="1" smtClean="0"/>
              <a:t>g_arg</a:t>
            </a:r>
            <a:endParaRPr lang="en-US" dirty="0"/>
          </a:p>
        </p:txBody>
      </p:sp>
      <p:sp>
        <p:nvSpPr>
          <p:cNvPr id="109" name="TextBox 108"/>
          <p:cNvSpPr txBox="1"/>
          <p:nvPr/>
        </p:nvSpPr>
        <p:spPr>
          <a:xfrm>
            <a:off x="1393480" y="5350117"/>
            <a:ext cx="1977453" cy="923330"/>
          </a:xfrm>
          <a:prstGeom prst="rect">
            <a:avLst/>
          </a:prstGeom>
          <a:noFill/>
        </p:spPr>
        <p:txBody>
          <a:bodyPr wrap="square" rtlCol="0">
            <a:spAutoFit/>
          </a:bodyPr>
          <a:lstStyle/>
          <a:p>
            <a:pPr>
              <a:lnSpc>
                <a:spcPct val="90000"/>
              </a:lnSpc>
            </a:pPr>
            <a:r>
              <a:rPr lang="en-US" dirty="0" smtClean="0">
                <a:latin typeface="Comic Sans MS" panose="030F0702030302020204" pitchFamily="66" charset="0"/>
              </a:rPr>
              <a:t>results </a:t>
            </a:r>
            <a:endParaRPr lang="en-US" dirty="0" smtClean="0">
              <a:latin typeface="Comic Sans MS" panose="030F0702030302020204" pitchFamily="66" charset="0"/>
            </a:endParaRPr>
          </a:p>
          <a:p>
            <a:pPr>
              <a:lnSpc>
                <a:spcPct val="90000"/>
              </a:lnSpc>
            </a:pPr>
            <a:r>
              <a:rPr lang="en-US" dirty="0" smtClean="0">
                <a:latin typeface="Comic Sans MS" panose="030F0702030302020204" pitchFamily="66" charset="0"/>
              </a:rPr>
              <a:t>of g’s  method </a:t>
            </a:r>
            <a:r>
              <a:rPr lang="en-US" dirty="0" smtClean="0">
                <a:latin typeface="Comic Sans MS" panose="030F0702030302020204" pitchFamily="66" charset="0"/>
              </a:rPr>
              <a:t>calls</a:t>
            </a:r>
            <a:endParaRPr lang="en-US" dirty="0">
              <a:latin typeface="Comic Sans MS" panose="030F0702030302020204" pitchFamily="66" charset="0"/>
            </a:endParaRPr>
          </a:p>
        </p:txBody>
      </p:sp>
      <p:sp>
        <p:nvSpPr>
          <p:cNvPr id="13" name="Rectangle 12"/>
          <p:cNvSpPr/>
          <p:nvPr/>
        </p:nvSpPr>
        <p:spPr>
          <a:xfrm>
            <a:off x="6244267" y="4481308"/>
            <a:ext cx="1534394" cy="400110"/>
          </a:xfrm>
          <a:prstGeom prst="rect">
            <a:avLst/>
          </a:prstGeom>
        </p:spPr>
        <p:txBody>
          <a:bodyPr wrap="none">
            <a:spAutoFit/>
          </a:bodyPr>
          <a:lstStyle/>
          <a:p>
            <a:r>
              <a:rPr lang="en-US" dirty="0" smtClean="0"/>
              <a:t>to </a:t>
            </a:r>
            <a:r>
              <a:rPr lang="en-US" dirty="0" err="1" smtClean="0"/>
              <a:t>x_w_en</a:t>
            </a:r>
            <a:endParaRPr lang="en-US" dirty="0"/>
          </a:p>
        </p:txBody>
      </p:sp>
      <p:sp>
        <p:nvSpPr>
          <p:cNvPr id="112" name="Rectangle 111"/>
          <p:cNvSpPr/>
          <p:nvPr/>
        </p:nvSpPr>
        <p:spPr>
          <a:xfrm>
            <a:off x="6274957" y="4981655"/>
            <a:ext cx="1643399" cy="400110"/>
          </a:xfrm>
          <a:prstGeom prst="rect">
            <a:avLst/>
          </a:prstGeom>
        </p:spPr>
        <p:txBody>
          <a:bodyPr wrap="none">
            <a:spAutoFit/>
          </a:bodyPr>
          <a:lstStyle/>
          <a:p>
            <a:r>
              <a:rPr lang="en-US" dirty="0" smtClean="0"/>
              <a:t>to </a:t>
            </a:r>
            <a:r>
              <a:rPr lang="en-US" dirty="0" err="1" smtClean="0"/>
              <a:t>x_w_arg</a:t>
            </a:r>
            <a:endParaRPr lang="en-US" dirty="0"/>
          </a:p>
        </p:txBody>
      </p:sp>
      <p:sp>
        <p:nvSpPr>
          <p:cNvPr id="113" name="TextBox 112"/>
          <p:cNvSpPr txBox="1"/>
          <p:nvPr/>
        </p:nvSpPr>
        <p:spPr>
          <a:xfrm rot="5400000">
            <a:off x="6762100" y="5508516"/>
            <a:ext cx="271190" cy="288878"/>
          </a:xfrm>
          <a:prstGeom prst="rect">
            <a:avLst/>
          </a:prstGeom>
          <a:noFill/>
        </p:spPr>
        <p:txBody>
          <a:bodyPr wrap="square" rtlCol="0">
            <a:spAutoFit/>
          </a:bodyPr>
          <a:lstStyle/>
          <a:p>
            <a:r>
              <a:rPr lang="en-US" dirty="0" smtClean="0"/>
              <a:t>…</a:t>
            </a:r>
            <a:endParaRPr lang="en-US" dirty="0"/>
          </a:p>
        </p:txBody>
      </p:sp>
      <p:sp>
        <p:nvSpPr>
          <p:cNvPr id="14" name="Freeform 13"/>
          <p:cNvSpPr/>
          <p:nvPr/>
        </p:nvSpPr>
        <p:spPr bwMode="auto">
          <a:xfrm>
            <a:off x="4263376" y="5495287"/>
            <a:ext cx="616689" cy="404037"/>
          </a:xfrm>
          <a:custGeom>
            <a:avLst/>
            <a:gdLst>
              <a:gd name="connsiteX0" fmla="*/ 0 w 616689"/>
              <a:gd name="connsiteY0" fmla="*/ 0 h 404037"/>
              <a:gd name="connsiteX1" fmla="*/ 616689 w 616689"/>
              <a:gd name="connsiteY1" fmla="*/ 0 h 404037"/>
              <a:gd name="connsiteX2" fmla="*/ 616689 w 616689"/>
              <a:gd name="connsiteY2" fmla="*/ 404037 h 404037"/>
              <a:gd name="connsiteX3" fmla="*/ 31898 w 616689"/>
              <a:gd name="connsiteY3" fmla="*/ 393404 h 404037"/>
            </a:gdLst>
            <a:ahLst/>
            <a:cxnLst>
              <a:cxn ang="0">
                <a:pos x="connsiteX0" y="connsiteY0"/>
              </a:cxn>
              <a:cxn ang="0">
                <a:pos x="connsiteX1" y="connsiteY1"/>
              </a:cxn>
              <a:cxn ang="0">
                <a:pos x="connsiteX2" y="connsiteY2"/>
              </a:cxn>
              <a:cxn ang="0">
                <a:pos x="connsiteX3" y="connsiteY3"/>
              </a:cxn>
            </a:cxnLst>
            <a:rect l="l" t="t" r="r" b="b"/>
            <a:pathLst>
              <a:path w="616689" h="404037">
                <a:moveTo>
                  <a:pt x="0" y="0"/>
                </a:moveTo>
                <a:lnTo>
                  <a:pt x="616689" y="0"/>
                </a:lnTo>
                <a:lnTo>
                  <a:pt x="616689" y="404037"/>
                </a:lnTo>
                <a:lnTo>
                  <a:pt x="31898" y="393404"/>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4" name="TextBox 113"/>
          <p:cNvSpPr txBox="1"/>
          <p:nvPr/>
        </p:nvSpPr>
        <p:spPr>
          <a:xfrm>
            <a:off x="3715299" y="5814260"/>
            <a:ext cx="902811" cy="400110"/>
          </a:xfrm>
          <a:prstGeom prst="rect">
            <a:avLst/>
          </a:prstGeom>
          <a:noFill/>
        </p:spPr>
        <p:txBody>
          <a:bodyPr wrap="none" rtlCol="0">
            <a:spAutoFit/>
          </a:bodyPr>
          <a:lstStyle/>
          <a:p>
            <a:r>
              <a:rPr lang="en-US" dirty="0" err="1" smtClean="0"/>
              <a:t>g_res</a:t>
            </a:r>
            <a:endParaRPr lang="en-US" dirty="0"/>
          </a:p>
        </p:txBody>
      </p:sp>
    </p:spTree>
    <p:extLst>
      <p:ext uri="{BB962C8B-B14F-4D97-AF65-F5344CB8AC3E}">
        <p14:creationId xmlns:p14="http://schemas.microsoft.com/office/powerpoint/2010/main" val="267072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87"/>
                                        </p:tgtEl>
                                        <p:attrNameLst>
                                          <p:attrName>style.visibility</p:attrName>
                                        </p:attrNameLst>
                                      </p:cBhvr>
                                      <p:to>
                                        <p:strVal val="visible"/>
                                      </p:to>
                                    </p:set>
                                    <p:animEffect transition="in" filter="wipe(down)">
                                      <p:cBhvr>
                                        <p:cTn id="22" dur="500"/>
                                        <p:tgtEl>
                                          <p:spTgt spid="87"/>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70" grpId="0"/>
      <p:bldP spid="86" grpId="0"/>
      <p:bldP spid="10" grpId="0" animBg="1"/>
      <p:bldP spid="87" grpId="0" animBg="1"/>
      <p:bldP spid="100" grpId="0" animBg="1"/>
      <p:bldP spid="101" grpId="0"/>
      <p:bldP spid="105" grpId="0"/>
      <p:bldP spid="107" grpId="0"/>
      <p:bldP spid="109" grpId="0"/>
      <p:bldP spid="13" grpId="0"/>
      <p:bldP spid="112" grpId="0"/>
      <p:bldP spid="113" grpId="0"/>
      <p:bldP spid="14" grpId="0" animBg="1"/>
      <p:bldP spid="1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Scheduler</a:t>
            </a:r>
            <a:endParaRPr lang="en-US" dirty="0"/>
          </a:p>
        </p:txBody>
      </p:sp>
      <p:sp>
        <p:nvSpPr>
          <p:cNvPr id="7" name="Content Placeholder 2"/>
          <p:cNvSpPr txBox="1">
            <a:spLocks/>
          </p:cNvSpPr>
          <p:nvPr/>
        </p:nvSpPr>
        <p:spPr bwMode="auto">
          <a:xfrm>
            <a:off x="470065" y="1636814"/>
            <a:ext cx="7772400" cy="50727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110000"/>
              <a:buFont typeface="Wingdings" pitchFamily="-96" charset="2"/>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96"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96"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96"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96"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r>
              <a:rPr lang="en-US" sz="2400" kern="0" dirty="0" smtClean="0"/>
              <a:t>A module may contain many rules but the Bluespec semantics dictates that all legal behaviors be derivable by executing only one rule at a time</a:t>
            </a:r>
            <a:endParaRPr lang="en-US" sz="2400" kern="0" dirty="0"/>
          </a:p>
          <a:p>
            <a:r>
              <a:rPr lang="en-US" sz="2400" kern="0" dirty="0" smtClean="0"/>
              <a:t>Based on the </a:t>
            </a:r>
            <a:r>
              <a:rPr lang="en-US" sz="2400" kern="0" dirty="0"/>
              <a:t>conflict  information </a:t>
            </a:r>
            <a:r>
              <a:rPr lang="en-US" sz="2400" kern="0" dirty="0" smtClean="0"/>
              <a:t>about </a:t>
            </a:r>
            <a:r>
              <a:rPr lang="en-US" sz="2400" kern="0" dirty="0"/>
              <a:t>each of the </a:t>
            </a:r>
            <a:r>
              <a:rPr lang="en-US" sz="2400" kern="0" dirty="0" smtClean="0"/>
              <a:t>called methods, a scheduler is constructed by the compiler to decide which rule(s) can be execute concurrently and the schedule indicates it choice by setting </a:t>
            </a:r>
            <a:r>
              <a:rPr lang="en-US" sz="2400" kern="0" dirty="0" err="1" smtClean="0"/>
              <a:t>r_en</a:t>
            </a:r>
            <a:r>
              <a:rPr lang="en-US" sz="2400" kern="0" dirty="0" smtClean="0"/>
              <a:t>, the enable signal, of the chosen rule. </a:t>
            </a:r>
            <a:endParaRPr lang="en-US" sz="2400" kern="0" dirty="0"/>
          </a:p>
          <a:p>
            <a:r>
              <a:rPr lang="en-US" sz="2400" kern="0" dirty="0" smtClean="0"/>
              <a:t>The only dynamic input the scheduler needs is </a:t>
            </a:r>
            <a:r>
              <a:rPr lang="en-US" sz="2400" kern="0" dirty="0" err="1" smtClean="0"/>
              <a:t>g_en</a:t>
            </a:r>
            <a:r>
              <a:rPr lang="en-US" sz="2400" kern="0" dirty="0" smtClean="0"/>
              <a:t> </a:t>
            </a:r>
            <a:r>
              <a:rPr lang="en-US" sz="2400" kern="0" dirty="0" smtClean="0"/>
              <a:t>for all of its defined methods </a:t>
            </a:r>
            <a:r>
              <a:rPr lang="en-US" sz="2400" kern="0" dirty="0" smtClean="0"/>
              <a:t>g</a:t>
            </a:r>
            <a:endParaRPr lang="en-US" sz="2400" kern="0" dirty="0" smtClean="0"/>
          </a:p>
        </p:txBody>
      </p:sp>
      <p:sp>
        <p:nvSpPr>
          <p:cNvPr id="3" name="Date Placeholder 2"/>
          <p:cNvSpPr>
            <a:spLocks noGrp="1"/>
          </p:cNvSpPr>
          <p:nvPr>
            <p:ph type="dt" sz="half" idx="10"/>
          </p:nvPr>
        </p:nvSpPr>
        <p:spPr/>
        <p:txBody>
          <a:bodyPr/>
          <a:lstStyle/>
          <a:p>
            <a:pPr>
              <a:defRPr/>
            </a:pPr>
            <a:r>
              <a:rPr lang="en-US" smtClean="0"/>
              <a:t>September 25 2013</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http://csg.csail.mit.edu/6.s195</a:t>
            </a:r>
            <a:endParaRPr lang="en-US" dirty="0"/>
          </a:p>
        </p:txBody>
      </p:sp>
      <p:sp>
        <p:nvSpPr>
          <p:cNvPr id="9" name="Slide Number Placeholder 8"/>
          <p:cNvSpPr>
            <a:spLocks noGrp="1"/>
          </p:cNvSpPr>
          <p:nvPr>
            <p:ph type="sldNum" sz="quarter" idx="11"/>
          </p:nvPr>
        </p:nvSpPr>
        <p:spPr/>
        <p:txBody>
          <a:bodyPr/>
          <a:lstStyle/>
          <a:p>
            <a:pPr>
              <a:defRPr/>
            </a:pPr>
            <a:r>
              <a:rPr lang="en-US" smtClean="0"/>
              <a:t>L08-</a:t>
            </a:r>
            <a:fld id="{4F9502F6-954B-46E9-AC05-33DEDF4CA0BF}" type="slidenum">
              <a:rPr lang="en-US" smtClean="0"/>
              <a:pPr>
                <a:defRPr/>
              </a:pPr>
              <a:t>21</a:t>
            </a:fld>
            <a:endParaRPr lang="en-US" dirty="0"/>
          </a:p>
        </p:txBody>
      </p:sp>
    </p:spTree>
    <p:extLst>
      <p:ext uri="{BB962C8B-B14F-4D97-AF65-F5344CB8AC3E}">
        <p14:creationId xmlns:p14="http://schemas.microsoft.com/office/powerpoint/2010/main" val="339430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660066"/>
                </a:solidFill>
              </a:rPr>
              <a:t>Hardware Compilation:</a:t>
            </a:r>
            <a:br>
              <a:rPr lang="en-US" sz="2800" dirty="0">
                <a:solidFill>
                  <a:srgbClr val="660066"/>
                </a:solidFill>
              </a:rPr>
            </a:br>
            <a:r>
              <a:rPr lang="en-US" dirty="0" smtClean="0">
                <a:solidFill>
                  <a:srgbClr val="660066"/>
                </a:solidFill>
              </a:rPr>
              <a:t>Scheduler</a:t>
            </a:r>
            <a:endParaRPr lang="en-US" dirty="0"/>
          </a:p>
        </p:txBody>
      </p:sp>
      <p:sp>
        <p:nvSpPr>
          <p:cNvPr id="4" name="Date Placeholder 3"/>
          <p:cNvSpPr>
            <a:spLocks noGrp="1"/>
          </p:cNvSpPr>
          <p:nvPr>
            <p:ph type="dt" sz="half" idx="10"/>
          </p:nvPr>
        </p:nvSpPr>
        <p:spPr>
          <a:xfrm>
            <a:off x="871574" y="6301975"/>
            <a:ext cx="1905000" cy="457200"/>
          </a:xfrm>
        </p:spPr>
        <p:txBody>
          <a:bodyPr/>
          <a:lstStyle/>
          <a:p>
            <a:pPr>
              <a:defRPr/>
            </a:pPr>
            <a:r>
              <a:rPr lang="en-US" smtClean="0"/>
              <a:t>September 25 2013</a:t>
            </a:r>
            <a:endParaRPr lang="en-US" dirty="0"/>
          </a:p>
        </p:txBody>
      </p:sp>
      <p:sp>
        <p:nvSpPr>
          <p:cNvPr id="5" name="Slide Number Placeholder 4"/>
          <p:cNvSpPr>
            <a:spLocks noGrp="1"/>
          </p:cNvSpPr>
          <p:nvPr>
            <p:ph type="sldNum" sz="quarter" idx="11"/>
          </p:nvPr>
        </p:nvSpPr>
        <p:spPr/>
        <p:txBody>
          <a:bodyPr/>
          <a:lstStyle/>
          <a:p>
            <a:pPr>
              <a:defRPr/>
            </a:pPr>
            <a:r>
              <a:rPr lang="en-US" smtClean="0"/>
              <a:t>L08-</a:t>
            </a:r>
            <a:fld id="{4F9502F6-954B-46E9-AC05-33DEDF4CA0BF}" type="slidenum">
              <a:rPr lang="en-US" smtClean="0"/>
              <a:pPr>
                <a:defRPr/>
              </a:pPr>
              <a:t>22</a:t>
            </a:fld>
            <a:endParaRPr lang="en-US" dirty="0"/>
          </a:p>
        </p:txBody>
      </p:sp>
      <p:sp>
        <p:nvSpPr>
          <p:cNvPr id="6" name="Footer Placeholder 5"/>
          <p:cNvSpPr>
            <a:spLocks noGrp="1"/>
          </p:cNvSpPr>
          <p:nvPr>
            <p:ph type="ftr" sz="quarter" idx="12"/>
          </p:nvPr>
        </p:nvSpPr>
        <p:spPr>
          <a:xfrm>
            <a:off x="3970373" y="6301975"/>
            <a:ext cx="3302001" cy="457200"/>
          </a:xfrm>
        </p:spPr>
        <p:txBody>
          <a:bodyPr/>
          <a:lstStyle/>
          <a:p>
            <a:pPr>
              <a:defRPr/>
            </a:pPr>
            <a:r>
              <a:rPr lang="en-US" smtClean="0"/>
              <a:t>http://csg.csail.mit.edu/6.s195</a:t>
            </a:r>
            <a:endParaRPr lang="en-US" dirty="0"/>
          </a:p>
        </p:txBody>
      </p:sp>
      <p:grpSp>
        <p:nvGrpSpPr>
          <p:cNvPr id="52" name="Group 51"/>
          <p:cNvGrpSpPr/>
          <p:nvPr/>
        </p:nvGrpSpPr>
        <p:grpSpPr>
          <a:xfrm>
            <a:off x="6655357" y="2440172"/>
            <a:ext cx="1836840" cy="652794"/>
            <a:chOff x="4669502" y="5684647"/>
            <a:chExt cx="1836840" cy="652794"/>
          </a:xfrm>
        </p:grpSpPr>
        <p:sp>
          <p:nvSpPr>
            <p:cNvPr id="53" name="Moon 52"/>
            <p:cNvSpPr/>
            <p:nvPr/>
          </p:nvSpPr>
          <p:spPr>
            <a:xfrm flipH="1">
              <a:off x="4783735" y="5787367"/>
              <a:ext cx="491182" cy="550074"/>
            </a:xfrm>
            <a:prstGeom prst="moon">
              <a:avLst>
                <a:gd name="adj" fmla="val 76666"/>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54" name="Straight Arrow Connector 53"/>
            <p:cNvCxnSpPr>
              <a:stCxn id="53" idx="1"/>
            </p:cNvCxnSpPr>
            <p:nvPr/>
          </p:nvCxnSpPr>
          <p:spPr>
            <a:xfrm>
              <a:off x="5274917" y="6062404"/>
              <a:ext cx="949613" cy="5472"/>
            </a:xfrm>
            <a:prstGeom prst="straightConnector1">
              <a:avLst/>
            </a:prstGeom>
            <a:ln w="19050">
              <a:solidFill>
                <a:schemeClr val="tx1"/>
              </a:solidFill>
              <a:headEnd type="none" w="med" len="med"/>
              <a:tailEnd type="triangle" w="med" len="med"/>
            </a:ln>
          </p:spPr>
          <p:style>
            <a:lnRef idx="2">
              <a:schemeClr val="dk1"/>
            </a:lnRef>
            <a:fillRef idx="1">
              <a:schemeClr val="lt1"/>
            </a:fillRef>
            <a:effectRef idx="0">
              <a:schemeClr val="dk1"/>
            </a:effectRef>
            <a:fontRef idx="minor">
              <a:schemeClr val="dk1"/>
            </a:fontRef>
          </p:style>
        </p:cxnSp>
        <p:sp>
          <p:nvSpPr>
            <p:cNvPr id="55" name="TextBox 54"/>
            <p:cNvSpPr txBox="1"/>
            <p:nvPr/>
          </p:nvSpPr>
          <p:spPr>
            <a:xfrm>
              <a:off x="5197180" y="5684647"/>
              <a:ext cx="1309162" cy="400110"/>
            </a:xfrm>
            <a:prstGeom prst="rect">
              <a:avLst/>
            </a:prstGeom>
            <a:noFill/>
          </p:spPr>
          <p:txBody>
            <a:bodyPr wrap="square" rtlCol="0">
              <a:spAutoFit/>
            </a:bodyPr>
            <a:lstStyle/>
            <a:p>
              <a:r>
                <a:rPr lang="en-US" dirty="0" err="1" smtClean="0"/>
                <a:t>x_w_arg</a:t>
              </a:r>
              <a:endParaRPr lang="en-US" dirty="0"/>
            </a:p>
          </p:txBody>
        </p:sp>
        <p:sp>
          <p:nvSpPr>
            <p:cNvPr id="56" name="TextBox 55"/>
            <p:cNvSpPr txBox="1"/>
            <p:nvPr/>
          </p:nvSpPr>
          <p:spPr>
            <a:xfrm rot="5400000">
              <a:off x="4678346" y="5865423"/>
              <a:ext cx="271190" cy="288878"/>
            </a:xfrm>
            <a:prstGeom prst="rect">
              <a:avLst/>
            </a:prstGeom>
            <a:noFill/>
          </p:spPr>
          <p:txBody>
            <a:bodyPr wrap="square" rtlCol="0">
              <a:spAutoFit/>
            </a:bodyPr>
            <a:lstStyle/>
            <a:p>
              <a:r>
                <a:rPr lang="en-US" dirty="0" smtClean="0"/>
                <a:t>…</a:t>
              </a:r>
              <a:endParaRPr lang="en-US" dirty="0"/>
            </a:p>
          </p:txBody>
        </p:sp>
      </p:grpSp>
      <p:cxnSp>
        <p:nvCxnSpPr>
          <p:cNvPr id="65" name="Straight Arrow Connector 64"/>
          <p:cNvCxnSpPr>
            <a:stCxn id="69" idx="3"/>
          </p:cNvCxnSpPr>
          <p:nvPr/>
        </p:nvCxnSpPr>
        <p:spPr>
          <a:xfrm>
            <a:off x="5789958" y="2644061"/>
            <a:ext cx="1070198" cy="4654"/>
          </a:xfrm>
          <a:prstGeom prst="straightConnector1">
            <a:avLst/>
          </a:prstGeom>
          <a:ln w="19050">
            <a:solidFill>
              <a:schemeClr val="tx1"/>
            </a:solidFill>
            <a:headEnd type="none" w="med" len="med"/>
            <a:tailEnd type="triangle" w="med" len="med"/>
          </a:ln>
        </p:spPr>
        <p:style>
          <a:lnRef idx="2">
            <a:schemeClr val="dk1"/>
          </a:lnRef>
          <a:fillRef idx="1">
            <a:schemeClr val="lt1"/>
          </a:fillRef>
          <a:effectRef idx="0">
            <a:schemeClr val="dk1"/>
          </a:effectRef>
          <a:fontRef idx="minor">
            <a:schemeClr val="dk1"/>
          </a:fontRef>
        </p:style>
      </p:cxnSp>
      <p:grpSp>
        <p:nvGrpSpPr>
          <p:cNvPr id="7" name="Group 6"/>
          <p:cNvGrpSpPr/>
          <p:nvPr/>
        </p:nvGrpSpPr>
        <p:grpSpPr>
          <a:xfrm>
            <a:off x="2378799" y="2131932"/>
            <a:ext cx="3411159" cy="961034"/>
            <a:chOff x="1113804" y="2230757"/>
            <a:chExt cx="3411159" cy="961034"/>
          </a:xfrm>
        </p:grpSpPr>
        <p:grpSp>
          <p:nvGrpSpPr>
            <p:cNvPr id="58" name="Group 57"/>
            <p:cNvGrpSpPr/>
            <p:nvPr/>
          </p:nvGrpSpPr>
          <p:grpSpPr>
            <a:xfrm>
              <a:off x="1113804" y="2410213"/>
              <a:ext cx="3039251" cy="781578"/>
              <a:chOff x="1314649" y="5089587"/>
              <a:chExt cx="3039251" cy="781578"/>
            </a:xfrm>
          </p:grpSpPr>
          <p:grpSp>
            <p:nvGrpSpPr>
              <p:cNvPr id="59" name="Group 58"/>
              <p:cNvGrpSpPr/>
              <p:nvPr/>
            </p:nvGrpSpPr>
            <p:grpSpPr>
              <a:xfrm>
                <a:off x="2186272" y="5089587"/>
                <a:ext cx="2167628" cy="781578"/>
                <a:chOff x="2186272" y="5089587"/>
                <a:chExt cx="2167628" cy="781578"/>
              </a:xfrm>
            </p:grpSpPr>
            <p:sp>
              <p:nvSpPr>
                <p:cNvPr id="61" name="Cloud 60"/>
                <p:cNvSpPr/>
                <p:nvPr/>
              </p:nvSpPr>
              <p:spPr>
                <a:xfrm>
                  <a:off x="2186272" y="5089587"/>
                  <a:ext cx="1144308" cy="781578"/>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00" dirty="0" smtClean="0"/>
                    <a:t>r1</a:t>
                  </a:r>
                  <a:endParaRPr lang="en-US" dirty="0"/>
                </a:p>
              </p:txBody>
            </p:sp>
            <p:cxnSp>
              <p:nvCxnSpPr>
                <p:cNvPr id="62" name="Straight Arrow Connector 61"/>
                <p:cNvCxnSpPr/>
                <p:nvPr/>
              </p:nvCxnSpPr>
              <p:spPr bwMode="auto">
                <a:xfrm>
                  <a:off x="3318993" y="5488653"/>
                  <a:ext cx="1034907" cy="6168"/>
                </a:xfrm>
                <a:prstGeom prst="straightConnector1">
                  <a:avLst/>
                </a:prstGeom>
                <a:noFill/>
                <a:ln w="19050" cap="flat" cmpd="sng" algn="ctr">
                  <a:solidFill>
                    <a:schemeClr val="tx1"/>
                  </a:solidFill>
                  <a:prstDash val="solid"/>
                  <a:round/>
                  <a:headEnd type="none" w="med" len="med"/>
                  <a:tailEnd type="triangle" w="med" len="med"/>
                </a:ln>
                <a:effectLst/>
              </p:spPr>
            </p:cxnSp>
          </p:grpSp>
          <p:cxnSp>
            <p:nvCxnSpPr>
              <p:cNvPr id="60" name="Straight Arrow Connector 59"/>
              <p:cNvCxnSpPr/>
              <p:nvPr/>
            </p:nvCxnSpPr>
            <p:spPr bwMode="auto">
              <a:xfrm flipV="1">
                <a:off x="1314649" y="5522278"/>
                <a:ext cx="892649" cy="2729"/>
              </a:xfrm>
              <a:prstGeom prst="straightConnector1">
                <a:avLst/>
              </a:prstGeom>
              <a:noFill/>
              <a:ln w="19050" cap="flat" cmpd="sng" algn="ctr">
                <a:solidFill>
                  <a:schemeClr val="tx1"/>
                </a:solidFill>
                <a:prstDash val="solid"/>
                <a:round/>
                <a:headEnd type="none" w="med" len="med"/>
                <a:tailEnd type="triangle" w="med" len="med"/>
              </a:ln>
              <a:effectLst/>
            </p:spPr>
          </p:cxnSp>
        </p:grpSp>
        <p:grpSp>
          <p:nvGrpSpPr>
            <p:cNvPr id="66" name="Group 65"/>
            <p:cNvGrpSpPr/>
            <p:nvPr/>
          </p:nvGrpSpPr>
          <p:grpSpPr>
            <a:xfrm>
              <a:off x="4154349" y="2230757"/>
              <a:ext cx="370614" cy="707886"/>
              <a:chOff x="5635256" y="4472080"/>
              <a:chExt cx="370614" cy="707886"/>
            </a:xfrm>
          </p:grpSpPr>
          <p:sp>
            <p:nvSpPr>
              <p:cNvPr id="68" name="TextBox 67"/>
              <p:cNvSpPr txBox="1"/>
              <p:nvPr/>
            </p:nvSpPr>
            <p:spPr>
              <a:xfrm>
                <a:off x="5635256" y="4472080"/>
                <a:ext cx="370614" cy="707886"/>
              </a:xfrm>
              <a:prstGeom prst="rect">
                <a:avLst/>
              </a:prstGeom>
              <a:noFill/>
            </p:spPr>
            <p:txBody>
              <a:bodyPr wrap="none" rtlCol="0">
                <a:spAutoFit/>
              </a:bodyPr>
              <a:lstStyle/>
              <a:p>
                <a:r>
                  <a:rPr lang="en-US" sz="4000" dirty="0" smtClean="0"/>
                  <a:t>.</a:t>
                </a:r>
                <a:endParaRPr lang="en-US" sz="4000" dirty="0"/>
              </a:p>
            </p:txBody>
          </p:sp>
          <p:sp>
            <p:nvSpPr>
              <p:cNvPr id="69" name="Rectangle 68"/>
              <p:cNvSpPr/>
              <p:nvPr/>
            </p:nvSpPr>
            <p:spPr bwMode="auto">
              <a:xfrm>
                <a:off x="5635256" y="4815390"/>
                <a:ext cx="370614" cy="33763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cxnSp>
          <p:nvCxnSpPr>
            <p:cNvPr id="71" name="Straight Arrow Connector 70"/>
            <p:cNvCxnSpPr/>
            <p:nvPr/>
          </p:nvCxnSpPr>
          <p:spPr bwMode="auto">
            <a:xfrm>
              <a:off x="3118148" y="2641717"/>
              <a:ext cx="1036201" cy="0"/>
            </a:xfrm>
            <a:prstGeom prst="straightConnector1">
              <a:avLst/>
            </a:prstGeom>
            <a:noFill/>
            <a:ln w="19050" cap="flat" cmpd="sng" algn="ctr">
              <a:solidFill>
                <a:srgbClr val="FF0000"/>
              </a:solidFill>
              <a:prstDash val="solid"/>
              <a:round/>
              <a:headEnd type="none" w="med" len="med"/>
              <a:tailEnd type="triangle" w="med" len="med"/>
            </a:ln>
            <a:effectLst/>
          </p:spPr>
        </p:cxnSp>
      </p:grpSp>
      <p:grpSp>
        <p:nvGrpSpPr>
          <p:cNvPr id="3" name="Group 2"/>
          <p:cNvGrpSpPr/>
          <p:nvPr/>
        </p:nvGrpSpPr>
        <p:grpSpPr>
          <a:xfrm>
            <a:off x="6666714" y="1885305"/>
            <a:ext cx="1778637" cy="589937"/>
            <a:chOff x="5401719" y="1984130"/>
            <a:chExt cx="1778637" cy="589937"/>
          </a:xfrm>
        </p:grpSpPr>
        <p:sp>
          <p:nvSpPr>
            <p:cNvPr id="73" name="Moon 72"/>
            <p:cNvSpPr/>
            <p:nvPr/>
          </p:nvSpPr>
          <p:spPr>
            <a:xfrm flipH="1">
              <a:off x="5515952" y="2213011"/>
              <a:ext cx="319912" cy="361056"/>
            </a:xfrm>
            <a:prstGeom prst="moon">
              <a:avLst>
                <a:gd name="adj" fmla="val 76666"/>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74" name="Straight Arrow Connector 73"/>
            <p:cNvCxnSpPr>
              <a:stCxn id="73" idx="1"/>
            </p:cNvCxnSpPr>
            <p:nvPr/>
          </p:nvCxnSpPr>
          <p:spPr>
            <a:xfrm>
              <a:off x="5835864" y="2393539"/>
              <a:ext cx="1120883" cy="0"/>
            </a:xfrm>
            <a:prstGeom prst="straightConnector1">
              <a:avLst/>
            </a:prstGeom>
            <a:ln w="19050">
              <a:solidFill>
                <a:srgbClr val="FF0000"/>
              </a:solidFill>
              <a:headEnd type="none" w="med" len="med"/>
              <a:tailEnd type="triangle" w="med" len="med"/>
            </a:ln>
          </p:spPr>
          <p:style>
            <a:lnRef idx="2">
              <a:schemeClr val="dk1"/>
            </a:lnRef>
            <a:fillRef idx="1">
              <a:schemeClr val="lt1"/>
            </a:fillRef>
            <a:effectRef idx="0">
              <a:schemeClr val="dk1"/>
            </a:effectRef>
            <a:fontRef idx="minor">
              <a:schemeClr val="dk1"/>
            </a:fontRef>
          </p:style>
        </p:cxnSp>
        <p:sp>
          <p:nvSpPr>
            <p:cNvPr id="75" name="TextBox 74"/>
            <p:cNvSpPr txBox="1"/>
            <p:nvPr/>
          </p:nvSpPr>
          <p:spPr>
            <a:xfrm>
              <a:off x="5937808" y="1984130"/>
              <a:ext cx="1242548" cy="400110"/>
            </a:xfrm>
            <a:prstGeom prst="rect">
              <a:avLst/>
            </a:prstGeom>
            <a:noFill/>
          </p:spPr>
          <p:txBody>
            <a:bodyPr wrap="square" rtlCol="0">
              <a:spAutoFit/>
            </a:bodyPr>
            <a:lstStyle/>
            <a:p>
              <a:r>
                <a:rPr lang="en-US" dirty="0" err="1" smtClean="0"/>
                <a:t>x_w_en</a:t>
              </a:r>
              <a:endParaRPr lang="en-US" dirty="0"/>
            </a:p>
          </p:txBody>
        </p:sp>
        <p:sp>
          <p:nvSpPr>
            <p:cNvPr id="76" name="TextBox 75"/>
            <p:cNvSpPr txBox="1"/>
            <p:nvPr/>
          </p:nvSpPr>
          <p:spPr>
            <a:xfrm rot="5400000">
              <a:off x="5410563" y="2184737"/>
              <a:ext cx="271190" cy="288878"/>
            </a:xfrm>
            <a:prstGeom prst="rect">
              <a:avLst/>
            </a:prstGeom>
            <a:noFill/>
          </p:spPr>
          <p:txBody>
            <a:bodyPr wrap="square" rtlCol="0">
              <a:spAutoFit/>
            </a:bodyPr>
            <a:lstStyle/>
            <a:p>
              <a:r>
                <a:rPr lang="en-US" dirty="0" smtClean="0"/>
                <a:t>…</a:t>
              </a:r>
              <a:endParaRPr lang="en-US" dirty="0"/>
            </a:p>
          </p:txBody>
        </p:sp>
      </p:grpSp>
      <p:sp>
        <p:nvSpPr>
          <p:cNvPr id="78" name="Freeform 77"/>
          <p:cNvSpPr/>
          <p:nvPr/>
        </p:nvSpPr>
        <p:spPr bwMode="auto">
          <a:xfrm>
            <a:off x="5156510" y="2144645"/>
            <a:ext cx="1658679" cy="393404"/>
          </a:xfrm>
          <a:custGeom>
            <a:avLst/>
            <a:gdLst>
              <a:gd name="connsiteX0" fmla="*/ 0 w 1881962"/>
              <a:gd name="connsiteY0" fmla="*/ 393404 h 393404"/>
              <a:gd name="connsiteX1" fmla="*/ 0 w 1881962"/>
              <a:gd name="connsiteY1" fmla="*/ 0 h 393404"/>
              <a:gd name="connsiteX2" fmla="*/ 1881962 w 1881962"/>
              <a:gd name="connsiteY2" fmla="*/ 10632 h 393404"/>
            </a:gdLst>
            <a:ahLst/>
            <a:cxnLst>
              <a:cxn ang="0">
                <a:pos x="connsiteX0" y="connsiteY0"/>
              </a:cxn>
              <a:cxn ang="0">
                <a:pos x="connsiteX1" y="connsiteY1"/>
              </a:cxn>
              <a:cxn ang="0">
                <a:pos x="connsiteX2" y="connsiteY2"/>
              </a:cxn>
            </a:cxnLst>
            <a:rect l="l" t="t" r="r" b="b"/>
            <a:pathLst>
              <a:path w="1881962" h="393404">
                <a:moveTo>
                  <a:pt x="0" y="393404"/>
                </a:moveTo>
                <a:lnTo>
                  <a:pt x="0" y="0"/>
                </a:lnTo>
                <a:lnTo>
                  <a:pt x="1881962" y="10632"/>
                </a:lnTo>
              </a:path>
            </a:pathLst>
          </a:custGeom>
          <a:noFill/>
          <a:ln w="19050"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0" name="TextBox 79"/>
          <p:cNvSpPr txBox="1"/>
          <p:nvPr/>
        </p:nvSpPr>
        <p:spPr>
          <a:xfrm>
            <a:off x="1264995" y="2525773"/>
            <a:ext cx="1765900" cy="923330"/>
          </a:xfrm>
          <a:prstGeom prst="rect">
            <a:avLst/>
          </a:prstGeom>
          <a:noFill/>
        </p:spPr>
        <p:txBody>
          <a:bodyPr wrap="square" rtlCol="0">
            <a:spAutoFit/>
          </a:bodyPr>
          <a:lstStyle/>
          <a:p>
            <a:pPr>
              <a:lnSpc>
                <a:spcPct val="90000"/>
              </a:lnSpc>
            </a:pPr>
            <a:r>
              <a:rPr lang="en-US" dirty="0" smtClean="0">
                <a:latin typeface="Comic Sans MS" panose="030F0702030302020204" pitchFamily="66" charset="0"/>
              </a:rPr>
              <a:t>results </a:t>
            </a:r>
            <a:endParaRPr lang="en-US" dirty="0" smtClean="0">
              <a:latin typeface="Comic Sans MS" panose="030F0702030302020204" pitchFamily="66" charset="0"/>
            </a:endParaRPr>
          </a:p>
          <a:p>
            <a:pPr>
              <a:lnSpc>
                <a:spcPct val="90000"/>
              </a:lnSpc>
            </a:pPr>
            <a:r>
              <a:rPr lang="en-US" dirty="0" smtClean="0">
                <a:latin typeface="Comic Sans MS" panose="030F0702030302020204" pitchFamily="66" charset="0"/>
              </a:rPr>
              <a:t>of r1 method </a:t>
            </a:r>
            <a:r>
              <a:rPr lang="en-US" dirty="0" smtClean="0">
                <a:latin typeface="Comic Sans MS" panose="030F0702030302020204" pitchFamily="66" charset="0"/>
              </a:rPr>
              <a:t>calls</a:t>
            </a:r>
            <a:endParaRPr lang="en-US" dirty="0">
              <a:latin typeface="Comic Sans MS" panose="030F0702030302020204" pitchFamily="66" charset="0"/>
            </a:endParaRPr>
          </a:p>
        </p:txBody>
      </p:sp>
      <p:grpSp>
        <p:nvGrpSpPr>
          <p:cNvPr id="84" name="Group 83"/>
          <p:cNvGrpSpPr/>
          <p:nvPr/>
        </p:nvGrpSpPr>
        <p:grpSpPr>
          <a:xfrm>
            <a:off x="2392046" y="2168590"/>
            <a:ext cx="2604247" cy="471637"/>
            <a:chOff x="1127051" y="2267415"/>
            <a:chExt cx="2604247" cy="471637"/>
          </a:xfrm>
        </p:grpSpPr>
        <p:sp>
          <p:nvSpPr>
            <p:cNvPr id="81" name="Flowchart: Delay 80"/>
            <p:cNvSpPr/>
            <p:nvPr/>
          </p:nvSpPr>
          <p:spPr bwMode="auto">
            <a:xfrm>
              <a:off x="3475052" y="2440172"/>
              <a:ext cx="256246" cy="298880"/>
            </a:xfrm>
            <a:prstGeom prst="flowChartDelay">
              <a:avLst/>
            </a:prstGeom>
            <a:solidFill>
              <a:schemeClr val="bg1"/>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2" name="Freeform 81"/>
            <p:cNvSpPr/>
            <p:nvPr/>
          </p:nvSpPr>
          <p:spPr bwMode="auto">
            <a:xfrm>
              <a:off x="1127051" y="2267415"/>
              <a:ext cx="2354558" cy="337561"/>
            </a:xfrm>
            <a:custGeom>
              <a:avLst/>
              <a:gdLst>
                <a:gd name="connsiteX0" fmla="*/ 0 w 2349796"/>
                <a:gd name="connsiteY0" fmla="*/ 329610 h 329610"/>
                <a:gd name="connsiteX1" fmla="*/ 723014 w 2349796"/>
                <a:gd name="connsiteY1" fmla="*/ 329610 h 329610"/>
                <a:gd name="connsiteX2" fmla="*/ 733647 w 2349796"/>
                <a:gd name="connsiteY2" fmla="*/ 0 h 329610"/>
                <a:gd name="connsiteX3" fmla="*/ 2094614 w 2349796"/>
                <a:gd name="connsiteY3" fmla="*/ 10633 h 329610"/>
                <a:gd name="connsiteX4" fmla="*/ 2105247 w 2349796"/>
                <a:gd name="connsiteY4" fmla="*/ 223284 h 329610"/>
                <a:gd name="connsiteX5" fmla="*/ 2349796 w 2349796"/>
                <a:gd name="connsiteY5" fmla="*/ 223284 h 329610"/>
                <a:gd name="connsiteX0" fmla="*/ 0 w 2349796"/>
                <a:gd name="connsiteY0" fmla="*/ 329610 h 329610"/>
                <a:gd name="connsiteX1" fmla="*/ 699160 w 2349796"/>
                <a:gd name="connsiteY1" fmla="*/ 329610 h 329610"/>
                <a:gd name="connsiteX2" fmla="*/ 733647 w 2349796"/>
                <a:gd name="connsiteY2" fmla="*/ 0 h 329610"/>
                <a:gd name="connsiteX3" fmla="*/ 2094614 w 2349796"/>
                <a:gd name="connsiteY3" fmla="*/ 10633 h 329610"/>
                <a:gd name="connsiteX4" fmla="*/ 2105247 w 2349796"/>
                <a:gd name="connsiteY4" fmla="*/ 223284 h 329610"/>
                <a:gd name="connsiteX5" fmla="*/ 2349796 w 2349796"/>
                <a:gd name="connsiteY5" fmla="*/ 223284 h 329610"/>
                <a:gd name="connsiteX0" fmla="*/ 0 w 2349796"/>
                <a:gd name="connsiteY0" fmla="*/ 337561 h 337561"/>
                <a:gd name="connsiteX1" fmla="*/ 699160 w 2349796"/>
                <a:gd name="connsiteY1" fmla="*/ 337561 h 337561"/>
                <a:gd name="connsiteX2" fmla="*/ 701841 w 2349796"/>
                <a:gd name="connsiteY2" fmla="*/ 0 h 337561"/>
                <a:gd name="connsiteX3" fmla="*/ 2094614 w 2349796"/>
                <a:gd name="connsiteY3" fmla="*/ 18584 h 337561"/>
                <a:gd name="connsiteX4" fmla="*/ 2105247 w 2349796"/>
                <a:gd name="connsiteY4" fmla="*/ 231235 h 337561"/>
                <a:gd name="connsiteX5" fmla="*/ 2349796 w 2349796"/>
                <a:gd name="connsiteY5" fmla="*/ 231235 h 337561"/>
                <a:gd name="connsiteX0" fmla="*/ 0 w 2349796"/>
                <a:gd name="connsiteY0" fmla="*/ 337561 h 337561"/>
                <a:gd name="connsiteX1" fmla="*/ 699160 w 2349796"/>
                <a:gd name="connsiteY1" fmla="*/ 337561 h 337561"/>
                <a:gd name="connsiteX2" fmla="*/ 701841 w 2349796"/>
                <a:gd name="connsiteY2" fmla="*/ 0 h 337561"/>
                <a:gd name="connsiteX3" fmla="*/ 2102565 w 2349796"/>
                <a:gd name="connsiteY3" fmla="*/ 10633 h 337561"/>
                <a:gd name="connsiteX4" fmla="*/ 2105247 w 2349796"/>
                <a:gd name="connsiteY4" fmla="*/ 231235 h 337561"/>
                <a:gd name="connsiteX5" fmla="*/ 2349796 w 2349796"/>
                <a:gd name="connsiteY5" fmla="*/ 231235 h 337561"/>
                <a:gd name="connsiteX0" fmla="*/ 0 w 2349796"/>
                <a:gd name="connsiteY0" fmla="*/ 350782 h 350782"/>
                <a:gd name="connsiteX1" fmla="*/ 699160 w 2349796"/>
                <a:gd name="connsiteY1" fmla="*/ 350782 h 350782"/>
                <a:gd name="connsiteX2" fmla="*/ 701841 w 2349796"/>
                <a:gd name="connsiteY2" fmla="*/ 13221 h 350782"/>
                <a:gd name="connsiteX3" fmla="*/ 2094614 w 2349796"/>
                <a:gd name="connsiteY3" fmla="*/ 0 h 350782"/>
                <a:gd name="connsiteX4" fmla="*/ 2105247 w 2349796"/>
                <a:gd name="connsiteY4" fmla="*/ 244456 h 350782"/>
                <a:gd name="connsiteX5" fmla="*/ 2349796 w 2349796"/>
                <a:gd name="connsiteY5" fmla="*/ 244456 h 350782"/>
                <a:gd name="connsiteX0" fmla="*/ 0 w 2349796"/>
                <a:gd name="connsiteY0" fmla="*/ 337561 h 337561"/>
                <a:gd name="connsiteX1" fmla="*/ 699160 w 2349796"/>
                <a:gd name="connsiteY1" fmla="*/ 337561 h 337561"/>
                <a:gd name="connsiteX2" fmla="*/ 701841 w 2349796"/>
                <a:gd name="connsiteY2" fmla="*/ 0 h 337561"/>
                <a:gd name="connsiteX3" fmla="*/ 2094614 w 2349796"/>
                <a:gd name="connsiteY3" fmla="*/ 1066 h 337561"/>
                <a:gd name="connsiteX4" fmla="*/ 2105247 w 2349796"/>
                <a:gd name="connsiteY4" fmla="*/ 231235 h 337561"/>
                <a:gd name="connsiteX5" fmla="*/ 2349796 w 2349796"/>
                <a:gd name="connsiteY5" fmla="*/ 231235 h 337561"/>
                <a:gd name="connsiteX0" fmla="*/ 0 w 2349796"/>
                <a:gd name="connsiteY0" fmla="*/ 337561 h 337561"/>
                <a:gd name="connsiteX1" fmla="*/ 699160 w 2349796"/>
                <a:gd name="connsiteY1" fmla="*/ 337561 h 337561"/>
                <a:gd name="connsiteX2" fmla="*/ 701841 w 2349796"/>
                <a:gd name="connsiteY2" fmla="*/ 0 h 337561"/>
                <a:gd name="connsiteX3" fmla="*/ 2094614 w 2349796"/>
                <a:gd name="connsiteY3" fmla="*/ 1066 h 337561"/>
                <a:gd name="connsiteX4" fmla="*/ 2090960 w 2349796"/>
                <a:gd name="connsiteY4" fmla="*/ 235998 h 337561"/>
                <a:gd name="connsiteX5" fmla="*/ 2349796 w 2349796"/>
                <a:gd name="connsiteY5" fmla="*/ 231235 h 337561"/>
                <a:gd name="connsiteX0" fmla="*/ 0 w 2354558"/>
                <a:gd name="connsiteY0" fmla="*/ 337561 h 337561"/>
                <a:gd name="connsiteX1" fmla="*/ 699160 w 2354558"/>
                <a:gd name="connsiteY1" fmla="*/ 337561 h 337561"/>
                <a:gd name="connsiteX2" fmla="*/ 701841 w 2354558"/>
                <a:gd name="connsiteY2" fmla="*/ 0 h 337561"/>
                <a:gd name="connsiteX3" fmla="*/ 2094614 w 2354558"/>
                <a:gd name="connsiteY3" fmla="*/ 1066 h 337561"/>
                <a:gd name="connsiteX4" fmla="*/ 2090960 w 2354558"/>
                <a:gd name="connsiteY4" fmla="*/ 235998 h 337561"/>
                <a:gd name="connsiteX5" fmla="*/ 2354558 w 2354558"/>
                <a:gd name="connsiteY5" fmla="*/ 240760 h 337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4558" h="337561">
                  <a:moveTo>
                    <a:pt x="0" y="337561"/>
                  </a:moveTo>
                  <a:lnTo>
                    <a:pt x="699160" y="337561"/>
                  </a:lnTo>
                  <a:cubicBezTo>
                    <a:pt x="700054" y="225041"/>
                    <a:pt x="700947" y="112520"/>
                    <a:pt x="701841" y="0"/>
                  </a:cubicBezTo>
                  <a:lnTo>
                    <a:pt x="2094614" y="1066"/>
                  </a:lnTo>
                  <a:lnTo>
                    <a:pt x="2090960" y="235998"/>
                  </a:lnTo>
                  <a:lnTo>
                    <a:pt x="2354558" y="240760"/>
                  </a:lnTo>
                </a:path>
              </a:pathLst>
            </a:custGeom>
            <a:noFill/>
            <a:ln w="19050"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83" name="TextBox 82"/>
          <p:cNvSpPr txBox="1"/>
          <p:nvPr/>
        </p:nvSpPr>
        <p:spPr>
          <a:xfrm>
            <a:off x="2096024" y="2098865"/>
            <a:ext cx="934871" cy="400110"/>
          </a:xfrm>
          <a:prstGeom prst="rect">
            <a:avLst/>
          </a:prstGeom>
          <a:noFill/>
        </p:spPr>
        <p:txBody>
          <a:bodyPr wrap="none" rtlCol="0">
            <a:spAutoFit/>
          </a:bodyPr>
          <a:lstStyle/>
          <a:p>
            <a:r>
              <a:rPr lang="en-US" dirty="0" smtClean="0"/>
              <a:t>r1_en</a:t>
            </a:r>
            <a:endParaRPr lang="en-US" dirty="0"/>
          </a:p>
        </p:txBody>
      </p:sp>
      <p:cxnSp>
        <p:nvCxnSpPr>
          <p:cNvPr id="39" name="Straight Arrow Connector 38"/>
          <p:cNvCxnSpPr>
            <a:stCxn id="45" idx="3"/>
          </p:cNvCxnSpPr>
          <p:nvPr/>
        </p:nvCxnSpPr>
        <p:spPr>
          <a:xfrm flipV="1">
            <a:off x="5792572" y="4049731"/>
            <a:ext cx="532485" cy="3834"/>
          </a:xfrm>
          <a:prstGeom prst="straightConnector1">
            <a:avLst/>
          </a:prstGeom>
          <a:ln w="19050">
            <a:solidFill>
              <a:schemeClr val="tx1"/>
            </a:solidFill>
            <a:headEnd type="none" w="med" len="med"/>
            <a:tailEnd type="triangle" w="med" len="med"/>
          </a:ln>
        </p:spPr>
        <p:style>
          <a:lnRef idx="2">
            <a:schemeClr val="dk1"/>
          </a:lnRef>
          <a:fillRef idx="1">
            <a:schemeClr val="lt1"/>
          </a:fillRef>
          <a:effectRef idx="0">
            <a:schemeClr val="dk1"/>
          </a:effectRef>
          <a:fontRef idx="minor">
            <a:schemeClr val="dk1"/>
          </a:fontRef>
        </p:style>
      </p:cxnSp>
      <p:grpSp>
        <p:nvGrpSpPr>
          <p:cNvPr id="40" name="Group 39"/>
          <p:cNvGrpSpPr/>
          <p:nvPr/>
        </p:nvGrpSpPr>
        <p:grpSpPr>
          <a:xfrm>
            <a:off x="2381413" y="3541436"/>
            <a:ext cx="3411159" cy="961034"/>
            <a:chOff x="1113804" y="2230757"/>
            <a:chExt cx="3411159" cy="961034"/>
          </a:xfrm>
        </p:grpSpPr>
        <p:grpSp>
          <p:nvGrpSpPr>
            <p:cNvPr id="41" name="Group 40"/>
            <p:cNvGrpSpPr/>
            <p:nvPr/>
          </p:nvGrpSpPr>
          <p:grpSpPr>
            <a:xfrm>
              <a:off x="1113804" y="2410213"/>
              <a:ext cx="3039251" cy="781578"/>
              <a:chOff x="1314649" y="5089587"/>
              <a:chExt cx="3039251" cy="781578"/>
            </a:xfrm>
          </p:grpSpPr>
          <p:grpSp>
            <p:nvGrpSpPr>
              <p:cNvPr id="46" name="Group 45"/>
              <p:cNvGrpSpPr/>
              <p:nvPr/>
            </p:nvGrpSpPr>
            <p:grpSpPr>
              <a:xfrm>
                <a:off x="2186272" y="5089587"/>
                <a:ext cx="2167628" cy="781578"/>
                <a:chOff x="2186272" y="5089587"/>
                <a:chExt cx="2167628" cy="781578"/>
              </a:xfrm>
            </p:grpSpPr>
            <p:sp>
              <p:nvSpPr>
                <p:cNvPr id="48" name="Cloud 47"/>
                <p:cNvSpPr/>
                <p:nvPr/>
              </p:nvSpPr>
              <p:spPr>
                <a:xfrm>
                  <a:off x="2186272" y="5089587"/>
                  <a:ext cx="1144308" cy="781578"/>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00" dirty="0" smtClean="0"/>
                    <a:t>r2</a:t>
                  </a:r>
                  <a:endParaRPr lang="en-US" dirty="0"/>
                </a:p>
              </p:txBody>
            </p:sp>
            <p:cxnSp>
              <p:nvCxnSpPr>
                <p:cNvPr id="49" name="Straight Arrow Connector 48"/>
                <p:cNvCxnSpPr/>
                <p:nvPr/>
              </p:nvCxnSpPr>
              <p:spPr bwMode="auto">
                <a:xfrm>
                  <a:off x="3318993" y="5488653"/>
                  <a:ext cx="1034907" cy="6168"/>
                </a:xfrm>
                <a:prstGeom prst="straightConnector1">
                  <a:avLst/>
                </a:prstGeom>
                <a:noFill/>
                <a:ln w="19050" cap="flat" cmpd="sng" algn="ctr">
                  <a:solidFill>
                    <a:schemeClr val="tx1"/>
                  </a:solidFill>
                  <a:prstDash val="solid"/>
                  <a:round/>
                  <a:headEnd type="none" w="med" len="med"/>
                  <a:tailEnd type="triangle" w="med" len="med"/>
                </a:ln>
                <a:effectLst/>
              </p:spPr>
            </p:cxnSp>
          </p:grpSp>
          <p:cxnSp>
            <p:nvCxnSpPr>
              <p:cNvPr id="47" name="Straight Arrow Connector 46"/>
              <p:cNvCxnSpPr/>
              <p:nvPr/>
            </p:nvCxnSpPr>
            <p:spPr bwMode="auto">
              <a:xfrm flipV="1">
                <a:off x="1314649" y="5522278"/>
                <a:ext cx="892649" cy="2729"/>
              </a:xfrm>
              <a:prstGeom prst="straightConnector1">
                <a:avLst/>
              </a:prstGeom>
              <a:noFill/>
              <a:ln w="19050" cap="flat" cmpd="sng" algn="ctr">
                <a:solidFill>
                  <a:schemeClr val="tx1"/>
                </a:solidFill>
                <a:prstDash val="solid"/>
                <a:round/>
                <a:headEnd type="none" w="med" len="med"/>
                <a:tailEnd type="triangle" w="med" len="med"/>
              </a:ln>
              <a:effectLst/>
            </p:spPr>
          </p:cxnSp>
        </p:grpSp>
        <p:grpSp>
          <p:nvGrpSpPr>
            <p:cNvPr id="42" name="Group 41"/>
            <p:cNvGrpSpPr/>
            <p:nvPr/>
          </p:nvGrpSpPr>
          <p:grpSpPr>
            <a:xfrm>
              <a:off x="4154349" y="2230757"/>
              <a:ext cx="370614" cy="707886"/>
              <a:chOff x="5635256" y="4472080"/>
              <a:chExt cx="370614" cy="707886"/>
            </a:xfrm>
          </p:grpSpPr>
          <p:sp>
            <p:nvSpPr>
              <p:cNvPr id="44" name="TextBox 43"/>
              <p:cNvSpPr txBox="1"/>
              <p:nvPr/>
            </p:nvSpPr>
            <p:spPr>
              <a:xfrm>
                <a:off x="5635256" y="4472080"/>
                <a:ext cx="370614" cy="707886"/>
              </a:xfrm>
              <a:prstGeom prst="rect">
                <a:avLst/>
              </a:prstGeom>
              <a:noFill/>
            </p:spPr>
            <p:txBody>
              <a:bodyPr wrap="none" rtlCol="0">
                <a:spAutoFit/>
              </a:bodyPr>
              <a:lstStyle/>
              <a:p>
                <a:r>
                  <a:rPr lang="en-US" sz="4000" dirty="0" smtClean="0"/>
                  <a:t>.</a:t>
                </a:r>
                <a:endParaRPr lang="en-US" sz="4000" dirty="0"/>
              </a:p>
            </p:txBody>
          </p:sp>
          <p:sp>
            <p:nvSpPr>
              <p:cNvPr id="45" name="Rectangle 44"/>
              <p:cNvSpPr/>
              <p:nvPr/>
            </p:nvSpPr>
            <p:spPr bwMode="auto">
              <a:xfrm>
                <a:off x="5635256" y="4815390"/>
                <a:ext cx="370614" cy="33763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cxnSp>
          <p:nvCxnSpPr>
            <p:cNvPr id="43" name="Straight Arrow Connector 42"/>
            <p:cNvCxnSpPr/>
            <p:nvPr/>
          </p:nvCxnSpPr>
          <p:spPr bwMode="auto">
            <a:xfrm>
              <a:off x="3118148" y="2641717"/>
              <a:ext cx="1036201" cy="0"/>
            </a:xfrm>
            <a:prstGeom prst="straightConnector1">
              <a:avLst/>
            </a:prstGeom>
            <a:noFill/>
            <a:ln w="19050" cap="flat" cmpd="sng" algn="ctr">
              <a:solidFill>
                <a:srgbClr val="FF0000"/>
              </a:solidFill>
              <a:prstDash val="solid"/>
              <a:round/>
              <a:headEnd type="none" w="med" len="med"/>
              <a:tailEnd type="triangle" w="med" len="med"/>
            </a:ln>
            <a:effectLst/>
          </p:spPr>
        </p:cxnSp>
      </p:grpSp>
      <p:sp>
        <p:nvSpPr>
          <p:cNvPr id="67" name="Freeform 66"/>
          <p:cNvSpPr/>
          <p:nvPr/>
        </p:nvSpPr>
        <p:spPr bwMode="auto">
          <a:xfrm>
            <a:off x="5159124" y="3554149"/>
            <a:ext cx="986215" cy="393404"/>
          </a:xfrm>
          <a:custGeom>
            <a:avLst/>
            <a:gdLst>
              <a:gd name="connsiteX0" fmla="*/ 0 w 1881962"/>
              <a:gd name="connsiteY0" fmla="*/ 393404 h 393404"/>
              <a:gd name="connsiteX1" fmla="*/ 0 w 1881962"/>
              <a:gd name="connsiteY1" fmla="*/ 0 h 393404"/>
              <a:gd name="connsiteX2" fmla="*/ 1881962 w 1881962"/>
              <a:gd name="connsiteY2" fmla="*/ 10632 h 393404"/>
            </a:gdLst>
            <a:ahLst/>
            <a:cxnLst>
              <a:cxn ang="0">
                <a:pos x="connsiteX0" y="connsiteY0"/>
              </a:cxn>
              <a:cxn ang="0">
                <a:pos x="connsiteX1" y="connsiteY1"/>
              </a:cxn>
              <a:cxn ang="0">
                <a:pos x="connsiteX2" y="connsiteY2"/>
              </a:cxn>
            </a:cxnLst>
            <a:rect l="l" t="t" r="r" b="b"/>
            <a:pathLst>
              <a:path w="1881962" h="393404">
                <a:moveTo>
                  <a:pt x="0" y="393404"/>
                </a:moveTo>
                <a:lnTo>
                  <a:pt x="0" y="0"/>
                </a:lnTo>
                <a:lnTo>
                  <a:pt x="1881962" y="10632"/>
                </a:lnTo>
              </a:path>
            </a:pathLst>
          </a:custGeom>
          <a:noFill/>
          <a:ln w="19050"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70" name="TextBox 69"/>
          <p:cNvSpPr txBox="1"/>
          <p:nvPr/>
        </p:nvSpPr>
        <p:spPr>
          <a:xfrm rot="5400000">
            <a:off x="4655808" y="4198410"/>
            <a:ext cx="271190" cy="288878"/>
          </a:xfrm>
          <a:prstGeom prst="rect">
            <a:avLst/>
          </a:prstGeom>
          <a:noFill/>
        </p:spPr>
        <p:txBody>
          <a:bodyPr wrap="square" rtlCol="0">
            <a:spAutoFit/>
          </a:bodyPr>
          <a:lstStyle/>
          <a:p>
            <a:r>
              <a:rPr lang="en-US" dirty="0" smtClean="0"/>
              <a:t>…</a:t>
            </a:r>
            <a:endParaRPr lang="en-US" dirty="0"/>
          </a:p>
        </p:txBody>
      </p:sp>
      <p:grpSp>
        <p:nvGrpSpPr>
          <p:cNvPr id="72" name="Group 71"/>
          <p:cNvGrpSpPr/>
          <p:nvPr/>
        </p:nvGrpSpPr>
        <p:grpSpPr>
          <a:xfrm>
            <a:off x="2394660" y="3578094"/>
            <a:ext cx="2604247" cy="471637"/>
            <a:chOff x="1127051" y="2267415"/>
            <a:chExt cx="2604247" cy="471637"/>
          </a:xfrm>
        </p:grpSpPr>
        <p:sp>
          <p:nvSpPr>
            <p:cNvPr id="77" name="Flowchart: Delay 76"/>
            <p:cNvSpPr/>
            <p:nvPr/>
          </p:nvSpPr>
          <p:spPr bwMode="auto">
            <a:xfrm>
              <a:off x="3475052" y="2440172"/>
              <a:ext cx="256246" cy="298880"/>
            </a:xfrm>
            <a:prstGeom prst="flowChartDelay">
              <a:avLst/>
            </a:prstGeom>
            <a:solidFill>
              <a:schemeClr val="bg1"/>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5" name="Freeform 84"/>
            <p:cNvSpPr/>
            <p:nvPr/>
          </p:nvSpPr>
          <p:spPr bwMode="auto">
            <a:xfrm>
              <a:off x="1127051" y="2267415"/>
              <a:ext cx="2354558" cy="337561"/>
            </a:xfrm>
            <a:custGeom>
              <a:avLst/>
              <a:gdLst>
                <a:gd name="connsiteX0" fmla="*/ 0 w 2349796"/>
                <a:gd name="connsiteY0" fmla="*/ 329610 h 329610"/>
                <a:gd name="connsiteX1" fmla="*/ 723014 w 2349796"/>
                <a:gd name="connsiteY1" fmla="*/ 329610 h 329610"/>
                <a:gd name="connsiteX2" fmla="*/ 733647 w 2349796"/>
                <a:gd name="connsiteY2" fmla="*/ 0 h 329610"/>
                <a:gd name="connsiteX3" fmla="*/ 2094614 w 2349796"/>
                <a:gd name="connsiteY3" fmla="*/ 10633 h 329610"/>
                <a:gd name="connsiteX4" fmla="*/ 2105247 w 2349796"/>
                <a:gd name="connsiteY4" fmla="*/ 223284 h 329610"/>
                <a:gd name="connsiteX5" fmla="*/ 2349796 w 2349796"/>
                <a:gd name="connsiteY5" fmla="*/ 223284 h 329610"/>
                <a:gd name="connsiteX0" fmla="*/ 0 w 2349796"/>
                <a:gd name="connsiteY0" fmla="*/ 329610 h 329610"/>
                <a:gd name="connsiteX1" fmla="*/ 699160 w 2349796"/>
                <a:gd name="connsiteY1" fmla="*/ 329610 h 329610"/>
                <a:gd name="connsiteX2" fmla="*/ 733647 w 2349796"/>
                <a:gd name="connsiteY2" fmla="*/ 0 h 329610"/>
                <a:gd name="connsiteX3" fmla="*/ 2094614 w 2349796"/>
                <a:gd name="connsiteY3" fmla="*/ 10633 h 329610"/>
                <a:gd name="connsiteX4" fmla="*/ 2105247 w 2349796"/>
                <a:gd name="connsiteY4" fmla="*/ 223284 h 329610"/>
                <a:gd name="connsiteX5" fmla="*/ 2349796 w 2349796"/>
                <a:gd name="connsiteY5" fmla="*/ 223284 h 329610"/>
                <a:gd name="connsiteX0" fmla="*/ 0 w 2349796"/>
                <a:gd name="connsiteY0" fmla="*/ 337561 h 337561"/>
                <a:gd name="connsiteX1" fmla="*/ 699160 w 2349796"/>
                <a:gd name="connsiteY1" fmla="*/ 337561 h 337561"/>
                <a:gd name="connsiteX2" fmla="*/ 701841 w 2349796"/>
                <a:gd name="connsiteY2" fmla="*/ 0 h 337561"/>
                <a:gd name="connsiteX3" fmla="*/ 2094614 w 2349796"/>
                <a:gd name="connsiteY3" fmla="*/ 18584 h 337561"/>
                <a:gd name="connsiteX4" fmla="*/ 2105247 w 2349796"/>
                <a:gd name="connsiteY4" fmla="*/ 231235 h 337561"/>
                <a:gd name="connsiteX5" fmla="*/ 2349796 w 2349796"/>
                <a:gd name="connsiteY5" fmla="*/ 231235 h 337561"/>
                <a:gd name="connsiteX0" fmla="*/ 0 w 2349796"/>
                <a:gd name="connsiteY0" fmla="*/ 337561 h 337561"/>
                <a:gd name="connsiteX1" fmla="*/ 699160 w 2349796"/>
                <a:gd name="connsiteY1" fmla="*/ 337561 h 337561"/>
                <a:gd name="connsiteX2" fmla="*/ 701841 w 2349796"/>
                <a:gd name="connsiteY2" fmla="*/ 0 h 337561"/>
                <a:gd name="connsiteX3" fmla="*/ 2102565 w 2349796"/>
                <a:gd name="connsiteY3" fmla="*/ 10633 h 337561"/>
                <a:gd name="connsiteX4" fmla="*/ 2105247 w 2349796"/>
                <a:gd name="connsiteY4" fmla="*/ 231235 h 337561"/>
                <a:gd name="connsiteX5" fmla="*/ 2349796 w 2349796"/>
                <a:gd name="connsiteY5" fmla="*/ 231235 h 337561"/>
                <a:gd name="connsiteX0" fmla="*/ 0 w 2349796"/>
                <a:gd name="connsiteY0" fmla="*/ 350782 h 350782"/>
                <a:gd name="connsiteX1" fmla="*/ 699160 w 2349796"/>
                <a:gd name="connsiteY1" fmla="*/ 350782 h 350782"/>
                <a:gd name="connsiteX2" fmla="*/ 701841 w 2349796"/>
                <a:gd name="connsiteY2" fmla="*/ 13221 h 350782"/>
                <a:gd name="connsiteX3" fmla="*/ 2094614 w 2349796"/>
                <a:gd name="connsiteY3" fmla="*/ 0 h 350782"/>
                <a:gd name="connsiteX4" fmla="*/ 2105247 w 2349796"/>
                <a:gd name="connsiteY4" fmla="*/ 244456 h 350782"/>
                <a:gd name="connsiteX5" fmla="*/ 2349796 w 2349796"/>
                <a:gd name="connsiteY5" fmla="*/ 244456 h 350782"/>
                <a:gd name="connsiteX0" fmla="*/ 0 w 2349796"/>
                <a:gd name="connsiteY0" fmla="*/ 337561 h 337561"/>
                <a:gd name="connsiteX1" fmla="*/ 699160 w 2349796"/>
                <a:gd name="connsiteY1" fmla="*/ 337561 h 337561"/>
                <a:gd name="connsiteX2" fmla="*/ 701841 w 2349796"/>
                <a:gd name="connsiteY2" fmla="*/ 0 h 337561"/>
                <a:gd name="connsiteX3" fmla="*/ 2094614 w 2349796"/>
                <a:gd name="connsiteY3" fmla="*/ 1066 h 337561"/>
                <a:gd name="connsiteX4" fmla="*/ 2105247 w 2349796"/>
                <a:gd name="connsiteY4" fmla="*/ 231235 h 337561"/>
                <a:gd name="connsiteX5" fmla="*/ 2349796 w 2349796"/>
                <a:gd name="connsiteY5" fmla="*/ 231235 h 337561"/>
                <a:gd name="connsiteX0" fmla="*/ 0 w 2349796"/>
                <a:gd name="connsiteY0" fmla="*/ 337561 h 337561"/>
                <a:gd name="connsiteX1" fmla="*/ 699160 w 2349796"/>
                <a:gd name="connsiteY1" fmla="*/ 337561 h 337561"/>
                <a:gd name="connsiteX2" fmla="*/ 701841 w 2349796"/>
                <a:gd name="connsiteY2" fmla="*/ 0 h 337561"/>
                <a:gd name="connsiteX3" fmla="*/ 2094614 w 2349796"/>
                <a:gd name="connsiteY3" fmla="*/ 1066 h 337561"/>
                <a:gd name="connsiteX4" fmla="*/ 2090960 w 2349796"/>
                <a:gd name="connsiteY4" fmla="*/ 235998 h 337561"/>
                <a:gd name="connsiteX5" fmla="*/ 2349796 w 2349796"/>
                <a:gd name="connsiteY5" fmla="*/ 231235 h 337561"/>
                <a:gd name="connsiteX0" fmla="*/ 0 w 2354558"/>
                <a:gd name="connsiteY0" fmla="*/ 337561 h 337561"/>
                <a:gd name="connsiteX1" fmla="*/ 699160 w 2354558"/>
                <a:gd name="connsiteY1" fmla="*/ 337561 h 337561"/>
                <a:gd name="connsiteX2" fmla="*/ 701841 w 2354558"/>
                <a:gd name="connsiteY2" fmla="*/ 0 h 337561"/>
                <a:gd name="connsiteX3" fmla="*/ 2094614 w 2354558"/>
                <a:gd name="connsiteY3" fmla="*/ 1066 h 337561"/>
                <a:gd name="connsiteX4" fmla="*/ 2090960 w 2354558"/>
                <a:gd name="connsiteY4" fmla="*/ 235998 h 337561"/>
                <a:gd name="connsiteX5" fmla="*/ 2354558 w 2354558"/>
                <a:gd name="connsiteY5" fmla="*/ 240760 h 337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4558" h="337561">
                  <a:moveTo>
                    <a:pt x="0" y="337561"/>
                  </a:moveTo>
                  <a:lnTo>
                    <a:pt x="699160" y="337561"/>
                  </a:lnTo>
                  <a:cubicBezTo>
                    <a:pt x="700054" y="225041"/>
                    <a:pt x="700947" y="112520"/>
                    <a:pt x="701841" y="0"/>
                  </a:cubicBezTo>
                  <a:lnTo>
                    <a:pt x="2094614" y="1066"/>
                  </a:lnTo>
                  <a:lnTo>
                    <a:pt x="2090960" y="235998"/>
                  </a:lnTo>
                  <a:lnTo>
                    <a:pt x="2354558" y="240760"/>
                  </a:lnTo>
                </a:path>
              </a:pathLst>
            </a:custGeom>
            <a:noFill/>
            <a:ln w="19050"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sp>
        <p:nvSpPr>
          <p:cNvPr id="86" name="TextBox 85"/>
          <p:cNvSpPr txBox="1"/>
          <p:nvPr/>
        </p:nvSpPr>
        <p:spPr>
          <a:xfrm>
            <a:off x="1553359" y="3675307"/>
            <a:ext cx="934871" cy="400110"/>
          </a:xfrm>
          <a:prstGeom prst="rect">
            <a:avLst/>
          </a:prstGeom>
          <a:noFill/>
        </p:spPr>
        <p:txBody>
          <a:bodyPr wrap="none" rtlCol="0">
            <a:spAutoFit/>
          </a:bodyPr>
          <a:lstStyle/>
          <a:p>
            <a:r>
              <a:rPr lang="en-US" dirty="0" smtClean="0"/>
              <a:t>r2_en</a:t>
            </a:r>
            <a:endParaRPr lang="en-US" dirty="0"/>
          </a:p>
        </p:txBody>
      </p:sp>
      <p:sp>
        <p:nvSpPr>
          <p:cNvPr id="10" name="Freeform 9"/>
          <p:cNvSpPr/>
          <p:nvPr/>
        </p:nvSpPr>
        <p:spPr bwMode="auto">
          <a:xfrm>
            <a:off x="6145339" y="2378561"/>
            <a:ext cx="701749" cy="1201479"/>
          </a:xfrm>
          <a:custGeom>
            <a:avLst/>
            <a:gdLst>
              <a:gd name="connsiteX0" fmla="*/ 0 w 701749"/>
              <a:gd name="connsiteY0" fmla="*/ 1201479 h 1201479"/>
              <a:gd name="connsiteX1" fmla="*/ 10633 w 701749"/>
              <a:gd name="connsiteY1" fmla="*/ 0 h 1201479"/>
              <a:gd name="connsiteX2" fmla="*/ 701749 w 701749"/>
              <a:gd name="connsiteY2" fmla="*/ 0 h 1201479"/>
            </a:gdLst>
            <a:ahLst/>
            <a:cxnLst>
              <a:cxn ang="0">
                <a:pos x="connsiteX0" y="connsiteY0"/>
              </a:cxn>
              <a:cxn ang="0">
                <a:pos x="connsiteX1" y="connsiteY1"/>
              </a:cxn>
              <a:cxn ang="0">
                <a:pos x="connsiteX2" y="connsiteY2"/>
              </a:cxn>
            </a:cxnLst>
            <a:rect l="l" t="t" r="r" b="b"/>
            <a:pathLst>
              <a:path w="701749" h="1201479">
                <a:moveTo>
                  <a:pt x="0" y="1201479"/>
                </a:moveTo>
                <a:cubicBezTo>
                  <a:pt x="3544" y="800986"/>
                  <a:pt x="7089" y="400493"/>
                  <a:pt x="10633" y="0"/>
                </a:cubicBezTo>
                <a:lnTo>
                  <a:pt x="701749" y="0"/>
                </a:lnTo>
              </a:path>
            </a:pathLst>
          </a:custGeom>
          <a:noFill/>
          <a:ln w="19050"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87" name="Freeform 86"/>
          <p:cNvSpPr/>
          <p:nvPr/>
        </p:nvSpPr>
        <p:spPr bwMode="auto">
          <a:xfrm>
            <a:off x="6325057" y="2988290"/>
            <a:ext cx="535099" cy="1061442"/>
          </a:xfrm>
          <a:custGeom>
            <a:avLst/>
            <a:gdLst>
              <a:gd name="connsiteX0" fmla="*/ 0 w 701749"/>
              <a:gd name="connsiteY0" fmla="*/ 1201479 h 1201479"/>
              <a:gd name="connsiteX1" fmla="*/ 10633 w 701749"/>
              <a:gd name="connsiteY1" fmla="*/ 0 h 1201479"/>
              <a:gd name="connsiteX2" fmla="*/ 701749 w 701749"/>
              <a:gd name="connsiteY2" fmla="*/ 0 h 1201479"/>
            </a:gdLst>
            <a:ahLst/>
            <a:cxnLst>
              <a:cxn ang="0">
                <a:pos x="connsiteX0" y="connsiteY0"/>
              </a:cxn>
              <a:cxn ang="0">
                <a:pos x="connsiteX1" y="connsiteY1"/>
              </a:cxn>
              <a:cxn ang="0">
                <a:pos x="connsiteX2" y="connsiteY2"/>
              </a:cxn>
            </a:cxnLst>
            <a:rect l="l" t="t" r="r" b="b"/>
            <a:pathLst>
              <a:path w="701749" h="1201479">
                <a:moveTo>
                  <a:pt x="0" y="1201479"/>
                </a:moveTo>
                <a:cubicBezTo>
                  <a:pt x="3544" y="800986"/>
                  <a:pt x="7089" y="400493"/>
                  <a:pt x="10633" y="0"/>
                </a:cubicBezTo>
                <a:lnTo>
                  <a:pt x="701749" y="0"/>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 name="TextBox 10"/>
          <p:cNvSpPr txBox="1"/>
          <p:nvPr/>
        </p:nvSpPr>
        <p:spPr>
          <a:xfrm>
            <a:off x="614355" y="1522386"/>
            <a:ext cx="1455087" cy="1015663"/>
          </a:xfrm>
          <a:prstGeom prst="rect">
            <a:avLst/>
          </a:prstGeom>
          <a:solidFill>
            <a:schemeClr val="accent2"/>
          </a:solidFill>
          <a:ln>
            <a:solidFill>
              <a:schemeClr val="tx1"/>
            </a:solidFill>
          </a:ln>
        </p:spPr>
        <p:txBody>
          <a:bodyPr wrap="square" rtlCol="0">
            <a:spAutoFit/>
          </a:bodyPr>
          <a:lstStyle/>
          <a:p>
            <a:pPr algn="ctr"/>
            <a:endParaRPr lang="en-US" dirty="0" smtClean="0">
              <a:latin typeface="Comic Sans MS" panose="030F0702030302020204" pitchFamily="66" charset="0"/>
            </a:endParaRPr>
          </a:p>
          <a:p>
            <a:pPr algn="ctr"/>
            <a:r>
              <a:rPr lang="en-US" dirty="0" smtClean="0">
                <a:latin typeface="Comic Sans MS" panose="030F0702030302020204" pitchFamily="66" charset="0"/>
              </a:rPr>
              <a:t>scheduler</a:t>
            </a:r>
          </a:p>
          <a:p>
            <a:pPr algn="ctr"/>
            <a:endParaRPr lang="en-US" dirty="0">
              <a:latin typeface="Comic Sans MS" panose="030F0702030302020204" pitchFamily="66" charset="0"/>
            </a:endParaRPr>
          </a:p>
        </p:txBody>
      </p:sp>
      <p:sp>
        <p:nvSpPr>
          <p:cNvPr id="88" name="TextBox 87"/>
          <p:cNvSpPr txBox="1"/>
          <p:nvPr/>
        </p:nvSpPr>
        <p:spPr>
          <a:xfrm rot="5400000">
            <a:off x="6847184" y="3227685"/>
            <a:ext cx="271190" cy="288878"/>
          </a:xfrm>
          <a:prstGeom prst="rect">
            <a:avLst/>
          </a:prstGeom>
          <a:noFill/>
        </p:spPr>
        <p:txBody>
          <a:bodyPr wrap="square" rtlCol="0">
            <a:spAutoFit/>
          </a:bodyPr>
          <a:lstStyle/>
          <a:p>
            <a:r>
              <a:rPr lang="en-US" dirty="0" smtClean="0"/>
              <a:t>…</a:t>
            </a:r>
            <a:endParaRPr lang="en-US" dirty="0"/>
          </a:p>
        </p:txBody>
      </p:sp>
      <p:grpSp>
        <p:nvGrpSpPr>
          <p:cNvPr id="19" name="Group 18"/>
          <p:cNvGrpSpPr/>
          <p:nvPr/>
        </p:nvGrpSpPr>
        <p:grpSpPr>
          <a:xfrm>
            <a:off x="1393480" y="4671308"/>
            <a:ext cx="6524876" cy="1792139"/>
            <a:chOff x="1393480" y="4671308"/>
            <a:chExt cx="6524876" cy="1792139"/>
          </a:xfrm>
        </p:grpSpPr>
        <p:cxnSp>
          <p:nvCxnSpPr>
            <p:cNvPr id="89" name="Straight Arrow Connector 88"/>
            <p:cNvCxnSpPr>
              <a:stCxn id="95" idx="3"/>
            </p:cNvCxnSpPr>
            <p:nvPr/>
          </p:nvCxnSpPr>
          <p:spPr>
            <a:xfrm flipV="1">
              <a:off x="5803205" y="5414242"/>
              <a:ext cx="532485" cy="3834"/>
            </a:xfrm>
            <a:prstGeom prst="straightConnector1">
              <a:avLst/>
            </a:prstGeom>
            <a:ln w="19050">
              <a:solidFill>
                <a:schemeClr val="tx1"/>
              </a:solidFill>
              <a:headEnd type="none" w="med" len="med"/>
              <a:tailEnd type="triangle" w="med" len="med"/>
            </a:ln>
          </p:spPr>
          <p:style>
            <a:lnRef idx="2">
              <a:schemeClr val="dk1"/>
            </a:lnRef>
            <a:fillRef idx="1">
              <a:schemeClr val="lt1"/>
            </a:fillRef>
            <a:effectRef idx="0">
              <a:schemeClr val="dk1"/>
            </a:effectRef>
            <a:fontRef idx="minor">
              <a:schemeClr val="dk1"/>
            </a:fontRef>
          </p:style>
        </p:cxnSp>
        <p:grpSp>
          <p:nvGrpSpPr>
            <p:cNvPr id="90" name="Group 89"/>
            <p:cNvGrpSpPr/>
            <p:nvPr/>
          </p:nvGrpSpPr>
          <p:grpSpPr>
            <a:xfrm>
              <a:off x="2378799" y="4905947"/>
              <a:ext cx="3424406" cy="961034"/>
              <a:chOff x="1100557" y="2230757"/>
              <a:chExt cx="3424406" cy="961034"/>
            </a:xfrm>
          </p:grpSpPr>
          <p:grpSp>
            <p:nvGrpSpPr>
              <p:cNvPr id="91" name="Group 90"/>
              <p:cNvGrpSpPr/>
              <p:nvPr/>
            </p:nvGrpSpPr>
            <p:grpSpPr>
              <a:xfrm>
                <a:off x="1113804" y="2410213"/>
                <a:ext cx="3039251" cy="781578"/>
                <a:chOff x="1314649" y="5089587"/>
                <a:chExt cx="3039251" cy="781578"/>
              </a:xfrm>
            </p:grpSpPr>
            <p:grpSp>
              <p:nvGrpSpPr>
                <p:cNvPr id="96" name="Group 95"/>
                <p:cNvGrpSpPr/>
                <p:nvPr/>
              </p:nvGrpSpPr>
              <p:grpSpPr>
                <a:xfrm>
                  <a:off x="2186272" y="5089587"/>
                  <a:ext cx="2167628" cy="781578"/>
                  <a:chOff x="2186272" y="5089587"/>
                  <a:chExt cx="2167628" cy="781578"/>
                </a:xfrm>
              </p:grpSpPr>
              <p:sp>
                <p:nvSpPr>
                  <p:cNvPr id="98" name="Cloud 97"/>
                  <p:cNvSpPr/>
                  <p:nvPr/>
                </p:nvSpPr>
                <p:spPr>
                  <a:xfrm>
                    <a:off x="2186272" y="5089587"/>
                    <a:ext cx="1144308" cy="781578"/>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200" dirty="0" smtClean="0"/>
                      <a:t>g</a:t>
                    </a:r>
                    <a:endParaRPr lang="en-US" dirty="0"/>
                  </a:p>
                </p:txBody>
              </p:sp>
              <p:cxnSp>
                <p:nvCxnSpPr>
                  <p:cNvPr id="99" name="Straight Arrow Connector 98"/>
                  <p:cNvCxnSpPr/>
                  <p:nvPr/>
                </p:nvCxnSpPr>
                <p:spPr bwMode="auto">
                  <a:xfrm>
                    <a:off x="3318993" y="5488653"/>
                    <a:ext cx="1034907" cy="6168"/>
                  </a:xfrm>
                  <a:prstGeom prst="straightConnector1">
                    <a:avLst/>
                  </a:prstGeom>
                  <a:noFill/>
                  <a:ln w="19050" cap="flat" cmpd="sng" algn="ctr">
                    <a:solidFill>
                      <a:schemeClr val="tx1"/>
                    </a:solidFill>
                    <a:prstDash val="solid"/>
                    <a:round/>
                    <a:headEnd type="none" w="med" len="med"/>
                    <a:tailEnd type="triangle" w="med" len="med"/>
                  </a:ln>
                  <a:effectLst/>
                </p:spPr>
              </p:cxnSp>
            </p:grpSp>
            <p:cxnSp>
              <p:nvCxnSpPr>
                <p:cNvPr id="97" name="Straight Arrow Connector 96"/>
                <p:cNvCxnSpPr/>
                <p:nvPr/>
              </p:nvCxnSpPr>
              <p:spPr bwMode="auto">
                <a:xfrm flipV="1">
                  <a:off x="1314649" y="5522278"/>
                  <a:ext cx="892649" cy="2729"/>
                </a:xfrm>
                <a:prstGeom prst="straightConnector1">
                  <a:avLst/>
                </a:prstGeom>
                <a:noFill/>
                <a:ln w="19050" cap="flat" cmpd="sng" algn="ctr">
                  <a:solidFill>
                    <a:schemeClr val="tx1"/>
                  </a:solidFill>
                  <a:prstDash val="solid"/>
                  <a:round/>
                  <a:headEnd type="none" w="med" len="med"/>
                  <a:tailEnd type="triangle" w="med" len="med"/>
                </a:ln>
                <a:effectLst/>
              </p:spPr>
            </p:cxnSp>
            <p:cxnSp>
              <p:nvCxnSpPr>
                <p:cNvPr id="108" name="Straight Arrow Connector 107"/>
                <p:cNvCxnSpPr/>
                <p:nvPr/>
              </p:nvCxnSpPr>
              <p:spPr bwMode="auto">
                <a:xfrm flipV="1">
                  <a:off x="1317263" y="5711545"/>
                  <a:ext cx="976273" cy="2728"/>
                </a:xfrm>
                <a:prstGeom prst="straightConnector1">
                  <a:avLst/>
                </a:prstGeom>
                <a:noFill/>
                <a:ln w="19050" cap="flat" cmpd="sng" algn="ctr">
                  <a:solidFill>
                    <a:schemeClr val="tx1"/>
                  </a:solidFill>
                  <a:prstDash val="solid"/>
                  <a:round/>
                  <a:headEnd type="none" w="med" len="med"/>
                  <a:tailEnd type="triangle" w="med" len="med"/>
                </a:ln>
                <a:effectLst/>
              </p:spPr>
            </p:cxnSp>
          </p:grpSp>
          <p:grpSp>
            <p:nvGrpSpPr>
              <p:cNvPr id="92" name="Group 91"/>
              <p:cNvGrpSpPr/>
              <p:nvPr/>
            </p:nvGrpSpPr>
            <p:grpSpPr>
              <a:xfrm>
                <a:off x="4154349" y="2230757"/>
                <a:ext cx="370614" cy="707886"/>
                <a:chOff x="5635256" y="4472080"/>
                <a:chExt cx="370614" cy="707886"/>
              </a:xfrm>
            </p:grpSpPr>
            <p:sp>
              <p:nvSpPr>
                <p:cNvPr id="94" name="TextBox 93"/>
                <p:cNvSpPr txBox="1"/>
                <p:nvPr/>
              </p:nvSpPr>
              <p:spPr>
                <a:xfrm>
                  <a:off x="5635256" y="4472080"/>
                  <a:ext cx="370614" cy="707886"/>
                </a:xfrm>
                <a:prstGeom prst="rect">
                  <a:avLst/>
                </a:prstGeom>
                <a:noFill/>
              </p:spPr>
              <p:txBody>
                <a:bodyPr wrap="none" rtlCol="0">
                  <a:spAutoFit/>
                </a:bodyPr>
                <a:lstStyle/>
                <a:p>
                  <a:r>
                    <a:rPr lang="en-US" sz="4000" dirty="0" smtClean="0"/>
                    <a:t>.</a:t>
                  </a:r>
                  <a:endParaRPr lang="en-US" sz="4000" dirty="0"/>
                </a:p>
              </p:txBody>
            </p:sp>
            <p:sp>
              <p:nvSpPr>
                <p:cNvPr id="95" name="Rectangle 94"/>
                <p:cNvSpPr/>
                <p:nvPr/>
              </p:nvSpPr>
              <p:spPr bwMode="auto">
                <a:xfrm>
                  <a:off x="5635256" y="4815390"/>
                  <a:ext cx="370614" cy="33763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cxnSp>
            <p:nvCxnSpPr>
              <p:cNvPr id="93" name="Straight Arrow Connector 92"/>
              <p:cNvCxnSpPr/>
              <p:nvPr/>
            </p:nvCxnSpPr>
            <p:spPr bwMode="auto">
              <a:xfrm>
                <a:off x="3118148" y="2641717"/>
                <a:ext cx="1036201" cy="0"/>
              </a:xfrm>
              <a:prstGeom prst="straightConnector1">
                <a:avLst/>
              </a:prstGeom>
              <a:noFill/>
              <a:ln w="19050" cap="flat" cmpd="sng" algn="ctr">
                <a:solidFill>
                  <a:srgbClr val="FF0000"/>
                </a:solidFill>
                <a:prstDash val="solid"/>
                <a:round/>
                <a:headEnd type="none" w="med" len="med"/>
                <a:tailEnd type="triangle" w="med" len="med"/>
              </a:ln>
              <a:effectLst/>
            </p:spPr>
          </p:cxnSp>
          <p:cxnSp>
            <p:nvCxnSpPr>
              <p:cNvPr id="106" name="Straight Arrow Connector 105"/>
              <p:cNvCxnSpPr/>
              <p:nvPr/>
            </p:nvCxnSpPr>
            <p:spPr bwMode="auto">
              <a:xfrm>
                <a:off x="1100557" y="2644178"/>
                <a:ext cx="1036201" cy="0"/>
              </a:xfrm>
              <a:prstGeom prst="straightConnector1">
                <a:avLst/>
              </a:prstGeom>
              <a:noFill/>
              <a:ln w="19050" cap="flat" cmpd="sng" algn="ctr">
                <a:solidFill>
                  <a:srgbClr val="FF0000"/>
                </a:solidFill>
                <a:prstDash val="solid"/>
                <a:round/>
                <a:headEnd type="none" w="med" len="med"/>
                <a:tailEnd type="triangle" w="med" len="med"/>
              </a:ln>
              <a:effectLst/>
            </p:spPr>
          </p:cxnSp>
        </p:grpSp>
        <p:sp>
          <p:nvSpPr>
            <p:cNvPr id="100" name="Freeform 99"/>
            <p:cNvSpPr/>
            <p:nvPr/>
          </p:nvSpPr>
          <p:spPr bwMode="auto">
            <a:xfrm>
              <a:off x="5169757" y="4918660"/>
              <a:ext cx="986215" cy="393404"/>
            </a:xfrm>
            <a:custGeom>
              <a:avLst/>
              <a:gdLst>
                <a:gd name="connsiteX0" fmla="*/ 0 w 1881962"/>
                <a:gd name="connsiteY0" fmla="*/ 393404 h 393404"/>
                <a:gd name="connsiteX1" fmla="*/ 0 w 1881962"/>
                <a:gd name="connsiteY1" fmla="*/ 0 h 393404"/>
                <a:gd name="connsiteX2" fmla="*/ 1881962 w 1881962"/>
                <a:gd name="connsiteY2" fmla="*/ 10632 h 393404"/>
              </a:gdLst>
              <a:ahLst/>
              <a:cxnLst>
                <a:cxn ang="0">
                  <a:pos x="connsiteX0" y="connsiteY0"/>
                </a:cxn>
                <a:cxn ang="0">
                  <a:pos x="connsiteX1" y="connsiteY1"/>
                </a:cxn>
                <a:cxn ang="0">
                  <a:pos x="connsiteX2" y="connsiteY2"/>
                </a:cxn>
              </a:cxnLst>
              <a:rect l="l" t="t" r="r" b="b"/>
              <a:pathLst>
                <a:path w="1881962" h="393404">
                  <a:moveTo>
                    <a:pt x="0" y="393404"/>
                  </a:moveTo>
                  <a:lnTo>
                    <a:pt x="0" y="0"/>
                  </a:lnTo>
                  <a:lnTo>
                    <a:pt x="1881962" y="10632"/>
                  </a:lnTo>
                </a:path>
              </a:pathLst>
            </a:custGeom>
            <a:noFill/>
            <a:ln w="19050"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1" name="TextBox 100"/>
            <p:cNvSpPr txBox="1"/>
            <p:nvPr/>
          </p:nvSpPr>
          <p:spPr>
            <a:xfrm rot="5400000">
              <a:off x="4666441" y="5562921"/>
              <a:ext cx="271190" cy="288878"/>
            </a:xfrm>
            <a:prstGeom prst="rect">
              <a:avLst/>
            </a:prstGeom>
            <a:noFill/>
          </p:spPr>
          <p:txBody>
            <a:bodyPr wrap="square" rtlCol="0">
              <a:spAutoFit/>
            </a:bodyPr>
            <a:lstStyle/>
            <a:p>
              <a:r>
                <a:rPr lang="en-US" dirty="0" smtClean="0"/>
                <a:t>…</a:t>
              </a:r>
              <a:endParaRPr lang="en-US" dirty="0"/>
            </a:p>
          </p:txBody>
        </p:sp>
        <p:sp>
          <p:nvSpPr>
            <p:cNvPr id="105" name="TextBox 104"/>
            <p:cNvSpPr txBox="1"/>
            <p:nvPr/>
          </p:nvSpPr>
          <p:spPr>
            <a:xfrm>
              <a:off x="1563992" y="5039818"/>
              <a:ext cx="822661" cy="400110"/>
            </a:xfrm>
            <a:prstGeom prst="rect">
              <a:avLst/>
            </a:prstGeom>
            <a:noFill/>
          </p:spPr>
          <p:txBody>
            <a:bodyPr wrap="none" rtlCol="0">
              <a:spAutoFit/>
            </a:bodyPr>
            <a:lstStyle/>
            <a:p>
              <a:r>
                <a:rPr lang="en-US" dirty="0" err="1" smtClean="0"/>
                <a:t>g_en</a:t>
              </a:r>
              <a:endParaRPr lang="en-US" dirty="0"/>
            </a:p>
          </p:txBody>
        </p:sp>
        <p:sp>
          <p:nvSpPr>
            <p:cNvPr id="107" name="TextBox 106"/>
            <p:cNvSpPr txBox="1"/>
            <p:nvPr/>
          </p:nvSpPr>
          <p:spPr>
            <a:xfrm>
              <a:off x="1492827" y="5265631"/>
              <a:ext cx="931665" cy="400110"/>
            </a:xfrm>
            <a:prstGeom prst="rect">
              <a:avLst/>
            </a:prstGeom>
            <a:noFill/>
          </p:spPr>
          <p:txBody>
            <a:bodyPr wrap="none" rtlCol="0">
              <a:spAutoFit/>
            </a:bodyPr>
            <a:lstStyle/>
            <a:p>
              <a:r>
                <a:rPr lang="en-US" dirty="0" err="1" smtClean="0"/>
                <a:t>g_arg</a:t>
              </a:r>
              <a:endParaRPr lang="en-US" dirty="0"/>
            </a:p>
          </p:txBody>
        </p:sp>
        <p:sp>
          <p:nvSpPr>
            <p:cNvPr id="109" name="TextBox 108"/>
            <p:cNvSpPr txBox="1"/>
            <p:nvPr/>
          </p:nvSpPr>
          <p:spPr>
            <a:xfrm>
              <a:off x="1393480" y="5540117"/>
              <a:ext cx="1977453" cy="923330"/>
            </a:xfrm>
            <a:prstGeom prst="rect">
              <a:avLst/>
            </a:prstGeom>
            <a:noFill/>
          </p:spPr>
          <p:txBody>
            <a:bodyPr wrap="square" rtlCol="0">
              <a:spAutoFit/>
            </a:bodyPr>
            <a:lstStyle/>
            <a:p>
              <a:pPr>
                <a:lnSpc>
                  <a:spcPct val="90000"/>
                </a:lnSpc>
              </a:pPr>
              <a:r>
                <a:rPr lang="en-US" dirty="0" smtClean="0">
                  <a:latin typeface="Comic Sans MS" panose="030F0702030302020204" pitchFamily="66" charset="0"/>
                </a:rPr>
                <a:t>results </a:t>
              </a:r>
              <a:endParaRPr lang="en-US" dirty="0" smtClean="0">
                <a:latin typeface="Comic Sans MS" panose="030F0702030302020204" pitchFamily="66" charset="0"/>
              </a:endParaRPr>
            </a:p>
            <a:p>
              <a:pPr>
                <a:lnSpc>
                  <a:spcPct val="90000"/>
                </a:lnSpc>
              </a:pPr>
              <a:r>
                <a:rPr lang="en-US" dirty="0" smtClean="0">
                  <a:latin typeface="Comic Sans MS" panose="030F0702030302020204" pitchFamily="66" charset="0"/>
                </a:rPr>
                <a:t>of g’s  method </a:t>
              </a:r>
              <a:r>
                <a:rPr lang="en-US" dirty="0" smtClean="0">
                  <a:latin typeface="Comic Sans MS" panose="030F0702030302020204" pitchFamily="66" charset="0"/>
                </a:rPr>
                <a:t>calls</a:t>
              </a:r>
              <a:endParaRPr lang="en-US" dirty="0">
                <a:latin typeface="Comic Sans MS" panose="030F0702030302020204" pitchFamily="66" charset="0"/>
              </a:endParaRPr>
            </a:p>
          </p:txBody>
        </p:sp>
        <p:sp>
          <p:nvSpPr>
            <p:cNvPr id="13" name="Rectangle 12"/>
            <p:cNvSpPr/>
            <p:nvPr/>
          </p:nvSpPr>
          <p:spPr>
            <a:xfrm>
              <a:off x="6244267" y="4671308"/>
              <a:ext cx="1534394" cy="400110"/>
            </a:xfrm>
            <a:prstGeom prst="rect">
              <a:avLst/>
            </a:prstGeom>
          </p:spPr>
          <p:txBody>
            <a:bodyPr wrap="none">
              <a:spAutoFit/>
            </a:bodyPr>
            <a:lstStyle/>
            <a:p>
              <a:r>
                <a:rPr lang="en-US" dirty="0" smtClean="0"/>
                <a:t>to </a:t>
              </a:r>
              <a:r>
                <a:rPr lang="en-US" dirty="0" err="1" smtClean="0"/>
                <a:t>x_w_en</a:t>
              </a:r>
              <a:endParaRPr lang="en-US" dirty="0"/>
            </a:p>
          </p:txBody>
        </p:sp>
        <p:sp>
          <p:nvSpPr>
            <p:cNvPr id="112" name="Rectangle 111"/>
            <p:cNvSpPr/>
            <p:nvPr/>
          </p:nvSpPr>
          <p:spPr>
            <a:xfrm>
              <a:off x="6274957" y="5171655"/>
              <a:ext cx="1643399" cy="400110"/>
            </a:xfrm>
            <a:prstGeom prst="rect">
              <a:avLst/>
            </a:prstGeom>
          </p:spPr>
          <p:txBody>
            <a:bodyPr wrap="none">
              <a:spAutoFit/>
            </a:bodyPr>
            <a:lstStyle/>
            <a:p>
              <a:r>
                <a:rPr lang="en-US" dirty="0" smtClean="0"/>
                <a:t>to </a:t>
              </a:r>
              <a:r>
                <a:rPr lang="en-US" dirty="0" err="1" smtClean="0"/>
                <a:t>x_w_arg</a:t>
              </a:r>
              <a:endParaRPr lang="en-US" dirty="0"/>
            </a:p>
          </p:txBody>
        </p:sp>
        <p:sp>
          <p:nvSpPr>
            <p:cNvPr id="113" name="TextBox 112"/>
            <p:cNvSpPr txBox="1"/>
            <p:nvPr/>
          </p:nvSpPr>
          <p:spPr>
            <a:xfrm rot="5400000">
              <a:off x="6762100" y="5698516"/>
              <a:ext cx="271190" cy="288878"/>
            </a:xfrm>
            <a:prstGeom prst="rect">
              <a:avLst/>
            </a:prstGeom>
            <a:noFill/>
          </p:spPr>
          <p:txBody>
            <a:bodyPr wrap="square" rtlCol="0">
              <a:spAutoFit/>
            </a:bodyPr>
            <a:lstStyle/>
            <a:p>
              <a:r>
                <a:rPr lang="en-US" dirty="0" smtClean="0"/>
                <a:t>…</a:t>
              </a:r>
              <a:endParaRPr lang="en-US" dirty="0"/>
            </a:p>
          </p:txBody>
        </p:sp>
        <p:sp>
          <p:nvSpPr>
            <p:cNvPr id="14" name="Freeform 13"/>
            <p:cNvSpPr/>
            <p:nvPr/>
          </p:nvSpPr>
          <p:spPr bwMode="auto">
            <a:xfrm>
              <a:off x="4263376" y="5685287"/>
              <a:ext cx="616689" cy="404037"/>
            </a:xfrm>
            <a:custGeom>
              <a:avLst/>
              <a:gdLst>
                <a:gd name="connsiteX0" fmla="*/ 0 w 616689"/>
                <a:gd name="connsiteY0" fmla="*/ 0 h 404037"/>
                <a:gd name="connsiteX1" fmla="*/ 616689 w 616689"/>
                <a:gd name="connsiteY1" fmla="*/ 0 h 404037"/>
                <a:gd name="connsiteX2" fmla="*/ 616689 w 616689"/>
                <a:gd name="connsiteY2" fmla="*/ 404037 h 404037"/>
                <a:gd name="connsiteX3" fmla="*/ 31898 w 616689"/>
                <a:gd name="connsiteY3" fmla="*/ 393404 h 404037"/>
              </a:gdLst>
              <a:ahLst/>
              <a:cxnLst>
                <a:cxn ang="0">
                  <a:pos x="connsiteX0" y="connsiteY0"/>
                </a:cxn>
                <a:cxn ang="0">
                  <a:pos x="connsiteX1" y="connsiteY1"/>
                </a:cxn>
                <a:cxn ang="0">
                  <a:pos x="connsiteX2" y="connsiteY2"/>
                </a:cxn>
                <a:cxn ang="0">
                  <a:pos x="connsiteX3" y="connsiteY3"/>
                </a:cxn>
              </a:cxnLst>
              <a:rect l="l" t="t" r="r" b="b"/>
              <a:pathLst>
                <a:path w="616689" h="404037">
                  <a:moveTo>
                    <a:pt x="0" y="0"/>
                  </a:moveTo>
                  <a:lnTo>
                    <a:pt x="616689" y="0"/>
                  </a:lnTo>
                  <a:lnTo>
                    <a:pt x="616689" y="404037"/>
                  </a:lnTo>
                  <a:lnTo>
                    <a:pt x="31898" y="393404"/>
                  </a:ln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4" name="TextBox 113"/>
            <p:cNvSpPr txBox="1"/>
            <p:nvPr/>
          </p:nvSpPr>
          <p:spPr>
            <a:xfrm>
              <a:off x="3715299" y="6004260"/>
              <a:ext cx="902811" cy="400110"/>
            </a:xfrm>
            <a:prstGeom prst="rect">
              <a:avLst/>
            </a:prstGeom>
            <a:noFill/>
          </p:spPr>
          <p:txBody>
            <a:bodyPr wrap="none" rtlCol="0">
              <a:spAutoFit/>
            </a:bodyPr>
            <a:lstStyle/>
            <a:p>
              <a:r>
                <a:rPr lang="en-US" dirty="0" err="1" smtClean="0"/>
                <a:t>g_res</a:t>
              </a:r>
              <a:endParaRPr lang="en-US" dirty="0"/>
            </a:p>
          </p:txBody>
        </p:sp>
      </p:grpSp>
      <p:cxnSp>
        <p:nvCxnSpPr>
          <p:cNvPr id="17" name="Straight Arrow Connector 16"/>
          <p:cNvCxnSpPr/>
          <p:nvPr/>
        </p:nvCxnSpPr>
        <p:spPr bwMode="auto">
          <a:xfrm>
            <a:off x="2069442" y="1710047"/>
            <a:ext cx="494017"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15" name="Straight Arrow Connector 114"/>
          <p:cNvCxnSpPr/>
          <p:nvPr/>
        </p:nvCxnSpPr>
        <p:spPr bwMode="auto">
          <a:xfrm>
            <a:off x="2069441" y="1956988"/>
            <a:ext cx="494017" cy="0"/>
          </a:xfrm>
          <a:prstGeom prst="straightConnector1">
            <a:avLst/>
          </a:prstGeom>
          <a:noFill/>
          <a:ln w="9525" cap="flat" cmpd="sng" algn="ctr">
            <a:solidFill>
              <a:srgbClr val="FF0000"/>
            </a:solidFill>
            <a:prstDash val="solid"/>
            <a:round/>
            <a:headEnd type="none" w="med" len="med"/>
            <a:tailEnd type="triangle" w="med" len="med"/>
          </a:ln>
          <a:effectLst/>
        </p:spPr>
      </p:cxnSp>
      <p:sp>
        <p:nvSpPr>
          <p:cNvPr id="116" name="TextBox 115"/>
          <p:cNvSpPr txBox="1"/>
          <p:nvPr/>
        </p:nvSpPr>
        <p:spPr>
          <a:xfrm>
            <a:off x="2610023" y="1485195"/>
            <a:ext cx="934871" cy="400110"/>
          </a:xfrm>
          <a:prstGeom prst="rect">
            <a:avLst/>
          </a:prstGeom>
          <a:noFill/>
        </p:spPr>
        <p:txBody>
          <a:bodyPr wrap="none" rtlCol="0">
            <a:spAutoFit/>
          </a:bodyPr>
          <a:lstStyle/>
          <a:p>
            <a:r>
              <a:rPr lang="en-US" dirty="0" smtClean="0"/>
              <a:t>r1_en</a:t>
            </a:r>
            <a:endParaRPr lang="en-US" dirty="0"/>
          </a:p>
        </p:txBody>
      </p:sp>
      <p:sp>
        <p:nvSpPr>
          <p:cNvPr id="117" name="TextBox 116"/>
          <p:cNvSpPr txBox="1"/>
          <p:nvPr/>
        </p:nvSpPr>
        <p:spPr>
          <a:xfrm>
            <a:off x="2610022" y="1750721"/>
            <a:ext cx="934871" cy="400110"/>
          </a:xfrm>
          <a:prstGeom prst="rect">
            <a:avLst/>
          </a:prstGeom>
          <a:noFill/>
        </p:spPr>
        <p:txBody>
          <a:bodyPr wrap="none" rtlCol="0">
            <a:spAutoFit/>
          </a:bodyPr>
          <a:lstStyle/>
          <a:p>
            <a:r>
              <a:rPr lang="en-US" dirty="0" smtClean="0"/>
              <a:t>r2_en</a:t>
            </a:r>
            <a:endParaRPr lang="en-US" dirty="0"/>
          </a:p>
        </p:txBody>
      </p:sp>
      <p:cxnSp>
        <p:nvCxnSpPr>
          <p:cNvPr id="118" name="Straight Arrow Connector 117"/>
          <p:cNvCxnSpPr/>
          <p:nvPr/>
        </p:nvCxnSpPr>
        <p:spPr bwMode="auto">
          <a:xfrm rot="16200000">
            <a:off x="519355" y="2827753"/>
            <a:ext cx="494017" cy="0"/>
          </a:xfrm>
          <a:prstGeom prst="straightConnector1">
            <a:avLst/>
          </a:prstGeom>
          <a:noFill/>
          <a:ln w="9525" cap="flat" cmpd="sng" algn="ctr">
            <a:solidFill>
              <a:srgbClr val="FF0000"/>
            </a:solidFill>
            <a:prstDash val="solid"/>
            <a:round/>
            <a:headEnd type="none" w="med" len="med"/>
            <a:tailEnd type="triangle" w="med" len="med"/>
          </a:ln>
          <a:effectLst/>
        </p:spPr>
      </p:cxnSp>
      <p:sp>
        <p:nvSpPr>
          <p:cNvPr id="119" name="TextBox 118"/>
          <p:cNvSpPr txBox="1"/>
          <p:nvPr/>
        </p:nvSpPr>
        <p:spPr>
          <a:xfrm>
            <a:off x="402532" y="2918368"/>
            <a:ext cx="822661" cy="400110"/>
          </a:xfrm>
          <a:prstGeom prst="rect">
            <a:avLst/>
          </a:prstGeom>
          <a:noFill/>
        </p:spPr>
        <p:txBody>
          <a:bodyPr wrap="none" rtlCol="0">
            <a:spAutoFit/>
          </a:bodyPr>
          <a:lstStyle/>
          <a:p>
            <a:r>
              <a:rPr lang="en-US" dirty="0" err="1" smtClean="0"/>
              <a:t>g_en</a:t>
            </a:r>
            <a:endParaRPr lang="en-US" dirty="0"/>
          </a:p>
        </p:txBody>
      </p:sp>
    </p:spTree>
    <p:extLst>
      <p:ext uri="{BB962C8B-B14F-4D97-AF65-F5344CB8AC3E}">
        <p14:creationId xmlns:p14="http://schemas.microsoft.com/office/powerpoint/2010/main" val="92707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6" grpId="0"/>
      <p:bldP spid="11" grpId="0" animBg="1"/>
      <p:bldP spid="116" grpId="0"/>
      <p:bldP spid="117" grpId="0"/>
      <p:bldP spid="1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scheduler circuit</a:t>
            </a:r>
            <a:endParaRPr lang="en-US" dirty="0"/>
          </a:p>
        </p:txBody>
      </p:sp>
      <p:sp>
        <p:nvSpPr>
          <p:cNvPr id="3" name="Content Placeholder 2"/>
          <p:cNvSpPr>
            <a:spLocks noGrp="1"/>
          </p:cNvSpPr>
          <p:nvPr>
            <p:ph idx="1"/>
          </p:nvPr>
        </p:nvSpPr>
        <p:spPr>
          <a:xfrm>
            <a:off x="660070" y="1572490"/>
            <a:ext cx="7928305" cy="4999759"/>
          </a:xfrm>
        </p:spPr>
        <p:txBody>
          <a:bodyPr/>
          <a:lstStyle/>
          <a:p>
            <a:r>
              <a:rPr lang="en-US" sz="2400" dirty="0" smtClean="0"/>
              <a:t>Each specific scheduling strategy will result in a different scheduler circuit</a:t>
            </a:r>
          </a:p>
          <a:p>
            <a:r>
              <a:rPr lang="en-US" sz="2400" dirty="0" smtClean="0"/>
              <a:t>For functional correctness, it is important that the scheduling circuit enforces the following invariant</a:t>
            </a:r>
          </a:p>
          <a:p>
            <a:pPr lvl="1" indent="-342900"/>
            <a:r>
              <a:rPr lang="en-US" sz="2000" dirty="0" smtClean="0"/>
              <a:t>SC Invariant: Suppose </a:t>
            </a:r>
            <a:r>
              <a:rPr lang="en-US" sz="2000" dirty="0"/>
              <a:t>r1, … </a:t>
            </a:r>
            <a:r>
              <a:rPr lang="en-US" sz="2000" dirty="0" err="1"/>
              <a:t>rn</a:t>
            </a:r>
            <a:r>
              <a:rPr lang="en-US" sz="2000" dirty="0"/>
              <a:t> are the rules of M being chosen to be scheduled in the current state, h1, … </a:t>
            </a:r>
            <a:r>
              <a:rPr lang="en-US" sz="2000" dirty="0" err="1"/>
              <a:t>hk</a:t>
            </a:r>
            <a:r>
              <a:rPr lang="en-US" sz="2000" dirty="0"/>
              <a:t> are the methods of M being called externally, then M preserves SC Invariant </a:t>
            </a:r>
            <a:r>
              <a:rPr lang="en-US" sz="2000" dirty="0" err="1" smtClean="0"/>
              <a:t>iff</a:t>
            </a:r>
            <a:endParaRPr lang="en-US" sz="2000" dirty="0"/>
          </a:p>
          <a:p>
            <a:pPr marL="400050" lvl="1" indent="0">
              <a:buNone/>
            </a:pPr>
            <a:r>
              <a:rPr lang="is-IS" sz="2000" dirty="0" smtClean="0"/>
              <a:t>	∀</a:t>
            </a:r>
            <a:r>
              <a:rPr lang="is-IS" sz="2000" dirty="0"/>
              <a:t>i.∀(j &gt; i).∀x ∈ mcalls(ri), ∀y ∈ mcalls(rj</a:t>
            </a:r>
            <a:r>
              <a:rPr lang="is-IS" sz="2000" dirty="0" smtClean="0"/>
              <a:t>).</a:t>
            </a:r>
          </a:p>
          <a:p>
            <a:pPr marL="400050" lvl="1" indent="0">
              <a:buNone/>
            </a:pPr>
            <a:r>
              <a:rPr lang="is-IS" sz="2000" dirty="0"/>
              <a:t> </a:t>
            </a:r>
            <a:r>
              <a:rPr lang="is-IS" sz="2000" dirty="0" smtClean="0"/>
              <a:t>                                               ({&lt;} </a:t>
            </a:r>
            <a:r>
              <a:rPr lang="is-IS" sz="2000" dirty="0"/>
              <a:t>⊆ Conflict(x, y)) </a:t>
            </a:r>
            <a:endParaRPr lang="en-US" sz="2400" dirty="0" smtClean="0"/>
          </a:p>
          <a:p>
            <a:r>
              <a:rPr lang="en-US" sz="2400" dirty="0" smtClean="0"/>
              <a:t>Theorem: If every module obeys the SC Invariant, then the system will obey one-rule-at-a-time semantics</a:t>
            </a:r>
            <a:endParaRPr lang="en-US" sz="2400" dirty="0"/>
          </a:p>
          <a:p>
            <a:pPr marL="349250" indent="-349250">
              <a:buNone/>
            </a:pPr>
            <a:endParaRPr lang="en-US" dirty="0" smtClean="0"/>
          </a:p>
          <a:p>
            <a:pPr marL="0" indent="0">
              <a:buNone/>
            </a:pPr>
            <a:endParaRPr lang="en-US" sz="2400" dirty="0"/>
          </a:p>
        </p:txBody>
      </p:sp>
      <p:sp>
        <p:nvSpPr>
          <p:cNvPr id="7" name="Date Placeholder 6"/>
          <p:cNvSpPr>
            <a:spLocks noGrp="1"/>
          </p:cNvSpPr>
          <p:nvPr>
            <p:ph type="dt" sz="half" idx="10"/>
          </p:nvPr>
        </p:nvSpPr>
        <p:spPr/>
        <p:txBody>
          <a:bodyPr/>
          <a:lstStyle/>
          <a:p>
            <a:pPr>
              <a:defRPr/>
            </a:pPr>
            <a:r>
              <a:rPr lang="en-US" smtClean="0"/>
              <a:t>September 25 2013</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http://csg.csail.mit.edu/6.s195</a:t>
            </a:r>
            <a:endParaRPr lang="en-US" dirty="0"/>
          </a:p>
        </p:txBody>
      </p:sp>
      <p:sp>
        <p:nvSpPr>
          <p:cNvPr id="9" name="Slide Number Placeholder 8"/>
          <p:cNvSpPr>
            <a:spLocks noGrp="1"/>
          </p:cNvSpPr>
          <p:nvPr>
            <p:ph type="sldNum" sz="quarter" idx="11"/>
          </p:nvPr>
        </p:nvSpPr>
        <p:spPr/>
        <p:txBody>
          <a:bodyPr/>
          <a:lstStyle/>
          <a:p>
            <a:pPr>
              <a:defRPr/>
            </a:pPr>
            <a:r>
              <a:rPr lang="en-US" smtClean="0"/>
              <a:t>L08-</a:t>
            </a:r>
            <a:fld id="{4F9502F6-954B-46E9-AC05-33DEDF4CA0BF}" type="slidenum">
              <a:rPr lang="en-US" smtClean="0"/>
              <a:pPr>
                <a:defRPr/>
              </a:pPr>
              <a:t>23</a:t>
            </a:fld>
            <a:endParaRPr lang="en-US" dirty="0"/>
          </a:p>
        </p:txBody>
      </p:sp>
    </p:spTree>
    <p:extLst>
      <p:ext uri="{BB962C8B-B14F-4D97-AF65-F5344CB8AC3E}">
        <p14:creationId xmlns:p14="http://schemas.microsoft.com/office/powerpoint/2010/main" val="151521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4349" y="1496287"/>
            <a:ext cx="7772400" cy="1969325"/>
          </a:xfrm>
        </p:spPr>
        <p:txBody>
          <a:bodyPr/>
          <a:lstStyle/>
          <a:p>
            <a:r>
              <a:rPr lang="en-US" dirty="0" smtClean="0"/>
              <a:t>Detailed Hardware Compilation Procedure (optional)</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quarter" idx="10"/>
          </p:nvPr>
        </p:nvSpPr>
        <p:spPr/>
        <p:txBody>
          <a:bodyPr/>
          <a:lstStyle/>
          <a:p>
            <a:pPr>
              <a:defRPr/>
            </a:pPr>
            <a:r>
              <a:rPr lang="en-US" smtClean="0"/>
              <a:t>September 25 2013</a:t>
            </a:r>
            <a:endParaRPr lang="en-US" dirty="0"/>
          </a:p>
        </p:txBody>
      </p:sp>
      <p:sp>
        <p:nvSpPr>
          <p:cNvPr id="5" name="Slide Number Placeholder 4"/>
          <p:cNvSpPr>
            <a:spLocks noGrp="1"/>
          </p:cNvSpPr>
          <p:nvPr>
            <p:ph type="sldNum" sz="quarter" idx="11"/>
          </p:nvPr>
        </p:nvSpPr>
        <p:spPr/>
        <p:txBody>
          <a:bodyPr/>
          <a:lstStyle/>
          <a:p>
            <a:pPr>
              <a:defRPr/>
            </a:pPr>
            <a:r>
              <a:rPr lang="en-US" smtClean="0"/>
              <a:t>L08-</a:t>
            </a:r>
            <a:fld id="{2DBA8F0E-D6DA-4224-82EA-C9BF982C3C97}" type="slidenum">
              <a:rPr lang="en-US" smtClean="0"/>
              <a:pPr>
                <a:defRPr/>
              </a:pPr>
              <a:t>24</a:t>
            </a:fld>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Tree>
    <p:extLst>
      <p:ext uri="{BB962C8B-B14F-4D97-AF65-F5344CB8AC3E}">
        <p14:creationId xmlns:p14="http://schemas.microsoft.com/office/powerpoint/2010/main" val="32591336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Compiling hardware</a:t>
            </a:r>
            <a:endParaRPr lang="en-US" dirty="0"/>
          </a:p>
        </p:txBody>
      </p:sp>
      <p:sp>
        <p:nvSpPr>
          <p:cNvPr id="3" name="Content Placeholder 2"/>
          <p:cNvSpPr>
            <a:spLocks noGrp="1"/>
          </p:cNvSpPr>
          <p:nvPr>
            <p:ph idx="1"/>
          </p:nvPr>
        </p:nvSpPr>
        <p:spPr>
          <a:xfrm>
            <a:off x="624444" y="1524990"/>
            <a:ext cx="8092043" cy="4114800"/>
          </a:xfrm>
        </p:spPr>
        <p:txBody>
          <a:bodyPr/>
          <a:lstStyle/>
          <a:p>
            <a:r>
              <a:rPr lang="en-US" sz="2400" dirty="0" smtClean="0"/>
              <a:t>Expressions in KBS are structural and directly represent combinational circuits; some of their inputs are connected to </a:t>
            </a:r>
            <a:r>
              <a:rPr lang="en-US" sz="2400" dirty="0" err="1" smtClean="0"/>
              <a:t>x_r_res</a:t>
            </a:r>
            <a:r>
              <a:rPr lang="en-US" sz="2400" dirty="0" smtClean="0"/>
              <a:t>, </a:t>
            </a:r>
            <a:r>
              <a:rPr lang="en-US" sz="2400" dirty="0" err="1" smtClean="0"/>
              <a:t>m_g_res</a:t>
            </a:r>
            <a:r>
              <a:rPr lang="en-US" sz="2400" dirty="0" smtClean="0"/>
              <a:t>, … </a:t>
            </a:r>
          </a:p>
          <a:p>
            <a:r>
              <a:rPr lang="en-US" sz="2400" dirty="0" smtClean="0"/>
              <a:t>Actions use the circuits generated by compilation of expressions</a:t>
            </a:r>
            <a:r>
              <a:rPr lang="en-US" sz="2400" dirty="0"/>
              <a:t>;</a:t>
            </a:r>
            <a:r>
              <a:rPr lang="en-US" sz="2400" dirty="0" smtClean="0"/>
              <a:t> their output wires are connected to </a:t>
            </a:r>
            <a:r>
              <a:rPr lang="en-US" sz="2400" dirty="0" err="1" smtClean="0"/>
              <a:t>x_w_en</a:t>
            </a:r>
            <a:r>
              <a:rPr lang="en-US" sz="2400" dirty="0" smtClean="0"/>
              <a:t>, </a:t>
            </a:r>
            <a:r>
              <a:rPr lang="en-US" sz="2400" dirty="0" err="1" smtClean="0"/>
              <a:t>x_w_arg</a:t>
            </a:r>
            <a:r>
              <a:rPr lang="en-US" sz="2400" dirty="0" smtClean="0"/>
              <a:t>, </a:t>
            </a:r>
            <a:r>
              <a:rPr lang="en-US" sz="2400" dirty="0" err="1" smtClean="0"/>
              <a:t>m_h_en</a:t>
            </a:r>
            <a:r>
              <a:rPr lang="en-US" sz="2400" dirty="0" smtClean="0"/>
              <a:t>, </a:t>
            </a:r>
            <a:r>
              <a:rPr lang="en-US" sz="2400" dirty="0" err="1" smtClean="0"/>
              <a:t>m_h_arg</a:t>
            </a:r>
            <a:r>
              <a:rPr lang="en-US" sz="2400" dirty="0" smtClean="0"/>
              <a:t>, … </a:t>
            </a:r>
          </a:p>
          <a:p>
            <a:r>
              <a:rPr lang="en-US" sz="2400" dirty="0" smtClean="0"/>
              <a:t>The compiler represents all connections as a set of bindings (next slide)</a:t>
            </a:r>
          </a:p>
          <a:p>
            <a:r>
              <a:rPr lang="en-US" sz="2400" dirty="0" smtClean="0"/>
              <a:t>The compiler collects the bindings by threading the bindings through all rules and methods</a:t>
            </a:r>
            <a:endParaRPr lang="en-US" sz="2400" dirty="0"/>
          </a:p>
        </p:txBody>
      </p:sp>
      <p:sp>
        <p:nvSpPr>
          <p:cNvPr id="7" name="Date Placeholder 6"/>
          <p:cNvSpPr>
            <a:spLocks noGrp="1"/>
          </p:cNvSpPr>
          <p:nvPr>
            <p:ph type="dt" sz="half" idx="10"/>
          </p:nvPr>
        </p:nvSpPr>
        <p:spPr/>
        <p:txBody>
          <a:bodyPr/>
          <a:lstStyle/>
          <a:p>
            <a:pPr>
              <a:defRPr/>
            </a:pPr>
            <a:r>
              <a:rPr lang="en-US" smtClean="0"/>
              <a:t>September 25 2013</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http://csg.csail.mit.edu/6.s195</a:t>
            </a:r>
            <a:endParaRPr lang="en-US" dirty="0"/>
          </a:p>
        </p:txBody>
      </p:sp>
      <p:sp>
        <p:nvSpPr>
          <p:cNvPr id="9" name="Slide Number Placeholder 8"/>
          <p:cNvSpPr>
            <a:spLocks noGrp="1"/>
          </p:cNvSpPr>
          <p:nvPr>
            <p:ph type="sldNum" sz="quarter" idx="11"/>
          </p:nvPr>
        </p:nvSpPr>
        <p:spPr/>
        <p:txBody>
          <a:bodyPr/>
          <a:lstStyle/>
          <a:p>
            <a:pPr>
              <a:defRPr/>
            </a:pPr>
            <a:r>
              <a:rPr lang="en-US" smtClean="0"/>
              <a:t>L08-</a:t>
            </a:r>
            <a:fld id="{4F9502F6-954B-46E9-AC05-33DEDF4CA0BF}" type="slidenum">
              <a:rPr lang="en-US" smtClean="0"/>
              <a:pPr>
                <a:defRPr/>
              </a:pPr>
              <a:t>25</a:t>
            </a:fld>
            <a:endParaRPr lang="en-US" dirty="0"/>
          </a:p>
        </p:txBody>
      </p:sp>
    </p:spTree>
    <p:extLst>
      <p:ext uri="{BB962C8B-B14F-4D97-AF65-F5344CB8AC3E}">
        <p14:creationId xmlns:p14="http://schemas.microsoft.com/office/powerpoint/2010/main" val="4121360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of bindings</a:t>
            </a:r>
            <a:endParaRPr lang="en-US" dirty="0"/>
          </a:p>
        </p:txBody>
      </p:sp>
      <p:sp>
        <p:nvSpPr>
          <p:cNvPr id="3" name="Content Placeholder 2"/>
          <p:cNvSpPr>
            <a:spLocks noGrp="1"/>
          </p:cNvSpPr>
          <p:nvPr>
            <p:ph idx="1"/>
          </p:nvPr>
        </p:nvSpPr>
        <p:spPr>
          <a:xfrm>
            <a:off x="612569" y="1548739"/>
            <a:ext cx="7772400" cy="5039385"/>
          </a:xfrm>
        </p:spPr>
        <p:txBody>
          <a:bodyPr/>
          <a:lstStyle/>
          <a:p>
            <a:pPr marL="0" indent="0">
              <a:spcBef>
                <a:spcPts val="300"/>
              </a:spcBef>
              <a:buNone/>
            </a:pPr>
            <a:r>
              <a:rPr lang="en-US" sz="2400" dirty="0" smtClean="0"/>
              <a:t>B </a:t>
            </a:r>
            <a:r>
              <a:rPr lang="en-US" sz="2400" dirty="0" smtClean="0">
                <a:solidFill>
                  <a:srgbClr val="FF0000"/>
                </a:solidFill>
              </a:rPr>
              <a:t>::=</a:t>
            </a:r>
            <a:r>
              <a:rPr lang="en-US" sz="2400" dirty="0" smtClean="0"/>
              <a:t> [&lt;b&gt;]</a:t>
            </a:r>
          </a:p>
          <a:p>
            <a:pPr marL="0" indent="0">
              <a:spcBef>
                <a:spcPts val="300"/>
              </a:spcBef>
              <a:buNone/>
            </a:pPr>
            <a:r>
              <a:rPr lang="en-US" sz="2400" dirty="0" smtClean="0"/>
              <a:t>b </a:t>
            </a:r>
            <a:r>
              <a:rPr lang="en-US" sz="2400" dirty="0" smtClean="0">
                <a:solidFill>
                  <a:srgbClr val="FF0000"/>
                </a:solidFill>
              </a:rPr>
              <a:t>::=</a:t>
            </a:r>
            <a:r>
              <a:rPr lang="en-US" sz="2400" dirty="0" smtClean="0"/>
              <a:t> &lt;t&gt; = &lt;</a:t>
            </a:r>
            <a:r>
              <a:rPr lang="en-US" sz="2400" dirty="0" err="1" smtClean="0"/>
              <a:t>ei</a:t>
            </a:r>
            <a:r>
              <a:rPr lang="en-US" sz="2400" dirty="0" smtClean="0"/>
              <a:t>&gt;</a:t>
            </a:r>
          </a:p>
          <a:p>
            <a:pPr marL="0" indent="0">
              <a:spcBef>
                <a:spcPts val="300"/>
              </a:spcBef>
              <a:buNone/>
            </a:pPr>
            <a:r>
              <a:rPr lang="en-US" sz="2400" dirty="0"/>
              <a:t> </a:t>
            </a:r>
            <a:r>
              <a:rPr lang="en-US" sz="2400" dirty="0" smtClean="0"/>
              <a:t>     </a:t>
            </a:r>
            <a:r>
              <a:rPr lang="en-US" sz="2400" dirty="0" smtClean="0">
                <a:solidFill>
                  <a:srgbClr val="FF0000"/>
                </a:solidFill>
              </a:rPr>
              <a:t>|</a:t>
            </a:r>
            <a:r>
              <a:rPr lang="en-US" sz="2400" dirty="0" smtClean="0"/>
              <a:t> &lt;h&gt;_</a:t>
            </a:r>
            <a:r>
              <a:rPr lang="en-US" sz="2400" dirty="0" err="1" smtClean="0"/>
              <a:t>arg</a:t>
            </a:r>
            <a:r>
              <a:rPr lang="en-US" sz="2400" dirty="0" smtClean="0"/>
              <a:t> = &lt;</a:t>
            </a:r>
            <a:r>
              <a:rPr lang="en-US" sz="2400" dirty="0" err="1" smtClean="0"/>
              <a:t>pe</a:t>
            </a:r>
            <a:r>
              <a:rPr lang="en-US" sz="2400" dirty="0" smtClean="0"/>
              <a:t>&gt;</a:t>
            </a:r>
          </a:p>
          <a:p>
            <a:pPr marL="0" indent="0">
              <a:spcBef>
                <a:spcPts val="300"/>
              </a:spcBef>
              <a:buNone/>
            </a:pPr>
            <a:r>
              <a:rPr lang="en-US" sz="2400" dirty="0"/>
              <a:t> </a:t>
            </a:r>
            <a:r>
              <a:rPr lang="en-US" sz="2400" dirty="0" smtClean="0"/>
              <a:t>     </a:t>
            </a:r>
            <a:r>
              <a:rPr lang="en-US" sz="2400" dirty="0" smtClean="0">
                <a:solidFill>
                  <a:srgbClr val="FF0000"/>
                </a:solidFill>
              </a:rPr>
              <a:t>| </a:t>
            </a:r>
            <a:r>
              <a:rPr lang="en-US" sz="2400" dirty="0" smtClean="0"/>
              <a:t>&lt;h&gt;_en = &lt;</a:t>
            </a:r>
            <a:r>
              <a:rPr lang="en-US" sz="2400" dirty="0" err="1" smtClean="0"/>
              <a:t>ei</a:t>
            </a:r>
            <a:r>
              <a:rPr lang="en-US" sz="2400" dirty="0" smtClean="0"/>
              <a:t>&gt;</a:t>
            </a:r>
          </a:p>
          <a:p>
            <a:pPr marL="0" indent="0">
              <a:spcBef>
                <a:spcPts val="300"/>
              </a:spcBef>
              <a:buNone/>
            </a:pPr>
            <a:r>
              <a:rPr lang="en-US" sz="2400" dirty="0" err="1"/>
              <a:t>e</a:t>
            </a:r>
            <a:r>
              <a:rPr lang="en-US" sz="2400" dirty="0" err="1" smtClean="0"/>
              <a:t>i</a:t>
            </a:r>
            <a:r>
              <a:rPr lang="en-US" sz="2400" dirty="0" smtClean="0"/>
              <a:t> </a:t>
            </a:r>
            <a:r>
              <a:rPr lang="en-US" sz="2400" dirty="0" smtClean="0">
                <a:solidFill>
                  <a:srgbClr val="FF0000"/>
                </a:solidFill>
              </a:rPr>
              <a:t>::=</a:t>
            </a:r>
            <a:r>
              <a:rPr lang="en-US" sz="2400" dirty="0" smtClean="0"/>
              <a:t> &lt;c&gt; </a:t>
            </a:r>
            <a:r>
              <a:rPr lang="en-US" sz="2400" dirty="0" smtClean="0">
                <a:solidFill>
                  <a:srgbClr val="FF0000"/>
                </a:solidFill>
              </a:rPr>
              <a:t>|</a:t>
            </a:r>
            <a:r>
              <a:rPr lang="en-US" sz="2400" dirty="0" smtClean="0"/>
              <a:t> &lt;t&gt;</a:t>
            </a:r>
          </a:p>
          <a:p>
            <a:pPr marL="0" indent="0">
              <a:spcBef>
                <a:spcPts val="300"/>
              </a:spcBef>
              <a:buNone/>
            </a:pPr>
            <a:r>
              <a:rPr lang="en-US" sz="2400" dirty="0"/>
              <a:t> </a:t>
            </a:r>
            <a:r>
              <a:rPr lang="en-US" sz="2400" dirty="0" smtClean="0"/>
              <a:t>     </a:t>
            </a:r>
            <a:r>
              <a:rPr lang="en-US" sz="2400" dirty="0" smtClean="0">
                <a:solidFill>
                  <a:srgbClr val="FF0000"/>
                </a:solidFill>
              </a:rPr>
              <a:t>|</a:t>
            </a:r>
            <a:r>
              <a:rPr lang="en-US" sz="2400" dirty="0" smtClean="0"/>
              <a:t> &lt;op&gt;(&lt;</a:t>
            </a:r>
            <a:r>
              <a:rPr lang="en-US" sz="2400" dirty="0" err="1" smtClean="0"/>
              <a:t>ei</a:t>
            </a:r>
            <a:r>
              <a:rPr lang="en-US" sz="2400" dirty="0" smtClean="0"/>
              <a:t>&gt;, &lt;</a:t>
            </a:r>
            <a:r>
              <a:rPr lang="en-US" sz="2400" dirty="0" err="1" smtClean="0"/>
              <a:t>ei</a:t>
            </a:r>
            <a:r>
              <a:rPr lang="en-US" sz="2400" dirty="0" smtClean="0"/>
              <a:t>&gt;)</a:t>
            </a:r>
          </a:p>
          <a:p>
            <a:pPr marL="0" indent="0">
              <a:spcBef>
                <a:spcPts val="300"/>
              </a:spcBef>
              <a:buNone/>
            </a:pPr>
            <a:r>
              <a:rPr lang="en-US" sz="2400" dirty="0"/>
              <a:t> </a:t>
            </a:r>
            <a:r>
              <a:rPr lang="en-US" sz="2400" dirty="0" smtClean="0"/>
              <a:t>     </a:t>
            </a:r>
            <a:r>
              <a:rPr lang="en-US" sz="2400" dirty="0" smtClean="0">
                <a:solidFill>
                  <a:srgbClr val="FF0000"/>
                </a:solidFill>
              </a:rPr>
              <a:t>|</a:t>
            </a:r>
            <a:r>
              <a:rPr lang="en-US" sz="2400" dirty="0" smtClean="0"/>
              <a:t> &lt;h&gt;_res</a:t>
            </a:r>
          </a:p>
          <a:p>
            <a:pPr marL="0" indent="0">
              <a:spcBef>
                <a:spcPts val="300"/>
              </a:spcBef>
              <a:buNone/>
            </a:pPr>
            <a:r>
              <a:rPr lang="en-US" sz="2400" dirty="0" err="1"/>
              <a:t>p</a:t>
            </a:r>
            <a:r>
              <a:rPr lang="en-US" sz="2400" dirty="0" err="1" smtClean="0"/>
              <a:t>e</a:t>
            </a:r>
            <a:r>
              <a:rPr lang="en-US" sz="2400" dirty="0" smtClean="0"/>
              <a:t> </a:t>
            </a:r>
            <a:r>
              <a:rPr lang="en-US" sz="2400" dirty="0" smtClean="0">
                <a:solidFill>
                  <a:srgbClr val="FF0000"/>
                </a:solidFill>
              </a:rPr>
              <a:t>::=</a:t>
            </a:r>
            <a:r>
              <a:rPr lang="en-US" sz="2400" dirty="0" smtClean="0"/>
              <a:t> Bot</a:t>
            </a:r>
          </a:p>
          <a:p>
            <a:pPr marL="0" indent="0">
              <a:spcBef>
                <a:spcPts val="300"/>
              </a:spcBef>
              <a:buNone/>
            </a:pPr>
            <a:r>
              <a:rPr lang="en-US" sz="2400" dirty="0"/>
              <a:t> </a:t>
            </a:r>
            <a:r>
              <a:rPr lang="en-US" sz="2400" dirty="0" smtClean="0"/>
              <a:t>      </a:t>
            </a:r>
            <a:r>
              <a:rPr lang="en-US" sz="2400" dirty="0" smtClean="0">
                <a:solidFill>
                  <a:srgbClr val="FF0000"/>
                </a:solidFill>
              </a:rPr>
              <a:t>|</a:t>
            </a:r>
            <a:r>
              <a:rPr lang="en-US" sz="2400" dirty="0" smtClean="0"/>
              <a:t> &lt;be&gt;.&lt;</a:t>
            </a:r>
            <a:r>
              <a:rPr lang="en-US" sz="2400" dirty="0" err="1" smtClean="0"/>
              <a:t>ei</a:t>
            </a:r>
            <a:r>
              <a:rPr lang="en-US" sz="2400" dirty="0" smtClean="0"/>
              <a:t>&gt; // be is a </a:t>
            </a:r>
            <a:r>
              <a:rPr lang="en-US" sz="2400" dirty="0" err="1" smtClean="0"/>
              <a:t>boolean</a:t>
            </a:r>
            <a:r>
              <a:rPr lang="en-US" sz="2400" dirty="0" smtClean="0"/>
              <a:t> </a:t>
            </a:r>
            <a:r>
              <a:rPr lang="en-US" sz="2400" dirty="0" err="1" smtClean="0"/>
              <a:t>ei</a:t>
            </a:r>
            <a:endParaRPr lang="en-US" sz="2400" dirty="0" smtClean="0"/>
          </a:p>
          <a:p>
            <a:pPr marL="0" indent="0">
              <a:spcBef>
                <a:spcPts val="300"/>
              </a:spcBef>
              <a:buNone/>
            </a:pPr>
            <a:r>
              <a:rPr lang="en-US" sz="2400" dirty="0"/>
              <a:t> </a:t>
            </a:r>
            <a:r>
              <a:rPr lang="en-US" sz="2400" dirty="0" smtClean="0"/>
              <a:t>      </a:t>
            </a:r>
            <a:r>
              <a:rPr lang="en-US" sz="2400" dirty="0" smtClean="0">
                <a:solidFill>
                  <a:srgbClr val="FF0000"/>
                </a:solidFill>
              </a:rPr>
              <a:t>|</a:t>
            </a:r>
            <a:r>
              <a:rPr lang="en-US" sz="2400" dirty="0" smtClean="0"/>
              <a:t> &lt;be&gt;.&lt;</a:t>
            </a:r>
            <a:r>
              <a:rPr lang="en-US" sz="2400" dirty="0" err="1" smtClean="0"/>
              <a:t>pe</a:t>
            </a:r>
            <a:r>
              <a:rPr lang="en-US" sz="2400" dirty="0" smtClean="0"/>
              <a:t>&gt;</a:t>
            </a:r>
          </a:p>
          <a:p>
            <a:pPr marL="0" indent="0">
              <a:spcBef>
                <a:spcPts val="300"/>
              </a:spcBef>
              <a:buNone/>
            </a:pPr>
            <a:r>
              <a:rPr lang="en-US" sz="2400" dirty="0"/>
              <a:t> </a:t>
            </a:r>
            <a:r>
              <a:rPr lang="en-US" sz="2400" dirty="0" smtClean="0"/>
              <a:t>      </a:t>
            </a:r>
            <a:r>
              <a:rPr lang="en-US" sz="2400" dirty="0" smtClean="0">
                <a:solidFill>
                  <a:srgbClr val="FF0000"/>
                </a:solidFill>
              </a:rPr>
              <a:t>|</a:t>
            </a:r>
            <a:r>
              <a:rPr lang="en-US" sz="2400" dirty="0" smtClean="0"/>
              <a:t> &lt;</a:t>
            </a:r>
            <a:r>
              <a:rPr lang="en-US" sz="2400" dirty="0" err="1" smtClean="0"/>
              <a:t>pe</a:t>
            </a:r>
            <a:r>
              <a:rPr lang="en-US" sz="2400" dirty="0" smtClean="0"/>
              <a:t>&gt; + &lt;</a:t>
            </a:r>
            <a:r>
              <a:rPr lang="en-US" sz="2400" dirty="0" err="1" smtClean="0"/>
              <a:t>pe</a:t>
            </a:r>
            <a:r>
              <a:rPr lang="en-US" sz="2400" dirty="0" smtClean="0"/>
              <a:t>&gt;</a:t>
            </a:r>
            <a:endParaRPr lang="en-US" sz="2400" dirty="0"/>
          </a:p>
        </p:txBody>
      </p:sp>
      <p:sp>
        <p:nvSpPr>
          <p:cNvPr id="7" name="Date Placeholder 6"/>
          <p:cNvSpPr>
            <a:spLocks noGrp="1"/>
          </p:cNvSpPr>
          <p:nvPr>
            <p:ph type="dt" sz="half" idx="10"/>
          </p:nvPr>
        </p:nvSpPr>
        <p:spPr/>
        <p:txBody>
          <a:bodyPr/>
          <a:lstStyle/>
          <a:p>
            <a:pPr>
              <a:defRPr/>
            </a:pPr>
            <a:r>
              <a:rPr lang="en-US" smtClean="0"/>
              <a:t>September 25 2013</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http://csg.csail.mit.edu/6.s195</a:t>
            </a:r>
            <a:endParaRPr lang="en-US" dirty="0"/>
          </a:p>
        </p:txBody>
      </p:sp>
      <p:sp>
        <p:nvSpPr>
          <p:cNvPr id="9" name="Slide Number Placeholder 8"/>
          <p:cNvSpPr>
            <a:spLocks noGrp="1"/>
          </p:cNvSpPr>
          <p:nvPr>
            <p:ph type="sldNum" sz="quarter" idx="11"/>
          </p:nvPr>
        </p:nvSpPr>
        <p:spPr/>
        <p:txBody>
          <a:bodyPr/>
          <a:lstStyle/>
          <a:p>
            <a:pPr>
              <a:defRPr/>
            </a:pPr>
            <a:r>
              <a:rPr lang="en-US" smtClean="0"/>
              <a:t>L08-</a:t>
            </a:r>
            <a:fld id="{4F9502F6-954B-46E9-AC05-33DEDF4CA0BF}" type="slidenum">
              <a:rPr lang="en-US" smtClean="0"/>
              <a:pPr>
                <a:defRPr/>
              </a:pPr>
              <a:t>26</a:t>
            </a:fld>
            <a:endParaRPr lang="en-US" dirty="0"/>
          </a:p>
        </p:txBody>
      </p:sp>
    </p:spTree>
    <p:extLst>
      <p:ext uri="{BB962C8B-B14F-4D97-AF65-F5344CB8AC3E}">
        <p14:creationId xmlns:p14="http://schemas.microsoft.com/office/powerpoint/2010/main" val="18032296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Compiling Expressions</a:t>
            </a:r>
            <a:endParaRPr lang="en-US" dirty="0"/>
          </a:p>
        </p:txBody>
      </p:sp>
      <p:sp>
        <p:nvSpPr>
          <p:cNvPr id="3" name="Content Placeholder 2"/>
          <p:cNvSpPr>
            <a:spLocks noGrp="1"/>
          </p:cNvSpPr>
          <p:nvPr>
            <p:ph idx="1"/>
          </p:nvPr>
        </p:nvSpPr>
        <p:spPr>
          <a:xfrm>
            <a:off x="612756" y="1917930"/>
            <a:ext cx="8532244" cy="4799899"/>
          </a:xfrm>
        </p:spPr>
        <p:txBody>
          <a:bodyPr/>
          <a:lstStyle/>
          <a:p>
            <a:pPr marL="0" indent="0">
              <a:buNone/>
            </a:pPr>
            <a:r>
              <a:rPr lang="en-US" sz="2000" dirty="0"/>
              <a:t>C</a:t>
            </a:r>
            <a:r>
              <a:rPr lang="en-US" sz="2000" dirty="0" smtClean="0"/>
              <a:t>E </a:t>
            </a:r>
            <a:r>
              <a:rPr lang="en-US" sz="2000" dirty="0"/>
              <a:t>(</a:t>
            </a:r>
            <a:r>
              <a:rPr lang="en-US" sz="2000" dirty="0" err="1" smtClean="0"/>
              <a:t>bs,p</a:t>
            </a:r>
            <a:r>
              <a:rPr lang="en-US" sz="2000" dirty="0" smtClean="0"/>
              <a:t>,[[</a:t>
            </a:r>
            <a:r>
              <a:rPr lang="en-US" sz="2000" dirty="0"/>
              <a:t>c</a:t>
            </a:r>
            <a:r>
              <a:rPr lang="en-US" sz="2000" dirty="0" smtClean="0"/>
              <a:t>]]) = </a:t>
            </a:r>
            <a:r>
              <a:rPr lang="en-US" sz="2000" dirty="0"/>
              <a:t>(</a:t>
            </a:r>
            <a:r>
              <a:rPr lang="en-US" sz="2000" dirty="0" err="1" smtClean="0"/>
              <a:t>bs,c</a:t>
            </a:r>
            <a:r>
              <a:rPr lang="en-US" sz="2000" dirty="0" smtClean="0"/>
              <a:t>) </a:t>
            </a:r>
            <a:r>
              <a:rPr lang="en-US" sz="2000" dirty="0"/>
              <a:t>;	</a:t>
            </a:r>
            <a:r>
              <a:rPr lang="en-US" sz="2000" dirty="0" smtClean="0"/>
              <a:t>    </a:t>
            </a:r>
          </a:p>
          <a:p>
            <a:pPr marL="0" indent="0">
              <a:buNone/>
            </a:pPr>
            <a:r>
              <a:rPr lang="de-DE" sz="2000" dirty="0" smtClean="0">
                <a:cs typeface="Courier New"/>
              </a:rPr>
              <a:t>CE </a:t>
            </a:r>
            <a:r>
              <a:rPr lang="de-DE" sz="2000" dirty="0">
                <a:cs typeface="Courier New"/>
              </a:rPr>
              <a:t>(bs,p,[[t]</a:t>
            </a:r>
            <a:r>
              <a:rPr lang="de-DE" sz="2000" dirty="0" smtClean="0">
                <a:cs typeface="Courier New"/>
              </a:rPr>
              <a:t>]) </a:t>
            </a:r>
            <a:r>
              <a:rPr lang="de-DE" sz="2000" dirty="0">
                <a:cs typeface="Courier New"/>
              </a:rPr>
              <a:t>= (bs,</a:t>
            </a:r>
            <a:r>
              <a:rPr lang="de-DE" sz="2000" dirty="0" smtClean="0">
                <a:cs typeface="Courier New"/>
              </a:rPr>
              <a:t>t) ; </a:t>
            </a:r>
          </a:p>
          <a:p>
            <a:pPr marL="0" indent="0">
              <a:buNone/>
            </a:pPr>
            <a:r>
              <a:rPr lang="de-DE" sz="2000" dirty="0" smtClean="0">
                <a:cs typeface="Courier New"/>
              </a:rPr>
              <a:t>CE (bs,p,[[</a:t>
            </a:r>
            <a:r>
              <a:rPr lang="de-DE" sz="2000" dirty="0">
                <a:solidFill>
                  <a:schemeClr val="tx2"/>
                </a:solidFill>
                <a:cs typeface="Courier New"/>
              </a:rPr>
              <a:t>let</a:t>
            </a:r>
            <a:r>
              <a:rPr lang="de-DE" sz="2000" dirty="0">
                <a:cs typeface="Courier New"/>
              </a:rPr>
              <a:t> t=e1 </a:t>
            </a:r>
            <a:r>
              <a:rPr lang="de-DE" sz="2000" dirty="0">
                <a:solidFill>
                  <a:schemeClr val="tx2"/>
                </a:solidFill>
                <a:cs typeface="Courier New"/>
              </a:rPr>
              <a:t>in</a:t>
            </a:r>
            <a:r>
              <a:rPr lang="de-DE" sz="2000" dirty="0">
                <a:cs typeface="Courier New"/>
              </a:rPr>
              <a:t> e2</a:t>
            </a:r>
            <a:r>
              <a:rPr lang="de-DE" sz="2000" dirty="0" smtClean="0">
                <a:cs typeface="Courier New"/>
              </a:rPr>
              <a:t>]]) </a:t>
            </a:r>
            <a:r>
              <a:rPr lang="de-DE" sz="2000" dirty="0">
                <a:cs typeface="Courier New"/>
              </a:rPr>
              <a:t>=</a:t>
            </a:r>
          </a:p>
          <a:p>
            <a:pPr marL="0" indent="0">
              <a:buNone/>
            </a:pPr>
            <a:r>
              <a:rPr lang="de-DE" sz="2000" dirty="0" smtClean="0">
                <a:cs typeface="Courier New"/>
              </a:rPr>
              <a:t>  { (bs1,e10) </a:t>
            </a:r>
            <a:r>
              <a:rPr lang="de-DE" sz="2000" dirty="0">
                <a:cs typeface="Courier New"/>
              </a:rPr>
              <a:t>= </a:t>
            </a:r>
            <a:r>
              <a:rPr lang="de-DE" sz="2000" dirty="0" smtClean="0">
                <a:cs typeface="Courier New"/>
              </a:rPr>
              <a:t>CE(bs,p,[[</a:t>
            </a:r>
            <a:r>
              <a:rPr lang="de-DE" sz="2000" dirty="0">
                <a:cs typeface="Courier New"/>
              </a:rPr>
              <a:t>e1</a:t>
            </a:r>
            <a:r>
              <a:rPr lang="de-DE" sz="2000" dirty="0" smtClean="0">
                <a:cs typeface="Courier New"/>
              </a:rPr>
              <a:t>]]);</a:t>
            </a:r>
            <a:endParaRPr lang="de-DE" sz="2000" dirty="0">
              <a:cs typeface="Courier New"/>
            </a:endParaRPr>
          </a:p>
          <a:p>
            <a:pPr marL="0" indent="0">
              <a:buNone/>
            </a:pPr>
            <a:r>
              <a:rPr lang="de-DE" sz="2000" dirty="0" smtClean="0">
                <a:cs typeface="Courier New"/>
              </a:rPr>
              <a:t>     (bs2,e20) </a:t>
            </a:r>
            <a:r>
              <a:rPr lang="de-DE" sz="2000" dirty="0">
                <a:cs typeface="Courier New"/>
              </a:rPr>
              <a:t>= </a:t>
            </a:r>
            <a:r>
              <a:rPr lang="de-DE" sz="2000" dirty="0" smtClean="0">
                <a:cs typeface="Courier New"/>
              </a:rPr>
              <a:t>CE((bs1[t]:=p.e10),p,[[</a:t>
            </a:r>
            <a:r>
              <a:rPr lang="de-DE" sz="2000" dirty="0">
                <a:cs typeface="Courier New"/>
              </a:rPr>
              <a:t>e2]</a:t>
            </a:r>
            <a:r>
              <a:rPr lang="de-DE" sz="2000" dirty="0" smtClean="0">
                <a:cs typeface="Courier New"/>
              </a:rPr>
              <a:t>]) </a:t>
            </a:r>
            <a:r>
              <a:rPr lang="de-DE" sz="2000" dirty="0">
                <a:cs typeface="Courier New"/>
              </a:rPr>
              <a:t>return (bs2,</a:t>
            </a:r>
            <a:r>
              <a:rPr lang="de-DE" sz="2000" dirty="0" smtClean="0">
                <a:cs typeface="Courier New"/>
              </a:rPr>
              <a:t>e20)};</a:t>
            </a:r>
            <a:endParaRPr lang="de-DE" sz="2000" dirty="0">
              <a:cs typeface="Courier New"/>
            </a:endParaRPr>
          </a:p>
          <a:p>
            <a:pPr marL="0" indent="0">
              <a:buNone/>
            </a:pPr>
            <a:r>
              <a:rPr lang="de-DE" sz="2000" dirty="0" smtClean="0">
                <a:cs typeface="Courier New"/>
              </a:rPr>
              <a:t>CE </a:t>
            </a:r>
            <a:r>
              <a:rPr lang="de-DE" sz="2000" dirty="0">
                <a:cs typeface="Courier New"/>
              </a:rPr>
              <a:t>(bs,p</a:t>
            </a:r>
            <a:r>
              <a:rPr lang="de-DE" sz="2000" dirty="0" smtClean="0">
                <a:cs typeface="Courier New"/>
              </a:rPr>
              <a:t>,[[</a:t>
            </a:r>
            <a:r>
              <a:rPr lang="de-DE" sz="2000" dirty="0" smtClean="0">
                <a:solidFill>
                  <a:schemeClr val="tx2"/>
                </a:solidFill>
                <a:cs typeface="Courier New"/>
              </a:rPr>
              <a:t>op(</a:t>
            </a:r>
            <a:r>
              <a:rPr lang="de-DE" sz="2000" dirty="0" smtClean="0">
                <a:cs typeface="Courier New"/>
              </a:rPr>
              <a:t>e1,e2)]]) </a:t>
            </a:r>
            <a:r>
              <a:rPr lang="de-DE" sz="2000" dirty="0">
                <a:cs typeface="Courier New"/>
              </a:rPr>
              <a:t>=</a:t>
            </a:r>
          </a:p>
          <a:p>
            <a:pPr marL="0" indent="0">
              <a:buNone/>
            </a:pPr>
            <a:r>
              <a:rPr lang="de-DE" sz="2000" dirty="0">
                <a:cs typeface="Courier New"/>
              </a:rPr>
              <a:t>  { (bs1,</a:t>
            </a:r>
            <a:r>
              <a:rPr lang="de-DE" sz="2000" dirty="0" smtClean="0">
                <a:cs typeface="Courier New"/>
              </a:rPr>
              <a:t>e10) </a:t>
            </a:r>
            <a:r>
              <a:rPr lang="de-DE" sz="2000" dirty="0">
                <a:cs typeface="Courier New"/>
              </a:rPr>
              <a:t>= </a:t>
            </a:r>
            <a:r>
              <a:rPr lang="de-DE" sz="2000" dirty="0" smtClean="0">
                <a:cs typeface="Courier New"/>
              </a:rPr>
              <a:t>CE(bs,p,[[</a:t>
            </a:r>
            <a:r>
              <a:rPr lang="de-DE" sz="2000" dirty="0">
                <a:cs typeface="Courier New"/>
              </a:rPr>
              <a:t>e1</a:t>
            </a:r>
            <a:r>
              <a:rPr lang="de-DE" sz="2000" dirty="0" smtClean="0">
                <a:cs typeface="Courier New"/>
              </a:rPr>
              <a:t>]]); </a:t>
            </a:r>
          </a:p>
          <a:p>
            <a:pPr marL="0" indent="0">
              <a:buNone/>
            </a:pPr>
            <a:r>
              <a:rPr lang="de-DE" sz="2000" dirty="0">
                <a:cs typeface="Courier New"/>
              </a:rPr>
              <a:t> </a:t>
            </a:r>
            <a:r>
              <a:rPr lang="de-DE" sz="2000" dirty="0" smtClean="0">
                <a:cs typeface="Courier New"/>
              </a:rPr>
              <a:t>    (</a:t>
            </a:r>
            <a:r>
              <a:rPr lang="de-DE" sz="2000" dirty="0">
                <a:cs typeface="Courier New"/>
              </a:rPr>
              <a:t>bs2,</a:t>
            </a:r>
            <a:r>
              <a:rPr lang="de-DE" sz="2000" dirty="0" smtClean="0">
                <a:cs typeface="Courier New"/>
              </a:rPr>
              <a:t>e20) </a:t>
            </a:r>
            <a:r>
              <a:rPr lang="de-DE" sz="2000" dirty="0">
                <a:cs typeface="Courier New"/>
              </a:rPr>
              <a:t>= </a:t>
            </a:r>
            <a:r>
              <a:rPr lang="de-DE" sz="2000" dirty="0" smtClean="0">
                <a:cs typeface="Courier New"/>
              </a:rPr>
              <a:t>CE(bs1,p,[[e2]])  return </a:t>
            </a:r>
            <a:r>
              <a:rPr lang="de-DE" sz="2000" dirty="0">
                <a:cs typeface="Courier New"/>
              </a:rPr>
              <a:t>(</a:t>
            </a:r>
            <a:r>
              <a:rPr lang="de-DE" sz="2000" dirty="0" smtClean="0">
                <a:cs typeface="Courier New"/>
              </a:rPr>
              <a:t>bs2,op(e10,e20))}; </a:t>
            </a:r>
            <a:endParaRPr lang="de-DE" sz="2000" dirty="0">
              <a:cs typeface="Courier New"/>
            </a:endParaRPr>
          </a:p>
          <a:p>
            <a:pPr marL="0" indent="0">
              <a:buNone/>
            </a:pPr>
            <a:r>
              <a:rPr lang="de-DE" sz="2000" dirty="0" smtClean="0">
                <a:cs typeface="Courier New"/>
              </a:rPr>
              <a:t>CE (bs,p,[[</a:t>
            </a:r>
            <a:r>
              <a:rPr lang="de-DE" sz="2000" dirty="0">
                <a:cs typeface="Courier New"/>
              </a:rPr>
              <a:t>h(</a:t>
            </a:r>
            <a:r>
              <a:rPr lang="de-DE" sz="2000" dirty="0" smtClean="0">
                <a:cs typeface="Courier New"/>
              </a:rPr>
              <a:t>e)]]) =</a:t>
            </a:r>
            <a:endParaRPr lang="de-DE" sz="2000" dirty="0">
              <a:cs typeface="Courier New"/>
            </a:endParaRPr>
          </a:p>
          <a:p>
            <a:pPr marL="0" indent="0">
              <a:buNone/>
            </a:pPr>
            <a:r>
              <a:rPr lang="de-DE" sz="2000" dirty="0" smtClean="0">
                <a:cs typeface="Courier New"/>
              </a:rPr>
              <a:t>  { (bs1, e0) </a:t>
            </a:r>
            <a:r>
              <a:rPr lang="de-DE" sz="2000" dirty="0">
                <a:cs typeface="Courier New"/>
              </a:rPr>
              <a:t>= </a:t>
            </a:r>
            <a:r>
              <a:rPr lang="de-DE" sz="2000" dirty="0" smtClean="0">
                <a:cs typeface="Courier New"/>
              </a:rPr>
              <a:t>CE(bs,p,[[</a:t>
            </a:r>
            <a:r>
              <a:rPr lang="de-DE" sz="2000" dirty="0">
                <a:cs typeface="Courier New"/>
              </a:rPr>
              <a:t>e</a:t>
            </a:r>
            <a:r>
              <a:rPr lang="de-DE" sz="2000" dirty="0" smtClean="0">
                <a:cs typeface="Courier New"/>
              </a:rPr>
              <a:t>]]);</a:t>
            </a:r>
            <a:endParaRPr lang="de-DE" sz="2000" dirty="0">
              <a:cs typeface="Courier New"/>
            </a:endParaRPr>
          </a:p>
          <a:p>
            <a:pPr marL="0" indent="0">
              <a:buNone/>
            </a:pPr>
            <a:r>
              <a:rPr lang="de-DE" sz="2000" dirty="0" smtClean="0">
                <a:cs typeface="Courier New"/>
              </a:rPr>
              <a:t>      bs2 </a:t>
            </a:r>
            <a:r>
              <a:rPr lang="de-DE" sz="2000" dirty="0">
                <a:cs typeface="Courier New"/>
              </a:rPr>
              <a:t>= (</a:t>
            </a:r>
            <a:r>
              <a:rPr lang="de-DE" sz="2000" dirty="0" smtClean="0">
                <a:cs typeface="Courier New"/>
              </a:rPr>
              <a:t>bs1[h_arg</a:t>
            </a:r>
            <a:r>
              <a:rPr lang="de-DE" sz="2000" dirty="0">
                <a:cs typeface="Courier New"/>
              </a:rPr>
              <a:t>]:=</a:t>
            </a:r>
            <a:r>
              <a:rPr lang="de-DE" sz="2000" dirty="0" smtClean="0">
                <a:cs typeface="Courier New"/>
              </a:rPr>
              <a:t>bs1[h_arg]+p.e0); </a:t>
            </a:r>
            <a:endParaRPr lang="de-DE" sz="2000" dirty="0">
              <a:cs typeface="Courier New"/>
            </a:endParaRPr>
          </a:p>
          <a:p>
            <a:pPr marL="0" indent="0">
              <a:buNone/>
            </a:pPr>
            <a:r>
              <a:rPr lang="de-DE" sz="2000" dirty="0" smtClean="0">
                <a:cs typeface="Courier New"/>
              </a:rPr>
              <a:t>      bs3 </a:t>
            </a:r>
            <a:r>
              <a:rPr lang="de-DE" sz="2000" dirty="0">
                <a:cs typeface="Courier New"/>
              </a:rPr>
              <a:t>= (</a:t>
            </a:r>
            <a:r>
              <a:rPr lang="de-DE" sz="2000" dirty="0" smtClean="0">
                <a:cs typeface="Courier New"/>
              </a:rPr>
              <a:t>bs2[h_en]:=bs2[h_en]+p.T)  return (bs3,h_res)};</a:t>
            </a:r>
            <a:endParaRPr lang="de-DE" sz="2000" dirty="0">
              <a:cs typeface="Courier New"/>
            </a:endParaRPr>
          </a:p>
          <a:p>
            <a:pPr marL="0" indent="0">
              <a:buNone/>
            </a:pPr>
            <a:r>
              <a:rPr lang="de-DE" sz="2000" dirty="0">
                <a:cs typeface="Courier New"/>
              </a:rPr>
              <a:t>CE </a:t>
            </a:r>
            <a:r>
              <a:rPr lang="de-DE" sz="2000" dirty="0" smtClean="0">
                <a:cs typeface="Courier New"/>
              </a:rPr>
              <a:t>(bs,p,[[</a:t>
            </a:r>
            <a:r>
              <a:rPr lang="de-DE" sz="2000" dirty="0">
                <a:cs typeface="Courier New"/>
              </a:rPr>
              <a:t>h</a:t>
            </a:r>
            <a:r>
              <a:rPr lang="de-DE" sz="2000" dirty="0" smtClean="0">
                <a:cs typeface="Courier New"/>
              </a:rPr>
              <a:t>()]]) = ((bs[h_en]:=bs[h_en]||p), h_res);</a:t>
            </a:r>
            <a:endParaRPr lang="en-US" sz="2000" dirty="0">
              <a:cs typeface="Courier New"/>
            </a:endParaRPr>
          </a:p>
        </p:txBody>
      </p:sp>
      <p:sp>
        <p:nvSpPr>
          <p:cNvPr id="7" name="TextBox 6"/>
          <p:cNvSpPr txBox="1"/>
          <p:nvPr/>
        </p:nvSpPr>
        <p:spPr>
          <a:xfrm>
            <a:off x="627005" y="1517820"/>
            <a:ext cx="6787436" cy="400110"/>
          </a:xfrm>
          <a:prstGeom prst="rect">
            <a:avLst/>
          </a:prstGeom>
          <a:noFill/>
          <a:ln>
            <a:solidFill>
              <a:srgbClr val="FF0000"/>
            </a:solidFill>
          </a:ln>
        </p:spPr>
        <p:txBody>
          <a:bodyPr wrap="none" rtlCol="0">
            <a:spAutoFit/>
          </a:bodyPr>
          <a:lstStyle/>
          <a:p>
            <a:pPr>
              <a:buNone/>
            </a:pPr>
            <a:r>
              <a:rPr lang="en-US" dirty="0"/>
              <a:t>C</a:t>
            </a:r>
            <a:r>
              <a:rPr lang="en-US" dirty="0" smtClean="0"/>
              <a:t>E </a:t>
            </a:r>
            <a:r>
              <a:rPr lang="en-US" dirty="0"/>
              <a:t>:: </a:t>
            </a:r>
            <a:r>
              <a:rPr lang="en-US" dirty="0" smtClean="0"/>
              <a:t>(Bindings, Predicate</a:t>
            </a:r>
            <a:r>
              <a:rPr lang="en-US" smtClean="0"/>
              <a:t>, Exp) </a:t>
            </a:r>
            <a:r>
              <a:rPr lang="en-US" dirty="0"/>
              <a:t>-&gt; </a:t>
            </a:r>
            <a:r>
              <a:rPr lang="en-US" dirty="0" smtClean="0"/>
              <a:t>(Bindings</a:t>
            </a:r>
            <a:r>
              <a:rPr lang="en-US" smtClean="0"/>
              <a:t>, Exp)</a:t>
            </a:r>
            <a:endParaRPr lang="en-US" dirty="0" smtClean="0"/>
          </a:p>
        </p:txBody>
      </p:sp>
      <p:sp>
        <p:nvSpPr>
          <p:cNvPr id="8" name="Date Placeholder 7"/>
          <p:cNvSpPr>
            <a:spLocks noGrp="1"/>
          </p:cNvSpPr>
          <p:nvPr>
            <p:ph type="dt" sz="half" idx="10"/>
          </p:nvPr>
        </p:nvSpPr>
        <p:spPr/>
        <p:txBody>
          <a:bodyPr/>
          <a:lstStyle/>
          <a:p>
            <a:pPr>
              <a:defRPr/>
            </a:pPr>
            <a:r>
              <a:rPr lang="en-US" smtClean="0"/>
              <a:t>September 25 2013</a:t>
            </a:r>
            <a:endParaRPr lang="en-US" dirty="0"/>
          </a:p>
        </p:txBody>
      </p:sp>
      <p:sp>
        <p:nvSpPr>
          <p:cNvPr id="9" name="Footer Placeholder 8"/>
          <p:cNvSpPr>
            <a:spLocks noGrp="1"/>
          </p:cNvSpPr>
          <p:nvPr>
            <p:ph type="ftr" sz="quarter" idx="12"/>
          </p:nvPr>
        </p:nvSpPr>
        <p:spPr/>
        <p:txBody>
          <a:bodyPr/>
          <a:lstStyle/>
          <a:p>
            <a:pPr>
              <a:defRPr/>
            </a:pPr>
            <a:r>
              <a:rPr lang="en-US" smtClean="0"/>
              <a:t>http://csg.csail.mit.edu/6.s195</a:t>
            </a:r>
            <a:endParaRPr lang="en-US" dirty="0"/>
          </a:p>
        </p:txBody>
      </p:sp>
      <p:sp>
        <p:nvSpPr>
          <p:cNvPr id="10" name="Slide Number Placeholder 9"/>
          <p:cNvSpPr>
            <a:spLocks noGrp="1"/>
          </p:cNvSpPr>
          <p:nvPr>
            <p:ph type="sldNum" sz="quarter" idx="11"/>
          </p:nvPr>
        </p:nvSpPr>
        <p:spPr/>
        <p:txBody>
          <a:bodyPr/>
          <a:lstStyle/>
          <a:p>
            <a:pPr>
              <a:defRPr/>
            </a:pPr>
            <a:r>
              <a:rPr lang="en-US" smtClean="0"/>
              <a:t>L08-</a:t>
            </a:r>
            <a:fld id="{4F9502F6-954B-46E9-AC05-33DEDF4CA0BF}" type="slidenum">
              <a:rPr lang="en-US" smtClean="0"/>
              <a:pPr>
                <a:defRPr/>
              </a:pPr>
              <a:t>27</a:t>
            </a:fld>
            <a:endParaRPr lang="en-US" dirty="0"/>
          </a:p>
        </p:txBody>
      </p:sp>
    </p:spTree>
    <p:extLst>
      <p:ext uri="{BB962C8B-B14F-4D97-AF65-F5344CB8AC3E}">
        <p14:creationId xmlns:p14="http://schemas.microsoft.com/office/powerpoint/2010/main" val="368952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Compiling Actions</a:t>
            </a:r>
            <a:endParaRPr lang="en-US" dirty="0"/>
          </a:p>
        </p:txBody>
      </p:sp>
      <p:sp>
        <p:nvSpPr>
          <p:cNvPr id="3" name="Content Placeholder 2"/>
          <p:cNvSpPr>
            <a:spLocks noGrp="1"/>
          </p:cNvSpPr>
          <p:nvPr>
            <p:ph idx="1"/>
          </p:nvPr>
        </p:nvSpPr>
        <p:spPr>
          <a:xfrm>
            <a:off x="619826" y="1974602"/>
            <a:ext cx="7772400" cy="4485575"/>
          </a:xfrm>
        </p:spPr>
        <p:txBody>
          <a:bodyPr/>
          <a:lstStyle/>
          <a:p>
            <a:pPr marL="0" indent="0">
              <a:buNone/>
            </a:pPr>
            <a:r>
              <a:rPr lang="en-US" sz="2000" dirty="0" smtClean="0">
                <a:cs typeface="Courier New"/>
              </a:rPr>
              <a:t>CA (</a:t>
            </a:r>
            <a:r>
              <a:rPr lang="en-US" sz="2000" dirty="0" err="1" smtClean="0">
                <a:cs typeface="Courier New"/>
              </a:rPr>
              <a:t>bs,p</a:t>
            </a:r>
            <a:r>
              <a:rPr lang="en-US" sz="2000" dirty="0" smtClean="0">
                <a:cs typeface="Courier New"/>
              </a:rPr>
              <a:t>,[[</a:t>
            </a:r>
            <a:r>
              <a:rPr lang="en-US" sz="2000" dirty="0">
                <a:solidFill>
                  <a:schemeClr val="tx2"/>
                </a:solidFill>
                <a:cs typeface="Courier New"/>
              </a:rPr>
              <a:t>let</a:t>
            </a:r>
            <a:r>
              <a:rPr lang="en-US" sz="2000" dirty="0">
                <a:cs typeface="Courier New"/>
              </a:rPr>
              <a:t> t=e </a:t>
            </a:r>
            <a:r>
              <a:rPr lang="en-US" sz="2000" dirty="0">
                <a:solidFill>
                  <a:schemeClr val="tx2"/>
                </a:solidFill>
                <a:cs typeface="Courier New"/>
              </a:rPr>
              <a:t>in</a:t>
            </a:r>
            <a:r>
              <a:rPr lang="en-US" sz="2000" dirty="0">
                <a:cs typeface="Courier New"/>
              </a:rPr>
              <a:t> a</a:t>
            </a:r>
            <a:r>
              <a:rPr lang="en-US" sz="2000" dirty="0" smtClean="0">
                <a:cs typeface="Courier New"/>
              </a:rPr>
              <a:t>]]) </a:t>
            </a:r>
            <a:r>
              <a:rPr lang="en-US" sz="2000" dirty="0">
                <a:cs typeface="Courier New"/>
              </a:rPr>
              <a:t>=</a:t>
            </a:r>
          </a:p>
          <a:p>
            <a:pPr marL="0" indent="0">
              <a:buNone/>
            </a:pPr>
            <a:r>
              <a:rPr lang="en-US" sz="2000" dirty="0" smtClean="0">
                <a:cs typeface="Courier New"/>
              </a:rPr>
              <a:t>  { (bs1,e0) </a:t>
            </a:r>
            <a:r>
              <a:rPr lang="en-US" sz="2000" dirty="0">
                <a:cs typeface="Courier New"/>
              </a:rPr>
              <a:t>= </a:t>
            </a:r>
            <a:r>
              <a:rPr lang="en-US" sz="2000" dirty="0" smtClean="0">
                <a:cs typeface="Courier New"/>
              </a:rPr>
              <a:t>CE(</a:t>
            </a:r>
            <a:r>
              <a:rPr lang="en-US" sz="2000" dirty="0" err="1" smtClean="0">
                <a:cs typeface="Courier New"/>
              </a:rPr>
              <a:t>bs,p</a:t>
            </a:r>
            <a:r>
              <a:rPr lang="en-US" sz="2000" dirty="0" smtClean="0">
                <a:cs typeface="Courier New"/>
              </a:rPr>
              <a:t>,[[</a:t>
            </a:r>
            <a:r>
              <a:rPr lang="en-US" sz="2000" dirty="0">
                <a:cs typeface="Courier New"/>
              </a:rPr>
              <a:t>e</a:t>
            </a:r>
            <a:r>
              <a:rPr lang="en-US" sz="2000" dirty="0" smtClean="0">
                <a:cs typeface="Courier New"/>
              </a:rPr>
              <a:t>]]);</a:t>
            </a:r>
          </a:p>
          <a:p>
            <a:pPr marL="0" indent="0">
              <a:buNone/>
            </a:pPr>
            <a:r>
              <a:rPr lang="en-US" sz="2000" dirty="0" smtClean="0">
                <a:cs typeface="Courier New"/>
              </a:rPr>
              <a:t>   return CA((</a:t>
            </a:r>
            <a:r>
              <a:rPr lang="en-US" sz="2000" dirty="0">
                <a:cs typeface="Courier New"/>
              </a:rPr>
              <a:t>bs1[t]:=</a:t>
            </a:r>
            <a:r>
              <a:rPr lang="en-US" sz="2000" dirty="0" smtClean="0">
                <a:cs typeface="Courier New"/>
              </a:rPr>
              <a:t>p.e0),p,[[</a:t>
            </a:r>
            <a:r>
              <a:rPr lang="en-US" sz="2000" dirty="0">
                <a:cs typeface="Courier New"/>
              </a:rPr>
              <a:t>a</a:t>
            </a:r>
            <a:r>
              <a:rPr lang="en-US" sz="2000" dirty="0" smtClean="0">
                <a:cs typeface="Courier New"/>
              </a:rPr>
              <a:t>]])};</a:t>
            </a:r>
            <a:endParaRPr lang="en-US" sz="2000" dirty="0">
              <a:cs typeface="Courier New"/>
            </a:endParaRPr>
          </a:p>
          <a:p>
            <a:pPr marL="0" indent="0">
              <a:buNone/>
            </a:pPr>
            <a:r>
              <a:rPr lang="en-US" sz="2000" dirty="0" smtClean="0">
                <a:cs typeface="Courier New"/>
              </a:rPr>
              <a:t>CA (</a:t>
            </a:r>
            <a:r>
              <a:rPr lang="en-US" sz="2000" dirty="0" err="1" smtClean="0">
                <a:cs typeface="Courier New"/>
              </a:rPr>
              <a:t>bs,p</a:t>
            </a:r>
            <a:r>
              <a:rPr lang="en-US" sz="2000" dirty="0" smtClean="0">
                <a:cs typeface="Courier New"/>
              </a:rPr>
              <a:t>,[[</a:t>
            </a:r>
            <a:r>
              <a:rPr lang="en-US" sz="2000" dirty="0">
                <a:cs typeface="Courier New"/>
              </a:rPr>
              <a:t>h(</a:t>
            </a:r>
            <a:r>
              <a:rPr lang="en-US" sz="2000" dirty="0" smtClean="0">
                <a:cs typeface="Courier New"/>
              </a:rPr>
              <a:t>e)]]) </a:t>
            </a:r>
            <a:r>
              <a:rPr lang="en-US" sz="2000" dirty="0">
                <a:cs typeface="Courier New"/>
              </a:rPr>
              <a:t>=</a:t>
            </a:r>
          </a:p>
          <a:p>
            <a:pPr marL="0" indent="0">
              <a:buNone/>
            </a:pPr>
            <a:r>
              <a:rPr lang="en-US" sz="2000" dirty="0" smtClean="0">
                <a:cs typeface="Courier New"/>
              </a:rPr>
              <a:t>  { (bs1,e0) </a:t>
            </a:r>
            <a:r>
              <a:rPr lang="en-US" sz="2000" dirty="0">
                <a:cs typeface="Courier New"/>
              </a:rPr>
              <a:t>= </a:t>
            </a:r>
            <a:r>
              <a:rPr lang="en-US" sz="2000" dirty="0" smtClean="0">
                <a:cs typeface="Courier New"/>
              </a:rPr>
              <a:t>CE(</a:t>
            </a:r>
            <a:r>
              <a:rPr lang="en-US" sz="2000" dirty="0" err="1" smtClean="0">
                <a:cs typeface="Courier New"/>
              </a:rPr>
              <a:t>bs,p</a:t>
            </a:r>
            <a:r>
              <a:rPr lang="en-US" sz="2000" dirty="0" smtClean="0">
                <a:cs typeface="Courier New"/>
              </a:rPr>
              <a:t>,[[</a:t>
            </a:r>
            <a:r>
              <a:rPr lang="en-US" sz="2000" dirty="0">
                <a:cs typeface="Courier New"/>
              </a:rPr>
              <a:t>e</a:t>
            </a:r>
            <a:r>
              <a:rPr lang="en-US" sz="2000" dirty="0" smtClean="0">
                <a:cs typeface="Courier New"/>
              </a:rPr>
              <a:t>]]);</a:t>
            </a:r>
            <a:endParaRPr lang="en-US" sz="2000" dirty="0">
              <a:cs typeface="Courier New"/>
            </a:endParaRPr>
          </a:p>
          <a:p>
            <a:pPr marL="0" indent="0">
              <a:buNone/>
            </a:pPr>
            <a:r>
              <a:rPr lang="en-US" sz="2000" dirty="0" smtClean="0">
                <a:cs typeface="Courier New"/>
              </a:rPr>
              <a:t>      bs2 </a:t>
            </a:r>
            <a:r>
              <a:rPr lang="en-US" sz="2000" dirty="0">
                <a:cs typeface="Courier New"/>
              </a:rPr>
              <a:t>= </a:t>
            </a:r>
            <a:r>
              <a:rPr lang="en-US" sz="2000" dirty="0" smtClean="0">
                <a:cs typeface="Courier New"/>
              </a:rPr>
              <a:t>(bs1[</a:t>
            </a:r>
            <a:r>
              <a:rPr lang="en-US" sz="2000" dirty="0" err="1" smtClean="0">
                <a:cs typeface="Courier New"/>
              </a:rPr>
              <a:t>h_arg</a:t>
            </a:r>
            <a:r>
              <a:rPr lang="en-US" sz="2000" dirty="0" smtClean="0">
                <a:cs typeface="Courier New"/>
              </a:rPr>
              <a:t>]:=bs1[</a:t>
            </a:r>
            <a:r>
              <a:rPr lang="en-US" sz="2000" dirty="0" err="1" smtClean="0">
                <a:cs typeface="Courier New"/>
              </a:rPr>
              <a:t>h_arg</a:t>
            </a:r>
            <a:r>
              <a:rPr lang="en-US" sz="2000" dirty="0" smtClean="0">
                <a:cs typeface="Courier New"/>
              </a:rPr>
              <a:t>]+p.e0);</a:t>
            </a:r>
            <a:endParaRPr lang="en-US" sz="2000" dirty="0">
              <a:cs typeface="Courier New"/>
            </a:endParaRPr>
          </a:p>
          <a:p>
            <a:pPr marL="0" indent="0">
              <a:buNone/>
            </a:pPr>
            <a:r>
              <a:rPr lang="en-US" sz="2000" dirty="0" smtClean="0">
                <a:cs typeface="Courier New"/>
              </a:rPr>
              <a:t>  return (bs2[</a:t>
            </a:r>
            <a:r>
              <a:rPr lang="en-US" sz="2000" dirty="0" err="1" smtClean="0">
                <a:cs typeface="Courier New"/>
              </a:rPr>
              <a:t>h_en</a:t>
            </a:r>
            <a:r>
              <a:rPr lang="en-US" sz="2000" dirty="0" smtClean="0">
                <a:cs typeface="Courier New"/>
              </a:rPr>
              <a:t>]:=bs2[</a:t>
            </a:r>
            <a:r>
              <a:rPr lang="en-US" sz="2000" dirty="0" err="1" smtClean="0">
                <a:cs typeface="Courier New"/>
              </a:rPr>
              <a:t>h_en</a:t>
            </a:r>
            <a:r>
              <a:rPr lang="en-US" sz="2000" dirty="0" smtClean="0">
                <a:cs typeface="Courier New"/>
              </a:rPr>
              <a:t>]+</a:t>
            </a:r>
            <a:r>
              <a:rPr lang="en-US" sz="2000" dirty="0" err="1" smtClean="0">
                <a:cs typeface="Courier New"/>
              </a:rPr>
              <a:t>p.T</a:t>
            </a:r>
            <a:r>
              <a:rPr lang="en-US" sz="2000" dirty="0" smtClean="0">
                <a:cs typeface="Courier New"/>
              </a:rPr>
              <a:t>)};</a:t>
            </a:r>
            <a:endParaRPr lang="en-US" sz="2000" dirty="0">
              <a:cs typeface="Courier New"/>
            </a:endParaRPr>
          </a:p>
          <a:p>
            <a:pPr marL="0" indent="0">
              <a:buNone/>
            </a:pPr>
            <a:r>
              <a:rPr lang="en-US" sz="2000" dirty="0">
                <a:cs typeface="Courier New"/>
              </a:rPr>
              <a:t>CA </a:t>
            </a:r>
            <a:r>
              <a:rPr lang="en-US" sz="2000" dirty="0" smtClean="0">
                <a:cs typeface="Courier New"/>
              </a:rPr>
              <a:t>(</a:t>
            </a:r>
            <a:r>
              <a:rPr lang="en-US" sz="2000" dirty="0" err="1" smtClean="0">
                <a:cs typeface="Courier New"/>
              </a:rPr>
              <a:t>bs,p</a:t>
            </a:r>
            <a:r>
              <a:rPr lang="en-US" sz="2000" dirty="0" smtClean="0">
                <a:cs typeface="Courier New"/>
              </a:rPr>
              <a:t>,[</a:t>
            </a:r>
            <a:r>
              <a:rPr lang="en-US" sz="2000" dirty="0">
                <a:solidFill>
                  <a:schemeClr val="tx2"/>
                </a:solidFill>
                <a:cs typeface="Courier New"/>
              </a:rPr>
              <a:t>if</a:t>
            </a:r>
            <a:r>
              <a:rPr lang="en-US" sz="2000" dirty="0">
                <a:cs typeface="Courier New"/>
              </a:rPr>
              <a:t> </a:t>
            </a:r>
            <a:r>
              <a:rPr lang="en-US" sz="2000" dirty="0" smtClean="0">
                <a:cs typeface="Courier New"/>
              </a:rPr>
              <a:t>(e) a]]) </a:t>
            </a:r>
            <a:r>
              <a:rPr lang="en-US" sz="2000" dirty="0">
                <a:cs typeface="Courier New"/>
              </a:rPr>
              <a:t>=</a:t>
            </a:r>
          </a:p>
          <a:p>
            <a:pPr marL="0" indent="0">
              <a:buNone/>
            </a:pPr>
            <a:r>
              <a:rPr lang="en-US" sz="2000" dirty="0" smtClean="0">
                <a:cs typeface="Courier New"/>
              </a:rPr>
              <a:t>  { (bs1,e0) </a:t>
            </a:r>
            <a:r>
              <a:rPr lang="en-US" sz="2000" dirty="0">
                <a:cs typeface="Courier New"/>
              </a:rPr>
              <a:t>= </a:t>
            </a:r>
            <a:r>
              <a:rPr lang="en-US" sz="2000" dirty="0" smtClean="0">
                <a:cs typeface="Courier New"/>
              </a:rPr>
              <a:t>CE(</a:t>
            </a:r>
            <a:r>
              <a:rPr lang="en-US" sz="2000" dirty="0" err="1" smtClean="0">
                <a:cs typeface="Courier New"/>
              </a:rPr>
              <a:t>bs,p</a:t>
            </a:r>
            <a:r>
              <a:rPr lang="en-US" sz="2000" dirty="0" smtClean="0">
                <a:cs typeface="Courier New"/>
              </a:rPr>
              <a:t>,[[</a:t>
            </a:r>
            <a:r>
              <a:rPr lang="en-US" sz="2000" dirty="0">
                <a:cs typeface="Courier New"/>
              </a:rPr>
              <a:t>e</a:t>
            </a:r>
            <a:r>
              <a:rPr lang="en-US" sz="2000" dirty="0" smtClean="0">
                <a:cs typeface="Courier New"/>
              </a:rPr>
              <a:t>]])</a:t>
            </a:r>
            <a:endParaRPr lang="en-US" sz="2000" dirty="0">
              <a:cs typeface="Courier New"/>
            </a:endParaRPr>
          </a:p>
          <a:p>
            <a:pPr marL="0" indent="0">
              <a:buNone/>
            </a:pPr>
            <a:r>
              <a:rPr lang="en-US" sz="2000" dirty="0" smtClean="0">
                <a:cs typeface="Courier New"/>
              </a:rPr>
              <a:t>  return CA((bs1[t]:=p.e0),t,[[</a:t>
            </a:r>
            <a:r>
              <a:rPr lang="en-US" sz="2000" dirty="0">
                <a:cs typeface="Courier New"/>
              </a:rPr>
              <a:t>a</a:t>
            </a:r>
            <a:r>
              <a:rPr lang="en-US" sz="2000" dirty="0" smtClean="0">
                <a:cs typeface="Courier New"/>
              </a:rPr>
              <a:t>]])}; </a:t>
            </a:r>
            <a:r>
              <a:rPr lang="en-US" sz="2000" dirty="0">
                <a:cs typeface="Courier New"/>
              </a:rPr>
              <a:t>where t is fresh</a:t>
            </a:r>
          </a:p>
          <a:p>
            <a:pPr marL="0" indent="0">
              <a:buNone/>
            </a:pPr>
            <a:r>
              <a:rPr lang="en-US" sz="2000" dirty="0" smtClean="0">
                <a:cs typeface="Courier New"/>
              </a:rPr>
              <a:t>CA (</a:t>
            </a:r>
            <a:r>
              <a:rPr lang="en-US" sz="2000" dirty="0" err="1" smtClean="0">
                <a:cs typeface="Courier New"/>
              </a:rPr>
              <a:t>bs,p</a:t>
            </a:r>
            <a:r>
              <a:rPr lang="en-US" sz="2000" dirty="0" smtClean="0">
                <a:cs typeface="Courier New"/>
              </a:rPr>
              <a:t>,[[</a:t>
            </a:r>
            <a:r>
              <a:rPr lang="en-US" sz="2000" dirty="0">
                <a:cs typeface="Courier New"/>
              </a:rPr>
              <a:t>a1 | a2</a:t>
            </a:r>
            <a:r>
              <a:rPr lang="en-US" sz="2000" dirty="0" smtClean="0">
                <a:cs typeface="Courier New"/>
              </a:rPr>
              <a:t>]]) </a:t>
            </a:r>
            <a:r>
              <a:rPr lang="en-US" sz="2000" dirty="0">
                <a:cs typeface="Courier New"/>
              </a:rPr>
              <a:t>=</a:t>
            </a:r>
          </a:p>
          <a:p>
            <a:pPr marL="0" indent="0">
              <a:buNone/>
            </a:pPr>
            <a:r>
              <a:rPr lang="en-US" sz="2000" dirty="0" smtClean="0">
                <a:cs typeface="Courier New"/>
              </a:rPr>
              <a:t>  </a:t>
            </a:r>
            <a:r>
              <a:rPr lang="en-US" sz="2000" dirty="0">
                <a:cs typeface="Courier New"/>
              </a:rPr>
              <a:t>{</a:t>
            </a:r>
            <a:r>
              <a:rPr lang="en-US" sz="2000" dirty="0" smtClean="0">
                <a:cs typeface="Courier New"/>
              </a:rPr>
              <a:t> bs1 </a:t>
            </a:r>
            <a:r>
              <a:rPr lang="en-US" sz="2000" dirty="0">
                <a:cs typeface="Courier New"/>
              </a:rPr>
              <a:t>= </a:t>
            </a:r>
            <a:r>
              <a:rPr lang="en-US" sz="2000" dirty="0" smtClean="0">
                <a:cs typeface="Courier New"/>
              </a:rPr>
              <a:t>CA(</a:t>
            </a:r>
            <a:r>
              <a:rPr lang="en-US" sz="2000" dirty="0" err="1" smtClean="0">
                <a:cs typeface="Courier New"/>
              </a:rPr>
              <a:t>bs,p</a:t>
            </a:r>
            <a:r>
              <a:rPr lang="en-US" sz="2000" dirty="0" smtClean="0">
                <a:cs typeface="Courier New"/>
              </a:rPr>
              <a:t>,[[</a:t>
            </a:r>
            <a:r>
              <a:rPr lang="en-US" sz="2000" dirty="0">
                <a:cs typeface="Courier New"/>
              </a:rPr>
              <a:t>a1</a:t>
            </a:r>
            <a:r>
              <a:rPr lang="en-US" sz="2000" dirty="0" smtClean="0">
                <a:cs typeface="Courier New"/>
              </a:rPr>
              <a:t>]])   return CA(bs1,p,[[</a:t>
            </a:r>
            <a:r>
              <a:rPr lang="en-US" sz="2000" dirty="0">
                <a:cs typeface="Courier New"/>
              </a:rPr>
              <a:t>a2</a:t>
            </a:r>
            <a:r>
              <a:rPr lang="en-US" sz="2000" dirty="0" smtClean="0">
                <a:cs typeface="Courier New"/>
              </a:rPr>
              <a:t>]])}</a:t>
            </a:r>
            <a:endParaRPr lang="en-US" sz="2000" dirty="0">
              <a:cs typeface="Courier New"/>
            </a:endParaRPr>
          </a:p>
        </p:txBody>
      </p:sp>
      <p:sp>
        <p:nvSpPr>
          <p:cNvPr id="7" name="TextBox 6"/>
          <p:cNvSpPr txBox="1"/>
          <p:nvPr/>
        </p:nvSpPr>
        <p:spPr>
          <a:xfrm>
            <a:off x="627005" y="1517820"/>
            <a:ext cx="6231193" cy="400110"/>
          </a:xfrm>
          <a:prstGeom prst="rect">
            <a:avLst/>
          </a:prstGeom>
          <a:noFill/>
          <a:ln>
            <a:solidFill>
              <a:srgbClr val="FF0000"/>
            </a:solidFill>
          </a:ln>
        </p:spPr>
        <p:txBody>
          <a:bodyPr wrap="none" rtlCol="0">
            <a:spAutoFit/>
          </a:bodyPr>
          <a:lstStyle/>
          <a:p>
            <a:pPr>
              <a:buNone/>
            </a:pPr>
            <a:r>
              <a:rPr lang="en-US" dirty="0" smtClean="0"/>
              <a:t>CA </a:t>
            </a:r>
            <a:r>
              <a:rPr lang="en-US" dirty="0"/>
              <a:t>:: </a:t>
            </a:r>
            <a:r>
              <a:rPr lang="en-US" dirty="0" smtClean="0"/>
              <a:t>(Bindings, Predicate</a:t>
            </a:r>
            <a:r>
              <a:rPr lang="en-US" smtClean="0"/>
              <a:t>, Action) </a:t>
            </a:r>
            <a:r>
              <a:rPr lang="en-US" dirty="0"/>
              <a:t>-&gt; </a:t>
            </a:r>
            <a:r>
              <a:rPr lang="en-US" dirty="0" smtClean="0"/>
              <a:t>Bindings</a:t>
            </a:r>
          </a:p>
        </p:txBody>
      </p:sp>
      <p:sp>
        <p:nvSpPr>
          <p:cNvPr id="8" name="Date Placeholder 7"/>
          <p:cNvSpPr>
            <a:spLocks noGrp="1"/>
          </p:cNvSpPr>
          <p:nvPr>
            <p:ph type="dt" sz="half" idx="10"/>
          </p:nvPr>
        </p:nvSpPr>
        <p:spPr/>
        <p:txBody>
          <a:bodyPr/>
          <a:lstStyle/>
          <a:p>
            <a:pPr>
              <a:defRPr/>
            </a:pPr>
            <a:r>
              <a:rPr lang="en-US" smtClean="0"/>
              <a:t>September 25 2013</a:t>
            </a:r>
            <a:endParaRPr lang="en-US" dirty="0"/>
          </a:p>
        </p:txBody>
      </p:sp>
      <p:sp>
        <p:nvSpPr>
          <p:cNvPr id="9" name="Footer Placeholder 8"/>
          <p:cNvSpPr>
            <a:spLocks noGrp="1"/>
          </p:cNvSpPr>
          <p:nvPr>
            <p:ph type="ftr" sz="quarter" idx="12"/>
          </p:nvPr>
        </p:nvSpPr>
        <p:spPr/>
        <p:txBody>
          <a:bodyPr/>
          <a:lstStyle/>
          <a:p>
            <a:pPr>
              <a:defRPr/>
            </a:pPr>
            <a:r>
              <a:rPr lang="en-US" smtClean="0"/>
              <a:t>http://csg.csail.mit.edu/6.s195</a:t>
            </a:r>
            <a:endParaRPr lang="en-US" dirty="0"/>
          </a:p>
        </p:txBody>
      </p:sp>
      <p:sp>
        <p:nvSpPr>
          <p:cNvPr id="10" name="Slide Number Placeholder 9"/>
          <p:cNvSpPr>
            <a:spLocks noGrp="1"/>
          </p:cNvSpPr>
          <p:nvPr>
            <p:ph type="sldNum" sz="quarter" idx="11"/>
          </p:nvPr>
        </p:nvSpPr>
        <p:spPr/>
        <p:txBody>
          <a:bodyPr/>
          <a:lstStyle/>
          <a:p>
            <a:pPr>
              <a:defRPr/>
            </a:pPr>
            <a:r>
              <a:rPr lang="en-US" smtClean="0"/>
              <a:t>L08-</a:t>
            </a:r>
            <a:fld id="{4F9502F6-954B-46E9-AC05-33DEDF4CA0BF}" type="slidenum">
              <a:rPr lang="en-US" smtClean="0"/>
              <a:pPr>
                <a:defRPr/>
              </a:pPr>
              <a:t>28</a:t>
            </a:fld>
            <a:endParaRPr lang="en-US" dirty="0"/>
          </a:p>
        </p:txBody>
      </p:sp>
    </p:spTree>
    <p:extLst>
      <p:ext uri="{BB962C8B-B14F-4D97-AF65-F5344CB8AC3E}">
        <p14:creationId xmlns:p14="http://schemas.microsoft.com/office/powerpoint/2010/main" val="127177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Compiling Rules and Methods</a:t>
            </a:r>
            <a:endParaRPr lang="en-US" sz="4000" dirty="0"/>
          </a:p>
        </p:txBody>
      </p:sp>
      <p:sp>
        <p:nvSpPr>
          <p:cNvPr id="3" name="Content Placeholder 2"/>
          <p:cNvSpPr>
            <a:spLocks noGrp="1"/>
          </p:cNvSpPr>
          <p:nvPr>
            <p:ph idx="1"/>
          </p:nvPr>
        </p:nvSpPr>
        <p:spPr>
          <a:xfrm>
            <a:off x="624444" y="1560617"/>
            <a:ext cx="7888514" cy="5184568"/>
          </a:xfrm>
        </p:spPr>
        <p:txBody>
          <a:bodyPr/>
          <a:lstStyle/>
          <a:p>
            <a:pPr marL="0" indent="0">
              <a:buNone/>
            </a:pPr>
            <a:r>
              <a:rPr lang="en-US" sz="2000" dirty="0">
                <a:cs typeface="Courier New"/>
              </a:rPr>
              <a:t>CR : (Bindings, Rule) -&gt; Bindings</a:t>
            </a:r>
          </a:p>
          <a:p>
            <a:pPr marL="0" indent="0">
              <a:buNone/>
            </a:pPr>
            <a:r>
              <a:rPr lang="en-US" sz="2000" dirty="0">
                <a:cs typeface="Courier New"/>
              </a:rPr>
              <a:t>CR (</a:t>
            </a:r>
            <a:r>
              <a:rPr lang="en-US" sz="2000" dirty="0" err="1">
                <a:cs typeface="Courier New"/>
              </a:rPr>
              <a:t>bs</a:t>
            </a:r>
            <a:r>
              <a:rPr lang="en-US" sz="2000" dirty="0">
                <a:cs typeface="Courier New"/>
              </a:rPr>
              <a:t>,[[</a:t>
            </a:r>
            <a:r>
              <a:rPr lang="en-US" sz="2000" dirty="0">
                <a:solidFill>
                  <a:schemeClr val="tx2"/>
                </a:solidFill>
                <a:cs typeface="Courier New"/>
              </a:rPr>
              <a:t>rule</a:t>
            </a:r>
            <a:r>
              <a:rPr lang="en-US" sz="2000" dirty="0">
                <a:cs typeface="Courier New"/>
              </a:rPr>
              <a:t> r a]]) = CA(</a:t>
            </a:r>
            <a:r>
              <a:rPr lang="en-US" sz="2000" dirty="0" err="1">
                <a:cs typeface="Courier New"/>
              </a:rPr>
              <a:t>bs,r_en</a:t>
            </a:r>
            <a:r>
              <a:rPr lang="en-US" sz="2000" dirty="0">
                <a:cs typeface="Courier New"/>
              </a:rPr>
              <a:t>,[a]])</a:t>
            </a:r>
          </a:p>
          <a:p>
            <a:pPr marL="0" indent="0">
              <a:buNone/>
            </a:pPr>
            <a:endParaRPr lang="en-US" sz="2000" dirty="0" smtClean="0">
              <a:cs typeface="Courier New"/>
            </a:endParaRPr>
          </a:p>
          <a:p>
            <a:pPr marL="0" indent="0">
              <a:buNone/>
            </a:pPr>
            <a:r>
              <a:rPr lang="en-US" sz="2000" dirty="0" smtClean="0">
                <a:cs typeface="Courier New"/>
              </a:rPr>
              <a:t>CVM </a:t>
            </a:r>
            <a:r>
              <a:rPr lang="en-US" sz="2000" dirty="0">
                <a:cs typeface="Courier New"/>
              </a:rPr>
              <a:t>: (Bindings, Value-</a:t>
            </a:r>
            <a:r>
              <a:rPr lang="en-US" sz="2000" dirty="0" smtClean="0">
                <a:cs typeface="Courier New"/>
              </a:rPr>
              <a:t>method) </a:t>
            </a:r>
            <a:r>
              <a:rPr lang="en-US" sz="2000" dirty="0">
                <a:cs typeface="Courier New"/>
              </a:rPr>
              <a:t>-&gt; Bindings</a:t>
            </a:r>
          </a:p>
          <a:p>
            <a:pPr marL="0" indent="0">
              <a:buNone/>
            </a:pPr>
            <a:r>
              <a:rPr lang="en-US" sz="2000" dirty="0">
                <a:cs typeface="Courier New"/>
              </a:rPr>
              <a:t>CVM (</a:t>
            </a:r>
            <a:r>
              <a:rPr lang="en-US" sz="2000" dirty="0" err="1">
                <a:cs typeface="Courier New"/>
              </a:rPr>
              <a:t>bs</a:t>
            </a:r>
            <a:r>
              <a:rPr lang="en-US" sz="2000" dirty="0">
                <a:cs typeface="Courier New"/>
              </a:rPr>
              <a:t>, [[</a:t>
            </a:r>
            <a:r>
              <a:rPr lang="en-US" sz="2000" dirty="0" err="1" smtClean="0">
                <a:solidFill>
                  <a:schemeClr val="tx2"/>
                </a:solidFill>
                <a:cs typeface="Courier New"/>
              </a:rPr>
              <a:t>valueMethod</a:t>
            </a:r>
            <a:r>
              <a:rPr lang="en-US" sz="2000" dirty="0" smtClean="0">
                <a:cs typeface="Courier New"/>
              </a:rPr>
              <a:t>  h(x)=e</a:t>
            </a:r>
            <a:r>
              <a:rPr lang="en-US" sz="2000" dirty="0">
                <a:cs typeface="Courier New"/>
              </a:rPr>
              <a:t>]</a:t>
            </a:r>
            <a:r>
              <a:rPr lang="en-US" sz="2000" dirty="0" smtClean="0">
                <a:cs typeface="Courier New"/>
              </a:rPr>
              <a:t>]) </a:t>
            </a:r>
            <a:r>
              <a:rPr lang="en-US" sz="2000" dirty="0">
                <a:cs typeface="Courier New"/>
              </a:rPr>
              <a:t>=</a:t>
            </a:r>
          </a:p>
          <a:p>
            <a:pPr marL="0" indent="0">
              <a:buNone/>
            </a:pPr>
            <a:r>
              <a:rPr lang="en-US" sz="2000" dirty="0">
                <a:cs typeface="Courier New"/>
              </a:rPr>
              <a:t>  </a:t>
            </a:r>
            <a:r>
              <a:rPr lang="en-US" sz="2000" dirty="0" smtClean="0">
                <a:cs typeface="Courier New"/>
              </a:rPr>
              <a:t>{  bs0 = (</a:t>
            </a:r>
            <a:r>
              <a:rPr lang="en-US" sz="2000" dirty="0" err="1" smtClean="0">
                <a:cs typeface="Courier New"/>
              </a:rPr>
              <a:t>bs</a:t>
            </a:r>
            <a:r>
              <a:rPr lang="en-US" sz="2000" dirty="0" smtClean="0">
                <a:cs typeface="Courier New"/>
              </a:rPr>
              <a:t>[x</a:t>
            </a:r>
            <a:r>
              <a:rPr lang="en-US" sz="2000" dirty="0">
                <a:cs typeface="Courier New"/>
              </a:rPr>
              <a:t>]:= </a:t>
            </a:r>
            <a:r>
              <a:rPr lang="en-US" sz="2000" dirty="0" err="1" smtClean="0">
                <a:cs typeface="Courier New"/>
              </a:rPr>
              <a:t>h_arg</a:t>
            </a:r>
            <a:r>
              <a:rPr lang="en-US" sz="2000" dirty="0" smtClean="0">
                <a:cs typeface="Courier New"/>
              </a:rPr>
              <a:t>); </a:t>
            </a:r>
          </a:p>
          <a:p>
            <a:pPr marL="0" indent="0">
              <a:buNone/>
            </a:pPr>
            <a:r>
              <a:rPr lang="en-US" sz="2000" dirty="0">
                <a:cs typeface="Courier New"/>
              </a:rPr>
              <a:t> </a:t>
            </a:r>
            <a:r>
              <a:rPr lang="en-US" sz="2000" dirty="0" smtClean="0">
                <a:cs typeface="Courier New"/>
              </a:rPr>
              <a:t>   (bs1,e0) </a:t>
            </a:r>
            <a:r>
              <a:rPr lang="en-US" sz="2000" dirty="0">
                <a:cs typeface="Courier New"/>
              </a:rPr>
              <a:t>=  </a:t>
            </a:r>
            <a:r>
              <a:rPr lang="en-US" sz="2000" dirty="0" smtClean="0">
                <a:cs typeface="Courier New"/>
              </a:rPr>
              <a:t>CE(bs0,h_en,([[</a:t>
            </a:r>
            <a:r>
              <a:rPr lang="en-US" sz="2000" dirty="0">
                <a:cs typeface="Courier New"/>
              </a:rPr>
              <a:t>e</a:t>
            </a:r>
            <a:r>
              <a:rPr lang="en-US" sz="2000" dirty="0" smtClean="0">
                <a:cs typeface="Courier New"/>
              </a:rPr>
              <a:t>]]);</a:t>
            </a:r>
          </a:p>
          <a:p>
            <a:pPr marL="0" indent="0">
              <a:buNone/>
            </a:pPr>
            <a:r>
              <a:rPr lang="en-US" sz="2000" dirty="0">
                <a:cs typeface="Courier New"/>
              </a:rPr>
              <a:t> </a:t>
            </a:r>
            <a:r>
              <a:rPr lang="en-US" sz="2000" dirty="0" smtClean="0">
                <a:cs typeface="Courier New"/>
              </a:rPr>
              <a:t>     bs2 = </a:t>
            </a:r>
            <a:r>
              <a:rPr lang="en-US" sz="2000" dirty="0">
                <a:cs typeface="Courier New"/>
              </a:rPr>
              <a:t>(bs1[</a:t>
            </a:r>
            <a:r>
              <a:rPr lang="en-US" sz="2000" dirty="0" err="1">
                <a:cs typeface="Courier New"/>
              </a:rPr>
              <a:t>h_res</a:t>
            </a:r>
            <a:r>
              <a:rPr lang="en-US" sz="2000" dirty="0">
                <a:cs typeface="Courier New"/>
              </a:rPr>
              <a:t>]:= </a:t>
            </a:r>
            <a:r>
              <a:rPr lang="en-US" sz="2000" dirty="0" smtClean="0">
                <a:cs typeface="Courier New"/>
              </a:rPr>
              <a:t>e0);   return bs2};</a:t>
            </a:r>
          </a:p>
          <a:p>
            <a:pPr marL="0" indent="0">
              <a:buNone/>
            </a:pPr>
            <a:endParaRPr lang="en-US" sz="2000" dirty="0" smtClean="0">
              <a:solidFill>
                <a:srgbClr val="40458C"/>
              </a:solidFill>
              <a:cs typeface="Courier New"/>
            </a:endParaRPr>
          </a:p>
          <a:p>
            <a:pPr marL="0" indent="0">
              <a:buNone/>
            </a:pPr>
            <a:r>
              <a:rPr lang="en-US" sz="2000" dirty="0" smtClean="0">
                <a:cs typeface="Courier New"/>
              </a:rPr>
              <a:t>CAM </a:t>
            </a:r>
            <a:r>
              <a:rPr lang="en-US" sz="2000" dirty="0">
                <a:cs typeface="Courier New"/>
              </a:rPr>
              <a:t>: </a:t>
            </a:r>
            <a:r>
              <a:rPr lang="en-US" sz="2000" dirty="0" smtClean="0">
                <a:cs typeface="Courier New"/>
              </a:rPr>
              <a:t>(Bindings, Action-method) -&gt; Bindings   </a:t>
            </a:r>
          </a:p>
          <a:p>
            <a:pPr marL="0" indent="0">
              <a:buNone/>
            </a:pPr>
            <a:r>
              <a:rPr lang="en-US" sz="2000" dirty="0" smtClean="0">
                <a:cs typeface="Courier New"/>
              </a:rPr>
              <a:t>CAM (</a:t>
            </a:r>
            <a:r>
              <a:rPr lang="en-US" sz="2000" dirty="0" err="1" smtClean="0">
                <a:cs typeface="Courier New"/>
              </a:rPr>
              <a:t>bs</a:t>
            </a:r>
            <a:r>
              <a:rPr lang="en-US" sz="2000" dirty="0" smtClean="0">
                <a:cs typeface="Courier New"/>
              </a:rPr>
              <a:t>,[[</a:t>
            </a:r>
            <a:r>
              <a:rPr lang="en-US" sz="2000" dirty="0" err="1" smtClean="0">
                <a:solidFill>
                  <a:schemeClr val="tx2"/>
                </a:solidFill>
                <a:cs typeface="Courier New"/>
              </a:rPr>
              <a:t>actionMethod</a:t>
            </a:r>
            <a:r>
              <a:rPr lang="en-US" sz="2000" dirty="0" smtClean="0">
                <a:cs typeface="Courier New"/>
              </a:rPr>
              <a:t>  h(x)=a]]) </a:t>
            </a:r>
            <a:r>
              <a:rPr lang="en-US" sz="2000" dirty="0">
                <a:cs typeface="Courier New"/>
              </a:rPr>
              <a:t>=</a:t>
            </a:r>
          </a:p>
          <a:p>
            <a:pPr marL="0" indent="0">
              <a:buNone/>
            </a:pPr>
            <a:r>
              <a:rPr lang="en-US" sz="2000" dirty="0">
                <a:cs typeface="Courier New"/>
              </a:rPr>
              <a:t> </a:t>
            </a:r>
            <a:r>
              <a:rPr lang="en-US" sz="2000" dirty="0" smtClean="0">
                <a:cs typeface="Courier New"/>
              </a:rPr>
              <a:t>   CA((</a:t>
            </a:r>
            <a:r>
              <a:rPr lang="en-US" sz="2000" dirty="0" err="1" smtClean="0">
                <a:cs typeface="Courier New"/>
              </a:rPr>
              <a:t>bs</a:t>
            </a:r>
            <a:r>
              <a:rPr lang="en-US" sz="2000" dirty="0" smtClean="0">
                <a:cs typeface="Courier New"/>
              </a:rPr>
              <a:t>[x]:=</a:t>
            </a:r>
            <a:r>
              <a:rPr lang="en-US" sz="2000" dirty="0" err="1" smtClean="0">
                <a:cs typeface="Courier New"/>
              </a:rPr>
              <a:t>h_arg</a:t>
            </a:r>
            <a:r>
              <a:rPr lang="en-US" sz="2000" dirty="0" smtClean="0">
                <a:cs typeface="Courier New"/>
              </a:rPr>
              <a:t>),</a:t>
            </a:r>
            <a:r>
              <a:rPr lang="en-US" sz="2000" dirty="0" err="1" smtClean="0">
                <a:cs typeface="Courier New"/>
              </a:rPr>
              <a:t>h_e</a:t>
            </a:r>
            <a:r>
              <a:rPr lang="en-US" sz="2000" dirty="0" smtClean="0">
                <a:cs typeface="Courier New"/>
              </a:rPr>
              <a:t>,[[a]]);</a:t>
            </a:r>
            <a:endParaRPr lang="en-US" sz="2000" dirty="0">
              <a:cs typeface="Courier New"/>
            </a:endParaRPr>
          </a:p>
        </p:txBody>
      </p:sp>
      <p:sp>
        <p:nvSpPr>
          <p:cNvPr id="7" name="Date Placeholder 6"/>
          <p:cNvSpPr>
            <a:spLocks noGrp="1"/>
          </p:cNvSpPr>
          <p:nvPr>
            <p:ph type="dt" sz="half" idx="10"/>
          </p:nvPr>
        </p:nvSpPr>
        <p:spPr/>
        <p:txBody>
          <a:bodyPr/>
          <a:lstStyle/>
          <a:p>
            <a:pPr>
              <a:defRPr/>
            </a:pPr>
            <a:r>
              <a:rPr lang="en-US" smtClean="0"/>
              <a:t>September 25 2013</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http://csg.csail.mit.edu/6.s195</a:t>
            </a:r>
            <a:endParaRPr lang="en-US" dirty="0"/>
          </a:p>
        </p:txBody>
      </p:sp>
      <p:sp>
        <p:nvSpPr>
          <p:cNvPr id="9" name="Slide Number Placeholder 8"/>
          <p:cNvSpPr>
            <a:spLocks noGrp="1"/>
          </p:cNvSpPr>
          <p:nvPr>
            <p:ph type="sldNum" sz="quarter" idx="11"/>
          </p:nvPr>
        </p:nvSpPr>
        <p:spPr/>
        <p:txBody>
          <a:bodyPr/>
          <a:lstStyle/>
          <a:p>
            <a:pPr>
              <a:defRPr/>
            </a:pPr>
            <a:r>
              <a:rPr lang="en-US" smtClean="0"/>
              <a:t>L08-</a:t>
            </a:r>
            <a:fld id="{4F9502F6-954B-46E9-AC05-33DEDF4CA0BF}" type="slidenum">
              <a:rPr lang="en-US" smtClean="0"/>
              <a:pPr>
                <a:defRPr/>
              </a:pPr>
              <a:t>29</a:t>
            </a:fld>
            <a:endParaRPr lang="en-US" dirty="0"/>
          </a:p>
        </p:txBody>
      </p:sp>
    </p:spTree>
    <p:extLst>
      <p:ext uri="{BB962C8B-B14F-4D97-AF65-F5344CB8AC3E}">
        <p14:creationId xmlns:p14="http://schemas.microsoft.com/office/powerpoint/2010/main" val="2401248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a:xfrm>
            <a:off x="600693" y="1560616"/>
            <a:ext cx="7772400" cy="4114800"/>
          </a:xfrm>
        </p:spPr>
        <p:txBody>
          <a:bodyPr/>
          <a:lstStyle/>
          <a:p>
            <a:r>
              <a:rPr lang="en-US" sz="2400" dirty="0" smtClean="0"/>
              <a:t>KBS syntax and well-formed programs</a:t>
            </a:r>
          </a:p>
          <a:p>
            <a:r>
              <a:rPr lang="en-US" sz="2400" dirty="0" smtClean="0"/>
              <a:t>Hardware representation</a:t>
            </a:r>
          </a:p>
          <a:p>
            <a:pPr lvl="1"/>
            <a:r>
              <a:rPr lang="en-US" sz="2000" dirty="0" smtClean="0"/>
              <a:t>modules and method calls</a:t>
            </a:r>
          </a:p>
          <a:p>
            <a:r>
              <a:rPr lang="en-US" sz="2400" dirty="0" smtClean="0"/>
              <a:t>Generating Hardware</a:t>
            </a:r>
          </a:p>
          <a:p>
            <a:pPr lvl="1"/>
            <a:r>
              <a:rPr lang="en-US" sz="2000" dirty="0" smtClean="0"/>
              <a:t>Linking</a:t>
            </a:r>
          </a:p>
          <a:p>
            <a:r>
              <a:rPr lang="en-US" sz="2400" dirty="0" smtClean="0"/>
              <a:t>The Scheduler</a:t>
            </a:r>
          </a:p>
          <a:p>
            <a:pPr marL="0" indent="0">
              <a:buNone/>
            </a:pPr>
            <a:endParaRPr lang="en-US" sz="2400" dirty="0" smtClean="0"/>
          </a:p>
          <a:p>
            <a:endParaRPr lang="en-US" sz="2400" dirty="0"/>
          </a:p>
        </p:txBody>
      </p:sp>
      <p:sp>
        <p:nvSpPr>
          <p:cNvPr id="7" name="Date Placeholder 6"/>
          <p:cNvSpPr>
            <a:spLocks noGrp="1"/>
          </p:cNvSpPr>
          <p:nvPr>
            <p:ph type="dt" sz="half" idx="10"/>
          </p:nvPr>
        </p:nvSpPr>
        <p:spPr/>
        <p:txBody>
          <a:bodyPr/>
          <a:lstStyle/>
          <a:p>
            <a:pPr>
              <a:defRPr/>
            </a:pPr>
            <a:r>
              <a:rPr lang="en-US" smtClean="0"/>
              <a:t>September 25 2013</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http://csg.csail.mit.edu/6.s195</a:t>
            </a:r>
            <a:endParaRPr lang="en-US" dirty="0"/>
          </a:p>
        </p:txBody>
      </p:sp>
      <p:sp>
        <p:nvSpPr>
          <p:cNvPr id="9" name="Slide Number Placeholder 8"/>
          <p:cNvSpPr>
            <a:spLocks noGrp="1"/>
          </p:cNvSpPr>
          <p:nvPr>
            <p:ph type="sldNum" sz="quarter" idx="11"/>
          </p:nvPr>
        </p:nvSpPr>
        <p:spPr/>
        <p:txBody>
          <a:bodyPr/>
          <a:lstStyle/>
          <a:p>
            <a:pPr>
              <a:defRPr/>
            </a:pPr>
            <a:r>
              <a:rPr lang="en-US" smtClean="0"/>
              <a:t>L08-</a:t>
            </a:r>
            <a:fld id="{4F9502F6-954B-46E9-AC05-33DEDF4CA0BF}" type="slidenum">
              <a:rPr lang="en-US" smtClean="0"/>
              <a:pPr>
                <a:defRPr/>
              </a:pPr>
              <a:t>3</a:t>
            </a:fld>
            <a:endParaRPr lang="en-US" dirty="0"/>
          </a:p>
        </p:txBody>
      </p:sp>
    </p:spTree>
    <p:extLst>
      <p:ext uri="{BB962C8B-B14F-4D97-AF65-F5344CB8AC3E}">
        <p14:creationId xmlns:p14="http://schemas.microsoft.com/office/powerpoint/2010/main" val="29712420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Compiling Modules and linking method calls</a:t>
            </a:r>
            <a:endParaRPr lang="en-US" dirty="0"/>
          </a:p>
        </p:txBody>
      </p:sp>
      <p:sp>
        <p:nvSpPr>
          <p:cNvPr id="3" name="Content Placeholder 2"/>
          <p:cNvSpPr>
            <a:spLocks noGrp="1"/>
          </p:cNvSpPr>
          <p:nvPr>
            <p:ph idx="1"/>
          </p:nvPr>
        </p:nvSpPr>
        <p:spPr>
          <a:xfrm>
            <a:off x="612568" y="1524989"/>
            <a:ext cx="7772400" cy="4114800"/>
          </a:xfrm>
        </p:spPr>
        <p:txBody>
          <a:bodyPr/>
          <a:lstStyle/>
          <a:p>
            <a:r>
              <a:rPr lang="en-US" sz="2000" dirty="0" smtClean="0"/>
              <a:t>The compiler produces a set of bindings for each module by starting with an empty set of bindings and then threading the bindings produced by each rule and method defined inside the module</a:t>
            </a:r>
          </a:p>
          <a:p>
            <a:r>
              <a:rPr lang="en-US" sz="2000" dirty="0" smtClean="0"/>
              <a:t>Modules </a:t>
            </a:r>
            <a:r>
              <a:rPr lang="en-US" sz="2000" dirty="0"/>
              <a:t>are compiled inside out, that is, a module is compiled only after all the modules whose methods it calls have been </a:t>
            </a:r>
            <a:r>
              <a:rPr lang="en-US" sz="2000" dirty="0" smtClean="0"/>
              <a:t>compiled</a:t>
            </a:r>
          </a:p>
          <a:p>
            <a:r>
              <a:rPr lang="en-US" sz="2000" dirty="0" smtClean="0"/>
              <a:t>For each method call h(e) the compiler links (connects) the bindings of the caller module with the bindings of the modules whose methods are called by connecting the wires representing the formal parameter </a:t>
            </a:r>
            <a:r>
              <a:rPr lang="en-US" sz="2000" dirty="0" err="1" smtClean="0"/>
              <a:t>h_x</a:t>
            </a:r>
            <a:r>
              <a:rPr lang="en-US" sz="2000" dirty="0" smtClean="0"/>
              <a:t> and actual parameter </a:t>
            </a:r>
            <a:r>
              <a:rPr lang="en-US" sz="2000" dirty="0" err="1" smtClean="0"/>
              <a:t>h_arg</a:t>
            </a:r>
            <a:r>
              <a:rPr lang="en-US" sz="2000" dirty="0" smtClean="0"/>
              <a:t> of method h</a:t>
            </a:r>
            <a:endParaRPr lang="en-US" sz="2000" dirty="0"/>
          </a:p>
        </p:txBody>
      </p:sp>
      <p:sp>
        <p:nvSpPr>
          <p:cNvPr id="7" name="Date Placeholder 6"/>
          <p:cNvSpPr>
            <a:spLocks noGrp="1"/>
          </p:cNvSpPr>
          <p:nvPr>
            <p:ph type="dt" sz="half" idx="10"/>
          </p:nvPr>
        </p:nvSpPr>
        <p:spPr/>
        <p:txBody>
          <a:bodyPr/>
          <a:lstStyle/>
          <a:p>
            <a:pPr>
              <a:defRPr/>
            </a:pPr>
            <a:r>
              <a:rPr lang="en-US" smtClean="0"/>
              <a:t>September 25 2013</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http://csg.csail.mit.edu/6.s195</a:t>
            </a:r>
            <a:endParaRPr lang="en-US" dirty="0"/>
          </a:p>
        </p:txBody>
      </p:sp>
      <p:sp>
        <p:nvSpPr>
          <p:cNvPr id="9" name="Slide Number Placeholder 8"/>
          <p:cNvSpPr>
            <a:spLocks noGrp="1"/>
          </p:cNvSpPr>
          <p:nvPr>
            <p:ph type="sldNum" sz="quarter" idx="11"/>
          </p:nvPr>
        </p:nvSpPr>
        <p:spPr/>
        <p:txBody>
          <a:bodyPr/>
          <a:lstStyle/>
          <a:p>
            <a:pPr>
              <a:defRPr/>
            </a:pPr>
            <a:r>
              <a:rPr lang="en-US" smtClean="0"/>
              <a:t>L08-</a:t>
            </a:r>
            <a:fld id="{4F9502F6-954B-46E9-AC05-33DEDF4CA0BF}" type="slidenum">
              <a:rPr lang="en-US" smtClean="0"/>
              <a:pPr>
                <a:defRPr/>
              </a:pPr>
              <a:t>30</a:t>
            </a:fld>
            <a:endParaRPr lang="en-US" dirty="0"/>
          </a:p>
        </p:txBody>
      </p:sp>
    </p:spTree>
    <p:extLst>
      <p:ext uri="{BB962C8B-B14F-4D97-AF65-F5344CB8AC3E}">
        <p14:creationId xmlns:p14="http://schemas.microsoft.com/office/powerpoint/2010/main" val="3645514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71500" y="352425"/>
            <a:ext cx="8324850" cy="1143000"/>
          </a:xfrm>
        </p:spPr>
        <p:txBody>
          <a:bodyPr/>
          <a:lstStyle/>
          <a:p>
            <a:pPr eaLnBrk="1" hangingPunct="1"/>
            <a:r>
              <a:rPr lang="en-US" sz="4000" dirty="0" smtClean="0"/>
              <a:t>One-rule-at-a-time semantics</a:t>
            </a:r>
          </a:p>
        </p:txBody>
      </p:sp>
      <p:sp>
        <p:nvSpPr>
          <p:cNvPr id="7" name="Date Placeholder 6"/>
          <p:cNvSpPr>
            <a:spLocks noGrp="1"/>
          </p:cNvSpPr>
          <p:nvPr>
            <p:ph type="dt" sz="half" idx="10"/>
          </p:nvPr>
        </p:nvSpPr>
        <p:spPr/>
        <p:txBody>
          <a:bodyPr/>
          <a:lstStyle/>
          <a:p>
            <a:pPr>
              <a:defRPr/>
            </a:pPr>
            <a:r>
              <a:rPr lang="en-US" smtClean="0"/>
              <a:t>September 18, 2013</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http://csg.csail.mit.edu/6.s195</a:t>
            </a:r>
            <a:endParaRPr lang="en-US" dirty="0"/>
          </a:p>
        </p:txBody>
      </p:sp>
      <p:sp>
        <p:nvSpPr>
          <p:cNvPr id="11" name="Slide Number Placeholder 10"/>
          <p:cNvSpPr>
            <a:spLocks noGrp="1"/>
          </p:cNvSpPr>
          <p:nvPr>
            <p:ph type="sldNum" sz="quarter" idx="11"/>
          </p:nvPr>
        </p:nvSpPr>
        <p:spPr/>
        <p:txBody>
          <a:bodyPr/>
          <a:lstStyle/>
          <a:p>
            <a:pPr>
              <a:defRPr/>
            </a:pPr>
            <a:r>
              <a:rPr lang="en-US" smtClean="0"/>
              <a:t>L06-</a:t>
            </a:r>
            <a:fld id="{2F948D18-B4E4-4317-99B7-73E7F36F22F6}" type="slidenum">
              <a:rPr lang="en-US" smtClean="0"/>
              <a:pPr>
                <a:defRPr/>
              </a:pPr>
              <a:t>31</a:t>
            </a:fld>
            <a:endParaRPr lang="en-US" dirty="0"/>
          </a:p>
        </p:txBody>
      </p:sp>
      <p:sp>
        <p:nvSpPr>
          <p:cNvPr id="2" name="Content Placeholder 1"/>
          <p:cNvSpPr>
            <a:spLocks noGrp="1"/>
          </p:cNvSpPr>
          <p:nvPr>
            <p:ph idx="1"/>
          </p:nvPr>
        </p:nvSpPr>
        <p:spPr>
          <a:xfrm>
            <a:off x="919427" y="1631867"/>
            <a:ext cx="7772400" cy="3427021"/>
          </a:xfrm>
        </p:spPr>
        <p:txBody>
          <a:bodyPr/>
          <a:lstStyle/>
          <a:p>
            <a:r>
              <a:rPr lang="en-US" sz="2400" dirty="0" smtClean="0"/>
              <a:t>Rule execution (</a:t>
            </a:r>
            <a:r>
              <a:rPr lang="en-US" sz="2400" dirty="0">
                <a:sym typeface="Symbol"/>
              </a:rPr>
              <a:t></a:t>
            </a:r>
            <a:r>
              <a:rPr lang="en-US" sz="2400" dirty="0" smtClean="0"/>
              <a:t>)</a:t>
            </a:r>
          </a:p>
          <a:p>
            <a:endParaRPr lang="en-US" sz="2400" dirty="0"/>
          </a:p>
          <a:p>
            <a:endParaRPr lang="en-US" sz="2400" dirty="0" smtClean="0"/>
          </a:p>
          <a:p>
            <a:endParaRPr lang="en-US" sz="2400" dirty="0"/>
          </a:p>
          <a:p>
            <a:r>
              <a:rPr lang="en-US" sz="2400" dirty="0" smtClean="0">
                <a:sym typeface="Symbol"/>
              </a:rPr>
              <a:t>Legal states: S is a legal state if and only if given an initial state </a:t>
            </a:r>
            <a:r>
              <a:rPr lang="en-US" sz="2400" dirty="0" smtClean="0"/>
              <a:t>S</a:t>
            </a:r>
            <a:r>
              <a:rPr lang="en-US" sz="2400" baseline="-25000" dirty="0" smtClean="0"/>
              <a:t>0</a:t>
            </a:r>
            <a:r>
              <a:rPr lang="en-US" sz="2400" dirty="0" smtClean="0"/>
              <a:t> , there exists a sequence of rules r</a:t>
            </a:r>
            <a:r>
              <a:rPr lang="en-US" sz="2400" baseline="-25000" dirty="0" smtClean="0"/>
              <a:t>j1</a:t>
            </a:r>
            <a:r>
              <a:rPr lang="en-US" sz="2400" dirty="0" smtClean="0"/>
              <a:t>,…., </a:t>
            </a:r>
            <a:r>
              <a:rPr lang="en-US" sz="2400" dirty="0" err="1" smtClean="0"/>
              <a:t>r</a:t>
            </a:r>
            <a:r>
              <a:rPr lang="en-US" sz="2400" baseline="-25000" dirty="0" err="1" smtClean="0"/>
              <a:t>jn</a:t>
            </a:r>
            <a:r>
              <a:rPr lang="en-US" sz="2400" baseline="-25000" dirty="0" smtClean="0"/>
              <a:t> </a:t>
            </a:r>
            <a:r>
              <a:rPr lang="en-US" sz="2400" dirty="0" smtClean="0"/>
              <a:t>such that S= </a:t>
            </a:r>
            <a:r>
              <a:rPr lang="en-US" sz="2400" dirty="0" err="1" smtClean="0"/>
              <a:t>r</a:t>
            </a:r>
            <a:r>
              <a:rPr lang="en-US" sz="2400" baseline="-25000" dirty="0" err="1" smtClean="0"/>
              <a:t>jn</a:t>
            </a:r>
            <a:r>
              <a:rPr lang="en-US" sz="2400" dirty="0" smtClean="0"/>
              <a:t>(…(r</a:t>
            </a:r>
            <a:r>
              <a:rPr lang="en-US" sz="2400" baseline="-25000" dirty="0" smtClean="0"/>
              <a:t>j1</a:t>
            </a:r>
            <a:r>
              <a:rPr lang="en-US" sz="2400" dirty="0" smtClean="0"/>
              <a:t>(S</a:t>
            </a:r>
            <a:r>
              <a:rPr lang="en-US" sz="2400" baseline="-25000" dirty="0" smtClean="0"/>
              <a:t>0</a:t>
            </a:r>
            <a:r>
              <a:rPr lang="en-US" sz="2400" dirty="0" smtClean="0"/>
              <a:t>))…)</a:t>
            </a:r>
            <a:endParaRPr lang="en-US" sz="2400" dirty="0"/>
          </a:p>
        </p:txBody>
      </p:sp>
      <p:grpSp>
        <p:nvGrpSpPr>
          <p:cNvPr id="14" name="Group 13"/>
          <p:cNvGrpSpPr/>
          <p:nvPr/>
        </p:nvGrpSpPr>
        <p:grpSpPr>
          <a:xfrm>
            <a:off x="1305450" y="2173185"/>
            <a:ext cx="6972486" cy="1015663"/>
            <a:chOff x="1291516" y="1816925"/>
            <a:chExt cx="6972486" cy="1015663"/>
          </a:xfrm>
        </p:grpSpPr>
        <p:sp>
          <p:nvSpPr>
            <p:cNvPr id="5" name="TextBox 4"/>
            <p:cNvSpPr txBox="1"/>
            <p:nvPr/>
          </p:nvSpPr>
          <p:spPr>
            <a:xfrm>
              <a:off x="1291516" y="1816925"/>
              <a:ext cx="6972486" cy="1015663"/>
            </a:xfrm>
            <a:prstGeom prst="rect">
              <a:avLst/>
            </a:prstGeom>
            <a:noFill/>
            <a:ln>
              <a:solidFill>
                <a:srgbClr val="FF0000"/>
              </a:solidFill>
            </a:ln>
          </p:spPr>
          <p:txBody>
            <a:bodyPr wrap="none" rtlCol="0">
              <a:spAutoFit/>
            </a:bodyPr>
            <a:lstStyle/>
            <a:p>
              <a:pPr algn="ctr"/>
              <a:r>
                <a:rPr lang="en-US" dirty="0" smtClean="0"/>
                <a:t>Rule r a </a:t>
              </a:r>
              <a:r>
                <a:rPr lang="en-US" dirty="0" smtClean="0">
                  <a:sym typeface="Symbol"/>
                </a:rPr>
                <a:t></a:t>
              </a:r>
              <a:r>
                <a:rPr lang="en-US" dirty="0" smtClean="0"/>
                <a:t> P      &lt;S,{}&gt; |- a </a:t>
              </a:r>
              <a:r>
                <a:rPr lang="en-US" dirty="0" smtClean="0">
                  <a:sym typeface="Symbol"/>
                </a:rPr>
                <a:t> </a:t>
              </a:r>
              <a:r>
                <a:rPr lang="en-US" dirty="0" smtClean="0"/>
                <a:t> U</a:t>
              </a:r>
            </a:p>
            <a:p>
              <a:pPr algn="ctr"/>
              <a:r>
                <a:rPr lang="en-US" dirty="0" smtClean="0"/>
                <a:t>P |- S </a:t>
              </a:r>
              <a:r>
                <a:rPr lang="en-US" dirty="0" smtClean="0">
                  <a:sym typeface="Symbol"/>
                </a:rPr>
                <a:t> </a:t>
              </a:r>
              <a:r>
                <a:rPr lang="en-US" dirty="0" smtClean="0"/>
                <a:t>update(S,U)</a:t>
              </a:r>
            </a:p>
            <a:p>
              <a:pPr algn="ctr"/>
              <a:r>
                <a:rPr lang="en-US" dirty="0" smtClean="0"/>
                <a:t>Where update(S,U)[x] = if (</a:t>
              </a:r>
              <a:r>
                <a:rPr lang="en-US" dirty="0" err="1" smtClean="0"/>
                <a:t>x,v</a:t>
              </a:r>
              <a:r>
                <a:rPr lang="en-US" dirty="0" smtClean="0"/>
                <a:t>) </a:t>
              </a:r>
              <a:r>
                <a:rPr lang="en-US" dirty="0">
                  <a:sym typeface="Symbol"/>
                </a:rPr>
                <a:t></a:t>
              </a:r>
              <a:r>
                <a:rPr lang="en-US" dirty="0" smtClean="0"/>
                <a:t> U the v else S[x]</a:t>
              </a:r>
              <a:endParaRPr lang="en-US" dirty="0"/>
            </a:p>
          </p:txBody>
        </p:sp>
        <p:cxnSp>
          <p:nvCxnSpPr>
            <p:cNvPr id="13" name="Straight Connector 12"/>
            <p:cNvCxnSpPr/>
            <p:nvPr/>
          </p:nvCxnSpPr>
          <p:spPr bwMode="auto">
            <a:xfrm flipV="1">
              <a:off x="2481943" y="2173185"/>
              <a:ext cx="4619501" cy="11876"/>
            </a:xfrm>
            <a:prstGeom prst="line">
              <a:avLst/>
            </a:prstGeom>
            <a:noFill/>
            <a:ln w="9525" cap="flat" cmpd="sng" algn="ctr">
              <a:solidFill>
                <a:srgbClr val="FF0000"/>
              </a:solidFill>
              <a:prstDash val="solid"/>
              <a:round/>
              <a:headEnd type="none" w="med" len="med"/>
              <a:tailEnd type="none" w="med" len="med"/>
            </a:ln>
            <a:effectLst/>
          </p:spPr>
        </p:cxnSp>
      </p:grpSp>
      <p:grpSp>
        <p:nvGrpSpPr>
          <p:cNvPr id="17" name="Group 16"/>
          <p:cNvGrpSpPr/>
          <p:nvPr/>
        </p:nvGrpSpPr>
        <p:grpSpPr>
          <a:xfrm>
            <a:off x="1560050" y="5080660"/>
            <a:ext cx="6435416" cy="1015663"/>
            <a:chOff x="1560051" y="1816925"/>
            <a:chExt cx="6435416" cy="1015663"/>
          </a:xfrm>
        </p:grpSpPr>
        <p:sp>
          <p:nvSpPr>
            <p:cNvPr id="18" name="TextBox 17"/>
            <p:cNvSpPr txBox="1"/>
            <p:nvPr/>
          </p:nvSpPr>
          <p:spPr>
            <a:xfrm>
              <a:off x="1560051" y="1816925"/>
              <a:ext cx="6435416" cy="1015663"/>
            </a:xfrm>
            <a:prstGeom prst="rect">
              <a:avLst/>
            </a:prstGeom>
            <a:noFill/>
            <a:ln>
              <a:solidFill>
                <a:srgbClr val="FF0000"/>
              </a:solidFill>
            </a:ln>
          </p:spPr>
          <p:txBody>
            <a:bodyPr wrap="none" rtlCol="0">
              <a:spAutoFit/>
            </a:bodyPr>
            <a:lstStyle/>
            <a:p>
              <a:pPr algn="ctr"/>
              <a:r>
                <a:rPr lang="en-US" dirty="0" smtClean="0"/>
                <a:t>P |- S</a:t>
              </a:r>
              <a:r>
                <a:rPr lang="en-US" baseline="-25000" dirty="0" smtClean="0"/>
                <a:t>0</a:t>
              </a:r>
              <a:r>
                <a:rPr lang="en-US" dirty="0" smtClean="0"/>
                <a:t> </a:t>
              </a:r>
              <a:r>
                <a:rPr lang="en-US" dirty="0" smtClean="0">
                  <a:sym typeface="Symbol"/>
                </a:rPr>
                <a:t>* </a:t>
              </a:r>
              <a:r>
                <a:rPr lang="en-US" dirty="0" smtClean="0"/>
                <a:t>S</a:t>
              </a:r>
            </a:p>
            <a:p>
              <a:pPr algn="ctr"/>
              <a:r>
                <a:rPr lang="en-US" dirty="0" smtClean="0"/>
                <a:t> S </a:t>
              </a:r>
              <a:r>
                <a:rPr lang="en-US" dirty="0" smtClean="0">
                  <a:sym typeface="Symbol"/>
                </a:rPr>
                <a:t></a:t>
              </a:r>
              <a:r>
                <a:rPr lang="en-US" dirty="0" smtClean="0"/>
                <a:t> </a:t>
              </a:r>
              <a:r>
                <a:rPr lang="en-US" dirty="0" err="1" smtClean="0"/>
                <a:t>LegalState</a:t>
              </a:r>
              <a:r>
                <a:rPr lang="en-US" dirty="0" smtClean="0"/>
                <a:t>(P,S</a:t>
              </a:r>
              <a:r>
                <a:rPr lang="en-US" baseline="-25000" dirty="0" smtClean="0"/>
                <a:t>0</a:t>
              </a:r>
              <a:r>
                <a:rPr lang="en-US" dirty="0" smtClean="0"/>
                <a:t>)</a:t>
              </a:r>
            </a:p>
            <a:p>
              <a:pPr algn="ctr"/>
              <a:r>
                <a:rPr lang="en-US" dirty="0"/>
                <a:t>where </a:t>
              </a:r>
              <a:r>
                <a:rPr lang="en-US" dirty="0">
                  <a:sym typeface="Symbol"/>
                </a:rPr>
                <a:t>* is the transitive reflexive closure of </a:t>
              </a:r>
              <a:r>
                <a:rPr lang="en-US" dirty="0" smtClean="0">
                  <a:sym typeface="Symbol"/>
                </a:rPr>
                <a:t></a:t>
              </a:r>
              <a:endParaRPr lang="en-US" dirty="0">
                <a:sym typeface="Symbol"/>
              </a:endParaRPr>
            </a:p>
          </p:txBody>
        </p:sp>
        <p:cxnSp>
          <p:nvCxnSpPr>
            <p:cNvPr id="19" name="Straight Connector 18"/>
            <p:cNvCxnSpPr/>
            <p:nvPr/>
          </p:nvCxnSpPr>
          <p:spPr bwMode="auto">
            <a:xfrm flipV="1">
              <a:off x="2481943" y="2173185"/>
              <a:ext cx="4619501" cy="11876"/>
            </a:xfrm>
            <a:prstGeom prst="line">
              <a:avLst/>
            </a:prstGeom>
            <a:noFill/>
            <a:ln w="9525" cap="flat" cmpd="sng" algn="ctr">
              <a:solidFill>
                <a:srgbClr val="FF0000"/>
              </a:solidFill>
              <a:prstDash val="solid"/>
              <a:round/>
              <a:headEnd type="none" w="med" len="med"/>
              <a:tailEnd type="none" w="med" len="med"/>
            </a:ln>
            <a:effectLst/>
          </p:spPr>
        </p:cxnSp>
      </p:grpSp>
    </p:spTree>
    <p:extLst>
      <p:ext uri="{BB962C8B-B14F-4D97-AF65-F5344CB8AC3E}">
        <p14:creationId xmlns:p14="http://schemas.microsoft.com/office/powerpoint/2010/main" val="2318269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en-US" sz="3600" smtClean="0"/>
              <a:t>Bluespec: Two-Level Compilation</a:t>
            </a:r>
          </a:p>
        </p:txBody>
      </p:sp>
      <p:sp>
        <p:nvSpPr>
          <p:cNvPr id="4099" name="Content Placeholder 19" descr="Rectangle: Click to edit Master text styles&#10;Second level&#10;Third level&#10;Fourth level&#10;Fifth level"/>
          <p:cNvSpPr>
            <a:spLocks noGrp="1"/>
          </p:cNvSpPr>
          <p:nvPr>
            <p:ph idx="1"/>
          </p:nvPr>
        </p:nvSpPr>
        <p:spPr/>
        <p:txBody>
          <a:bodyPr/>
          <a:lstStyle/>
          <a:p>
            <a:pPr eaLnBrk="1" hangingPunct="1"/>
            <a:endParaRPr lang="en-US" smtClean="0"/>
          </a:p>
        </p:txBody>
      </p:sp>
      <p:sp>
        <p:nvSpPr>
          <p:cNvPr id="4103" name="Text Box 2"/>
          <p:cNvSpPr txBox="1">
            <a:spLocks noChangeArrowheads="1"/>
          </p:cNvSpPr>
          <p:nvPr/>
        </p:nvSpPr>
        <p:spPr bwMode="auto">
          <a:xfrm>
            <a:off x="2489200" y="5842000"/>
            <a:ext cx="1706563" cy="711200"/>
          </a:xfrm>
          <a:prstGeom prst="rect">
            <a:avLst/>
          </a:prstGeom>
          <a:solidFill>
            <a:srgbClr val="DDFDDD"/>
          </a:solidFill>
          <a:ln w="9525">
            <a:solidFill>
              <a:srgbClr val="FF0000"/>
            </a:solidFill>
            <a:miter lim="800000"/>
            <a:headEnd/>
            <a:tailEnd/>
          </a:ln>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algn="ctr" eaLnBrk="1" hangingPunct="1">
              <a:lnSpc>
                <a:spcPct val="100000"/>
              </a:lnSpc>
              <a:spcBef>
                <a:spcPct val="0"/>
              </a:spcBef>
              <a:buClrTx/>
              <a:buSzTx/>
              <a:buFontTx/>
              <a:buNone/>
            </a:pPr>
            <a:r>
              <a:rPr lang="en-US"/>
              <a:t>Object code</a:t>
            </a:r>
          </a:p>
          <a:p>
            <a:pPr algn="ctr" eaLnBrk="1" hangingPunct="1">
              <a:lnSpc>
                <a:spcPct val="100000"/>
              </a:lnSpc>
              <a:spcBef>
                <a:spcPct val="0"/>
              </a:spcBef>
              <a:buClrTx/>
              <a:buSzTx/>
              <a:buFontTx/>
              <a:buNone/>
            </a:pPr>
            <a:r>
              <a:rPr lang="en-US"/>
              <a:t>(Verilog/C)</a:t>
            </a:r>
          </a:p>
        </p:txBody>
      </p:sp>
      <p:sp>
        <p:nvSpPr>
          <p:cNvPr id="4104" name="Line 3"/>
          <p:cNvSpPr>
            <a:spLocks noChangeShapeType="1"/>
          </p:cNvSpPr>
          <p:nvPr/>
        </p:nvSpPr>
        <p:spPr bwMode="auto">
          <a:xfrm>
            <a:off x="3327400" y="4524375"/>
            <a:ext cx="0" cy="13001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05" name="Text Box 5"/>
          <p:cNvSpPr txBox="1">
            <a:spLocks noChangeArrowheads="1"/>
          </p:cNvSpPr>
          <p:nvPr/>
        </p:nvSpPr>
        <p:spPr bwMode="auto">
          <a:xfrm>
            <a:off x="1705315" y="3814763"/>
            <a:ext cx="3272754" cy="707886"/>
          </a:xfrm>
          <a:prstGeom prst="rect">
            <a:avLst/>
          </a:prstGeom>
          <a:solidFill>
            <a:srgbClr val="DDFDDD"/>
          </a:solidFill>
          <a:ln w="9525">
            <a:solidFill>
              <a:srgbClr val="FF0000"/>
            </a:solidFill>
            <a:miter lim="800000"/>
            <a:headEnd/>
            <a:tailEnd/>
          </a:ln>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algn="ctr" eaLnBrk="1" hangingPunct="1">
              <a:lnSpc>
                <a:spcPct val="100000"/>
              </a:lnSpc>
              <a:spcBef>
                <a:spcPct val="0"/>
              </a:spcBef>
              <a:buClrTx/>
              <a:buSzTx/>
              <a:buFontTx/>
              <a:buNone/>
            </a:pPr>
            <a:r>
              <a:rPr lang="en-US" dirty="0" smtClean="0"/>
              <a:t>Guarded Atomic Actions</a:t>
            </a:r>
          </a:p>
          <a:p>
            <a:pPr algn="ctr" eaLnBrk="1" hangingPunct="1">
              <a:lnSpc>
                <a:spcPct val="100000"/>
              </a:lnSpc>
              <a:spcBef>
                <a:spcPct val="0"/>
              </a:spcBef>
              <a:buClrTx/>
              <a:buSzTx/>
              <a:buFontTx/>
              <a:buNone/>
            </a:pPr>
            <a:r>
              <a:rPr lang="en-US" dirty="0" smtClean="0"/>
              <a:t>(Rules, Modules)</a:t>
            </a:r>
            <a:endParaRPr lang="en-US" dirty="0"/>
          </a:p>
        </p:txBody>
      </p:sp>
      <p:sp>
        <p:nvSpPr>
          <p:cNvPr id="1394694" name="Text Box 6"/>
          <p:cNvSpPr txBox="1">
            <a:spLocks noChangeArrowheads="1"/>
          </p:cNvSpPr>
          <p:nvPr/>
        </p:nvSpPr>
        <p:spPr bwMode="auto">
          <a:xfrm>
            <a:off x="5080000" y="4756150"/>
            <a:ext cx="4000775" cy="646331"/>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eaLnBrk="1" hangingPunct="1">
              <a:lnSpc>
                <a:spcPct val="100000"/>
              </a:lnSpc>
              <a:spcBef>
                <a:spcPct val="0"/>
              </a:spcBef>
              <a:buClrTx/>
              <a:buSzTx/>
              <a:buFontTx/>
              <a:buChar char="•"/>
            </a:pPr>
            <a:r>
              <a:rPr lang="en-US" sz="1800" dirty="0"/>
              <a:t> </a:t>
            </a:r>
            <a:r>
              <a:rPr lang="en-US" sz="1800" dirty="0" smtClean="0"/>
              <a:t>Method &amp; Rule </a:t>
            </a:r>
            <a:r>
              <a:rPr lang="en-US" sz="1800" dirty="0"/>
              <a:t>conflict analysis</a:t>
            </a:r>
          </a:p>
          <a:p>
            <a:pPr eaLnBrk="1" hangingPunct="1">
              <a:lnSpc>
                <a:spcPct val="100000"/>
              </a:lnSpc>
              <a:spcBef>
                <a:spcPct val="0"/>
              </a:spcBef>
              <a:buClrTx/>
              <a:buSzTx/>
              <a:buFontTx/>
              <a:buChar char="•"/>
            </a:pPr>
            <a:r>
              <a:rPr lang="en-US" sz="1800" dirty="0"/>
              <a:t> Rule scheduling</a:t>
            </a:r>
          </a:p>
        </p:txBody>
      </p:sp>
      <p:sp>
        <p:nvSpPr>
          <p:cNvPr id="1394695" name="Text Box 7"/>
          <p:cNvSpPr txBox="1">
            <a:spLocks noChangeArrowheads="1"/>
          </p:cNvSpPr>
          <p:nvPr/>
        </p:nvSpPr>
        <p:spPr bwMode="auto">
          <a:xfrm>
            <a:off x="5394325" y="5492750"/>
            <a:ext cx="2976563"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eaLnBrk="1" hangingPunct="1"/>
            <a:r>
              <a:rPr lang="en-US"/>
              <a:t>James Hoe &amp; Arvind</a:t>
            </a:r>
          </a:p>
          <a:p>
            <a:pPr eaLnBrk="1" hangingPunct="1"/>
            <a:r>
              <a:rPr lang="en-US"/>
              <a:t>@MIT 1997-2000</a:t>
            </a:r>
          </a:p>
        </p:txBody>
      </p:sp>
      <p:sp>
        <p:nvSpPr>
          <p:cNvPr id="1394696" name="Text Box 8"/>
          <p:cNvSpPr txBox="1">
            <a:spLocks noChangeArrowheads="1"/>
          </p:cNvSpPr>
          <p:nvPr/>
        </p:nvSpPr>
        <p:spPr bwMode="auto">
          <a:xfrm>
            <a:off x="1749425" y="1822450"/>
            <a:ext cx="3189288" cy="1016000"/>
          </a:xfrm>
          <a:prstGeom prst="rect">
            <a:avLst/>
          </a:prstGeom>
          <a:solidFill>
            <a:srgbClr val="DDFDDD"/>
          </a:solidFill>
          <a:ln w="9525">
            <a:solidFill>
              <a:srgbClr val="FF0000"/>
            </a:solidFill>
            <a:miter lim="800000"/>
            <a:headEnd/>
            <a:tailEnd/>
          </a:ln>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algn="ctr" eaLnBrk="1" hangingPunct="1">
              <a:lnSpc>
                <a:spcPct val="100000"/>
              </a:lnSpc>
              <a:spcBef>
                <a:spcPct val="0"/>
              </a:spcBef>
              <a:buClrTx/>
              <a:buSzTx/>
              <a:buFontTx/>
              <a:buNone/>
            </a:pPr>
            <a:r>
              <a:rPr lang="en-US"/>
              <a:t>Bluespec</a:t>
            </a:r>
          </a:p>
          <a:p>
            <a:pPr algn="ctr" eaLnBrk="1" hangingPunct="1">
              <a:lnSpc>
                <a:spcPct val="100000"/>
              </a:lnSpc>
              <a:spcBef>
                <a:spcPct val="0"/>
              </a:spcBef>
              <a:buClrTx/>
              <a:buSzTx/>
              <a:buFontTx/>
              <a:buNone/>
            </a:pPr>
            <a:r>
              <a:rPr lang="en-US"/>
              <a:t>(Objects, Types,</a:t>
            </a:r>
          </a:p>
          <a:p>
            <a:pPr algn="ctr" eaLnBrk="1" hangingPunct="1">
              <a:lnSpc>
                <a:spcPct val="100000"/>
              </a:lnSpc>
              <a:spcBef>
                <a:spcPct val="0"/>
              </a:spcBef>
              <a:buClrTx/>
              <a:buSzTx/>
              <a:buFontTx/>
              <a:buNone/>
            </a:pPr>
            <a:r>
              <a:rPr lang="en-US"/>
              <a:t>Higher-order functions)</a:t>
            </a:r>
          </a:p>
        </p:txBody>
      </p:sp>
      <p:sp>
        <p:nvSpPr>
          <p:cNvPr id="1394697" name="Line 9"/>
          <p:cNvSpPr>
            <a:spLocks noChangeShapeType="1"/>
          </p:cNvSpPr>
          <p:nvPr/>
        </p:nvSpPr>
        <p:spPr bwMode="auto">
          <a:xfrm>
            <a:off x="3327400" y="2840038"/>
            <a:ext cx="0" cy="977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94698" name="Text Box 10"/>
          <p:cNvSpPr txBox="1">
            <a:spLocks noChangeArrowheads="1"/>
          </p:cNvSpPr>
          <p:nvPr/>
        </p:nvSpPr>
        <p:spPr bwMode="auto">
          <a:xfrm>
            <a:off x="847725" y="3090863"/>
            <a:ext cx="2413000"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eaLnBrk="1" hangingPunct="1">
              <a:lnSpc>
                <a:spcPct val="100000"/>
              </a:lnSpc>
              <a:spcBef>
                <a:spcPct val="0"/>
              </a:spcBef>
              <a:buClrTx/>
              <a:buSzTx/>
              <a:buFontTx/>
              <a:buNone/>
            </a:pPr>
            <a:r>
              <a:rPr lang="en-US" sz="1800"/>
              <a:t>Level 1 compilation</a:t>
            </a:r>
          </a:p>
        </p:txBody>
      </p:sp>
      <p:sp>
        <p:nvSpPr>
          <p:cNvPr id="1394699" name="Text Box 11"/>
          <p:cNvSpPr txBox="1">
            <a:spLocks noChangeArrowheads="1"/>
          </p:cNvSpPr>
          <p:nvPr/>
        </p:nvSpPr>
        <p:spPr bwMode="auto">
          <a:xfrm>
            <a:off x="5416550" y="2824163"/>
            <a:ext cx="3373438" cy="91598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eaLnBrk="1" hangingPunct="1">
              <a:lnSpc>
                <a:spcPct val="100000"/>
              </a:lnSpc>
              <a:spcBef>
                <a:spcPct val="0"/>
              </a:spcBef>
              <a:buClrTx/>
              <a:buSzTx/>
              <a:buFontTx/>
              <a:buChar char="•"/>
            </a:pPr>
            <a:r>
              <a:rPr lang="en-US" sz="1800" dirty="0"/>
              <a:t> Type checking</a:t>
            </a:r>
          </a:p>
          <a:p>
            <a:pPr eaLnBrk="1" hangingPunct="1">
              <a:lnSpc>
                <a:spcPct val="100000"/>
              </a:lnSpc>
              <a:spcBef>
                <a:spcPct val="0"/>
              </a:spcBef>
              <a:buClrTx/>
              <a:buSzTx/>
              <a:buFontTx/>
              <a:buChar char="•"/>
            </a:pPr>
            <a:r>
              <a:rPr lang="en-US" sz="1800" dirty="0"/>
              <a:t> Massive partial evaluation</a:t>
            </a:r>
            <a:br>
              <a:rPr lang="en-US" sz="1800" dirty="0"/>
            </a:br>
            <a:r>
              <a:rPr lang="en-US" sz="1800" dirty="0"/>
              <a:t>   and static elaboration</a:t>
            </a:r>
          </a:p>
        </p:txBody>
      </p:sp>
      <p:sp>
        <p:nvSpPr>
          <p:cNvPr id="4112" name="Text Box 12"/>
          <p:cNvSpPr txBox="1">
            <a:spLocks noChangeArrowheads="1"/>
          </p:cNvSpPr>
          <p:nvPr/>
        </p:nvSpPr>
        <p:spPr bwMode="auto">
          <a:xfrm>
            <a:off x="847725" y="5067300"/>
            <a:ext cx="2162175"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eaLnBrk="1" hangingPunct="1">
              <a:lnSpc>
                <a:spcPct val="100000"/>
              </a:lnSpc>
              <a:spcBef>
                <a:spcPct val="0"/>
              </a:spcBef>
              <a:buClrTx/>
              <a:buSzTx/>
              <a:buFontTx/>
              <a:buNone/>
            </a:pPr>
            <a:r>
              <a:rPr lang="en-US" sz="1800"/>
              <a:t>Level 2 synthesis</a:t>
            </a:r>
          </a:p>
        </p:txBody>
      </p:sp>
      <p:sp>
        <p:nvSpPr>
          <p:cNvPr id="1394701" name="Text Box 13"/>
          <p:cNvSpPr txBox="1">
            <a:spLocks noChangeArrowheads="1"/>
          </p:cNvSpPr>
          <p:nvPr/>
        </p:nvSpPr>
        <p:spPr bwMode="auto">
          <a:xfrm>
            <a:off x="5394325" y="1898650"/>
            <a:ext cx="3468688"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eaLnBrk="1" hangingPunct="1"/>
            <a:r>
              <a:rPr lang="en-US"/>
              <a:t>Lennart Augustsson</a:t>
            </a:r>
          </a:p>
          <a:p>
            <a:pPr eaLnBrk="1" hangingPunct="1"/>
            <a:r>
              <a:rPr lang="en-US"/>
              <a:t>@Sandburst 2000-2002</a:t>
            </a:r>
          </a:p>
        </p:txBody>
      </p:sp>
      <p:grpSp>
        <p:nvGrpSpPr>
          <p:cNvPr id="2" name="Group 16"/>
          <p:cNvGrpSpPr>
            <a:grpSpLocks/>
          </p:cNvGrpSpPr>
          <p:nvPr/>
        </p:nvGrpSpPr>
        <p:grpSpPr bwMode="auto">
          <a:xfrm>
            <a:off x="4938713" y="3778248"/>
            <a:ext cx="3925888" cy="1016000"/>
            <a:chOff x="3111" y="2380"/>
            <a:chExt cx="2473" cy="640"/>
          </a:xfrm>
        </p:grpSpPr>
        <p:sp>
          <p:nvSpPr>
            <p:cNvPr id="4115" name="Text Box 14"/>
            <p:cNvSpPr txBox="1">
              <a:spLocks noChangeArrowheads="1"/>
            </p:cNvSpPr>
            <p:nvPr/>
          </p:nvSpPr>
          <p:spPr bwMode="auto">
            <a:xfrm>
              <a:off x="3638" y="2380"/>
              <a:ext cx="1946"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eaLnBrk="1" hangingPunct="1">
                <a:buFont typeface="Wingdings" pitchFamily="2" charset="2"/>
                <a:buNone/>
              </a:pPr>
              <a:r>
                <a:rPr lang="en-US" dirty="0" smtClean="0">
                  <a:solidFill>
                    <a:srgbClr val="FF0000"/>
                  </a:solidFill>
                  <a:latin typeface="Courier New" pitchFamily="49" charset="0"/>
                </a:rPr>
                <a:t>Initially called Term Rewriting Systems (TRS)</a:t>
              </a:r>
              <a:endParaRPr lang="en-US" dirty="0">
                <a:solidFill>
                  <a:srgbClr val="FF0000"/>
                </a:solidFill>
                <a:latin typeface="Courier New" pitchFamily="49" charset="0"/>
              </a:endParaRPr>
            </a:p>
          </p:txBody>
        </p:sp>
        <p:sp>
          <p:nvSpPr>
            <p:cNvPr id="4116" name="Line 15"/>
            <p:cNvSpPr>
              <a:spLocks noChangeShapeType="1"/>
            </p:cNvSpPr>
            <p:nvPr/>
          </p:nvSpPr>
          <p:spPr bwMode="auto">
            <a:xfrm flipV="1">
              <a:off x="3111" y="2520"/>
              <a:ext cx="521"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grpSp>
      <p:sp>
        <p:nvSpPr>
          <p:cNvPr id="3" name="Date Placeholder 2"/>
          <p:cNvSpPr>
            <a:spLocks noGrp="1"/>
          </p:cNvSpPr>
          <p:nvPr>
            <p:ph type="dt" sz="half" idx="10"/>
          </p:nvPr>
        </p:nvSpPr>
        <p:spPr/>
        <p:txBody>
          <a:bodyPr/>
          <a:lstStyle/>
          <a:p>
            <a:pPr>
              <a:defRPr/>
            </a:pPr>
            <a:r>
              <a:rPr lang="en-US" smtClean="0"/>
              <a:t>September 25 2013</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http://csg.csail.mit.edu/6.s195</a:t>
            </a:r>
            <a:endParaRPr lang="en-US" dirty="0"/>
          </a:p>
        </p:txBody>
      </p:sp>
      <p:sp>
        <p:nvSpPr>
          <p:cNvPr id="5" name="Slide Number Placeholder 4"/>
          <p:cNvSpPr>
            <a:spLocks noGrp="1"/>
          </p:cNvSpPr>
          <p:nvPr>
            <p:ph type="sldNum" sz="quarter" idx="11"/>
          </p:nvPr>
        </p:nvSpPr>
        <p:spPr/>
        <p:txBody>
          <a:bodyPr/>
          <a:lstStyle/>
          <a:p>
            <a:pPr>
              <a:defRPr/>
            </a:pPr>
            <a:r>
              <a:rPr lang="en-US" smtClean="0"/>
              <a:t>L08-</a:t>
            </a:r>
            <a:fld id="{4F9502F6-954B-46E9-AC05-33DEDF4CA0BF}" type="slidenum">
              <a:rPr lang="en-US" smtClean="0"/>
              <a:pPr>
                <a:defRPr/>
              </a:pPr>
              <a:t>4</a:t>
            </a:fld>
            <a:endParaRPr lang="en-US" dirty="0"/>
          </a:p>
        </p:txBody>
      </p:sp>
    </p:spTree>
    <p:extLst>
      <p:ext uri="{BB962C8B-B14F-4D97-AF65-F5344CB8AC3E}">
        <p14:creationId xmlns:p14="http://schemas.microsoft.com/office/powerpoint/2010/main" val="19657913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22" presetClass="entr" presetSubtype="1" fill="hold" grpId="0" nodeType="withEffect">
                                  <p:stCondLst>
                                    <p:cond delay="0"/>
                                  </p:stCondLst>
                                  <p:childTnLst>
                                    <p:set>
                                      <p:cBhvr>
                                        <p:cTn id="10" dur="1" fill="hold">
                                          <p:stCondLst>
                                            <p:cond delay="0"/>
                                          </p:stCondLst>
                                        </p:cTn>
                                        <p:tgtEl>
                                          <p:spTgt spid="1394697"/>
                                        </p:tgtEl>
                                        <p:attrNameLst>
                                          <p:attrName>style.visibility</p:attrName>
                                        </p:attrNameLst>
                                      </p:cBhvr>
                                      <p:to>
                                        <p:strVal val="visible"/>
                                      </p:to>
                                    </p:set>
                                    <p:animEffect transition="in" filter="wipe(up)">
                                      <p:cBhvr>
                                        <p:cTn id="11" dur="1000"/>
                                        <p:tgtEl>
                                          <p:spTgt spid="1394697"/>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394698"/>
                                        </p:tgtEl>
                                        <p:attrNameLst>
                                          <p:attrName>style.visibility</p:attrName>
                                        </p:attrNameLst>
                                      </p:cBhvr>
                                      <p:to>
                                        <p:strVal val="visible"/>
                                      </p:to>
                                    </p:set>
                                    <p:animEffect transition="in" filter="wipe(up)">
                                      <p:cBhvr>
                                        <p:cTn id="14" dur="1000"/>
                                        <p:tgtEl>
                                          <p:spTgt spid="1394698"/>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9469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0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0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9469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946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nimBg="1"/>
      <p:bldP spid="4104" grpId="0" animBg="1"/>
      <p:bldP spid="4105" grpId="0" animBg="1"/>
      <p:bldP spid="1394694" grpId="0" animBg="1"/>
      <p:bldP spid="1394695" grpId="0"/>
      <p:bldP spid="1394697" grpId="0" animBg="1"/>
      <p:bldP spid="1394698" grpId="0" animBg="1"/>
      <p:bldP spid="1394699" grpId="0" animBg="1"/>
      <p:bldP spid="41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pPr eaLnBrk="1" hangingPunct="1"/>
            <a:r>
              <a:rPr lang="en-US" smtClean="0"/>
              <a:t>Static Elaboration</a:t>
            </a:r>
          </a:p>
        </p:txBody>
      </p:sp>
      <p:grpSp>
        <p:nvGrpSpPr>
          <p:cNvPr id="2" name="Group 80"/>
          <p:cNvGrpSpPr>
            <a:grpSpLocks/>
          </p:cNvGrpSpPr>
          <p:nvPr/>
        </p:nvGrpSpPr>
        <p:grpSpPr bwMode="auto">
          <a:xfrm>
            <a:off x="314325" y="4067175"/>
            <a:ext cx="2608263" cy="1338263"/>
            <a:chOff x="198" y="2434"/>
            <a:chExt cx="1643" cy="843"/>
          </a:xfrm>
        </p:grpSpPr>
        <p:grpSp>
          <p:nvGrpSpPr>
            <p:cNvPr id="5187" name="Group 79"/>
            <p:cNvGrpSpPr>
              <a:grpSpLocks/>
            </p:cNvGrpSpPr>
            <p:nvPr/>
          </p:nvGrpSpPr>
          <p:grpSpPr bwMode="auto">
            <a:xfrm>
              <a:off x="1209" y="2434"/>
              <a:ext cx="632" cy="843"/>
              <a:chOff x="1209" y="2434"/>
              <a:chExt cx="632" cy="843"/>
            </a:xfrm>
          </p:grpSpPr>
          <p:sp>
            <p:nvSpPr>
              <p:cNvPr id="5191" name="Oval 39"/>
              <p:cNvSpPr>
                <a:spLocks noChangeArrowheads="1"/>
              </p:cNvSpPr>
              <p:nvPr/>
            </p:nvSpPr>
            <p:spPr bwMode="auto">
              <a:xfrm>
                <a:off x="1209" y="2645"/>
                <a:ext cx="632" cy="632"/>
              </a:xfrm>
              <a:prstGeom prst="ellipse">
                <a:avLst/>
              </a:prstGeom>
              <a:solidFill>
                <a:schemeClr val="tx1"/>
              </a:solidFill>
              <a:ln w="9525">
                <a:solidFill>
                  <a:schemeClr val="tx1"/>
                </a:solidFill>
                <a:round/>
                <a:headEnd/>
                <a:tailEnd/>
              </a:ln>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.exe</a:t>
                </a:r>
              </a:p>
            </p:txBody>
          </p:sp>
          <p:sp>
            <p:nvSpPr>
              <p:cNvPr id="5192" name="Line 40"/>
              <p:cNvSpPr>
                <a:spLocks noChangeShapeType="1"/>
              </p:cNvSpPr>
              <p:nvPr/>
            </p:nvSpPr>
            <p:spPr bwMode="auto">
              <a:xfrm>
                <a:off x="1525" y="2434"/>
                <a:ext cx="0" cy="23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5188" name="Group 78"/>
            <p:cNvGrpSpPr>
              <a:grpSpLocks/>
            </p:cNvGrpSpPr>
            <p:nvPr/>
          </p:nvGrpSpPr>
          <p:grpSpPr bwMode="auto">
            <a:xfrm>
              <a:off x="198" y="2462"/>
              <a:ext cx="1279" cy="266"/>
              <a:chOff x="198" y="2462"/>
              <a:chExt cx="1279" cy="266"/>
            </a:xfrm>
          </p:grpSpPr>
          <p:sp>
            <p:nvSpPr>
              <p:cNvPr id="5189" name="Rectangle 41" descr="Rectangle: Click to edit Master text styles&#10;Second level&#10;Third level&#10;Fourth level&#10;Fifth level"/>
              <p:cNvSpPr>
                <a:spLocks noChangeArrowheads="1"/>
              </p:cNvSpPr>
              <p:nvPr/>
            </p:nvSpPr>
            <p:spPr bwMode="auto">
              <a:xfrm>
                <a:off x="198" y="2462"/>
                <a:ext cx="976" cy="266"/>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lstStyle/>
              <a:p>
                <a:pPr marL="342900" indent="-342900">
                  <a:spcBef>
                    <a:spcPct val="20000"/>
                  </a:spcBef>
                  <a:buClr>
                    <a:schemeClr val="hlink"/>
                  </a:buClr>
                  <a:buSzPct val="110000"/>
                  <a:buFont typeface="Wingdings" pitchFamily="2" charset="2"/>
                  <a:buNone/>
                </a:pPr>
                <a:r>
                  <a:rPr lang="en-US" sz="2400"/>
                  <a:t>compile</a:t>
                </a:r>
              </a:p>
            </p:txBody>
          </p:sp>
          <p:sp>
            <p:nvSpPr>
              <p:cNvPr id="5190" name="Line 42"/>
              <p:cNvSpPr>
                <a:spLocks noChangeShapeType="1"/>
              </p:cNvSpPr>
              <p:nvPr/>
            </p:nvSpPr>
            <p:spPr bwMode="auto">
              <a:xfrm>
                <a:off x="1180" y="2592"/>
                <a:ext cx="297" cy="0"/>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nvGrpSpPr>
          <p:cNvPr id="5" name="Group 89"/>
          <p:cNvGrpSpPr>
            <a:grpSpLocks/>
          </p:cNvGrpSpPr>
          <p:nvPr/>
        </p:nvGrpSpPr>
        <p:grpSpPr bwMode="auto">
          <a:xfrm>
            <a:off x="4505325" y="3316288"/>
            <a:ext cx="3840163" cy="2089150"/>
            <a:chOff x="2838" y="1961"/>
            <a:chExt cx="2419" cy="1316"/>
          </a:xfrm>
        </p:grpSpPr>
        <p:grpSp>
          <p:nvGrpSpPr>
            <p:cNvPr id="5177" name="Group 86"/>
            <p:cNvGrpSpPr>
              <a:grpSpLocks/>
            </p:cNvGrpSpPr>
            <p:nvPr/>
          </p:nvGrpSpPr>
          <p:grpSpPr bwMode="auto">
            <a:xfrm>
              <a:off x="3292" y="2536"/>
              <a:ext cx="1965" cy="741"/>
              <a:chOff x="3292" y="2536"/>
              <a:chExt cx="1965" cy="741"/>
            </a:xfrm>
          </p:grpSpPr>
          <p:sp>
            <p:nvSpPr>
              <p:cNvPr id="5181" name="Oval 8"/>
              <p:cNvSpPr>
                <a:spLocks noChangeArrowheads="1"/>
              </p:cNvSpPr>
              <p:nvPr/>
            </p:nvSpPr>
            <p:spPr bwMode="auto">
              <a:xfrm>
                <a:off x="3955" y="2645"/>
                <a:ext cx="632" cy="632"/>
              </a:xfrm>
              <a:prstGeom prst="ellipse">
                <a:avLst/>
              </a:prstGeom>
              <a:solidFill>
                <a:schemeClr val="tx1"/>
              </a:solidFill>
              <a:ln w="9525">
                <a:solidFill>
                  <a:schemeClr val="tx1"/>
                </a:solidFill>
                <a:round/>
                <a:headEnd/>
                <a:tailEnd/>
              </a:ln>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design2</a:t>
                </a:r>
              </a:p>
            </p:txBody>
          </p:sp>
          <p:sp>
            <p:nvSpPr>
              <p:cNvPr id="5182" name="Line 9"/>
              <p:cNvSpPr>
                <a:spLocks noChangeShapeType="1"/>
              </p:cNvSpPr>
              <p:nvPr/>
            </p:nvSpPr>
            <p:spPr bwMode="auto">
              <a:xfrm>
                <a:off x="4292" y="2560"/>
                <a:ext cx="0" cy="10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83" name="Oval 11"/>
              <p:cNvSpPr>
                <a:spLocks noChangeArrowheads="1"/>
              </p:cNvSpPr>
              <p:nvPr/>
            </p:nvSpPr>
            <p:spPr bwMode="auto">
              <a:xfrm>
                <a:off x="4625" y="2645"/>
                <a:ext cx="632" cy="632"/>
              </a:xfrm>
              <a:prstGeom prst="ellipse">
                <a:avLst/>
              </a:prstGeom>
              <a:solidFill>
                <a:schemeClr val="tx1"/>
              </a:solidFill>
              <a:ln w="9525">
                <a:solidFill>
                  <a:schemeClr val="tx1"/>
                </a:solidFill>
                <a:round/>
                <a:headEnd/>
                <a:tailEnd/>
              </a:ln>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design3</a:t>
                </a:r>
              </a:p>
            </p:txBody>
          </p:sp>
          <p:sp>
            <p:nvSpPr>
              <p:cNvPr id="5184" name="Line 12"/>
              <p:cNvSpPr>
                <a:spLocks noChangeShapeType="1"/>
              </p:cNvSpPr>
              <p:nvPr/>
            </p:nvSpPr>
            <p:spPr bwMode="auto">
              <a:xfrm>
                <a:off x="4278" y="2536"/>
                <a:ext cx="500" cy="15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85" name="Oval 44"/>
              <p:cNvSpPr>
                <a:spLocks noChangeArrowheads="1"/>
              </p:cNvSpPr>
              <p:nvPr/>
            </p:nvSpPr>
            <p:spPr bwMode="auto">
              <a:xfrm>
                <a:off x="3292" y="2645"/>
                <a:ext cx="632" cy="632"/>
              </a:xfrm>
              <a:prstGeom prst="ellipse">
                <a:avLst/>
              </a:prstGeom>
              <a:solidFill>
                <a:schemeClr val="tx1"/>
              </a:solidFill>
              <a:ln w="9525">
                <a:solidFill>
                  <a:schemeClr val="tx1"/>
                </a:solidFill>
                <a:round/>
                <a:headEnd/>
                <a:tailEnd/>
              </a:ln>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design1</a:t>
                </a:r>
              </a:p>
            </p:txBody>
          </p:sp>
          <p:sp>
            <p:nvSpPr>
              <p:cNvPr id="5186" name="Line 45"/>
              <p:cNvSpPr>
                <a:spLocks noChangeShapeType="1"/>
              </p:cNvSpPr>
              <p:nvPr/>
            </p:nvSpPr>
            <p:spPr bwMode="auto">
              <a:xfrm flipH="1">
                <a:off x="3803" y="2546"/>
                <a:ext cx="491" cy="1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5178" name="Group 87"/>
            <p:cNvGrpSpPr>
              <a:grpSpLocks/>
            </p:cNvGrpSpPr>
            <p:nvPr/>
          </p:nvGrpSpPr>
          <p:grpSpPr bwMode="auto">
            <a:xfrm>
              <a:off x="2838" y="1961"/>
              <a:ext cx="1251" cy="643"/>
              <a:chOff x="2838" y="1961"/>
              <a:chExt cx="1251" cy="643"/>
            </a:xfrm>
          </p:grpSpPr>
          <p:sp>
            <p:nvSpPr>
              <p:cNvPr id="5179" name="Text Box 46"/>
              <p:cNvSpPr txBox="1">
                <a:spLocks noChangeArrowheads="1"/>
              </p:cNvSpPr>
              <p:nvPr/>
            </p:nvSpPr>
            <p:spPr bwMode="auto">
              <a:xfrm>
                <a:off x="2838" y="1961"/>
                <a:ext cx="977" cy="524"/>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algn="ctr" eaLnBrk="1" hangingPunct="1">
                  <a:lnSpc>
                    <a:spcPct val="100000"/>
                  </a:lnSpc>
                  <a:spcBef>
                    <a:spcPct val="0"/>
                  </a:spcBef>
                  <a:buClrTx/>
                  <a:buSzTx/>
                  <a:buFontTx/>
                  <a:buNone/>
                </a:pPr>
                <a:r>
                  <a:rPr lang="en-US" sz="2400">
                    <a:latin typeface="Arial" charset="0"/>
                    <a:cs typeface="Arial" charset="0"/>
                  </a:rPr>
                  <a:t>elaborate </a:t>
                </a:r>
              </a:p>
              <a:p>
                <a:pPr algn="ctr" eaLnBrk="1" hangingPunct="1">
                  <a:lnSpc>
                    <a:spcPct val="100000"/>
                  </a:lnSpc>
                  <a:spcBef>
                    <a:spcPct val="0"/>
                  </a:spcBef>
                  <a:buClrTx/>
                  <a:buSzTx/>
                  <a:buFontTx/>
                  <a:buNone/>
                </a:pPr>
                <a:r>
                  <a:rPr lang="en-US" sz="2400">
                    <a:latin typeface="Arial" charset="0"/>
                    <a:cs typeface="Arial" charset="0"/>
                  </a:rPr>
                  <a:t>w/params</a:t>
                </a:r>
              </a:p>
            </p:txBody>
          </p:sp>
          <p:sp>
            <p:nvSpPr>
              <p:cNvPr id="5180" name="Line 47"/>
              <p:cNvSpPr>
                <a:spLocks noChangeShapeType="1"/>
              </p:cNvSpPr>
              <p:nvPr/>
            </p:nvSpPr>
            <p:spPr bwMode="auto">
              <a:xfrm>
                <a:off x="3411" y="2496"/>
                <a:ext cx="678" cy="10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nvGrpSpPr>
          <p:cNvPr id="8" name="Group 90"/>
          <p:cNvGrpSpPr>
            <a:grpSpLocks/>
          </p:cNvGrpSpPr>
          <p:nvPr/>
        </p:nvGrpSpPr>
        <p:grpSpPr bwMode="auto">
          <a:xfrm>
            <a:off x="3759200" y="4697413"/>
            <a:ext cx="5094288" cy="1970087"/>
            <a:chOff x="2368" y="2831"/>
            <a:chExt cx="3209" cy="1241"/>
          </a:xfrm>
        </p:grpSpPr>
        <p:grpSp>
          <p:nvGrpSpPr>
            <p:cNvPr id="5149" name="Group 84"/>
            <p:cNvGrpSpPr>
              <a:grpSpLocks/>
            </p:cNvGrpSpPr>
            <p:nvPr/>
          </p:nvGrpSpPr>
          <p:grpSpPr bwMode="auto">
            <a:xfrm>
              <a:off x="3028" y="3252"/>
              <a:ext cx="2549" cy="820"/>
              <a:chOff x="3028" y="3252"/>
              <a:chExt cx="2549" cy="820"/>
            </a:xfrm>
          </p:grpSpPr>
          <p:grpSp>
            <p:nvGrpSpPr>
              <p:cNvPr id="5153" name="Group 73"/>
              <p:cNvGrpSpPr>
                <a:grpSpLocks/>
              </p:cNvGrpSpPr>
              <p:nvPr/>
            </p:nvGrpSpPr>
            <p:grpSpPr bwMode="auto">
              <a:xfrm>
                <a:off x="3904" y="3440"/>
                <a:ext cx="824" cy="632"/>
                <a:chOff x="3904" y="3471"/>
                <a:chExt cx="824" cy="632"/>
              </a:xfrm>
            </p:grpSpPr>
            <p:sp>
              <p:nvSpPr>
                <p:cNvPr id="5173" name="Oval 20"/>
                <p:cNvSpPr>
                  <a:spLocks noChangeArrowheads="1"/>
                </p:cNvSpPr>
                <p:nvPr/>
              </p:nvSpPr>
              <p:spPr bwMode="auto">
                <a:xfrm>
                  <a:off x="4096" y="3471"/>
                  <a:ext cx="632" cy="632"/>
                </a:xfrm>
                <a:prstGeom prst="ellipse">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run1</a:t>
                  </a:r>
                </a:p>
              </p:txBody>
            </p:sp>
            <p:sp>
              <p:nvSpPr>
                <p:cNvPr id="5174" name="Oval 21"/>
                <p:cNvSpPr>
                  <a:spLocks noChangeArrowheads="1"/>
                </p:cNvSpPr>
                <p:nvPr/>
              </p:nvSpPr>
              <p:spPr bwMode="auto">
                <a:xfrm>
                  <a:off x="4000" y="3471"/>
                  <a:ext cx="632" cy="632"/>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run1</a:t>
                  </a:r>
                </a:p>
              </p:txBody>
            </p:sp>
            <p:sp>
              <p:nvSpPr>
                <p:cNvPr id="5175" name="Oval 22"/>
                <p:cNvSpPr>
                  <a:spLocks noChangeArrowheads="1"/>
                </p:cNvSpPr>
                <p:nvPr/>
              </p:nvSpPr>
              <p:spPr bwMode="auto">
                <a:xfrm>
                  <a:off x="3904" y="3471"/>
                  <a:ext cx="632" cy="632"/>
                </a:xfrm>
                <a:prstGeom prst="ellipse">
                  <a:avLst/>
                </a:prstGeom>
                <a:solidFill>
                  <a:schemeClr val="tx1"/>
                </a:solidFill>
                <a:ln w="9525">
                  <a:solidFill>
                    <a:schemeClr val="tx1"/>
                  </a:solidFill>
                  <a:round/>
                  <a:headEnd/>
                  <a:tailEnd/>
                </a:ln>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run2.1</a:t>
                  </a:r>
                </a:p>
              </p:txBody>
            </p:sp>
            <p:sp>
              <p:nvSpPr>
                <p:cNvPr id="5176" name="Text Box 23"/>
                <p:cNvSpPr txBox="1">
                  <a:spLocks noChangeArrowheads="1"/>
                </p:cNvSpPr>
                <p:nvPr/>
              </p:nvSpPr>
              <p:spPr bwMode="auto">
                <a:xfrm>
                  <a:off x="4401" y="3838"/>
                  <a:ext cx="2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eaLnBrk="1" hangingPunct="1">
                    <a:lnSpc>
                      <a:spcPct val="100000"/>
                    </a:lnSpc>
                    <a:spcBef>
                      <a:spcPct val="0"/>
                    </a:spcBef>
                    <a:buClrTx/>
                    <a:buSzTx/>
                    <a:buFontTx/>
                    <a:buNone/>
                  </a:pPr>
                  <a:r>
                    <a:rPr lang="en-US" b="1">
                      <a:latin typeface="Arial" charset="0"/>
                      <a:cs typeface="Arial" charset="0"/>
                    </a:rPr>
                    <a:t>…</a:t>
                  </a:r>
                </a:p>
              </p:txBody>
            </p:sp>
          </p:grpSp>
          <p:sp>
            <p:nvSpPr>
              <p:cNvPr id="5154" name="Line 24"/>
              <p:cNvSpPr>
                <a:spLocks noChangeShapeType="1"/>
              </p:cNvSpPr>
              <p:nvPr/>
            </p:nvSpPr>
            <p:spPr bwMode="auto">
              <a:xfrm flipH="1">
                <a:off x="4162" y="3286"/>
                <a:ext cx="133" cy="18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5" name="Line 25"/>
              <p:cNvSpPr>
                <a:spLocks noChangeShapeType="1"/>
              </p:cNvSpPr>
              <p:nvPr/>
            </p:nvSpPr>
            <p:spPr bwMode="auto">
              <a:xfrm>
                <a:off x="4311" y="3298"/>
                <a:ext cx="55" cy="18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6" name="Line 26"/>
              <p:cNvSpPr>
                <a:spLocks noChangeShapeType="1"/>
              </p:cNvSpPr>
              <p:nvPr/>
            </p:nvSpPr>
            <p:spPr bwMode="auto">
              <a:xfrm>
                <a:off x="4320" y="3280"/>
                <a:ext cx="204" cy="20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157" name="Group 72"/>
              <p:cNvGrpSpPr>
                <a:grpSpLocks/>
              </p:cNvGrpSpPr>
              <p:nvPr/>
            </p:nvGrpSpPr>
            <p:grpSpPr bwMode="auto">
              <a:xfrm>
                <a:off x="4753" y="3440"/>
                <a:ext cx="824" cy="632"/>
                <a:chOff x="4753" y="3471"/>
                <a:chExt cx="824" cy="632"/>
              </a:xfrm>
            </p:grpSpPr>
            <p:sp>
              <p:nvSpPr>
                <p:cNvPr id="5169" name="Oval 28"/>
                <p:cNvSpPr>
                  <a:spLocks noChangeArrowheads="1"/>
                </p:cNvSpPr>
                <p:nvPr/>
              </p:nvSpPr>
              <p:spPr bwMode="auto">
                <a:xfrm>
                  <a:off x="4945" y="3471"/>
                  <a:ext cx="632" cy="632"/>
                </a:xfrm>
                <a:prstGeom prst="ellipse">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run1</a:t>
                  </a:r>
                </a:p>
              </p:txBody>
            </p:sp>
            <p:sp>
              <p:nvSpPr>
                <p:cNvPr id="5170" name="Oval 29"/>
                <p:cNvSpPr>
                  <a:spLocks noChangeArrowheads="1"/>
                </p:cNvSpPr>
                <p:nvPr/>
              </p:nvSpPr>
              <p:spPr bwMode="auto">
                <a:xfrm>
                  <a:off x="4849" y="3471"/>
                  <a:ext cx="632" cy="632"/>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run1</a:t>
                  </a:r>
                </a:p>
              </p:txBody>
            </p:sp>
            <p:sp>
              <p:nvSpPr>
                <p:cNvPr id="5171" name="Oval 30"/>
                <p:cNvSpPr>
                  <a:spLocks noChangeArrowheads="1"/>
                </p:cNvSpPr>
                <p:nvPr/>
              </p:nvSpPr>
              <p:spPr bwMode="auto">
                <a:xfrm>
                  <a:off x="4753" y="3471"/>
                  <a:ext cx="632" cy="632"/>
                </a:xfrm>
                <a:prstGeom prst="ellipse">
                  <a:avLst/>
                </a:prstGeom>
                <a:solidFill>
                  <a:schemeClr val="tx1"/>
                </a:solidFill>
                <a:ln w="9525">
                  <a:solidFill>
                    <a:schemeClr val="tx1"/>
                  </a:solidFill>
                  <a:round/>
                  <a:headEnd/>
                  <a:tailEnd/>
                </a:ln>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run3.1</a:t>
                  </a:r>
                </a:p>
              </p:txBody>
            </p:sp>
            <p:sp>
              <p:nvSpPr>
                <p:cNvPr id="5172" name="Text Box 31"/>
                <p:cNvSpPr txBox="1">
                  <a:spLocks noChangeArrowheads="1"/>
                </p:cNvSpPr>
                <p:nvPr/>
              </p:nvSpPr>
              <p:spPr bwMode="auto">
                <a:xfrm>
                  <a:off x="5250" y="3841"/>
                  <a:ext cx="2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eaLnBrk="1" hangingPunct="1">
                    <a:lnSpc>
                      <a:spcPct val="100000"/>
                    </a:lnSpc>
                    <a:spcBef>
                      <a:spcPct val="0"/>
                    </a:spcBef>
                    <a:buClrTx/>
                    <a:buSzTx/>
                    <a:buFontTx/>
                    <a:buNone/>
                  </a:pPr>
                  <a:r>
                    <a:rPr lang="en-US" b="1">
                      <a:latin typeface="Arial" charset="0"/>
                      <a:cs typeface="Arial" charset="0"/>
                    </a:rPr>
                    <a:t>…</a:t>
                  </a:r>
                </a:p>
              </p:txBody>
            </p:sp>
          </p:grpSp>
          <p:sp>
            <p:nvSpPr>
              <p:cNvPr id="5158" name="Line 32"/>
              <p:cNvSpPr>
                <a:spLocks noChangeShapeType="1"/>
              </p:cNvSpPr>
              <p:nvPr/>
            </p:nvSpPr>
            <p:spPr bwMode="auto">
              <a:xfrm>
                <a:off x="4958" y="3282"/>
                <a:ext cx="68" cy="1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9" name="Line 33"/>
              <p:cNvSpPr>
                <a:spLocks noChangeShapeType="1"/>
              </p:cNvSpPr>
              <p:nvPr/>
            </p:nvSpPr>
            <p:spPr bwMode="auto">
              <a:xfrm>
                <a:off x="4933" y="3252"/>
                <a:ext cx="288" cy="23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60" name="Line 34"/>
              <p:cNvSpPr>
                <a:spLocks noChangeShapeType="1"/>
              </p:cNvSpPr>
              <p:nvPr/>
            </p:nvSpPr>
            <p:spPr bwMode="auto">
              <a:xfrm>
                <a:off x="4971" y="3288"/>
                <a:ext cx="380" cy="19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161" name="Group 76"/>
              <p:cNvGrpSpPr>
                <a:grpSpLocks/>
              </p:cNvGrpSpPr>
              <p:nvPr/>
            </p:nvGrpSpPr>
            <p:grpSpPr bwMode="auto">
              <a:xfrm>
                <a:off x="3028" y="3440"/>
                <a:ext cx="824" cy="632"/>
                <a:chOff x="3028" y="3471"/>
                <a:chExt cx="824" cy="632"/>
              </a:xfrm>
            </p:grpSpPr>
            <p:sp>
              <p:nvSpPr>
                <p:cNvPr id="5165" name="Oval 52"/>
                <p:cNvSpPr>
                  <a:spLocks noChangeArrowheads="1"/>
                </p:cNvSpPr>
                <p:nvPr/>
              </p:nvSpPr>
              <p:spPr bwMode="auto">
                <a:xfrm>
                  <a:off x="3220" y="3471"/>
                  <a:ext cx="632" cy="632"/>
                </a:xfrm>
                <a:prstGeom prst="ellipse">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run1</a:t>
                  </a:r>
                </a:p>
              </p:txBody>
            </p:sp>
            <p:sp>
              <p:nvSpPr>
                <p:cNvPr id="5166" name="Oval 53"/>
                <p:cNvSpPr>
                  <a:spLocks noChangeArrowheads="1"/>
                </p:cNvSpPr>
                <p:nvPr/>
              </p:nvSpPr>
              <p:spPr bwMode="auto">
                <a:xfrm>
                  <a:off x="3124" y="3471"/>
                  <a:ext cx="632" cy="632"/>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run1</a:t>
                  </a:r>
                </a:p>
              </p:txBody>
            </p:sp>
            <p:sp>
              <p:nvSpPr>
                <p:cNvPr id="5167" name="Oval 54"/>
                <p:cNvSpPr>
                  <a:spLocks noChangeArrowheads="1"/>
                </p:cNvSpPr>
                <p:nvPr/>
              </p:nvSpPr>
              <p:spPr bwMode="auto">
                <a:xfrm>
                  <a:off x="3028" y="3471"/>
                  <a:ext cx="632" cy="632"/>
                </a:xfrm>
                <a:prstGeom prst="ellipse">
                  <a:avLst/>
                </a:prstGeom>
                <a:solidFill>
                  <a:schemeClr val="tx1"/>
                </a:solidFill>
                <a:ln w="9525">
                  <a:solidFill>
                    <a:schemeClr val="tx1"/>
                  </a:solidFill>
                  <a:round/>
                  <a:headEnd/>
                  <a:tailEnd/>
                </a:ln>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run1.1</a:t>
                  </a:r>
                </a:p>
              </p:txBody>
            </p:sp>
            <p:sp>
              <p:nvSpPr>
                <p:cNvPr id="5168" name="Text Box 55"/>
                <p:cNvSpPr txBox="1">
                  <a:spLocks noChangeArrowheads="1"/>
                </p:cNvSpPr>
                <p:nvPr/>
              </p:nvSpPr>
              <p:spPr bwMode="auto">
                <a:xfrm>
                  <a:off x="3525" y="3835"/>
                  <a:ext cx="2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eaLnBrk="1" hangingPunct="1">
                    <a:lnSpc>
                      <a:spcPct val="100000"/>
                    </a:lnSpc>
                    <a:spcBef>
                      <a:spcPct val="0"/>
                    </a:spcBef>
                    <a:buClrTx/>
                    <a:buSzTx/>
                    <a:buFontTx/>
                    <a:buNone/>
                  </a:pPr>
                  <a:r>
                    <a:rPr lang="en-US" b="1">
                      <a:latin typeface="Arial" charset="0"/>
                      <a:cs typeface="Arial" charset="0"/>
                    </a:rPr>
                    <a:t>…</a:t>
                  </a:r>
                </a:p>
              </p:txBody>
            </p:sp>
          </p:grpSp>
          <p:sp>
            <p:nvSpPr>
              <p:cNvPr id="5162" name="Line 56"/>
              <p:cNvSpPr>
                <a:spLocks noChangeShapeType="1"/>
              </p:cNvSpPr>
              <p:nvPr/>
            </p:nvSpPr>
            <p:spPr bwMode="auto">
              <a:xfrm flipH="1">
                <a:off x="3307" y="3298"/>
                <a:ext cx="223" cy="16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63" name="Line 57"/>
              <p:cNvSpPr>
                <a:spLocks noChangeShapeType="1"/>
              </p:cNvSpPr>
              <p:nvPr/>
            </p:nvSpPr>
            <p:spPr bwMode="auto">
              <a:xfrm flipH="1">
                <a:off x="3493" y="3289"/>
                <a:ext cx="37" cy="16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64" name="Line 58"/>
              <p:cNvSpPr>
                <a:spLocks noChangeShapeType="1"/>
              </p:cNvSpPr>
              <p:nvPr/>
            </p:nvSpPr>
            <p:spPr bwMode="auto">
              <a:xfrm>
                <a:off x="3530" y="3280"/>
                <a:ext cx="140" cy="25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5150" name="Group 85"/>
            <p:cNvGrpSpPr>
              <a:grpSpLocks/>
            </p:cNvGrpSpPr>
            <p:nvPr/>
          </p:nvGrpSpPr>
          <p:grpSpPr bwMode="auto">
            <a:xfrm>
              <a:off x="2368" y="2831"/>
              <a:ext cx="1145" cy="524"/>
              <a:chOff x="2368" y="2831"/>
              <a:chExt cx="1145" cy="524"/>
            </a:xfrm>
          </p:grpSpPr>
          <p:sp>
            <p:nvSpPr>
              <p:cNvPr id="5151" name="Line 59"/>
              <p:cNvSpPr>
                <a:spLocks noChangeShapeType="1"/>
              </p:cNvSpPr>
              <p:nvPr/>
            </p:nvSpPr>
            <p:spPr bwMode="auto">
              <a:xfrm>
                <a:off x="2891" y="3189"/>
                <a:ext cx="622" cy="140"/>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2" name="Text Box 60"/>
              <p:cNvSpPr txBox="1">
                <a:spLocks noChangeArrowheads="1"/>
              </p:cNvSpPr>
              <p:nvPr/>
            </p:nvSpPr>
            <p:spPr bwMode="auto">
              <a:xfrm>
                <a:off x="2368" y="2831"/>
                <a:ext cx="763" cy="524"/>
              </a:xfrm>
              <a:prstGeom prst="rect">
                <a:avLst/>
              </a:prstGeom>
              <a:solidFill>
                <a:schemeClr val="bg1"/>
              </a:solidFill>
              <a:ln w="9525">
                <a:solidFill>
                  <a:srgbClr val="FF3300"/>
                </a:solidFill>
                <a:miter lim="800000"/>
                <a:headEnd/>
                <a:tailEnd/>
              </a:ln>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algn="ctr" eaLnBrk="1" hangingPunct="1">
                  <a:lnSpc>
                    <a:spcPct val="100000"/>
                  </a:lnSpc>
                  <a:spcBef>
                    <a:spcPct val="0"/>
                  </a:spcBef>
                  <a:buClrTx/>
                  <a:buSzTx/>
                  <a:buFontTx/>
                  <a:buNone/>
                </a:pPr>
                <a:r>
                  <a:rPr lang="en-US" sz="2400">
                    <a:latin typeface="Arial" charset="0"/>
                    <a:cs typeface="Arial" charset="0"/>
                  </a:rPr>
                  <a:t>run w/</a:t>
                </a:r>
              </a:p>
              <a:p>
                <a:pPr algn="ctr" eaLnBrk="1" hangingPunct="1">
                  <a:lnSpc>
                    <a:spcPct val="100000"/>
                  </a:lnSpc>
                  <a:spcBef>
                    <a:spcPct val="0"/>
                  </a:spcBef>
                  <a:buClrTx/>
                  <a:buSzTx/>
                  <a:buFontTx/>
                  <a:buNone/>
                </a:pPr>
                <a:r>
                  <a:rPr lang="en-US" sz="2400">
                    <a:latin typeface="Arial" charset="0"/>
                    <a:cs typeface="Arial" charset="0"/>
                  </a:rPr>
                  <a:t>params</a:t>
                </a:r>
              </a:p>
            </p:txBody>
          </p:sp>
        </p:grpSp>
      </p:grpSp>
      <p:grpSp>
        <p:nvGrpSpPr>
          <p:cNvPr id="14" name="Group 99"/>
          <p:cNvGrpSpPr>
            <a:grpSpLocks/>
          </p:cNvGrpSpPr>
          <p:nvPr/>
        </p:nvGrpSpPr>
        <p:grpSpPr bwMode="auto">
          <a:xfrm>
            <a:off x="406400" y="4802188"/>
            <a:ext cx="2863850" cy="1873250"/>
            <a:chOff x="280" y="3025"/>
            <a:chExt cx="1804" cy="1180"/>
          </a:xfrm>
        </p:grpSpPr>
        <p:grpSp>
          <p:nvGrpSpPr>
            <p:cNvPr id="5137" name="Group 97"/>
            <p:cNvGrpSpPr>
              <a:grpSpLocks/>
            </p:cNvGrpSpPr>
            <p:nvPr/>
          </p:nvGrpSpPr>
          <p:grpSpPr bwMode="auto">
            <a:xfrm>
              <a:off x="280" y="3025"/>
              <a:ext cx="1180" cy="524"/>
              <a:chOff x="280" y="3025"/>
              <a:chExt cx="1180" cy="524"/>
            </a:xfrm>
          </p:grpSpPr>
          <p:sp>
            <p:nvSpPr>
              <p:cNvPr id="5147" name="Text Box 65"/>
              <p:cNvSpPr txBox="1">
                <a:spLocks noChangeArrowheads="1"/>
              </p:cNvSpPr>
              <p:nvPr/>
            </p:nvSpPr>
            <p:spPr bwMode="auto">
              <a:xfrm>
                <a:off x="280" y="3025"/>
                <a:ext cx="763" cy="524"/>
              </a:xfrm>
              <a:prstGeom prst="rect">
                <a:avLst/>
              </a:prstGeom>
              <a:solidFill>
                <a:schemeClr val="bg1"/>
              </a:solidFill>
              <a:ln w="9525">
                <a:solidFill>
                  <a:srgbClr val="FF3300"/>
                </a:solidFill>
                <a:miter lim="800000"/>
                <a:headEnd/>
                <a:tailEnd/>
              </a:ln>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algn="ctr" eaLnBrk="1" hangingPunct="1">
                  <a:lnSpc>
                    <a:spcPct val="100000"/>
                  </a:lnSpc>
                  <a:spcBef>
                    <a:spcPct val="0"/>
                  </a:spcBef>
                  <a:buClrTx/>
                  <a:buSzTx/>
                  <a:buFontTx/>
                  <a:buNone/>
                </a:pPr>
                <a:r>
                  <a:rPr lang="en-US" sz="2400">
                    <a:latin typeface="Arial" charset="0"/>
                    <a:cs typeface="Arial" charset="0"/>
                  </a:rPr>
                  <a:t>run w/</a:t>
                </a:r>
              </a:p>
              <a:p>
                <a:pPr algn="ctr" eaLnBrk="1" hangingPunct="1">
                  <a:lnSpc>
                    <a:spcPct val="100000"/>
                  </a:lnSpc>
                  <a:spcBef>
                    <a:spcPct val="0"/>
                  </a:spcBef>
                  <a:buClrTx/>
                  <a:buSzTx/>
                  <a:buFontTx/>
                  <a:buNone/>
                </a:pPr>
                <a:r>
                  <a:rPr lang="en-US" sz="2400">
                    <a:latin typeface="Arial" charset="0"/>
                    <a:cs typeface="Arial" charset="0"/>
                  </a:rPr>
                  <a:t>params</a:t>
                </a:r>
              </a:p>
            </p:txBody>
          </p:sp>
          <p:sp>
            <p:nvSpPr>
              <p:cNvPr id="5148" name="Line 64"/>
              <p:cNvSpPr>
                <a:spLocks noChangeShapeType="1"/>
              </p:cNvSpPr>
              <p:nvPr/>
            </p:nvSpPr>
            <p:spPr bwMode="auto">
              <a:xfrm>
                <a:off x="1033" y="3398"/>
                <a:ext cx="427" cy="75"/>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5138" name="Group 98"/>
            <p:cNvGrpSpPr>
              <a:grpSpLocks/>
            </p:cNvGrpSpPr>
            <p:nvPr/>
          </p:nvGrpSpPr>
          <p:grpSpPr bwMode="auto">
            <a:xfrm>
              <a:off x="1258" y="3400"/>
              <a:ext cx="826" cy="805"/>
              <a:chOff x="1258" y="3400"/>
              <a:chExt cx="826" cy="805"/>
            </a:xfrm>
          </p:grpSpPr>
          <p:sp>
            <p:nvSpPr>
              <p:cNvPr id="5139" name="Line 17"/>
              <p:cNvSpPr>
                <a:spLocks noChangeShapeType="1"/>
              </p:cNvSpPr>
              <p:nvPr/>
            </p:nvSpPr>
            <p:spPr bwMode="auto">
              <a:xfrm>
                <a:off x="1517" y="3422"/>
                <a:ext cx="196" cy="15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0" name="Line 18"/>
              <p:cNvSpPr>
                <a:spLocks noChangeShapeType="1"/>
              </p:cNvSpPr>
              <p:nvPr/>
            </p:nvSpPr>
            <p:spPr bwMode="auto">
              <a:xfrm>
                <a:off x="1510" y="3400"/>
                <a:ext cx="301" cy="16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1" name="Line 67"/>
              <p:cNvSpPr>
                <a:spLocks noChangeShapeType="1"/>
              </p:cNvSpPr>
              <p:nvPr/>
            </p:nvSpPr>
            <p:spPr bwMode="auto">
              <a:xfrm>
                <a:off x="1513" y="3416"/>
                <a:ext cx="12" cy="17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5142" name="Group 75"/>
              <p:cNvGrpSpPr>
                <a:grpSpLocks/>
              </p:cNvGrpSpPr>
              <p:nvPr/>
            </p:nvGrpSpPr>
            <p:grpSpPr bwMode="auto">
              <a:xfrm>
                <a:off x="1258" y="3568"/>
                <a:ext cx="826" cy="637"/>
                <a:chOff x="1876" y="3440"/>
                <a:chExt cx="826" cy="637"/>
              </a:xfrm>
            </p:grpSpPr>
            <p:sp>
              <p:nvSpPr>
                <p:cNvPr id="5143" name="Oval 14"/>
                <p:cNvSpPr>
                  <a:spLocks noChangeArrowheads="1"/>
                </p:cNvSpPr>
                <p:nvPr/>
              </p:nvSpPr>
              <p:spPr bwMode="auto">
                <a:xfrm>
                  <a:off x="2070" y="3440"/>
                  <a:ext cx="632" cy="632"/>
                </a:xfrm>
                <a:prstGeom prst="ellipse">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run1</a:t>
                  </a:r>
                </a:p>
              </p:txBody>
            </p:sp>
            <p:sp>
              <p:nvSpPr>
                <p:cNvPr id="5144" name="Oval 15"/>
                <p:cNvSpPr>
                  <a:spLocks noChangeArrowheads="1"/>
                </p:cNvSpPr>
                <p:nvPr/>
              </p:nvSpPr>
              <p:spPr bwMode="auto">
                <a:xfrm>
                  <a:off x="1974" y="3445"/>
                  <a:ext cx="632" cy="632"/>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run1</a:t>
                  </a:r>
                </a:p>
              </p:txBody>
            </p:sp>
            <p:sp>
              <p:nvSpPr>
                <p:cNvPr id="5145" name="Text Box 16"/>
                <p:cNvSpPr txBox="1">
                  <a:spLocks noChangeArrowheads="1"/>
                </p:cNvSpPr>
                <p:nvPr/>
              </p:nvSpPr>
              <p:spPr bwMode="auto">
                <a:xfrm>
                  <a:off x="2375" y="3820"/>
                  <a:ext cx="2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Verdana" pitchFamily="34" charset="0"/>
                    </a:defRPr>
                  </a:lvl1pPr>
                  <a:lvl2pPr marL="742950" indent="-285750" eaLnBrk="0" hangingPunct="0">
                    <a:defRPr sz="2000">
                      <a:solidFill>
                        <a:schemeClr val="tx1"/>
                      </a:solidFill>
                      <a:latin typeface="Verdana" pitchFamily="34" charset="0"/>
                    </a:defRPr>
                  </a:lvl2pPr>
                  <a:lvl3pPr marL="1143000" indent="-228600" eaLnBrk="0" hangingPunct="0">
                    <a:defRPr sz="2000">
                      <a:solidFill>
                        <a:schemeClr val="tx1"/>
                      </a:solidFill>
                      <a:latin typeface="Verdana" pitchFamily="34" charset="0"/>
                    </a:defRPr>
                  </a:lvl3pPr>
                  <a:lvl4pPr marL="1600200" indent="-228600" eaLnBrk="0" hangingPunct="0">
                    <a:defRPr sz="2000">
                      <a:solidFill>
                        <a:schemeClr val="tx1"/>
                      </a:solidFill>
                      <a:latin typeface="Verdana" pitchFamily="34" charset="0"/>
                    </a:defRPr>
                  </a:lvl4pPr>
                  <a:lvl5pPr marL="2057400" indent="-228600" eaLnBrk="0" hangingPunct="0">
                    <a:defRPr sz="2000">
                      <a:solidFill>
                        <a:schemeClr val="tx1"/>
                      </a:solidFill>
                      <a:latin typeface="Verdana" pitchFamily="34" charset="0"/>
                    </a:defRPr>
                  </a:lvl5pPr>
                  <a:lvl6pPr marL="25146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6pPr>
                  <a:lvl7pPr marL="29718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7pPr>
                  <a:lvl8pPr marL="34290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8pPr>
                  <a:lvl9pPr marL="3886200" indent="-228600" eaLnBrk="0" fontAlgn="base" hangingPunct="0">
                    <a:lnSpc>
                      <a:spcPct val="90000"/>
                    </a:lnSpc>
                    <a:spcBef>
                      <a:spcPct val="25000"/>
                    </a:spcBef>
                    <a:spcAft>
                      <a:spcPct val="0"/>
                    </a:spcAft>
                    <a:buClr>
                      <a:schemeClr val="bg1"/>
                    </a:buClr>
                    <a:buSzPct val="100000"/>
                    <a:buFont typeface="Wingdings" pitchFamily="2" charset="2"/>
                    <a:buChar char="•"/>
                    <a:defRPr sz="2000">
                      <a:solidFill>
                        <a:schemeClr val="tx1"/>
                      </a:solidFill>
                      <a:latin typeface="Verdana" pitchFamily="34" charset="0"/>
                    </a:defRPr>
                  </a:lvl9pPr>
                </a:lstStyle>
                <a:p>
                  <a:pPr eaLnBrk="1" hangingPunct="1">
                    <a:lnSpc>
                      <a:spcPct val="100000"/>
                    </a:lnSpc>
                    <a:spcBef>
                      <a:spcPct val="0"/>
                    </a:spcBef>
                    <a:buClrTx/>
                    <a:buSzTx/>
                    <a:buFontTx/>
                    <a:buNone/>
                  </a:pPr>
                  <a:r>
                    <a:rPr lang="en-US" b="1">
                      <a:latin typeface="Arial" charset="0"/>
                      <a:cs typeface="Arial" charset="0"/>
                    </a:rPr>
                    <a:t>…</a:t>
                  </a:r>
                </a:p>
              </p:txBody>
            </p:sp>
            <p:sp>
              <p:nvSpPr>
                <p:cNvPr id="5146" name="Oval 68"/>
                <p:cNvSpPr>
                  <a:spLocks noChangeArrowheads="1"/>
                </p:cNvSpPr>
                <p:nvPr/>
              </p:nvSpPr>
              <p:spPr bwMode="auto">
                <a:xfrm>
                  <a:off x="1876" y="3445"/>
                  <a:ext cx="632" cy="632"/>
                </a:xfrm>
                <a:prstGeom prst="ellipse">
                  <a:avLst/>
                </a:prstGeom>
                <a:solidFill>
                  <a:schemeClr val="tx1"/>
                </a:solidFill>
                <a:ln w="9525">
                  <a:solidFill>
                    <a:schemeClr val="tx1"/>
                  </a:solidFill>
                  <a:round/>
                  <a:headEnd/>
                  <a:tailEnd/>
                </a:ln>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run</a:t>
                  </a:r>
                </a:p>
              </p:txBody>
            </p:sp>
          </p:grpSp>
        </p:grpSp>
      </p:grpSp>
      <p:sp>
        <p:nvSpPr>
          <p:cNvPr id="5130" name="Rectangle 92" descr="Rectangle: Click to edit Master text styles&#10;Second level&#10;Third level&#10;Fourth level&#10;Fifth level"/>
          <p:cNvSpPr>
            <a:spLocks noGrp="1" noChangeArrowheads="1"/>
          </p:cNvSpPr>
          <p:nvPr>
            <p:ph type="body" idx="1"/>
          </p:nvPr>
        </p:nvSpPr>
        <p:spPr>
          <a:xfrm>
            <a:off x="812800" y="1587500"/>
            <a:ext cx="7772400" cy="1574800"/>
          </a:xfrm>
          <a:noFill/>
          <a:ln>
            <a:solidFill>
              <a:srgbClr val="FF0000"/>
            </a:solidFill>
            <a:miter lim="800000"/>
            <a:headEnd/>
            <a:tailEnd/>
          </a:ln>
        </p:spPr>
        <p:txBody>
          <a:bodyPr/>
          <a:lstStyle/>
          <a:p>
            <a:pPr marL="609600" indent="-609600" eaLnBrk="1" hangingPunct="1">
              <a:lnSpc>
                <a:spcPct val="80000"/>
              </a:lnSpc>
              <a:buFont typeface="Wingdings" pitchFamily="2" charset="2"/>
              <a:buNone/>
            </a:pPr>
            <a:r>
              <a:rPr lang="en-US" sz="2400" smtClean="0"/>
              <a:t>At compile time</a:t>
            </a:r>
          </a:p>
          <a:p>
            <a:pPr marL="990600" lvl="1" indent="-533400" eaLnBrk="1" hangingPunct="1">
              <a:lnSpc>
                <a:spcPct val="80000"/>
              </a:lnSpc>
            </a:pPr>
            <a:r>
              <a:rPr lang="en-US" sz="2000" smtClean="0"/>
              <a:t>Inline function calls and unroll loops</a:t>
            </a:r>
          </a:p>
          <a:p>
            <a:pPr marL="990600" lvl="1" indent="-533400" eaLnBrk="1" hangingPunct="1">
              <a:lnSpc>
                <a:spcPct val="80000"/>
              </a:lnSpc>
            </a:pPr>
            <a:r>
              <a:rPr lang="en-US" sz="2000" smtClean="0"/>
              <a:t>Instantiate modules with specific parameters</a:t>
            </a:r>
          </a:p>
          <a:p>
            <a:pPr marL="990600" lvl="1" indent="-533400" eaLnBrk="1" hangingPunct="1">
              <a:lnSpc>
                <a:spcPct val="80000"/>
              </a:lnSpc>
            </a:pPr>
            <a:r>
              <a:rPr lang="en-US" sz="2000" smtClean="0"/>
              <a:t>Resolve polymorphism/overloading, perform most data structure operations</a:t>
            </a:r>
          </a:p>
        </p:txBody>
      </p:sp>
      <p:grpSp>
        <p:nvGrpSpPr>
          <p:cNvPr id="18" name="Group 95"/>
          <p:cNvGrpSpPr>
            <a:grpSpLocks/>
          </p:cNvGrpSpPr>
          <p:nvPr/>
        </p:nvGrpSpPr>
        <p:grpSpPr bwMode="auto">
          <a:xfrm>
            <a:off x="330200" y="3160713"/>
            <a:ext cx="2597150" cy="1057275"/>
            <a:chOff x="208" y="1991"/>
            <a:chExt cx="1636" cy="666"/>
          </a:xfrm>
        </p:grpSpPr>
        <p:sp>
          <p:nvSpPr>
            <p:cNvPr id="5135" name="Oval 36"/>
            <p:cNvSpPr>
              <a:spLocks noChangeArrowheads="1"/>
            </p:cNvSpPr>
            <p:nvPr/>
          </p:nvSpPr>
          <p:spPr bwMode="auto">
            <a:xfrm>
              <a:off x="1212" y="2025"/>
              <a:ext cx="632" cy="632"/>
            </a:xfrm>
            <a:prstGeom prst="ellipse">
              <a:avLst/>
            </a:prstGeom>
            <a:solidFill>
              <a:schemeClr val="tx1"/>
            </a:solidFill>
            <a:ln w="9525">
              <a:solidFill>
                <a:schemeClr val="tx1"/>
              </a:solidFill>
              <a:round/>
              <a:headEnd/>
              <a:tailEnd/>
            </a:ln>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source</a:t>
              </a:r>
            </a:p>
          </p:txBody>
        </p:sp>
        <p:sp>
          <p:nvSpPr>
            <p:cNvPr id="5136" name="Rectangle 37" descr="Rectangle: Click to edit Master text styles&#10;Second level&#10;Third level&#10;Fourth level&#10;Fifth level"/>
            <p:cNvSpPr>
              <a:spLocks noChangeArrowheads="1"/>
            </p:cNvSpPr>
            <p:nvPr/>
          </p:nvSpPr>
          <p:spPr bwMode="auto">
            <a:xfrm>
              <a:off x="208" y="1991"/>
              <a:ext cx="1050"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0"/>
                </a:spcBef>
                <a:buClr>
                  <a:schemeClr val="hlink"/>
                </a:buClr>
                <a:buSzPct val="110000"/>
                <a:buFont typeface="Wingdings" pitchFamily="2" charset="2"/>
                <a:buNone/>
              </a:pPr>
              <a:r>
                <a:rPr lang="en-US" sz="2400"/>
                <a:t>Software</a:t>
              </a:r>
            </a:p>
            <a:p>
              <a:pPr marL="342900" indent="-342900">
                <a:spcBef>
                  <a:spcPct val="0"/>
                </a:spcBef>
                <a:buClr>
                  <a:schemeClr val="hlink"/>
                </a:buClr>
                <a:buSzPct val="110000"/>
                <a:buFont typeface="Wingdings" pitchFamily="2" charset="2"/>
                <a:buNone/>
              </a:pPr>
              <a:r>
                <a:rPr lang="en-US" sz="2400"/>
                <a:t>Toolflow:</a:t>
              </a:r>
            </a:p>
          </p:txBody>
        </p:sp>
      </p:grpSp>
      <p:grpSp>
        <p:nvGrpSpPr>
          <p:cNvPr id="19" name="Group 96"/>
          <p:cNvGrpSpPr>
            <a:grpSpLocks/>
          </p:cNvGrpSpPr>
          <p:nvPr/>
        </p:nvGrpSpPr>
        <p:grpSpPr bwMode="auto">
          <a:xfrm>
            <a:off x="6318250" y="3160713"/>
            <a:ext cx="2825750" cy="1057275"/>
            <a:chOff x="3980" y="1991"/>
            <a:chExt cx="1780" cy="666"/>
          </a:xfrm>
        </p:grpSpPr>
        <p:sp>
          <p:nvSpPr>
            <p:cNvPr id="5133" name="Oval 49"/>
            <p:cNvSpPr>
              <a:spLocks noChangeArrowheads="1"/>
            </p:cNvSpPr>
            <p:nvPr/>
          </p:nvSpPr>
          <p:spPr bwMode="auto">
            <a:xfrm>
              <a:off x="3980" y="2025"/>
              <a:ext cx="632" cy="632"/>
            </a:xfrm>
            <a:prstGeom prst="ellipse">
              <a:avLst/>
            </a:prstGeom>
            <a:solidFill>
              <a:schemeClr val="tx1"/>
            </a:solidFill>
            <a:ln w="9525">
              <a:solidFill>
                <a:schemeClr val="tx1"/>
              </a:solidFill>
              <a:round/>
              <a:headEnd/>
              <a:tailEnd/>
            </a:ln>
          </p:spPr>
          <p:txBody>
            <a:bodyPr wrap="none" anchor="ctr"/>
            <a:lstStyle/>
            <a:p>
              <a:pPr algn="ctr">
                <a:lnSpc>
                  <a:spcPct val="100000"/>
                </a:lnSpc>
                <a:spcBef>
                  <a:spcPct val="0"/>
                </a:spcBef>
                <a:buClrTx/>
                <a:buSzTx/>
                <a:buFontTx/>
                <a:buNone/>
              </a:pPr>
              <a:r>
                <a:rPr lang="en-US" b="1">
                  <a:solidFill>
                    <a:schemeClr val="bg1"/>
                  </a:solidFill>
                  <a:latin typeface="Arial" charset="0"/>
                  <a:cs typeface="Arial" charset="0"/>
                </a:rPr>
                <a:t>source</a:t>
              </a:r>
            </a:p>
          </p:txBody>
        </p:sp>
        <p:sp>
          <p:nvSpPr>
            <p:cNvPr id="5134" name="Rectangle 93" descr="Rectangle: Click to edit Master text styles&#10;Second level&#10;Third level&#10;Fourth level&#10;Fifth level"/>
            <p:cNvSpPr>
              <a:spLocks noChangeArrowheads="1"/>
            </p:cNvSpPr>
            <p:nvPr/>
          </p:nvSpPr>
          <p:spPr bwMode="auto">
            <a:xfrm>
              <a:off x="4648" y="1991"/>
              <a:ext cx="1112"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0"/>
                </a:spcBef>
                <a:buClr>
                  <a:schemeClr val="hlink"/>
                </a:buClr>
                <a:buSzPct val="110000"/>
                <a:buFont typeface="Wingdings" pitchFamily="2" charset="2"/>
                <a:buNone/>
              </a:pPr>
              <a:r>
                <a:rPr lang="en-US" sz="2400"/>
                <a:t>Hardware</a:t>
              </a:r>
            </a:p>
            <a:p>
              <a:pPr marL="342900" indent="-342900">
                <a:spcBef>
                  <a:spcPct val="0"/>
                </a:spcBef>
                <a:buClr>
                  <a:schemeClr val="hlink"/>
                </a:buClr>
                <a:buSzPct val="110000"/>
                <a:buFont typeface="Wingdings" pitchFamily="2" charset="2"/>
                <a:buNone/>
              </a:pPr>
              <a:r>
                <a:rPr lang="en-US" sz="2400"/>
                <a:t>Toolflow:</a:t>
              </a:r>
            </a:p>
          </p:txBody>
        </p:sp>
      </p:grpSp>
      <p:sp>
        <p:nvSpPr>
          <p:cNvPr id="3" name="Date Placeholder 2"/>
          <p:cNvSpPr>
            <a:spLocks noGrp="1"/>
          </p:cNvSpPr>
          <p:nvPr>
            <p:ph type="dt" sz="half" idx="10"/>
          </p:nvPr>
        </p:nvSpPr>
        <p:spPr/>
        <p:txBody>
          <a:bodyPr/>
          <a:lstStyle/>
          <a:p>
            <a:pPr>
              <a:defRPr/>
            </a:pPr>
            <a:r>
              <a:rPr lang="en-US" smtClean="0"/>
              <a:t>September 25 2013</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http://csg.csail.mit.edu/6.s195</a:t>
            </a:r>
            <a:endParaRPr lang="en-US" dirty="0"/>
          </a:p>
        </p:txBody>
      </p:sp>
      <p:sp>
        <p:nvSpPr>
          <p:cNvPr id="6" name="Slide Number Placeholder 5"/>
          <p:cNvSpPr>
            <a:spLocks noGrp="1"/>
          </p:cNvSpPr>
          <p:nvPr>
            <p:ph type="sldNum" sz="quarter" idx="11"/>
          </p:nvPr>
        </p:nvSpPr>
        <p:spPr/>
        <p:txBody>
          <a:bodyPr/>
          <a:lstStyle/>
          <a:p>
            <a:pPr>
              <a:defRPr/>
            </a:pPr>
            <a:r>
              <a:rPr lang="en-US" smtClean="0"/>
              <a:t>L08-</a:t>
            </a:r>
            <a:fld id="{4F9502F6-954B-46E9-AC05-33DEDF4CA0BF}" type="slidenum">
              <a:rPr lang="en-US" smtClean="0"/>
              <a:pPr>
                <a:defRPr/>
              </a:pPr>
              <a:t>5</a:t>
            </a:fld>
            <a:endParaRPr lang="en-US" dirty="0"/>
          </a:p>
        </p:txBody>
      </p:sp>
    </p:spTree>
    <p:extLst>
      <p:ext uri="{BB962C8B-B14F-4D97-AF65-F5344CB8AC3E}">
        <p14:creationId xmlns:p14="http://schemas.microsoft.com/office/powerpoint/2010/main" val="13059190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up)">
                                      <p:cBhvr>
                                        <p:cTn id="13" dur="1000"/>
                                        <p:tgtEl>
                                          <p:spTgt spid="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up)">
                                      <p:cBhvr>
                                        <p:cTn id="18" dur="1000"/>
                                        <p:tgtEl>
                                          <p:spTgt spid="1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up)">
                                      <p:cBhvr>
                                        <p:cTn id="23" dur="1000"/>
                                        <p:tgtEl>
                                          <p:spTgt spid="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up)">
                                      <p:cBhvr>
                                        <p:cTn id="2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Phase II compilation:</a:t>
            </a:r>
            <a:br>
              <a:rPr lang="en-US" dirty="0" smtClean="0"/>
            </a:br>
            <a:r>
              <a:rPr lang="en-US" dirty="0" smtClean="0"/>
              <a:t>From KBS1 to Circuits</a:t>
            </a:r>
            <a:endParaRPr lang="en-US" dirty="0"/>
          </a:p>
        </p:txBody>
      </p:sp>
      <p:sp>
        <p:nvSpPr>
          <p:cNvPr id="3" name="Subtitle 2"/>
          <p:cNvSpPr>
            <a:spLocks noGrp="1"/>
          </p:cNvSpPr>
          <p:nvPr>
            <p:ph type="subTitle" idx="1"/>
          </p:nvPr>
        </p:nvSpPr>
        <p:spPr/>
        <p:txBody>
          <a:bodyPr/>
          <a:lstStyle/>
          <a:p>
            <a:r>
              <a:rPr lang="en-US" sz="2400" dirty="0" smtClean="0"/>
              <a:t>We will assume that the type checking and static elaboration have been performed and all modules have been instantiated by the Phase I compiler</a:t>
            </a:r>
            <a:endParaRPr lang="en-US" sz="2400" dirty="0"/>
          </a:p>
        </p:txBody>
      </p:sp>
      <p:sp>
        <p:nvSpPr>
          <p:cNvPr id="7" name="Date Placeholder 6"/>
          <p:cNvSpPr>
            <a:spLocks noGrp="1"/>
          </p:cNvSpPr>
          <p:nvPr>
            <p:ph type="dt" sz="quarter" idx="10"/>
          </p:nvPr>
        </p:nvSpPr>
        <p:spPr/>
        <p:txBody>
          <a:bodyPr/>
          <a:lstStyle/>
          <a:p>
            <a:pPr>
              <a:defRPr/>
            </a:pPr>
            <a:r>
              <a:rPr lang="en-US" smtClean="0"/>
              <a:t>September 25 2013</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http://csg.csail.mit.edu/6.s195</a:t>
            </a:r>
            <a:endParaRPr lang="en-US" dirty="0"/>
          </a:p>
        </p:txBody>
      </p:sp>
      <p:sp>
        <p:nvSpPr>
          <p:cNvPr id="9" name="Slide Number Placeholder 8"/>
          <p:cNvSpPr>
            <a:spLocks noGrp="1"/>
          </p:cNvSpPr>
          <p:nvPr>
            <p:ph type="sldNum" sz="quarter" idx="11"/>
          </p:nvPr>
        </p:nvSpPr>
        <p:spPr/>
        <p:txBody>
          <a:bodyPr/>
          <a:lstStyle/>
          <a:p>
            <a:pPr>
              <a:defRPr/>
            </a:pPr>
            <a:r>
              <a:rPr lang="en-US" smtClean="0"/>
              <a:t>L08-</a:t>
            </a:r>
            <a:fld id="{2DBA8F0E-D6DA-4224-82EA-C9BF982C3C97}" type="slidenum">
              <a:rPr lang="en-US" smtClean="0"/>
              <a:pPr>
                <a:defRPr/>
              </a:pPr>
              <a:t>6</a:t>
            </a:fld>
            <a:endParaRPr lang="en-US" dirty="0"/>
          </a:p>
        </p:txBody>
      </p:sp>
    </p:spTree>
    <p:extLst>
      <p:ext uri="{BB962C8B-B14F-4D97-AF65-F5344CB8AC3E}">
        <p14:creationId xmlns:p14="http://schemas.microsoft.com/office/powerpoint/2010/main" val="11532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568" y="323918"/>
            <a:ext cx="8229600" cy="1143000"/>
          </a:xfrm>
        </p:spPr>
        <p:txBody>
          <a:bodyPr/>
          <a:lstStyle/>
          <a:p>
            <a:r>
              <a:rPr lang="en-US" sz="4000" dirty="0" smtClean="0"/>
              <a:t>KBS0: A simple language for describing Sequential </a:t>
            </a:r>
            <a:r>
              <a:rPr lang="en-US" sz="4000" dirty="0" err="1" smtClean="0"/>
              <a:t>ckts</a:t>
            </a:r>
            <a:endParaRPr lang="en-US" sz="4000" dirty="0"/>
          </a:p>
        </p:txBody>
      </p:sp>
      <p:sp>
        <p:nvSpPr>
          <p:cNvPr id="3" name="Content Placeholder 2"/>
          <p:cNvSpPr>
            <a:spLocks noGrp="1"/>
          </p:cNvSpPr>
          <p:nvPr>
            <p:ph idx="1"/>
          </p:nvPr>
        </p:nvSpPr>
        <p:spPr>
          <a:xfrm>
            <a:off x="783377" y="1974952"/>
            <a:ext cx="7837715" cy="4117089"/>
          </a:xfrm>
          <a:ln>
            <a:solidFill>
              <a:srgbClr val="FF0000"/>
            </a:solidFill>
          </a:ln>
        </p:spPr>
        <p:txBody>
          <a:bodyPr/>
          <a:lstStyle/>
          <a:p>
            <a:pPr marL="0" indent="0">
              <a:buNone/>
            </a:pPr>
            <a:r>
              <a:rPr lang="en-US" sz="2000" dirty="0" smtClean="0"/>
              <a:t>&lt;Program&gt; </a:t>
            </a:r>
            <a:r>
              <a:rPr lang="en-US" sz="2000" dirty="0" smtClean="0">
                <a:solidFill>
                  <a:srgbClr val="FF0000"/>
                </a:solidFill>
              </a:rPr>
              <a:t>::=</a:t>
            </a:r>
            <a:r>
              <a:rPr lang="en-US" sz="2000" dirty="0" smtClean="0"/>
              <a:t> </a:t>
            </a:r>
            <a:r>
              <a:rPr lang="en-US" sz="2000" dirty="0" smtClean="0">
                <a:solidFill>
                  <a:srgbClr val="FF0000"/>
                </a:solidFill>
              </a:rPr>
              <a:t>[</a:t>
            </a:r>
            <a:r>
              <a:rPr lang="en-US" sz="2000" dirty="0" smtClean="0">
                <a:solidFill>
                  <a:schemeClr val="tx2"/>
                </a:solidFill>
              </a:rPr>
              <a:t>rule</a:t>
            </a:r>
            <a:r>
              <a:rPr lang="en-US" sz="2000" dirty="0" smtClean="0"/>
              <a:t> &lt;name&gt; &lt;a&gt;</a:t>
            </a:r>
            <a:r>
              <a:rPr lang="en-US" sz="2000" dirty="0" smtClean="0">
                <a:solidFill>
                  <a:srgbClr val="FF0000"/>
                </a:solidFill>
              </a:rPr>
              <a:t>]</a:t>
            </a:r>
          </a:p>
          <a:p>
            <a:pPr marL="0" indent="0">
              <a:buNone/>
            </a:pPr>
            <a:r>
              <a:rPr lang="en-US" sz="2000" dirty="0" smtClean="0"/>
              <a:t>                        </a:t>
            </a:r>
            <a:r>
              <a:rPr lang="en-US" sz="2000" dirty="0" smtClean="0">
                <a:solidFill>
                  <a:srgbClr val="FF0000"/>
                </a:solidFill>
              </a:rPr>
              <a:t>[</a:t>
            </a:r>
            <a:r>
              <a:rPr lang="en-US" sz="2000" dirty="0" smtClean="0"/>
              <a:t>x &lt;- </a:t>
            </a:r>
            <a:r>
              <a:rPr lang="en-US" sz="2000" dirty="0" err="1" smtClean="0"/>
              <a:t>mkReg</a:t>
            </a:r>
            <a:r>
              <a:rPr lang="en-US" sz="2000" dirty="0" smtClean="0">
                <a:solidFill>
                  <a:srgbClr val="FF0000"/>
                </a:solidFill>
              </a:rPr>
              <a:t>]	</a:t>
            </a:r>
            <a:r>
              <a:rPr lang="en-US" sz="2000" dirty="0" smtClean="0">
                <a:latin typeface="Comic Sans MS" panose="030F0702030302020204" pitchFamily="66" charset="0"/>
              </a:rPr>
              <a:t>register instantiations</a:t>
            </a:r>
            <a:endParaRPr lang="en-US" sz="2000" dirty="0" smtClean="0"/>
          </a:p>
          <a:p>
            <a:pPr marL="0" indent="0">
              <a:buNone/>
            </a:pPr>
            <a:r>
              <a:rPr lang="en-US" sz="2000" dirty="0" smtClean="0"/>
              <a:t>&lt;</a:t>
            </a:r>
            <a:r>
              <a:rPr lang="en-US" sz="2000" dirty="0"/>
              <a:t>a&gt; </a:t>
            </a:r>
            <a:r>
              <a:rPr lang="en-US" sz="2000" dirty="0">
                <a:solidFill>
                  <a:srgbClr val="FF0000"/>
                </a:solidFill>
              </a:rPr>
              <a:t>::=</a:t>
            </a:r>
            <a:r>
              <a:rPr lang="en-US" sz="2000" dirty="0"/>
              <a:t> </a:t>
            </a:r>
            <a:r>
              <a:rPr lang="en-US" sz="2000" dirty="0" err="1" smtClean="0"/>
              <a:t>x.w</a:t>
            </a:r>
            <a:r>
              <a:rPr lang="en-US" sz="2000" dirty="0" smtClean="0"/>
              <a:t>(&lt;</a:t>
            </a:r>
            <a:r>
              <a:rPr lang="en-US" sz="2000" dirty="0"/>
              <a:t>e</a:t>
            </a:r>
            <a:r>
              <a:rPr lang="en-US" sz="2000" dirty="0" smtClean="0"/>
              <a:t>&gt;) </a:t>
            </a:r>
            <a:r>
              <a:rPr lang="en-US" sz="2000" dirty="0"/>
              <a:t>		</a:t>
            </a:r>
            <a:r>
              <a:rPr lang="en-US" sz="2000" dirty="0">
                <a:latin typeface="Comic Sans MS" pitchFamily="66" charset="0"/>
              </a:rPr>
              <a:t>register assignment</a:t>
            </a:r>
            <a:r>
              <a:rPr lang="en-US" sz="2000" dirty="0"/>
              <a:t>  </a:t>
            </a:r>
          </a:p>
          <a:p>
            <a:pPr marL="0" indent="0">
              <a:buNone/>
            </a:pPr>
            <a:r>
              <a:rPr lang="en-US" sz="2000" dirty="0"/>
              <a:t>      </a:t>
            </a:r>
            <a:r>
              <a:rPr lang="en-US" sz="2000" dirty="0">
                <a:solidFill>
                  <a:srgbClr val="FF0000"/>
                </a:solidFill>
              </a:rPr>
              <a:t>|</a:t>
            </a:r>
            <a:r>
              <a:rPr lang="en-US" sz="2000" dirty="0"/>
              <a:t> &lt;a&gt; </a:t>
            </a:r>
            <a:r>
              <a:rPr lang="en-US" sz="2000" dirty="0" smtClean="0">
                <a:solidFill>
                  <a:schemeClr val="tx2"/>
                </a:solidFill>
              </a:rPr>
              <a:t>|</a:t>
            </a:r>
            <a:r>
              <a:rPr lang="en-US" sz="2000" dirty="0" smtClean="0"/>
              <a:t> </a:t>
            </a:r>
            <a:r>
              <a:rPr lang="en-US" sz="2000" dirty="0"/>
              <a:t>&lt;a&gt;		</a:t>
            </a:r>
            <a:r>
              <a:rPr lang="en-US" sz="2000" dirty="0">
                <a:latin typeface="Comic Sans MS" pitchFamily="66" charset="0"/>
              </a:rPr>
              <a:t>parallel actions</a:t>
            </a:r>
            <a:r>
              <a:rPr lang="en-US" sz="2000" dirty="0"/>
              <a:t> </a:t>
            </a:r>
          </a:p>
          <a:p>
            <a:pPr marL="0" indent="0">
              <a:buNone/>
            </a:pPr>
            <a:r>
              <a:rPr lang="en-US" sz="2000" dirty="0"/>
              <a:t>      </a:t>
            </a:r>
            <a:r>
              <a:rPr lang="en-US" sz="2000" dirty="0">
                <a:solidFill>
                  <a:srgbClr val="FF0000"/>
                </a:solidFill>
              </a:rPr>
              <a:t>|</a:t>
            </a:r>
            <a:r>
              <a:rPr lang="en-US" sz="2000" dirty="0"/>
              <a:t> </a:t>
            </a:r>
            <a:r>
              <a:rPr lang="en-US" sz="2000" dirty="0">
                <a:solidFill>
                  <a:schemeClr val="tx2"/>
                </a:solidFill>
              </a:rPr>
              <a:t>if</a:t>
            </a:r>
            <a:r>
              <a:rPr lang="en-US" sz="2000" dirty="0"/>
              <a:t> (&lt;e&gt;) &lt;a&gt;		</a:t>
            </a:r>
            <a:r>
              <a:rPr lang="en-US" sz="2000" dirty="0">
                <a:latin typeface="Comic Sans MS" pitchFamily="66" charset="0"/>
              </a:rPr>
              <a:t>conditional action</a:t>
            </a:r>
            <a:endParaRPr lang="en-US" sz="2000" dirty="0"/>
          </a:p>
          <a:p>
            <a:pPr marL="0" indent="0">
              <a:buNone/>
            </a:pPr>
            <a:r>
              <a:rPr lang="en-US" sz="2000" dirty="0"/>
              <a:t>      </a:t>
            </a:r>
            <a:r>
              <a:rPr lang="en-US" sz="2000" dirty="0">
                <a:solidFill>
                  <a:srgbClr val="FF0000"/>
                </a:solidFill>
              </a:rPr>
              <a:t>|</a:t>
            </a:r>
            <a:r>
              <a:rPr lang="en-US" sz="2000" dirty="0"/>
              <a:t> </a:t>
            </a:r>
            <a:r>
              <a:rPr lang="en-US" sz="2000" dirty="0">
                <a:solidFill>
                  <a:schemeClr val="tx2"/>
                </a:solidFill>
              </a:rPr>
              <a:t>let</a:t>
            </a:r>
            <a:r>
              <a:rPr lang="en-US" sz="2000" dirty="0"/>
              <a:t> t = &lt;e&gt; </a:t>
            </a:r>
            <a:r>
              <a:rPr lang="en-US" sz="2000" dirty="0">
                <a:solidFill>
                  <a:schemeClr val="tx2"/>
                </a:solidFill>
              </a:rPr>
              <a:t>in</a:t>
            </a:r>
            <a:r>
              <a:rPr lang="en-US" sz="2000" dirty="0"/>
              <a:t> &lt;a&gt;	</a:t>
            </a:r>
            <a:r>
              <a:rPr lang="en-US" sz="2000" dirty="0" smtClean="0">
                <a:latin typeface="Comic Sans MS" pitchFamily="66" charset="0"/>
              </a:rPr>
              <a:t>binding</a:t>
            </a:r>
            <a:endParaRPr lang="en-US" sz="2000" dirty="0">
              <a:latin typeface="Comic Sans MS" pitchFamily="66" charset="0"/>
            </a:endParaRPr>
          </a:p>
          <a:p>
            <a:pPr marL="0" indent="0">
              <a:buNone/>
            </a:pPr>
            <a:r>
              <a:rPr lang="en-US" sz="2000" dirty="0" smtClean="0"/>
              <a:t>&lt;</a:t>
            </a:r>
            <a:r>
              <a:rPr lang="en-US" sz="2000" dirty="0"/>
              <a:t>e&gt; </a:t>
            </a:r>
            <a:r>
              <a:rPr lang="en-US" sz="2000" dirty="0">
                <a:solidFill>
                  <a:srgbClr val="FF0000"/>
                </a:solidFill>
              </a:rPr>
              <a:t>::=</a:t>
            </a:r>
            <a:r>
              <a:rPr lang="en-US" sz="2000" dirty="0"/>
              <a:t> c 	</a:t>
            </a:r>
            <a:r>
              <a:rPr lang="en-US" sz="2000" dirty="0">
                <a:solidFill>
                  <a:srgbClr val="40458C"/>
                </a:solidFill>
                <a:latin typeface="Comic Sans MS" pitchFamily="66" charset="0"/>
              </a:rPr>
              <a:t> 		</a:t>
            </a:r>
            <a:r>
              <a:rPr lang="en-US" sz="2000" dirty="0" smtClean="0">
                <a:solidFill>
                  <a:srgbClr val="40458C"/>
                </a:solidFill>
                <a:latin typeface="Comic Sans MS" pitchFamily="66" charset="0"/>
              </a:rPr>
              <a:t>constants</a:t>
            </a:r>
            <a:r>
              <a:rPr lang="en-US" sz="2000" dirty="0"/>
              <a:t>	</a:t>
            </a:r>
          </a:p>
          <a:p>
            <a:pPr marL="0" indent="0">
              <a:buNone/>
            </a:pPr>
            <a:r>
              <a:rPr lang="en-US" sz="2000" dirty="0"/>
              <a:t>      </a:t>
            </a:r>
            <a:r>
              <a:rPr lang="en-US" sz="2000" dirty="0">
                <a:solidFill>
                  <a:srgbClr val="FF0000"/>
                </a:solidFill>
              </a:rPr>
              <a:t>|</a:t>
            </a:r>
            <a:r>
              <a:rPr lang="en-US" sz="2000" dirty="0"/>
              <a:t> t 			</a:t>
            </a:r>
            <a:r>
              <a:rPr lang="en-US" sz="2000" dirty="0" smtClean="0">
                <a:latin typeface="Comic Sans MS" pitchFamily="66" charset="0"/>
              </a:rPr>
              <a:t>value </a:t>
            </a:r>
            <a:r>
              <a:rPr lang="en-US" sz="2000" dirty="0">
                <a:latin typeface="Comic Sans MS" pitchFamily="66" charset="0"/>
              </a:rPr>
              <a:t>of a binding</a:t>
            </a:r>
          </a:p>
          <a:p>
            <a:pPr marL="0" indent="0">
              <a:buNone/>
            </a:pPr>
            <a:r>
              <a:rPr lang="en-US" sz="2000" dirty="0"/>
              <a:t>      </a:t>
            </a:r>
            <a:r>
              <a:rPr lang="en-US" sz="2000" dirty="0">
                <a:solidFill>
                  <a:srgbClr val="FF0000"/>
                </a:solidFill>
              </a:rPr>
              <a:t>|</a:t>
            </a:r>
            <a:r>
              <a:rPr lang="en-US" sz="2000" dirty="0"/>
              <a:t> </a:t>
            </a:r>
            <a:r>
              <a:rPr lang="en-US" sz="2000" dirty="0" err="1" smtClean="0"/>
              <a:t>x.r</a:t>
            </a:r>
            <a:r>
              <a:rPr lang="en-US" sz="2000" dirty="0" smtClean="0"/>
              <a:t> </a:t>
            </a:r>
            <a:r>
              <a:rPr lang="en-US" sz="2000" dirty="0"/>
              <a:t>			</a:t>
            </a:r>
            <a:r>
              <a:rPr lang="en-US" sz="2000" dirty="0" smtClean="0">
                <a:latin typeface="Comic Sans MS" pitchFamily="66" charset="0"/>
              </a:rPr>
              <a:t>register </a:t>
            </a:r>
            <a:r>
              <a:rPr lang="en-US" sz="2000" dirty="0">
                <a:latin typeface="Comic Sans MS" pitchFamily="66" charset="0"/>
              </a:rPr>
              <a:t>read</a:t>
            </a:r>
          </a:p>
          <a:p>
            <a:pPr marL="0" indent="0">
              <a:buNone/>
            </a:pPr>
            <a:r>
              <a:rPr lang="en-US" sz="2000" dirty="0"/>
              <a:t>      </a:t>
            </a:r>
            <a:r>
              <a:rPr lang="en-US" sz="2000" dirty="0">
                <a:solidFill>
                  <a:srgbClr val="FF0000"/>
                </a:solidFill>
              </a:rPr>
              <a:t>|</a:t>
            </a:r>
            <a:r>
              <a:rPr lang="en-US" sz="2000" dirty="0"/>
              <a:t> op(&lt;e&gt;,&lt;e&gt;) 		</a:t>
            </a:r>
            <a:r>
              <a:rPr lang="en-US" sz="2000" dirty="0">
                <a:latin typeface="Comic Sans MS" pitchFamily="66" charset="0"/>
              </a:rPr>
              <a:t>operators like </a:t>
            </a:r>
            <a:r>
              <a:rPr lang="en-US" sz="2000" dirty="0" smtClean="0">
                <a:latin typeface="Comic Sans MS" pitchFamily="66" charset="0"/>
              </a:rPr>
              <a:t>And, Or, Not, +, ...</a:t>
            </a:r>
            <a:endParaRPr lang="en-US" sz="2000" dirty="0">
              <a:latin typeface="Comic Sans MS" pitchFamily="66" charset="0"/>
            </a:endParaRPr>
          </a:p>
          <a:p>
            <a:pPr marL="0" indent="0">
              <a:buNone/>
            </a:pPr>
            <a:r>
              <a:rPr lang="en-US" sz="2000" dirty="0"/>
              <a:t>      </a:t>
            </a:r>
            <a:r>
              <a:rPr lang="en-US" sz="2000" dirty="0">
                <a:solidFill>
                  <a:srgbClr val="FF0000"/>
                </a:solidFill>
              </a:rPr>
              <a:t>|</a:t>
            </a:r>
            <a:r>
              <a:rPr lang="en-US" sz="2000" dirty="0"/>
              <a:t> </a:t>
            </a:r>
            <a:r>
              <a:rPr lang="en-US" sz="2000" dirty="0">
                <a:solidFill>
                  <a:schemeClr val="tx2"/>
                </a:solidFill>
              </a:rPr>
              <a:t>let</a:t>
            </a:r>
            <a:r>
              <a:rPr lang="en-US" sz="2000" dirty="0"/>
              <a:t> t = &lt;e&gt; </a:t>
            </a:r>
            <a:r>
              <a:rPr lang="en-US" sz="2000" dirty="0">
                <a:solidFill>
                  <a:schemeClr val="tx2"/>
                </a:solidFill>
              </a:rPr>
              <a:t>in</a:t>
            </a:r>
            <a:r>
              <a:rPr lang="en-US" sz="2000" dirty="0"/>
              <a:t> &lt;e&gt;	</a:t>
            </a:r>
            <a:r>
              <a:rPr lang="en-US" sz="2000" dirty="0" smtClean="0">
                <a:latin typeface="Comic Sans MS" pitchFamily="66" charset="0"/>
              </a:rPr>
              <a:t>binding</a:t>
            </a:r>
            <a:endParaRPr lang="en-US" sz="2000" dirty="0"/>
          </a:p>
        </p:txBody>
      </p:sp>
      <p:sp>
        <p:nvSpPr>
          <p:cNvPr id="4" name="TextBox 3"/>
          <p:cNvSpPr txBox="1"/>
          <p:nvPr/>
        </p:nvSpPr>
        <p:spPr>
          <a:xfrm>
            <a:off x="794869" y="6174356"/>
            <a:ext cx="7897868" cy="400110"/>
          </a:xfrm>
          <a:prstGeom prst="rect">
            <a:avLst/>
          </a:prstGeom>
          <a:noFill/>
        </p:spPr>
        <p:txBody>
          <a:bodyPr wrap="square" rtlCol="0">
            <a:spAutoFit/>
          </a:bodyPr>
          <a:lstStyle/>
          <a:p>
            <a:r>
              <a:rPr lang="en-US" dirty="0" smtClean="0"/>
              <a:t>The names in the bindings (t …) can be defined only once </a:t>
            </a:r>
            <a:endParaRPr lang="en-US" dirty="0"/>
          </a:p>
        </p:txBody>
      </p:sp>
      <p:sp>
        <p:nvSpPr>
          <p:cNvPr id="5" name="TextBox 4"/>
          <p:cNvSpPr txBox="1"/>
          <p:nvPr/>
        </p:nvSpPr>
        <p:spPr>
          <a:xfrm>
            <a:off x="794869" y="1591294"/>
            <a:ext cx="7897868" cy="400110"/>
          </a:xfrm>
          <a:prstGeom prst="rect">
            <a:avLst/>
          </a:prstGeom>
          <a:noFill/>
        </p:spPr>
        <p:txBody>
          <a:bodyPr wrap="square" rtlCol="0">
            <a:spAutoFit/>
          </a:bodyPr>
          <a:lstStyle/>
          <a:p>
            <a:r>
              <a:rPr lang="en-US" dirty="0" smtClean="0"/>
              <a:t>&lt;a&gt; is an action and &lt;e&gt; is an expression</a:t>
            </a:r>
            <a:endParaRPr lang="en-US" dirty="0"/>
          </a:p>
        </p:txBody>
      </p:sp>
      <p:sp>
        <p:nvSpPr>
          <p:cNvPr id="6" name="Date Placeholder 5"/>
          <p:cNvSpPr>
            <a:spLocks noGrp="1"/>
          </p:cNvSpPr>
          <p:nvPr>
            <p:ph type="dt" sz="half" idx="10"/>
          </p:nvPr>
        </p:nvSpPr>
        <p:spPr/>
        <p:txBody>
          <a:bodyPr/>
          <a:lstStyle/>
          <a:p>
            <a:pPr>
              <a:defRPr/>
            </a:pPr>
            <a:r>
              <a:rPr lang="en-US" smtClean="0"/>
              <a:t>September 25 2013</a:t>
            </a:r>
            <a:endParaRPr lang="en-US" dirty="0"/>
          </a:p>
        </p:txBody>
      </p:sp>
      <p:sp>
        <p:nvSpPr>
          <p:cNvPr id="7" name="Footer Placeholder 6"/>
          <p:cNvSpPr>
            <a:spLocks noGrp="1"/>
          </p:cNvSpPr>
          <p:nvPr>
            <p:ph type="ftr" sz="quarter" idx="12"/>
          </p:nvPr>
        </p:nvSpPr>
        <p:spPr/>
        <p:txBody>
          <a:bodyPr/>
          <a:lstStyle/>
          <a:p>
            <a:pPr>
              <a:defRPr/>
            </a:pPr>
            <a:r>
              <a:rPr lang="en-US" smtClean="0"/>
              <a:t>http://csg.csail.mit.edu/6.s195</a:t>
            </a:r>
            <a:endParaRPr lang="en-US" dirty="0"/>
          </a:p>
        </p:txBody>
      </p:sp>
      <p:sp>
        <p:nvSpPr>
          <p:cNvPr id="11" name="Slide Number Placeholder 10"/>
          <p:cNvSpPr>
            <a:spLocks noGrp="1"/>
          </p:cNvSpPr>
          <p:nvPr>
            <p:ph type="sldNum" sz="quarter" idx="11"/>
          </p:nvPr>
        </p:nvSpPr>
        <p:spPr/>
        <p:txBody>
          <a:bodyPr/>
          <a:lstStyle/>
          <a:p>
            <a:pPr>
              <a:defRPr/>
            </a:pPr>
            <a:r>
              <a:rPr lang="en-US" smtClean="0"/>
              <a:t>L08-</a:t>
            </a:r>
            <a:fld id="{4F9502F6-954B-46E9-AC05-33DEDF4CA0BF}" type="slidenum">
              <a:rPr lang="en-US" smtClean="0"/>
              <a:pPr>
                <a:defRPr/>
              </a:pPr>
              <a:t>7</a:t>
            </a:fld>
            <a:endParaRPr lang="en-US" dirty="0"/>
          </a:p>
        </p:txBody>
      </p:sp>
    </p:spTree>
    <p:extLst>
      <p:ext uri="{BB962C8B-B14F-4D97-AF65-F5344CB8AC3E}">
        <p14:creationId xmlns:p14="http://schemas.microsoft.com/office/powerpoint/2010/main" val="165523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568" y="323918"/>
            <a:ext cx="8229600" cy="1143000"/>
          </a:xfrm>
        </p:spPr>
        <p:txBody>
          <a:bodyPr/>
          <a:lstStyle/>
          <a:p>
            <a:r>
              <a:rPr lang="en-US" sz="4000" dirty="0" smtClean="0"/>
              <a:t>KBS1: KBS0+Modules</a:t>
            </a:r>
            <a:endParaRPr lang="en-US" sz="4000" dirty="0"/>
          </a:p>
        </p:txBody>
      </p:sp>
      <p:sp>
        <p:nvSpPr>
          <p:cNvPr id="3" name="Content Placeholder 2"/>
          <p:cNvSpPr>
            <a:spLocks noGrp="1"/>
          </p:cNvSpPr>
          <p:nvPr>
            <p:ph idx="1"/>
          </p:nvPr>
        </p:nvSpPr>
        <p:spPr>
          <a:xfrm>
            <a:off x="700249" y="1547440"/>
            <a:ext cx="8218119" cy="4817734"/>
          </a:xfrm>
          <a:ln>
            <a:solidFill>
              <a:srgbClr val="FF0000"/>
            </a:solidFill>
          </a:ln>
        </p:spPr>
        <p:txBody>
          <a:bodyPr/>
          <a:lstStyle/>
          <a:p>
            <a:pPr marL="0" indent="0">
              <a:buNone/>
            </a:pPr>
            <a:r>
              <a:rPr lang="en-US" sz="2000" dirty="0" smtClean="0"/>
              <a:t>&lt;Program&gt; </a:t>
            </a:r>
            <a:r>
              <a:rPr lang="en-US" sz="2000" dirty="0" smtClean="0">
                <a:solidFill>
                  <a:srgbClr val="FF0000"/>
                </a:solidFill>
              </a:rPr>
              <a:t>::=</a:t>
            </a:r>
            <a:r>
              <a:rPr lang="en-US" sz="2000" dirty="0" smtClean="0"/>
              <a:t> </a:t>
            </a:r>
            <a:r>
              <a:rPr lang="en-US" sz="2000" dirty="0" smtClean="0">
                <a:solidFill>
                  <a:srgbClr val="FF0000"/>
                </a:solidFill>
              </a:rPr>
              <a:t>[&lt;</a:t>
            </a:r>
            <a:r>
              <a:rPr lang="en-US" sz="2000" dirty="0" smtClean="0"/>
              <a:t>Module</a:t>
            </a:r>
            <a:r>
              <a:rPr lang="en-US" sz="2000" dirty="0" smtClean="0">
                <a:solidFill>
                  <a:srgbClr val="FF0000"/>
                </a:solidFill>
              </a:rPr>
              <a:t>&gt;]</a:t>
            </a:r>
          </a:p>
          <a:p>
            <a:pPr marL="0" indent="0">
              <a:buNone/>
            </a:pPr>
            <a:r>
              <a:rPr lang="en-US" sz="2000" dirty="0" smtClean="0">
                <a:solidFill>
                  <a:srgbClr val="FF0000"/>
                </a:solidFill>
              </a:rPr>
              <a:t>&lt;</a:t>
            </a:r>
            <a:r>
              <a:rPr lang="en-US" sz="2000" dirty="0" smtClean="0"/>
              <a:t>Module</a:t>
            </a:r>
            <a:r>
              <a:rPr lang="en-US" sz="2000" dirty="0" smtClean="0">
                <a:solidFill>
                  <a:srgbClr val="FF0000"/>
                </a:solidFill>
              </a:rPr>
              <a:t>&gt; := </a:t>
            </a:r>
            <a:r>
              <a:rPr lang="en-US" sz="2000" dirty="0" smtClean="0">
                <a:solidFill>
                  <a:schemeClr val="tx2"/>
                </a:solidFill>
              </a:rPr>
              <a:t>Module</a:t>
            </a:r>
            <a:r>
              <a:rPr lang="en-US" sz="2000" dirty="0" smtClean="0">
                <a:solidFill>
                  <a:srgbClr val="FF0000"/>
                </a:solidFill>
              </a:rPr>
              <a:t> &lt;</a:t>
            </a:r>
            <a:r>
              <a:rPr lang="en-US" sz="2000" dirty="0" smtClean="0"/>
              <a:t>name</a:t>
            </a:r>
            <a:r>
              <a:rPr lang="en-US" sz="2000" dirty="0" smtClean="0">
                <a:solidFill>
                  <a:srgbClr val="FF0000"/>
                </a:solidFill>
              </a:rPr>
              <a:t>&gt; 	</a:t>
            </a:r>
            <a:r>
              <a:rPr lang="en-US" sz="2000" dirty="0" smtClean="0">
                <a:latin typeface="Comic Sans MS" panose="030F0702030302020204" pitchFamily="66" charset="0"/>
              </a:rPr>
              <a:t>names; M, </a:t>
            </a:r>
            <a:r>
              <a:rPr lang="en-US" sz="2000" dirty="0" err="1" smtClean="0">
                <a:latin typeface="Comic Sans MS" panose="030F0702030302020204" pitchFamily="66" charset="0"/>
              </a:rPr>
              <a:t>mkReg</a:t>
            </a:r>
            <a:r>
              <a:rPr lang="en-US" sz="2000" dirty="0" smtClean="0">
                <a:latin typeface="Comic Sans MS" panose="030F0702030302020204" pitchFamily="66" charset="0"/>
              </a:rPr>
              <a:t>, </a:t>
            </a:r>
            <a:r>
              <a:rPr lang="en-US" sz="2000" dirty="0" err="1" smtClean="0">
                <a:latin typeface="Comic Sans MS" panose="030F0702030302020204" pitchFamily="66" charset="0"/>
              </a:rPr>
              <a:t>mkFoo</a:t>
            </a:r>
            <a:r>
              <a:rPr lang="en-US" sz="2000" dirty="0" smtClean="0">
                <a:latin typeface="Comic Sans MS" panose="030F0702030302020204" pitchFamily="66" charset="0"/>
              </a:rPr>
              <a:t>,…</a:t>
            </a:r>
            <a:endParaRPr lang="en-US" sz="2000" dirty="0" smtClean="0"/>
          </a:p>
          <a:p>
            <a:pPr marL="0" indent="0">
              <a:buNone/>
            </a:pPr>
            <a:r>
              <a:rPr lang="en-US" sz="2000" dirty="0"/>
              <a:t>	</a:t>
            </a:r>
            <a:r>
              <a:rPr lang="en-US" sz="2000" dirty="0" smtClean="0">
                <a:solidFill>
                  <a:srgbClr val="FF0000"/>
                </a:solidFill>
              </a:rPr>
              <a:t>[</a:t>
            </a:r>
            <a:r>
              <a:rPr lang="en-US" sz="2000" dirty="0" smtClean="0"/>
              <a:t>x &lt;- </a:t>
            </a:r>
            <a:r>
              <a:rPr lang="en-US" sz="2000" dirty="0" err="1" smtClean="0"/>
              <a:t>mkReg</a:t>
            </a:r>
            <a:r>
              <a:rPr lang="en-US" sz="2000" dirty="0" smtClean="0">
                <a:solidFill>
                  <a:srgbClr val="FF0000"/>
                </a:solidFill>
              </a:rPr>
              <a:t>]			</a:t>
            </a:r>
            <a:r>
              <a:rPr lang="en-US" sz="2000" dirty="0" smtClean="0">
                <a:latin typeface="Comic Sans MS" panose="030F0702030302020204" pitchFamily="66" charset="0"/>
              </a:rPr>
              <a:t>register instantiations; </a:t>
            </a:r>
            <a:r>
              <a:rPr lang="en-US" sz="2000" dirty="0" err="1" smtClean="0">
                <a:latin typeface="Comic Sans MS" panose="030F0702030302020204" pitchFamily="66" charset="0"/>
              </a:rPr>
              <a:t>x,y</a:t>
            </a:r>
            <a:r>
              <a:rPr lang="en-US" sz="2000" dirty="0" smtClean="0">
                <a:latin typeface="Comic Sans MS" panose="030F0702030302020204" pitchFamily="66" charset="0"/>
              </a:rPr>
              <a:t>..</a:t>
            </a:r>
          </a:p>
          <a:p>
            <a:pPr marL="0" indent="0">
              <a:buNone/>
            </a:pPr>
            <a:r>
              <a:rPr lang="en-US" sz="2000" dirty="0" smtClean="0"/>
              <a:t>	</a:t>
            </a:r>
            <a:r>
              <a:rPr lang="en-US" sz="2000" dirty="0" smtClean="0">
                <a:solidFill>
                  <a:srgbClr val="FF0000"/>
                </a:solidFill>
              </a:rPr>
              <a:t>[</a:t>
            </a:r>
            <a:r>
              <a:rPr lang="en-US" sz="2000" dirty="0" smtClean="0"/>
              <a:t>m </a:t>
            </a:r>
            <a:r>
              <a:rPr lang="en-US" sz="2000" dirty="0"/>
              <a:t>&lt;- </a:t>
            </a:r>
            <a:r>
              <a:rPr lang="en-US" sz="2000" dirty="0" smtClean="0"/>
              <a:t>&lt;</a:t>
            </a:r>
            <a:r>
              <a:rPr lang="en-US" sz="2000" dirty="0" err="1" smtClean="0"/>
              <a:t>mkM</a:t>
            </a:r>
            <a:r>
              <a:rPr lang="en-US" sz="2000" dirty="0" smtClean="0"/>
              <a:t>&gt;</a:t>
            </a:r>
            <a:r>
              <a:rPr lang="en-US" sz="2000" dirty="0" smtClean="0">
                <a:solidFill>
                  <a:srgbClr val="FF0000"/>
                </a:solidFill>
              </a:rPr>
              <a:t>]</a:t>
            </a:r>
            <a:r>
              <a:rPr lang="en-US" sz="2000" dirty="0">
                <a:solidFill>
                  <a:srgbClr val="FF0000"/>
                </a:solidFill>
              </a:rPr>
              <a:t>	</a:t>
            </a:r>
            <a:r>
              <a:rPr lang="en-US" sz="2000" dirty="0" smtClean="0">
                <a:solidFill>
                  <a:srgbClr val="FF0000"/>
                </a:solidFill>
              </a:rPr>
              <a:t>	</a:t>
            </a:r>
            <a:r>
              <a:rPr lang="en-US" sz="2000" dirty="0" smtClean="0">
                <a:latin typeface="Comic Sans MS" panose="030F0702030302020204" pitchFamily="66" charset="0"/>
              </a:rPr>
              <a:t>module M instantiations; m,…</a:t>
            </a:r>
          </a:p>
          <a:p>
            <a:pPr marL="0" indent="0">
              <a:buNone/>
            </a:pPr>
            <a:r>
              <a:rPr lang="en-US" sz="2000" dirty="0" smtClean="0">
                <a:latin typeface="Comic Sans MS" panose="030F0702030302020204" pitchFamily="66" charset="0"/>
              </a:rPr>
              <a:t>	</a:t>
            </a:r>
            <a:r>
              <a:rPr lang="en-US" sz="2000" dirty="0" smtClean="0">
                <a:solidFill>
                  <a:srgbClr val="FF0000"/>
                </a:solidFill>
              </a:rPr>
              <a:t>[</a:t>
            </a:r>
            <a:r>
              <a:rPr lang="en-US" sz="2000" dirty="0">
                <a:solidFill>
                  <a:schemeClr val="tx2"/>
                </a:solidFill>
              </a:rPr>
              <a:t>rule</a:t>
            </a:r>
            <a:r>
              <a:rPr lang="en-US" sz="2000" dirty="0"/>
              <a:t> &lt;name&gt; &lt;a</a:t>
            </a:r>
            <a:r>
              <a:rPr lang="en-US" sz="2000" dirty="0" smtClean="0"/>
              <a:t>&gt;</a:t>
            </a:r>
            <a:r>
              <a:rPr lang="en-US" sz="2000" dirty="0" smtClean="0">
                <a:solidFill>
                  <a:srgbClr val="FF0000"/>
                </a:solidFill>
              </a:rPr>
              <a:t>]  	</a:t>
            </a:r>
            <a:r>
              <a:rPr lang="en-US" sz="2000" dirty="0" smtClean="0">
                <a:latin typeface="Comic Sans MS" panose="030F0702030302020204" pitchFamily="66" charset="0"/>
              </a:rPr>
              <a:t>rules to describe behavior</a:t>
            </a:r>
            <a:endParaRPr lang="en-US" sz="2000" dirty="0">
              <a:latin typeface="Comic Sans MS" panose="030F0702030302020204" pitchFamily="66" charset="0"/>
            </a:endParaRPr>
          </a:p>
          <a:p>
            <a:pPr marL="0" indent="0">
              <a:buNone/>
            </a:pPr>
            <a:r>
              <a:rPr lang="en-US" sz="2000" dirty="0"/>
              <a:t>	</a:t>
            </a:r>
            <a:r>
              <a:rPr lang="en-US" sz="2000" dirty="0" smtClean="0">
                <a:solidFill>
                  <a:srgbClr val="FF0000"/>
                </a:solidFill>
              </a:rPr>
              <a:t>[</a:t>
            </a:r>
            <a:r>
              <a:rPr lang="en-US" sz="2000" dirty="0" err="1" smtClean="0">
                <a:solidFill>
                  <a:schemeClr val="tx2"/>
                </a:solidFill>
              </a:rPr>
              <a:t>valueMethod</a:t>
            </a:r>
            <a:r>
              <a:rPr lang="en-US" sz="2000" dirty="0" smtClean="0"/>
              <a:t> </a:t>
            </a:r>
            <a:r>
              <a:rPr lang="en-US" sz="2000" dirty="0"/>
              <a:t>&lt;name&gt; </a:t>
            </a:r>
            <a:r>
              <a:rPr lang="en-US" sz="2000" dirty="0" smtClean="0"/>
              <a:t>(&lt;id&gt;*) </a:t>
            </a:r>
            <a:r>
              <a:rPr lang="en-US" sz="2000" dirty="0"/>
              <a:t>= &lt;e</a:t>
            </a:r>
            <a:r>
              <a:rPr lang="en-US" sz="2000" dirty="0" smtClean="0"/>
              <a:t>&gt;</a:t>
            </a:r>
            <a:r>
              <a:rPr lang="en-US" sz="2000" dirty="0" smtClean="0">
                <a:solidFill>
                  <a:srgbClr val="FF0000"/>
                </a:solidFill>
              </a:rPr>
              <a:t>]	  </a:t>
            </a:r>
            <a:r>
              <a:rPr lang="en-US" sz="2000" dirty="0" smtClean="0">
                <a:latin typeface="Comic Sans MS" panose="030F0702030302020204" pitchFamily="66" charset="0"/>
              </a:rPr>
              <a:t>interface</a:t>
            </a:r>
            <a:endParaRPr lang="en-US" sz="2000" dirty="0"/>
          </a:p>
          <a:p>
            <a:pPr marL="0" indent="0">
              <a:buNone/>
            </a:pPr>
            <a:r>
              <a:rPr lang="en-US" sz="2000" dirty="0"/>
              <a:t>	</a:t>
            </a:r>
            <a:r>
              <a:rPr lang="en-US" sz="2000" dirty="0" smtClean="0">
                <a:solidFill>
                  <a:srgbClr val="FF0000"/>
                </a:solidFill>
              </a:rPr>
              <a:t>[</a:t>
            </a:r>
            <a:r>
              <a:rPr lang="en-US" sz="2000" dirty="0" err="1" smtClean="0">
                <a:solidFill>
                  <a:schemeClr val="tx2"/>
                </a:solidFill>
              </a:rPr>
              <a:t>actionMethod</a:t>
            </a:r>
            <a:r>
              <a:rPr lang="en-US" sz="2000" dirty="0" smtClean="0"/>
              <a:t> </a:t>
            </a:r>
            <a:r>
              <a:rPr lang="en-US" sz="2000" dirty="0"/>
              <a:t>&lt;name&gt; </a:t>
            </a:r>
            <a:r>
              <a:rPr lang="en-US" sz="2000" dirty="0" smtClean="0"/>
              <a:t>(&lt;id&gt;*) </a:t>
            </a:r>
            <a:r>
              <a:rPr lang="en-US" sz="2000" dirty="0"/>
              <a:t>= </a:t>
            </a:r>
            <a:r>
              <a:rPr lang="en-US" sz="2000" dirty="0" smtClean="0"/>
              <a:t>&lt;a&gt;</a:t>
            </a:r>
            <a:r>
              <a:rPr lang="en-US" sz="2000" dirty="0" smtClean="0">
                <a:solidFill>
                  <a:srgbClr val="FF0000"/>
                </a:solidFill>
              </a:rPr>
              <a:t>]</a:t>
            </a:r>
            <a:r>
              <a:rPr lang="en-US" sz="2000" dirty="0">
                <a:solidFill>
                  <a:srgbClr val="FF0000"/>
                </a:solidFill>
                <a:latin typeface="Comic Sans MS" panose="030F0702030302020204" pitchFamily="66" charset="0"/>
              </a:rPr>
              <a:t> </a:t>
            </a:r>
            <a:r>
              <a:rPr lang="en-US" sz="2000" dirty="0" smtClean="0">
                <a:solidFill>
                  <a:srgbClr val="FF0000"/>
                </a:solidFill>
                <a:latin typeface="Comic Sans MS" panose="030F0702030302020204" pitchFamily="66" charset="0"/>
              </a:rPr>
              <a:t>      </a:t>
            </a:r>
            <a:r>
              <a:rPr lang="en-US" sz="2000" dirty="0" smtClean="0">
                <a:latin typeface="Comic Sans MS" panose="030F0702030302020204" pitchFamily="66" charset="0"/>
              </a:rPr>
              <a:t>methods</a:t>
            </a:r>
            <a:endParaRPr lang="en-US" sz="2000" dirty="0"/>
          </a:p>
          <a:p>
            <a:pPr marL="0" indent="0">
              <a:buNone/>
            </a:pPr>
            <a:endParaRPr lang="en-US" sz="2000" dirty="0" smtClean="0">
              <a:solidFill>
                <a:srgbClr val="FF0000"/>
              </a:solidFill>
            </a:endParaRPr>
          </a:p>
          <a:p>
            <a:pPr marL="0" indent="0">
              <a:buNone/>
            </a:pPr>
            <a:r>
              <a:rPr lang="en-US" sz="2000" dirty="0" smtClean="0"/>
              <a:t>&lt;</a:t>
            </a:r>
            <a:r>
              <a:rPr lang="en-US" sz="2000" dirty="0"/>
              <a:t>a&gt; </a:t>
            </a:r>
            <a:r>
              <a:rPr lang="en-US" sz="2000" dirty="0">
                <a:solidFill>
                  <a:srgbClr val="FF0000"/>
                </a:solidFill>
              </a:rPr>
              <a:t>::=</a:t>
            </a:r>
            <a:r>
              <a:rPr lang="en-US" sz="2000" dirty="0"/>
              <a:t> </a:t>
            </a:r>
            <a:r>
              <a:rPr lang="en-US" sz="2000" dirty="0" smtClean="0">
                <a:latin typeface="Comic Sans MS" pitchFamily="66" charset="0"/>
              </a:rPr>
              <a:t>KBS0 action</a:t>
            </a:r>
            <a:r>
              <a:rPr lang="en-US" sz="2000" dirty="0" smtClean="0"/>
              <a:t> </a:t>
            </a:r>
            <a:endParaRPr lang="en-US" sz="2000" dirty="0"/>
          </a:p>
          <a:p>
            <a:pPr marL="0" indent="0">
              <a:buNone/>
            </a:pPr>
            <a:r>
              <a:rPr lang="en-US" sz="2000" dirty="0"/>
              <a:t>      </a:t>
            </a:r>
            <a:r>
              <a:rPr lang="en-US" sz="2000" dirty="0">
                <a:solidFill>
                  <a:srgbClr val="FF0000"/>
                </a:solidFill>
              </a:rPr>
              <a:t>|</a:t>
            </a:r>
            <a:r>
              <a:rPr lang="en-US" sz="2000" dirty="0"/>
              <a:t> </a:t>
            </a:r>
            <a:r>
              <a:rPr lang="en-US" sz="2000" dirty="0" err="1" smtClean="0"/>
              <a:t>m.g</a:t>
            </a:r>
            <a:r>
              <a:rPr lang="en-US" sz="2000" dirty="0" smtClean="0"/>
              <a:t>(&lt;e&gt;)</a:t>
            </a:r>
            <a:r>
              <a:rPr lang="en-US" sz="2000" dirty="0"/>
              <a:t>		</a:t>
            </a:r>
            <a:r>
              <a:rPr lang="en-US" sz="2000" dirty="0" smtClean="0">
                <a:latin typeface="Comic Sans MS" pitchFamily="66" charset="0"/>
              </a:rPr>
              <a:t>call to action method </a:t>
            </a:r>
            <a:r>
              <a:rPr lang="en-US" sz="2000" dirty="0" err="1" smtClean="0">
                <a:latin typeface="Comic Sans MS" pitchFamily="66" charset="0"/>
              </a:rPr>
              <a:t>m.g</a:t>
            </a:r>
            <a:endParaRPr lang="en-US" sz="2000" dirty="0"/>
          </a:p>
          <a:p>
            <a:pPr marL="0" indent="0">
              <a:buNone/>
            </a:pPr>
            <a:r>
              <a:rPr lang="en-US" sz="2000" dirty="0" smtClean="0"/>
              <a:t>&lt;</a:t>
            </a:r>
            <a:r>
              <a:rPr lang="en-US" sz="2000" dirty="0"/>
              <a:t>e&gt; </a:t>
            </a:r>
            <a:r>
              <a:rPr lang="en-US" sz="2000" dirty="0">
                <a:solidFill>
                  <a:srgbClr val="FF0000"/>
                </a:solidFill>
              </a:rPr>
              <a:t>::=</a:t>
            </a:r>
            <a:r>
              <a:rPr lang="en-US" sz="2000" dirty="0"/>
              <a:t> </a:t>
            </a:r>
            <a:r>
              <a:rPr lang="en-US" sz="2000" dirty="0">
                <a:latin typeface="Comic Sans MS" pitchFamily="66" charset="0"/>
              </a:rPr>
              <a:t>KBS0 </a:t>
            </a:r>
            <a:r>
              <a:rPr lang="en-US" sz="2000" dirty="0" smtClean="0">
                <a:latin typeface="Comic Sans MS" pitchFamily="66" charset="0"/>
              </a:rPr>
              <a:t>expression</a:t>
            </a:r>
            <a:r>
              <a:rPr lang="en-US" sz="2000" dirty="0" smtClean="0"/>
              <a:t> </a:t>
            </a:r>
          </a:p>
          <a:p>
            <a:pPr marL="0" indent="0">
              <a:buNone/>
            </a:pPr>
            <a:r>
              <a:rPr lang="en-US" sz="2000" dirty="0" smtClean="0">
                <a:solidFill>
                  <a:srgbClr val="FF0000"/>
                </a:solidFill>
              </a:rPr>
              <a:t>      |</a:t>
            </a:r>
            <a:r>
              <a:rPr lang="en-US" sz="2000" dirty="0" smtClean="0"/>
              <a:t> </a:t>
            </a:r>
            <a:r>
              <a:rPr lang="en-US" sz="2000" dirty="0" err="1" smtClean="0"/>
              <a:t>m.f</a:t>
            </a:r>
            <a:r>
              <a:rPr lang="en-US" sz="2000" dirty="0" smtClean="0"/>
              <a:t>(&lt;</a:t>
            </a:r>
            <a:r>
              <a:rPr lang="en-US" sz="2000" dirty="0"/>
              <a:t>e&gt;)		</a:t>
            </a:r>
            <a:r>
              <a:rPr lang="en-US" sz="2000" dirty="0">
                <a:latin typeface="Comic Sans MS" pitchFamily="66" charset="0"/>
              </a:rPr>
              <a:t>call to </a:t>
            </a:r>
            <a:r>
              <a:rPr lang="en-US" sz="2000" dirty="0" smtClean="0">
                <a:latin typeface="Comic Sans MS" pitchFamily="66" charset="0"/>
              </a:rPr>
              <a:t>value </a:t>
            </a:r>
            <a:r>
              <a:rPr lang="en-US" sz="2000" dirty="0">
                <a:latin typeface="Comic Sans MS" pitchFamily="66" charset="0"/>
              </a:rPr>
              <a:t>method </a:t>
            </a:r>
            <a:r>
              <a:rPr lang="en-US" sz="2000" dirty="0" err="1" smtClean="0">
                <a:latin typeface="Comic Sans MS" pitchFamily="66" charset="0"/>
              </a:rPr>
              <a:t>m.f</a:t>
            </a:r>
            <a:endParaRPr lang="en-US" sz="2000" dirty="0" smtClean="0">
              <a:latin typeface="Comic Sans MS" pitchFamily="66" charset="0"/>
            </a:endParaRPr>
          </a:p>
          <a:p>
            <a:pPr marL="0" indent="0">
              <a:buNone/>
            </a:pPr>
            <a:r>
              <a:rPr lang="en-US" sz="2000" dirty="0"/>
              <a:t>* Means zero or one occurrence</a:t>
            </a:r>
          </a:p>
          <a:p>
            <a:pPr marL="0" indent="0">
              <a:buNone/>
            </a:pPr>
            <a:endParaRPr lang="en-US" sz="2000" dirty="0"/>
          </a:p>
        </p:txBody>
      </p:sp>
      <p:sp>
        <p:nvSpPr>
          <p:cNvPr id="6" name="Left Brace 5"/>
          <p:cNvSpPr/>
          <p:nvPr/>
        </p:nvSpPr>
        <p:spPr bwMode="auto">
          <a:xfrm flipH="1">
            <a:off x="6994566" y="3431969"/>
            <a:ext cx="190005" cy="605641"/>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effectLst/>
              <a:latin typeface="Verdana" pitchFamily="34" charset="0"/>
            </a:endParaRPr>
          </a:p>
        </p:txBody>
      </p:sp>
      <p:sp>
        <p:nvSpPr>
          <p:cNvPr id="4" name="Date Placeholder 3"/>
          <p:cNvSpPr>
            <a:spLocks noGrp="1"/>
          </p:cNvSpPr>
          <p:nvPr>
            <p:ph type="dt" sz="half" idx="10"/>
          </p:nvPr>
        </p:nvSpPr>
        <p:spPr/>
        <p:txBody>
          <a:bodyPr/>
          <a:lstStyle/>
          <a:p>
            <a:pPr>
              <a:defRPr/>
            </a:pPr>
            <a:r>
              <a:rPr lang="en-US" smtClean="0"/>
              <a:t>September 25 2013</a:t>
            </a:r>
            <a:endParaRPr lang="en-US" dirty="0"/>
          </a:p>
        </p:txBody>
      </p:sp>
      <p:sp>
        <p:nvSpPr>
          <p:cNvPr id="5" name="Footer Placeholder 4"/>
          <p:cNvSpPr>
            <a:spLocks noGrp="1"/>
          </p:cNvSpPr>
          <p:nvPr>
            <p:ph type="ftr" sz="quarter" idx="12"/>
          </p:nvPr>
        </p:nvSpPr>
        <p:spPr/>
        <p:txBody>
          <a:bodyPr/>
          <a:lstStyle/>
          <a:p>
            <a:pPr>
              <a:defRPr/>
            </a:pPr>
            <a:r>
              <a:rPr lang="en-US" smtClean="0"/>
              <a:t>http://csg.csail.mit.edu/6.s195</a:t>
            </a:r>
            <a:endParaRPr lang="en-US" dirty="0"/>
          </a:p>
        </p:txBody>
      </p:sp>
      <p:sp>
        <p:nvSpPr>
          <p:cNvPr id="7" name="Slide Number Placeholder 6"/>
          <p:cNvSpPr>
            <a:spLocks noGrp="1"/>
          </p:cNvSpPr>
          <p:nvPr>
            <p:ph type="sldNum" sz="quarter" idx="11"/>
          </p:nvPr>
        </p:nvSpPr>
        <p:spPr/>
        <p:txBody>
          <a:bodyPr/>
          <a:lstStyle/>
          <a:p>
            <a:pPr>
              <a:defRPr/>
            </a:pPr>
            <a:r>
              <a:rPr lang="en-US" smtClean="0"/>
              <a:t>L08-</a:t>
            </a:r>
            <a:fld id="{4F9502F6-954B-46E9-AC05-33DEDF4CA0BF}" type="slidenum">
              <a:rPr lang="en-US" smtClean="0"/>
              <a:pPr>
                <a:defRPr/>
              </a:pPr>
              <a:t>8</a:t>
            </a:fld>
            <a:endParaRPr lang="en-US" dirty="0"/>
          </a:p>
        </p:txBody>
      </p:sp>
    </p:spTree>
    <p:extLst>
      <p:ext uri="{BB962C8B-B14F-4D97-AF65-F5344CB8AC3E}">
        <p14:creationId xmlns:p14="http://schemas.microsoft.com/office/powerpoint/2010/main" val="67885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568" y="323918"/>
            <a:ext cx="8229600" cy="1143000"/>
          </a:xfrm>
        </p:spPr>
        <p:txBody>
          <a:bodyPr/>
          <a:lstStyle/>
          <a:p>
            <a:r>
              <a:rPr lang="en-US" sz="4000" dirty="0" smtClean="0"/>
              <a:t>KBS1</a:t>
            </a:r>
            <a:r>
              <a:rPr lang="en-US" sz="2400" dirty="0" smtClean="0"/>
              <a:t>EHR</a:t>
            </a:r>
            <a:r>
              <a:rPr lang="en-US" sz="4000" dirty="0" smtClean="0"/>
              <a:t>: KBS1+EHRs</a:t>
            </a:r>
            <a:endParaRPr lang="en-US" sz="4000" dirty="0"/>
          </a:p>
        </p:txBody>
      </p:sp>
      <p:sp>
        <p:nvSpPr>
          <p:cNvPr id="3" name="Content Placeholder 2"/>
          <p:cNvSpPr>
            <a:spLocks noGrp="1"/>
          </p:cNvSpPr>
          <p:nvPr>
            <p:ph idx="1"/>
          </p:nvPr>
        </p:nvSpPr>
        <p:spPr>
          <a:xfrm>
            <a:off x="700249" y="1547440"/>
            <a:ext cx="8218119" cy="4817734"/>
          </a:xfrm>
          <a:ln>
            <a:solidFill>
              <a:srgbClr val="FF0000"/>
            </a:solidFill>
          </a:ln>
        </p:spPr>
        <p:txBody>
          <a:bodyPr/>
          <a:lstStyle/>
          <a:p>
            <a:pPr marL="0" indent="0">
              <a:buNone/>
            </a:pPr>
            <a:r>
              <a:rPr lang="en-US" sz="2000" dirty="0" smtClean="0"/>
              <a:t>&lt;Program&gt; </a:t>
            </a:r>
            <a:r>
              <a:rPr lang="en-US" sz="2000" dirty="0" smtClean="0">
                <a:solidFill>
                  <a:srgbClr val="FF0000"/>
                </a:solidFill>
              </a:rPr>
              <a:t>::=</a:t>
            </a:r>
            <a:r>
              <a:rPr lang="en-US" sz="2000" dirty="0" smtClean="0"/>
              <a:t> </a:t>
            </a:r>
            <a:r>
              <a:rPr lang="en-US" sz="2000" dirty="0" smtClean="0">
                <a:solidFill>
                  <a:srgbClr val="FF0000"/>
                </a:solidFill>
              </a:rPr>
              <a:t>[&lt;</a:t>
            </a:r>
            <a:r>
              <a:rPr lang="en-US" sz="2000" dirty="0" smtClean="0"/>
              <a:t>Module</a:t>
            </a:r>
            <a:r>
              <a:rPr lang="en-US" sz="2000" dirty="0" smtClean="0">
                <a:solidFill>
                  <a:srgbClr val="FF0000"/>
                </a:solidFill>
              </a:rPr>
              <a:t>&gt;]</a:t>
            </a:r>
          </a:p>
          <a:p>
            <a:pPr marL="0" indent="0">
              <a:buNone/>
            </a:pPr>
            <a:r>
              <a:rPr lang="en-US" sz="2000" dirty="0" smtClean="0">
                <a:solidFill>
                  <a:srgbClr val="FF0000"/>
                </a:solidFill>
              </a:rPr>
              <a:t>&lt;</a:t>
            </a:r>
            <a:r>
              <a:rPr lang="en-US" sz="2000" dirty="0" smtClean="0"/>
              <a:t>Module</a:t>
            </a:r>
            <a:r>
              <a:rPr lang="en-US" sz="2000" dirty="0" smtClean="0">
                <a:solidFill>
                  <a:srgbClr val="FF0000"/>
                </a:solidFill>
              </a:rPr>
              <a:t>&gt; := </a:t>
            </a:r>
            <a:r>
              <a:rPr lang="en-US" sz="2000" dirty="0" smtClean="0">
                <a:solidFill>
                  <a:schemeClr val="tx2"/>
                </a:solidFill>
              </a:rPr>
              <a:t>Module</a:t>
            </a:r>
            <a:r>
              <a:rPr lang="en-US" sz="2000" dirty="0" smtClean="0">
                <a:solidFill>
                  <a:srgbClr val="FF0000"/>
                </a:solidFill>
              </a:rPr>
              <a:t> &lt;</a:t>
            </a:r>
            <a:r>
              <a:rPr lang="en-US" sz="2000" dirty="0" smtClean="0"/>
              <a:t>name</a:t>
            </a:r>
            <a:r>
              <a:rPr lang="en-US" sz="2000" dirty="0" smtClean="0">
                <a:solidFill>
                  <a:srgbClr val="FF0000"/>
                </a:solidFill>
              </a:rPr>
              <a:t>&gt; 	</a:t>
            </a:r>
            <a:r>
              <a:rPr lang="en-US" sz="2000" dirty="0" smtClean="0">
                <a:latin typeface="Comic Sans MS" panose="030F0702030302020204" pitchFamily="66" charset="0"/>
              </a:rPr>
              <a:t>names; M, </a:t>
            </a:r>
            <a:r>
              <a:rPr lang="en-US" sz="2000" dirty="0" err="1" smtClean="0">
                <a:latin typeface="Comic Sans MS" panose="030F0702030302020204" pitchFamily="66" charset="0"/>
              </a:rPr>
              <a:t>mkReg</a:t>
            </a:r>
            <a:r>
              <a:rPr lang="en-US" sz="2000" dirty="0" smtClean="0">
                <a:latin typeface="Comic Sans MS" panose="030F0702030302020204" pitchFamily="66" charset="0"/>
              </a:rPr>
              <a:t>, </a:t>
            </a:r>
            <a:r>
              <a:rPr lang="en-US" sz="2000" dirty="0" err="1" smtClean="0">
                <a:latin typeface="Comic Sans MS" panose="030F0702030302020204" pitchFamily="66" charset="0"/>
              </a:rPr>
              <a:t>mkFoo</a:t>
            </a:r>
            <a:r>
              <a:rPr lang="en-US" sz="2000" dirty="0" smtClean="0">
                <a:latin typeface="Comic Sans MS" panose="030F0702030302020204" pitchFamily="66" charset="0"/>
              </a:rPr>
              <a:t>,…</a:t>
            </a:r>
            <a:endParaRPr lang="en-US" sz="2000" dirty="0" smtClean="0"/>
          </a:p>
          <a:p>
            <a:pPr marL="0" indent="0">
              <a:buNone/>
            </a:pPr>
            <a:r>
              <a:rPr lang="en-US" sz="2000" dirty="0"/>
              <a:t>	</a:t>
            </a:r>
            <a:r>
              <a:rPr lang="en-US" sz="2000" dirty="0" smtClean="0">
                <a:solidFill>
                  <a:srgbClr val="FF0000"/>
                </a:solidFill>
              </a:rPr>
              <a:t>[</a:t>
            </a:r>
            <a:r>
              <a:rPr lang="en-US" sz="2000" dirty="0" smtClean="0"/>
              <a:t>x &lt;- </a:t>
            </a:r>
            <a:r>
              <a:rPr lang="en-US" sz="2000" dirty="0" err="1" smtClean="0"/>
              <a:t>mkReg</a:t>
            </a:r>
            <a:r>
              <a:rPr lang="en-US" sz="2000" dirty="0" smtClean="0">
                <a:solidFill>
                  <a:srgbClr val="FF0000"/>
                </a:solidFill>
              </a:rPr>
              <a:t>]			</a:t>
            </a:r>
            <a:r>
              <a:rPr lang="en-US" sz="2000" dirty="0" smtClean="0">
                <a:latin typeface="Comic Sans MS" panose="030F0702030302020204" pitchFamily="66" charset="0"/>
              </a:rPr>
              <a:t>register instantiations; </a:t>
            </a:r>
            <a:r>
              <a:rPr lang="en-US" sz="2000" dirty="0" err="1" smtClean="0">
                <a:latin typeface="Comic Sans MS" panose="030F0702030302020204" pitchFamily="66" charset="0"/>
              </a:rPr>
              <a:t>x,y</a:t>
            </a:r>
            <a:r>
              <a:rPr lang="en-US" sz="2000" dirty="0" smtClean="0">
                <a:latin typeface="Comic Sans MS" panose="030F0702030302020204" pitchFamily="66" charset="0"/>
              </a:rPr>
              <a:t>..</a:t>
            </a:r>
          </a:p>
          <a:p>
            <a:pPr marL="0" indent="0">
              <a:buNone/>
            </a:pPr>
            <a:r>
              <a:rPr lang="en-US" sz="2000" dirty="0">
                <a:latin typeface="Comic Sans MS" panose="030F0702030302020204" pitchFamily="66" charset="0"/>
              </a:rPr>
              <a:t> </a:t>
            </a:r>
            <a:r>
              <a:rPr lang="en-US" sz="2000" dirty="0" smtClean="0">
                <a:latin typeface="Comic Sans MS" panose="030F0702030302020204" pitchFamily="66" charset="0"/>
              </a:rPr>
              <a:t>           </a:t>
            </a:r>
            <a:r>
              <a:rPr lang="en-US" sz="2000" dirty="0" smtClean="0">
                <a:solidFill>
                  <a:srgbClr val="FF0000"/>
                </a:solidFill>
              </a:rPr>
              <a:t>[</a:t>
            </a:r>
            <a:r>
              <a:rPr lang="en-US" sz="2000" dirty="0"/>
              <a:t>x &lt;- </a:t>
            </a:r>
            <a:r>
              <a:rPr lang="en-US" sz="2000" dirty="0" err="1" smtClean="0"/>
              <a:t>mkEHR</a:t>
            </a:r>
            <a:r>
              <a:rPr lang="en-US" sz="2000" dirty="0" smtClean="0">
                <a:solidFill>
                  <a:srgbClr val="FF0000"/>
                </a:solidFill>
              </a:rPr>
              <a:t>]</a:t>
            </a:r>
            <a:r>
              <a:rPr lang="en-US" sz="2000" dirty="0">
                <a:solidFill>
                  <a:srgbClr val="FF0000"/>
                </a:solidFill>
              </a:rPr>
              <a:t>			</a:t>
            </a:r>
            <a:r>
              <a:rPr lang="en-US" sz="2000" dirty="0" smtClean="0">
                <a:latin typeface="Comic Sans MS" panose="030F0702030302020204" pitchFamily="66" charset="0"/>
              </a:rPr>
              <a:t>EHR </a:t>
            </a:r>
            <a:r>
              <a:rPr lang="en-US" sz="2000" dirty="0">
                <a:latin typeface="Comic Sans MS" panose="030F0702030302020204" pitchFamily="66" charset="0"/>
              </a:rPr>
              <a:t>instantiations; </a:t>
            </a:r>
            <a:r>
              <a:rPr lang="en-US" sz="2000" dirty="0" err="1">
                <a:latin typeface="Comic Sans MS" panose="030F0702030302020204" pitchFamily="66" charset="0"/>
              </a:rPr>
              <a:t>x,y</a:t>
            </a:r>
            <a:r>
              <a:rPr lang="en-US" sz="2000" dirty="0" smtClean="0">
                <a:latin typeface="Comic Sans MS" panose="030F0702030302020204" pitchFamily="66" charset="0"/>
              </a:rPr>
              <a:t>..</a:t>
            </a:r>
          </a:p>
          <a:p>
            <a:pPr marL="0" indent="0">
              <a:buNone/>
            </a:pPr>
            <a:r>
              <a:rPr lang="en-US" sz="2000" dirty="0" smtClean="0"/>
              <a:t>	</a:t>
            </a:r>
            <a:r>
              <a:rPr lang="en-US" sz="2000" dirty="0" smtClean="0">
                <a:solidFill>
                  <a:srgbClr val="FF0000"/>
                </a:solidFill>
              </a:rPr>
              <a:t>[</a:t>
            </a:r>
            <a:r>
              <a:rPr lang="en-US" sz="2000" dirty="0" smtClean="0"/>
              <a:t>m </a:t>
            </a:r>
            <a:r>
              <a:rPr lang="en-US" sz="2000" dirty="0"/>
              <a:t>&lt;- </a:t>
            </a:r>
            <a:r>
              <a:rPr lang="en-US" sz="2000" dirty="0" smtClean="0"/>
              <a:t>&lt;</a:t>
            </a:r>
            <a:r>
              <a:rPr lang="en-US" sz="2000" dirty="0" err="1" smtClean="0"/>
              <a:t>mkM</a:t>
            </a:r>
            <a:r>
              <a:rPr lang="en-US" sz="2000" dirty="0" smtClean="0"/>
              <a:t>&gt;</a:t>
            </a:r>
            <a:r>
              <a:rPr lang="en-US" sz="2000" dirty="0" smtClean="0">
                <a:solidFill>
                  <a:srgbClr val="FF0000"/>
                </a:solidFill>
              </a:rPr>
              <a:t>]</a:t>
            </a:r>
            <a:r>
              <a:rPr lang="en-US" sz="2000" dirty="0">
                <a:solidFill>
                  <a:srgbClr val="FF0000"/>
                </a:solidFill>
              </a:rPr>
              <a:t>	</a:t>
            </a:r>
            <a:r>
              <a:rPr lang="en-US" sz="2000" dirty="0" smtClean="0">
                <a:solidFill>
                  <a:srgbClr val="FF0000"/>
                </a:solidFill>
              </a:rPr>
              <a:t>	</a:t>
            </a:r>
            <a:r>
              <a:rPr lang="en-US" sz="2000" dirty="0" smtClean="0">
                <a:latin typeface="Comic Sans MS" panose="030F0702030302020204" pitchFamily="66" charset="0"/>
              </a:rPr>
              <a:t>module M instantiations; m,…</a:t>
            </a:r>
          </a:p>
          <a:p>
            <a:pPr marL="0" indent="0">
              <a:buNone/>
            </a:pPr>
            <a:r>
              <a:rPr lang="en-US" sz="2000" dirty="0" smtClean="0">
                <a:latin typeface="Comic Sans MS" panose="030F0702030302020204" pitchFamily="66" charset="0"/>
              </a:rPr>
              <a:t>	</a:t>
            </a:r>
            <a:r>
              <a:rPr lang="en-US" sz="2000" dirty="0" smtClean="0">
                <a:solidFill>
                  <a:srgbClr val="FF0000"/>
                </a:solidFill>
              </a:rPr>
              <a:t>[</a:t>
            </a:r>
            <a:r>
              <a:rPr lang="en-US" sz="2000" dirty="0">
                <a:solidFill>
                  <a:schemeClr val="tx2"/>
                </a:solidFill>
              </a:rPr>
              <a:t>rule</a:t>
            </a:r>
            <a:r>
              <a:rPr lang="en-US" sz="2000" dirty="0"/>
              <a:t> &lt;name&gt; &lt;a</a:t>
            </a:r>
            <a:r>
              <a:rPr lang="en-US" sz="2000" dirty="0" smtClean="0"/>
              <a:t>&gt;</a:t>
            </a:r>
            <a:r>
              <a:rPr lang="en-US" sz="2000" dirty="0" smtClean="0">
                <a:solidFill>
                  <a:srgbClr val="FF0000"/>
                </a:solidFill>
              </a:rPr>
              <a:t>]  	</a:t>
            </a:r>
            <a:r>
              <a:rPr lang="en-US" sz="2000" dirty="0" smtClean="0">
                <a:latin typeface="Comic Sans MS" panose="030F0702030302020204" pitchFamily="66" charset="0"/>
              </a:rPr>
              <a:t>rules to describe behavior</a:t>
            </a:r>
            <a:endParaRPr lang="en-US" sz="2000" dirty="0">
              <a:latin typeface="Comic Sans MS" panose="030F0702030302020204" pitchFamily="66" charset="0"/>
            </a:endParaRPr>
          </a:p>
          <a:p>
            <a:pPr marL="0" indent="0">
              <a:buNone/>
            </a:pPr>
            <a:r>
              <a:rPr lang="en-US" sz="2000" dirty="0"/>
              <a:t>	</a:t>
            </a:r>
            <a:r>
              <a:rPr lang="en-US" sz="2000" dirty="0" smtClean="0">
                <a:solidFill>
                  <a:srgbClr val="FF0000"/>
                </a:solidFill>
              </a:rPr>
              <a:t>[</a:t>
            </a:r>
            <a:r>
              <a:rPr lang="en-US" sz="2000" dirty="0" err="1" smtClean="0">
                <a:solidFill>
                  <a:schemeClr val="tx2"/>
                </a:solidFill>
              </a:rPr>
              <a:t>valueMethod</a:t>
            </a:r>
            <a:r>
              <a:rPr lang="en-US" sz="2000" dirty="0" smtClean="0"/>
              <a:t> </a:t>
            </a:r>
            <a:r>
              <a:rPr lang="en-US" sz="2000" dirty="0"/>
              <a:t>&lt;name&gt; </a:t>
            </a:r>
            <a:r>
              <a:rPr lang="en-US" sz="2000" dirty="0" smtClean="0"/>
              <a:t>(&lt;id&gt;*) </a:t>
            </a:r>
            <a:r>
              <a:rPr lang="en-US" sz="2000" dirty="0"/>
              <a:t>= &lt;e</a:t>
            </a:r>
            <a:r>
              <a:rPr lang="en-US" sz="2000" dirty="0" smtClean="0"/>
              <a:t>&gt;</a:t>
            </a:r>
            <a:r>
              <a:rPr lang="en-US" sz="2000" dirty="0" smtClean="0">
                <a:solidFill>
                  <a:srgbClr val="FF0000"/>
                </a:solidFill>
              </a:rPr>
              <a:t>]	  </a:t>
            </a:r>
            <a:r>
              <a:rPr lang="en-US" sz="2000" dirty="0" smtClean="0">
                <a:latin typeface="Comic Sans MS" panose="030F0702030302020204" pitchFamily="66" charset="0"/>
              </a:rPr>
              <a:t>interface</a:t>
            </a:r>
            <a:endParaRPr lang="en-US" sz="2000" dirty="0"/>
          </a:p>
          <a:p>
            <a:pPr marL="0" indent="0">
              <a:buNone/>
            </a:pPr>
            <a:r>
              <a:rPr lang="en-US" sz="2000" dirty="0"/>
              <a:t>	</a:t>
            </a:r>
            <a:r>
              <a:rPr lang="en-US" sz="2000" dirty="0" smtClean="0">
                <a:solidFill>
                  <a:srgbClr val="FF0000"/>
                </a:solidFill>
              </a:rPr>
              <a:t>[</a:t>
            </a:r>
            <a:r>
              <a:rPr lang="en-US" sz="2000" dirty="0" err="1" smtClean="0">
                <a:solidFill>
                  <a:schemeClr val="tx2"/>
                </a:solidFill>
              </a:rPr>
              <a:t>actionMethod</a:t>
            </a:r>
            <a:r>
              <a:rPr lang="en-US" sz="2000" dirty="0" smtClean="0"/>
              <a:t> </a:t>
            </a:r>
            <a:r>
              <a:rPr lang="en-US" sz="2000" dirty="0"/>
              <a:t>&lt;name&gt; </a:t>
            </a:r>
            <a:r>
              <a:rPr lang="en-US" sz="2000" dirty="0" smtClean="0"/>
              <a:t>(&lt;id&gt;*) </a:t>
            </a:r>
            <a:r>
              <a:rPr lang="en-US" sz="2000" dirty="0"/>
              <a:t>= </a:t>
            </a:r>
            <a:r>
              <a:rPr lang="en-US" sz="2000" dirty="0" smtClean="0"/>
              <a:t>&lt;a&gt;</a:t>
            </a:r>
            <a:r>
              <a:rPr lang="en-US" sz="2000" dirty="0" smtClean="0">
                <a:solidFill>
                  <a:srgbClr val="FF0000"/>
                </a:solidFill>
              </a:rPr>
              <a:t>]</a:t>
            </a:r>
            <a:r>
              <a:rPr lang="en-US" sz="2000" dirty="0">
                <a:solidFill>
                  <a:srgbClr val="FF0000"/>
                </a:solidFill>
                <a:latin typeface="Comic Sans MS" panose="030F0702030302020204" pitchFamily="66" charset="0"/>
              </a:rPr>
              <a:t> </a:t>
            </a:r>
            <a:r>
              <a:rPr lang="en-US" sz="2000" dirty="0" smtClean="0">
                <a:solidFill>
                  <a:srgbClr val="FF0000"/>
                </a:solidFill>
                <a:latin typeface="Comic Sans MS" panose="030F0702030302020204" pitchFamily="66" charset="0"/>
              </a:rPr>
              <a:t>      </a:t>
            </a:r>
            <a:r>
              <a:rPr lang="en-US" sz="2000" dirty="0" smtClean="0">
                <a:latin typeface="Comic Sans MS" panose="030F0702030302020204" pitchFamily="66" charset="0"/>
              </a:rPr>
              <a:t>methods</a:t>
            </a:r>
            <a:endParaRPr lang="en-US" sz="2000" dirty="0" smtClean="0">
              <a:solidFill>
                <a:srgbClr val="FF0000"/>
              </a:solidFill>
            </a:endParaRPr>
          </a:p>
          <a:p>
            <a:pPr marL="0" indent="0">
              <a:buNone/>
            </a:pPr>
            <a:r>
              <a:rPr lang="en-US" sz="2000" dirty="0" smtClean="0"/>
              <a:t>&lt;</a:t>
            </a:r>
            <a:r>
              <a:rPr lang="en-US" sz="2000" dirty="0"/>
              <a:t>a&gt; </a:t>
            </a:r>
            <a:r>
              <a:rPr lang="en-US" sz="2000" dirty="0">
                <a:solidFill>
                  <a:srgbClr val="FF0000"/>
                </a:solidFill>
              </a:rPr>
              <a:t>::=</a:t>
            </a:r>
            <a:r>
              <a:rPr lang="en-US" sz="2000" dirty="0"/>
              <a:t> </a:t>
            </a:r>
            <a:r>
              <a:rPr lang="en-US" sz="2000" dirty="0" smtClean="0">
                <a:latin typeface="Comic Sans MS" pitchFamily="66" charset="0"/>
              </a:rPr>
              <a:t>KBS1 action</a:t>
            </a:r>
            <a:r>
              <a:rPr lang="en-US" sz="2000" dirty="0" smtClean="0"/>
              <a:t> </a:t>
            </a:r>
            <a:endParaRPr lang="en-US" sz="2000" dirty="0"/>
          </a:p>
          <a:p>
            <a:pPr marL="0" indent="0">
              <a:buNone/>
            </a:pPr>
            <a:r>
              <a:rPr lang="en-US" sz="2000" dirty="0"/>
              <a:t>      </a:t>
            </a:r>
            <a:r>
              <a:rPr lang="en-US" sz="2000" dirty="0">
                <a:solidFill>
                  <a:srgbClr val="FF0000"/>
                </a:solidFill>
              </a:rPr>
              <a:t>|</a:t>
            </a:r>
            <a:r>
              <a:rPr lang="en-US" sz="2000" dirty="0"/>
              <a:t> </a:t>
            </a:r>
            <a:r>
              <a:rPr lang="en-US" sz="2000" dirty="0" smtClean="0"/>
              <a:t>x.w0(&lt;e&gt;)</a:t>
            </a:r>
            <a:r>
              <a:rPr lang="en-US" sz="2000" dirty="0"/>
              <a:t> </a:t>
            </a:r>
            <a:r>
              <a:rPr lang="en-US" sz="2000" dirty="0" smtClean="0"/>
              <a:t>  </a:t>
            </a:r>
            <a:r>
              <a:rPr lang="en-US" sz="2000" dirty="0">
                <a:solidFill>
                  <a:srgbClr val="FF0000"/>
                </a:solidFill>
              </a:rPr>
              <a:t>|</a:t>
            </a:r>
            <a:r>
              <a:rPr lang="en-US" sz="2000" dirty="0"/>
              <a:t> </a:t>
            </a:r>
            <a:r>
              <a:rPr lang="en-US" sz="2000" dirty="0" smtClean="0"/>
              <a:t>x.w1 </a:t>
            </a:r>
            <a:r>
              <a:rPr lang="en-US" sz="2000" dirty="0"/>
              <a:t>(&lt;e&gt;) </a:t>
            </a:r>
            <a:r>
              <a:rPr lang="en-US" sz="2000" dirty="0" smtClean="0"/>
              <a:t>…</a:t>
            </a:r>
            <a:r>
              <a:rPr lang="en-US" sz="2000" dirty="0"/>
              <a:t>	</a:t>
            </a:r>
            <a:r>
              <a:rPr lang="en-US" sz="2000" dirty="0" smtClean="0">
                <a:latin typeface="Comic Sans MS" pitchFamily="66" charset="0"/>
              </a:rPr>
              <a:t>write actions into EHRs</a:t>
            </a:r>
            <a:endParaRPr lang="en-US" sz="2000" dirty="0"/>
          </a:p>
          <a:p>
            <a:pPr marL="0" indent="0">
              <a:buNone/>
            </a:pPr>
            <a:r>
              <a:rPr lang="en-US" sz="2000" dirty="0" smtClean="0"/>
              <a:t>&lt;</a:t>
            </a:r>
            <a:r>
              <a:rPr lang="en-US" sz="2000" dirty="0"/>
              <a:t>e&gt; </a:t>
            </a:r>
            <a:r>
              <a:rPr lang="en-US" sz="2000" dirty="0">
                <a:solidFill>
                  <a:srgbClr val="FF0000"/>
                </a:solidFill>
              </a:rPr>
              <a:t>::=</a:t>
            </a:r>
            <a:r>
              <a:rPr lang="en-US" sz="2000" dirty="0"/>
              <a:t> </a:t>
            </a:r>
            <a:r>
              <a:rPr lang="en-US" sz="2000" dirty="0" smtClean="0">
                <a:latin typeface="Comic Sans MS" pitchFamily="66" charset="0"/>
              </a:rPr>
              <a:t>KBS1 expression</a:t>
            </a:r>
            <a:r>
              <a:rPr lang="en-US" sz="2000" dirty="0" smtClean="0"/>
              <a:t> </a:t>
            </a:r>
          </a:p>
          <a:p>
            <a:pPr marL="0" indent="0">
              <a:buNone/>
            </a:pPr>
            <a:r>
              <a:rPr lang="en-US" sz="2000" dirty="0" smtClean="0">
                <a:solidFill>
                  <a:srgbClr val="FF0000"/>
                </a:solidFill>
              </a:rPr>
              <a:t>      |</a:t>
            </a:r>
            <a:r>
              <a:rPr lang="en-US" sz="2000" dirty="0" smtClean="0"/>
              <a:t> x.r0</a:t>
            </a:r>
            <a:r>
              <a:rPr lang="en-US" sz="2000" dirty="0"/>
              <a:t>	</a:t>
            </a:r>
            <a:r>
              <a:rPr lang="en-US" sz="2000" dirty="0">
                <a:solidFill>
                  <a:srgbClr val="FF0000"/>
                </a:solidFill>
              </a:rPr>
              <a:t> |</a:t>
            </a:r>
            <a:r>
              <a:rPr lang="en-US" sz="2000" dirty="0"/>
              <a:t> </a:t>
            </a:r>
            <a:r>
              <a:rPr lang="en-US" sz="2000" dirty="0" smtClean="0"/>
              <a:t>x.r1 </a:t>
            </a:r>
            <a:r>
              <a:rPr lang="en-US" sz="2000" dirty="0"/>
              <a:t>	</a:t>
            </a:r>
            <a:r>
              <a:rPr lang="en-US" sz="2000" dirty="0" smtClean="0"/>
              <a:t>			</a:t>
            </a:r>
            <a:r>
              <a:rPr lang="en-US" sz="2000" dirty="0" smtClean="0">
                <a:latin typeface="Comic Sans MS" panose="030F0702030302020204" pitchFamily="66" charset="0"/>
              </a:rPr>
              <a:t>reading EHRs</a:t>
            </a:r>
          </a:p>
          <a:p>
            <a:pPr marL="0" indent="0">
              <a:buNone/>
            </a:pPr>
            <a:r>
              <a:rPr lang="en-US" sz="2000" dirty="0"/>
              <a:t>* Means zero or one </a:t>
            </a:r>
            <a:r>
              <a:rPr lang="en-US" sz="2000" dirty="0" smtClean="0"/>
              <a:t>occurrence</a:t>
            </a:r>
            <a:endParaRPr lang="en-US" sz="2000" dirty="0"/>
          </a:p>
        </p:txBody>
      </p:sp>
      <p:sp>
        <p:nvSpPr>
          <p:cNvPr id="6" name="Left Brace 5"/>
          <p:cNvSpPr/>
          <p:nvPr/>
        </p:nvSpPr>
        <p:spPr bwMode="auto">
          <a:xfrm flipH="1">
            <a:off x="6994566" y="3752601"/>
            <a:ext cx="190005" cy="605641"/>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effectLst/>
              <a:latin typeface="Verdana" pitchFamily="34" charset="0"/>
            </a:endParaRPr>
          </a:p>
        </p:txBody>
      </p:sp>
      <p:sp>
        <p:nvSpPr>
          <p:cNvPr id="4" name="Date Placeholder 3"/>
          <p:cNvSpPr>
            <a:spLocks noGrp="1"/>
          </p:cNvSpPr>
          <p:nvPr>
            <p:ph type="dt" sz="half" idx="10"/>
          </p:nvPr>
        </p:nvSpPr>
        <p:spPr/>
        <p:txBody>
          <a:bodyPr/>
          <a:lstStyle/>
          <a:p>
            <a:pPr>
              <a:defRPr/>
            </a:pPr>
            <a:r>
              <a:rPr lang="en-US" dirty="0" smtClean="0"/>
              <a:t>September 25 2013</a:t>
            </a:r>
            <a:endParaRPr lang="en-US" dirty="0"/>
          </a:p>
        </p:txBody>
      </p:sp>
      <p:sp>
        <p:nvSpPr>
          <p:cNvPr id="5" name="Footer Placeholder 4"/>
          <p:cNvSpPr>
            <a:spLocks noGrp="1"/>
          </p:cNvSpPr>
          <p:nvPr>
            <p:ph type="ftr" sz="quarter" idx="12"/>
          </p:nvPr>
        </p:nvSpPr>
        <p:spPr/>
        <p:txBody>
          <a:bodyPr/>
          <a:lstStyle/>
          <a:p>
            <a:pPr>
              <a:defRPr/>
            </a:pPr>
            <a:r>
              <a:rPr lang="en-US" dirty="0" smtClean="0"/>
              <a:t>http://csg.csail.mit.edu/6.s195</a:t>
            </a:r>
            <a:endParaRPr lang="en-US" dirty="0"/>
          </a:p>
        </p:txBody>
      </p:sp>
      <p:sp>
        <p:nvSpPr>
          <p:cNvPr id="7" name="Slide Number Placeholder 6"/>
          <p:cNvSpPr>
            <a:spLocks noGrp="1"/>
          </p:cNvSpPr>
          <p:nvPr>
            <p:ph type="sldNum" sz="quarter" idx="11"/>
          </p:nvPr>
        </p:nvSpPr>
        <p:spPr/>
        <p:txBody>
          <a:bodyPr/>
          <a:lstStyle/>
          <a:p>
            <a:pPr>
              <a:defRPr/>
            </a:pPr>
            <a:r>
              <a:rPr lang="en-US" smtClean="0"/>
              <a:t>L08-</a:t>
            </a:r>
            <a:fld id="{4F9502F6-954B-46E9-AC05-33DEDF4CA0BF}" type="slidenum">
              <a:rPr lang="en-US" smtClean="0"/>
              <a:pPr>
                <a:defRPr/>
              </a:pPr>
              <a:t>9</a:t>
            </a:fld>
            <a:endParaRPr lang="en-US" dirty="0"/>
          </a:p>
        </p:txBody>
      </p:sp>
    </p:spTree>
    <p:extLst>
      <p:ext uri="{BB962C8B-B14F-4D97-AF65-F5344CB8AC3E}">
        <p14:creationId xmlns:p14="http://schemas.microsoft.com/office/powerpoint/2010/main" val="388265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Designs\Blueprint.pot</Template>
  <TotalTime>49107</TotalTime>
  <Words>2133</Words>
  <Application>Microsoft Office PowerPoint</Application>
  <PresentationFormat>On-screen Show (4:3)</PresentationFormat>
  <Paragraphs>578</Paragraphs>
  <Slides>31</Slides>
  <Notes>7</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Blueprint</vt:lpstr>
      <vt:lpstr>Constructive Computer Architecture:  Hardware Compilation of Bluespec</vt:lpstr>
      <vt:lpstr>Contributors to the course material</vt:lpstr>
      <vt:lpstr>Contents</vt:lpstr>
      <vt:lpstr>Bluespec: Two-Level Compilation</vt:lpstr>
      <vt:lpstr>Static Elaboration</vt:lpstr>
      <vt:lpstr>Phase II compilation: From KBS1 to Circuits</vt:lpstr>
      <vt:lpstr>KBS0: A simple language for describing Sequential ckts</vt:lpstr>
      <vt:lpstr>KBS1: KBS0+Modules</vt:lpstr>
      <vt:lpstr>KBS1EHR: KBS1+EHRs</vt:lpstr>
      <vt:lpstr>Well-formed rules</vt:lpstr>
      <vt:lpstr>Single-call restriction and zero-parameter value methods</vt:lpstr>
      <vt:lpstr>Single-call restriction and conditional method calls</vt:lpstr>
      <vt:lpstr>Syntax mandated Orderings</vt:lpstr>
      <vt:lpstr>Examples of violations</vt:lpstr>
      <vt:lpstr>Hardware representation registers and EHRs</vt:lpstr>
      <vt:lpstr>Hardware representation module</vt:lpstr>
      <vt:lpstr>Method calls</vt:lpstr>
      <vt:lpstr>Hardware Compilation:  Expressions</vt:lpstr>
      <vt:lpstr>Hardware Compilation: Actions</vt:lpstr>
      <vt:lpstr>Hardware Compilation: Rules and Methods</vt:lpstr>
      <vt:lpstr>Scheduler</vt:lpstr>
      <vt:lpstr>Hardware Compilation: Scheduler</vt:lpstr>
      <vt:lpstr>The scheduler circuit</vt:lpstr>
      <vt:lpstr>Detailed Hardware Compilation Procedure (optional)</vt:lpstr>
      <vt:lpstr>Compiling hardware</vt:lpstr>
      <vt:lpstr>Syntax of bindings</vt:lpstr>
      <vt:lpstr>Compiling Expressions</vt:lpstr>
      <vt:lpstr>Compiling Actions</vt:lpstr>
      <vt:lpstr>Compiling Rules and Methods</vt:lpstr>
      <vt:lpstr>Compiling Modules and linking method calls</vt:lpstr>
      <vt:lpstr>One-rule-at-a-time semantics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CACA-Lectures</dc:title>
  <dc:subject>Concurrency Analysis</dc:subject>
  <dc:creator>Arvind</dc:creator>
  <cp:lastModifiedBy>Arvind</cp:lastModifiedBy>
  <cp:revision>1227</cp:revision>
  <cp:lastPrinted>1601-01-01T00:00:00Z</cp:lastPrinted>
  <dcterms:created xsi:type="dcterms:W3CDTF">2003-01-21T19:25:41Z</dcterms:created>
  <dcterms:modified xsi:type="dcterms:W3CDTF">2013-10-10T02:31:19Z</dcterms:modified>
</cp:coreProperties>
</file>