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2"/>
  </p:notesMasterIdLst>
  <p:handoutMasterIdLst>
    <p:handoutMasterId r:id="rId33"/>
  </p:handoutMasterIdLst>
  <p:sldIdLst>
    <p:sldId id="1229" r:id="rId2"/>
    <p:sldId id="1271" r:id="rId3"/>
    <p:sldId id="1187" r:id="rId4"/>
    <p:sldId id="1249" r:id="rId5"/>
    <p:sldId id="1255" r:id="rId6"/>
    <p:sldId id="1256" r:id="rId7"/>
    <p:sldId id="1257" r:id="rId8"/>
    <p:sldId id="1241" r:id="rId9"/>
    <p:sldId id="1258" r:id="rId10"/>
    <p:sldId id="1259" r:id="rId11"/>
    <p:sldId id="1260" r:id="rId12"/>
    <p:sldId id="1261" r:id="rId13"/>
    <p:sldId id="1270" r:id="rId14"/>
    <p:sldId id="1263" r:id="rId15"/>
    <p:sldId id="1264" r:id="rId16"/>
    <p:sldId id="1265" r:id="rId17"/>
    <p:sldId id="1266" r:id="rId18"/>
    <p:sldId id="1267" r:id="rId19"/>
    <p:sldId id="1268" r:id="rId20"/>
    <p:sldId id="1242" r:id="rId21"/>
    <p:sldId id="1243" r:id="rId22"/>
    <p:sldId id="1244" r:id="rId23"/>
    <p:sldId id="1245" r:id="rId24"/>
    <p:sldId id="1246" r:id="rId25"/>
    <p:sldId id="1248" r:id="rId26"/>
    <p:sldId id="1252" r:id="rId27"/>
    <p:sldId id="1253" r:id="rId28"/>
    <p:sldId id="1254" r:id="rId29"/>
    <p:sldId id="1272" r:id="rId30"/>
    <p:sldId id="1273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6522" autoAdjust="0"/>
  </p:normalViewPr>
  <p:slideViewPr>
    <p:cSldViewPr snapToGrid="0">
      <p:cViewPr varScale="1">
        <p:scale>
          <a:sx n="85" d="100"/>
          <a:sy n="85" d="100"/>
        </p:scale>
        <p:origin x="-1524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D261AD1-172E-41A5-B66E-51657961091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D261AD1-172E-41A5-B66E-51657961091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BBCC08-A3CB-4908-98DA-247D3613B04E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BBCC08-A3CB-4908-98DA-247D3613B04E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ALU</a:t>
            </a:r>
            <a:r>
              <a:rPr lang="en-US" baseline="0" dirty="0" smtClean="0"/>
              <a:t> should be split…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F02CC8F-DDA7-4BD0-B1A6-0C9AF771FF33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C61E778-C1AE-4AFC-9551-81C6F21AD4F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E3134FC3-8A66-4ECD-A749-7C8F232C2228}" type="slidenum">
              <a:rPr lang="en-US" smtClean="0"/>
              <a:pPr defTabSz="958850"/>
              <a:t>29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8E30A8F6-811D-40C4-ADF7-9AE3BBB07AC6}" type="slidenum">
              <a:rPr lang="en-US" smtClean="0"/>
              <a:pPr defTabSz="958850"/>
              <a:t>30</a:t>
            </a:fld>
            <a:endParaRPr lang="en-US" smtClean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spcBef>
                <a:spcPct val="20000"/>
              </a:spcBef>
            </a:pPr>
            <a:fld id="{24AFED0D-50B5-40A2-B558-94F4405CBBD2}" type="slidenum">
              <a:rPr lang="en-US" sz="1400">
                <a:latin typeface="Tahoma" pitchFamily="34" charset="0"/>
              </a:rPr>
              <a:pPr algn="r" defTabSz="958850" eaLnBrk="0" hangingPunct="0">
                <a:spcBef>
                  <a:spcPct val="20000"/>
                </a:spcBef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515CFCC-A6EF-47D8-B86C-090150AB99C6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F55E8DD-999B-4C35-AC89-FC2D3EE6B85B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Green is type…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as </a:t>
            </a:r>
            <a:r>
              <a:rPr lang="en-US" dirty="0" err="1" smtClean="0"/>
              <a:t>enum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731FB5C-12AB-467B-A098-458B5DAFFDA5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3B09BB7F-7C88-4B57-868E-B70237070724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B397CB34-54BF-4DC1-B5E5-CBE5D641F20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D261AD1-172E-41A5-B66E-51657961091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40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Non-Pipelined Processors</a:t>
            </a:r>
            <a:endParaRPr lang="en-US" sz="40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0"/>
          <p:cNvSpPr>
            <a:spLocks noChangeArrowheads="1"/>
          </p:cNvSpPr>
          <p:nvPr/>
        </p:nvSpPr>
        <p:spPr bwMode="auto">
          <a:xfrm>
            <a:off x="5342511" y="5576019"/>
            <a:ext cx="1799187" cy="29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7132228" y="5576019"/>
            <a:ext cx="1799187" cy="29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2" name="Rectangle 90"/>
          <p:cNvSpPr>
            <a:spLocks noChangeArrowheads="1"/>
          </p:cNvSpPr>
          <p:nvPr/>
        </p:nvSpPr>
        <p:spPr bwMode="auto">
          <a:xfrm>
            <a:off x="5338960" y="5227094"/>
            <a:ext cx="1799187" cy="29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3" name="Rectangle 91"/>
          <p:cNvSpPr>
            <a:spLocks noChangeArrowheads="1"/>
          </p:cNvSpPr>
          <p:nvPr/>
        </p:nvSpPr>
        <p:spPr bwMode="auto">
          <a:xfrm>
            <a:off x="7128677" y="5227094"/>
            <a:ext cx="1799187" cy="29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5341327" y="5919797"/>
            <a:ext cx="3598373" cy="29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 Function</a:t>
            </a:r>
          </a:p>
        </p:txBody>
      </p:sp>
      <p:sp>
        <p:nvSpPr>
          <p:cNvPr id="1638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256588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(Bit#(32)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[ 31 : 26 ];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[ 25 : 21 ];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[ 20 : 16 ];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[ 15 : 11 ];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 5 :  0 ];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[ 15 :  0 ];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target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[ 25 :  0 ];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endcase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4567" y="1988288"/>
            <a:ext cx="1509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initially undefined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550735" y="2062716"/>
            <a:ext cx="2604977" cy="30834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Line 82"/>
          <p:cNvSpPr>
            <a:spLocks noChangeShapeType="1"/>
          </p:cNvSpPr>
          <p:nvPr/>
        </p:nvSpPr>
        <p:spPr bwMode="auto">
          <a:xfrm>
            <a:off x="6611411" y="5587992"/>
            <a:ext cx="0" cy="2873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19" name="Line 83"/>
          <p:cNvSpPr>
            <a:spLocks noChangeShapeType="1"/>
          </p:cNvSpPr>
          <p:nvPr/>
        </p:nvSpPr>
        <p:spPr bwMode="auto">
          <a:xfrm>
            <a:off x="6014839" y="5587992"/>
            <a:ext cx="0" cy="2873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15" name="Rectangle 84"/>
          <p:cNvSpPr>
            <a:spLocks noChangeArrowheads="1"/>
          </p:cNvSpPr>
          <p:nvPr/>
        </p:nvSpPr>
        <p:spPr bwMode="auto">
          <a:xfrm>
            <a:off x="5266311" y="5587992"/>
            <a:ext cx="3645360" cy="2836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opcode</a:t>
            </a:r>
            <a:r>
              <a:rPr lang="en-US" sz="1400" b="0" dirty="0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rs</a:t>
            </a:r>
            <a:r>
              <a:rPr lang="en-US" sz="1400" dirty="0">
                <a:solidFill>
                  <a:srgbClr val="56127A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56127A"/>
                </a:solidFill>
                <a:latin typeface="Verdana" pitchFamily="34" charset="0"/>
              </a:rPr>
              <a:t>    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rt</a:t>
            </a:r>
            <a:r>
              <a:rPr lang="en-US" sz="1400" b="0" dirty="0">
                <a:solidFill>
                  <a:srgbClr val="56127A"/>
                </a:solidFill>
                <a:latin typeface="Verdana" pitchFamily="34" charset="0"/>
              </a:rPr>
              <a:t>	  </a:t>
            </a:r>
            <a:r>
              <a:rPr lang="en-US" sz="1400" b="0" dirty="0" smtClean="0">
                <a:solidFill>
                  <a:srgbClr val="56127A"/>
                </a:solidFill>
                <a:latin typeface="Verdana" pitchFamily="34" charset="0"/>
              </a:rPr>
              <a:t>   immediate</a:t>
            </a:r>
            <a:endParaRPr lang="en-US" sz="1400" b="0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auto">
          <a:xfrm>
            <a:off x="5261632" y="4942731"/>
            <a:ext cx="3650039" cy="531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1400" b="0" dirty="0">
                <a:solidFill>
                  <a:srgbClr val="56127A"/>
                </a:solidFill>
                <a:latin typeface="Verdana" pitchFamily="34" charset="0"/>
              </a:rPr>
              <a:t>     </a:t>
            </a:r>
            <a:r>
              <a:rPr lang="en-US" sz="1400" b="0" dirty="0">
                <a:latin typeface="Verdana" pitchFamily="34" charset="0"/>
              </a:rPr>
              <a:t>6	</a:t>
            </a:r>
            <a:r>
              <a:rPr lang="en-US" sz="1400" b="0" dirty="0" smtClean="0">
                <a:latin typeface="Verdana" pitchFamily="34" charset="0"/>
              </a:rPr>
              <a:t>5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</a:rPr>
              <a:t>      </a:t>
            </a:r>
            <a:r>
              <a:rPr lang="en-US" sz="1400" b="0" dirty="0" smtClean="0">
                <a:latin typeface="Verdana" pitchFamily="34" charset="0"/>
              </a:rPr>
              <a:t>5       </a:t>
            </a:r>
            <a:r>
              <a:rPr lang="en-US" sz="1400" b="0" dirty="0">
                <a:latin typeface="Verdana" pitchFamily="34" charset="0"/>
              </a:rPr>
              <a:t>5       5       </a:t>
            </a:r>
            <a:r>
              <a:rPr lang="en-US" sz="1400" b="0" dirty="0" smtClean="0">
                <a:latin typeface="Verdana" pitchFamily="34" charset="0"/>
              </a:rPr>
              <a:t>6</a:t>
            </a:r>
            <a:endParaRPr lang="en-US" sz="1400" b="0" dirty="0">
              <a:latin typeface="Verdana" pitchFamily="34" charset="0"/>
            </a:endParaRPr>
          </a:p>
          <a:p>
            <a:pPr eaLnBrk="0" hangingPunct="0">
              <a:buNone/>
            </a:pPr>
            <a:r>
              <a:rPr lang="en-US" sz="1400" dirty="0" err="1" smtClean="0">
                <a:solidFill>
                  <a:srgbClr val="56127A"/>
                </a:solidFill>
                <a:latin typeface="Verdana" pitchFamily="34" charset="0"/>
              </a:rPr>
              <a:t>opcode</a:t>
            </a:r>
            <a:r>
              <a:rPr lang="en-US" sz="1400" dirty="0">
                <a:solidFill>
                  <a:srgbClr val="56127A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56127A"/>
                </a:solidFill>
                <a:latin typeface="Verdana" pitchFamily="34" charset="0"/>
              </a:rPr>
              <a:t>   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rs</a:t>
            </a:r>
            <a:r>
              <a:rPr lang="en-US" sz="1400" dirty="0">
                <a:solidFill>
                  <a:srgbClr val="56127A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56127A"/>
                </a:solidFill>
                <a:latin typeface="Verdana" pitchFamily="34" charset="0"/>
              </a:rPr>
              <a:t>     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rt</a:t>
            </a:r>
            <a:r>
              <a:rPr lang="en-US" sz="1400" b="0" dirty="0" smtClean="0">
                <a:solidFill>
                  <a:srgbClr val="56127A"/>
                </a:solidFill>
                <a:latin typeface="Verdana" pitchFamily="34" charset="0"/>
              </a:rPr>
              <a:t>       </a:t>
            </a:r>
            <a:r>
              <a:rPr lang="en-US" sz="1400" b="0" dirty="0" err="1">
                <a:solidFill>
                  <a:srgbClr val="56127A"/>
                </a:solidFill>
                <a:latin typeface="Verdana" pitchFamily="34" charset="0"/>
              </a:rPr>
              <a:t>rd</a:t>
            </a:r>
            <a:r>
              <a:rPr lang="en-US" sz="1400" b="0" dirty="0">
                <a:solidFill>
                  <a:srgbClr val="56127A"/>
                </a:solidFill>
                <a:latin typeface="Verdana" pitchFamily="34" charset="0"/>
              </a:rPr>
              <a:t>   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shamt</a:t>
            </a:r>
            <a:r>
              <a:rPr lang="en-US" sz="1400" b="0" dirty="0" smtClean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func</a:t>
            </a:r>
            <a:endParaRPr lang="en-US" sz="1400" b="0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24" name="Line 92"/>
          <p:cNvSpPr>
            <a:spLocks noChangeShapeType="1"/>
          </p:cNvSpPr>
          <p:nvPr/>
        </p:nvSpPr>
        <p:spPr bwMode="auto">
          <a:xfrm>
            <a:off x="6607860" y="5239067"/>
            <a:ext cx="0" cy="2873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5" name="Line 93"/>
          <p:cNvSpPr>
            <a:spLocks noChangeShapeType="1"/>
          </p:cNvSpPr>
          <p:nvPr/>
        </p:nvSpPr>
        <p:spPr bwMode="auto">
          <a:xfrm>
            <a:off x="6011287" y="5239067"/>
            <a:ext cx="0" cy="2873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6" name="Line 94"/>
          <p:cNvSpPr>
            <a:spLocks noChangeShapeType="1"/>
          </p:cNvSpPr>
          <p:nvPr/>
        </p:nvSpPr>
        <p:spPr bwMode="auto">
          <a:xfrm>
            <a:off x="7706310" y="5239067"/>
            <a:ext cx="0" cy="2873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7" name="Line 95"/>
          <p:cNvSpPr>
            <a:spLocks noChangeShapeType="1"/>
          </p:cNvSpPr>
          <p:nvPr/>
        </p:nvSpPr>
        <p:spPr bwMode="auto">
          <a:xfrm>
            <a:off x="8227128" y="5227094"/>
            <a:ext cx="0" cy="2873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257969" y="5931770"/>
            <a:ext cx="3567977" cy="2836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1400" dirty="0" err="1">
                <a:solidFill>
                  <a:srgbClr val="56127A"/>
                </a:solidFill>
                <a:latin typeface="Verdana" pitchFamily="34" charset="0"/>
              </a:rPr>
              <a:t>o</a:t>
            </a:r>
            <a:r>
              <a:rPr lang="en-US" sz="1400" b="0" dirty="0" err="1" smtClean="0">
                <a:solidFill>
                  <a:srgbClr val="56127A"/>
                </a:solidFill>
                <a:latin typeface="Verdana" pitchFamily="34" charset="0"/>
              </a:rPr>
              <a:t>pcode</a:t>
            </a:r>
            <a:r>
              <a:rPr lang="en-US" sz="1400" b="0" dirty="0" smtClean="0">
                <a:solidFill>
                  <a:srgbClr val="56127A"/>
                </a:solidFill>
                <a:latin typeface="Verdana" pitchFamily="34" charset="0"/>
              </a:rPr>
              <a:t>                 target</a:t>
            </a:r>
            <a:endParaRPr lang="en-US" sz="1400" b="0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6020757" y="5931771"/>
            <a:ext cx="0" cy="2873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the </a:t>
            </a:r>
            <a:r>
              <a:rPr lang="en-US" dirty="0" err="1" smtClean="0"/>
              <a:t>opcodes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614363" y="1452563"/>
            <a:ext cx="8339137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opADDIU = 6’b001001;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opSLTI  = 6’b001010;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opLW    = 6’b100011;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opSW    = 6’b101011;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opJ     = 6’b000010;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opBEQ   = 6’b000100;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opFUNC  = 6’b000000;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fcADDU  = 6’b100001;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fcAND   = 6’b100100;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fcJR    = 6’b001000;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opRT    = 6’b000001;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rtBLTZ  = 5’b00000;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>
                <a:latin typeface="Courier New" pitchFamily="49" charset="0"/>
                <a:cs typeface="Courier New" pitchFamily="49" charset="0"/>
              </a:rPr>
              <a:t>#(6) rtBGEZ  = 5’b00100;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1150" y="2019300"/>
            <a:ext cx="340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bit patterns are specified in the SMIPS ISA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Groupings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instructions with common execution steps</a:t>
            </a:r>
            <a:endParaRPr lang="en-US" dirty="0" smtClean="0"/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619053" y="1522413"/>
            <a:ext cx="8339138" cy="488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opADDIU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opSLTI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opSLTIU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opANDI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opORI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opXORI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opLUI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</a:t>
            </a:r>
          </a:p>
          <a:p>
            <a:pPr>
              <a:lnSpc>
                <a:spcPct val="85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opLW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</a:t>
            </a:r>
          </a:p>
          <a:p>
            <a:pPr>
              <a:lnSpc>
                <a:spcPct val="85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opSW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85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opJAL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opBEQ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opBNE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opBLEZ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opBGTZ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 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fcJR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fcJALR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</a:t>
            </a:r>
          </a:p>
          <a:p>
            <a:pPr>
              <a:lnSpc>
                <a:spcPct val="85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fcSLL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fcSRA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fcSLLV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fcSRLV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fcSRAV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/>
              <a:t> </a:t>
            </a:r>
            <a:r>
              <a:rPr lang="en-US" sz="1800" dirty="0" smtClean="0"/>
              <a:t>…</a:t>
            </a:r>
            <a:endParaRPr lang="en-US" sz="1800" dirty="0"/>
          </a:p>
          <a:p>
            <a:pPr>
              <a:lnSpc>
                <a:spcPct val="85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fcADDU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fcSUBU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fcAND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fcXOR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85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fcNOR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fcSLTU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…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default: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Unsupported</a:t>
            </a:r>
          </a:p>
          <a:p>
            <a:pPr>
              <a:lnSpc>
                <a:spcPct val="85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default: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// Unsupported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5017" y="2457305"/>
            <a:ext cx="1509824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These groupings are somewhat arbitrary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4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Instructions:</a:t>
            </a:r>
            <a:br>
              <a:rPr lang="en-US" dirty="0"/>
            </a:br>
            <a:r>
              <a:rPr lang="en-US" dirty="0"/>
              <a:t>I-Type ALU</a:t>
            </a:r>
          </a:p>
        </p:txBody>
      </p:sp>
      <p:sp>
        <p:nvSpPr>
          <p:cNvPr id="1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27371" y="1462728"/>
            <a:ext cx="8353425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opADDIU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opSLTIU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opANDI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opORI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opXORI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opLUI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   </a:t>
            </a:r>
            <a:r>
              <a:rPr lang="en-US" sz="1800" b="1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=</a:t>
            </a: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n-US" sz="1800" dirty="0" smtClean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 smtClean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 smtClean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dInst.src1   =  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dInst.src2   = </a:t>
            </a: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 smtClean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endParaRPr lang="en-US" sz="1800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sz="1800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=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Wingdings" pitchFamily="-96" charset="2"/>
              <a:buNone/>
            </a:pPr>
            <a:endParaRPr lang="en-US" sz="1800" b="1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6673" y="3670734"/>
            <a:ext cx="2677327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Comic Sans MS" pitchFamily="66" charset="0"/>
              </a:rPr>
              <a:t>almost like writing </a:t>
            </a: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(Valid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9" name="Freeform 18"/>
          <p:cNvSpPr/>
          <p:nvPr/>
        </p:nvSpPr>
        <p:spPr>
          <a:xfrm>
            <a:off x="4804083" y="3918741"/>
            <a:ext cx="1662590" cy="138915"/>
          </a:xfrm>
          <a:custGeom>
            <a:avLst/>
            <a:gdLst>
              <a:gd name="connsiteX0" fmla="*/ 0 w 1200150"/>
              <a:gd name="connsiteY0" fmla="*/ 86950 h 144100"/>
              <a:gd name="connsiteX1" fmla="*/ 914400 w 1200150"/>
              <a:gd name="connsiteY1" fmla="*/ 1225 h 144100"/>
              <a:gd name="connsiteX2" fmla="*/ 1200150 w 1200150"/>
              <a:gd name="connsiteY2" fmla="*/ 144100 h 14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0150" h="144100">
                <a:moveTo>
                  <a:pt x="0" y="86950"/>
                </a:moveTo>
                <a:cubicBezTo>
                  <a:pt x="357187" y="39325"/>
                  <a:pt x="714375" y="-8300"/>
                  <a:pt x="914400" y="1225"/>
                </a:cubicBezTo>
                <a:cubicBezTo>
                  <a:pt x="1114425" y="10750"/>
                  <a:pt x="1157287" y="77425"/>
                  <a:pt x="1200150" y="144100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3300" y="1978091"/>
            <a:ext cx="800219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40458C"/>
              </a:solidFill>
              <a:latin typeface="Verdana" pitchFamily="-9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3300" y="2284280"/>
            <a:ext cx="54168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b="1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opADDIU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opLUI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Add;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Sltu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opANDI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And;   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opORI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Or;      </a:t>
            </a:r>
            <a:endParaRPr lang="en-US" dirty="0" smtClean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opXORI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b="1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b="1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;  </a:t>
            </a:r>
            <a:endParaRPr lang="en-US" b="1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3300" y="3918741"/>
            <a:ext cx="218521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8469" y="4828837"/>
            <a:ext cx="6801862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    Valid 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opADDIU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opSLTIU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signExtend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opLUI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:                    {</a:t>
            </a:r>
            <a:r>
              <a:rPr lang="en-US" dirty="0" err="1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, 16'b0};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b="1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dirty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43300" y="6110795"/>
            <a:ext cx="646331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NT;</a:t>
            </a:r>
            <a:endParaRPr lang="en-US" dirty="0">
              <a:solidFill>
                <a:srgbClr val="40458C"/>
              </a:solidFill>
              <a:latin typeface="Verdana" pitchFamily="-9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3300" y="4204467"/>
            <a:ext cx="218521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3300" y="4505293"/>
            <a:ext cx="1415772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Courier New" pitchFamily="49" charset="0"/>
                <a:cs typeface="Courier New" pitchFamily="49" charset="0"/>
              </a:rPr>
              <a:t>Invalid;</a:t>
            </a:r>
            <a:endParaRPr lang="en-US" dirty="0">
              <a:solidFill>
                <a:srgbClr val="40458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5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Decoding Instructions:</a:t>
            </a:r>
            <a:br>
              <a:rPr lang="en-US" sz="4000" smtClean="0"/>
            </a:br>
            <a:r>
              <a:rPr lang="en-US" sz="4000" smtClean="0"/>
              <a:t>Load &amp; Store</a:t>
            </a:r>
          </a:p>
        </p:txBody>
      </p:sp>
      <p:sp>
        <p:nvSpPr>
          <p:cNvPr id="215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41019" y="1538928"/>
            <a:ext cx="825658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Add;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dInst.rSrc1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dInst.rSrc2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Invalid;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= Valid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NT;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= St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= Add;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Invalid;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dInst.rSrc1 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dInst.rSrc2 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= Valid(</a:t>
            </a:r>
            <a:r>
              <a:rPr lang="en-US" dirty="0" err="1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signExtend</a:t>
            </a: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NT;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Decoding Instructions:</a:t>
            </a:r>
            <a:br>
              <a:rPr lang="en-US" sz="4000" smtClean="0"/>
            </a:br>
            <a:r>
              <a:rPr lang="en-US" sz="4000" smtClean="0"/>
              <a:t>Jump</a:t>
            </a:r>
          </a:p>
        </p:txBody>
      </p:sp>
      <p:sp>
        <p:nvSpPr>
          <p:cNvPr id="2355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791686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J;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Invalid 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(31);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dInst.rSrc1  = Invalid;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dInst.rSrc2 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Invalid;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= Valid(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{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target, 2’b00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AT;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Decoding Instructions:</a:t>
            </a:r>
            <a:br>
              <a:rPr lang="en-US" sz="4000" smtClean="0"/>
            </a:br>
            <a:r>
              <a:rPr lang="en-US" sz="4000" smtClean="0"/>
              <a:t>Branch</a:t>
            </a:r>
          </a:p>
        </p:txBody>
      </p:sp>
      <p:sp>
        <p:nvSpPr>
          <p:cNvPr id="2560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25279"/>
            <a:ext cx="821055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opBEQ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opBLEZ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opBGTZ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  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opBLEZ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opBGTZ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rtBLTZ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Lt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Invalid;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dInst.src1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dInst.src2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opBEQ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opBNE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)?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: Invalid;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Valid(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signExtend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&lt;&lt; 2);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Decoding Instructions:</a:t>
            </a:r>
            <a:br>
              <a:rPr lang="en-US" sz="3600" dirty="0" smtClean="0"/>
            </a:br>
            <a:r>
              <a:rPr lang="en-US" sz="3600" dirty="0" err="1" smtClean="0"/>
              <a:t>opFUNC</a:t>
            </a:r>
            <a:r>
              <a:rPr lang="en-US" sz="3600" dirty="0" smtClean="0"/>
              <a:t>, JR</a:t>
            </a:r>
          </a:p>
        </p:txBody>
      </p:sp>
      <p:sp>
        <p:nvSpPr>
          <p:cNvPr id="174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97984"/>
            <a:ext cx="825658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fcJR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fcJALR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fcJR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 Invalid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dInst.src1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dInst.src2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Invalid;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Invalid;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AT;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fcSLL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fcSRL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fcSRA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5208" y="4598852"/>
            <a:ext cx="3491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JALR stores the pc in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as opposed to JAL which stores the pc in R31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6918960" y="3749040"/>
            <a:ext cx="762000" cy="84981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Decoding Instructions:</a:t>
            </a:r>
            <a:br>
              <a:rPr lang="en-US" sz="3600" dirty="0" smtClean="0"/>
            </a:br>
            <a:r>
              <a:rPr lang="en-US" sz="3600" dirty="0" err="1"/>
              <a:t>opFUNC</a:t>
            </a:r>
            <a:r>
              <a:rPr lang="en-US" sz="3600" dirty="0"/>
              <a:t>- </a:t>
            </a:r>
            <a:r>
              <a:rPr lang="en-US" sz="3600" dirty="0" smtClean="0"/>
              <a:t>ALU ops</a:t>
            </a:r>
          </a:p>
        </p:txBody>
      </p:sp>
      <p:sp>
        <p:nvSpPr>
          <p:cNvPr id="174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22010"/>
            <a:ext cx="825658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fcADDU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fcSUBU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fcAND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fcXOR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fcNOR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fcSLT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fcSLTU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fcADDU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	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fcSUBU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Sub;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fcAND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And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: Or;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fcXOR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fcNOR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Nor;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fcSLTU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dInst.src1  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dInst.src2  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Invalid;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default: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// Unsupported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Decoding Instructions:</a:t>
            </a:r>
            <a:br>
              <a:rPr lang="en-US" sz="3600" dirty="0" smtClean="0"/>
            </a:br>
            <a:r>
              <a:rPr lang="en-US" sz="3600" dirty="0" smtClean="0"/>
              <a:t>Unsupported instruction</a:t>
            </a:r>
          </a:p>
        </p:txBody>
      </p:sp>
      <p:sp>
        <p:nvSpPr>
          <p:cNvPr id="174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22010"/>
            <a:ext cx="825658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ourier New"/>
                <a:ea typeface="Calibri"/>
              </a:rPr>
              <a:t>default</a:t>
            </a:r>
            <a:r>
              <a:rPr lang="en-US" sz="1800" b="1" dirty="0">
                <a:latin typeface="Courier New"/>
                <a:ea typeface="Calibri"/>
              </a:rPr>
              <a:t>: </a:t>
            </a:r>
            <a:endParaRPr lang="en-US" sz="1800" b="1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</a:t>
            </a:r>
            <a:r>
              <a:rPr lang="en-US" sz="1800" b="1" dirty="0">
                <a:latin typeface="Courier New"/>
                <a:ea typeface="Calibri"/>
              </a:rPr>
              <a:t>begin</a:t>
            </a:r>
            <a:endParaRPr lang="en-US" sz="1800" b="1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</a:t>
            </a:r>
            <a:r>
              <a:rPr lang="en-US" sz="1800" dirty="0" err="1">
                <a:latin typeface="Courier New"/>
                <a:ea typeface="Calibri"/>
              </a:rPr>
              <a:t>dInst.iType</a:t>
            </a:r>
            <a:r>
              <a:rPr lang="en-US" sz="1800" dirty="0">
                <a:latin typeface="Courier New"/>
                <a:ea typeface="Calibri"/>
              </a:rPr>
              <a:t> </a:t>
            </a:r>
            <a:r>
              <a:rPr lang="en-US" sz="1800" dirty="0" smtClean="0">
                <a:latin typeface="Courier New"/>
                <a:ea typeface="Calibri"/>
              </a:rPr>
              <a:t> = </a:t>
            </a:r>
            <a:r>
              <a:rPr lang="en-US" sz="1800" dirty="0">
                <a:latin typeface="Courier New"/>
                <a:ea typeface="Calibri"/>
              </a:rPr>
              <a:t>Unsupported;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</a:t>
            </a:r>
            <a:r>
              <a:rPr lang="en-US" sz="1800" dirty="0" err="1">
                <a:latin typeface="Courier New"/>
                <a:ea typeface="Calibri"/>
              </a:rPr>
              <a:t>dInst.dst</a:t>
            </a:r>
            <a:r>
              <a:rPr lang="en-US" sz="1800" dirty="0">
                <a:latin typeface="Courier New"/>
                <a:ea typeface="Calibri"/>
              </a:rPr>
              <a:t>  </a:t>
            </a:r>
            <a:r>
              <a:rPr lang="en-US" sz="1800" dirty="0" smtClean="0">
                <a:latin typeface="Courier New"/>
                <a:ea typeface="Calibri"/>
              </a:rPr>
              <a:t>  = </a:t>
            </a:r>
            <a:r>
              <a:rPr lang="en-US" sz="1800" dirty="0">
                <a:latin typeface="Courier New"/>
                <a:ea typeface="Calibri"/>
              </a:rPr>
              <a:t>Invalid;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dInst.src1 </a:t>
            </a:r>
            <a:r>
              <a:rPr lang="en-US" sz="1800" dirty="0" smtClean="0">
                <a:latin typeface="Courier New"/>
                <a:ea typeface="Calibri"/>
              </a:rPr>
              <a:t>  = </a:t>
            </a:r>
            <a:r>
              <a:rPr lang="en-US" sz="1800" dirty="0">
                <a:latin typeface="Courier New"/>
                <a:ea typeface="Calibri"/>
              </a:rPr>
              <a:t>Invalid;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dInst.src2 </a:t>
            </a:r>
            <a:r>
              <a:rPr lang="en-US" sz="1800" dirty="0" smtClean="0">
                <a:latin typeface="Courier New"/>
                <a:ea typeface="Calibri"/>
              </a:rPr>
              <a:t>  = </a:t>
            </a:r>
            <a:r>
              <a:rPr lang="en-US" sz="1800" dirty="0">
                <a:latin typeface="Courier New"/>
                <a:ea typeface="Calibri"/>
              </a:rPr>
              <a:t>Invalid;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</a:t>
            </a:r>
            <a:r>
              <a:rPr lang="en-US" sz="1800" dirty="0" err="1">
                <a:latin typeface="Courier New"/>
                <a:ea typeface="Calibri"/>
              </a:rPr>
              <a:t>dInst.imm</a:t>
            </a:r>
            <a:r>
              <a:rPr lang="en-US" sz="1800" dirty="0">
                <a:latin typeface="Courier New"/>
                <a:ea typeface="Calibri"/>
              </a:rPr>
              <a:t>  </a:t>
            </a:r>
            <a:r>
              <a:rPr lang="en-US" sz="1800" dirty="0" smtClean="0">
                <a:latin typeface="Courier New"/>
                <a:ea typeface="Calibri"/>
              </a:rPr>
              <a:t>  = </a:t>
            </a:r>
            <a:r>
              <a:rPr lang="en-US" sz="1800" dirty="0">
                <a:latin typeface="Courier New"/>
                <a:ea typeface="Calibri"/>
              </a:rPr>
              <a:t>Invalid;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  </a:t>
            </a:r>
            <a:r>
              <a:rPr lang="en-US" sz="1800" dirty="0" err="1">
                <a:latin typeface="Courier New"/>
                <a:ea typeface="Calibri"/>
              </a:rPr>
              <a:t>dInst.brFunc</a:t>
            </a:r>
            <a:r>
              <a:rPr lang="en-US" sz="1800" dirty="0">
                <a:latin typeface="Courier New"/>
                <a:ea typeface="Calibri"/>
              </a:rPr>
              <a:t> = NT;</a:t>
            </a:r>
            <a:endParaRPr lang="en-US" sz="1800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/>
                <a:ea typeface="Calibri"/>
              </a:rPr>
              <a:t>    </a:t>
            </a:r>
            <a:r>
              <a:rPr lang="en-US" sz="1800" b="1" dirty="0">
                <a:latin typeface="Courier New"/>
                <a:ea typeface="Calibri"/>
              </a:rPr>
              <a:t>end</a:t>
            </a:r>
            <a:endParaRPr lang="en-US" sz="1800" b="1" dirty="0">
              <a:latin typeface="Consolas"/>
              <a:ea typeface="Calibr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latin typeface="Courier New"/>
                <a:ea typeface="Calibri"/>
              </a:rPr>
              <a:t>endcase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Reading Registers</a:t>
            </a:r>
            <a:endParaRPr lang="en-US" sz="2800" dirty="0" smtClean="0"/>
          </a:p>
        </p:txBody>
      </p:sp>
      <p:sp>
        <p:nvSpPr>
          <p:cNvPr id="39939" name="Rectangle 7"/>
          <p:cNvSpPr>
            <a:spLocks noChangeArrowheads="1"/>
          </p:cNvSpPr>
          <p:nvPr/>
        </p:nvSpPr>
        <p:spPr bwMode="auto">
          <a:xfrm>
            <a:off x="3090223" y="1837532"/>
            <a:ext cx="3116263" cy="46878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smtClean="0"/>
              <a:t>Read registers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6604000" y="4149131"/>
            <a:ext cx="91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RVal2</a:t>
            </a:r>
            <a:endParaRPr lang="en-US" dirty="0"/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6604000" y="3649663"/>
            <a:ext cx="91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RVal1</a:t>
            </a:r>
            <a:endParaRPr lang="en-US" dirty="0"/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4265613" y="3649663"/>
            <a:ext cx="1101725" cy="9445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27674" name="Line 8"/>
          <p:cNvSpPr>
            <a:spLocks noChangeShapeType="1"/>
          </p:cNvSpPr>
          <p:nvPr/>
        </p:nvSpPr>
        <p:spPr bwMode="auto">
          <a:xfrm>
            <a:off x="2586038" y="4327215"/>
            <a:ext cx="1673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Text Box 11"/>
          <p:cNvSpPr txBox="1">
            <a:spLocks noChangeArrowheads="1"/>
          </p:cNvSpPr>
          <p:nvPr/>
        </p:nvSpPr>
        <p:spPr bwMode="auto">
          <a:xfrm>
            <a:off x="1643151" y="4116873"/>
            <a:ext cx="94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RSrc2</a:t>
            </a:r>
            <a:endParaRPr lang="en-US" dirty="0"/>
          </a:p>
        </p:txBody>
      </p:sp>
      <p:sp>
        <p:nvSpPr>
          <p:cNvPr id="27685" name="Line 8"/>
          <p:cNvSpPr>
            <a:spLocks noChangeShapeType="1"/>
          </p:cNvSpPr>
          <p:nvPr/>
        </p:nvSpPr>
        <p:spPr bwMode="auto">
          <a:xfrm>
            <a:off x="2586038" y="3895607"/>
            <a:ext cx="1670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8"/>
          <p:cNvSpPr>
            <a:spLocks noChangeShapeType="1"/>
          </p:cNvSpPr>
          <p:nvPr/>
        </p:nvSpPr>
        <p:spPr bwMode="auto">
          <a:xfrm>
            <a:off x="5367339" y="4337558"/>
            <a:ext cx="1223961" cy="131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Line 8"/>
          <p:cNvSpPr>
            <a:spLocks noChangeShapeType="1"/>
          </p:cNvSpPr>
          <p:nvPr/>
        </p:nvSpPr>
        <p:spPr bwMode="auto">
          <a:xfrm>
            <a:off x="5367339" y="3852863"/>
            <a:ext cx="1217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95250" y="4694238"/>
            <a:ext cx="2128838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Pure combinational logic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1631779" y="3710941"/>
            <a:ext cx="94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RSrc1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Executing Instructions</a:t>
            </a:r>
            <a:endParaRPr lang="en-US" sz="2800" smtClean="0"/>
          </a:p>
        </p:txBody>
      </p:sp>
      <p:sp>
        <p:nvSpPr>
          <p:cNvPr id="39939" name="Rectangle 7"/>
          <p:cNvSpPr>
            <a:spLocks noChangeArrowheads="1"/>
          </p:cNvSpPr>
          <p:nvPr/>
        </p:nvSpPr>
        <p:spPr bwMode="auto">
          <a:xfrm>
            <a:off x="3089275" y="1754188"/>
            <a:ext cx="3116263" cy="46878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execute</a:t>
            </a:r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1765300" y="2595563"/>
            <a:ext cx="84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dInst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6604000" y="4595813"/>
            <a:ext cx="76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addr</a:t>
            </a: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6605588" y="5497513"/>
            <a:ext cx="1200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brTaken</a:t>
            </a:r>
            <a:endParaRPr lang="en-US" dirty="0"/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 rot="-5400000">
            <a:off x="1524045" y="4046492"/>
            <a:ext cx="343843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6604000" y="3184525"/>
            <a:ext cx="754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6600825" y="2103438"/>
            <a:ext cx="85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iType</a:t>
            </a:r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 rot="16200000" flipH="1">
            <a:off x="3553619" y="3576220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3243263" y="3843714"/>
            <a:ext cx="484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417888" y="3551614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3248025" y="2338388"/>
            <a:ext cx="3363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6608763" y="2566988"/>
            <a:ext cx="579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d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27662" name="Line 10"/>
          <p:cNvSpPr>
            <a:spLocks noChangeShapeType="1"/>
          </p:cNvSpPr>
          <p:nvPr/>
        </p:nvSpPr>
        <p:spPr bwMode="auto">
          <a:xfrm>
            <a:off x="2589213" y="2801938"/>
            <a:ext cx="403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4265613" y="3472239"/>
            <a:ext cx="1101725" cy="9445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ALU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4275138" y="5319464"/>
            <a:ext cx="1101725" cy="9445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Branch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Address</a:t>
            </a:r>
          </a:p>
        </p:txBody>
      </p:sp>
      <p:sp>
        <p:nvSpPr>
          <p:cNvPr id="27665" name="Line 8"/>
          <p:cNvSpPr>
            <a:spLocks noChangeShapeType="1"/>
          </p:cNvSpPr>
          <p:nvPr/>
        </p:nvSpPr>
        <p:spPr bwMode="auto">
          <a:xfrm>
            <a:off x="3240088" y="5768885"/>
            <a:ext cx="1023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8"/>
          <p:cNvSpPr>
            <a:spLocks noChangeShapeType="1"/>
          </p:cNvSpPr>
          <p:nvPr/>
        </p:nvSpPr>
        <p:spPr bwMode="auto">
          <a:xfrm>
            <a:off x="2587625" y="6080035"/>
            <a:ext cx="1673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Text Box 11"/>
          <p:cNvSpPr txBox="1">
            <a:spLocks noChangeArrowheads="1"/>
          </p:cNvSpPr>
          <p:nvPr/>
        </p:nvSpPr>
        <p:spPr bwMode="auto">
          <a:xfrm>
            <a:off x="2139950" y="5865723"/>
            <a:ext cx="477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27668" name="AutoShape 10"/>
          <p:cNvSpPr>
            <a:spLocks noChangeArrowheads="1"/>
          </p:cNvSpPr>
          <p:nvPr/>
        </p:nvSpPr>
        <p:spPr bwMode="auto">
          <a:xfrm rot="16200000" flipH="1">
            <a:off x="5630069" y="4683919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69" name="AutoShape 10"/>
          <p:cNvSpPr>
            <a:spLocks noChangeArrowheads="1"/>
          </p:cNvSpPr>
          <p:nvPr/>
        </p:nvSpPr>
        <p:spPr bwMode="auto">
          <a:xfrm rot="16200000" flipH="1">
            <a:off x="5626894" y="3269457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70" name="Line 8"/>
          <p:cNvSpPr>
            <a:spLocks noChangeShapeType="1"/>
          </p:cNvSpPr>
          <p:nvPr/>
        </p:nvSpPr>
        <p:spPr bwMode="auto">
          <a:xfrm rot="-5400000">
            <a:off x="2749549" y="3925887"/>
            <a:ext cx="1338264" cy="15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8"/>
          <p:cNvSpPr>
            <a:spLocks noChangeShapeType="1"/>
          </p:cNvSpPr>
          <p:nvPr/>
        </p:nvSpPr>
        <p:spPr bwMode="auto">
          <a:xfrm>
            <a:off x="2589213" y="3255963"/>
            <a:ext cx="3227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8"/>
          <p:cNvSpPr>
            <a:spLocks noChangeShapeType="1"/>
          </p:cNvSpPr>
          <p:nvPr/>
        </p:nvSpPr>
        <p:spPr bwMode="auto">
          <a:xfrm>
            <a:off x="3824153" y="5454559"/>
            <a:ext cx="422410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8"/>
          <p:cNvSpPr>
            <a:spLocks noChangeShapeType="1"/>
          </p:cNvSpPr>
          <p:nvPr/>
        </p:nvSpPr>
        <p:spPr bwMode="auto">
          <a:xfrm rot="-5400000">
            <a:off x="3234631" y="4865036"/>
            <a:ext cx="117904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8"/>
          <p:cNvSpPr>
            <a:spLocks noChangeShapeType="1"/>
          </p:cNvSpPr>
          <p:nvPr/>
        </p:nvSpPr>
        <p:spPr bwMode="auto">
          <a:xfrm>
            <a:off x="2586038" y="4275514"/>
            <a:ext cx="1673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8"/>
          <p:cNvSpPr>
            <a:spLocks noChangeShapeType="1"/>
          </p:cNvSpPr>
          <p:nvPr/>
        </p:nvSpPr>
        <p:spPr bwMode="auto">
          <a:xfrm rot="-5400000">
            <a:off x="5013325" y="4097338"/>
            <a:ext cx="1152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8"/>
          <p:cNvSpPr>
            <a:spLocks noChangeShapeType="1"/>
          </p:cNvSpPr>
          <p:nvPr/>
        </p:nvSpPr>
        <p:spPr bwMode="auto">
          <a:xfrm rot="-5400000" flipV="1">
            <a:off x="5149301" y="5388525"/>
            <a:ext cx="878986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8"/>
          <p:cNvSpPr>
            <a:spLocks noChangeShapeType="1"/>
          </p:cNvSpPr>
          <p:nvPr/>
        </p:nvSpPr>
        <p:spPr bwMode="auto">
          <a:xfrm>
            <a:off x="5588000" y="35242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8"/>
          <p:cNvSpPr>
            <a:spLocks noChangeShapeType="1"/>
          </p:cNvSpPr>
          <p:nvPr/>
        </p:nvSpPr>
        <p:spPr bwMode="auto">
          <a:xfrm>
            <a:off x="5602288" y="466566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8"/>
          <p:cNvSpPr>
            <a:spLocks noChangeShapeType="1"/>
          </p:cNvSpPr>
          <p:nvPr/>
        </p:nvSpPr>
        <p:spPr bwMode="auto">
          <a:xfrm>
            <a:off x="5583238" y="4956175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8"/>
          <p:cNvSpPr>
            <a:spLocks noChangeShapeType="1"/>
          </p:cNvSpPr>
          <p:nvPr/>
        </p:nvSpPr>
        <p:spPr bwMode="auto">
          <a:xfrm>
            <a:off x="5362575" y="3959601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Line 8"/>
          <p:cNvSpPr>
            <a:spLocks noChangeShapeType="1"/>
          </p:cNvSpPr>
          <p:nvPr/>
        </p:nvSpPr>
        <p:spPr bwMode="auto">
          <a:xfrm>
            <a:off x="5359400" y="5830399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Text Box 11"/>
          <p:cNvSpPr txBox="1">
            <a:spLocks noChangeArrowheads="1"/>
          </p:cNvSpPr>
          <p:nvPr/>
        </p:nvSpPr>
        <p:spPr bwMode="auto">
          <a:xfrm>
            <a:off x="1770063" y="305435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rVal2</a:t>
            </a:r>
          </a:p>
        </p:txBody>
      </p:sp>
      <p:sp>
        <p:nvSpPr>
          <p:cNvPr id="27683" name="Text Box 11"/>
          <p:cNvSpPr txBox="1">
            <a:spLocks noChangeArrowheads="1"/>
          </p:cNvSpPr>
          <p:nvPr/>
        </p:nvSpPr>
        <p:spPr bwMode="auto">
          <a:xfrm>
            <a:off x="1811338" y="4070726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rVal1</a:t>
            </a:r>
          </a:p>
        </p:txBody>
      </p:sp>
      <p:sp>
        <p:nvSpPr>
          <p:cNvPr id="27684" name="Line 8"/>
          <p:cNvSpPr>
            <a:spLocks noChangeShapeType="1"/>
          </p:cNvSpPr>
          <p:nvPr/>
        </p:nvSpPr>
        <p:spPr bwMode="auto">
          <a:xfrm>
            <a:off x="3973513" y="3684964"/>
            <a:ext cx="30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Line 8"/>
          <p:cNvSpPr>
            <a:spLocks noChangeShapeType="1"/>
          </p:cNvSpPr>
          <p:nvPr/>
        </p:nvSpPr>
        <p:spPr bwMode="auto">
          <a:xfrm>
            <a:off x="3251200" y="4096126"/>
            <a:ext cx="100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8"/>
          <p:cNvSpPr>
            <a:spLocks noChangeShapeType="1"/>
          </p:cNvSpPr>
          <p:nvPr/>
        </p:nvSpPr>
        <p:spPr bwMode="auto">
          <a:xfrm>
            <a:off x="6061075" y="4797425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Line 8"/>
          <p:cNvSpPr>
            <a:spLocks noChangeShapeType="1"/>
          </p:cNvSpPr>
          <p:nvPr/>
        </p:nvSpPr>
        <p:spPr bwMode="auto">
          <a:xfrm>
            <a:off x="6054725" y="3387725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95250" y="4694238"/>
            <a:ext cx="2128838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Pure combinational logic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553325" y="4057650"/>
            <a:ext cx="15684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either for memory reference or branch target</a:t>
            </a:r>
          </a:p>
        </p:txBody>
      </p:sp>
      <p:sp>
        <p:nvSpPr>
          <p:cNvPr id="48" name="Left Brace 47"/>
          <p:cNvSpPr>
            <a:spLocks/>
          </p:cNvSpPr>
          <p:nvPr/>
        </p:nvSpPr>
        <p:spPr bwMode="auto">
          <a:xfrm>
            <a:off x="7319963" y="4070350"/>
            <a:ext cx="369887" cy="1460500"/>
          </a:xfrm>
          <a:prstGeom prst="leftBrace">
            <a:avLst>
              <a:gd name="adj1" fmla="val 8299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573963" y="2959100"/>
            <a:ext cx="1570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either for rf write or St</a:t>
            </a:r>
          </a:p>
        </p:txBody>
      </p:sp>
      <p:sp>
        <p:nvSpPr>
          <p:cNvPr id="50" name="Left Brace 49"/>
          <p:cNvSpPr>
            <a:spLocks/>
          </p:cNvSpPr>
          <p:nvPr/>
        </p:nvSpPr>
        <p:spPr bwMode="auto">
          <a:xfrm>
            <a:off x="7277100" y="2997200"/>
            <a:ext cx="461963" cy="819150"/>
          </a:xfrm>
          <a:prstGeom prst="leftBrace">
            <a:avLst>
              <a:gd name="adj1" fmla="val 8332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98" name="Line 8"/>
          <p:cNvSpPr>
            <a:spLocks noChangeShapeType="1"/>
          </p:cNvSpPr>
          <p:nvPr/>
        </p:nvSpPr>
        <p:spPr bwMode="auto">
          <a:xfrm rot="-5400000" flipV="1">
            <a:off x="5028407" y="5245894"/>
            <a:ext cx="892176" cy="15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Line 8"/>
          <p:cNvSpPr>
            <a:spLocks noChangeShapeType="1"/>
          </p:cNvSpPr>
          <p:nvPr/>
        </p:nvSpPr>
        <p:spPr bwMode="auto">
          <a:xfrm>
            <a:off x="5468938" y="5684838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8"/>
          <p:cNvSpPr>
            <a:spLocks noChangeShapeType="1"/>
          </p:cNvSpPr>
          <p:nvPr/>
        </p:nvSpPr>
        <p:spPr bwMode="auto">
          <a:xfrm>
            <a:off x="5372100" y="4805912"/>
            <a:ext cx="1095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4256088" y="4505325"/>
            <a:ext cx="1101725" cy="650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ALUBr</a:t>
            </a:r>
            <a:endParaRPr lang="en-US" dirty="0"/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 flipV="1">
            <a:off x="3824153" y="4951855"/>
            <a:ext cx="438330" cy="43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3253472" y="4794446"/>
            <a:ext cx="100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>
            <a:off x="3420160" y="4604782"/>
            <a:ext cx="84133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5341434" y="5040351"/>
            <a:ext cx="1215483" cy="1137425"/>
          </a:xfrm>
          <a:custGeom>
            <a:avLst/>
            <a:gdLst>
              <a:gd name="connsiteX0" fmla="*/ 0 w 1215483"/>
              <a:gd name="connsiteY0" fmla="*/ 0 h 1137425"/>
              <a:gd name="connsiteX1" fmla="*/ 379142 w 1215483"/>
              <a:gd name="connsiteY1" fmla="*/ 11151 h 1137425"/>
              <a:gd name="connsiteX2" fmla="*/ 379142 w 1215483"/>
              <a:gd name="connsiteY2" fmla="*/ 1126273 h 1137425"/>
              <a:gd name="connsiteX3" fmla="*/ 1215483 w 1215483"/>
              <a:gd name="connsiteY3" fmla="*/ 1137425 h 11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5483" h="1137425">
                <a:moveTo>
                  <a:pt x="0" y="0"/>
                </a:moveTo>
                <a:lnTo>
                  <a:pt x="379142" y="11151"/>
                </a:lnTo>
                <a:lnTo>
                  <a:pt x="379142" y="1126273"/>
                </a:lnTo>
                <a:lnTo>
                  <a:pt x="1215483" y="113742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586076" y="5993743"/>
            <a:ext cx="1651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missPredict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 animBg="1"/>
      <p:bldP spid="49" grpId="0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exec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7450" y="1665689"/>
            <a:ext cx="598454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Data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mispredict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Function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4838" y="1509713"/>
            <a:ext cx="8539162" cy="49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 rVal1,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rVal2,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Data aluVal2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=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indent="-34290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4676" y="2218959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(rVal2,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14676" y="2696827"/>
            <a:ext cx="557075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(rVal1, aluVal2,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676" y="2919434"/>
            <a:ext cx="2031325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14676" y="3230746"/>
            <a:ext cx="5878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==St? rVal2 :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==J ||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)?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pc+4)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676" y="3905128"/>
            <a:ext cx="5416868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aluBr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(rVal1, rVal2,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14676" y="4231188"/>
            <a:ext cx="5878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(pc, rVal1,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dInst.imm),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4676" y="4663828"/>
            <a:ext cx="1415772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14676" y="4980363"/>
            <a:ext cx="5992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==St)?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4676" y="5404401"/>
            <a:ext cx="1723549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Branch Address Calculation</a:t>
            </a:r>
            <a:endParaRPr lang="en-US" sz="2800" smtClean="0"/>
          </a:p>
        </p:txBody>
      </p:sp>
      <p:sp>
        <p:nvSpPr>
          <p:cNvPr id="3584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543925" cy="400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pc, Data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taken);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pcPlus4 = pc + 4;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J  : {pcPlus4[31:28],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[27:0]};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Br : (taken? pcPlus4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pcPlus4);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St,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Unsupported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pcPlus4;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SMIPS </a:t>
            </a:r>
            <a:r>
              <a:rPr lang="en-US" sz="2400" i="1" dirty="0" smtClean="0"/>
              <a:t>atomic state updates</a:t>
            </a:r>
            <a:endParaRPr lang="en-US" sz="2800" dirty="0" smtClean="0"/>
          </a:p>
        </p:txBody>
      </p:sp>
      <p:sp>
        <p:nvSpPr>
          <p:cNvPr id="399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9068" y="155257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dummy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St,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data});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502" y="1552575"/>
            <a:ext cx="7953154" cy="366835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7305" y="5306921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 updates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286819" y="5220929"/>
            <a:ext cx="703362" cy="28604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3063" y="5707031"/>
            <a:ext cx="65525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 whole processor is described using one rule; lots of big combinational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  <p:bldP spid="8" grpId="0" animBg="1"/>
      <p:bldP spid="9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interface</a:t>
            </a:r>
          </a:p>
        </p:txBody>
      </p:sp>
      <p:pic>
        <p:nvPicPr>
          <p:cNvPr id="1026" name="Picture 2" descr="C:\Users\Arvind\Dropbox\CACA\Book\ch06_SMIPS_1_and_2_cycle\Fig_SMIPS_Basic_Host_If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62" y="1425053"/>
            <a:ext cx="6891354" cy="31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5820" y="4678280"/>
            <a:ext cx="7947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interface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Proc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  </a:t>
            </a: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method Action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hostToCpu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(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Addr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startpc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);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   method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err="1">
                <a:solidFill>
                  <a:srgbClr val="40458C"/>
                </a:solidFill>
                <a:latin typeface="Courier New"/>
                <a:ea typeface="Calibri"/>
              </a:rPr>
              <a:t>ActionValue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#(Tuple2#(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RIndx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, Data))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cpuToHost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endinterface</a:t>
            </a:r>
            <a:endParaRPr lang="en-US" sz="1800" b="1" kern="0" dirty="0">
              <a:solidFill>
                <a:srgbClr val="40458C"/>
              </a:solidFill>
              <a:latin typeface="Consolas"/>
              <a:ea typeface="Calibri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5052060" y="5558951"/>
            <a:ext cx="471924" cy="31965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929693" y="5804714"/>
            <a:ext cx="372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refers to coprocessor registers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Coprocessor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16807"/>
            <a:ext cx="7772400" cy="3466674"/>
          </a:xfrm>
        </p:spPr>
        <p:txBody>
          <a:bodyPr/>
          <a:lstStyle/>
          <a:p>
            <a:r>
              <a:rPr lang="en-US" sz="2000" dirty="0" smtClean="0"/>
              <a:t>MIPS allows extra sets of 32-registers each to support system calls, floating point, debugging  etc. These registers are known as coprocessor registers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registers </a:t>
            </a:r>
            <a:r>
              <a:rPr lang="en-US" sz="1800" dirty="0" smtClean="0"/>
              <a:t>in the n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set are </a:t>
            </a:r>
            <a:r>
              <a:rPr lang="en-US" sz="1800" dirty="0"/>
              <a:t>written and read using instructions </a:t>
            </a:r>
            <a:r>
              <a:rPr lang="en-US" sz="1800" dirty="0" err="1" smtClean="0"/>
              <a:t>MTCn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MFCn</a:t>
            </a:r>
            <a:r>
              <a:rPr lang="en-US" sz="1800" dirty="0" smtClean="0"/>
              <a:t>, respectively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et 0 is used to </a:t>
            </a:r>
            <a:r>
              <a:rPr lang="en-US" sz="1800" dirty="0"/>
              <a:t>get the results of program execution (Pass/Fail), the number of instructions executed and the cycle </a:t>
            </a:r>
            <a:r>
              <a:rPr lang="en-US" sz="1800" dirty="0" smtClean="0"/>
              <a:t>counts</a:t>
            </a:r>
          </a:p>
          <a:p>
            <a:pPr lvl="1"/>
            <a:r>
              <a:rPr lang="en-US" sz="1800" dirty="0" smtClean="0"/>
              <a:t>Type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 smtClean="0"/>
              <a:t> is used to refer to the normal registers plus the coprocessor set 0 registers</a:t>
            </a:r>
          </a:p>
          <a:p>
            <a:pPr lvl="1"/>
            <a:r>
              <a:rPr lang="en-US" sz="1800" dirty="0" smtClean="0"/>
              <a:t>function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r)</a:t>
            </a:r>
            <a:r>
              <a:rPr lang="en-US" sz="1800" dirty="0" smtClean="0"/>
              <a:t> returns index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6185" y="5036977"/>
            <a:ext cx="8339137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Bit#(5)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latin typeface="Courier New"/>
                <a:ea typeface="Calibri"/>
              </a:rPr>
              <a:t>typedef</a:t>
            </a:r>
            <a:r>
              <a:rPr lang="en-US" sz="1800" dirty="0">
                <a:latin typeface="Courier New"/>
                <a:ea typeface="Calibri"/>
              </a:rPr>
              <a:t> </a:t>
            </a:r>
            <a:r>
              <a:rPr lang="en-US" sz="1800" dirty="0" err="1">
                <a:latin typeface="Courier New"/>
                <a:ea typeface="Calibri"/>
              </a:rPr>
              <a:t>enum</a:t>
            </a:r>
            <a:r>
              <a:rPr lang="en-US" sz="1800" dirty="0">
                <a:latin typeface="Courier New"/>
                <a:ea typeface="Calibri"/>
              </a:rPr>
              <a:t> {Normal, </a:t>
            </a:r>
            <a:r>
              <a:rPr lang="en-US" sz="1800" dirty="0" err="1">
                <a:latin typeface="Courier New"/>
                <a:ea typeface="Calibri"/>
              </a:rPr>
              <a:t>CopReg</a:t>
            </a:r>
            <a:r>
              <a:rPr lang="en-US" sz="1800" dirty="0">
                <a:latin typeface="Courier New"/>
                <a:ea typeface="Calibri"/>
              </a:rPr>
              <a:t>} </a:t>
            </a:r>
            <a:r>
              <a:rPr lang="en-US" sz="1800" dirty="0" err="1">
                <a:latin typeface="Courier New"/>
                <a:ea typeface="Calibri"/>
              </a:rPr>
              <a:t>RegType</a:t>
            </a:r>
            <a:r>
              <a:rPr lang="en-US" sz="1800" dirty="0">
                <a:latin typeface="Courier New"/>
                <a:ea typeface="Calibri"/>
              </a:rPr>
              <a:t> </a:t>
            </a:r>
            <a:r>
              <a:rPr lang="en-US" sz="1800" b="1" dirty="0">
                <a:latin typeface="Courier New"/>
                <a:ea typeface="Calibri"/>
              </a:rPr>
              <a:t>deriving</a:t>
            </a:r>
            <a:r>
              <a:rPr lang="en-US" sz="1800" dirty="0">
                <a:latin typeface="Courier New"/>
                <a:ea typeface="Calibri"/>
              </a:rPr>
              <a:t> (Bits, </a:t>
            </a:r>
            <a:r>
              <a:rPr lang="en-US" sz="1800" dirty="0" err="1">
                <a:latin typeface="Courier New"/>
                <a:ea typeface="Calibri"/>
              </a:rPr>
              <a:t>Eq</a:t>
            </a:r>
            <a:r>
              <a:rPr lang="en-US" sz="1800" dirty="0" smtClean="0">
                <a:latin typeface="Courier New"/>
                <a:ea typeface="Calibri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deriving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with coprocessor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69720"/>
            <a:ext cx="8138160" cy="4114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copVal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cop.rd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validRegValue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(dInst.src1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));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= exec(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dInst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, rVal1, rVal2, pc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copVal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cop.wr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eInst.dst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eInst.data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);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299" y="4325184"/>
            <a:ext cx="603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write coprocessor registers (MTC0) and indicate the completion of an instruction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7299" y="2402235"/>
            <a:ext cx="622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pass coprocessor register values to execute MFC0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740" y="5478780"/>
            <a:ext cx="674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did not show these lines in our processor to avoid cluttering the slides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3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Harvard-Style Datapath for MIPS</a:t>
            </a:r>
          </a:p>
        </p:txBody>
      </p:sp>
      <p:grpSp>
        <p:nvGrpSpPr>
          <p:cNvPr id="9218" name="Group 137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9353" name="Rectangle 7"/>
            <p:cNvSpPr>
              <a:spLocks noChangeArrowheads="1"/>
            </p:cNvSpPr>
            <p:nvPr/>
          </p:nvSpPr>
          <p:spPr bwMode="auto">
            <a:xfrm>
              <a:off x="509" y="1540"/>
              <a:ext cx="24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56127A"/>
                  </a:solidFill>
                  <a:latin typeface="Arial" charset="0"/>
                </a:rPr>
                <a:t>0x4</a:t>
              </a:r>
            </a:p>
          </p:txBody>
        </p:sp>
        <p:sp>
          <p:nvSpPr>
            <p:cNvPr id="9354" name="Freeform 8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Line 9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6" name="Line 10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Freeform 11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2147483647 w 563"/>
              <a:gd name="T1" fmla="*/ 0 h 1289"/>
              <a:gd name="T2" fmla="*/ 2147483647 w 563"/>
              <a:gd name="T3" fmla="*/ 0 h 1289"/>
              <a:gd name="T4" fmla="*/ 0 w 563"/>
              <a:gd name="T5" fmla="*/ 2147483647 h 1289"/>
              <a:gd name="T6" fmla="*/ 2147483647 w 563"/>
              <a:gd name="T7" fmla="*/ 2147483647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0" name="Freeform 13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147483647 w 1104"/>
              <a:gd name="T1" fmla="*/ 0 h 806"/>
              <a:gd name="T2" fmla="*/ 0 w 1104"/>
              <a:gd name="T3" fmla="*/ 2147483647 h 806"/>
              <a:gd name="T4" fmla="*/ 2147483647 w 1104"/>
              <a:gd name="T5" fmla="*/ 2147483647 h 806"/>
              <a:gd name="T6" fmla="*/ 2147483647 w 1104"/>
              <a:gd name="T7" fmla="*/ 2147483647 h 806"/>
              <a:gd name="T8" fmla="*/ 2147483647 w 1104"/>
              <a:gd name="T9" fmla="*/ 2147483647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Freeform 14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2147483647 w 3509"/>
              <a:gd name="T1" fmla="*/ 2147483647 h 1153"/>
              <a:gd name="T2" fmla="*/ 2147483647 w 3509"/>
              <a:gd name="T3" fmla="*/ 2147483647 h 1153"/>
              <a:gd name="T4" fmla="*/ 2147483647 w 3509"/>
              <a:gd name="T5" fmla="*/ 2147483647 h 1153"/>
              <a:gd name="T6" fmla="*/ 0 w 3509"/>
              <a:gd name="T7" fmla="*/ 2147483647 h 1153"/>
              <a:gd name="T8" fmla="*/ 0 w 3509"/>
              <a:gd name="T9" fmla="*/ 0 h 1153"/>
              <a:gd name="T10" fmla="*/ 2147483647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3792538" y="1390650"/>
            <a:ext cx="819150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>
                <a:solidFill>
                  <a:srgbClr val="56127A"/>
                </a:solidFill>
                <a:latin typeface="Arial" charset="0"/>
              </a:rPr>
              <a:t>RegWrite</a:t>
            </a:r>
          </a:p>
        </p:txBody>
      </p:sp>
      <p:sp>
        <p:nvSpPr>
          <p:cNvPr id="9223" name="Rectangle 16"/>
          <p:cNvSpPr>
            <a:spLocks noChangeArrowheads="1"/>
          </p:cNvSpPr>
          <p:nvPr/>
        </p:nvSpPr>
        <p:spPr bwMode="auto">
          <a:xfrm>
            <a:off x="1227138" y="2673350"/>
            <a:ext cx="40798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000">
                <a:solidFill>
                  <a:srgbClr val="56127A"/>
                </a:solidFill>
                <a:latin typeface="Arial" charset="0"/>
              </a:rPr>
              <a:t>Add</a:t>
            </a:r>
          </a:p>
        </p:txBody>
      </p:sp>
      <p:sp>
        <p:nvSpPr>
          <p:cNvPr id="9224" name="Freeform 17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2147483647 h 385"/>
              <a:gd name="T4" fmla="*/ 2147483647 w 241"/>
              <a:gd name="T5" fmla="*/ 2147483647 h 385"/>
              <a:gd name="T6" fmla="*/ 0 w 241"/>
              <a:gd name="T7" fmla="*/ 2147483647 h 385"/>
              <a:gd name="T8" fmla="*/ 0 w 241"/>
              <a:gd name="T9" fmla="*/ 2147483647 h 385"/>
              <a:gd name="T10" fmla="*/ 2147483647 w 241"/>
              <a:gd name="T11" fmla="*/ 2147483647 h 385"/>
              <a:gd name="T12" fmla="*/ 2147483647 w 241"/>
              <a:gd name="T13" fmla="*/ 2147483647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18"/>
          <p:cNvSpPr>
            <a:spLocks noChangeArrowheads="1"/>
          </p:cNvSpPr>
          <p:nvPr/>
        </p:nvSpPr>
        <p:spPr bwMode="auto">
          <a:xfrm>
            <a:off x="5545138" y="2851150"/>
            <a:ext cx="407987" cy="228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000">
                <a:solidFill>
                  <a:srgbClr val="56127A"/>
                </a:solidFill>
                <a:latin typeface="Arial" charset="0"/>
              </a:rPr>
              <a:t>Add</a:t>
            </a:r>
          </a:p>
        </p:txBody>
      </p:sp>
      <p:sp>
        <p:nvSpPr>
          <p:cNvPr id="9226" name="Freeform 20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2147483647 w 2465"/>
              <a:gd name="T3" fmla="*/ 0 h 1"/>
              <a:gd name="T4" fmla="*/ 2147483647 w 2465"/>
              <a:gd name="T5" fmla="*/ 0 h 1"/>
              <a:gd name="T6" fmla="*/ 2147483647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Freeform 24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2147483647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228" name="Group 136"/>
          <p:cNvGrpSpPr>
            <a:grpSpLocks/>
          </p:cNvGrpSpPr>
          <p:nvPr/>
        </p:nvGrpSpPr>
        <p:grpSpPr bwMode="auto">
          <a:xfrm>
            <a:off x="6848475" y="1390650"/>
            <a:ext cx="2152650" cy="3740150"/>
            <a:chOff x="4314" y="876"/>
            <a:chExt cx="1356" cy="2356"/>
          </a:xfrm>
        </p:grpSpPr>
        <p:sp>
          <p:nvSpPr>
            <p:cNvPr id="9336" name="Rectangle 27"/>
            <p:cNvSpPr>
              <a:spLocks noChangeArrowheads="1"/>
            </p:cNvSpPr>
            <p:nvPr/>
          </p:nvSpPr>
          <p:spPr bwMode="auto">
            <a:xfrm>
              <a:off x="4314" y="2212"/>
              <a:ext cx="214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56127A"/>
                  </a:solidFill>
                  <a:latin typeface="Arial" charset="0"/>
                </a:rPr>
                <a:t>clk</a:t>
              </a:r>
            </a:p>
          </p:txBody>
        </p:sp>
        <p:sp>
          <p:nvSpPr>
            <p:cNvPr id="9337" name="Line 28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" name="Freeform 29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30"/>
            <p:cNvSpPr>
              <a:spLocks noChangeArrowheads="1"/>
            </p:cNvSpPr>
            <p:nvPr/>
          </p:nvSpPr>
          <p:spPr bwMode="auto">
            <a:xfrm>
              <a:off x="5253" y="876"/>
              <a:ext cx="417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WBSrc</a:t>
              </a:r>
            </a:p>
          </p:txBody>
        </p:sp>
        <p:sp>
          <p:nvSpPr>
            <p:cNvPr id="9340" name="Rectangle 31"/>
            <p:cNvSpPr>
              <a:spLocks noChangeArrowheads="1"/>
            </p:cNvSpPr>
            <p:nvPr/>
          </p:nvSpPr>
          <p:spPr bwMode="auto">
            <a:xfrm>
              <a:off x="4573" y="876"/>
              <a:ext cx="555" cy="1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MemWrite</a:t>
              </a:r>
            </a:p>
          </p:txBody>
        </p:sp>
        <p:sp>
          <p:nvSpPr>
            <p:cNvPr id="9341" name="Freeform 32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179 h 289"/>
                <a:gd name="T2" fmla="*/ 144 w 145"/>
                <a:gd name="T3" fmla="*/ 889 h 289"/>
                <a:gd name="T4" fmla="*/ 0 w 145"/>
                <a:gd name="T5" fmla="*/ 1068 h 289"/>
                <a:gd name="T6" fmla="*/ 0 w 145"/>
                <a:gd name="T7" fmla="*/ 0 h 289"/>
                <a:gd name="T8" fmla="*/ 144 w 145"/>
                <a:gd name="T9" fmla="*/ 179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33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1063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34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980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Rectangle 35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5" name="Rectangle 36"/>
            <p:cNvSpPr>
              <a:spLocks noChangeArrowheads="1"/>
            </p:cNvSpPr>
            <p:nvPr/>
          </p:nvSpPr>
          <p:spPr bwMode="auto">
            <a:xfrm>
              <a:off x="4335" y="2526"/>
              <a:ext cx="308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addr</a:t>
              </a:r>
            </a:p>
          </p:txBody>
        </p:sp>
        <p:sp>
          <p:nvSpPr>
            <p:cNvPr id="9346" name="Rectangle 37"/>
            <p:cNvSpPr>
              <a:spLocks noChangeArrowheads="1"/>
            </p:cNvSpPr>
            <p:nvPr/>
          </p:nvSpPr>
          <p:spPr bwMode="auto">
            <a:xfrm>
              <a:off x="4335" y="3055"/>
              <a:ext cx="373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wdata</a:t>
              </a:r>
            </a:p>
          </p:txBody>
        </p:sp>
        <p:sp>
          <p:nvSpPr>
            <p:cNvPr id="9347" name="Rectangle 38"/>
            <p:cNvSpPr>
              <a:spLocks noChangeArrowheads="1"/>
            </p:cNvSpPr>
            <p:nvPr/>
          </p:nvSpPr>
          <p:spPr bwMode="auto">
            <a:xfrm>
              <a:off x="4554" y="2724"/>
              <a:ext cx="335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rdata</a:t>
              </a:r>
            </a:p>
          </p:txBody>
        </p:sp>
        <p:sp>
          <p:nvSpPr>
            <p:cNvPr id="9348" name="Rectangle 39"/>
            <p:cNvSpPr>
              <a:spLocks noChangeArrowheads="1"/>
            </p:cNvSpPr>
            <p:nvPr/>
          </p:nvSpPr>
          <p:spPr bwMode="auto">
            <a:xfrm>
              <a:off x="4351" y="2788"/>
              <a:ext cx="522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6127A"/>
                  </a:solidFill>
                  <a:latin typeface="Arial" charset="0"/>
                </a:rPr>
                <a:t>Data </a:t>
              </a:r>
            </a:p>
            <a:p>
              <a:pPr eaLnBrk="0" hangingPunct="0"/>
              <a:r>
                <a:rPr lang="en-US" sz="1400">
                  <a:solidFill>
                    <a:srgbClr val="56127A"/>
                  </a:solidFill>
                  <a:latin typeface="Arial" charset="0"/>
                </a:rPr>
                <a:t>Memory</a:t>
              </a:r>
            </a:p>
          </p:txBody>
        </p:sp>
        <p:sp>
          <p:nvSpPr>
            <p:cNvPr id="9349" name="Rectangle 40"/>
            <p:cNvSpPr>
              <a:spLocks noChangeArrowheads="1"/>
            </p:cNvSpPr>
            <p:nvPr/>
          </p:nvSpPr>
          <p:spPr bwMode="auto">
            <a:xfrm>
              <a:off x="4455" y="2430"/>
              <a:ext cx="238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we</a:t>
              </a:r>
            </a:p>
          </p:txBody>
        </p:sp>
        <p:grpSp>
          <p:nvGrpSpPr>
            <p:cNvPr id="9350" name="Group 41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9351" name="Line 4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2" name="Line 4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29" name="Group 135"/>
          <p:cNvGrpSpPr>
            <a:grpSpLocks/>
          </p:cNvGrpSpPr>
          <p:nvPr/>
        </p:nvGrpSpPr>
        <p:grpSpPr bwMode="auto">
          <a:xfrm>
            <a:off x="530225" y="2984500"/>
            <a:ext cx="6391275" cy="3487738"/>
            <a:chOff x="334" y="1880"/>
            <a:chExt cx="4026" cy="2197"/>
          </a:xfrm>
        </p:grpSpPr>
        <p:sp>
          <p:nvSpPr>
            <p:cNvPr id="9252" name="Line 45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Freeform 46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47"/>
            <p:cNvSpPr>
              <a:spLocks noChangeArrowheads="1"/>
            </p:cNvSpPr>
            <p:nvPr/>
          </p:nvSpPr>
          <p:spPr bwMode="auto">
            <a:xfrm>
              <a:off x="1621" y="3913"/>
              <a:ext cx="437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RegDst</a:t>
              </a:r>
            </a:p>
          </p:txBody>
        </p:sp>
        <p:sp>
          <p:nvSpPr>
            <p:cNvPr id="9255" name="Freeform 48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49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50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51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52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53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54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55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56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57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6732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8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9"/>
            <p:cNvSpPr>
              <a:spLocks noChangeArrowheads="1"/>
            </p:cNvSpPr>
            <p:nvPr/>
          </p:nvSpPr>
          <p:spPr bwMode="auto">
            <a:xfrm>
              <a:off x="3117" y="3916"/>
              <a:ext cx="325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BSrc</a:t>
              </a:r>
            </a:p>
          </p:txBody>
        </p:sp>
        <p:sp>
          <p:nvSpPr>
            <p:cNvPr id="9267" name="Oval 60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Oval 61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Oval 62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63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Rectangle 64"/>
            <p:cNvSpPr>
              <a:spLocks noChangeArrowheads="1"/>
            </p:cNvSpPr>
            <p:nvPr/>
          </p:nvSpPr>
          <p:spPr bwMode="auto">
            <a:xfrm>
              <a:off x="2197" y="3913"/>
              <a:ext cx="395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ExtSel</a:t>
              </a:r>
            </a:p>
          </p:txBody>
        </p:sp>
        <p:sp>
          <p:nvSpPr>
            <p:cNvPr id="9272" name="Rectangle 65"/>
            <p:cNvSpPr>
              <a:spLocks noChangeArrowheads="1"/>
            </p:cNvSpPr>
            <p:nvPr/>
          </p:nvSpPr>
          <p:spPr bwMode="auto">
            <a:xfrm>
              <a:off x="1189" y="3913"/>
              <a:ext cx="475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OpCode</a:t>
              </a:r>
            </a:p>
          </p:txBody>
        </p:sp>
        <p:sp>
          <p:nvSpPr>
            <p:cNvPr id="9273" name="Line 66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67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Line 68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Line 69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Line 70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8" name="Line 71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Rectangle 72"/>
            <p:cNvSpPr>
              <a:spLocks noChangeArrowheads="1"/>
            </p:cNvSpPr>
            <p:nvPr/>
          </p:nvSpPr>
          <p:spPr bwMode="auto">
            <a:xfrm>
              <a:off x="3757" y="2702"/>
              <a:ext cx="164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z</a:t>
              </a:r>
            </a:p>
          </p:txBody>
        </p:sp>
        <p:sp>
          <p:nvSpPr>
            <p:cNvPr id="9280" name="Line 73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Line 74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Line 75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Freeform 76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77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78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Line 79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Rectangle 80"/>
            <p:cNvSpPr>
              <a:spLocks noChangeArrowheads="1"/>
            </p:cNvSpPr>
            <p:nvPr/>
          </p:nvSpPr>
          <p:spPr bwMode="auto">
            <a:xfrm>
              <a:off x="2709" y="3913"/>
              <a:ext cx="384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OpSel</a:t>
              </a:r>
            </a:p>
          </p:txBody>
        </p:sp>
        <p:sp>
          <p:nvSpPr>
            <p:cNvPr id="9288" name="Line 81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82"/>
            <p:cNvSpPr>
              <a:spLocks noChangeArrowheads="1"/>
            </p:cNvSpPr>
            <p:nvPr/>
          </p:nvSpPr>
          <p:spPr bwMode="auto">
            <a:xfrm>
              <a:off x="2141" y="1960"/>
              <a:ext cx="214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56127A"/>
                  </a:solidFill>
                  <a:latin typeface="Arial" charset="0"/>
                </a:rPr>
                <a:t>clk</a:t>
              </a:r>
            </a:p>
          </p:txBody>
        </p:sp>
        <p:sp>
          <p:nvSpPr>
            <p:cNvPr id="9290" name="Line 83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Oval 84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Freeform 85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849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86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Line 87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Line 88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Line 89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90"/>
            <p:cNvSpPr>
              <a:spLocks noChangeArrowheads="1"/>
            </p:cNvSpPr>
            <p:nvPr/>
          </p:nvSpPr>
          <p:spPr bwMode="auto">
            <a:xfrm>
              <a:off x="3632" y="3911"/>
              <a:ext cx="356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zero?</a:t>
              </a:r>
            </a:p>
          </p:txBody>
        </p:sp>
        <p:sp>
          <p:nvSpPr>
            <p:cNvPr id="9298" name="Freeform 91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92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273 h 117"/>
                <a:gd name="T4" fmla="*/ 240 w 241"/>
                <a:gd name="T5" fmla="*/ 1273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00" name="Group 93"/>
            <p:cNvGrpSpPr>
              <a:grpSpLocks/>
            </p:cNvGrpSpPr>
            <p:nvPr/>
          </p:nvGrpSpPr>
          <p:grpSpPr bwMode="auto">
            <a:xfrm>
              <a:off x="334" y="2330"/>
              <a:ext cx="893" cy="673"/>
              <a:chOff x="326" y="2386"/>
              <a:chExt cx="893" cy="673"/>
            </a:xfrm>
          </p:grpSpPr>
          <p:sp>
            <p:nvSpPr>
              <p:cNvPr id="9323" name="Rectangle 94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4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000">
                    <a:solidFill>
                      <a:srgbClr val="56127A"/>
                    </a:solidFill>
                    <a:latin typeface="Arial" charset="0"/>
                  </a:rPr>
                  <a:t>clk</a:t>
                </a:r>
              </a:p>
            </p:txBody>
          </p:sp>
          <p:sp>
            <p:nvSpPr>
              <p:cNvPr id="9324" name="Line 95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25" name="Group 96"/>
              <p:cNvGrpSpPr>
                <a:grpSpLocks/>
              </p:cNvGrpSpPr>
              <p:nvPr/>
            </p:nvGrpSpPr>
            <p:grpSpPr bwMode="auto">
              <a:xfrm>
                <a:off x="333" y="2386"/>
                <a:ext cx="886" cy="673"/>
                <a:chOff x="333" y="2386"/>
                <a:chExt cx="886" cy="673"/>
              </a:xfrm>
            </p:grpSpPr>
            <p:sp>
              <p:nvSpPr>
                <p:cNvPr id="9326" name="Freeform 97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7" name="Group 98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5" cy="607"/>
                  <a:chOff x="684" y="2452"/>
                  <a:chExt cx="535" cy="607"/>
                </a:xfrm>
              </p:grpSpPr>
              <p:sp>
                <p:nvSpPr>
                  <p:cNvPr id="9332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33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8" cy="16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sz="1200">
                        <a:solidFill>
                          <a:srgbClr val="56127A"/>
                        </a:solidFill>
                        <a:latin typeface="Arial" charset="0"/>
                      </a:rPr>
                      <a:t>addr</a:t>
                    </a:r>
                  </a:p>
                </p:txBody>
              </p:sp>
              <p:sp>
                <p:nvSpPr>
                  <p:cNvPr id="9334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6" cy="16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sz="1200">
                        <a:solidFill>
                          <a:srgbClr val="56127A"/>
                        </a:solidFill>
                        <a:latin typeface="Arial" charset="0"/>
                      </a:rPr>
                      <a:t>inst</a:t>
                    </a:r>
                  </a:p>
                </p:txBody>
              </p:sp>
              <p:sp>
                <p:nvSpPr>
                  <p:cNvPr id="9335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22" cy="335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solidFill>
                          <a:srgbClr val="56127A"/>
                        </a:solidFill>
                        <a:latin typeface="Arial" charset="0"/>
                      </a:rPr>
                      <a:t>Inst.</a:t>
                    </a:r>
                  </a:p>
                  <a:p>
                    <a:pPr eaLnBrk="0" hangingPunct="0"/>
                    <a:r>
                      <a:rPr lang="en-US" sz="1400">
                        <a:solidFill>
                          <a:srgbClr val="56127A"/>
                        </a:solidFill>
                        <a:latin typeface="Arial" charset="0"/>
                      </a:rPr>
                      <a:t>Memory</a:t>
                    </a:r>
                  </a:p>
                </p:txBody>
              </p:sp>
            </p:grpSp>
            <p:sp>
              <p:nvSpPr>
                <p:cNvPr id="932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9" name="Line 104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0" name="Rectangle 105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9" cy="1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56127A"/>
                      </a:solidFill>
                      <a:latin typeface="Arial" charset="0"/>
                    </a:rPr>
                    <a:t>PC</a:t>
                  </a:r>
                </a:p>
              </p:txBody>
            </p:sp>
            <p:sp>
              <p:nvSpPr>
                <p:cNvPr id="9331" name="Freeform 106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301" name="Rectangle 107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108"/>
            <p:cNvSpPr>
              <a:spLocks noChangeArrowheads="1"/>
            </p:cNvSpPr>
            <p:nvPr/>
          </p:nvSpPr>
          <p:spPr bwMode="auto">
            <a:xfrm>
              <a:off x="2355" y="2439"/>
              <a:ext cx="254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rd1</a:t>
              </a:r>
            </a:p>
          </p:txBody>
        </p:sp>
        <p:sp>
          <p:nvSpPr>
            <p:cNvPr id="9303" name="Rectangle 109"/>
            <p:cNvSpPr>
              <a:spLocks noChangeArrowheads="1"/>
            </p:cNvSpPr>
            <p:nvPr/>
          </p:nvSpPr>
          <p:spPr bwMode="auto">
            <a:xfrm>
              <a:off x="2184" y="2693"/>
              <a:ext cx="417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56127A"/>
                  </a:solidFill>
                  <a:latin typeface="Arial" charset="0"/>
                </a:rPr>
                <a:t>GPRs</a:t>
              </a:r>
            </a:p>
          </p:txBody>
        </p:sp>
        <p:sp>
          <p:nvSpPr>
            <p:cNvPr id="9304" name="Rectangle 110"/>
            <p:cNvSpPr>
              <a:spLocks noChangeArrowheads="1"/>
            </p:cNvSpPr>
            <p:nvPr/>
          </p:nvSpPr>
          <p:spPr bwMode="auto">
            <a:xfrm>
              <a:off x="2168" y="2246"/>
              <a:ext cx="249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rs1</a:t>
              </a:r>
            </a:p>
          </p:txBody>
        </p:sp>
        <p:sp>
          <p:nvSpPr>
            <p:cNvPr id="9305" name="Rectangle 111"/>
            <p:cNvSpPr>
              <a:spLocks noChangeArrowheads="1"/>
            </p:cNvSpPr>
            <p:nvPr/>
          </p:nvSpPr>
          <p:spPr bwMode="auto">
            <a:xfrm>
              <a:off x="2168" y="2341"/>
              <a:ext cx="249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rs2</a:t>
              </a:r>
            </a:p>
          </p:txBody>
        </p:sp>
        <p:sp>
          <p:nvSpPr>
            <p:cNvPr id="9306" name="Rectangle 112"/>
            <p:cNvSpPr>
              <a:spLocks noChangeArrowheads="1"/>
            </p:cNvSpPr>
            <p:nvPr/>
          </p:nvSpPr>
          <p:spPr bwMode="auto">
            <a:xfrm>
              <a:off x="2168" y="2522"/>
              <a:ext cx="233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ws</a:t>
              </a:r>
            </a:p>
          </p:txBody>
        </p:sp>
        <p:sp>
          <p:nvSpPr>
            <p:cNvPr id="9307" name="Rectangle 113"/>
            <p:cNvSpPr>
              <a:spLocks noChangeArrowheads="1"/>
            </p:cNvSpPr>
            <p:nvPr/>
          </p:nvSpPr>
          <p:spPr bwMode="auto">
            <a:xfrm>
              <a:off x="2168" y="2614"/>
              <a:ext cx="238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wd</a:t>
              </a:r>
            </a:p>
          </p:txBody>
        </p:sp>
        <p:sp>
          <p:nvSpPr>
            <p:cNvPr id="9308" name="Rectangle 114"/>
            <p:cNvSpPr>
              <a:spLocks noChangeArrowheads="1"/>
            </p:cNvSpPr>
            <p:nvPr/>
          </p:nvSpPr>
          <p:spPr bwMode="auto">
            <a:xfrm>
              <a:off x="2360" y="2615"/>
              <a:ext cx="254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rd2</a:t>
              </a:r>
            </a:p>
          </p:txBody>
        </p:sp>
        <p:sp>
          <p:nvSpPr>
            <p:cNvPr id="9309" name="Rectangle 115"/>
            <p:cNvSpPr>
              <a:spLocks noChangeArrowheads="1"/>
            </p:cNvSpPr>
            <p:nvPr/>
          </p:nvSpPr>
          <p:spPr bwMode="auto">
            <a:xfrm>
              <a:off x="2293" y="2143"/>
              <a:ext cx="238" cy="1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56127A"/>
                  </a:solidFill>
                  <a:latin typeface="Arial" charset="0"/>
                </a:rPr>
                <a:t>we</a:t>
              </a:r>
            </a:p>
          </p:txBody>
        </p:sp>
        <p:grpSp>
          <p:nvGrpSpPr>
            <p:cNvPr id="9310" name="Group 116"/>
            <p:cNvGrpSpPr>
              <a:grpSpLocks/>
            </p:cNvGrpSpPr>
            <p:nvPr/>
          </p:nvGrpSpPr>
          <p:grpSpPr bwMode="auto">
            <a:xfrm>
              <a:off x="2200" y="2940"/>
              <a:ext cx="360" cy="295"/>
              <a:chOff x="2192" y="2996"/>
              <a:chExt cx="360" cy="295"/>
            </a:xfrm>
          </p:grpSpPr>
          <p:sp>
            <p:nvSpPr>
              <p:cNvPr id="9321" name="Rectangle 117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Rectangle 118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4" cy="2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>
                    <a:solidFill>
                      <a:srgbClr val="56127A"/>
                    </a:solidFill>
                    <a:latin typeface="Arial" charset="0"/>
                  </a:rPr>
                  <a:t>Imm</a:t>
                </a:r>
              </a:p>
              <a:p>
                <a:pPr eaLnBrk="0" hangingPunct="0"/>
                <a:r>
                  <a:rPr lang="en-US" sz="1200">
                    <a:solidFill>
                      <a:srgbClr val="56127A"/>
                    </a:solidFill>
                    <a:latin typeface="Arial" charset="0"/>
                  </a:rPr>
                  <a:t>Ext</a:t>
                </a:r>
              </a:p>
            </p:txBody>
          </p:sp>
        </p:grpSp>
        <p:grpSp>
          <p:nvGrpSpPr>
            <p:cNvPr id="9311" name="Group 119"/>
            <p:cNvGrpSpPr>
              <a:grpSpLocks/>
            </p:cNvGrpSpPr>
            <p:nvPr/>
          </p:nvGrpSpPr>
          <p:grpSpPr bwMode="auto">
            <a:xfrm>
              <a:off x="3472" y="2460"/>
              <a:ext cx="303" cy="380"/>
              <a:chOff x="3464" y="2516"/>
              <a:chExt cx="303" cy="380"/>
            </a:xfrm>
          </p:grpSpPr>
          <p:sp>
            <p:nvSpPr>
              <p:cNvPr id="9319" name="Freeform 120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" name="Rectangle 121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3" cy="1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>
                    <a:solidFill>
                      <a:srgbClr val="56127A"/>
                    </a:solidFill>
                    <a:latin typeface="Arial" charset="0"/>
                  </a:rPr>
                  <a:t>ALU</a:t>
                </a:r>
              </a:p>
            </p:txBody>
          </p:sp>
        </p:grpSp>
        <p:grpSp>
          <p:nvGrpSpPr>
            <p:cNvPr id="9312" name="Group 122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9317" name="Line 12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" name="Line 12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13" name="Group 125"/>
            <p:cNvGrpSpPr>
              <a:grpSpLocks/>
            </p:cNvGrpSpPr>
            <p:nvPr/>
          </p:nvGrpSpPr>
          <p:grpSpPr bwMode="auto">
            <a:xfrm>
              <a:off x="2709" y="3226"/>
              <a:ext cx="426" cy="260"/>
              <a:chOff x="2574" y="2405"/>
              <a:chExt cx="426" cy="260"/>
            </a:xfrm>
          </p:grpSpPr>
          <p:sp>
            <p:nvSpPr>
              <p:cNvPr id="9315" name="Rectangle 126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Rectangle 127"/>
              <p:cNvSpPr>
                <a:spLocks noChangeArrowheads="1"/>
              </p:cNvSpPr>
              <p:nvPr/>
            </p:nvSpPr>
            <p:spPr bwMode="auto">
              <a:xfrm>
                <a:off x="2574" y="2405"/>
                <a:ext cx="426" cy="26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75000"/>
                  </a:lnSpc>
                </a:pPr>
                <a:r>
                  <a:rPr lang="en-US" sz="1200">
                    <a:solidFill>
                      <a:srgbClr val="56127A"/>
                    </a:solidFill>
                    <a:latin typeface="Arial" charset="0"/>
                  </a:rPr>
                  <a:t>ALU</a:t>
                </a:r>
              </a:p>
              <a:p>
                <a:pPr algn="ctr" eaLnBrk="0" hangingPunct="0">
                  <a:lnSpc>
                    <a:spcPct val="75000"/>
                  </a:lnSpc>
                </a:pPr>
                <a:r>
                  <a:rPr lang="en-US" sz="1200">
                    <a:solidFill>
                      <a:srgbClr val="56127A"/>
                    </a:solidFill>
                    <a:latin typeface="Arial" charset="0"/>
                  </a:rPr>
                  <a:t>Control</a:t>
                </a:r>
              </a:p>
            </p:txBody>
          </p:sp>
        </p:grpSp>
        <p:sp>
          <p:nvSpPr>
            <p:cNvPr id="9314" name="Freeform 128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4306 h 201"/>
                <a:gd name="T2" fmla="*/ 0 w 1505"/>
                <a:gd name="T3" fmla="*/ 0 h 201"/>
                <a:gd name="T4" fmla="*/ 985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Freeform 129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2147483647 h 888"/>
              <a:gd name="T2" fmla="*/ 0 w 696"/>
              <a:gd name="T3" fmla="*/ 0 h 888"/>
              <a:gd name="T4" fmla="*/ 2147483647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Freeform 13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147483647 h 1632"/>
              <a:gd name="T2" fmla="*/ 0 w 2408"/>
              <a:gd name="T3" fmla="*/ 0 h 1632"/>
              <a:gd name="T4" fmla="*/ 2147483647 w 2408"/>
              <a:gd name="T5" fmla="*/ 0 h 1632"/>
              <a:gd name="T6" fmla="*/ 2147483647 w 2408"/>
              <a:gd name="T7" fmla="*/ 2147483647 h 1632"/>
              <a:gd name="T8" fmla="*/ 2147483647 w 2408"/>
              <a:gd name="T9" fmla="*/ 2147483647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3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33"/>
          <p:cNvSpPr txBox="1">
            <a:spLocks noChangeArrowheads="1"/>
          </p:cNvSpPr>
          <p:nvPr/>
        </p:nvSpPr>
        <p:spPr bwMode="auto">
          <a:xfrm>
            <a:off x="2473325" y="3821113"/>
            <a:ext cx="381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6127A"/>
                </a:solidFill>
              </a:rPr>
              <a:t>31</a:t>
            </a:r>
          </a:p>
        </p:txBody>
      </p:sp>
      <p:sp>
        <p:nvSpPr>
          <p:cNvPr id="9234" name="Freeform 140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147483647 w 2284"/>
              <a:gd name="T1" fmla="*/ 2147483647 h 1356"/>
              <a:gd name="T2" fmla="*/ 2147483647 w 2284"/>
              <a:gd name="T3" fmla="*/ 0 h 1356"/>
              <a:gd name="T4" fmla="*/ 0 w 2284"/>
              <a:gd name="T5" fmla="*/ 2147483647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41"/>
          <p:cNvSpPr>
            <a:spLocks noChangeArrowheads="1"/>
          </p:cNvSpPr>
          <p:nvPr/>
        </p:nvSpPr>
        <p:spPr bwMode="auto">
          <a:xfrm>
            <a:off x="1219200" y="1254125"/>
            <a:ext cx="627063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>
                <a:solidFill>
                  <a:srgbClr val="56127A"/>
                </a:solidFill>
                <a:latin typeface="Arial" charset="0"/>
              </a:rPr>
              <a:t>PCSrc</a:t>
            </a:r>
          </a:p>
        </p:txBody>
      </p:sp>
      <p:sp>
        <p:nvSpPr>
          <p:cNvPr id="9236" name="Rectangle 142"/>
          <p:cNvSpPr>
            <a:spLocks noChangeArrowheads="1"/>
          </p:cNvSpPr>
          <p:nvPr/>
        </p:nvSpPr>
        <p:spPr bwMode="auto">
          <a:xfrm>
            <a:off x="1371600" y="1447800"/>
            <a:ext cx="320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6127A"/>
                </a:solidFill>
                <a:latin typeface="Arial" charset="0"/>
              </a:rPr>
              <a:t>br</a:t>
            </a:r>
          </a:p>
        </p:txBody>
      </p:sp>
      <p:sp>
        <p:nvSpPr>
          <p:cNvPr id="9237" name="Freeform 143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2147483647 h 377"/>
              <a:gd name="T2" fmla="*/ 0 w 145"/>
              <a:gd name="T3" fmla="*/ 2147483647 h 377"/>
              <a:gd name="T4" fmla="*/ 2147483647 w 145"/>
              <a:gd name="T5" fmla="*/ 2147483647 h 377"/>
              <a:gd name="T6" fmla="*/ 2147483647 w 145"/>
              <a:gd name="T7" fmla="*/ 0 h 377"/>
              <a:gd name="T8" fmla="*/ 0 w 145"/>
              <a:gd name="T9" fmla="*/ 2147483647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Freeform 144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2147483647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9" name="Freeform 145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147483647 w 223"/>
              <a:gd name="T1" fmla="*/ 2147483647 h 393"/>
              <a:gd name="T2" fmla="*/ 2147483647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Freeform 146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147483647 w 3358"/>
              <a:gd name="T1" fmla="*/ 2147483647 h 825"/>
              <a:gd name="T2" fmla="*/ 2147483647 w 3358"/>
              <a:gd name="T3" fmla="*/ 2147483647 h 825"/>
              <a:gd name="T4" fmla="*/ 2147483647 w 3358"/>
              <a:gd name="T5" fmla="*/ 2147483647 h 825"/>
              <a:gd name="T6" fmla="*/ 2147483647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147"/>
          <p:cNvSpPr>
            <a:spLocks noChangeArrowheads="1"/>
          </p:cNvSpPr>
          <p:nvPr/>
        </p:nvSpPr>
        <p:spPr bwMode="auto">
          <a:xfrm>
            <a:off x="1371600" y="1630363"/>
            <a:ext cx="4397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6127A"/>
                </a:solidFill>
                <a:latin typeface="Arial" charset="0"/>
              </a:rPr>
              <a:t>rind</a:t>
            </a:r>
          </a:p>
        </p:txBody>
      </p:sp>
      <p:sp>
        <p:nvSpPr>
          <p:cNvPr id="9242" name="Rectangle 148"/>
          <p:cNvSpPr>
            <a:spLocks noChangeArrowheads="1"/>
          </p:cNvSpPr>
          <p:nvPr/>
        </p:nvSpPr>
        <p:spPr bwMode="auto">
          <a:xfrm>
            <a:off x="1371600" y="1782763"/>
            <a:ext cx="4651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6127A"/>
                </a:solidFill>
                <a:latin typeface="Arial" charset="0"/>
              </a:rPr>
              <a:t>jabs</a:t>
            </a:r>
          </a:p>
        </p:txBody>
      </p:sp>
      <p:sp>
        <p:nvSpPr>
          <p:cNvPr id="9243" name="Oval 149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150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151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Freeform 152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147483647 w 223"/>
              <a:gd name="T1" fmla="*/ 2147483647 h 393"/>
              <a:gd name="T2" fmla="*/ 2147483647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153"/>
          <p:cNvSpPr>
            <a:spLocks noChangeArrowheads="1"/>
          </p:cNvSpPr>
          <p:nvPr/>
        </p:nvSpPr>
        <p:spPr bwMode="auto">
          <a:xfrm>
            <a:off x="1370013" y="1981200"/>
            <a:ext cx="5207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6127A"/>
                </a:solidFill>
                <a:latin typeface="Arial" charset="0"/>
              </a:rPr>
              <a:t>pc+4</a:t>
            </a:r>
          </a:p>
        </p:txBody>
      </p:sp>
      <p:sp>
        <p:nvSpPr>
          <p:cNvPr id="9248" name="TextBox 140"/>
          <p:cNvSpPr txBox="1">
            <a:spLocks noChangeArrowheads="1"/>
          </p:cNvSpPr>
          <p:nvPr/>
        </p:nvSpPr>
        <p:spPr bwMode="auto">
          <a:xfrm>
            <a:off x="7629525" y="300038"/>
            <a:ext cx="117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 way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68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RISC Processor</a:t>
            </a:r>
            <a:endParaRPr lang="en-US" sz="2800" dirty="0" smtClean="0"/>
          </a:p>
        </p:txBody>
      </p:sp>
      <p:grpSp>
        <p:nvGrpSpPr>
          <p:cNvPr id="13314" name="Group 53"/>
          <p:cNvGrpSpPr>
            <a:grpSpLocks/>
          </p:cNvGrpSpPr>
          <p:nvPr/>
        </p:nvGrpSpPr>
        <p:grpSpPr bwMode="auto">
          <a:xfrm>
            <a:off x="1674813" y="1590675"/>
            <a:ext cx="5997575" cy="3797300"/>
            <a:chOff x="1674813" y="2027238"/>
            <a:chExt cx="5997575" cy="3797300"/>
          </a:xfrm>
        </p:grpSpPr>
        <p:sp>
          <p:nvSpPr>
            <p:cNvPr id="45059" name="Rectangle 17"/>
            <p:cNvSpPr>
              <a:spLocks noChangeArrowheads="1"/>
            </p:cNvSpPr>
            <p:nvPr/>
          </p:nvSpPr>
          <p:spPr bwMode="auto">
            <a:xfrm>
              <a:off x="1674813" y="3344863"/>
              <a:ext cx="452437" cy="9445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PC</a:t>
              </a:r>
            </a:p>
          </p:txBody>
        </p:sp>
        <p:sp>
          <p:nvSpPr>
            <p:cNvPr id="45060" name="Rectangle 17"/>
            <p:cNvSpPr>
              <a:spLocks noChangeArrowheads="1"/>
            </p:cNvSpPr>
            <p:nvPr/>
          </p:nvSpPr>
          <p:spPr bwMode="auto">
            <a:xfrm>
              <a:off x="2138363" y="4879976"/>
              <a:ext cx="1101725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Inst</a:t>
              </a:r>
            </a:p>
            <a:p>
              <a:pPr algn="ctr">
                <a:defRPr/>
              </a:pPr>
              <a:r>
                <a:rPr lang="en-US"/>
                <a:t>Memory</a:t>
              </a:r>
            </a:p>
          </p:txBody>
        </p:sp>
        <p:sp>
          <p:nvSpPr>
            <p:cNvPr id="13324" name="Rectangle 17"/>
            <p:cNvSpPr>
              <a:spLocks noChangeArrowheads="1"/>
            </p:cNvSpPr>
            <p:nvPr/>
          </p:nvSpPr>
          <p:spPr bwMode="auto">
            <a:xfrm>
              <a:off x="3273425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45062" name="Rectangle 17"/>
            <p:cNvSpPr>
              <a:spLocks noChangeArrowheads="1"/>
            </p:cNvSpPr>
            <p:nvPr/>
          </p:nvSpPr>
          <p:spPr bwMode="auto">
            <a:xfrm>
              <a:off x="4400550" y="2027238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Register File</a:t>
              </a:r>
            </a:p>
          </p:txBody>
        </p:sp>
        <p:sp>
          <p:nvSpPr>
            <p:cNvPr id="13326" name="Rectangle 17"/>
            <p:cNvSpPr>
              <a:spLocks noChangeArrowheads="1"/>
            </p:cNvSpPr>
            <p:nvPr/>
          </p:nvSpPr>
          <p:spPr bwMode="auto">
            <a:xfrm>
              <a:off x="5411788" y="334803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Execute</a:t>
              </a:r>
            </a:p>
          </p:txBody>
        </p:sp>
        <p:sp>
          <p:nvSpPr>
            <p:cNvPr id="45064" name="Rectangle 17"/>
            <p:cNvSpPr>
              <a:spLocks noChangeArrowheads="1"/>
            </p:cNvSpPr>
            <p:nvPr/>
          </p:nvSpPr>
          <p:spPr bwMode="auto">
            <a:xfrm>
              <a:off x="6510338" y="4851401"/>
              <a:ext cx="1101725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Data</a:t>
              </a:r>
            </a:p>
            <a:p>
              <a:pPr algn="ctr">
                <a:defRPr/>
              </a:pPr>
              <a:r>
                <a:rPr lang="en-US"/>
                <a:t>Memory</a:t>
              </a:r>
            </a:p>
          </p:txBody>
        </p:sp>
        <p:sp>
          <p:nvSpPr>
            <p:cNvPr id="13328" name="Line 8"/>
            <p:cNvSpPr>
              <a:spLocks noChangeShapeType="1"/>
            </p:cNvSpPr>
            <p:nvPr/>
          </p:nvSpPr>
          <p:spPr bwMode="auto">
            <a:xfrm>
              <a:off x="5099050" y="4122738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8"/>
            <p:cNvSpPr>
              <a:spLocks noChangeShapeType="1"/>
            </p:cNvSpPr>
            <p:nvPr/>
          </p:nvSpPr>
          <p:spPr bwMode="auto">
            <a:xfrm>
              <a:off x="4384675" y="3910013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>
              <a:off x="5114925" y="35179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8"/>
            <p:cNvSpPr>
              <a:spLocks noChangeShapeType="1"/>
            </p:cNvSpPr>
            <p:nvPr/>
          </p:nvSpPr>
          <p:spPr bwMode="auto">
            <a:xfrm>
              <a:off x="4956175" y="370363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 flipV="1">
              <a:off x="5124450" y="2722563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17"/>
            <p:cNvSpPr>
              <a:spLocks noChangeShapeType="1"/>
            </p:cNvSpPr>
            <p:nvPr/>
          </p:nvSpPr>
          <p:spPr bwMode="auto">
            <a:xfrm flipV="1">
              <a:off x="4965700" y="2741613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8"/>
            <p:cNvSpPr>
              <a:spLocks noChangeShapeType="1"/>
            </p:cNvSpPr>
            <p:nvPr/>
          </p:nvSpPr>
          <p:spPr bwMode="auto">
            <a:xfrm rot="5400000">
              <a:off x="1951037" y="4457701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1"/>
            <p:cNvSpPr>
              <a:spLocks noChangeShapeType="1"/>
            </p:cNvSpPr>
            <p:nvPr/>
          </p:nvSpPr>
          <p:spPr bwMode="auto">
            <a:xfrm rot="16200000" flipV="1">
              <a:off x="2493169" y="3675856"/>
              <a:ext cx="0" cy="731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8"/>
            <p:cNvSpPr>
              <a:spLocks noChangeShapeType="1"/>
            </p:cNvSpPr>
            <p:nvPr/>
          </p:nvSpPr>
          <p:spPr bwMode="auto">
            <a:xfrm rot="5400000">
              <a:off x="2600325" y="4454526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3"/>
            <p:cNvSpPr>
              <a:spLocks noChangeShapeType="1"/>
            </p:cNvSpPr>
            <p:nvPr/>
          </p:nvSpPr>
          <p:spPr bwMode="auto">
            <a:xfrm rot="16200000" flipV="1">
              <a:off x="3145632" y="3915568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8" name="Group 25"/>
            <p:cNvGrpSpPr>
              <a:grpSpLocks/>
            </p:cNvGrpSpPr>
            <p:nvPr/>
          </p:nvGrpSpPr>
          <p:grpSpPr bwMode="auto">
            <a:xfrm>
              <a:off x="6502400" y="4003675"/>
              <a:ext cx="247650" cy="841375"/>
              <a:chOff x="1707" y="2541"/>
              <a:chExt cx="156" cy="530"/>
            </a:xfrm>
          </p:grpSpPr>
          <p:sp>
            <p:nvSpPr>
              <p:cNvPr id="13364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27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9" name="Line 28"/>
            <p:cNvSpPr>
              <a:spLocks noChangeShapeType="1"/>
            </p:cNvSpPr>
            <p:nvPr/>
          </p:nvSpPr>
          <p:spPr bwMode="auto">
            <a:xfrm rot="16200000" flipV="1">
              <a:off x="3875882" y="3228181"/>
              <a:ext cx="0" cy="2459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 flipV="1">
              <a:off x="5102225" y="4119563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8"/>
            <p:cNvSpPr>
              <a:spLocks noChangeShapeType="1"/>
            </p:cNvSpPr>
            <p:nvPr/>
          </p:nvSpPr>
          <p:spPr bwMode="auto">
            <a:xfrm flipH="1">
              <a:off x="4370388" y="3514725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8"/>
            <p:cNvSpPr>
              <a:spLocks noChangeShapeType="1"/>
            </p:cNvSpPr>
            <p:nvPr/>
          </p:nvSpPr>
          <p:spPr bwMode="auto">
            <a:xfrm flipH="1">
              <a:off x="4364038" y="3700463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2"/>
            <p:cNvSpPr>
              <a:spLocks noChangeShapeType="1"/>
            </p:cNvSpPr>
            <p:nvPr/>
          </p:nvSpPr>
          <p:spPr bwMode="auto">
            <a:xfrm flipH="1" flipV="1">
              <a:off x="4652963" y="2741613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3"/>
            <p:cNvSpPr>
              <a:spLocks noChangeShapeType="1"/>
            </p:cNvSpPr>
            <p:nvPr/>
          </p:nvSpPr>
          <p:spPr bwMode="auto">
            <a:xfrm flipH="1" flipV="1">
              <a:off x="4811713" y="2738438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utoShape 10"/>
            <p:cNvSpPr>
              <a:spLocks noChangeArrowheads="1"/>
            </p:cNvSpPr>
            <p:nvPr/>
          </p:nvSpPr>
          <p:spPr bwMode="auto">
            <a:xfrm rot="10800000" flipH="1">
              <a:off x="7110413" y="3067050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900"/>
            </a:p>
          </p:txBody>
        </p:sp>
        <p:sp>
          <p:nvSpPr>
            <p:cNvPr id="13346" name="Line 38"/>
            <p:cNvSpPr>
              <a:spLocks noChangeShapeType="1"/>
            </p:cNvSpPr>
            <p:nvPr/>
          </p:nvSpPr>
          <p:spPr bwMode="auto">
            <a:xfrm flipH="1" flipV="1">
              <a:off x="7477125" y="3289300"/>
              <a:ext cx="0" cy="15541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9"/>
            <p:cNvSpPr>
              <a:spLocks noChangeShapeType="1"/>
            </p:cNvSpPr>
            <p:nvPr/>
          </p:nvSpPr>
          <p:spPr bwMode="auto">
            <a:xfrm flipH="1" flipV="1">
              <a:off x="7391400" y="2735263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8"/>
            <p:cNvSpPr>
              <a:spLocks noChangeShapeType="1"/>
            </p:cNvSpPr>
            <p:nvPr/>
          </p:nvSpPr>
          <p:spPr bwMode="auto">
            <a:xfrm flipH="1">
              <a:off x="6516688" y="37020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41"/>
            <p:cNvSpPr>
              <a:spLocks noChangeShapeType="1"/>
            </p:cNvSpPr>
            <p:nvPr/>
          </p:nvSpPr>
          <p:spPr bwMode="auto">
            <a:xfrm flipH="1" flipV="1">
              <a:off x="6964363" y="2740025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8"/>
            <p:cNvSpPr>
              <a:spLocks noChangeShapeType="1"/>
            </p:cNvSpPr>
            <p:nvPr/>
          </p:nvSpPr>
          <p:spPr bwMode="auto">
            <a:xfrm flipH="1">
              <a:off x="6503988" y="3862388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43"/>
            <p:cNvSpPr>
              <a:spLocks noChangeShapeType="1"/>
            </p:cNvSpPr>
            <p:nvPr/>
          </p:nvSpPr>
          <p:spPr bwMode="auto">
            <a:xfrm flipH="1" flipV="1">
              <a:off x="7272338" y="3303588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2150269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sz="900"/>
            </a:p>
          </p:txBody>
        </p:sp>
        <p:sp>
          <p:nvSpPr>
            <p:cNvPr id="13353" name="Oval 45"/>
            <p:cNvSpPr>
              <a:spLocks noChangeArrowheads="1"/>
            </p:cNvSpPr>
            <p:nvPr/>
          </p:nvSpPr>
          <p:spPr bwMode="auto">
            <a:xfrm>
              <a:off x="2719388" y="3576638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+4</a:t>
              </a:r>
            </a:p>
          </p:txBody>
        </p:sp>
        <p:sp>
          <p:nvSpPr>
            <p:cNvPr id="13354" name="Line 8"/>
            <p:cNvSpPr>
              <a:spLocks noChangeShapeType="1"/>
            </p:cNvSpPr>
            <p:nvPr/>
          </p:nvSpPr>
          <p:spPr bwMode="auto">
            <a:xfrm rot="16200000" flipV="1">
              <a:off x="2756694" y="3956844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47"/>
            <p:cNvSpPr>
              <a:spLocks noChangeShapeType="1"/>
            </p:cNvSpPr>
            <p:nvPr/>
          </p:nvSpPr>
          <p:spPr bwMode="auto">
            <a:xfrm flipV="1">
              <a:off x="2651125" y="4051300"/>
              <a:ext cx="0" cy="4016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48"/>
            <p:cNvSpPr>
              <a:spLocks noChangeShapeType="1"/>
            </p:cNvSpPr>
            <p:nvPr/>
          </p:nvSpPr>
          <p:spPr bwMode="auto">
            <a:xfrm rot="16200000" flipH="1">
              <a:off x="2221707" y="3474243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49"/>
            <p:cNvSpPr>
              <a:spLocks noChangeShapeType="1"/>
            </p:cNvSpPr>
            <p:nvPr/>
          </p:nvSpPr>
          <p:spPr bwMode="auto">
            <a:xfrm rot="16200000" flipH="1">
              <a:off x="2628107" y="3636168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8"/>
            <p:cNvSpPr>
              <a:spLocks noChangeShapeType="1"/>
            </p:cNvSpPr>
            <p:nvPr/>
          </p:nvSpPr>
          <p:spPr bwMode="auto">
            <a:xfrm flipH="1">
              <a:off x="6510338" y="3516313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51"/>
            <p:cNvSpPr>
              <a:spLocks noChangeShapeType="1"/>
            </p:cNvSpPr>
            <p:nvPr/>
          </p:nvSpPr>
          <p:spPr bwMode="auto">
            <a:xfrm flipH="1" flipV="1">
              <a:off x="6792913" y="3165475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52"/>
            <p:cNvSpPr>
              <a:spLocks noChangeShapeType="1"/>
            </p:cNvSpPr>
            <p:nvPr/>
          </p:nvSpPr>
          <p:spPr bwMode="auto">
            <a:xfrm rot="16200000" flipV="1">
              <a:off x="4758532" y="1153318"/>
              <a:ext cx="0" cy="4049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53"/>
            <p:cNvSpPr>
              <a:spLocks noChangeShapeType="1"/>
            </p:cNvSpPr>
            <p:nvPr/>
          </p:nvSpPr>
          <p:spPr bwMode="auto">
            <a:xfrm rot="16200000" flipH="1">
              <a:off x="2636044" y="3366294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54"/>
            <p:cNvSpPr>
              <a:spLocks noChangeShapeType="1"/>
            </p:cNvSpPr>
            <p:nvPr/>
          </p:nvSpPr>
          <p:spPr bwMode="auto">
            <a:xfrm flipH="1" flipV="1">
              <a:off x="2733675" y="3165475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AutoShape 55"/>
            <p:cNvSpPr>
              <a:spLocks noChangeArrowheads="1"/>
            </p:cNvSpPr>
            <p:nvPr/>
          </p:nvSpPr>
          <p:spPr bwMode="auto">
            <a:xfrm>
              <a:off x="1774825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96950" y="5500688"/>
            <a:ext cx="7720013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Datapath</a:t>
            </a:r>
            <a:r>
              <a:rPr lang="en-US" sz="2400" dirty="0">
                <a:solidFill>
                  <a:schemeClr val="accent1"/>
                </a:solidFill>
              </a:rPr>
              <a:t> and control </a:t>
            </a:r>
            <a:r>
              <a:rPr lang="en-US" sz="2400" dirty="0" smtClean="0">
                <a:solidFill>
                  <a:schemeClr val="accent1"/>
                </a:solidFill>
              </a:rPr>
              <a:t>are </a:t>
            </a:r>
            <a:r>
              <a:rPr lang="en-US" sz="2400" dirty="0">
                <a:solidFill>
                  <a:schemeClr val="accent1"/>
                </a:solidFill>
              </a:rPr>
              <a:t>derived automatically from a high-level rule-based description 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742238" y="1412875"/>
            <a:ext cx="14017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read &amp; 1 write ports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905250" y="4321175"/>
            <a:ext cx="22574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separate Instruction &amp; Data memories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267" y="1454058"/>
            <a:ext cx="3609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 an illustrative example, we will use SMIPS, a 35-instruction subset of MIPS ISA without the delay slot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4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Hardwired Control Table</a:t>
            </a:r>
            <a:endParaRPr lang="en-US" sz="24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830172" name="Group 284"/>
          <p:cNvGraphicFramePr>
            <a:graphicFrameLocks noGrp="1"/>
          </p:cNvGraphicFramePr>
          <p:nvPr/>
        </p:nvGraphicFramePr>
        <p:xfrm>
          <a:off x="519113" y="1588235"/>
          <a:ext cx="8280400" cy="4105276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Opcode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ExtSel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WBSrc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PCSrc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ALUiu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98" name="Rectangle 145"/>
          <p:cNvSpPr>
            <a:spLocks noChangeArrowheads="1"/>
          </p:cNvSpPr>
          <p:nvPr/>
        </p:nvSpPr>
        <p:spPr bwMode="auto">
          <a:xfrm>
            <a:off x="685800" y="5915025"/>
            <a:ext cx="6645275" cy="657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solidFill>
                  <a:schemeClr val="bg2"/>
                </a:solidFill>
                <a:latin typeface="Arial" charset="0"/>
              </a:rPr>
              <a:t>BSrc = Reg / Imm		WBSrc = ALU / Mem / PC    </a:t>
            </a:r>
          </a:p>
          <a:p>
            <a:pPr eaLnBrk="0" hangingPunct="0"/>
            <a:r>
              <a:rPr lang="en-US" sz="1800">
                <a:solidFill>
                  <a:schemeClr val="bg2"/>
                </a:solidFill>
                <a:latin typeface="Arial" charset="0"/>
              </a:rPr>
              <a:t>RegDst = rt / rd / R31	PCSrc = pc+4 / br / rind / jabs	</a:t>
            </a:r>
          </a:p>
        </p:txBody>
      </p:sp>
      <p:grpSp>
        <p:nvGrpSpPr>
          <p:cNvPr id="2" name="Group 294"/>
          <p:cNvGrpSpPr>
            <a:grpSpLocks/>
          </p:cNvGrpSpPr>
          <p:nvPr/>
        </p:nvGrpSpPr>
        <p:grpSpPr bwMode="auto">
          <a:xfrm>
            <a:off x="1943100" y="5320065"/>
            <a:ext cx="6611938" cy="346075"/>
            <a:chOff x="1224" y="3174"/>
            <a:chExt cx="4165" cy="218"/>
          </a:xfrm>
        </p:grpSpPr>
        <p:grpSp>
          <p:nvGrpSpPr>
            <p:cNvPr id="11494" name="Group 146"/>
            <p:cNvGrpSpPr>
              <a:grpSpLocks/>
            </p:cNvGrpSpPr>
            <p:nvPr/>
          </p:nvGrpSpPr>
          <p:grpSpPr bwMode="auto">
            <a:xfrm>
              <a:off x="1224" y="3174"/>
              <a:ext cx="1766" cy="215"/>
              <a:chOff x="1248" y="4032"/>
              <a:chExt cx="1766" cy="258"/>
            </a:xfrm>
          </p:grpSpPr>
          <p:sp>
            <p:nvSpPr>
              <p:cNvPr id="11499" name="Text Box 147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73" cy="2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FF0000"/>
                    </a:solidFill>
                    <a:latin typeface="Arial" charset="0"/>
                  </a:rPr>
                  <a:t>*</a:t>
                </a:r>
              </a:p>
            </p:txBody>
          </p:sp>
          <p:sp>
            <p:nvSpPr>
              <p:cNvPr id="11500" name="Text Box 148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73" cy="2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FF0000"/>
                    </a:solidFill>
                    <a:latin typeface="Arial" charset="0"/>
                  </a:rPr>
                  <a:t>*</a:t>
                </a:r>
              </a:p>
            </p:txBody>
          </p:sp>
          <p:sp>
            <p:nvSpPr>
              <p:cNvPr id="11501" name="Text Box 149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73" cy="2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FF0000"/>
                    </a:solidFill>
                    <a:latin typeface="Arial" charset="0"/>
                  </a:rPr>
                  <a:t>*</a:t>
                </a:r>
              </a:p>
            </p:txBody>
          </p:sp>
          <p:sp>
            <p:nvSpPr>
              <p:cNvPr id="11502" name="Text Box 150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8" cy="2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FF0000"/>
                    </a:solidFill>
                    <a:latin typeface="Arial" charset="0"/>
                  </a:rPr>
                  <a:t>no</a:t>
                </a:r>
              </a:p>
            </p:txBody>
          </p:sp>
        </p:grpSp>
        <p:sp>
          <p:nvSpPr>
            <p:cNvPr id="11495" name="Text Box 151"/>
            <p:cNvSpPr txBox="1">
              <a:spLocks noChangeArrowheads="1"/>
            </p:cNvSpPr>
            <p:nvPr/>
          </p:nvSpPr>
          <p:spPr bwMode="auto">
            <a:xfrm>
              <a:off x="3308" y="3176"/>
              <a:ext cx="34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yes</a:t>
              </a:r>
            </a:p>
          </p:txBody>
        </p:sp>
        <p:sp>
          <p:nvSpPr>
            <p:cNvPr id="11496" name="Text Box 15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9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rind</a:t>
              </a:r>
            </a:p>
          </p:txBody>
        </p:sp>
        <p:sp>
          <p:nvSpPr>
            <p:cNvPr id="11497" name="Text Box 154"/>
            <p:cNvSpPr txBox="1">
              <a:spLocks noChangeArrowheads="1"/>
            </p:cNvSpPr>
            <p:nvPr/>
          </p:nvSpPr>
          <p:spPr bwMode="auto">
            <a:xfrm>
              <a:off x="3852" y="3176"/>
              <a:ext cx="31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PC</a:t>
              </a:r>
            </a:p>
          </p:txBody>
        </p:sp>
        <p:sp>
          <p:nvSpPr>
            <p:cNvPr id="11498" name="Text Box 155"/>
            <p:cNvSpPr txBox="1">
              <a:spLocks noChangeArrowheads="1"/>
            </p:cNvSpPr>
            <p:nvPr/>
          </p:nvSpPr>
          <p:spPr bwMode="auto">
            <a:xfrm>
              <a:off x="4372" y="3177"/>
              <a:ext cx="38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R31</a:t>
              </a:r>
            </a:p>
          </p:txBody>
        </p:sp>
      </p:grpSp>
      <p:sp>
        <p:nvSpPr>
          <p:cNvPr id="1830044" name="Text Box 156"/>
          <p:cNvSpPr txBox="1">
            <a:spLocks noChangeArrowheads="1"/>
          </p:cNvSpPr>
          <p:nvPr/>
        </p:nvSpPr>
        <p:spPr bwMode="auto">
          <a:xfrm>
            <a:off x="7985125" y="5002565"/>
            <a:ext cx="569913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rind</a:t>
            </a:r>
          </a:p>
        </p:txBody>
      </p:sp>
      <p:grpSp>
        <p:nvGrpSpPr>
          <p:cNvPr id="4" name="Group 292"/>
          <p:cNvGrpSpPr>
            <a:grpSpLocks/>
          </p:cNvGrpSpPr>
          <p:nvPr/>
        </p:nvGrpSpPr>
        <p:grpSpPr bwMode="auto">
          <a:xfrm>
            <a:off x="1928813" y="5002565"/>
            <a:ext cx="1908175" cy="341313"/>
            <a:chOff x="1215" y="2974"/>
            <a:chExt cx="1202" cy="215"/>
          </a:xfrm>
        </p:grpSpPr>
        <p:sp>
          <p:nvSpPr>
            <p:cNvPr id="11491" name="Text Box 157"/>
            <p:cNvSpPr txBox="1">
              <a:spLocks noChangeArrowheads="1"/>
            </p:cNvSpPr>
            <p:nvPr/>
          </p:nvSpPr>
          <p:spPr bwMode="auto">
            <a:xfrm>
              <a:off x="1215" y="297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92" name="Text Box 158"/>
            <p:cNvSpPr txBox="1">
              <a:spLocks noChangeArrowheads="1"/>
            </p:cNvSpPr>
            <p:nvPr/>
          </p:nvSpPr>
          <p:spPr bwMode="auto">
            <a:xfrm>
              <a:off x="1736" y="297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93" name="Text Box 159"/>
            <p:cNvSpPr txBox="1">
              <a:spLocks noChangeArrowheads="1"/>
            </p:cNvSpPr>
            <p:nvPr/>
          </p:nvSpPr>
          <p:spPr bwMode="auto">
            <a:xfrm>
              <a:off x="2244" y="297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5" name="Group 293"/>
          <p:cNvGrpSpPr>
            <a:grpSpLocks/>
          </p:cNvGrpSpPr>
          <p:nvPr/>
        </p:nvGrpSpPr>
        <p:grpSpPr bwMode="auto">
          <a:xfrm>
            <a:off x="4318000" y="5002565"/>
            <a:ext cx="3062288" cy="341313"/>
            <a:chOff x="2720" y="2974"/>
            <a:chExt cx="1929" cy="215"/>
          </a:xfrm>
        </p:grpSpPr>
        <p:sp>
          <p:nvSpPr>
            <p:cNvPr id="11487" name="Text Box 160"/>
            <p:cNvSpPr txBox="1">
              <a:spLocks noChangeArrowheads="1"/>
            </p:cNvSpPr>
            <p:nvPr/>
          </p:nvSpPr>
          <p:spPr bwMode="auto">
            <a:xfrm>
              <a:off x="2720" y="2974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88" name="Text Box 161"/>
            <p:cNvSpPr txBox="1">
              <a:spLocks noChangeArrowheads="1"/>
            </p:cNvSpPr>
            <p:nvPr/>
          </p:nvSpPr>
          <p:spPr bwMode="auto">
            <a:xfrm>
              <a:off x="3340" y="2974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89" name="Text Box 162"/>
            <p:cNvSpPr txBox="1">
              <a:spLocks noChangeArrowheads="1"/>
            </p:cNvSpPr>
            <p:nvPr/>
          </p:nvSpPr>
          <p:spPr bwMode="auto">
            <a:xfrm>
              <a:off x="3924" y="297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90" name="Text Box 163"/>
            <p:cNvSpPr txBox="1">
              <a:spLocks noChangeArrowheads="1"/>
            </p:cNvSpPr>
            <p:nvPr/>
          </p:nvSpPr>
          <p:spPr bwMode="auto">
            <a:xfrm>
              <a:off x="4476" y="297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sp>
        <p:nvSpPr>
          <p:cNvPr id="1830052" name="Text Box 164"/>
          <p:cNvSpPr txBox="1">
            <a:spLocks noChangeArrowheads="1"/>
          </p:cNvSpPr>
          <p:nvPr/>
        </p:nvSpPr>
        <p:spPr bwMode="auto">
          <a:xfrm>
            <a:off x="7967663" y="4700940"/>
            <a:ext cx="6080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jabs</a:t>
            </a:r>
          </a:p>
        </p:txBody>
      </p:sp>
      <p:grpSp>
        <p:nvGrpSpPr>
          <p:cNvPr id="6" name="Group 291"/>
          <p:cNvGrpSpPr>
            <a:grpSpLocks/>
          </p:cNvGrpSpPr>
          <p:nvPr/>
        </p:nvGrpSpPr>
        <p:grpSpPr bwMode="auto">
          <a:xfrm>
            <a:off x="1927225" y="4637440"/>
            <a:ext cx="2830513" cy="368300"/>
            <a:chOff x="1214" y="2744"/>
            <a:chExt cx="1783" cy="232"/>
          </a:xfrm>
        </p:grpSpPr>
        <p:sp>
          <p:nvSpPr>
            <p:cNvPr id="11483" name="Text Box 166"/>
            <p:cNvSpPr txBox="1">
              <a:spLocks noChangeArrowheads="1"/>
            </p:cNvSpPr>
            <p:nvPr/>
          </p:nvSpPr>
          <p:spPr bwMode="auto">
            <a:xfrm>
              <a:off x="1214" y="274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84" name="Text Box 167"/>
            <p:cNvSpPr txBox="1">
              <a:spLocks noChangeArrowheads="1"/>
            </p:cNvSpPr>
            <p:nvPr/>
          </p:nvSpPr>
          <p:spPr bwMode="auto">
            <a:xfrm>
              <a:off x="1735" y="274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85" name="Text Box 168"/>
            <p:cNvSpPr txBox="1">
              <a:spLocks noChangeArrowheads="1"/>
            </p:cNvSpPr>
            <p:nvPr/>
          </p:nvSpPr>
          <p:spPr bwMode="auto">
            <a:xfrm>
              <a:off x="2243" y="2761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86" name="Text Box 169"/>
            <p:cNvSpPr txBox="1">
              <a:spLocks noChangeArrowheads="1"/>
            </p:cNvSpPr>
            <p:nvPr/>
          </p:nvSpPr>
          <p:spPr bwMode="auto">
            <a:xfrm>
              <a:off x="2719" y="2744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</p:grpSp>
      <p:sp>
        <p:nvSpPr>
          <p:cNvPr id="1830058" name="Text Box 170"/>
          <p:cNvSpPr txBox="1">
            <a:spLocks noChangeArrowheads="1"/>
          </p:cNvSpPr>
          <p:nvPr/>
        </p:nvSpPr>
        <p:spPr bwMode="auto">
          <a:xfrm>
            <a:off x="5253038" y="4700940"/>
            <a:ext cx="5445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yes</a:t>
            </a:r>
          </a:p>
        </p:txBody>
      </p:sp>
      <p:sp>
        <p:nvSpPr>
          <p:cNvPr id="1830059" name="Text Box 171"/>
          <p:cNvSpPr txBox="1">
            <a:spLocks noChangeArrowheads="1"/>
          </p:cNvSpPr>
          <p:nvPr/>
        </p:nvSpPr>
        <p:spPr bwMode="auto">
          <a:xfrm>
            <a:off x="6118225" y="4700940"/>
            <a:ext cx="50482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PC</a:t>
            </a:r>
          </a:p>
        </p:txBody>
      </p:sp>
      <p:sp>
        <p:nvSpPr>
          <p:cNvPr id="1830060" name="Text Box 172"/>
          <p:cNvSpPr txBox="1">
            <a:spLocks noChangeArrowheads="1"/>
          </p:cNvSpPr>
          <p:nvPr/>
        </p:nvSpPr>
        <p:spPr bwMode="auto">
          <a:xfrm>
            <a:off x="6942138" y="4700940"/>
            <a:ext cx="6080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R31</a:t>
            </a:r>
          </a:p>
        </p:txBody>
      </p:sp>
      <p:sp>
        <p:nvSpPr>
          <p:cNvPr id="1830061" name="Text Box 173"/>
          <p:cNvSpPr txBox="1">
            <a:spLocks noChangeArrowheads="1"/>
          </p:cNvSpPr>
          <p:nvPr/>
        </p:nvSpPr>
        <p:spPr bwMode="auto">
          <a:xfrm>
            <a:off x="7961313" y="4304065"/>
            <a:ext cx="6080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jabs</a:t>
            </a:r>
          </a:p>
        </p:txBody>
      </p:sp>
      <p:grpSp>
        <p:nvGrpSpPr>
          <p:cNvPr id="7" name="Group 290"/>
          <p:cNvGrpSpPr>
            <a:grpSpLocks/>
          </p:cNvGrpSpPr>
          <p:nvPr/>
        </p:nvGrpSpPr>
        <p:grpSpPr bwMode="auto">
          <a:xfrm>
            <a:off x="1927225" y="4297715"/>
            <a:ext cx="1908175" cy="366713"/>
            <a:chOff x="1214" y="2530"/>
            <a:chExt cx="1202" cy="231"/>
          </a:xfrm>
        </p:grpSpPr>
        <p:sp>
          <p:nvSpPr>
            <p:cNvPr id="11480" name="Text Box 174"/>
            <p:cNvSpPr txBox="1">
              <a:spLocks noChangeArrowheads="1"/>
            </p:cNvSpPr>
            <p:nvPr/>
          </p:nvSpPr>
          <p:spPr bwMode="auto">
            <a:xfrm>
              <a:off x="1214" y="2530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81" name="Text Box 175"/>
            <p:cNvSpPr txBox="1">
              <a:spLocks noChangeArrowheads="1"/>
            </p:cNvSpPr>
            <p:nvPr/>
          </p:nvSpPr>
          <p:spPr bwMode="auto">
            <a:xfrm>
              <a:off x="1735" y="253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82" name="Text Box 176"/>
            <p:cNvSpPr txBox="1">
              <a:spLocks noChangeArrowheads="1"/>
            </p:cNvSpPr>
            <p:nvPr/>
          </p:nvSpPr>
          <p:spPr bwMode="auto">
            <a:xfrm>
              <a:off x="2243" y="2546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8" name="Group 289"/>
          <p:cNvGrpSpPr>
            <a:grpSpLocks/>
          </p:cNvGrpSpPr>
          <p:nvPr/>
        </p:nvGrpSpPr>
        <p:grpSpPr bwMode="auto">
          <a:xfrm>
            <a:off x="4316413" y="4304065"/>
            <a:ext cx="3062287" cy="341313"/>
            <a:chOff x="2719" y="2534"/>
            <a:chExt cx="1929" cy="215"/>
          </a:xfrm>
        </p:grpSpPr>
        <p:sp>
          <p:nvSpPr>
            <p:cNvPr id="11476" name="Text Box 177"/>
            <p:cNvSpPr txBox="1">
              <a:spLocks noChangeArrowheads="1"/>
            </p:cNvSpPr>
            <p:nvPr/>
          </p:nvSpPr>
          <p:spPr bwMode="auto">
            <a:xfrm>
              <a:off x="2719" y="2534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77" name="Text Box 178"/>
            <p:cNvSpPr txBox="1">
              <a:spLocks noChangeArrowheads="1"/>
            </p:cNvSpPr>
            <p:nvPr/>
          </p:nvSpPr>
          <p:spPr bwMode="auto">
            <a:xfrm>
              <a:off x="3338" y="2534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78" name="Text Box 179"/>
            <p:cNvSpPr txBox="1">
              <a:spLocks noChangeArrowheads="1"/>
            </p:cNvSpPr>
            <p:nvPr/>
          </p:nvSpPr>
          <p:spPr bwMode="auto">
            <a:xfrm>
              <a:off x="3923" y="253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79" name="Text Box 180"/>
            <p:cNvSpPr txBox="1">
              <a:spLocks noChangeArrowheads="1"/>
            </p:cNvSpPr>
            <p:nvPr/>
          </p:nvSpPr>
          <p:spPr bwMode="auto">
            <a:xfrm>
              <a:off x="4475" y="2534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sp>
        <p:nvSpPr>
          <p:cNvPr id="1830069" name="Text Box 181"/>
          <p:cNvSpPr txBox="1">
            <a:spLocks noChangeArrowheads="1"/>
          </p:cNvSpPr>
          <p:nvPr/>
        </p:nvSpPr>
        <p:spPr bwMode="auto">
          <a:xfrm>
            <a:off x="7920038" y="4015140"/>
            <a:ext cx="69056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pc+4</a:t>
            </a:r>
          </a:p>
        </p:txBody>
      </p:sp>
      <p:grpSp>
        <p:nvGrpSpPr>
          <p:cNvPr id="9" name="Group 182"/>
          <p:cNvGrpSpPr>
            <a:grpSpLocks/>
          </p:cNvGrpSpPr>
          <p:nvPr/>
        </p:nvGrpSpPr>
        <p:grpSpPr bwMode="auto">
          <a:xfrm>
            <a:off x="1670050" y="4015140"/>
            <a:ext cx="5727700" cy="341313"/>
            <a:chOff x="1076" y="2976"/>
            <a:chExt cx="3608" cy="258"/>
          </a:xfrm>
        </p:grpSpPr>
        <p:sp>
          <p:nvSpPr>
            <p:cNvPr id="11469" name="Text Box 183"/>
            <p:cNvSpPr txBox="1">
              <a:spLocks noChangeArrowheads="1"/>
            </p:cNvSpPr>
            <p:nvPr/>
          </p:nvSpPr>
          <p:spPr bwMode="auto">
            <a:xfrm>
              <a:off x="1076" y="2976"/>
              <a:ext cx="506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sExt</a:t>
              </a:r>
              <a:r>
                <a:rPr lang="en-US" sz="1800" baseline="-25000">
                  <a:solidFill>
                    <a:srgbClr val="FF0000"/>
                  </a:solidFill>
                  <a:latin typeface="Arial" charset="0"/>
                </a:rPr>
                <a:t>16</a:t>
              </a:r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1470" name="Text Box 184"/>
            <p:cNvSpPr txBox="1">
              <a:spLocks noChangeArrowheads="1"/>
            </p:cNvSpPr>
            <p:nvPr/>
          </p:nvSpPr>
          <p:spPr bwMode="auto">
            <a:xfrm>
              <a:off x="1727" y="2976"/>
              <a:ext cx="173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71" name="Text Box 185"/>
            <p:cNvSpPr txBox="1">
              <a:spLocks noChangeArrowheads="1"/>
            </p:cNvSpPr>
            <p:nvPr/>
          </p:nvSpPr>
          <p:spPr bwMode="auto">
            <a:xfrm>
              <a:off x="2178" y="2976"/>
              <a:ext cx="278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0?</a:t>
              </a:r>
            </a:p>
          </p:txBody>
        </p:sp>
        <p:sp>
          <p:nvSpPr>
            <p:cNvPr id="11472" name="Text Box 186"/>
            <p:cNvSpPr txBox="1">
              <a:spLocks noChangeArrowheads="1"/>
            </p:cNvSpPr>
            <p:nvPr/>
          </p:nvSpPr>
          <p:spPr bwMode="auto">
            <a:xfrm>
              <a:off x="2766" y="2976"/>
              <a:ext cx="278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73" name="Text Box 187"/>
            <p:cNvSpPr txBox="1">
              <a:spLocks noChangeArrowheads="1"/>
            </p:cNvSpPr>
            <p:nvPr/>
          </p:nvSpPr>
          <p:spPr bwMode="auto">
            <a:xfrm>
              <a:off x="3342" y="2976"/>
              <a:ext cx="278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74" name="Text Box 188"/>
            <p:cNvSpPr txBox="1">
              <a:spLocks noChangeArrowheads="1"/>
            </p:cNvSpPr>
            <p:nvPr/>
          </p:nvSpPr>
          <p:spPr bwMode="auto">
            <a:xfrm>
              <a:off x="3983" y="2976"/>
              <a:ext cx="173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75" name="Text Box 189"/>
            <p:cNvSpPr txBox="1">
              <a:spLocks noChangeArrowheads="1"/>
            </p:cNvSpPr>
            <p:nvPr/>
          </p:nvSpPr>
          <p:spPr bwMode="auto">
            <a:xfrm>
              <a:off x="4511" y="2976"/>
              <a:ext cx="173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sp>
        <p:nvSpPr>
          <p:cNvPr id="1830078" name="Text Box 190"/>
          <p:cNvSpPr txBox="1">
            <a:spLocks noChangeArrowheads="1"/>
          </p:cNvSpPr>
          <p:nvPr/>
        </p:nvSpPr>
        <p:spPr bwMode="auto">
          <a:xfrm>
            <a:off x="8070850" y="3648428"/>
            <a:ext cx="390525" cy="34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br</a:t>
            </a:r>
          </a:p>
        </p:txBody>
      </p:sp>
      <p:sp>
        <p:nvSpPr>
          <p:cNvPr id="1830079" name="Text Box 191"/>
          <p:cNvSpPr txBox="1">
            <a:spLocks noChangeArrowheads="1"/>
          </p:cNvSpPr>
          <p:nvPr/>
        </p:nvSpPr>
        <p:spPr bwMode="auto">
          <a:xfrm>
            <a:off x="1660525" y="3648428"/>
            <a:ext cx="803275" cy="34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sExt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16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30080" name="Text Box 192"/>
          <p:cNvSpPr txBox="1">
            <a:spLocks noChangeArrowheads="1"/>
          </p:cNvSpPr>
          <p:nvPr/>
        </p:nvSpPr>
        <p:spPr bwMode="auto">
          <a:xfrm>
            <a:off x="2754313" y="3648428"/>
            <a:ext cx="274637" cy="34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*</a:t>
            </a:r>
          </a:p>
        </p:txBody>
      </p:sp>
      <p:sp>
        <p:nvSpPr>
          <p:cNvPr id="1830081" name="Text Box 193"/>
          <p:cNvSpPr txBox="1">
            <a:spLocks noChangeArrowheads="1"/>
          </p:cNvSpPr>
          <p:nvPr/>
        </p:nvSpPr>
        <p:spPr bwMode="auto">
          <a:xfrm>
            <a:off x="3476625" y="3648428"/>
            <a:ext cx="441325" cy="34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0?</a:t>
            </a:r>
          </a:p>
        </p:txBody>
      </p:sp>
      <p:grpSp>
        <p:nvGrpSpPr>
          <p:cNvPr id="10" name="Group 288"/>
          <p:cNvGrpSpPr>
            <a:grpSpLocks/>
          </p:cNvGrpSpPr>
          <p:nvPr/>
        </p:nvGrpSpPr>
        <p:grpSpPr bwMode="auto">
          <a:xfrm>
            <a:off x="4316413" y="3648428"/>
            <a:ext cx="3062287" cy="341312"/>
            <a:chOff x="2719" y="2121"/>
            <a:chExt cx="1929" cy="215"/>
          </a:xfrm>
        </p:grpSpPr>
        <p:sp>
          <p:nvSpPr>
            <p:cNvPr id="11465" name="Text Box 194"/>
            <p:cNvSpPr txBox="1">
              <a:spLocks noChangeArrowheads="1"/>
            </p:cNvSpPr>
            <p:nvPr/>
          </p:nvSpPr>
          <p:spPr bwMode="auto">
            <a:xfrm>
              <a:off x="2719" y="2121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66" name="Text Box 195"/>
            <p:cNvSpPr txBox="1">
              <a:spLocks noChangeArrowheads="1"/>
            </p:cNvSpPr>
            <p:nvPr/>
          </p:nvSpPr>
          <p:spPr bwMode="auto">
            <a:xfrm>
              <a:off x="3338" y="2121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67" name="Text Box 196"/>
            <p:cNvSpPr txBox="1">
              <a:spLocks noChangeArrowheads="1"/>
            </p:cNvSpPr>
            <p:nvPr/>
          </p:nvSpPr>
          <p:spPr bwMode="auto">
            <a:xfrm>
              <a:off x="3923" y="2121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68" name="Text Box 197"/>
            <p:cNvSpPr txBox="1">
              <a:spLocks noChangeArrowheads="1"/>
            </p:cNvSpPr>
            <p:nvPr/>
          </p:nvSpPr>
          <p:spPr bwMode="auto">
            <a:xfrm>
              <a:off x="4475" y="2121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11" name="Group 287"/>
          <p:cNvGrpSpPr>
            <a:grpSpLocks/>
          </p:cNvGrpSpPr>
          <p:nvPr/>
        </p:nvGrpSpPr>
        <p:grpSpPr bwMode="auto">
          <a:xfrm>
            <a:off x="1660525" y="3286478"/>
            <a:ext cx="6950075" cy="341312"/>
            <a:chOff x="1046" y="1893"/>
            <a:chExt cx="4378" cy="215"/>
          </a:xfrm>
        </p:grpSpPr>
        <p:sp>
          <p:nvSpPr>
            <p:cNvPr id="11457" name="Text Box 198"/>
            <p:cNvSpPr txBox="1">
              <a:spLocks noChangeArrowheads="1"/>
            </p:cNvSpPr>
            <p:nvPr/>
          </p:nvSpPr>
          <p:spPr bwMode="auto">
            <a:xfrm>
              <a:off x="4989" y="1893"/>
              <a:ext cx="435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pc+4</a:t>
              </a:r>
            </a:p>
          </p:txBody>
        </p:sp>
        <p:sp>
          <p:nvSpPr>
            <p:cNvPr id="11458" name="Text Box 199"/>
            <p:cNvSpPr txBox="1">
              <a:spLocks noChangeArrowheads="1"/>
            </p:cNvSpPr>
            <p:nvPr/>
          </p:nvSpPr>
          <p:spPr bwMode="auto">
            <a:xfrm>
              <a:off x="1046" y="1893"/>
              <a:ext cx="506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sExt</a:t>
              </a:r>
              <a:r>
                <a:rPr lang="en-US" sz="1800" baseline="-25000">
                  <a:solidFill>
                    <a:srgbClr val="FF0000"/>
                  </a:solidFill>
                  <a:latin typeface="Arial" charset="0"/>
                </a:rPr>
                <a:t>16</a:t>
              </a:r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1459" name="Text Box 200"/>
            <p:cNvSpPr txBox="1">
              <a:spLocks noChangeArrowheads="1"/>
            </p:cNvSpPr>
            <p:nvPr/>
          </p:nvSpPr>
          <p:spPr bwMode="auto">
            <a:xfrm>
              <a:off x="1621" y="1893"/>
              <a:ext cx="399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Imm</a:t>
              </a:r>
            </a:p>
          </p:txBody>
        </p:sp>
        <p:sp>
          <p:nvSpPr>
            <p:cNvPr id="11460" name="Text Box 201"/>
            <p:cNvSpPr txBox="1">
              <a:spLocks noChangeArrowheads="1"/>
            </p:cNvSpPr>
            <p:nvPr/>
          </p:nvSpPr>
          <p:spPr bwMode="auto">
            <a:xfrm>
              <a:off x="2229" y="1893"/>
              <a:ext cx="20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1461" name="Text Box 202"/>
            <p:cNvSpPr txBox="1">
              <a:spLocks noChangeArrowheads="1"/>
            </p:cNvSpPr>
            <p:nvPr/>
          </p:nvSpPr>
          <p:spPr bwMode="auto">
            <a:xfrm>
              <a:off x="2685" y="1893"/>
              <a:ext cx="34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yes</a:t>
              </a:r>
            </a:p>
          </p:txBody>
        </p:sp>
        <p:sp>
          <p:nvSpPr>
            <p:cNvPr id="11462" name="Text Box 203"/>
            <p:cNvSpPr txBox="1">
              <a:spLocks noChangeArrowheads="1"/>
            </p:cNvSpPr>
            <p:nvPr/>
          </p:nvSpPr>
          <p:spPr bwMode="auto">
            <a:xfrm>
              <a:off x="3338" y="1893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63" name="Text Box 204"/>
            <p:cNvSpPr txBox="1">
              <a:spLocks noChangeArrowheads="1"/>
            </p:cNvSpPr>
            <p:nvPr/>
          </p:nvSpPr>
          <p:spPr bwMode="auto">
            <a:xfrm>
              <a:off x="3923" y="1893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  <p:sp>
          <p:nvSpPr>
            <p:cNvPr id="11464" name="Text Box 205"/>
            <p:cNvSpPr txBox="1">
              <a:spLocks noChangeArrowheads="1"/>
            </p:cNvSpPr>
            <p:nvPr/>
          </p:nvSpPr>
          <p:spPr bwMode="auto">
            <a:xfrm>
              <a:off x="4475" y="1893"/>
              <a:ext cx="17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*</a:t>
              </a:r>
            </a:p>
          </p:txBody>
        </p:sp>
      </p:grpSp>
      <p:grpSp>
        <p:nvGrpSpPr>
          <p:cNvPr id="12" name="Group 285"/>
          <p:cNvGrpSpPr>
            <a:grpSpLocks/>
          </p:cNvGrpSpPr>
          <p:nvPr/>
        </p:nvGrpSpPr>
        <p:grpSpPr bwMode="auto">
          <a:xfrm>
            <a:off x="2573338" y="2649890"/>
            <a:ext cx="6037262" cy="341313"/>
            <a:chOff x="1621" y="1492"/>
            <a:chExt cx="3803" cy="215"/>
          </a:xfrm>
        </p:grpSpPr>
        <p:sp>
          <p:nvSpPr>
            <p:cNvPr id="11450" name="Text Box 207"/>
            <p:cNvSpPr txBox="1">
              <a:spLocks noChangeArrowheads="1"/>
            </p:cNvSpPr>
            <p:nvPr/>
          </p:nvSpPr>
          <p:spPr bwMode="auto">
            <a:xfrm>
              <a:off x="4989" y="1492"/>
              <a:ext cx="435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pc+4</a:t>
              </a:r>
            </a:p>
          </p:txBody>
        </p:sp>
        <p:sp>
          <p:nvSpPr>
            <p:cNvPr id="11451" name="Text Box 208"/>
            <p:cNvSpPr txBox="1">
              <a:spLocks noChangeArrowheads="1"/>
            </p:cNvSpPr>
            <p:nvPr/>
          </p:nvSpPr>
          <p:spPr bwMode="auto">
            <a:xfrm>
              <a:off x="1621" y="1492"/>
              <a:ext cx="399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Imm</a:t>
              </a:r>
            </a:p>
          </p:txBody>
        </p:sp>
        <p:sp>
          <p:nvSpPr>
            <p:cNvPr id="11452" name="Text Box 209"/>
            <p:cNvSpPr txBox="1">
              <a:spLocks noChangeArrowheads="1"/>
            </p:cNvSpPr>
            <p:nvPr/>
          </p:nvSpPr>
          <p:spPr bwMode="auto">
            <a:xfrm>
              <a:off x="2174" y="1492"/>
              <a:ext cx="310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Op</a:t>
              </a:r>
            </a:p>
          </p:txBody>
        </p:sp>
        <p:sp>
          <p:nvSpPr>
            <p:cNvPr id="11453" name="Text Box 210"/>
            <p:cNvSpPr txBox="1">
              <a:spLocks noChangeArrowheads="1"/>
            </p:cNvSpPr>
            <p:nvPr/>
          </p:nvSpPr>
          <p:spPr bwMode="auto">
            <a:xfrm>
              <a:off x="2719" y="1492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54" name="Text Box 211"/>
            <p:cNvSpPr txBox="1">
              <a:spLocks noChangeArrowheads="1"/>
            </p:cNvSpPr>
            <p:nvPr/>
          </p:nvSpPr>
          <p:spPr bwMode="auto">
            <a:xfrm>
              <a:off x="3305" y="1492"/>
              <a:ext cx="34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yes</a:t>
              </a:r>
            </a:p>
          </p:txBody>
        </p:sp>
        <p:sp>
          <p:nvSpPr>
            <p:cNvPr id="11455" name="Text Box 212"/>
            <p:cNvSpPr txBox="1">
              <a:spLocks noChangeArrowheads="1"/>
            </p:cNvSpPr>
            <p:nvPr/>
          </p:nvSpPr>
          <p:spPr bwMode="auto">
            <a:xfrm>
              <a:off x="3809" y="1492"/>
              <a:ext cx="399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11456" name="Text Box 213"/>
            <p:cNvSpPr txBox="1">
              <a:spLocks noChangeArrowheads="1"/>
            </p:cNvSpPr>
            <p:nvPr/>
          </p:nvSpPr>
          <p:spPr bwMode="auto">
            <a:xfrm>
              <a:off x="4459" y="1492"/>
              <a:ext cx="205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rt</a:t>
              </a:r>
            </a:p>
          </p:txBody>
        </p:sp>
      </p:grpSp>
      <p:sp>
        <p:nvSpPr>
          <p:cNvPr id="1830111" name="Text Box 223"/>
          <p:cNvSpPr txBox="1">
            <a:spLocks noChangeArrowheads="1"/>
          </p:cNvSpPr>
          <p:nvPr/>
        </p:nvSpPr>
        <p:spPr bwMode="auto">
          <a:xfrm>
            <a:off x="7920038" y="2008540"/>
            <a:ext cx="69056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pc+4</a:t>
            </a:r>
          </a:p>
        </p:txBody>
      </p:sp>
      <p:sp>
        <p:nvSpPr>
          <p:cNvPr id="1830112" name="Text Box 224"/>
          <p:cNvSpPr txBox="1">
            <a:spLocks noChangeArrowheads="1"/>
          </p:cNvSpPr>
          <p:nvPr/>
        </p:nvSpPr>
        <p:spPr bwMode="auto">
          <a:xfrm>
            <a:off x="1927225" y="2008540"/>
            <a:ext cx="274638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*</a:t>
            </a:r>
          </a:p>
        </p:txBody>
      </p:sp>
      <p:sp>
        <p:nvSpPr>
          <p:cNvPr id="1830113" name="Text Box 225"/>
          <p:cNvSpPr txBox="1">
            <a:spLocks noChangeArrowheads="1"/>
          </p:cNvSpPr>
          <p:nvPr/>
        </p:nvSpPr>
        <p:spPr bwMode="auto">
          <a:xfrm>
            <a:off x="2586038" y="2008540"/>
            <a:ext cx="6080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Reg</a:t>
            </a:r>
          </a:p>
        </p:txBody>
      </p:sp>
      <p:sp>
        <p:nvSpPr>
          <p:cNvPr id="1830114" name="Text Box 226"/>
          <p:cNvSpPr txBox="1">
            <a:spLocks noChangeArrowheads="1"/>
          </p:cNvSpPr>
          <p:nvPr/>
        </p:nvSpPr>
        <p:spPr bwMode="auto">
          <a:xfrm>
            <a:off x="3348038" y="2008540"/>
            <a:ext cx="6969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Func</a:t>
            </a:r>
          </a:p>
        </p:txBody>
      </p:sp>
      <p:sp>
        <p:nvSpPr>
          <p:cNvPr id="1830115" name="Text Box 227"/>
          <p:cNvSpPr txBox="1">
            <a:spLocks noChangeArrowheads="1"/>
          </p:cNvSpPr>
          <p:nvPr/>
        </p:nvSpPr>
        <p:spPr bwMode="auto">
          <a:xfrm>
            <a:off x="4316413" y="2008540"/>
            <a:ext cx="44132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no</a:t>
            </a:r>
          </a:p>
        </p:txBody>
      </p:sp>
      <p:sp>
        <p:nvSpPr>
          <p:cNvPr id="1830116" name="Text Box 228"/>
          <p:cNvSpPr txBox="1">
            <a:spLocks noChangeArrowheads="1"/>
          </p:cNvSpPr>
          <p:nvPr/>
        </p:nvSpPr>
        <p:spPr bwMode="auto">
          <a:xfrm>
            <a:off x="5246688" y="2008540"/>
            <a:ext cx="5445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yes</a:t>
            </a:r>
          </a:p>
        </p:txBody>
      </p:sp>
      <p:sp>
        <p:nvSpPr>
          <p:cNvPr id="1830117" name="Text Box 229"/>
          <p:cNvSpPr txBox="1">
            <a:spLocks noChangeArrowheads="1"/>
          </p:cNvSpPr>
          <p:nvPr/>
        </p:nvSpPr>
        <p:spPr bwMode="auto">
          <a:xfrm>
            <a:off x="6046788" y="2008540"/>
            <a:ext cx="6334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ALU</a:t>
            </a:r>
          </a:p>
        </p:txBody>
      </p:sp>
      <p:sp>
        <p:nvSpPr>
          <p:cNvPr id="1830118" name="Text Box 230"/>
          <p:cNvSpPr txBox="1">
            <a:spLocks noChangeArrowheads="1"/>
          </p:cNvSpPr>
          <p:nvPr/>
        </p:nvSpPr>
        <p:spPr bwMode="auto">
          <a:xfrm>
            <a:off x="7045325" y="2008540"/>
            <a:ext cx="39052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rd</a:t>
            </a:r>
          </a:p>
        </p:txBody>
      </p:sp>
      <p:sp>
        <p:nvSpPr>
          <p:cNvPr id="1830120" name="Text Box 232"/>
          <p:cNvSpPr txBox="1">
            <a:spLocks noChangeArrowheads="1"/>
          </p:cNvSpPr>
          <p:nvPr/>
        </p:nvSpPr>
        <p:spPr bwMode="auto">
          <a:xfrm>
            <a:off x="1663700" y="2338740"/>
            <a:ext cx="80327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FF0000"/>
                </a:solidFill>
                <a:latin typeface="Arial" charset="0"/>
              </a:rPr>
              <a:t>sExt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16</a:t>
            </a:r>
          </a:p>
        </p:txBody>
      </p:sp>
      <p:sp>
        <p:nvSpPr>
          <p:cNvPr id="1830121" name="Text Box 233"/>
          <p:cNvSpPr txBox="1">
            <a:spLocks noChangeArrowheads="1"/>
          </p:cNvSpPr>
          <p:nvPr/>
        </p:nvSpPr>
        <p:spPr bwMode="auto">
          <a:xfrm>
            <a:off x="2573338" y="2338740"/>
            <a:ext cx="6334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Imm</a:t>
            </a:r>
          </a:p>
        </p:txBody>
      </p:sp>
      <p:sp>
        <p:nvSpPr>
          <p:cNvPr id="1830122" name="Text Box 234"/>
          <p:cNvSpPr txBox="1">
            <a:spLocks noChangeArrowheads="1"/>
          </p:cNvSpPr>
          <p:nvPr/>
        </p:nvSpPr>
        <p:spPr bwMode="auto">
          <a:xfrm>
            <a:off x="3451225" y="2338740"/>
            <a:ext cx="49212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Op</a:t>
            </a:r>
          </a:p>
        </p:txBody>
      </p:sp>
      <p:grpSp>
        <p:nvGrpSpPr>
          <p:cNvPr id="13" name="Group 295"/>
          <p:cNvGrpSpPr>
            <a:grpSpLocks/>
          </p:cNvGrpSpPr>
          <p:nvPr/>
        </p:nvGrpSpPr>
        <p:grpSpPr bwMode="auto">
          <a:xfrm>
            <a:off x="4316413" y="2338740"/>
            <a:ext cx="4294187" cy="341313"/>
            <a:chOff x="2719" y="1296"/>
            <a:chExt cx="2705" cy="215"/>
          </a:xfrm>
        </p:grpSpPr>
        <p:sp>
          <p:nvSpPr>
            <p:cNvPr id="11446" name="Text Box 231"/>
            <p:cNvSpPr txBox="1">
              <a:spLocks noChangeArrowheads="1"/>
            </p:cNvSpPr>
            <p:nvPr/>
          </p:nvSpPr>
          <p:spPr bwMode="auto">
            <a:xfrm>
              <a:off x="4989" y="1296"/>
              <a:ext cx="435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pc+4</a:t>
              </a:r>
            </a:p>
          </p:txBody>
        </p:sp>
        <p:sp>
          <p:nvSpPr>
            <p:cNvPr id="11447" name="Text Box 235"/>
            <p:cNvSpPr txBox="1">
              <a:spLocks noChangeArrowheads="1"/>
            </p:cNvSpPr>
            <p:nvPr/>
          </p:nvSpPr>
          <p:spPr bwMode="auto">
            <a:xfrm>
              <a:off x="2719" y="1296"/>
              <a:ext cx="278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no</a:t>
              </a:r>
            </a:p>
          </p:txBody>
        </p:sp>
        <p:sp>
          <p:nvSpPr>
            <p:cNvPr id="11448" name="Text Box 236"/>
            <p:cNvSpPr txBox="1">
              <a:spLocks noChangeArrowheads="1"/>
            </p:cNvSpPr>
            <p:nvPr/>
          </p:nvSpPr>
          <p:spPr bwMode="auto">
            <a:xfrm>
              <a:off x="3305" y="1296"/>
              <a:ext cx="343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yes</a:t>
              </a:r>
            </a:p>
          </p:txBody>
        </p:sp>
        <p:sp>
          <p:nvSpPr>
            <p:cNvPr id="11449" name="Text Box 237"/>
            <p:cNvSpPr txBox="1">
              <a:spLocks noChangeArrowheads="1"/>
            </p:cNvSpPr>
            <p:nvPr/>
          </p:nvSpPr>
          <p:spPr bwMode="auto">
            <a:xfrm>
              <a:off x="3809" y="1296"/>
              <a:ext cx="399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ALU</a:t>
              </a:r>
            </a:p>
          </p:txBody>
        </p:sp>
      </p:grpSp>
      <p:sp>
        <p:nvSpPr>
          <p:cNvPr id="1830126" name="Text Box 238"/>
          <p:cNvSpPr txBox="1">
            <a:spLocks noChangeArrowheads="1"/>
          </p:cNvSpPr>
          <p:nvPr/>
        </p:nvSpPr>
        <p:spPr bwMode="auto">
          <a:xfrm>
            <a:off x="7078663" y="2338740"/>
            <a:ext cx="325437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rt</a:t>
            </a:r>
          </a:p>
        </p:txBody>
      </p:sp>
      <p:sp>
        <p:nvSpPr>
          <p:cNvPr id="1830127" name="Text Box 239"/>
          <p:cNvSpPr txBox="1">
            <a:spLocks noChangeArrowheads="1"/>
          </p:cNvSpPr>
          <p:nvPr/>
        </p:nvSpPr>
        <p:spPr bwMode="auto">
          <a:xfrm>
            <a:off x="7920038" y="2967390"/>
            <a:ext cx="69056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pc+4</a:t>
            </a:r>
          </a:p>
        </p:txBody>
      </p:sp>
      <p:sp>
        <p:nvSpPr>
          <p:cNvPr id="1830128" name="Text Box 240"/>
          <p:cNvSpPr txBox="1">
            <a:spLocks noChangeArrowheads="1"/>
          </p:cNvSpPr>
          <p:nvPr/>
        </p:nvSpPr>
        <p:spPr bwMode="auto">
          <a:xfrm>
            <a:off x="1660525" y="2967390"/>
            <a:ext cx="80327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sExt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16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30129" name="Text Box 241"/>
          <p:cNvSpPr txBox="1">
            <a:spLocks noChangeArrowheads="1"/>
          </p:cNvSpPr>
          <p:nvPr/>
        </p:nvSpPr>
        <p:spPr bwMode="auto">
          <a:xfrm>
            <a:off x="2573338" y="2967390"/>
            <a:ext cx="6334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Imm</a:t>
            </a:r>
          </a:p>
        </p:txBody>
      </p:sp>
      <p:sp>
        <p:nvSpPr>
          <p:cNvPr id="1830130" name="Text Box 242"/>
          <p:cNvSpPr txBox="1">
            <a:spLocks noChangeArrowheads="1"/>
          </p:cNvSpPr>
          <p:nvPr/>
        </p:nvSpPr>
        <p:spPr bwMode="auto">
          <a:xfrm>
            <a:off x="3538538" y="2967390"/>
            <a:ext cx="319087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sp>
        <p:nvSpPr>
          <p:cNvPr id="1830131" name="Text Box 243"/>
          <p:cNvSpPr txBox="1">
            <a:spLocks noChangeArrowheads="1"/>
          </p:cNvSpPr>
          <p:nvPr/>
        </p:nvSpPr>
        <p:spPr bwMode="auto">
          <a:xfrm>
            <a:off x="4316413" y="2967390"/>
            <a:ext cx="44132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no</a:t>
            </a:r>
          </a:p>
        </p:txBody>
      </p:sp>
      <p:sp>
        <p:nvSpPr>
          <p:cNvPr id="1830132" name="Text Box 244"/>
          <p:cNvSpPr txBox="1">
            <a:spLocks noChangeArrowheads="1"/>
          </p:cNvSpPr>
          <p:nvPr/>
        </p:nvSpPr>
        <p:spPr bwMode="auto">
          <a:xfrm>
            <a:off x="5246688" y="2967390"/>
            <a:ext cx="5445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yes</a:t>
            </a:r>
          </a:p>
        </p:txBody>
      </p:sp>
      <p:sp>
        <p:nvSpPr>
          <p:cNvPr id="1830133" name="Text Box 245"/>
          <p:cNvSpPr txBox="1">
            <a:spLocks noChangeArrowheads="1"/>
          </p:cNvSpPr>
          <p:nvPr/>
        </p:nvSpPr>
        <p:spPr bwMode="auto">
          <a:xfrm>
            <a:off x="6015038" y="2967390"/>
            <a:ext cx="696912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Mem</a:t>
            </a:r>
          </a:p>
        </p:txBody>
      </p:sp>
      <p:sp>
        <p:nvSpPr>
          <p:cNvPr id="1830134" name="Text Box 246"/>
          <p:cNvSpPr txBox="1">
            <a:spLocks noChangeArrowheads="1"/>
          </p:cNvSpPr>
          <p:nvPr/>
        </p:nvSpPr>
        <p:spPr bwMode="auto">
          <a:xfrm>
            <a:off x="7078663" y="2967390"/>
            <a:ext cx="325437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rt</a:t>
            </a:r>
          </a:p>
        </p:txBody>
      </p:sp>
      <p:sp>
        <p:nvSpPr>
          <p:cNvPr id="1830135" name="Text Box 247"/>
          <p:cNvSpPr txBox="1">
            <a:spLocks noChangeArrowheads="1"/>
          </p:cNvSpPr>
          <p:nvPr/>
        </p:nvSpPr>
        <p:spPr bwMode="auto">
          <a:xfrm>
            <a:off x="1657350" y="2649890"/>
            <a:ext cx="815975" cy="341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uExt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16</a:t>
            </a:r>
          </a:p>
        </p:txBody>
      </p:sp>
      <p:sp>
        <p:nvSpPr>
          <p:cNvPr id="11442" name="TextBox 108"/>
          <p:cNvSpPr txBox="1">
            <a:spLocks noChangeArrowheads="1"/>
          </p:cNvSpPr>
          <p:nvPr/>
        </p:nvSpPr>
        <p:spPr bwMode="auto">
          <a:xfrm>
            <a:off x="7629525" y="300038"/>
            <a:ext cx="117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 way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76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044" grpId="0" autoUpdateAnimBg="0"/>
      <p:bldP spid="1830052" grpId="0" autoUpdateAnimBg="0"/>
      <p:bldP spid="1830058" grpId="0" autoUpdateAnimBg="0"/>
      <p:bldP spid="1830059" grpId="0" autoUpdateAnimBg="0"/>
      <p:bldP spid="1830060" grpId="0" autoUpdateAnimBg="0"/>
      <p:bldP spid="1830061" grpId="0" autoUpdateAnimBg="0"/>
      <p:bldP spid="1830069" grpId="0" autoUpdateAnimBg="0"/>
      <p:bldP spid="1830078" grpId="0" autoUpdateAnimBg="0"/>
      <p:bldP spid="1830079" grpId="0" autoUpdateAnimBg="0"/>
      <p:bldP spid="1830080" grpId="0" autoUpdateAnimBg="0"/>
      <p:bldP spid="1830081" grpId="0" autoUpdateAnimBg="0"/>
      <p:bldP spid="1830111" grpId="0" autoUpdateAnimBg="0"/>
      <p:bldP spid="1830112" grpId="0" autoUpdateAnimBg="0"/>
      <p:bldP spid="1830113" grpId="0" autoUpdateAnimBg="0"/>
      <p:bldP spid="1830114" grpId="0" autoUpdateAnimBg="0"/>
      <p:bldP spid="1830115" grpId="0" autoUpdateAnimBg="0"/>
      <p:bldP spid="1830116" grpId="0" autoUpdateAnimBg="0"/>
      <p:bldP spid="1830117" grpId="0" autoUpdateAnimBg="0"/>
      <p:bldP spid="1830118" grpId="0" autoUpdateAnimBg="0"/>
      <p:bldP spid="1830120" grpId="0" autoUpdateAnimBg="0"/>
      <p:bldP spid="1830121" grpId="0" autoUpdateAnimBg="0"/>
      <p:bldP spid="1830122" grpId="0" autoUpdateAnimBg="0"/>
      <p:bldP spid="1830126" grpId="0"/>
      <p:bldP spid="1830127" grpId="0" autoUpdateAnimBg="0"/>
      <p:bldP spid="1830128" grpId="0" autoUpdateAnimBg="0"/>
      <p:bldP spid="1830129" grpId="0" autoUpdateAnimBg="0"/>
      <p:bldP spid="1830130" grpId="0" autoUpdateAnimBg="0"/>
      <p:bldP spid="1830131" grpId="0" autoUpdateAnimBg="0"/>
      <p:bldP spid="1830132" grpId="0" autoUpdateAnimBg="0"/>
      <p:bldP spid="1830133" grpId="0" autoUpdateAnimBg="0"/>
      <p:bldP spid="1830134" grpId="0" autoUpdateAnimBg="0"/>
      <p:bldP spid="18301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Implementation </a:t>
            </a:r>
            <a:br>
              <a:rPr lang="en-US" sz="3600" dirty="0" smtClean="0"/>
            </a:br>
            <a:r>
              <a:rPr lang="en-US" sz="2400" i="1" dirty="0" smtClean="0"/>
              <a:t>code structure</a:t>
            </a:r>
            <a:endParaRPr lang="en-US" sz="2800" dirty="0" smtClean="0"/>
          </a:p>
        </p:txBody>
      </p:sp>
      <p:sp>
        <p:nvSpPr>
          <p:cNvPr id="3789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1188" y="1517650"/>
            <a:ext cx="825658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decode(inst);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rVal1 = rf.rd1(dInst.rSrc1);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rVal2 = rf.rd2(dInst.rSrc2);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pc);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20800" y="5743575"/>
            <a:ext cx="3570208" cy="3747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update rf, pc and dMem</a:t>
            </a: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57550" y="1504306"/>
            <a:ext cx="2457450" cy="143519"/>
          </a:xfrm>
          <a:custGeom>
            <a:avLst/>
            <a:gdLst>
              <a:gd name="connsiteX0" fmla="*/ 0 w 2457450"/>
              <a:gd name="connsiteY0" fmla="*/ 60375 h 146100"/>
              <a:gd name="connsiteX1" fmla="*/ 1028700 w 2457450"/>
              <a:gd name="connsiteY1" fmla="*/ 3225 h 146100"/>
              <a:gd name="connsiteX2" fmla="*/ 2457450 w 2457450"/>
              <a:gd name="connsiteY2" fmla="*/ 146100 h 146100"/>
              <a:gd name="connsiteX0" fmla="*/ 0 w 2457450"/>
              <a:gd name="connsiteY0" fmla="*/ 95894 h 143519"/>
              <a:gd name="connsiteX1" fmla="*/ 1028700 w 2457450"/>
              <a:gd name="connsiteY1" fmla="*/ 644 h 143519"/>
              <a:gd name="connsiteX2" fmla="*/ 2457450 w 2457450"/>
              <a:gd name="connsiteY2" fmla="*/ 143519 h 1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143519">
                <a:moveTo>
                  <a:pt x="0" y="95894"/>
                </a:moveTo>
                <a:cubicBezTo>
                  <a:pt x="309562" y="60175"/>
                  <a:pt x="619125" y="-7293"/>
                  <a:pt x="1028700" y="644"/>
                </a:cubicBezTo>
                <a:cubicBezTo>
                  <a:pt x="1438275" y="8581"/>
                  <a:pt x="1947862" y="79225"/>
                  <a:pt x="2457450" y="143519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585590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to be explained later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890883" y="4142731"/>
            <a:ext cx="2457450" cy="143519"/>
          </a:xfrm>
          <a:custGeom>
            <a:avLst/>
            <a:gdLst>
              <a:gd name="connsiteX0" fmla="*/ 0 w 2457450"/>
              <a:gd name="connsiteY0" fmla="*/ 60375 h 146100"/>
              <a:gd name="connsiteX1" fmla="*/ 1028700 w 2457450"/>
              <a:gd name="connsiteY1" fmla="*/ 3225 h 146100"/>
              <a:gd name="connsiteX2" fmla="*/ 2457450 w 2457450"/>
              <a:gd name="connsiteY2" fmla="*/ 146100 h 146100"/>
              <a:gd name="connsiteX0" fmla="*/ 0 w 2457450"/>
              <a:gd name="connsiteY0" fmla="*/ 95894 h 143519"/>
              <a:gd name="connsiteX1" fmla="*/ 1028700 w 2457450"/>
              <a:gd name="connsiteY1" fmla="*/ 644 h 143519"/>
              <a:gd name="connsiteX2" fmla="*/ 2457450 w 2457450"/>
              <a:gd name="connsiteY2" fmla="*/ 143519 h 1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143519">
                <a:moveTo>
                  <a:pt x="0" y="95894"/>
                </a:moveTo>
                <a:cubicBezTo>
                  <a:pt x="309562" y="60175"/>
                  <a:pt x="619125" y="-7293"/>
                  <a:pt x="1028700" y="644"/>
                </a:cubicBezTo>
                <a:cubicBezTo>
                  <a:pt x="1438275" y="8581"/>
                  <a:pt x="1947862" y="79225"/>
                  <a:pt x="2457450" y="143519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1138" y="3995415"/>
            <a:ext cx="2047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extracts fields needed for execution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>
          <a:xfrm flipV="1">
            <a:off x="3519408" y="5490840"/>
            <a:ext cx="2828925" cy="206822"/>
          </a:xfrm>
          <a:custGeom>
            <a:avLst/>
            <a:gdLst>
              <a:gd name="connsiteX0" fmla="*/ 0 w 2457450"/>
              <a:gd name="connsiteY0" fmla="*/ 60375 h 146100"/>
              <a:gd name="connsiteX1" fmla="*/ 1028700 w 2457450"/>
              <a:gd name="connsiteY1" fmla="*/ 3225 h 146100"/>
              <a:gd name="connsiteX2" fmla="*/ 2457450 w 2457450"/>
              <a:gd name="connsiteY2" fmla="*/ 146100 h 146100"/>
              <a:gd name="connsiteX0" fmla="*/ 0 w 2457450"/>
              <a:gd name="connsiteY0" fmla="*/ 95894 h 143519"/>
              <a:gd name="connsiteX1" fmla="*/ 1028700 w 2457450"/>
              <a:gd name="connsiteY1" fmla="*/ 644 h 143519"/>
              <a:gd name="connsiteX2" fmla="*/ 2457450 w 2457450"/>
              <a:gd name="connsiteY2" fmla="*/ 143519 h 143519"/>
              <a:gd name="connsiteX0" fmla="*/ 0 w 3352800"/>
              <a:gd name="connsiteY0" fmla="*/ 329026 h 329026"/>
              <a:gd name="connsiteX1" fmla="*/ 1924050 w 3352800"/>
              <a:gd name="connsiteY1" fmla="*/ 5176 h 329026"/>
              <a:gd name="connsiteX2" fmla="*/ 3352800 w 3352800"/>
              <a:gd name="connsiteY2" fmla="*/ 148051 h 329026"/>
              <a:gd name="connsiteX0" fmla="*/ 0 w 3352800"/>
              <a:gd name="connsiteY0" fmla="*/ 206822 h 206822"/>
              <a:gd name="connsiteX1" fmla="*/ 1876425 w 3352800"/>
              <a:gd name="connsiteY1" fmla="*/ 63947 h 206822"/>
              <a:gd name="connsiteX2" fmla="*/ 3352800 w 3352800"/>
              <a:gd name="connsiteY2" fmla="*/ 25847 h 20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206822">
                <a:moveTo>
                  <a:pt x="0" y="206822"/>
                </a:moveTo>
                <a:cubicBezTo>
                  <a:pt x="309562" y="171103"/>
                  <a:pt x="1317625" y="94109"/>
                  <a:pt x="1876425" y="63947"/>
                </a:cubicBezTo>
                <a:cubicBezTo>
                  <a:pt x="2435225" y="33785"/>
                  <a:pt x="2843212" y="-38447"/>
                  <a:pt x="3352800" y="25847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1138" y="5518193"/>
            <a:ext cx="223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produces values needed to update the processor state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5867400" y="1954922"/>
            <a:ext cx="219075" cy="1264528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1138" y="2402520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instantiate the state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  <p:bldP spid="14" grpId="0" animBg="1"/>
      <p:bldP spid="6" grpId="0" animBg="1"/>
      <p:bldP spid="7" grpId="0"/>
      <p:bldP spid="15" grpId="0" animBg="1"/>
      <p:bldP spid="16" grpId="0"/>
      <p:bldP spid="17" grpId="0" animBg="1"/>
      <p:bldP spid="18" grpId="0"/>
      <p:bldP spid="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2" y="3842983"/>
            <a:ext cx="7772400" cy="2284862"/>
          </a:xfrm>
        </p:spPr>
        <p:txBody>
          <a:bodyPr/>
          <a:lstStyle/>
          <a:p>
            <a:r>
              <a:rPr lang="en-US" sz="2400" dirty="0" smtClean="0"/>
              <a:t>Only three formats but the fields are used differently by different types of instructions</a:t>
            </a:r>
            <a:endParaRPr lang="en-US" sz="2400" dirty="0"/>
          </a:p>
        </p:txBody>
      </p:sp>
      <p:grpSp>
        <p:nvGrpSpPr>
          <p:cNvPr id="4" name="Group 30"/>
          <p:cNvGrpSpPr/>
          <p:nvPr/>
        </p:nvGrpSpPr>
        <p:grpSpPr>
          <a:xfrm>
            <a:off x="801119" y="2266400"/>
            <a:ext cx="5851475" cy="612219"/>
            <a:chOff x="801119" y="2266400"/>
            <a:chExt cx="5851475" cy="612219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820169" y="2532393"/>
              <a:ext cx="4813300" cy="317500"/>
              <a:chOff x="674" y="3989"/>
              <a:chExt cx="3032" cy="200"/>
            </a:xfrm>
          </p:grpSpPr>
          <p:sp>
            <p:nvSpPr>
              <p:cNvPr id="22" name="Rectangle 80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3" name="Rectangle 81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4" name="Line 82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5" name="Line 83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9" name="Rectangle 84"/>
            <p:cNvSpPr>
              <a:spLocks noChangeArrowheads="1"/>
            </p:cNvSpPr>
            <p:nvPr/>
          </p:nvSpPr>
          <p:spPr bwMode="auto">
            <a:xfrm>
              <a:off x="801119" y="2266400"/>
              <a:ext cx="5851475" cy="612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600" dirty="0" smtClean="0">
                  <a:solidFill>
                    <a:srgbClr val="56127A"/>
                  </a:solidFill>
                  <a:latin typeface="Verdana" pitchFamily="34" charset="0"/>
                </a:rPr>
                <a:t>      </a:t>
              </a:r>
              <a:r>
                <a:rPr lang="en-US" sz="1600" dirty="0" smtClean="0">
                  <a:latin typeface="Verdana" pitchFamily="34" charset="0"/>
                </a:rPr>
                <a:t>6	   5	 5                   16</a:t>
              </a:r>
            </a:p>
            <a:p>
              <a:pPr eaLnBrk="0" hangingPunct="0">
                <a:buNone/>
              </a:pPr>
              <a:r>
                <a:rPr lang="en-US" sz="1700" b="0" dirty="0" err="1" smtClean="0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rt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  immediate	     </a:t>
              </a:r>
              <a:r>
                <a:rPr lang="en-US" sz="1700" b="0" dirty="0" smtClean="0">
                  <a:solidFill>
                    <a:srgbClr val="56127A"/>
                  </a:solidFill>
                  <a:latin typeface="Verdana" pitchFamily="34" charset="0"/>
                </a:rPr>
                <a:t>I-type</a:t>
              </a:r>
              <a:endParaRPr lang="en-US" sz="1700" b="0" dirty="0">
                <a:solidFill>
                  <a:srgbClr val="56127A"/>
                </a:solidFill>
                <a:latin typeface="Verdana" pitchFamily="34" charset="0"/>
              </a:endParaRPr>
            </a:p>
          </p:txBody>
        </p:sp>
      </p:grpSp>
      <p:sp>
        <p:nvSpPr>
          <p:cNvPr id="12" name="Rectangle 87"/>
          <p:cNvSpPr>
            <a:spLocks noChangeArrowheads="1"/>
          </p:cNvSpPr>
          <p:nvPr/>
        </p:nvSpPr>
        <p:spPr bwMode="auto">
          <a:xfrm>
            <a:off x="5790631" y="2044767"/>
            <a:ext cx="27051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grpSp>
        <p:nvGrpSpPr>
          <p:cNvPr id="6" name="Group 31"/>
          <p:cNvGrpSpPr/>
          <p:nvPr/>
        </p:nvGrpSpPr>
        <p:grpSpPr>
          <a:xfrm>
            <a:off x="820169" y="1527287"/>
            <a:ext cx="5845175" cy="639762"/>
            <a:chOff x="820169" y="1663767"/>
            <a:chExt cx="5845175" cy="639762"/>
          </a:xfrm>
        </p:grpSpPr>
        <p:sp>
          <p:nvSpPr>
            <p:cNvPr id="14" name="Rectangle 89"/>
            <p:cNvSpPr>
              <a:spLocks noChangeArrowheads="1"/>
            </p:cNvSpPr>
            <p:nvPr/>
          </p:nvSpPr>
          <p:spPr bwMode="auto">
            <a:xfrm>
              <a:off x="820169" y="1663767"/>
              <a:ext cx="5845175" cy="6397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     </a:t>
              </a:r>
              <a:r>
                <a:rPr lang="en-US" sz="1800" b="0" dirty="0">
                  <a:latin typeface="Verdana" pitchFamily="34" charset="0"/>
                </a:rPr>
                <a:t>6	   5	 5       5       5          6</a:t>
              </a:r>
            </a:p>
            <a:p>
              <a:pPr eaLnBrk="0" hangingPunct="0">
                <a:buNone/>
              </a:pPr>
              <a:r>
                <a:rPr lang="en-US" sz="1700" dirty="0" err="1" smtClean="0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rt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   rd     </a:t>
              </a:r>
              <a:r>
                <a:rPr lang="en-US" sz="1700" b="0" dirty="0" err="1" smtClean="0">
                  <a:solidFill>
                    <a:srgbClr val="56127A"/>
                  </a:solidFill>
                  <a:latin typeface="Verdana" pitchFamily="34" charset="0"/>
                </a:rPr>
                <a:t>shamt</a:t>
              </a:r>
              <a:r>
                <a:rPr lang="en-US" sz="1700" b="0" dirty="0" smtClean="0">
                  <a:solidFill>
                    <a:srgbClr val="56127A"/>
                  </a:solidFill>
                  <a:latin typeface="Verdana" pitchFamily="34" charset="0"/>
                </a:rPr>
                <a:t>   </a:t>
              </a:r>
              <a:r>
                <a:rPr lang="en-US" sz="1700" b="0" dirty="0" err="1" smtClean="0">
                  <a:solidFill>
                    <a:srgbClr val="56127A"/>
                  </a:solidFill>
                  <a:latin typeface="Verdana" pitchFamily="34" charset="0"/>
                </a:rPr>
                <a:t>func</a:t>
              </a:r>
              <a:r>
                <a:rPr lang="en-US" sz="1700" b="0" dirty="0" smtClean="0">
                  <a:solidFill>
                    <a:srgbClr val="56127A"/>
                  </a:solidFill>
                  <a:latin typeface="Verdana" pitchFamily="34" charset="0"/>
                </a:rPr>
                <a:t>     R-type</a:t>
              </a:r>
              <a:endParaRPr lang="en-US" sz="1700" b="0" dirty="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5" name="Rectangle 90"/>
            <p:cNvSpPr>
              <a:spLocks noChangeArrowheads="1"/>
            </p:cNvSpPr>
            <p:nvPr/>
          </p:nvSpPr>
          <p:spPr bwMode="auto">
            <a:xfrm>
              <a:off x="834456" y="1965392"/>
              <a:ext cx="2413000" cy="3175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6" name="Rectangle 91"/>
            <p:cNvSpPr>
              <a:spLocks noChangeArrowheads="1"/>
            </p:cNvSpPr>
            <p:nvPr/>
          </p:nvSpPr>
          <p:spPr bwMode="auto">
            <a:xfrm>
              <a:off x="3234756" y="1965392"/>
              <a:ext cx="2413000" cy="3175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" name="Line 92"/>
            <p:cNvSpPr>
              <a:spLocks noChangeShapeType="1"/>
            </p:cNvSpPr>
            <p:nvPr/>
          </p:nvSpPr>
          <p:spPr bwMode="auto">
            <a:xfrm>
              <a:off x="2536256" y="1978092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" name="Line 93"/>
            <p:cNvSpPr>
              <a:spLocks noChangeShapeType="1"/>
            </p:cNvSpPr>
            <p:nvPr/>
          </p:nvSpPr>
          <p:spPr bwMode="auto">
            <a:xfrm>
              <a:off x="1736156" y="1978092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" name="Line 94"/>
            <p:cNvSpPr>
              <a:spLocks noChangeShapeType="1"/>
            </p:cNvSpPr>
            <p:nvPr/>
          </p:nvSpPr>
          <p:spPr bwMode="auto">
            <a:xfrm>
              <a:off x="4009456" y="1978092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0" name="Line 95"/>
            <p:cNvSpPr>
              <a:spLocks noChangeShapeType="1"/>
            </p:cNvSpPr>
            <p:nvPr/>
          </p:nvSpPr>
          <p:spPr bwMode="auto">
            <a:xfrm>
              <a:off x="4707956" y="1965392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21" name="Rectangle 96"/>
          <p:cNvSpPr>
            <a:spLocks noChangeArrowheads="1"/>
          </p:cNvSpPr>
          <p:nvPr/>
        </p:nvSpPr>
        <p:spPr bwMode="auto">
          <a:xfrm>
            <a:off x="5803331" y="1943167"/>
            <a:ext cx="21209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801474" y="2862908"/>
            <a:ext cx="5942013" cy="639763"/>
            <a:chOff x="846" y="2753"/>
            <a:chExt cx="3743" cy="403"/>
          </a:xfrm>
        </p:grpSpPr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847" y="2753"/>
              <a:ext cx="3742" cy="4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 dirty="0">
                  <a:latin typeface="Verdana" pitchFamily="34" charset="0"/>
                </a:rPr>
                <a:t>    6                        26</a:t>
              </a:r>
            </a:p>
            <a:p>
              <a:pPr eaLnBrk="0" hangingPunct="0">
                <a:buNone/>
              </a:pP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             target			     </a:t>
              </a:r>
              <a:r>
                <a:rPr lang="en-US" sz="1700" b="0" dirty="0" smtClean="0">
                  <a:solidFill>
                    <a:srgbClr val="56127A"/>
                  </a:solidFill>
                  <a:latin typeface="Verdana" pitchFamily="34" charset="0"/>
                </a:rPr>
                <a:t>J</a:t>
              </a:r>
              <a:r>
                <a:rPr lang="en-US" sz="1700" dirty="0" smtClean="0">
                  <a:solidFill>
                    <a:srgbClr val="56127A"/>
                  </a:solidFill>
                  <a:latin typeface="Verdana" pitchFamily="34" charset="0"/>
                </a:rPr>
                <a:t>-type</a:t>
              </a:r>
              <a:endParaRPr lang="en-US" sz="1700" b="0" dirty="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formats </a:t>
            </a:r>
            <a:r>
              <a:rPr lang="en-US" sz="2800" i="1" dirty="0" smtClean="0"/>
              <a:t>cont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4" y="1550159"/>
            <a:ext cx="7772400" cy="2462284"/>
          </a:xfrm>
        </p:spPr>
        <p:txBody>
          <a:bodyPr/>
          <a:lstStyle/>
          <a:p>
            <a:r>
              <a:rPr lang="en-US" sz="2400" dirty="0" smtClean="0"/>
              <a:t>Computational Instructions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Load/Store Instructions</a:t>
            </a:r>
            <a:endParaRPr lang="en-US" sz="2400" dirty="0"/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773824" y="2004970"/>
            <a:ext cx="7716837" cy="1179512"/>
            <a:chOff x="625" y="3481"/>
            <a:chExt cx="4861" cy="743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637" y="3925"/>
              <a:ext cx="3032" cy="200"/>
              <a:chOff x="674" y="3989"/>
              <a:chExt cx="3032" cy="200"/>
            </a:xfrm>
          </p:grpSpPr>
          <p:sp>
            <p:nvSpPr>
              <p:cNvPr id="22" name="Rectangle 80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3" name="Rectangle 81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4" name="Line 82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5" name="Line 83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9" name="Rectangle 84"/>
            <p:cNvSpPr>
              <a:spLocks noChangeArrowheads="1"/>
            </p:cNvSpPr>
            <p:nvPr/>
          </p:nvSpPr>
          <p:spPr bwMode="auto">
            <a:xfrm>
              <a:off x="625" y="3895"/>
              <a:ext cx="4861" cy="20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rt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  immediate	  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rt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</a:t>
              </a:r>
              <a:r>
                <a:rPr lang="en-US" sz="1700" b="0" dirty="0">
                  <a:solidFill>
                    <a:srgbClr val="56127A"/>
                  </a:solidFill>
                  <a:latin typeface="Symbol" pitchFamily="18" charset="2"/>
                </a:rPr>
                <a:t>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(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) op immediate</a:t>
              </a:r>
            </a:p>
          </p:txBody>
        </p:sp>
        <p:sp>
          <p:nvSpPr>
            <p:cNvPr id="10" name="Rectangle 85"/>
            <p:cNvSpPr>
              <a:spLocks noChangeArrowheads="1"/>
            </p:cNvSpPr>
            <p:nvPr/>
          </p:nvSpPr>
          <p:spPr bwMode="auto">
            <a:xfrm>
              <a:off x="3736" y="3993"/>
              <a:ext cx="17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6" name="Group 86"/>
            <p:cNvGrpSpPr>
              <a:grpSpLocks/>
            </p:cNvGrpSpPr>
            <p:nvPr/>
          </p:nvGrpSpPr>
          <p:grpSpPr bwMode="auto">
            <a:xfrm>
              <a:off x="637" y="3481"/>
              <a:ext cx="4835" cy="471"/>
              <a:chOff x="621" y="3721"/>
              <a:chExt cx="4835" cy="471"/>
            </a:xfrm>
          </p:grpSpPr>
          <p:sp>
            <p:nvSpPr>
              <p:cNvPr id="12" name="Rectangle 87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grpSp>
            <p:nvGrpSpPr>
              <p:cNvPr id="7" name="Group 88"/>
              <p:cNvGrpSpPr>
                <a:grpSpLocks/>
              </p:cNvGrpSpPr>
              <p:nvPr/>
            </p:nvGrpSpPr>
            <p:grpSpPr bwMode="auto">
              <a:xfrm>
                <a:off x="621" y="3721"/>
                <a:ext cx="4529" cy="407"/>
                <a:chOff x="621" y="3721"/>
                <a:chExt cx="4529" cy="407"/>
              </a:xfrm>
            </p:grpSpPr>
            <p:sp>
              <p:nvSpPr>
                <p:cNvPr id="14" name="Rectangle 89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529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>
                    <a:buNone/>
                  </a:pPr>
                  <a:r>
                    <a:rPr lang="en-US" sz="18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    </a:t>
                  </a:r>
                  <a:r>
                    <a:rPr lang="en-US" sz="1800" b="0" dirty="0">
                      <a:latin typeface="Verdana" pitchFamily="34" charset="0"/>
                    </a:rPr>
                    <a:t>6	   5	 5       5       5          6</a:t>
                  </a:r>
                </a:p>
                <a:p>
                  <a:pPr eaLnBrk="0" hangingPunct="0">
                    <a:buNone/>
                  </a:pP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    0	   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rs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	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rt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      rd       0       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func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     </a:t>
                  </a:r>
                  <a:r>
                    <a:rPr lang="en-US" sz="1700" b="0" dirty="0" smtClean="0">
                      <a:solidFill>
                        <a:srgbClr val="56127A"/>
                      </a:solidFill>
                      <a:latin typeface="Verdana" pitchFamily="34" charset="0"/>
                    </a:rPr>
                    <a:t> rd 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Symbol" pitchFamily="18" charset="2"/>
                    </a:rPr>
                    <a:t>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(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rs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) 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func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 (</a:t>
                  </a:r>
                  <a:r>
                    <a:rPr lang="en-US" sz="1700" b="0" dirty="0" err="1">
                      <a:solidFill>
                        <a:srgbClr val="56127A"/>
                      </a:solidFill>
                      <a:latin typeface="Verdana" pitchFamily="34" charset="0"/>
                    </a:rPr>
                    <a:t>rt</a:t>
                  </a:r>
                  <a:r>
                    <a:rPr lang="en-US" sz="1700" b="0" dirty="0">
                      <a:solidFill>
                        <a:srgbClr val="56127A"/>
                      </a:solidFill>
                      <a:latin typeface="Verdana" pitchFamily="34" charset="0"/>
                    </a:rPr>
                    <a:t>)</a:t>
                  </a:r>
                </a:p>
              </p:txBody>
            </p:sp>
            <p:sp>
              <p:nvSpPr>
                <p:cNvPr id="15" name="Rectangle 90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16" name="Rectangle 91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17" name="Line 92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18" name="Line 93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19" name="Line 94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20" name="Line 95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21" name="Rectangle 96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</p:grpSp>
        </p:grpSp>
      </p:grp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1085123" y="4685506"/>
            <a:ext cx="6763071" cy="6576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1800" b="0" dirty="0" err="1">
                <a:latin typeface="Verdana" pitchFamily="34" charset="0"/>
              </a:rPr>
              <a:t>rs</a:t>
            </a:r>
            <a:r>
              <a:rPr lang="en-US" sz="1800" b="0" dirty="0">
                <a:latin typeface="Verdana" pitchFamily="34" charset="0"/>
              </a:rPr>
              <a:t> is the base register</a:t>
            </a:r>
          </a:p>
          <a:p>
            <a:pPr eaLnBrk="0" hangingPunct="0">
              <a:buNone/>
            </a:pPr>
            <a:r>
              <a:rPr lang="en-US" sz="1800" b="0" dirty="0" err="1">
                <a:latin typeface="Verdana" pitchFamily="34" charset="0"/>
              </a:rPr>
              <a:t>rt</a:t>
            </a:r>
            <a:r>
              <a:rPr lang="en-US" sz="1800" b="0" dirty="0">
                <a:latin typeface="Verdana" pitchFamily="34" charset="0"/>
              </a:rPr>
              <a:t> is the destination of a Load or the source for a Store</a:t>
            </a:r>
          </a:p>
        </p:txBody>
      </p:sp>
      <p:grpSp>
        <p:nvGrpSpPr>
          <p:cNvPr id="8" name="Group 117"/>
          <p:cNvGrpSpPr>
            <a:grpSpLocks/>
          </p:cNvGrpSpPr>
          <p:nvPr/>
        </p:nvGrpSpPr>
        <p:grpSpPr bwMode="auto">
          <a:xfrm>
            <a:off x="702031" y="3790841"/>
            <a:ext cx="7432674" cy="876300"/>
            <a:chOff x="511" y="3325"/>
            <a:chExt cx="4682" cy="552"/>
          </a:xfrm>
        </p:grpSpPr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46" y="3325"/>
              <a:ext cx="4647" cy="403"/>
              <a:chOff x="546" y="3325"/>
              <a:chExt cx="4647" cy="403"/>
            </a:xfrm>
          </p:grpSpPr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555" y="3515"/>
                <a:ext cx="3032" cy="200"/>
                <a:chOff x="555" y="3515"/>
                <a:chExt cx="3032" cy="200"/>
              </a:xfrm>
            </p:grpSpPr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33" name="Rectangle 11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34" name="Line 12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  <p:sp>
              <p:nvSpPr>
                <p:cNvPr id="35" name="Line 13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None/>
                  </a:pPr>
                  <a:endParaRPr lang="en-US"/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46" y="3325"/>
                <a:ext cx="4647" cy="4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sz="1800" b="0" dirty="0">
                    <a:latin typeface="Verdana" pitchFamily="34" charset="0"/>
                  </a:rPr>
                  <a:t>      6	    5	5               16                   addressing mode</a:t>
                </a:r>
              </a:p>
              <a:p>
                <a:pPr eaLnBrk="0" hangingPunct="0">
                  <a:buNone/>
                </a:pPr>
                <a:r>
                  <a:rPr lang="en-US" sz="1700" b="0" dirty="0" err="1">
                    <a:solidFill>
                      <a:srgbClr val="56127A"/>
                    </a:solidFill>
                    <a:latin typeface="Verdana" pitchFamily="34" charset="0"/>
                  </a:rPr>
                  <a:t>opcode</a:t>
                </a:r>
                <a:r>
                  <a:rPr lang="en-US" sz="1700" b="0" dirty="0">
                    <a:solidFill>
                      <a:srgbClr val="56127A"/>
                    </a:solidFill>
                    <a:latin typeface="Verdana" pitchFamily="34" charset="0"/>
                  </a:rPr>
                  <a:t>	  </a:t>
                </a:r>
                <a:r>
                  <a:rPr lang="en-US" sz="1700" b="0" dirty="0" err="1">
                    <a:solidFill>
                      <a:srgbClr val="56127A"/>
                    </a:solidFill>
                    <a:latin typeface="Verdana" pitchFamily="34" charset="0"/>
                  </a:rPr>
                  <a:t>rs</a:t>
                </a:r>
                <a:r>
                  <a:rPr lang="en-US" sz="1700" b="0" dirty="0">
                    <a:solidFill>
                      <a:srgbClr val="56127A"/>
                    </a:solidFill>
                    <a:latin typeface="Verdana" pitchFamily="34" charset="0"/>
                  </a:rPr>
                  <a:t>	</a:t>
                </a:r>
                <a:r>
                  <a:rPr lang="en-US" sz="1700" b="0" dirty="0" err="1">
                    <a:solidFill>
                      <a:srgbClr val="56127A"/>
                    </a:solidFill>
                    <a:latin typeface="Verdana" pitchFamily="34" charset="0"/>
                  </a:rPr>
                  <a:t>rt</a:t>
                </a:r>
                <a:r>
                  <a:rPr lang="en-US" sz="1700" b="0" dirty="0">
                    <a:solidFill>
                      <a:srgbClr val="56127A"/>
                    </a:solidFill>
                    <a:latin typeface="Verdana" pitchFamily="34" charset="0"/>
                  </a:rPr>
                  <a:t>         displacement           (</a:t>
                </a:r>
                <a:r>
                  <a:rPr lang="en-US" sz="1700" b="0" dirty="0" err="1">
                    <a:solidFill>
                      <a:srgbClr val="56127A"/>
                    </a:solidFill>
                    <a:latin typeface="Verdana" pitchFamily="34" charset="0"/>
                  </a:rPr>
                  <a:t>rs</a:t>
                </a:r>
                <a:r>
                  <a:rPr lang="en-US" sz="1700" b="0" dirty="0">
                    <a:solidFill>
                      <a:srgbClr val="56127A"/>
                    </a:solidFill>
                    <a:latin typeface="Verdana" pitchFamily="34" charset="0"/>
                  </a:rPr>
                  <a:t>) + displacement</a:t>
                </a:r>
              </a:p>
            </p:txBody>
          </p:sp>
        </p:grpSp>
        <p:sp>
          <p:nvSpPr>
            <p:cNvPr id="29" name="Rectangle 69"/>
            <p:cNvSpPr>
              <a:spLocks noChangeArrowheads="1"/>
            </p:cNvSpPr>
            <p:nvPr/>
          </p:nvSpPr>
          <p:spPr bwMode="auto">
            <a:xfrm>
              <a:off x="511" y="3716"/>
              <a:ext cx="3133" cy="1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>
                  <a:latin typeface="Verdana" pitchFamily="34" charset="0"/>
                </a:rPr>
                <a:t>31        26  25      21 20     16 15                                      0</a:t>
              </a:r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2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5" y="1522863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Conditional (on GPR) PC-relative branch</a:t>
            </a:r>
          </a:p>
          <a:p>
            <a:pPr lvl="1">
              <a:spcBef>
                <a:spcPts val="0"/>
              </a:spcBef>
            </a:pPr>
            <a:endParaRPr lang="en-US" sz="2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56127A"/>
                </a:solidFill>
              </a:rPr>
              <a:t>target address = (offset in words)</a:t>
            </a:r>
            <a:r>
              <a:rPr lang="en-US" sz="2000" dirty="0" smtClean="0">
                <a:solidFill>
                  <a:srgbClr val="56127A"/>
                </a:solidFill>
                <a:sym typeface="Symbol" pitchFamily="18" charset="2"/>
              </a:rPr>
              <a:t></a:t>
            </a:r>
            <a:r>
              <a:rPr lang="en-US" sz="2000" dirty="0" smtClean="0">
                <a:solidFill>
                  <a:srgbClr val="56127A"/>
                </a:solidFill>
              </a:rPr>
              <a:t>4 + (PC+4)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56127A"/>
                </a:solidFill>
              </a:rPr>
              <a:t>range: </a:t>
            </a:r>
            <a:r>
              <a:rPr lang="en-US" sz="2000" dirty="0" smtClean="0">
                <a:solidFill>
                  <a:srgbClr val="56127A"/>
                </a:solidFill>
                <a:sym typeface="Symbol" pitchFamily="18" charset="2"/>
              </a:rPr>
              <a:t></a:t>
            </a:r>
            <a:r>
              <a:rPr lang="en-US" sz="2000" dirty="0" smtClean="0">
                <a:solidFill>
                  <a:srgbClr val="56127A"/>
                </a:solidFill>
              </a:rPr>
              <a:t>128 KB range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Unconditional register-indirect jumps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Unconditional absolute jumps</a:t>
            </a:r>
          </a:p>
          <a:p>
            <a:pPr lvl="1">
              <a:spcBef>
                <a:spcPts val="0"/>
              </a:spcBef>
            </a:pPr>
            <a:endParaRPr lang="en-US" sz="2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56127A"/>
                </a:solidFill>
              </a:rPr>
              <a:t>target address = {PC&lt;31:28&gt;, target</a:t>
            </a:r>
            <a:r>
              <a:rPr lang="en-US" sz="2000" dirty="0" smtClean="0">
                <a:solidFill>
                  <a:srgbClr val="56127A"/>
                </a:solidFill>
                <a:sym typeface="Symbol" pitchFamily="18" charset="2"/>
              </a:rPr>
              <a:t></a:t>
            </a:r>
            <a:r>
              <a:rPr lang="en-US" sz="2000" dirty="0" smtClean="0">
                <a:solidFill>
                  <a:srgbClr val="56127A"/>
                </a:solidFill>
              </a:rPr>
              <a:t>4}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56127A"/>
                </a:solidFill>
              </a:rPr>
              <a:t>range : 256 MB range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96963" y="1899486"/>
            <a:ext cx="6931025" cy="646113"/>
            <a:chOff x="827" y="936"/>
            <a:chExt cx="4366" cy="407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836" y="1143"/>
              <a:ext cx="3032" cy="200"/>
              <a:chOff x="836" y="1143"/>
              <a:chExt cx="3032" cy="2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836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48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1908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404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827" y="936"/>
              <a:ext cx="4366" cy="4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 dirty="0">
                  <a:latin typeface="Verdana" pitchFamily="34" charset="0"/>
                </a:rPr>
                <a:t>  </a:t>
              </a:r>
              <a:r>
                <a:rPr lang="en-US" sz="1800" b="0" dirty="0" smtClean="0">
                  <a:latin typeface="Verdana" pitchFamily="34" charset="0"/>
                </a:rPr>
                <a:t>  </a:t>
              </a:r>
              <a:r>
                <a:rPr lang="en-US" sz="1800" b="0" dirty="0">
                  <a:latin typeface="Verdana" pitchFamily="34" charset="0"/>
                </a:rPr>
                <a:t>6	   5	5 	      16</a:t>
              </a:r>
            </a:p>
            <a:p>
              <a:pPr eaLnBrk="0" hangingPunct="0">
                <a:buNone/>
              </a:pP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                offset 		          BEQZ, BNEZ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033486" y="4635085"/>
            <a:ext cx="6192838" cy="639763"/>
            <a:chOff x="846" y="2753"/>
            <a:chExt cx="3901" cy="403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47" y="2753"/>
              <a:ext cx="3900" cy="4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 dirty="0">
                  <a:latin typeface="Verdana" pitchFamily="34" charset="0"/>
                </a:rPr>
                <a:t>    6                        26</a:t>
              </a:r>
            </a:p>
            <a:p>
              <a:pPr eaLnBrk="0" hangingPunct="0">
                <a:buNone/>
              </a:pP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             target			          J, JAL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078245" y="3638545"/>
            <a:ext cx="6419850" cy="639763"/>
            <a:chOff x="841" y="1847"/>
            <a:chExt cx="4044" cy="403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850" y="2037"/>
              <a:ext cx="3032" cy="200"/>
              <a:chOff x="850" y="2037"/>
              <a:chExt cx="3032" cy="200"/>
            </a:xfrm>
          </p:grpSpPr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850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362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1922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418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841" y="1847"/>
              <a:ext cx="4044" cy="4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 dirty="0">
                  <a:latin typeface="Verdana" pitchFamily="34" charset="0"/>
                </a:rPr>
                <a:t>    6	  5	5              16</a:t>
              </a:r>
            </a:p>
            <a:p>
              <a:pPr eaLnBrk="0" hangingPunct="0">
                <a:buNone/>
              </a:pP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opcode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700" b="0" dirty="0" err="1">
                  <a:solidFill>
                    <a:srgbClr val="56127A"/>
                  </a:solidFill>
                  <a:latin typeface="Verdana" pitchFamily="34" charset="0"/>
                </a:rPr>
                <a:t>rs</a:t>
              </a:r>
              <a:r>
                <a:rPr lang="en-US" sz="1700" b="0" dirty="0">
                  <a:solidFill>
                    <a:srgbClr val="56127A"/>
                  </a:solidFill>
                  <a:latin typeface="Verdana" pitchFamily="34" charset="0"/>
                </a:rPr>
                <a:t>				         JR, JALR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665038" y="6127848"/>
            <a:ext cx="69252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buNone/>
            </a:pPr>
            <a:r>
              <a:rPr lang="en-US" dirty="0" smtClean="0">
                <a:solidFill>
                  <a:srgbClr val="56127A"/>
                </a:solidFill>
              </a:rPr>
              <a:t>jump-&amp;-link stores PC+4 into the link register (R31)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3349625" y="1754188"/>
            <a:ext cx="2020888" cy="4687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decode</a:t>
            </a: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Decoding Instructions: </a:t>
            </a:r>
            <a:br>
              <a:rPr lang="en-US" sz="3600" dirty="0" smtClean="0"/>
            </a:br>
            <a:r>
              <a:rPr lang="en-US" sz="2400" dirty="0" smtClean="0"/>
              <a:t>extract </a:t>
            </a:r>
            <a:r>
              <a:rPr lang="en-US" sz="2400" dirty="0"/>
              <a:t>fields needed for </a:t>
            </a:r>
            <a:r>
              <a:rPr lang="en-US" sz="2400" dirty="0" smtClean="0"/>
              <a:t>execution</a:t>
            </a:r>
            <a:endParaRPr lang="en-US" sz="2800" dirty="0" smtClean="0"/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2308225" y="3633788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735013" y="3425825"/>
            <a:ext cx="1544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instruction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6362700" y="3732213"/>
            <a:ext cx="1200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brComp</a:t>
            </a:r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>
            <a:off x="5137150" y="4576763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6359525" y="43799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rDst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3567113" y="5005388"/>
            <a:ext cx="2816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6356350" y="4808538"/>
            <a:ext cx="86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rSrc1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575050" y="5430838"/>
            <a:ext cx="2816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64288" y="5233988"/>
            <a:ext cx="86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rSrc2</a:t>
            </a:r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5149850" y="5927725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361113" y="5730875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imm</a:t>
            </a:r>
          </a:p>
        </p:txBody>
      </p:sp>
      <p:sp>
        <p:nvSpPr>
          <p:cNvPr id="11278" name="AutoShape 10"/>
          <p:cNvSpPr>
            <a:spLocks noChangeArrowheads="1"/>
          </p:cNvSpPr>
          <p:nvPr/>
        </p:nvSpPr>
        <p:spPr bwMode="auto">
          <a:xfrm rot="5400000">
            <a:off x="4693444" y="3826669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79" name="AutoShape 10"/>
          <p:cNvSpPr>
            <a:spLocks noChangeArrowheads="1"/>
          </p:cNvSpPr>
          <p:nvPr/>
        </p:nvSpPr>
        <p:spPr bwMode="auto">
          <a:xfrm rot="16200000" flipH="1">
            <a:off x="4712494" y="4463257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80" name="AutoShape 10"/>
          <p:cNvSpPr>
            <a:spLocks noChangeArrowheads="1"/>
          </p:cNvSpPr>
          <p:nvPr/>
        </p:nvSpPr>
        <p:spPr bwMode="auto">
          <a:xfrm rot="16200000" flipH="1">
            <a:off x="3928269" y="5928519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540250" y="5883275"/>
            <a:ext cx="609600" cy="349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ext</a:t>
            </a:r>
          </a:p>
        </p:txBody>
      </p:sp>
      <p:sp>
        <p:nvSpPr>
          <p:cNvPr id="11282" name="Line 8"/>
          <p:cNvSpPr>
            <a:spLocks noChangeShapeType="1"/>
          </p:cNvSpPr>
          <p:nvPr/>
        </p:nvSpPr>
        <p:spPr bwMode="auto">
          <a:xfrm rot="-5400000">
            <a:off x="1706563" y="4341813"/>
            <a:ext cx="3702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8"/>
          <p:cNvSpPr>
            <a:spLocks noChangeShapeType="1"/>
          </p:cNvSpPr>
          <p:nvPr/>
        </p:nvSpPr>
        <p:spPr bwMode="auto">
          <a:xfrm>
            <a:off x="3544888" y="6207125"/>
            <a:ext cx="576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8"/>
          <p:cNvSpPr>
            <a:spLocks noChangeShapeType="1"/>
          </p:cNvSpPr>
          <p:nvPr/>
        </p:nvSpPr>
        <p:spPr bwMode="auto">
          <a:xfrm>
            <a:off x="3552825" y="591502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8"/>
          <p:cNvSpPr>
            <a:spLocks noChangeShapeType="1"/>
          </p:cNvSpPr>
          <p:nvPr/>
        </p:nvSpPr>
        <p:spPr bwMode="auto">
          <a:xfrm>
            <a:off x="3541713" y="4721225"/>
            <a:ext cx="1352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8"/>
          <p:cNvSpPr>
            <a:spLocks noChangeShapeType="1"/>
          </p:cNvSpPr>
          <p:nvPr/>
        </p:nvSpPr>
        <p:spPr bwMode="auto">
          <a:xfrm>
            <a:off x="3549650" y="4429125"/>
            <a:ext cx="1352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10"/>
          <p:cNvSpPr>
            <a:spLocks noChangeShapeType="1"/>
          </p:cNvSpPr>
          <p:nvPr/>
        </p:nvSpPr>
        <p:spPr bwMode="auto">
          <a:xfrm>
            <a:off x="5133975" y="3956050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8"/>
          <p:cNvSpPr>
            <a:spLocks noChangeShapeType="1"/>
          </p:cNvSpPr>
          <p:nvPr/>
        </p:nvSpPr>
        <p:spPr bwMode="auto">
          <a:xfrm>
            <a:off x="3557588" y="3963988"/>
            <a:ext cx="1352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Text Box 11"/>
          <p:cNvSpPr txBox="1">
            <a:spLocks noChangeArrowheads="1"/>
          </p:cNvSpPr>
          <p:nvPr/>
        </p:nvSpPr>
        <p:spPr bwMode="auto">
          <a:xfrm>
            <a:off x="6359525" y="2984500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aluFunc</a:t>
            </a:r>
          </a:p>
        </p:txBody>
      </p:sp>
      <p:sp>
        <p:nvSpPr>
          <p:cNvPr id="11290" name="AutoShape 10"/>
          <p:cNvSpPr>
            <a:spLocks noChangeArrowheads="1"/>
          </p:cNvSpPr>
          <p:nvPr/>
        </p:nvSpPr>
        <p:spPr bwMode="auto">
          <a:xfrm rot="5400000">
            <a:off x="4690269" y="3078957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91" name="Line 10"/>
          <p:cNvSpPr>
            <a:spLocks noChangeShapeType="1"/>
          </p:cNvSpPr>
          <p:nvPr/>
        </p:nvSpPr>
        <p:spPr bwMode="auto">
          <a:xfrm>
            <a:off x="5130800" y="3208338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8"/>
          <p:cNvSpPr>
            <a:spLocks noChangeShapeType="1"/>
          </p:cNvSpPr>
          <p:nvPr/>
        </p:nvSpPr>
        <p:spPr bwMode="auto">
          <a:xfrm>
            <a:off x="4543425" y="3216275"/>
            <a:ext cx="347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Text Box 11"/>
          <p:cNvSpPr txBox="1">
            <a:spLocks noChangeArrowheads="1"/>
          </p:cNvSpPr>
          <p:nvPr/>
        </p:nvSpPr>
        <p:spPr bwMode="auto">
          <a:xfrm>
            <a:off x="6356350" y="2270125"/>
            <a:ext cx="854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iType</a:t>
            </a:r>
          </a:p>
        </p:txBody>
      </p:sp>
      <p:sp>
        <p:nvSpPr>
          <p:cNvPr id="11294" name="AutoShape 10"/>
          <p:cNvSpPr>
            <a:spLocks noChangeArrowheads="1"/>
          </p:cNvSpPr>
          <p:nvPr/>
        </p:nvSpPr>
        <p:spPr bwMode="auto">
          <a:xfrm rot="5400000">
            <a:off x="4687094" y="2364582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95" name="Line 10"/>
          <p:cNvSpPr>
            <a:spLocks noChangeShapeType="1"/>
          </p:cNvSpPr>
          <p:nvPr/>
        </p:nvSpPr>
        <p:spPr bwMode="auto">
          <a:xfrm>
            <a:off x="5127625" y="2493963"/>
            <a:ext cx="1243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8"/>
          <p:cNvSpPr>
            <a:spLocks noChangeShapeType="1"/>
          </p:cNvSpPr>
          <p:nvPr/>
        </p:nvSpPr>
        <p:spPr bwMode="auto">
          <a:xfrm>
            <a:off x="3551238" y="2501900"/>
            <a:ext cx="1352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AutoShape 10"/>
          <p:cNvSpPr>
            <a:spLocks noChangeArrowheads="1"/>
          </p:cNvSpPr>
          <p:nvPr/>
        </p:nvSpPr>
        <p:spPr bwMode="auto">
          <a:xfrm rot="16200000" flipH="1">
            <a:off x="4109244" y="3098007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1298" name="Line 8"/>
          <p:cNvSpPr>
            <a:spLocks noChangeShapeType="1"/>
          </p:cNvSpPr>
          <p:nvPr/>
        </p:nvSpPr>
        <p:spPr bwMode="auto">
          <a:xfrm>
            <a:off x="4356100" y="6057900"/>
            <a:ext cx="182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Line 8"/>
          <p:cNvSpPr>
            <a:spLocks noChangeShapeType="1"/>
          </p:cNvSpPr>
          <p:nvPr/>
        </p:nvSpPr>
        <p:spPr bwMode="auto">
          <a:xfrm>
            <a:off x="3543300" y="3365500"/>
            <a:ext cx="758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8"/>
          <p:cNvSpPr>
            <a:spLocks noChangeShapeType="1"/>
          </p:cNvSpPr>
          <p:nvPr/>
        </p:nvSpPr>
        <p:spPr bwMode="auto">
          <a:xfrm>
            <a:off x="3551238" y="3073400"/>
            <a:ext cx="758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Text Box 11"/>
          <p:cNvSpPr txBox="1">
            <a:spLocks noChangeArrowheads="1"/>
          </p:cNvSpPr>
          <p:nvPr/>
        </p:nvSpPr>
        <p:spPr bwMode="auto">
          <a:xfrm>
            <a:off x="3521075" y="2254250"/>
            <a:ext cx="101441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31:26, 5:0</a:t>
            </a:r>
          </a:p>
        </p:txBody>
      </p:sp>
      <p:sp>
        <p:nvSpPr>
          <p:cNvPr id="11302" name="Text Box 11"/>
          <p:cNvSpPr txBox="1">
            <a:spLocks noChangeArrowheads="1"/>
          </p:cNvSpPr>
          <p:nvPr/>
        </p:nvSpPr>
        <p:spPr bwMode="auto">
          <a:xfrm>
            <a:off x="3517900" y="282892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31:26</a:t>
            </a:r>
          </a:p>
        </p:txBody>
      </p:sp>
      <p:sp>
        <p:nvSpPr>
          <p:cNvPr id="11303" name="Text Box 11"/>
          <p:cNvSpPr txBox="1">
            <a:spLocks noChangeArrowheads="1"/>
          </p:cNvSpPr>
          <p:nvPr/>
        </p:nvSpPr>
        <p:spPr bwMode="auto">
          <a:xfrm>
            <a:off x="3536950" y="3125788"/>
            <a:ext cx="450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5:0</a:t>
            </a:r>
          </a:p>
        </p:txBody>
      </p:sp>
      <p:sp>
        <p:nvSpPr>
          <p:cNvPr id="11304" name="Text Box 11"/>
          <p:cNvSpPr txBox="1">
            <a:spLocks noChangeArrowheads="1"/>
          </p:cNvSpPr>
          <p:nvPr/>
        </p:nvSpPr>
        <p:spPr bwMode="auto">
          <a:xfrm>
            <a:off x="3533775" y="371157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31:26</a:t>
            </a:r>
          </a:p>
        </p:txBody>
      </p:sp>
      <p:sp>
        <p:nvSpPr>
          <p:cNvPr id="11305" name="Text Box 11"/>
          <p:cNvSpPr txBox="1">
            <a:spLocks noChangeArrowheads="1"/>
          </p:cNvSpPr>
          <p:nvPr/>
        </p:nvSpPr>
        <p:spPr bwMode="auto">
          <a:xfrm>
            <a:off x="3519488" y="4181475"/>
            <a:ext cx="641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20:16</a:t>
            </a:r>
          </a:p>
        </p:txBody>
      </p:sp>
      <p:sp>
        <p:nvSpPr>
          <p:cNvPr id="11306" name="Text Box 11"/>
          <p:cNvSpPr txBox="1">
            <a:spLocks noChangeArrowheads="1"/>
          </p:cNvSpPr>
          <p:nvPr/>
        </p:nvSpPr>
        <p:spPr bwMode="auto">
          <a:xfrm>
            <a:off x="3516313" y="4478338"/>
            <a:ext cx="641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15:11</a:t>
            </a:r>
          </a:p>
        </p:txBody>
      </p:sp>
      <p:sp>
        <p:nvSpPr>
          <p:cNvPr id="11307" name="Text Box 11"/>
          <p:cNvSpPr txBox="1">
            <a:spLocks noChangeArrowheads="1"/>
          </p:cNvSpPr>
          <p:nvPr/>
        </p:nvSpPr>
        <p:spPr bwMode="auto">
          <a:xfrm>
            <a:off x="3524250" y="4762500"/>
            <a:ext cx="641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25:21</a:t>
            </a:r>
          </a:p>
        </p:txBody>
      </p:sp>
      <p:sp>
        <p:nvSpPr>
          <p:cNvPr id="11308" name="Text Box 11"/>
          <p:cNvSpPr txBox="1">
            <a:spLocks noChangeArrowheads="1"/>
          </p:cNvSpPr>
          <p:nvPr/>
        </p:nvSpPr>
        <p:spPr bwMode="auto">
          <a:xfrm>
            <a:off x="3509963" y="5187950"/>
            <a:ext cx="641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20:16</a:t>
            </a:r>
          </a:p>
        </p:txBody>
      </p:sp>
      <p:sp>
        <p:nvSpPr>
          <p:cNvPr id="11309" name="Text Box 11"/>
          <p:cNvSpPr txBox="1">
            <a:spLocks noChangeArrowheads="1"/>
          </p:cNvSpPr>
          <p:nvPr/>
        </p:nvSpPr>
        <p:spPr bwMode="auto">
          <a:xfrm>
            <a:off x="3517900" y="5673725"/>
            <a:ext cx="5492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15:0</a:t>
            </a:r>
          </a:p>
        </p:txBody>
      </p:sp>
      <p:sp>
        <p:nvSpPr>
          <p:cNvPr id="11310" name="Text Box 11"/>
          <p:cNvSpPr txBox="1">
            <a:spLocks noChangeArrowheads="1"/>
          </p:cNvSpPr>
          <p:nvPr/>
        </p:nvSpPr>
        <p:spPr bwMode="auto">
          <a:xfrm>
            <a:off x="3525838" y="5959475"/>
            <a:ext cx="5492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25:0</a:t>
            </a:r>
          </a:p>
        </p:txBody>
      </p:sp>
      <p:sp>
        <p:nvSpPr>
          <p:cNvPr id="11312" name="TextBox 56"/>
          <p:cNvSpPr txBox="1">
            <a:spLocks noChangeArrowheads="1"/>
          </p:cNvSpPr>
          <p:nvPr/>
        </p:nvSpPr>
        <p:spPr bwMode="auto">
          <a:xfrm rot="5400000">
            <a:off x="7389813" y="2910682"/>
            <a:ext cx="248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</a:rPr>
              <a:t>Type </a:t>
            </a:r>
            <a:r>
              <a:rPr lang="en-US" dirty="0" err="1">
                <a:solidFill>
                  <a:srgbClr val="00B050"/>
                </a:solidFill>
              </a:rPr>
              <a:t>DecodedInst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854075" y="3740150"/>
            <a:ext cx="1292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Bit#(32)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571016" y="2500313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IType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571016" y="3213100"/>
            <a:ext cx="1185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AluFunc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571016" y="4597400"/>
            <a:ext cx="2221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solidFill>
                  <a:srgbClr val="00B050"/>
                </a:solidFill>
              </a:rPr>
              <a:t>Maybe#(</a:t>
            </a:r>
            <a:r>
              <a:rPr lang="en-US" dirty="0" err="1" smtClean="0">
                <a:solidFill>
                  <a:srgbClr val="00B050"/>
                </a:solidFill>
              </a:rPr>
              <a:t>RIndx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571016" y="5019675"/>
            <a:ext cx="2221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Maybe#(</a:t>
            </a:r>
            <a:r>
              <a:rPr lang="en-US" dirty="0" err="1" smtClean="0">
                <a:solidFill>
                  <a:srgbClr val="00B050"/>
                </a:solidFill>
              </a:rPr>
              <a:t>RIndx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571016" y="5449888"/>
            <a:ext cx="2221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Maybe#(</a:t>
            </a:r>
            <a:r>
              <a:rPr lang="en-US" dirty="0" err="1" smtClean="0">
                <a:solidFill>
                  <a:srgbClr val="00B050"/>
                </a:solidFill>
              </a:rPr>
              <a:t>RIndx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571016" y="3971925"/>
            <a:ext cx="1074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BrFunc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571016" y="5989638"/>
            <a:ext cx="2580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solidFill>
                  <a:srgbClr val="00B050"/>
                </a:solidFill>
              </a:rPr>
              <a:t>Maybe#(Bit</a:t>
            </a:r>
            <a:r>
              <a:rPr lang="en-US" dirty="0">
                <a:solidFill>
                  <a:srgbClr val="00B050"/>
                </a:solidFill>
              </a:rPr>
              <a:t>#(32</a:t>
            </a:r>
            <a:r>
              <a:rPr lang="en-US" dirty="0" smtClean="0">
                <a:solidFill>
                  <a:srgbClr val="00B050"/>
                </a:solidFill>
              </a:rPr>
              <a:t>))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0931" y="4176286"/>
            <a:ext cx="287968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ure combinational logic: derived automatically from the high-level description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Decoded Instruction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630466" y="1524157"/>
            <a:ext cx="7742010" cy="491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src1;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src2;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Maybe#(Data)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{Unsupported,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St, J,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Br}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{Add, Sub, And, Or,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LShift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RShift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Le, Lt,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AT, NT}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8247" y="3345759"/>
            <a:ext cx="2452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Instruction groups with similar executions paths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152525" y="3959904"/>
            <a:ext cx="5395722" cy="657816"/>
          </a:xfrm>
          <a:custGeom>
            <a:avLst/>
            <a:gdLst>
              <a:gd name="connsiteX0" fmla="*/ 0 w 5314950"/>
              <a:gd name="connsiteY0" fmla="*/ 657816 h 657816"/>
              <a:gd name="connsiteX1" fmla="*/ 3733800 w 5314950"/>
              <a:gd name="connsiteY1" fmla="*/ 57741 h 657816"/>
              <a:gd name="connsiteX2" fmla="*/ 5314950 w 5314950"/>
              <a:gd name="connsiteY2" fmla="*/ 57741 h 65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4950" h="657816">
                <a:moveTo>
                  <a:pt x="0" y="657816"/>
                </a:moveTo>
                <a:cubicBezTo>
                  <a:pt x="1423987" y="407784"/>
                  <a:pt x="2847975" y="157753"/>
                  <a:pt x="3733800" y="57741"/>
                </a:cubicBezTo>
                <a:cubicBezTo>
                  <a:pt x="4619625" y="-42271"/>
                  <a:pt x="4967287" y="7735"/>
                  <a:pt x="5314950" y="57741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982" y="5928439"/>
            <a:ext cx="6752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is similar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 be explained later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8247" y="1875830"/>
            <a:ext cx="2452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Destination register 0 behaves like an Invalid destination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38575" y="2560240"/>
            <a:ext cx="2647950" cy="268685"/>
          </a:xfrm>
          <a:custGeom>
            <a:avLst/>
            <a:gdLst>
              <a:gd name="connsiteX0" fmla="*/ 0 w 2647950"/>
              <a:gd name="connsiteY0" fmla="*/ 268685 h 268685"/>
              <a:gd name="connsiteX1" fmla="*/ 1724025 w 2647950"/>
              <a:gd name="connsiteY1" fmla="*/ 11510 h 268685"/>
              <a:gd name="connsiteX2" fmla="*/ 2647950 w 2647950"/>
              <a:gd name="connsiteY2" fmla="*/ 68660 h 26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7950" h="268685">
                <a:moveTo>
                  <a:pt x="0" y="268685"/>
                </a:moveTo>
                <a:cubicBezTo>
                  <a:pt x="641350" y="156766"/>
                  <a:pt x="1282700" y="44847"/>
                  <a:pt x="1724025" y="11510"/>
                </a:cubicBezTo>
                <a:cubicBezTo>
                  <a:pt x="2165350" y="-21827"/>
                  <a:pt x="2406650" y="23416"/>
                  <a:pt x="2647950" y="68660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09600" y="1981200"/>
            <a:ext cx="297180" cy="2453640"/>
          </a:xfrm>
          <a:custGeom>
            <a:avLst/>
            <a:gdLst>
              <a:gd name="connsiteX0" fmla="*/ 297180 w 297180"/>
              <a:gd name="connsiteY0" fmla="*/ 0 h 2453640"/>
              <a:gd name="connsiteX1" fmla="*/ 0 w 297180"/>
              <a:gd name="connsiteY1" fmla="*/ 0 h 2453640"/>
              <a:gd name="connsiteX2" fmla="*/ 0 w 297180"/>
              <a:gd name="connsiteY2" fmla="*/ 2453640 h 2453640"/>
              <a:gd name="connsiteX3" fmla="*/ 121920 w 297180"/>
              <a:gd name="connsiteY3" fmla="*/ 2453640 h 2453640"/>
              <a:gd name="connsiteX4" fmla="*/ 121920 w 297180"/>
              <a:gd name="connsiteY4" fmla="*/ 245364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" h="2453640">
                <a:moveTo>
                  <a:pt x="297180" y="0"/>
                </a:moveTo>
                <a:lnTo>
                  <a:pt x="0" y="0"/>
                </a:lnTo>
                <a:lnTo>
                  <a:pt x="0" y="2453640"/>
                </a:lnTo>
                <a:lnTo>
                  <a:pt x="121920" y="2453640"/>
                </a:lnTo>
                <a:lnTo>
                  <a:pt x="121920" y="2453640"/>
                </a:ln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87680" y="2217998"/>
            <a:ext cx="439966" cy="2765481"/>
          </a:xfrm>
          <a:custGeom>
            <a:avLst/>
            <a:gdLst>
              <a:gd name="connsiteX0" fmla="*/ 297180 w 297180"/>
              <a:gd name="connsiteY0" fmla="*/ 0 h 2453640"/>
              <a:gd name="connsiteX1" fmla="*/ 0 w 297180"/>
              <a:gd name="connsiteY1" fmla="*/ 0 h 2453640"/>
              <a:gd name="connsiteX2" fmla="*/ 0 w 297180"/>
              <a:gd name="connsiteY2" fmla="*/ 2453640 h 2453640"/>
              <a:gd name="connsiteX3" fmla="*/ 121920 w 297180"/>
              <a:gd name="connsiteY3" fmla="*/ 2453640 h 2453640"/>
              <a:gd name="connsiteX4" fmla="*/ 121920 w 297180"/>
              <a:gd name="connsiteY4" fmla="*/ 245364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" h="2453640">
                <a:moveTo>
                  <a:pt x="297180" y="0"/>
                </a:moveTo>
                <a:lnTo>
                  <a:pt x="0" y="0"/>
                </a:lnTo>
                <a:lnTo>
                  <a:pt x="0" y="2453640"/>
                </a:lnTo>
                <a:lnTo>
                  <a:pt x="121920" y="2453640"/>
                </a:lnTo>
                <a:lnTo>
                  <a:pt x="121920" y="2453640"/>
                </a:ln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50520" y="2538038"/>
            <a:ext cx="584746" cy="2986462"/>
          </a:xfrm>
          <a:custGeom>
            <a:avLst/>
            <a:gdLst>
              <a:gd name="connsiteX0" fmla="*/ 297180 w 297180"/>
              <a:gd name="connsiteY0" fmla="*/ 0 h 2453640"/>
              <a:gd name="connsiteX1" fmla="*/ 0 w 297180"/>
              <a:gd name="connsiteY1" fmla="*/ 0 h 2453640"/>
              <a:gd name="connsiteX2" fmla="*/ 0 w 297180"/>
              <a:gd name="connsiteY2" fmla="*/ 2453640 h 2453640"/>
              <a:gd name="connsiteX3" fmla="*/ 121920 w 297180"/>
              <a:gd name="connsiteY3" fmla="*/ 2453640 h 2453640"/>
              <a:gd name="connsiteX4" fmla="*/ 121920 w 297180"/>
              <a:gd name="connsiteY4" fmla="*/ 245364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" h="2453640">
                <a:moveTo>
                  <a:pt x="297180" y="0"/>
                </a:moveTo>
                <a:lnTo>
                  <a:pt x="0" y="0"/>
                </a:lnTo>
                <a:lnTo>
                  <a:pt x="0" y="2453640"/>
                </a:lnTo>
                <a:lnTo>
                  <a:pt x="121920" y="2453640"/>
                </a:lnTo>
                <a:lnTo>
                  <a:pt x="121920" y="2453640"/>
                </a:ln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28600" y="2813685"/>
            <a:ext cx="653326" cy="3282315"/>
          </a:xfrm>
          <a:custGeom>
            <a:avLst/>
            <a:gdLst>
              <a:gd name="connsiteX0" fmla="*/ 297180 w 297180"/>
              <a:gd name="connsiteY0" fmla="*/ 0 h 2453640"/>
              <a:gd name="connsiteX1" fmla="*/ 0 w 297180"/>
              <a:gd name="connsiteY1" fmla="*/ 0 h 2453640"/>
              <a:gd name="connsiteX2" fmla="*/ 0 w 297180"/>
              <a:gd name="connsiteY2" fmla="*/ 2453640 h 2453640"/>
              <a:gd name="connsiteX3" fmla="*/ 121920 w 297180"/>
              <a:gd name="connsiteY3" fmla="*/ 2453640 h 2453640"/>
              <a:gd name="connsiteX4" fmla="*/ 121920 w 297180"/>
              <a:gd name="connsiteY4" fmla="*/ 245364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" h="2453640">
                <a:moveTo>
                  <a:pt x="297180" y="0"/>
                </a:moveTo>
                <a:lnTo>
                  <a:pt x="0" y="0"/>
                </a:lnTo>
                <a:lnTo>
                  <a:pt x="0" y="2453640"/>
                </a:lnTo>
                <a:lnTo>
                  <a:pt x="121920" y="2453640"/>
                </a:lnTo>
                <a:lnTo>
                  <a:pt x="121920" y="2453640"/>
                </a:ln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  <p:bldP spid="5" grpId="0" uiExpand="1"/>
      <p:bldP spid="6" grpId="0" uiExpand="1" animBg="1"/>
      <p:bldP spid="7" grpId="0"/>
      <p:bldP spid="11" grpId="0"/>
      <p:bldP spid="8" grpId="0" animBg="1"/>
      <p:bldP spid="3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39317</TotalTime>
  <Words>2400</Words>
  <Application>Microsoft Office PowerPoint</Application>
  <PresentationFormat>On-screen Show (4:3)</PresentationFormat>
  <Paragraphs>710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Blueprint</vt:lpstr>
      <vt:lpstr>PowerPoint Presentation</vt:lpstr>
      <vt:lpstr>Contributors to the course material</vt:lpstr>
      <vt:lpstr>Single-Cycle RISC Processor</vt:lpstr>
      <vt:lpstr>Single-Cycle Implementation  code structure</vt:lpstr>
      <vt:lpstr>SMIPS Instruction formats</vt:lpstr>
      <vt:lpstr>Instruction formats cont</vt:lpstr>
      <vt:lpstr>Control Instructions</vt:lpstr>
      <vt:lpstr>Decoding Instructions:  extract fields needed for execution</vt:lpstr>
      <vt:lpstr>Decoded Instruction</vt:lpstr>
      <vt:lpstr>Decode Function</vt:lpstr>
      <vt:lpstr>Naming the opcodes</vt:lpstr>
      <vt:lpstr>Instruction Groupings instructions with common execution steps</vt:lpstr>
      <vt:lpstr>Decoding Instructions: I-Type ALU</vt:lpstr>
      <vt:lpstr>Decoding Instructions: Load &amp; Store</vt:lpstr>
      <vt:lpstr>Decoding Instructions: Jump</vt:lpstr>
      <vt:lpstr>Decoding Instructions: Branch</vt:lpstr>
      <vt:lpstr>Decoding Instructions: opFUNC, JR</vt:lpstr>
      <vt:lpstr>Decoding Instructions: opFUNC- ALU ops</vt:lpstr>
      <vt:lpstr>Decoding Instructions: Unsupported instruction</vt:lpstr>
      <vt:lpstr>Reading Registers</vt:lpstr>
      <vt:lpstr>Executing Instructions</vt:lpstr>
      <vt:lpstr>Output of exec function</vt:lpstr>
      <vt:lpstr>Execute Function</vt:lpstr>
      <vt:lpstr>Branch Address Calculation</vt:lpstr>
      <vt:lpstr>Single-Cycle SMIPS atomic state updates</vt:lpstr>
      <vt:lpstr>Processor interface</vt:lpstr>
      <vt:lpstr>Coprocessor Registers</vt:lpstr>
      <vt:lpstr>Code with coprocessor calls</vt:lpstr>
      <vt:lpstr>Harvard-Style Datapath for MIPS</vt:lpstr>
      <vt:lpstr>Hardwired Control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1018</cp:revision>
  <cp:lastPrinted>1601-01-01T00:00:00Z</cp:lastPrinted>
  <dcterms:created xsi:type="dcterms:W3CDTF">2003-01-21T19:25:41Z</dcterms:created>
  <dcterms:modified xsi:type="dcterms:W3CDTF">2013-09-30T15:25:00Z</dcterms:modified>
</cp:coreProperties>
</file>