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0"/>
  </p:notesMasterIdLst>
  <p:handoutMasterIdLst>
    <p:handoutMasterId r:id="rId31"/>
  </p:handoutMasterIdLst>
  <p:sldIdLst>
    <p:sldId id="1303" r:id="rId2"/>
    <p:sldId id="1405" r:id="rId3"/>
    <p:sldId id="1415" r:id="rId4"/>
    <p:sldId id="1416" r:id="rId5"/>
    <p:sldId id="1417" r:id="rId6"/>
    <p:sldId id="1418" r:id="rId7"/>
    <p:sldId id="1419" r:id="rId8"/>
    <p:sldId id="1420" r:id="rId9"/>
    <p:sldId id="1421" r:id="rId10"/>
    <p:sldId id="1422" r:id="rId11"/>
    <p:sldId id="1408" r:id="rId12"/>
    <p:sldId id="1409" r:id="rId13"/>
    <p:sldId id="1410" r:id="rId14"/>
    <p:sldId id="1411" r:id="rId15"/>
    <p:sldId id="1412" r:id="rId16"/>
    <p:sldId id="1321" r:id="rId17"/>
    <p:sldId id="1322" r:id="rId18"/>
    <p:sldId id="1323" r:id="rId19"/>
    <p:sldId id="1324" r:id="rId20"/>
    <p:sldId id="1325" r:id="rId21"/>
    <p:sldId id="1335" r:id="rId22"/>
    <p:sldId id="1350" r:id="rId23"/>
    <p:sldId id="1356" r:id="rId24"/>
    <p:sldId id="1401" r:id="rId25"/>
    <p:sldId id="1351" r:id="rId26"/>
    <p:sldId id="1402" r:id="rId27"/>
    <p:sldId id="1404" r:id="rId28"/>
    <p:sldId id="1358" r:id="rId29"/>
  </p:sldIdLst>
  <p:sldSz cx="9144000" cy="6858000" type="screen4x3"/>
  <p:notesSz cx="6735763" cy="9799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FD71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99" autoAdjust="0"/>
    <p:restoredTop sz="86734" autoAdjust="0"/>
  </p:normalViewPr>
  <p:slideViewPr>
    <p:cSldViewPr snapToGrid="0">
      <p:cViewPr varScale="1">
        <p:scale>
          <a:sx n="134" d="100"/>
          <a:sy n="134" d="100"/>
        </p:scale>
        <p:origin x="-954" y="-78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87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123" cy="49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641" y="0"/>
            <a:ext cx="2919123" cy="49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641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05BA0635-8B64-44CF-AA4A-79138B410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42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123" cy="49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97437" cy="3675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517" y="4655153"/>
            <a:ext cx="4940729" cy="441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641" y="0"/>
            <a:ext cx="2919123" cy="49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641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FAB5816E-92E6-4A70-B53F-671D7635E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89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9"/>
          <p:cNvSpPr txBox="1">
            <a:spLocks noGrp="1" noChangeArrowheads="1"/>
          </p:cNvSpPr>
          <p:nvPr/>
        </p:nvSpPr>
        <p:spPr bwMode="auto">
          <a:xfrm>
            <a:off x="3816641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507AF310-AF65-40A2-887C-06135BDD1A72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16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9"/>
          <p:cNvSpPr txBox="1">
            <a:spLocks noGrp="1" noChangeArrowheads="1"/>
          </p:cNvSpPr>
          <p:nvPr/>
        </p:nvSpPr>
        <p:spPr bwMode="auto">
          <a:xfrm>
            <a:off x="3816641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AF922BA2-E6BF-4729-A0D4-5167A8A5645C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21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4C739-2620-4241-8C4E-56CEE014DD0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4C739-2620-4241-8C4E-56CEE014DD0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r>
              <a:rPr lang="en-US" dirty="0" smtClean="0"/>
              <a:t>Fetch: reads</a:t>
            </a:r>
            <a:r>
              <a:rPr lang="en-US" baseline="0" dirty="0" smtClean="0"/>
              <a:t> and writes PC, </a:t>
            </a:r>
            <a:r>
              <a:rPr lang="en-US" baseline="0" dirty="0" err="1" smtClean="0"/>
              <a:t>enq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Execute: writes PC, clear and </a:t>
            </a:r>
            <a:r>
              <a:rPr lang="en-US" baseline="0" dirty="0" err="1" smtClean="0"/>
              <a:t>deq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The machine works correctly with Bypass and CF </a:t>
            </a:r>
            <a:r>
              <a:rPr lang="en-US" baseline="0" dirty="0" err="1" smtClean="0"/>
              <a:t>Fifos</a:t>
            </a:r>
            <a:r>
              <a:rPr lang="en-US" baseline="0" dirty="0" smtClean="0"/>
              <a:t>, but only CF </a:t>
            </a:r>
            <a:r>
              <a:rPr lang="en-US" baseline="0" dirty="0" err="1" smtClean="0"/>
              <a:t>Fifo</a:t>
            </a:r>
            <a:r>
              <a:rPr lang="en-US" baseline="0" dirty="0" smtClean="0"/>
              <a:t> will give us the pipelined behavior</a:t>
            </a:r>
          </a:p>
          <a:p>
            <a:r>
              <a:rPr lang="en-US" baseline="0" dirty="0" smtClean="0"/>
              <a:t>So, Fetch &lt; Execute in one cycle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4C739-2620-4241-8C4E-56CEE014DD07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r>
              <a:rPr lang="en-US" dirty="0" smtClean="0"/>
              <a:t>Fetch: reads</a:t>
            </a:r>
            <a:r>
              <a:rPr lang="en-US" baseline="0" dirty="0" smtClean="0"/>
              <a:t> and writes PC, </a:t>
            </a:r>
            <a:r>
              <a:rPr lang="en-US" baseline="0" dirty="0" err="1" smtClean="0"/>
              <a:t>enq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Execute: writes PC, clear and </a:t>
            </a:r>
            <a:r>
              <a:rPr lang="en-US" baseline="0" dirty="0" err="1" smtClean="0"/>
              <a:t>deq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The machine works correctly with Bypass and CF </a:t>
            </a:r>
            <a:r>
              <a:rPr lang="en-US" baseline="0" dirty="0" err="1" smtClean="0"/>
              <a:t>Fifos</a:t>
            </a:r>
            <a:r>
              <a:rPr lang="en-US" baseline="0" dirty="0" smtClean="0"/>
              <a:t>, but only CF </a:t>
            </a:r>
            <a:r>
              <a:rPr lang="en-US" baseline="0" dirty="0" err="1" smtClean="0"/>
              <a:t>Fifo</a:t>
            </a:r>
            <a:r>
              <a:rPr lang="en-US" baseline="0" dirty="0" smtClean="0"/>
              <a:t> will give us the pipelined behavior</a:t>
            </a:r>
          </a:p>
          <a:p>
            <a:r>
              <a:rPr lang="en-US" baseline="0" dirty="0" smtClean="0"/>
              <a:t>So, Fetch &lt; Execute in one cycle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26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27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9"/>
          <p:cNvSpPr txBox="1">
            <a:spLocks noGrp="1" noChangeArrowheads="1"/>
          </p:cNvSpPr>
          <p:nvPr/>
        </p:nvSpPr>
        <p:spPr bwMode="auto">
          <a:xfrm>
            <a:off x="3816641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spcBef>
                <a:spcPct val="20000"/>
              </a:spcBef>
            </a:pPr>
            <a:fld id="{24AFED0D-50B5-40A2-B558-94F4405CBBD2}" type="slidenum">
              <a:rPr lang="en-US" sz="1400">
                <a:latin typeface="Tahoma" pitchFamily="34" charset="0"/>
              </a:rPr>
              <a:pPr algn="r" defTabSz="958850" eaLnBrk="0" hangingPunct="0">
                <a:spcBef>
                  <a:spcPct val="20000"/>
                </a:spcBef>
              </a:pPr>
              <a:t>3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9"/>
          <p:cNvSpPr txBox="1">
            <a:spLocks noGrp="1" noChangeArrowheads="1"/>
          </p:cNvSpPr>
          <p:nvPr/>
        </p:nvSpPr>
        <p:spPr bwMode="auto">
          <a:xfrm>
            <a:off x="3816641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0515CFCC-A6EF-47D8-B86C-090150AB99C6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4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9"/>
          <p:cNvSpPr txBox="1">
            <a:spLocks noGrp="1" noChangeArrowheads="1"/>
          </p:cNvSpPr>
          <p:nvPr/>
        </p:nvSpPr>
        <p:spPr bwMode="auto">
          <a:xfrm>
            <a:off x="3816641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9F02CC8F-DDA7-4BD0-B1A6-0C9AF771FF33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6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9"/>
          <p:cNvSpPr txBox="1">
            <a:spLocks noGrp="1" noChangeArrowheads="1"/>
          </p:cNvSpPr>
          <p:nvPr/>
        </p:nvSpPr>
        <p:spPr bwMode="auto">
          <a:xfrm>
            <a:off x="3816641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8C61E778-C1AE-4AFC-9551-81C6F21AD4F8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7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9"/>
          <p:cNvSpPr txBox="1">
            <a:spLocks noGrp="1" noChangeArrowheads="1"/>
          </p:cNvSpPr>
          <p:nvPr/>
        </p:nvSpPr>
        <p:spPr bwMode="auto">
          <a:xfrm>
            <a:off x="3816641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spcBef>
                <a:spcPct val="20000"/>
              </a:spcBef>
            </a:pPr>
            <a:fld id="{ED9F584A-A92D-4749-81C6-2529BB692C97}" type="slidenum">
              <a:rPr lang="en-US" sz="1400">
                <a:latin typeface="Tahoma" pitchFamily="34" charset="0"/>
              </a:rPr>
              <a:pPr algn="r" defTabSz="958850" eaLnBrk="0" hangingPunct="0">
                <a:spcBef>
                  <a:spcPct val="20000"/>
                </a:spcBef>
              </a:pPr>
              <a:t>11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9"/>
          <p:cNvSpPr txBox="1">
            <a:spLocks noGrp="1" noChangeArrowheads="1"/>
          </p:cNvSpPr>
          <p:nvPr/>
        </p:nvSpPr>
        <p:spPr bwMode="auto">
          <a:xfrm>
            <a:off x="3816641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2515E303-3198-4459-9E77-A68EF6BC9425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13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4C739-2620-4241-8C4E-56CEE014DD0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9"/>
          <p:cNvSpPr txBox="1">
            <a:spLocks noGrp="1" noChangeArrowheads="1"/>
          </p:cNvSpPr>
          <p:nvPr/>
        </p:nvSpPr>
        <p:spPr bwMode="auto">
          <a:xfrm>
            <a:off x="3816641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B5CD67D7-23E9-4BE4-AFA3-CF5C2C78C3FE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15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L10-</a:t>
            </a:r>
            <a:fld id="{CADB5FF0-9E4C-4A76-B146-CFD9F86D27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L10-</a:t>
            </a:r>
            <a:fld id="{B7BB6FD0-6433-4498-9FC0-51B88F6D39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70447" y="6400800"/>
            <a:ext cx="301846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774817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>
                <a:solidFill>
                  <a:srgbClr val="660066"/>
                </a:solidFill>
              </a:rPr>
              <a:t>Constructive Computer Architecture:</a:t>
            </a: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1400" dirty="0">
              <a:solidFill>
                <a:srgbClr val="660066"/>
              </a:solidFill>
            </a:endParaRP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4000" dirty="0" smtClean="0">
                <a:solidFill>
                  <a:srgbClr val="660066"/>
                </a:solidFill>
              </a:rPr>
              <a:t>Non-Pipelined and Pipelined Processors</a:t>
            </a:r>
            <a:endParaRPr lang="en-US" sz="4000" dirty="0">
              <a:solidFill>
                <a:srgbClr val="660066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-96" charset="2"/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CADB5FF0-9E4C-4A76-B146-CFD9F86D279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3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with coprocessor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" y="1569720"/>
            <a:ext cx="8138160" cy="41148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ourier New" pitchFamily="49" charset="0"/>
                <a:ea typeface="Calibri"/>
                <a:cs typeface="Courier New" pitchFamily="49" charset="0"/>
              </a:rPr>
              <a:t>let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copVal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 =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cop.rd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ea typeface="Calibri"/>
                <a:cs typeface="Courier New" pitchFamily="49" charset="0"/>
              </a:rPr>
              <a:t>validRegValue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(dInst.src1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));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ea typeface="Calibri"/>
                <a:cs typeface="Courier New" pitchFamily="49" charset="0"/>
              </a:rPr>
              <a:t>let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ea typeface="Calibri"/>
                <a:cs typeface="Courier New" pitchFamily="49" charset="0"/>
              </a:rPr>
              <a:t>eInst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 = exec(</a:t>
            </a:r>
            <a:r>
              <a:rPr lang="en-US" sz="2000" dirty="0" err="1">
                <a:latin typeface="Courier New" pitchFamily="49" charset="0"/>
                <a:ea typeface="Calibri"/>
                <a:cs typeface="Courier New" pitchFamily="49" charset="0"/>
              </a:rPr>
              <a:t>dInst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, rVal1, rVal2, pc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copVal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Courier New" pitchFamily="49" charset="0"/>
              <a:ea typeface="Calibri"/>
              <a:cs typeface="Courier New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latin typeface="Courier New" pitchFamily="49" charset="0"/>
              <a:ea typeface="Calibri"/>
              <a:cs typeface="Courier New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Courier New" pitchFamily="49" charset="0"/>
              <a:ea typeface="Calibri"/>
              <a:cs typeface="Courier New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latin typeface="Courier New" pitchFamily="49" charset="0"/>
              <a:ea typeface="Calibri"/>
              <a:cs typeface="Courier New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Courier New" pitchFamily="49" charset="0"/>
              <a:ea typeface="Calibri"/>
              <a:cs typeface="Courier New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cop.wr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ea typeface="Calibri"/>
                <a:cs typeface="Courier New" pitchFamily="49" charset="0"/>
              </a:rPr>
              <a:t>eInst.dst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ea typeface="Calibri"/>
                <a:cs typeface="Courier New" pitchFamily="49" charset="0"/>
              </a:rPr>
              <a:t>eInst.data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);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  </a:t>
            </a:r>
            <a:endParaRPr lang="en-US" sz="2000" dirty="0">
              <a:latin typeface="Courier New" pitchFamily="49" charset="0"/>
              <a:ea typeface="Calibri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47299" y="4325184"/>
            <a:ext cx="6034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write coprocessor registers (MTC0) and indicate the completion of an instruction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47299" y="2402235"/>
            <a:ext cx="62231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pass coprocessor register values to execute MFC0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9740" y="5478780"/>
            <a:ext cx="6743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did not show these lines in our processor to avoid cluttering the slides 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21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Single-Cycle SMIPS: </a:t>
            </a:r>
            <a:br>
              <a:rPr lang="en-US" sz="3600" smtClean="0"/>
            </a:br>
            <a:r>
              <a:rPr lang="en-US" sz="3600" i="1" smtClean="0"/>
              <a:t>Clock Speed</a:t>
            </a:r>
            <a:endParaRPr lang="en-US" sz="2800" i="1" smtClean="0"/>
          </a:p>
        </p:txBody>
      </p:sp>
      <p:grpSp>
        <p:nvGrpSpPr>
          <p:cNvPr id="29698" name="Group 53"/>
          <p:cNvGrpSpPr>
            <a:grpSpLocks/>
          </p:cNvGrpSpPr>
          <p:nvPr/>
        </p:nvGrpSpPr>
        <p:grpSpPr bwMode="auto">
          <a:xfrm>
            <a:off x="2339975" y="1625600"/>
            <a:ext cx="4678363" cy="2625725"/>
            <a:chOff x="1674813" y="2027238"/>
            <a:chExt cx="5997575" cy="3797300"/>
          </a:xfrm>
        </p:grpSpPr>
        <p:sp>
          <p:nvSpPr>
            <p:cNvPr id="45059" name="Rectangle 17"/>
            <p:cNvSpPr>
              <a:spLocks noChangeArrowheads="1"/>
            </p:cNvSpPr>
            <p:nvPr/>
          </p:nvSpPr>
          <p:spPr bwMode="auto">
            <a:xfrm>
              <a:off x="1674813" y="3345043"/>
              <a:ext cx="451802" cy="94358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/>
                <a:t>PC</a:t>
              </a:r>
            </a:p>
          </p:txBody>
        </p:sp>
        <p:sp>
          <p:nvSpPr>
            <p:cNvPr id="45060" name="Rectangle 17"/>
            <p:cNvSpPr>
              <a:spLocks noChangeArrowheads="1"/>
            </p:cNvSpPr>
            <p:nvPr/>
          </p:nvSpPr>
          <p:spPr bwMode="auto">
            <a:xfrm>
              <a:off x="2138826" y="4880953"/>
              <a:ext cx="1101014" cy="94358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/>
                <a:t>Inst</a:t>
              </a:r>
            </a:p>
            <a:p>
              <a:pPr algn="ctr">
                <a:defRPr/>
              </a:pPr>
              <a:r>
                <a:rPr lang="en-US" sz="1800"/>
                <a:t>Memory</a:t>
              </a:r>
            </a:p>
          </p:txBody>
        </p:sp>
        <p:sp>
          <p:nvSpPr>
            <p:cNvPr id="29708" name="Rectangle 17"/>
            <p:cNvSpPr>
              <a:spLocks noChangeArrowheads="1"/>
            </p:cNvSpPr>
            <p:nvPr/>
          </p:nvSpPr>
          <p:spPr bwMode="auto">
            <a:xfrm>
              <a:off x="3273425" y="3354388"/>
              <a:ext cx="1101725" cy="9445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Decode</a:t>
              </a:r>
            </a:p>
          </p:txBody>
        </p:sp>
        <p:sp>
          <p:nvSpPr>
            <p:cNvPr id="45062" name="Rectangle 17"/>
            <p:cNvSpPr>
              <a:spLocks noChangeArrowheads="1"/>
            </p:cNvSpPr>
            <p:nvPr/>
          </p:nvSpPr>
          <p:spPr bwMode="auto">
            <a:xfrm>
              <a:off x="4399874" y="2027238"/>
              <a:ext cx="3217565" cy="7117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/>
                <a:t>Register File</a:t>
              </a:r>
            </a:p>
          </p:txBody>
        </p:sp>
        <p:sp>
          <p:nvSpPr>
            <p:cNvPr id="29710" name="Rectangle 17"/>
            <p:cNvSpPr>
              <a:spLocks noChangeArrowheads="1"/>
            </p:cNvSpPr>
            <p:nvPr/>
          </p:nvSpPr>
          <p:spPr bwMode="auto">
            <a:xfrm>
              <a:off x="5411788" y="3348038"/>
              <a:ext cx="1101725" cy="9445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Execute</a:t>
              </a:r>
            </a:p>
          </p:txBody>
        </p:sp>
        <p:sp>
          <p:nvSpPr>
            <p:cNvPr id="45064" name="Rectangle 17"/>
            <p:cNvSpPr>
              <a:spLocks noChangeArrowheads="1"/>
            </p:cNvSpPr>
            <p:nvPr/>
          </p:nvSpPr>
          <p:spPr bwMode="auto">
            <a:xfrm>
              <a:off x="6510319" y="4851107"/>
              <a:ext cx="1101014" cy="94588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/>
                <a:t>Data</a:t>
              </a:r>
            </a:p>
            <a:p>
              <a:pPr algn="ctr">
                <a:defRPr/>
              </a:pPr>
              <a:r>
                <a:rPr lang="en-US" sz="1800"/>
                <a:t>Memory</a:t>
              </a:r>
            </a:p>
          </p:txBody>
        </p:sp>
        <p:sp>
          <p:nvSpPr>
            <p:cNvPr id="29712" name="Line 8"/>
            <p:cNvSpPr>
              <a:spLocks noChangeShapeType="1"/>
            </p:cNvSpPr>
            <p:nvPr/>
          </p:nvSpPr>
          <p:spPr bwMode="auto">
            <a:xfrm>
              <a:off x="5099050" y="4122738"/>
              <a:ext cx="311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Line 8"/>
            <p:cNvSpPr>
              <a:spLocks noChangeShapeType="1"/>
            </p:cNvSpPr>
            <p:nvPr/>
          </p:nvSpPr>
          <p:spPr bwMode="auto">
            <a:xfrm>
              <a:off x="4384675" y="3910013"/>
              <a:ext cx="10239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Line 8"/>
            <p:cNvSpPr>
              <a:spLocks noChangeShapeType="1"/>
            </p:cNvSpPr>
            <p:nvPr/>
          </p:nvSpPr>
          <p:spPr bwMode="auto">
            <a:xfrm>
              <a:off x="5114925" y="3517900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Line 8"/>
            <p:cNvSpPr>
              <a:spLocks noChangeShapeType="1"/>
            </p:cNvSpPr>
            <p:nvPr/>
          </p:nvSpPr>
          <p:spPr bwMode="auto">
            <a:xfrm>
              <a:off x="4956175" y="3703638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Line 16"/>
            <p:cNvSpPr>
              <a:spLocks noChangeShapeType="1"/>
            </p:cNvSpPr>
            <p:nvPr/>
          </p:nvSpPr>
          <p:spPr bwMode="auto">
            <a:xfrm flipV="1">
              <a:off x="5124450" y="2722563"/>
              <a:ext cx="0" cy="796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Line 17"/>
            <p:cNvSpPr>
              <a:spLocks noChangeShapeType="1"/>
            </p:cNvSpPr>
            <p:nvPr/>
          </p:nvSpPr>
          <p:spPr bwMode="auto">
            <a:xfrm flipV="1">
              <a:off x="4965700" y="2741613"/>
              <a:ext cx="0" cy="950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Line 8"/>
            <p:cNvSpPr>
              <a:spLocks noChangeShapeType="1"/>
            </p:cNvSpPr>
            <p:nvPr/>
          </p:nvSpPr>
          <p:spPr bwMode="auto">
            <a:xfrm rot="5400000">
              <a:off x="1951037" y="4457701"/>
              <a:ext cx="8413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Line 21"/>
            <p:cNvSpPr>
              <a:spLocks noChangeShapeType="1"/>
            </p:cNvSpPr>
            <p:nvPr/>
          </p:nvSpPr>
          <p:spPr bwMode="auto">
            <a:xfrm rot="16200000" flipV="1">
              <a:off x="2493169" y="3675856"/>
              <a:ext cx="0" cy="7318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Line 8"/>
            <p:cNvSpPr>
              <a:spLocks noChangeShapeType="1"/>
            </p:cNvSpPr>
            <p:nvPr/>
          </p:nvSpPr>
          <p:spPr bwMode="auto">
            <a:xfrm rot="5400000">
              <a:off x="2600325" y="4454526"/>
              <a:ext cx="8413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Line 23"/>
            <p:cNvSpPr>
              <a:spLocks noChangeShapeType="1"/>
            </p:cNvSpPr>
            <p:nvPr/>
          </p:nvSpPr>
          <p:spPr bwMode="auto">
            <a:xfrm rot="16200000" flipV="1">
              <a:off x="3145632" y="3915568"/>
              <a:ext cx="0" cy="2460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22" name="Group 25"/>
            <p:cNvGrpSpPr>
              <a:grpSpLocks/>
            </p:cNvGrpSpPr>
            <p:nvPr/>
          </p:nvGrpSpPr>
          <p:grpSpPr bwMode="auto">
            <a:xfrm>
              <a:off x="6502400" y="4003675"/>
              <a:ext cx="247650" cy="841375"/>
              <a:chOff x="1707" y="2541"/>
              <a:chExt cx="156" cy="530"/>
            </a:xfrm>
          </p:grpSpPr>
          <p:sp>
            <p:nvSpPr>
              <p:cNvPr id="29748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9" name="Line 27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23" name="Line 28"/>
            <p:cNvSpPr>
              <a:spLocks noChangeShapeType="1"/>
            </p:cNvSpPr>
            <p:nvPr/>
          </p:nvSpPr>
          <p:spPr bwMode="auto">
            <a:xfrm rot="16200000" flipV="1">
              <a:off x="3875882" y="3228181"/>
              <a:ext cx="0" cy="24590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Line 29"/>
            <p:cNvSpPr>
              <a:spLocks noChangeShapeType="1"/>
            </p:cNvSpPr>
            <p:nvPr/>
          </p:nvSpPr>
          <p:spPr bwMode="auto">
            <a:xfrm flipV="1">
              <a:off x="5102225" y="4119563"/>
              <a:ext cx="0" cy="3381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Line 8"/>
            <p:cNvSpPr>
              <a:spLocks noChangeShapeType="1"/>
            </p:cNvSpPr>
            <p:nvPr/>
          </p:nvSpPr>
          <p:spPr bwMode="auto">
            <a:xfrm flipH="1">
              <a:off x="4370388" y="3514725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Line 8"/>
            <p:cNvSpPr>
              <a:spLocks noChangeShapeType="1"/>
            </p:cNvSpPr>
            <p:nvPr/>
          </p:nvSpPr>
          <p:spPr bwMode="auto">
            <a:xfrm flipH="1">
              <a:off x="4364038" y="3700463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Line 32"/>
            <p:cNvSpPr>
              <a:spLocks noChangeShapeType="1"/>
            </p:cNvSpPr>
            <p:nvPr/>
          </p:nvSpPr>
          <p:spPr bwMode="auto">
            <a:xfrm flipH="1" flipV="1">
              <a:off x="4652963" y="2741613"/>
              <a:ext cx="0" cy="7762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Line 33"/>
            <p:cNvSpPr>
              <a:spLocks noChangeShapeType="1"/>
            </p:cNvSpPr>
            <p:nvPr/>
          </p:nvSpPr>
          <p:spPr bwMode="auto">
            <a:xfrm flipH="1" flipV="1">
              <a:off x="4811713" y="2738438"/>
              <a:ext cx="0" cy="950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AutoShape 10"/>
            <p:cNvSpPr>
              <a:spLocks noChangeArrowheads="1"/>
            </p:cNvSpPr>
            <p:nvPr/>
          </p:nvSpPr>
          <p:spPr bwMode="auto">
            <a:xfrm rot="10800000" flipH="1">
              <a:off x="7110413" y="3067050"/>
              <a:ext cx="561975" cy="230188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 sz="800"/>
            </a:p>
          </p:txBody>
        </p:sp>
        <p:sp>
          <p:nvSpPr>
            <p:cNvPr id="29730" name="Line 38"/>
            <p:cNvSpPr>
              <a:spLocks noChangeShapeType="1"/>
            </p:cNvSpPr>
            <p:nvPr/>
          </p:nvSpPr>
          <p:spPr bwMode="auto">
            <a:xfrm flipH="1" flipV="1">
              <a:off x="7477125" y="3289300"/>
              <a:ext cx="0" cy="15541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Line 39"/>
            <p:cNvSpPr>
              <a:spLocks noChangeShapeType="1"/>
            </p:cNvSpPr>
            <p:nvPr/>
          </p:nvSpPr>
          <p:spPr bwMode="auto">
            <a:xfrm flipH="1" flipV="1">
              <a:off x="7391400" y="2735263"/>
              <a:ext cx="0" cy="3206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Line 8"/>
            <p:cNvSpPr>
              <a:spLocks noChangeShapeType="1"/>
            </p:cNvSpPr>
            <p:nvPr/>
          </p:nvSpPr>
          <p:spPr bwMode="auto">
            <a:xfrm flipH="1">
              <a:off x="6516688" y="3702050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Line 41"/>
            <p:cNvSpPr>
              <a:spLocks noChangeShapeType="1"/>
            </p:cNvSpPr>
            <p:nvPr/>
          </p:nvSpPr>
          <p:spPr bwMode="auto">
            <a:xfrm flipH="1" flipV="1">
              <a:off x="6964363" y="2740025"/>
              <a:ext cx="0" cy="9509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Line 8"/>
            <p:cNvSpPr>
              <a:spLocks noChangeShapeType="1"/>
            </p:cNvSpPr>
            <p:nvPr/>
          </p:nvSpPr>
          <p:spPr bwMode="auto">
            <a:xfrm flipH="1">
              <a:off x="6503988" y="3862388"/>
              <a:ext cx="7762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Line 43"/>
            <p:cNvSpPr>
              <a:spLocks noChangeShapeType="1"/>
            </p:cNvSpPr>
            <p:nvPr/>
          </p:nvSpPr>
          <p:spPr bwMode="auto">
            <a:xfrm flipH="1" flipV="1">
              <a:off x="7272338" y="3303588"/>
              <a:ext cx="0" cy="557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6" name="AutoShape 10"/>
            <p:cNvSpPr>
              <a:spLocks noChangeArrowheads="1"/>
            </p:cNvSpPr>
            <p:nvPr/>
          </p:nvSpPr>
          <p:spPr bwMode="auto">
            <a:xfrm rot="-5400000" flipH="1" flipV="1">
              <a:off x="2150269" y="3461544"/>
              <a:ext cx="561975" cy="230187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 sz="800"/>
            </a:p>
          </p:txBody>
        </p:sp>
        <p:sp>
          <p:nvSpPr>
            <p:cNvPr id="29737" name="Oval 45"/>
            <p:cNvSpPr>
              <a:spLocks noChangeArrowheads="1"/>
            </p:cNvSpPr>
            <p:nvPr/>
          </p:nvSpPr>
          <p:spPr bwMode="auto">
            <a:xfrm>
              <a:off x="2719388" y="3576638"/>
              <a:ext cx="287337" cy="2873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/>
                <a:t>+4</a:t>
              </a:r>
            </a:p>
          </p:txBody>
        </p:sp>
        <p:sp>
          <p:nvSpPr>
            <p:cNvPr id="29738" name="Line 8"/>
            <p:cNvSpPr>
              <a:spLocks noChangeShapeType="1"/>
            </p:cNvSpPr>
            <p:nvPr/>
          </p:nvSpPr>
          <p:spPr bwMode="auto">
            <a:xfrm rot="16200000" flipV="1">
              <a:off x="2756694" y="3956844"/>
              <a:ext cx="2016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9" name="Line 47"/>
            <p:cNvSpPr>
              <a:spLocks noChangeShapeType="1"/>
            </p:cNvSpPr>
            <p:nvPr/>
          </p:nvSpPr>
          <p:spPr bwMode="auto">
            <a:xfrm flipV="1">
              <a:off x="2651125" y="4051300"/>
              <a:ext cx="0" cy="4016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0" name="Line 48"/>
            <p:cNvSpPr>
              <a:spLocks noChangeShapeType="1"/>
            </p:cNvSpPr>
            <p:nvPr/>
          </p:nvSpPr>
          <p:spPr bwMode="auto">
            <a:xfrm rot="16200000" flipH="1">
              <a:off x="2221707" y="3474243"/>
              <a:ext cx="0" cy="2016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1" name="Line 49"/>
            <p:cNvSpPr>
              <a:spLocks noChangeShapeType="1"/>
            </p:cNvSpPr>
            <p:nvPr/>
          </p:nvSpPr>
          <p:spPr bwMode="auto">
            <a:xfrm rot="16200000" flipH="1">
              <a:off x="2628107" y="3636168"/>
              <a:ext cx="0" cy="182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2" name="Line 8"/>
            <p:cNvSpPr>
              <a:spLocks noChangeShapeType="1"/>
            </p:cNvSpPr>
            <p:nvPr/>
          </p:nvSpPr>
          <p:spPr bwMode="auto">
            <a:xfrm flipH="1">
              <a:off x="6510338" y="3516313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3" name="Line 51"/>
            <p:cNvSpPr>
              <a:spLocks noChangeShapeType="1"/>
            </p:cNvSpPr>
            <p:nvPr/>
          </p:nvSpPr>
          <p:spPr bwMode="auto">
            <a:xfrm flipH="1" flipV="1">
              <a:off x="6792913" y="3165475"/>
              <a:ext cx="0" cy="3381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4" name="Line 52"/>
            <p:cNvSpPr>
              <a:spLocks noChangeShapeType="1"/>
            </p:cNvSpPr>
            <p:nvPr/>
          </p:nvSpPr>
          <p:spPr bwMode="auto">
            <a:xfrm rot="16200000" flipV="1">
              <a:off x="4758532" y="1153318"/>
              <a:ext cx="0" cy="40497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5" name="Line 53"/>
            <p:cNvSpPr>
              <a:spLocks noChangeShapeType="1"/>
            </p:cNvSpPr>
            <p:nvPr/>
          </p:nvSpPr>
          <p:spPr bwMode="auto">
            <a:xfrm rot="16200000" flipH="1">
              <a:off x="2636044" y="3366294"/>
              <a:ext cx="0" cy="1825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6" name="Line 54"/>
            <p:cNvSpPr>
              <a:spLocks noChangeShapeType="1"/>
            </p:cNvSpPr>
            <p:nvPr/>
          </p:nvSpPr>
          <p:spPr bwMode="auto">
            <a:xfrm flipH="1" flipV="1">
              <a:off x="2733675" y="3165475"/>
              <a:ext cx="0" cy="3111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7" name="AutoShape 55"/>
            <p:cNvSpPr>
              <a:spLocks noChangeArrowheads="1"/>
            </p:cNvSpPr>
            <p:nvPr/>
          </p:nvSpPr>
          <p:spPr bwMode="auto">
            <a:xfrm>
              <a:off x="1774825" y="4122738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29699" name="Rectangle 55"/>
          <p:cNvSpPr>
            <a:spLocks noChangeArrowheads="1"/>
          </p:cNvSpPr>
          <p:nvPr/>
        </p:nvSpPr>
        <p:spPr bwMode="auto">
          <a:xfrm>
            <a:off x="1122363" y="4327580"/>
            <a:ext cx="599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Clock</a:t>
            </a:r>
            <a:r>
              <a:rPr lang="en-US" sz="2400" dirty="0">
                <a:solidFill>
                  <a:srgbClr val="56127A"/>
                </a:solidFill>
              </a:rPr>
              <a:t> &gt;  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M</a:t>
            </a:r>
            <a:r>
              <a:rPr lang="en-US" sz="2400" dirty="0">
                <a:solidFill>
                  <a:srgbClr val="56127A"/>
                </a:solidFill>
              </a:rPr>
              <a:t> + 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DEC</a:t>
            </a:r>
            <a:r>
              <a:rPr lang="en-US" sz="2400" dirty="0">
                <a:solidFill>
                  <a:srgbClr val="56127A"/>
                </a:solidFill>
              </a:rPr>
              <a:t> + 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RF</a:t>
            </a:r>
            <a:r>
              <a:rPr lang="en-US" sz="2400" baseline="-25000" dirty="0">
                <a:solidFill>
                  <a:srgbClr val="56127A"/>
                </a:solidFill>
              </a:rPr>
              <a:t> </a:t>
            </a:r>
            <a:r>
              <a:rPr lang="en-US" sz="2400" dirty="0">
                <a:solidFill>
                  <a:srgbClr val="56127A"/>
                </a:solidFill>
              </a:rPr>
              <a:t>+ 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ALU</a:t>
            </a:r>
            <a:r>
              <a:rPr lang="en-US" sz="2400" dirty="0">
                <a:solidFill>
                  <a:srgbClr val="56127A"/>
                </a:solidFill>
              </a:rPr>
              <a:t>+ 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M</a:t>
            </a:r>
            <a:r>
              <a:rPr lang="en-US" sz="2400" dirty="0">
                <a:solidFill>
                  <a:srgbClr val="56127A"/>
                </a:solidFill>
              </a:rPr>
              <a:t>+ 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WB</a:t>
            </a:r>
            <a:endParaRPr lang="en-US" sz="2400" baseline="-25000" dirty="0">
              <a:solidFill>
                <a:srgbClr val="56127A"/>
              </a:solidFill>
            </a:endParaRPr>
          </a:p>
        </p:txBody>
      </p:sp>
      <p:sp>
        <p:nvSpPr>
          <p:cNvPr id="58" name="Freeform 57"/>
          <p:cNvSpPr>
            <a:spLocks noChangeArrowheads="1"/>
          </p:cNvSpPr>
          <p:nvPr/>
        </p:nvSpPr>
        <p:spPr bwMode="auto">
          <a:xfrm>
            <a:off x="3360738" y="1548580"/>
            <a:ext cx="925512" cy="2887561"/>
          </a:xfrm>
          <a:custGeom>
            <a:avLst/>
            <a:gdLst>
              <a:gd name="T0" fmla="*/ 905112 w 791687"/>
              <a:gd name="T1" fmla="*/ 0 h 2802577"/>
              <a:gd name="T2" fmla="*/ 278496 w 791687"/>
              <a:gd name="T3" fmla="*/ 658984 h 2802577"/>
              <a:gd name="T4" fmla="*/ 164565 w 791687"/>
              <a:gd name="T5" fmla="*/ 2185900 h 2802577"/>
              <a:gd name="T6" fmla="*/ 1265893 w 791687"/>
              <a:gd name="T7" fmla="*/ 3793179 h 2802577"/>
              <a:gd name="T8" fmla="*/ 0 60000 65536"/>
              <a:gd name="T9" fmla="*/ 0 60000 65536"/>
              <a:gd name="T10" fmla="*/ 0 60000 65536"/>
              <a:gd name="T11" fmla="*/ 0 60000 65536"/>
              <a:gd name="T12" fmla="*/ 0 w 791687"/>
              <a:gd name="T13" fmla="*/ 0 h 2802577"/>
              <a:gd name="T14" fmla="*/ 791687 w 791687"/>
              <a:gd name="T15" fmla="*/ 2802577 h 28025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91687" h="2802577">
                <a:moveTo>
                  <a:pt x="566056" y="0"/>
                </a:moveTo>
                <a:cubicBezTo>
                  <a:pt x="408708" y="108857"/>
                  <a:pt x="251361" y="217714"/>
                  <a:pt x="174171" y="486888"/>
                </a:cubicBezTo>
                <a:cubicBezTo>
                  <a:pt x="96982" y="756062"/>
                  <a:pt x="0" y="1229096"/>
                  <a:pt x="102919" y="1615044"/>
                </a:cubicBezTo>
                <a:cubicBezTo>
                  <a:pt x="205838" y="2000992"/>
                  <a:pt x="498762" y="2401784"/>
                  <a:pt x="791687" y="2802577"/>
                </a:cubicBezTo>
              </a:path>
            </a:pathLst>
          </a:cu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1104900" y="4838143"/>
            <a:ext cx="69707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We can improve the clock speed if we execute each instruction in two clock cycles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1122363" y="5461418"/>
            <a:ext cx="7512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Clock</a:t>
            </a:r>
            <a:r>
              <a:rPr lang="en-US" sz="2400" dirty="0">
                <a:solidFill>
                  <a:srgbClr val="56127A"/>
                </a:solidFill>
              </a:rPr>
              <a:t> &gt;  max {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M</a:t>
            </a:r>
            <a:r>
              <a:rPr lang="en-US" sz="2400" dirty="0">
                <a:solidFill>
                  <a:srgbClr val="56127A"/>
                </a:solidFill>
              </a:rPr>
              <a:t> , (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DEC</a:t>
            </a:r>
            <a:r>
              <a:rPr lang="en-US" sz="2400" dirty="0">
                <a:solidFill>
                  <a:srgbClr val="56127A"/>
                </a:solidFill>
              </a:rPr>
              <a:t> +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RF</a:t>
            </a:r>
            <a:r>
              <a:rPr lang="en-US" sz="2400" baseline="-25000" dirty="0">
                <a:solidFill>
                  <a:srgbClr val="56127A"/>
                </a:solidFill>
              </a:rPr>
              <a:t> </a:t>
            </a:r>
            <a:r>
              <a:rPr lang="en-US" sz="2400" dirty="0">
                <a:solidFill>
                  <a:srgbClr val="56127A"/>
                </a:solidFill>
              </a:rPr>
              <a:t>+ 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ALU</a:t>
            </a:r>
            <a:r>
              <a:rPr lang="en-US" sz="2400" dirty="0">
                <a:solidFill>
                  <a:srgbClr val="56127A"/>
                </a:solidFill>
              </a:rPr>
              <a:t>+ 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M</a:t>
            </a:r>
            <a:r>
              <a:rPr lang="en-US" sz="2400" dirty="0">
                <a:solidFill>
                  <a:srgbClr val="56127A"/>
                </a:solidFill>
              </a:rPr>
              <a:t>+ 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WB</a:t>
            </a:r>
            <a:r>
              <a:rPr lang="en-US" sz="2400" baseline="30000" dirty="0">
                <a:solidFill>
                  <a:srgbClr val="56127A"/>
                </a:solidFill>
              </a:rPr>
              <a:t> </a:t>
            </a:r>
            <a:r>
              <a:rPr lang="en-US" sz="2400" dirty="0">
                <a:solidFill>
                  <a:srgbClr val="56127A"/>
                </a:solidFill>
              </a:rPr>
              <a:t>)}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1111335" y="5931575"/>
            <a:ext cx="75230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However, this may not improve the performance because each instruction will now take two cycles to execute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1" grpId="0"/>
      <p:bldP spid="62" grpId="0"/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220" y="1580535"/>
            <a:ext cx="7772400" cy="4114800"/>
          </a:xfrm>
        </p:spPr>
        <p:txBody>
          <a:bodyPr/>
          <a:lstStyle/>
          <a:p>
            <a:r>
              <a:rPr lang="en-US" sz="2400" dirty="0" smtClean="0"/>
              <a:t>Sometimes </a:t>
            </a:r>
            <a:r>
              <a:rPr lang="en-US" sz="2400" dirty="0" err="1" smtClean="0"/>
              <a:t>multicycle</a:t>
            </a:r>
            <a:r>
              <a:rPr lang="en-US" sz="2400" dirty="0" smtClean="0"/>
              <a:t> implementations are necessary because of resource conflicts, aka,  </a:t>
            </a:r>
            <a:r>
              <a:rPr lang="en-US" sz="2400" i="1" dirty="0" smtClean="0"/>
              <a:t>structural hazards </a:t>
            </a:r>
          </a:p>
          <a:p>
            <a:pPr lvl="1"/>
            <a:r>
              <a:rPr lang="en-US" sz="2000" dirty="0" smtClean="0"/>
              <a:t>Princeton style architectures use </a:t>
            </a:r>
            <a:r>
              <a:rPr lang="en-US" sz="2000" dirty="0"/>
              <a:t>the same memory for instruction and </a:t>
            </a:r>
            <a:r>
              <a:rPr lang="en-US" sz="2000" dirty="0" smtClean="0"/>
              <a:t>data and consequently, require </a:t>
            </a:r>
            <a:r>
              <a:rPr lang="en-US" sz="2000" dirty="0"/>
              <a:t>at least two cycles to execute Load/Store </a:t>
            </a:r>
            <a:r>
              <a:rPr lang="en-US" sz="2000" dirty="0" smtClean="0"/>
              <a:t>instructions</a:t>
            </a:r>
          </a:p>
          <a:p>
            <a:pPr lvl="1"/>
            <a:r>
              <a:rPr lang="en-US" sz="2000" dirty="0" smtClean="0"/>
              <a:t>If the register file supported less than 2 reads and one write concurrently then most instructions would take more than one cycle to execute</a:t>
            </a:r>
          </a:p>
          <a:p>
            <a:r>
              <a:rPr lang="en-US" sz="2400" dirty="0" smtClean="0"/>
              <a:t>Usually extra registers are required to hold values between cycles</a:t>
            </a:r>
            <a:endParaRPr lang="en-US" sz="2400" dirty="0"/>
          </a:p>
          <a:p>
            <a:pPr lvl="1"/>
            <a:endParaRPr lang="en-US" sz="20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4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226425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Two-Cycle SMIPS</a:t>
            </a:r>
            <a:endParaRPr lang="en-US" sz="2800" smtClean="0"/>
          </a:p>
        </p:txBody>
      </p:sp>
      <p:sp>
        <p:nvSpPr>
          <p:cNvPr id="50179" name="Rectangle 17"/>
          <p:cNvSpPr>
            <a:spLocks noChangeArrowheads="1"/>
          </p:cNvSpPr>
          <p:nvPr/>
        </p:nvSpPr>
        <p:spPr bwMode="auto">
          <a:xfrm>
            <a:off x="1074738" y="2762250"/>
            <a:ext cx="452437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PC</a:t>
            </a:r>
          </a:p>
        </p:txBody>
      </p:sp>
      <p:sp>
        <p:nvSpPr>
          <p:cNvPr id="50180" name="Rectangle 17"/>
          <p:cNvSpPr>
            <a:spLocks noChangeArrowheads="1"/>
          </p:cNvSpPr>
          <p:nvPr/>
        </p:nvSpPr>
        <p:spPr bwMode="auto">
          <a:xfrm>
            <a:off x="1538288" y="4297363"/>
            <a:ext cx="1101725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Memory</a:t>
            </a:r>
          </a:p>
        </p:txBody>
      </p:sp>
      <p:sp>
        <p:nvSpPr>
          <p:cNvPr id="31748" name="Rectangle 17"/>
          <p:cNvSpPr>
            <a:spLocks noChangeArrowheads="1"/>
          </p:cNvSpPr>
          <p:nvPr/>
        </p:nvSpPr>
        <p:spPr bwMode="auto">
          <a:xfrm>
            <a:off x="3829050" y="2771775"/>
            <a:ext cx="1101725" cy="9445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50182" name="Rectangle 17"/>
          <p:cNvSpPr>
            <a:spLocks noChangeArrowheads="1"/>
          </p:cNvSpPr>
          <p:nvPr/>
        </p:nvSpPr>
        <p:spPr bwMode="auto">
          <a:xfrm>
            <a:off x="4956175" y="1444625"/>
            <a:ext cx="3217863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Register File</a:t>
            </a:r>
          </a:p>
        </p:txBody>
      </p:sp>
      <p:sp>
        <p:nvSpPr>
          <p:cNvPr id="31750" name="Rectangle 17"/>
          <p:cNvSpPr>
            <a:spLocks noChangeArrowheads="1"/>
          </p:cNvSpPr>
          <p:nvPr/>
        </p:nvSpPr>
        <p:spPr bwMode="auto">
          <a:xfrm>
            <a:off x="5967413" y="2765425"/>
            <a:ext cx="1101725" cy="9445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50184" name="Rectangle 17"/>
          <p:cNvSpPr>
            <a:spLocks noChangeArrowheads="1"/>
          </p:cNvSpPr>
          <p:nvPr/>
        </p:nvSpPr>
        <p:spPr bwMode="auto">
          <a:xfrm>
            <a:off x="7065963" y="4268788"/>
            <a:ext cx="1101725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Memory</a:t>
            </a: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5654675" y="3540125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4940300" y="3327400"/>
            <a:ext cx="10239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8"/>
          <p:cNvSpPr>
            <a:spLocks noChangeShapeType="1"/>
          </p:cNvSpPr>
          <p:nvPr/>
        </p:nvSpPr>
        <p:spPr bwMode="auto">
          <a:xfrm>
            <a:off x="5670550" y="2935288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Line 8"/>
          <p:cNvSpPr>
            <a:spLocks noChangeShapeType="1"/>
          </p:cNvSpPr>
          <p:nvPr/>
        </p:nvSpPr>
        <p:spPr bwMode="auto">
          <a:xfrm>
            <a:off x="5511800" y="3121025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56" name="Line 14"/>
          <p:cNvSpPr>
            <a:spLocks noChangeShapeType="1"/>
          </p:cNvSpPr>
          <p:nvPr/>
        </p:nvSpPr>
        <p:spPr bwMode="auto">
          <a:xfrm flipV="1">
            <a:off x="5680075" y="2139950"/>
            <a:ext cx="0" cy="796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7" name="Line 15"/>
          <p:cNvSpPr>
            <a:spLocks noChangeShapeType="1"/>
          </p:cNvSpPr>
          <p:nvPr/>
        </p:nvSpPr>
        <p:spPr bwMode="auto">
          <a:xfrm flipV="1">
            <a:off x="5521325" y="2159000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8" name="Line 8"/>
          <p:cNvSpPr>
            <a:spLocks noChangeShapeType="1"/>
          </p:cNvSpPr>
          <p:nvPr/>
        </p:nvSpPr>
        <p:spPr bwMode="auto">
          <a:xfrm rot="5400000">
            <a:off x="1350962" y="3875088"/>
            <a:ext cx="84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Line 17"/>
          <p:cNvSpPr>
            <a:spLocks noChangeShapeType="1"/>
          </p:cNvSpPr>
          <p:nvPr/>
        </p:nvSpPr>
        <p:spPr bwMode="auto">
          <a:xfrm rot="16200000" flipV="1">
            <a:off x="2100263" y="2887663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60" name="Line 8"/>
          <p:cNvSpPr>
            <a:spLocks noChangeShapeType="1"/>
          </p:cNvSpPr>
          <p:nvPr/>
        </p:nvSpPr>
        <p:spPr bwMode="auto">
          <a:xfrm rot="5400000">
            <a:off x="2091531" y="3958432"/>
            <a:ext cx="6588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61" name="Line 19"/>
          <p:cNvSpPr>
            <a:spLocks noChangeShapeType="1"/>
          </p:cNvSpPr>
          <p:nvPr/>
        </p:nvSpPr>
        <p:spPr bwMode="auto">
          <a:xfrm rot="16200000" flipV="1">
            <a:off x="2545557" y="3510756"/>
            <a:ext cx="0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1762" name="Group 20"/>
          <p:cNvGrpSpPr>
            <a:grpSpLocks/>
          </p:cNvGrpSpPr>
          <p:nvPr/>
        </p:nvGrpSpPr>
        <p:grpSpPr bwMode="auto">
          <a:xfrm>
            <a:off x="7058025" y="3421063"/>
            <a:ext cx="247650" cy="841375"/>
            <a:chOff x="1707" y="2541"/>
            <a:chExt cx="156" cy="530"/>
          </a:xfrm>
        </p:grpSpPr>
        <p:sp>
          <p:nvSpPr>
            <p:cNvPr id="31799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0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3" name="Line 23"/>
          <p:cNvSpPr>
            <a:spLocks noChangeShapeType="1"/>
          </p:cNvSpPr>
          <p:nvPr/>
        </p:nvSpPr>
        <p:spPr bwMode="auto">
          <a:xfrm rot="16200000" flipV="1">
            <a:off x="4541044" y="2755107"/>
            <a:ext cx="0" cy="2239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4" name="Line 24"/>
          <p:cNvSpPr>
            <a:spLocks noChangeShapeType="1"/>
          </p:cNvSpPr>
          <p:nvPr/>
        </p:nvSpPr>
        <p:spPr bwMode="auto">
          <a:xfrm flipV="1">
            <a:off x="5657850" y="3536950"/>
            <a:ext cx="0" cy="338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Line 8"/>
          <p:cNvSpPr>
            <a:spLocks noChangeShapeType="1"/>
          </p:cNvSpPr>
          <p:nvPr/>
        </p:nvSpPr>
        <p:spPr bwMode="auto">
          <a:xfrm flipH="1">
            <a:off x="4926013" y="2932113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66" name="Line 8"/>
          <p:cNvSpPr>
            <a:spLocks noChangeShapeType="1"/>
          </p:cNvSpPr>
          <p:nvPr/>
        </p:nvSpPr>
        <p:spPr bwMode="auto">
          <a:xfrm flipH="1">
            <a:off x="4919663" y="31178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67" name="Line 27"/>
          <p:cNvSpPr>
            <a:spLocks noChangeShapeType="1"/>
          </p:cNvSpPr>
          <p:nvPr/>
        </p:nvSpPr>
        <p:spPr bwMode="auto">
          <a:xfrm flipH="1" flipV="1">
            <a:off x="5208588" y="2159000"/>
            <a:ext cx="0" cy="776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68" name="Line 28"/>
          <p:cNvSpPr>
            <a:spLocks noChangeShapeType="1"/>
          </p:cNvSpPr>
          <p:nvPr/>
        </p:nvSpPr>
        <p:spPr bwMode="auto">
          <a:xfrm flipH="1" flipV="1">
            <a:off x="5367338" y="2155825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69" name="AutoShape 10"/>
          <p:cNvSpPr>
            <a:spLocks noChangeArrowheads="1"/>
          </p:cNvSpPr>
          <p:nvPr/>
        </p:nvSpPr>
        <p:spPr bwMode="auto">
          <a:xfrm rot="10800000" flipH="1">
            <a:off x="7666038" y="2484438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31770" name="Line 30"/>
          <p:cNvSpPr>
            <a:spLocks noChangeShapeType="1"/>
          </p:cNvSpPr>
          <p:nvPr/>
        </p:nvSpPr>
        <p:spPr bwMode="auto">
          <a:xfrm flipH="1" flipV="1">
            <a:off x="8032750" y="2706688"/>
            <a:ext cx="0" cy="1554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71" name="Line 31"/>
          <p:cNvSpPr>
            <a:spLocks noChangeShapeType="1"/>
          </p:cNvSpPr>
          <p:nvPr/>
        </p:nvSpPr>
        <p:spPr bwMode="auto">
          <a:xfrm flipH="1" flipV="1">
            <a:off x="7947025" y="2152650"/>
            <a:ext cx="0" cy="320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72" name="Line 8"/>
          <p:cNvSpPr>
            <a:spLocks noChangeShapeType="1"/>
          </p:cNvSpPr>
          <p:nvPr/>
        </p:nvSpPr>
        <p:spPr bwMode="auto">
          <a:xfrm flipH="1">
            <a:off x="7072313" y="31194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73" name="Line 33"/>
          <p:cNvSpPr>
            <a:spLocks noChangeShapeType="1"/>
          </p:cNvSpPr>
          <p:nvPr/>
        </p:nvSpPr>
        <p:spPr bwMode="auto">
          <a:xfrm flipH="1" flipV="1">
            <a:off x="7519988" y="2157413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74" name="Line 8"/>
          <p:cNvSpPr>
            <a:spLocks noChangeShapeType="1"/>
          </p:cNvSpPr>
          <p:nvPr/>
        </p:nvSpPr>
        <p:spPr bwMode="auto">
          <a:xfrm flipH="1">
            <a:off x="7059613" y="3279775"/>
            <a:ext cx="776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75" name="Line 35"/>
          <p:cNvSpPr>
            <a:spLocks noChangeShapeType="1"/>
          </p:cNvSpPr>
          <p:nvPr/>
        </p:nvSpPr>
        <p:spPr bwMode="auto">
          <a:xfrm flipH="1" flipV="1">
            <a:off x="7827963" y="2720975"/>
            <a:ext cx="0" cy="557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76" name="AutoShape 10"/>
          <p:cNvSpPr>
            <a:spLocks noChangeArrowheads="1"/>
          </p:cNvSpPr>
          <p:nvPr/>
        </p:nvSpPr>
        <p:spPr bwMode="auto">
          <a:xfrm rot="-5400000" flipH="1" flipV="1">
            <a:off x="1550194" y="2878932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31777" name="Oval 37"/>
          <p:cNvSpPr>
            <a:spLocks noChangeArrowheads="1"/>
          </p:cNvSpPr>
          <p:nvPr/>
        </p:nvSpPr>
        <p:spPr bwMode="auto">
          <a:xfrm>
            <a:off x="2119313" y="2994025"/>
            <a:ext cx="287337" cy="2873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+4</a:t>
            </a:r>
          </a:p>
        </p:txBody>
      </p:sp>
      <p:sp>
        <p:nvSpPr>
          <p:cNvPr id="31778" name="Line 8"/>
          <p:cNvSpPr>
            <a:spLocks noChangeShapeType="1"/>
          </p:cNvSpPr>
          <p:nvPr/>
        </p:nvSpPr>
        <p:spPr bwMode="auto">
          <a:xfrm rot="16200000" flipV="1">
            <a:off x="2156618" y="3374232"/>
            <a:ext cx="2016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79" name="Line 40"/>
          <p:cNvSpPr>
            <a:spLocks noChangeShapeType="1"/>
          </p:cNvSpPr>
          <p:nvPr/>
        </p:nvSpPr>
        <p:spPr bwMode="auto">
          <a:xfrm rot="16200000" flipH="1">
            <a:off x="1621632" y="2891631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80" name="Line 41"/>
          <p:cNvSpPr>
            <a:spLocks noChangeShapeType="1"/>
          </p:cNvSpPr>
          <p:nvPr/>
        </p:nvSpPr>
        <p:spPr bwMode="auto">
          <a:xfrm rot="16200000" flipH="1">
            <a:off x="2028032" y="3053556"/>
            <a:ext cx="0" cy="182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81" name="Line 8"/>
          <p:cNvSpPr>
            <a:spLocks noChangeShapeType="1"/>
          </p:cNvSpPr>
          <p:nvPr/>
        </p:nvSpPr>
        <p:spPr bwMode="auto">
          <a:xfrm flipH="1">
            <a:off x="7065963" y="29337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82" name="Line 43"/>
          <p:cNvSpPr>
            <a:spLocks noChangeShapeType="1"/>
          </p:cNvSpPr>
          <p:nvPr/>
        </p:nvSpPr>
        <p:spPr bwMode="auto">
          <a:xfrm flipH="1" flipV="1">
            <a:off x="7348538" y="2582863"/>
            <a:ext cx="0" cy="338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83" name="Line 44"/>
          <p:cNvSpPr>
            <a:spLocks noChangeShapeType="1"/>
          </p:cNvSpPr>
          <p:nvPr/>
        </p:nvSpPr>
        <p:spPr bwMode="auto">
          <a:xfrm rot="16200000" flipV="1">
            <a:off x="4735513" y="-9525"/>
            <a:ext cx="0" cy="521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4" name="Line 45"/>
          <p:cNvSpPr>
            <a:spLocks noChangeShapeType="1"/>
          </p:cNvSpPr>
          <p:nvPr/>
        </p:nvSpPr>
        <p:spPr bwMode="auto">
          <a:xfrm rot="16200000" flipH="1">
            <a:off x="2035969" y="2783682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85" name="Line 46"/>
          <p:cNvSpPr>
            <a:spLocks noChangeShapeType="1"/>
          </p:cNvSpPr>
          <p:nvPr/>
        </p:nvSpPr>
        <p:spPr bwMode="auto">
          <a:xfrm flipH="1" flipV="1">
            <a:off x="2133600" y="2582863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0219" name="Rectangle 17"/>
          <p:cNvSpPr>
            <a:spLocks noChangeArrowheads="1"/>
          </p:cNvSpPr>
          <p:nvPr/>
        </p:nvSpPr>
        <p:spPr bwMode="auto">
          <a:xfrm>
            <a:off x="2671763" y="2781300"/>
            <a:ext cx="452437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</a:rPr>
              <a:t>f2d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1787" name="Line 8"/>
          <p:cNvSpPr>
            <a:spLocks noChangeShapeType="1"/>
          </p:cNvSpPr>
          <p:nvPr/>
        </p:nvSpPr>
        <p:spPr bwMode="auto">
          <a:xfrm flipH="1">
            <a:off x="3121025" y="3538538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88" name="Line 49"/>
          <p:cNvSpPr>
            <a:spLocks noChangeShapeType="1"/>
          </p:cNvSpPr>
          <p:nvPr/>
        </p:nvSpPr>
        <p:spPr bwMode="auto">
          <a:xfrm flipH="1" flipV="1">
            <a:off x="3429000" y="3535363"/>
            <a:ext cx="0" cy="338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9" name="Line 8"/>
          <p:cNvSpPr>
            <a:spLocks noChangeShapeType="1"/>
          </p:cNvSpPr>
          <p:nvPr/>
        </p:nvSpPr>
        <p:spPr bwMode="auto">
          <a:xfrm>
            <a:off x="3125788" y="3335338"/>
            <a:ext cx="695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90" name="AutoShape 52"/>
          <p:cNvSpPr>
            <a:spLocks noChangeArrowheads="1"/>
          </p:cNvSpPr>
          <p:nvPr/>
        </p:nvSpPr>
        <p:spPr bwMode="auto">
          <a:xfrm>
            <a:off x="1168400" y="3540125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31791" name="AutoShape 53"/>
          <p:cNvSpPr>
            <a:spLocks noChangeArrowheads="1"/>
          </p:cNvSpPr>
          <p:nvPr/>
        </p:nvSpPr>
        <p:spPr bwMode="auto">
          <a:xfrm>
            <a:off x="2778125" y="354488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50228" name="Rectangle 17"/>
          <p:cNvSpPr>
            <a:spLocks noChangeArrowheads="1"/>
          </p:cNvSpPr>
          <p:nvPr/>
        </p:nvSpPr>
        <p:spPr bwMode="auto">
          <a:xfrm>
            <a:off x="2359025" y="2084388"/>
            <a:ext cx="1058863" cy="3270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latin typeface="Verdana" pitchFamily="-96" charset="0"/>
              </a:rPr>
              <a:t>state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31793" name="AutoShape 53"/>
          <p:cNvSpPr>
            <a:spLocks noChangeArrowheads="1"/>
          </p:cNvSpPr>
          <p:nvPr/>
        </p:nvSpPr>
        <p:spPr bwMode="auto">
          <a:xfrm rot="5400000">
            <a:off x="2285207" y="2196306"/>
            <a:ext cx="255588" cy="984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31794" name="Line 8"/>
          <p:cNvSpPr>
            <a:spLocks noChangeShapeType="1"/>
          </p:cNvSpPr>
          <p:nvPr/>
        </p:nvSpPr>
        <p:spPr bwMode="auto">
          <a:xfrm rot="5400000">
            <a:off x="2700337" y="2595563"/>
            <a:ext cx="384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95" name="TextBox 58"/>
          <p:cNvSpPr txBox="1">
            <a:spLocks noChangeArrowheads="1"/>
          </p:cNvSpPr>
          <p:nvPr/>
        </p:nvSpPr>
        <p:spPr bwMode="auto">
          <a:xfrm>
            <a:off x="1412875" y="5380038"/>
            <a:ext cx="6578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Introduce register </a:t>
            </a:r>
            <a:r>
              <a:rPr lang="en-US" dirty="0" smtClean="0"/>
              <a:t>“f2d” </a:t>
            </a:r>
            <a:r>
              <a:rPr lang="en-US" dirty="0"/>
              <a:t>to hold a fetched instruction and register “</a:t>
            </a:r>
            <a:r>
              <a:rPr lang="en-US" dirty="0" smtClean="0"/>
              <a:t>state</a:t>
            </a:r>
            <a:r>
              <a:rPr lang="en-US" dirty="0"/>
              <a:t>” to remember </a:t>
            </a:r>
            <a:r>
              <a:rPr lang="en-US" dirty="0" smtClean="0"/>
              <a:t>the state </a:t>
            </a:r>
            <a:r>
              <a:rPr lang="en-US" dirty="0"/>
              <a:t>(fetch/execute) </a:t>
            </a:r>
            <a:r>
              <a:rPr lang="en-US" dirty="0" smtClean="0"/>
              <a:t>of the processor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74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Two-Cycle SMIPS</a:t>
            </a:r>
            <a:endParaRPr lang="en-US" sz="2800" smtClean="0"/>
          </a:p>
        </p:txBody>
      </p:sp>
      <p:sp>
        <p:nvSpPr>
          <p:cNvPr id="348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52575"/>
            <a:ext cx="8543925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mkProc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pc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mkIMemory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mkDMemory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#(Data)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#(State)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(Fetch);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state == Fetch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inst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iMem.req(pc);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state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Execute;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87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Two-Cycle SMIPS</a:t>
            </a:r>
            <a:endParaRPr lang="en-US" sz="3600" i="1" smtClean="0"/>
          </a:p>
        </p:txBody>
      </p:sp>
      <p:sp>
        <p:nvSpPr>
          <p:cNvPr id="3686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23900" y="1495425"/>
            <a:ext cx="8296275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stage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Execute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	let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f2d;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decode(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rVal1 = rf.rd1(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(dInst.src1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rVal2 = rf.rd2(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(dInst.src2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rVal1, rVal2,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pc);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{op: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data: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?});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== 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{op: St,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data: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rf.wr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eInst.brTaken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?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: pc +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4;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state &lt;= Fetch;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20042" y="2153265"/>
            <a:ext cx="7322918" cy="4004187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19484" y="6157452"/>
            <a:ext cx="38124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 change from single-cycle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5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 bwMode="auto">
          <a:xfrm>
            <a:off x="2828110" y="1615045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198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226056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Two-Cycle SMIPS: </a:t>
            </a:r>
            <a:r>
              <a:rPr lang="en-US" sz="2400" i="1" dirty="0" smtClean="0"/>
              <a:t>Analysis</a:t>
            </a:r>
            <a:r>
              <a:rPr lang="en-US" sz="3600" dirty="0" smtClean="0"/>
              <a:t> </a:t>
            </a:r>
            <a:endParaRPr lang="en-US" sz="2800" dirty="0" smtClean="0"/>
          </a:p>
        </p:txBody>
      </p:sp>
      <p:sp>
        <p:nvSpPr>
          <p:cNvPr id="50179" name="Rectangle 17"/>
          <p:cNvSpPr>
            <a:spLocks noChangeArrowheads="1"/>
          </p:cNvSpPr>
          <p:nvPr/>
        </p:nvSpPr>
        <p:spPr bwMode="auto">
          <a:xfrm>
            <a:off x="1074738" y="2762988"/>
            <a:ext cx="452437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PC</a:t>
            </a:r>
          </a:p>
        </p:txBody>
      </p:sp>
      <p:sp>
        <p:nvSpPr>
          <p:cNvPr id="50180" name="Rectangle 17"/>
          <p:cNvSpPr>
            <a:spLocks noChangeArrowheads="1"/>
          </p:cNvSpPr>
          <p:nvPr/>
        </p:nvSpPr>
        <p:spPr bwMode="auto">
          <a:xfrm>
            <a:off x="1538288" y="4298100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Memory</a:t>
            </a:r>
          </a:p>
        </p:txBody>
      </p:sp>
      <p:sp>
        <p:nvSpPr>
          <p:cNvPr id="41988" name="Rectangle 17"/>
          <p:cNvSpPr>
            <a:spLocks noChangeArrowheads="1"/>
          </p:cNvSpPr>
          <p:nvPr/>
        </p:nvSpPr>
        <p:spPr bwMode="auto">
          <a:xfrm>
            <a:off x="3829050" y="2772513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50182" name="Rectangle 17"/>
          <p:cNvSpPr>
            <a:spLocks noChangeArrowheads="1"/>
          </p:cNvSpPr>
          <p:nvPr/>
        </p:nvSpPr>
        <p:spPr bwMode="auto">
          <a:xfrm>
            <a:off x="4956175" y="1445363"/>
            <a:ext cx="3217863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Register File</a:t>
            </a:r>
          </a:p>
        </p:txBody>
      </p:sp>
      <p:sp>
        <p:nvSpPr>
          <p:cNvPr id="41990" name="Rectangle 17"/>
          <p:cNvSpPr>
            <a:spLocks noChangeArrowheads="1"/>
          </p:cNvSpPr>
          <p:nvPr/>
        </p:nvSpPr>
        <p:spPr bwMode="auto">
          <a:xfrm>
            <a:off x="5967413" y="2766163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50184" name="Rectangle 17"/>
          <p:cNvSpPr>
            <a:spLocks noChangeArrowheads="1"/>
          </p:cNvSpPr>
          <p:nvPr/>
        </p:nvSpPr>
        <p:spPr bwMode="auto">
          <a:xfrm>
            <a:off x="7065963" y="4269525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Memory</a:t>
            </a: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5654675" y="3540863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>
            <a:off x="4940300" y="3328138"/>
            <a:ext cx="10239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Line 8"/>
          <p:cNvSpPr>
            <a:spLocks noChangeShapeType="1"/>
          </p:cNvSpPr>
          <p:nvPr/>
        </p:nvSpPr>
        <p:spPr bwMode="auto">
          <a:xfrm>
            <a:off x="5670550" y="2936025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Line 8"/>
          <p:cNvSpPr>
            <a:spLocks noChangeShapeType="1"/>
          </p:cNvSpPr>
          <p:nvPr/>
        </p:nvSpPr>
        <p:spPr bwMode="auto">
          <a:xfrm>
            <a:off x="5511800" y="3121763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996" name="Line 14"/>
          <p:cNvSpPr>
            <a:spLocks noChangeShapeType="1"/>
          </p:cNvSpPr>
          <p:nvPr/>
        </p:nvSpPr>
        <p:spPr bwMode="auto">
          <a:xfrm flipV="1">
            <a:off x="5680075" y="2140688"/>
            <a:ext cx="0" cy="796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Line 15"/>
          <p:cNvSpPr>
            <a:spLocks noChangeShapeType="1"/>
          </p:cNvSpPr>
          <p:nvPr/>
        </p:nvSpPr>
        <p:spPr bwMode="auto">
          <a:xfrm flipV="1">
            <a:off x="5521325" y="2159738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8" name="Line 8"/>
          <p:cNvSpPr>
            <a:spLocks noChangeShapeType="1"/>
          </p:cNvSpPr>
          <p:nvPr/>
        </p:nvSpPr>
        <p:spPr bwMode="auto">
          <a:xfrm rot="5400000">
            <a:off x="1350962" y="3875826"/>
            <a:ext cx="84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Line 17"/>
          <p:cNvSpPr>
            <a:spLocks noChangeShapeType="1"/>
          </p:cNvSpPr>
          <p:nvPr/>
        </p:nvSpPr>
        <p:spPr bwMode="auto">
          <a:xfrm rot="16200000" flipV="1">
            <a:off x="2100263" y="2888400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Line 8"/>
          <p:cNvSpPr>
            <a:spLocks noChangeShapeType="1"/>
          </p:cNvSpPr>
          <p:nvPr/>
        </p:nvSpPr>
        <p:spPr bwMode="auto">
          <a:xfrm rot="5400000">
            <a:off x="2091532" y="3959169"/>
            <a:ext cx="658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01" name="Line 19"/>
          <p:cNvSpPr>
            <a:spLocks noChangeShapeType="1"/>
          </p:cNvSpPr>
          <p:nvPr/>
        </p:nvSpPr>
        <p:spPr bwMode="auto">
          <a:xfrm rot="16200000" flipV="1">
            <a:off x="2545557" y="3511493"/>
            <a:ext cx="0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7058025" y="3421800"/>
            <a:ext cx="247650" cy="841375"/>
            <a:chOff x="1707" y="2541"/>
            <a:chExt cx="156" cy="530"/>
          </a:xfrm>
        </p:grpSpPr>
        <p:sp>
          <p:nvSpPr>
            <p:cNvPr id="42040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41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03" name="Line 23"/>
          <p:cNvSpPr>
            <a:spLocks noChangeShapeType="1"/>
          </p:cNvSpPr>
          <p:nvPr/>
        </p:nvSpPr>
        <p:spPr bwMode="auto">
          <a:xfrm rot="16200000" flipV="1">
            <a:off x="4541044" y="2755844"/>
            <a:ext cx="0" cy="2239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4" name="Line 24"/>
          <p:cNvSpPr>
            <a:spLocks noChangeShapeType="1"/>
          </p:cNvSpPr>
          <p:nvPr/>
        </p:nvSpPr>
        <p:spPr bwMode="auto">
          <a:xfrm flipV="1">
            <a:off x="5657850" y="3537688"/>
            <a:ext cx="0" cy="338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5" name="Line 8"/>
          <p:cNvSpPr>
            <a:spLocks noChangeShapeType="1"/>
          </p:cNvSpPr>
          <p:nvPr/>
        </p:nvSpPr>
        <p:spPr bwMode="auto">
          <a:xfrm flipH="1">
            <a:off x="4926013" y="293285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06" name="Line 8"/>
          <p:cNvSpPr>
            <a:spLocks noChangeShapeType="1"/>
          </p:cNvSpPr>
          <p:nvPr/>
        </p:nvSpPr>
        <p:spPr bwMode="auto">
          <a:xfrm flipH="1">
            <a:off x="4919663" y="311858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07" name="Line 27"/>
          <p:cNvSpPr>
            <a:spLocks noChangeShapeType="1"/>
          </p:cNvSpPr>
          <p:nvPr/>
        </p:nvSpPr>
        <p:spPr bwMode="auto">
          <a:xfrm flipH="1" flipV="1">
            <a:off x="5208588" y="2159738"/>
            <a:ext cx="0" cy="776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08" name="Line 28"/>
          <p:cNvSpPr>
            <a:spLocks noChangeShapeType="1"/>
          </p:cNvSpPr>
          <p:nvPr/>
        </p:nvSpPr>
        <p:spPr bwMode="auto">
          <a:xfrm flipH="1" flipV="1">
            <a:off x="5367338" y="2156563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09" name="AutoShape 10"/>
          <p:cNvSpPr>
            <a:spLocks noChangeArrowheads="1"/>
          </p:cNvSpPr>
          <p:nvPr/>
        </p:nvSpPr>
        <p:spPr bwMode="auto">
          <a:xfrm rot="10800000" flipH="1">
            <a:off x="7666038" y="2485175"/>
            <a:ext cx="561975" cy="230188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42010" name="Line 30"/>
          <p:cNvSpPr>
            <a:spLocks noChangeShapeType="1"/>
          </p:cNvSpPr>
          <p:nvPr/>
        </p:nvSpPr>
        <p:spPr bwMode="auto">
          <a:xfrm flipH="1" flipV="1">
            <a:off x="8032750" y="2707425"/>
            <a:ext cx="0" cy="1554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11" name="Line 31"/>
          <p:cNvSpPr>
            <a:spLocks noChangeShapeType="1"/>
          </p:cNvSpPr>
          <p:nvPr/>
        </p:nvSpPr>
        <p:spPr bwMode="auto">
          <a:xfrm flipH="1" flipV="1">
            <a:off x="7947025" y="2153388"/>
            <a:ext cx="0" cy="320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12" name="Line 8"/>
          <p:cNvSpPr>
            <a:spLocks noChangeShapeType="1"/>
          </p:cNvSpPr>
          <p:nvPr/>
        </p:nvSpPr>
        <p:spPr bwMode="auto">
          <a:xfrm flipH="1">
            <a:off x="7072313" y="3120175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13" name="Line 33"/>
          <p:cNvSpPr>
            <a:spLocks noChangeShapeType="1"/>
          </p:cNvSpPr>
          <p:nvPr/>
        </p:nvSpPr>
        <p:spPr bwMode="auto">
          <a:xfrm flipH="1" flipV="1">
            <a:off x="7519988" y="2158150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14" name="Line 8"/>
          <p:cNvSpPr>
            <a:spLocks noChangeShapeType="1"/>
          </p:cNvSpPr>
          <p:nvPr/>
        </p:nvSpPr>
        <p:spPr bwMode="auto">
          <a:xfrm flipH="1">
            <a:off x="7059613" y="3280513"/>
            <a:ext cx="776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15" name="Line 35"/>
          <p:cNvSpPr>
            <a:spLocks noChangeShapeType="1"/>
          </p:cNvSpPr>
          <p:nvPr/>
        </p:nvSpPr>
        <p:spPr bwMode="auto">
          <a:xfrm flipH="1" flipV="1">
            <a:off x="7827963" y="2721713"/>
            <a:ext cx="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16" name="AutoShape 10"/>
          <p:cNvSpPr>
            <a:spLocks noChangeArrowheads="1"/>
          </p:cNvSpPr>
          <p:nvPr/>
        </p:nvSpPr>
        <p:spPr bwMode="auto">
          <a:xfrm rot="-5400000" flipH="1" flipV="1">
            <a:off x="1550194" y="2879669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42017" name="Oval 37"/>
          <p:cNvSpPr>
            <a:spLocks noChangeArrowheads="1"/>
          </p:cNvSpPr>
          <p:nvPr/>
        </p:nvSpPr>
        <p:spPr bwMode="auto">
          <a:xfrm>
            <a:off x="2119313" y="2994763"/>
            <a:ext cx="287337" cy="2873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+4</a:t>
            </a:r>
          </a:p>
        </p:txBody>
      </p:sp>
      <p:sp>
        <p:nvSpPr>
          <p:cNvPr id="42018" name="Line 8"/>
          <p:cNvSpPr>
            <a:spLocks noChangeShapeType="1"/>
          </p:cNvSpPr>
          <p:nvPr/>
        </p:nvSpPr>
        <p:spPr bwMode="auto">
          <a:xfrm rot="16200000" flipV="1">
            <a:off x="2156619" y="3374969"/>
            <a:ext cx="201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19" name="Line 40"/>
          <p:cNvSpPr>
            <a:spLocks noChangeShapeType="1"/>
          </p:cNvSpPr>
          <p:nvPr/>
        </p:nvSpPr>
        <p:spPr bwMode="auto">
          <a:xfrm rot="16200000" flipH="1">
            <a:off x="1621632" y="2892368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20" name="Line 41"/>
          <p:cNvSpPr>
            <a:spLocks noChangeShapeType="1"/>
          </p:cNvSpPr>
          <p:nvPr/>
        </p:nvSpPr>
        <p:spPr bwMode="auto">
          <a:xfrm rot="16200000" flipH="1">
            <a:off x="2028032" y="3054293"/>
            <a:ext cx="0" cy="182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21" name="Line 8"/>
          <p:cNvSpPr>
            <a:spLocks noChangeShapeType="1"/>
          </p:cNvSpPr>
          <p:nvPr/>
        </p:nvSpPr>
        <p:spPr bwMode="auto">
          <a:xfrm flipH="1">
            <a:off x="7065963" y="2934438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22" name="Line 43"/>
          <p:cNvSpPr>
            <a:spLocks noChangeShapeType="1"/>
          </p:cNvSpPr>
          <p:nvPr/>
        </p:nvSpPr>
        <p:spPr bwMode="auto">
          <a:xfrm flipH="1" flipV="1">
            <a:off x="7348538" y="2583600"/>
            <a:ext cx="0" cy="338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23" name="Line 44"/>
          <p:cNvSpPr>
            <a:spLocks noChangeShapeType="1"/>
          </p:cNvSpPr>
          <p:nvPr/>
        </p:nvSpPr>
        <p:spPr bwMode="auto">
          <a:xfrm rot="16200000" flipV="1">
            <a:off x="4735513" y="-8788"/>
            <a:ext cx="0" cy="521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4" name="Line 45"/>
          <p:cNvSpPr>
            <a:spLocks noChangeShapeType="1"/>
          </p:cNvSpPr>
          <p:nvPr/>
        </p:nvSpPr>
        <p:spPr bwMode="auto">
          <a:xfrm rot="16200000" flipH="1">
            <a:off x="2035969" y="2784419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25" name="Line 46"/>
          <p:cNvSpPr>
            <a:spLocks noChangeShapeType="1"/>
          </p:cNvSpPr>
          <p:nvPr/>
        </p:nvSpPr>
        <p:spPr bwMode="auto">
          <a:xfrm flipH="1" flipV="1">
            <a:off x="2133600" y="25836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0219" name="Rectangle 17"/>
          <p:cNvSpPr>
            <a:spLocks noChangeArrowheads="1"/>
          </p:cNvSpPr>
          <p:nvPr/>
        </p:nvSpPr>
        <p:spPr bwMode="auto">
          <a:xfrm>
            <a:off x="2671763" y="2782038"/>
            <a:ext cx="452437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>
                <a:solidFill>
                  <a:srgbClr val="FF0000"/>
                </a:solidFill>
                <a:latin typeface="Verdana" pitchFamily="-96" charset="0"/>
              </a:rPr>
              <a:t>fr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42027" name="Line 8"/>
          <p:cNvSpPr>
            <a:spLocks noChangeShapeType="1"/>
          </p:cNvSpPr>
          <p:nvPr/>
        </p:nvSpPr>
        <p:spPr bwMode="auto">
          <a:xfrm flipH="1">
            <a:off x="3121025" y="3539275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28" name="Line 49"/>
          <p:cNvSpPr>
            <a:spLocks noChangeShapeType="1"/>
          </p:cNvSpPr>
          <p:nvPr/>
        </p:nvSpPr>
        <p:spPr bwMode="auto">
          <a:xfrm flipH="1" flipV="1">
            <a:off x="3429000" y="3536100"/>
            <a:ext cx="0" cy="338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9" name="Line 8"/>
          <p:cNvSpPr>
            <a:spLocks noChangeShapeType="1"/>
          </p:cNvSpPr>
          <p:nvPr/>
        </p:nvSpPr>
        <p:spPr bwMode="auto">
          <a:xfrm>
            <a:off x="3125788" y="3336075"/>
            <a:ext cx="695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30" name="AutoShape 52"/>
          <p:cNvSpPr>
            <a:spLocks noChangeArrowheads="1"/>
          </p:cNvSpPr>
          <p:nvPr/>
        </p:nvSpPr>
        <p:spPr bwMode="auto">
          <a:xfrm>
            <a:off x="1168400" y="3540863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42031" name="AutoShape 53"/>
          <p:cNvSpPr>
            <a:spLocks noChangeArrowheads="1"/>
          </p:cNvSpPr>
          <p:nvPr/>
        </p:nvSpPr>
        <p:spPr bwMode="auto">
          <a:xfrm>
            <a:off x="2778125" y="3545625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50228" name="Rectangle 17"/>
          <p:cNvSpPr>
            <a:spLocks noChangeArrowheads="1"/>
          </p:cNvSpPr>
          <p:nvPr/>
        </p:nvSpPr>
        <p:spPr bwMode="auto">
          <a:xfrm>
            <a:off x="2597150" y="2085125"/>
            <a:ext cx="1058863" cy="3270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>
                <a:solidFill>
                  <a:srgbClr val="FF0000"/>
                </a:solidFill>
                <a:latin typeface="Verdana" pitchFamily="-96" charset="0"/>
              </a:rPr>
              <a:t>stage</a:t>
            </a:r>
          </a:p>
        </p:txBody>
      </p:sp>
      <p:sp>
        <p:nvSpPr>
          <p:cNvPr id="42033" name="AutoShape 53"/>
          <p:cNvSpPr>
            <a:spLocks noChangeArrowheads="1"/>
          </p:cNvSpPr>
          <p:nvPr/>
        </p:nvSpPr>
        <p:spPr bwMode="auto">
          <a:xfrm rot="5400000">
            <a:off x="2523332" y="2197044"/>
            <a:ext cx="255587" cy="984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42034" name="Line 8"/>
          <p:cNvSpPr>
            <a:spLocks noChangeShapeType="1"/>
          </p:cNvSpPr>
          <p:nvPr/>
        </p:nvSpPr>
        <p:spPr bwMode="auto">
          <a:xfrm rot="5400000">
            <a:off x="2700337" y="2596301"/>
            <a:ext cx="384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35" name="Line 8"/>
          <p:cNvSpPr>
            <a:spLocks noChangeShapeType="1"/>
          </p:cNvSpPr>
          <p:nvPr/>
        </p:nvSpPr>
        <p:spPr bwMode="auto">
          <a:xfrm flipH="1">
            <a:off x="3122613" y="3182088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36" name="Line 27"/>
          <p:cNvSpPr>
            <a:spLocks noChangeShapeType="1"/>
          </p:cNvSpPr>
          <p:nvPr/>
        </p:nvSpPr>
        <p:spPr bwMode="auto">
          <a:xfrm flipH="1" flipV="1">
            <a:off x="3405188" y="2408975"/>
            <a:ext cx="0" cy="776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336969" y="4227616"/>
            <a:ext cx="3336964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 any given clock cycle, lot of unused hardware !</a:t>
            </a:r>
            <a:endParaRPr lang="en-US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3040083" y="1601189"/>
            <a:ext cx="1196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Execute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850571" y="1601189"/>
            <a:ext cx="874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Fetch</a:t>
            </a:r>
            <a:endParaRPr lang="en-US" dirty="0"/>
          </a:p>
        </p:txBody>
      </p:sp>
      <p:cxnSp>
        <p:nvCxnSpPr>
          <p:cNvPr id="64" name="Straight Arrow Connector 63"/>
          <p:cNvCxnSpPr/>
          <p:nvPr/>
        </p:nvCxnSpPr>
        <p:spPr bwMode="auto">
          <a:xfrm flipV="1">
            <a:off x="2933205" y="1959428"/>
            <a:ext cx="439387" cy="1187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H="1" flipV="1">
            <a:off x="2384961" y="1957449"/>
            <a:ext cx="439387" cy="1187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1256968" y="5617031"/>
            <a:ext cx="7447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Pipeline execution of instructions to increase the throughput </a:t>
            </a:r>
            <a:endParaRPr lang="en-US" sz="2400" i="1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2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31480" cy="1143000"/>
          </a:xfrm>
        </p:spPr>
        <p:txBody>
          <a:bodyPr/>
          <a:lstStyle/>
          <a:p>
            <a:r>
              <a:rPr lang="en-US" sz="4000" dirty="0"/>
              <a:t>Problems in Instruction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212" y="3846776"/>
            <a:ext cx="8218118" cy="241554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i="1" dirty="0"/>
              <a:t>Control hazard: </a:t>
            </a:r>
            <a:r>
              <a:rPr lang="en-US" sz="2000" dirty="0" smtClean="0"/>
              <a:t>Inst</a:t>
            </a:r>
            <a:r>
              <a:rPr lang="en-US" sz="2000" baseline="-25000" dirty="0" smtClean="0"/>
              <a:t>i+1 </a:t>
            </a:r>
            <a:r>
              <a:rPr lang="en-US" sz="2000" dirty="0" smtClean="0"/>
              <a:t> is not known until </a:t>
            </a:r>
            <a:r>
              <a:rPr lang="en-US" sz="2000" dirty="0" err="1" smtClean="0"/>
              <a:t>Inst</a:t>
            </a:r>
            <a:r>
              <a:rPr lang="en-US" sz="2000" baseline="-25000" dirty="0" err="1" smtClean="0"/>
              <a:t>i</a:t>
            </a:r>
            <a:r>
              <a:rPr lang="en-US" sz="2000" baseline="-25000" dirty="0"/>
              <a:t> </a:t>
            </a:r>
            <a:r>
              <a:rPr lang="en-US" sz="2000" dirty="0" smtClean="0"/>
              <a:t>is at least decoded. So which instruction should be fetched?</a:t>
            </a:r>
          </a:p>
          <a:p>
            <a:r>
              <a:rPr lang="en-US" sz="2000" i="1" dirty="0"/>
              <a:t>Structural hazard: </a:t>
            </a:r>
            <a:r>
              <a:rPr lang="en-US" sz="2000" dirty="0"/>
              <a:t>Two instructions in the pipeline may require the same resource at the same time, e.g., contention for memory</a:t>
            </a:r>
          </a:p>
          <a:p>
            <a:r>
              <a:rPr lang="en-US" sz="2000" i="1" dirty="0"/>
              <a:t>Data hazard: </a:t>
            </a:r>
            <a:r>
              <a:rPr lang="en-US" sz="2000" dirty="0" err="1"/>
              <a:t>Inst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 smtClean="0"/>
              <a:t>may </a:t>
            </a:r>
            <a:r>
              <a:rPr lang="en-US" sz="2000" dirty="0"/>
              <a:t>affect the state of the machine (pc, </a:t>
            </a:r>
            <a:r>
              <a:rPr lang="en-US" sz="2000" dirty="0" err="1"/>
              <a:t>rf</a:t>
            </a:r>
            <a:r>
              <a:rPr lang="en-US" sz="2000" dirty="0"/>
              <a:t>, </a:t>
            </a:r>
            <a:r>
              <a:rPr lang="en-US" sz="2000" dirty="0" err="1"/>
              <a:t>dMem</a:t>
            </a:r>
            <a:r>
              <a:rPr lang="en-US" sz="2000" dirty="0"/>
              <a:t>) – Inst</a:t>
            </a:r>
            <a:r>
              <a:rPr lang="en-US" sz="2000" baseline="-25000" dirty="0"/>
              <a:t>i+1</a:t>
            </a:r>
            <a:r>
              <a:rPr lang="en-US" sz="2000" dirty="0" smtClean="0"/>
              <a:t>must </a:t>
            </a:r>
            <a:r>
              <a:rPr lang="en-US" sz="2000" dirty="0"/>
              <a:t>be fully cognizant of this change</a:t>
            </a:r>
            <a:endParaRPr lang="en-US" sz="2000" i="1" dirty="0"/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endParaRPr lang="en-US" sz="2000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1074739" y="1600171"/>
            <a:ext cx="4741862" cy="2153761"/>
            <a:chOff x="1074738" y="1334770"/>
            <a:chExt cx="7153275" cy="3520600"/>
          </a:xfrm>
        </p:grpSpPr>
        <p:sp>
          <p:nvSpPr>
            <p:cNvPr id="8" name="Rectangle 7"/>
            <p:cNvSpPr/>
            <p:nvPr/>
          </p:nvSpPr>
          <p:spPr bwMode="auto">
            <a:xfrm>
              <a:off x="2828109" y="1334770"/>
              <a:ext cx="77810" cy="35206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1074738" y="2876550"/>
              <a:ext cx="452437" cy="9445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PC</a:t>
              </a:r>
            </a:p>
          </p:txBody>
        </p: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3829050" y="2886075"/>
              <a:ext cx="1101725" cy="9445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Decode</a:t>
              </a: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4956175" y="1558925"/>
              <a:ext cx="3217863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Register File</a:t>
              </a:r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5967413" y="2879725"/>
              <a:ext cx="1101725" cy="9445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Execute</a:t>
              </a:r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7065963" y="4073128"/>
              <a:ext cx="1101725" cy="78224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Data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Memory</a:t>
              </a:r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5654675" y="3654425"/>
              <a:ext cx="311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4940300" y="3441700"/>
              <a:ext cx="10239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5670550" y="3049587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5511800" y="3235325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V="1">
              <a:off x="5680075" y="2254250"/>
              <a:ext cx="0" cy="796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V="1">
              <a:off x="5521325" y="2273300"/>
              <a:ext cx="0" cy="950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rot="16200000" flipV="1">
              <a:off x="2100263" y="3001962"/>
              <a:ext cx="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1549400" y="4072733"/>
              <a:ext cx="1101725" cy="78263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Inst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Memory</a:t>
              </a:r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 rot="5400000">
              <a:off x="1519634" y="3820716"/>
              <a:ext cx="50403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 rot="5400000">
              <a:off x="2241323" y="3886774"/>
              <a:ext cx="360816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rot="16200000" flipV="1">
              <a:off x="2545557" y="3584127"/>
              <a:ext cx="0" cy="2460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grpSp>
          <p:nvGrpSpPr>
            <p:cNvPr id="25" name="Group 20"/>
            <p:cNvGrpSpPr>
              <a:grpSpLocks/>
            </p:cNvGrpSpPr>
            <p:nvPr/>
          </p:nvGrpSpPr>
          <p:grpSpPr bwMode="auto">
            <a:xfrm>
              <a:off x="7058025" y="3535362"/>
              <a:ext cx="247650" cy="537371"/>
              <a:chOff x="1707" y="2541"/>
              <a:chExt cx="156" cy="530"/>
            </a:xfrm>
          </p:grpSpPr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6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/>
              </a:p>
            </p:txBody>
          </p:sp>
        </p:grp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rot="16200000" flipV="1">
              <a:off x="4541044" y="2869406"/>
              <a:ext cx="0" cy="22399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V="1">
              <a:off x="5657850" y="3651250"/>
              <a:ext cx="0" cy="3381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" name="Line 8"/>
            <p:cNvSpPr>
              <a:spLocks noChangeShapeType="1"/>
            </p:cNvSpPr>
            <p:nvPr/>
          </p:nvSpPr>
          <p:spPr bwMode="auto">
            <a:xfrm flipH="1">
              <a:off x="4926013" y="3046412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 flipH="1">
              <a:off x="4919663" y="3232150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 flipH="1" flipV="1">
              <a:off x="5208588" y="2273300"/>
              <a:ext cx="0" cy="7762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H="1" flipV="1">
              <a:off x="5367338" y="2270125"/>
              <a:ext cx="0" cy="950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2" name="AutoShape 10"/>
            <p:cNvSpPr>
              <a:spLocks noChangeArrowheads="1"/>
            </p:cNvSpPr>
            <p:nvPr/>
          </p:nvSpPr>
          <p:spPr bwMode="auto">
            <a:xfrm rot="10800000" flipH="1">
              <a:off x="7666038" y="2598737"/>
              <a:ext cx="561975" cy="230188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500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 flipH="1" flipV="1">
              <a:off x="8032750" y="2820986"/>
              <a:ext cx="0" cy="124698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 flipH="1" flipV="1">
              <a:off x="7947025" y="2266950"/>
              <a:ext cx="0" cy="3206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5" name="Line 8"/>
            <p:cNvSpPr>
              <a:spLocks noChangeShapeType="1"/>
            </p:cNvSpPr>
            <p:nvPr/>
          </p:nvSpPr>
          <p:spPr bwMode="auto">
            <a:xfrm flipH="1">
              <a:off x="7072313" y="3233737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 flipH="1" flipV="1">
              <a:off x="7519988" y="2271712"/>
              <a:ext cx="0" cy="9509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7" name="Line 8"/>
            <p:cNvSpPr>
              <a:spLocks noChangeShapeType="1"/>
            </p:cNvSpPr>
            <p:nvPr/>
          </p:nvSpPr>
          <p:spPr bwMode="auto">
            <a:xfrm flipH="1">
              <a:off x="7059613" y="3394075"/>
              <a:ext cx="7762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 flipH="1" flipV="1">
              <a:off x="7827963" y="2835275"/>
              <a:ext cx="0" cy="557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9" name="AutoShape 10"/>
            <p:cNvSpPr>
              <a:spLocks noChangeArrowheads="1"/>
            </p:cNvSpPr>
            <p:nvPr/>
          </p:nvSpPr>
          <p:spPr bwMode="auto">
            <a:xfrm rot="16200000" flipH="1" flipV="1">
              <a:off x="1550194" y="2993231"/>
              <a:ext cx="561975" cy="230187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500"/>
            </a:p>
          </p:txBody>
        </p:sp>
        <p:sp>
          <p:nvSpPr>
            <p:cNvPr id="40" name="Oval 37"/>
            <p:cNvSpPr>
              <a:spLocks noChangeArrowheads="1"/>
            </p:cNvSpPr>
            <p:nvPr/>
          </p:nvSpPr>
          <p:spPr bwMode="auto">
            <a:xfrm>
              <a:off x="2119313" y="3108325"/>
              <a:ext cx="287337" cy="2873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900"/>
                <a:t>+4</a:t>
              </a:r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 rot="16200000" flipV="1">
              <a:off x="2156619" y="3488531"/>
              <a:ext cx="2016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 rot="16200000" flipH="1">
              <a:off x="1621632" y="3005930"/>
              <a:ext cx="0" cy="2016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rot="16200000" flipH="1">
              <a:off x="2028032" y="3167855"/>
              <a:ext cx="0" cy="182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" name="Line 8"/>
            <p:cNvSpPr>
              <a:spLocks noChangeShapeType="1"/>
            </p:cNvSpPr>
            <p:nvPr/>
          </p:nvSpPr>
          <p:spPr bwMode="auto">
            <a:xfrm flipH="1">
              <a:off x="7065963" y="3048000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 flipH="1" flipV="1">
              <a:off x="7348538" y="2619375"/>
              <a:ext cx="0" cy="430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 rot="16200000" flipV="1">
              <a:off x="4735513" y="26987"/>
              <a:ext cx="0" cy="5210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 rot="16200000" flipH="1">
              <a:off x="2035969" y="2897981"/>
              <a:ext cx="0" cy="1825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 flipV="1">
              <a:off x="2133600" y="2619271"/>
              <a:ext cx="3958" cy="377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9" name="Rectangle 17"/>
            <p:cNvSpPr>
              <a:spLocks noChangeArrowheads="1"/>
            </p:cNvSpPr>
            <p:nvPr/>
          </p:nvSpPr>
          <p:spPr bwMode="auto">
            <a:xfrm>
              <a:off x="2671763" y="2895600"/>
              <a:ext cx="452437" cy="933450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050" dirty="0" smtClean="0">
                  <a:solidFill>
                    <a:srgbClr val="FF0000"/>
                  </a:solidFill>
                  <a:latin typeface="Verdana" pitchFamily="-96" charset="0"/>
                </a:rPr>
                <a:t>f2d</a:t>
              </a:r>
              <a:endParaRPr lang="en-US" sz="1050" dirty="0">
                <a:solidFill>
                  <a:srgbClr val="FF0000"/>
                </a:solidFill>
                <a:latin typeface="Verdana" pitchFamily="-96" charset="0"/>
              </a:endParaRPr>
            </a:p>
          </p:txBody>
        </p:sp>
        <p:sp>
          <p:nvSpPr>
            <p:cNvPr id="50" name="Line 8"/>
            <p:cNvSpPr>
              <a:spLocks noChangeShapeType="1"/>
            </p:cNvSpPr>
            <p:nvPr/>
          </p:nvSpPr>
          <p:spPr bwMode="auto">
            <a:xfrm flipH="1">
              <a:off x="3121025" y="3652837"/>
              <a:ext cx="311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 flipH="1" flipV="1">
              <a:off x="3429000" y="3649662"/>
              <a:ext cx="0" cy="3381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2" name="Line 8"/>
            <p:cNvSpPr>
              <a:spLocks noChangeShapeType="1"/>
            </p:cNvSpPr>
            <p:nvPr/>
          </p:nvSpPr>
          <p:spPr bwMode="auto">
            <a:xfrm>
              <a:off x="3125788" y="3449637"/>
              <a:ext cx="69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3" name="AutoShape 52"/>
            <p:cNvSpPr>
              <a:spLocks noChangeArrowheads="1"/>
            </p:cNvSpPr>
            <p:nvPr/>
          </p:nvSpPr>
          <p:spPr bwMode="auto">
            <a:xfrm>
              <a:off x="1168400" y="3654425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200"/>
            </a:p>
          </p:txBody>
        </p:sp>
        <p:sp>
          <p:nvSpPr>
            <p:cNvPr id="54" name="AutoShape 53"/>
            <p:cNvSpPr>
              <a:spLocks noChangeArrowheads="1"/>
            </p:cNvSpPr>
            <p:nvPr/>
          </p:nvSpPr>
          <p:spPr bwMode="auto">
            <a:xfrm>
              <a:off x="2778125" y="3659187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20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2630103" y="1598435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Inst</a:t>
            </a:r>
            <a:r>
              <a:rPr lang="en-US" baseline="-25000" dirty="0" err="1"/>
              <a:t>i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66775" y="1598435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</a:t>
            </a:r>
            <a:r>
              <a:rPr lang="en-US" baseline="-25000" dirty="0" smtClean="0"/>
              <a:t>i+1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662922" y="6187166"/>
            <a:ext cx="6980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none of these hazards were present in the FFT pipeline  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Date Placeholder 6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64" name="Footer Placeholder 6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1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versus Instruction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447" y="1619992"/>
            <a:ext cx="7772400" cy="4773188"/>
          </a:xfrm>
        </p:spPr>
        <p:txBody>
          <a:bodyPr/>
          <a:lstStyle/>
          <a:p>
            <a:r>
              <a:rPr lang="en-US" sz="2400" dirty="0"/>
              <a:t>The </a:t>
            </a:r>
            <a:r>
              <a:rPr lang="en-US" sz="2400" dirty="0" smtClean="0"/>
              <a:t>data items </a:t>
            </a:r>
            <a:r>
              <a:rPr lang="en-US" sz="2400" dirty="0"/>
              <a:t>in an </a:t>
            </a:r>
            <a:r>
              <a:rPr lang="en-US" sz="2400" dirty="0" smtClean="0"/>
              <a:t>arithmetic pipeline, </a:t>
            </a:r>
            <a:r>
              <a:rPr lang="en-US" sz="2400" dirty="0"/>
              <a:t>e.g., </a:t>
            </a:r>
            <a:r>
              <a:rPr lang="en-US" sz="2400" dirty="0" smtClean="0"/>
              <a:t>FFT, are independent </a:t>
            </a:r>
            <a:r>
              <a:rPr lang="en-US" sz="2400" dirty="0"/>
              <a:t>of each other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entities in an instruction pipeline affect each other</a:t>
            </a:r>
          </a:p>
          <a:p>
            <a:pPr lvl="1"/>
            <a:r>
              <a:rPr lang="en-US" sz="2000" dirty="0" smtClean="0"/>
              <a:t>This causes pipeline stalls or requires other fancy tricks to avoid stalls</a:t>
            </a:r>
          </a:p>
          <a:p>
            <a:pPr lvl="1"/>
            <a:r>
              <a:rPr lang="en-US" sz="2000" dirty="0" smtClean="0"/>
              <a:t>Processor pipelines are significantly more complicated than arithmetic pipelines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1506662" y="2595748"/>
            <a:ext cx="5373687" cy="1511300"/>
            <a:chOff x="1554163" y="1752600"/>
            <a:chExt cx="5373687" cy="1511300"/>
          </a:xfrm>
        </p:grpSpPr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3492500" y="2854325"/>
              <a:ext cx="965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/>
                <a:t>sReg1</a:t>
              </a:r>
              <a:endParaRPr lang="en-US" baseline="-25000" dirty="0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4740275" y="2863850"/>
              <a:ext cx="965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/>
                <a:t>sReg2</a:t>
              </a:r>
              <a:endParaRPr lang="en-US" baseline="-25000" dirty="0"/>
            </a:p>
          </p:txBody>
        </p:sp>
        <p:grpSp>
          <p:nvGrpSpPr>
            <p:cNvPr id="10" name="Group 63"/>
            <p:cNvGrpSpPr/>
            <p:nvPr/>
          </p:nvGrpSpPr>
          <p:grpSpPr>
            <a:xfrm>
              <a:off x="1554163" y="1752600"/>
              <a:ext cx="5373687" cy="1460500"/>
              <a:chOff x="1554163" y="1752600"/>
              <a:chExt cx="5373687" cy="1460500"/>
            </a:xfrm>
          </p:grpSpPr>
          <p:sp>
            <p:nvSpPr>
              <p:cNvPr id="16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5"/>
              <p:cNvSpPr>
                <a:spLocks noChangeArrowheads="1"/>
              </p:cNvSpPr>
              <p:nvPr/>
            </p:nvSpPr>
            <p:spPr bwMode="auto">
              <a:xfrm>
                <a:off x="6451600" y="17653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6"/>
              <p:cNvSpPr>
                <a:spLocks noChangeShapeType="1"/>
              </p:cNvSpPr>
              <p:nvPr/>
            </p:nvSpPr>
            <p:spPr bwMode="auto">
              <a:xfrm flipV="1">
                <a:off x="1819606" y="2267430"/>
                <a:ext cx="750887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Text Box 7"/>
              <p:cNvSpPr txBox="1">
                <a:spLocks noChangeArrowheads="1"/>
              </p:cNvSpPr>
              <p:nvPr/>
            </p:nvSpPr>
            <p:spPr bwMode="auto">
              <a:xfrm>
                <a:off x="1554163" y="2451100"/>
                <a:ext cx="33496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/>
                  <a:t>x</a:t>
                </a:r>
              </a:p>
            </p:txBody>
          </p:sp>
          <p:sp>
            <p:nvSpPr>
              <p:cNvPr id="20" name="Line 8"/>
              <p:cNvSpPr>
                <a:spLocks noChangeShapeType="1"/>
              </p:cNvSpPr>
              <p:nvPr/>
            </p:nvSpPr>
            <p:spPr bwMode="auto">
              <a:xfrm>
                <a:off x="3630613" y="2260600"/>
                <a:ext cx="2619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9"/>
              <p:cNvSpPr>
                <a:spLocks noChangeShapeType="1"/>
              </p:cNvSpPr>
              <p:nvPr/>
            </p:nvSpPr>
            <p:spPr bwMode="auto">
              <a:xfrm>
                <a:off x="2746375" y="2260600"/>
                <a:ext cx="2143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10"/>
              <p:cNvSpPr>
                <a:spLocks noChangeArrowheads="1"/>
              </p:cNvSpPr>
              <p:nvPr/>
            </p:nvSpPr>
            <p:spPr bwMode="auto">
              <a:xfrm>
                <a:off x="3883025" y="1760538"/>
                <a:ext cx="133350" cy="107315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Text Box 12"/>
              <p:cNvSpPr txBox="1">
                <a:spLocks noChangeArrowheads="1"/>
              </p:cNvSpPr>
              <p:nvPr/>
            </p:nvSpPr>
            <p:spPr bwMode="auto">
              <a:xfrm>
                <a:off x="2243138" y="2816225"/>
                <a:ext cx="61436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/>
                  <a:t>inQ</a:t>
                </a:r>
                <a:endParaRPr lang="en-US" baseline="-25000"/>
              </a:p>
            </p:txBody>
          </p:sp>
          <p:grpSp>
            <p:nvGrpSpPr>
              <p:cNvPr id="24" name="Group 13"/>
              <p:cNvGrpSpPr>
                <a:grpSpLocks/>
              </p:cNvGrpSpPr>
              <p:nvPr/>
            </p:nvGrpSpPr>
            <p:grpSpPr bwMode="auto">
              <a:xfrm>
                <a:off x="2952750" y="1981200"/>
                <a:ext cx="666750" cy="542925"/>
                <a:chOff x="0" y="3126"/>
                <a:chExt cx="420" cy="342"/>
              </a:xfrm>
            </p:grpSpPr>
            <p:sp>
              <p:nvSpPr>
                <p:cNvPr id="4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6" y="3180"/>
                  <a:ext cx="31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dirty="0" smtClean="0">
                      <a:latin typeface="Courier New" pitchFamily="49" charset="0"/>
                    </a:rPr>
                    <a:t>f0</a:t>
                  </a:r>
                  <a:endParaRPr lang="en-US" dirty="0">
                    <a:latin typeface="Courier New" pitchFamily="49" charset="0"/>
                  </a:endParaRPr>
                </a:p>
              </p:txBody>
            </p:sp>
            <p:sp>
              <p:nvSpPr>
                <p:cNvPr id="44" name="Oval 15"/>
                <p:cNvSpPr>
                  <a:spLocks noChangeArrowheads="1"/>
                </p:cNvSpPr>
                <p:nvPr/>
              </p:nvSpPr>
              <p:spPr bwMode="auto">
                <a:xfrm>
                  <a:off x="0" y="3126"/>
                  <a:ext cx="420" cy="342"/>
                </a:xfrm>
                <a:prstGeom prst="ellips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>
                <a:off x="4906963" y="2260600"/>
                <a:ext cx="2619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17"/>
              <p:cNvSpPr>
                <a:spLocks noChangeShapeType="1"/>
              </p:cNvSpPr>
              <p:nvPr/>
            </p:nvSpPr>
            <p:spPr bwMode="auto">
              <a:xfrm>
                <a:off x="4022725" y="2260600"/>
                <a:ext cx="2143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18"/>
              <p:cNvSpPr>
                <a:spLocks noChangeArrowheads="1"/>
              </p:cNvSpPr>
              <p:nvPr/>
            </p:nvSpPr>
            <p:spPr bwMode="auto">
              <a:xfrm>
                <a:off x="5159375" y="1760538"/>
                <a:ext cx="133350" cy="107315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" name="Group 19"/>
              <p:cNvGrpSpPr>
                <a:grpSpLocks/>
              </p:cNvGrpSpPr>
              <p:nvPr/>
            </p:nvGrpSpPr>
            <p:grpSpPr bwMode="auto">
              <a:xfrm>
                <a:off x="4229100" y="1981200"/>
                <a:ext cx="666750" cy="542925"/>
                <a:chOff x="0" y="3126"/>
                <a:chExt cx="420" cy="342"/>
              </a:xfrm>
            </p:grpSpPr>
            <p:sp>
              <p:nvSpPr>
                <p:cNvPr id="41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6" y="3180"/>
                  <a:ext cx="31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dirty="0" smtClean="0">
                      <a:latin typeface="Courier New" pitchFamily="49" charset="0"/>
                    </a:rPr>
                    <a:t>f1</a:t>
                  </a:r>
                  <a:endParaRPr lang="en-US" dirty="0">
                    <a:latin typeface="Courier New" pitchFamily="49" charset="0"/>
                  </a:endParaRPr>
                </a:p>
              </p:txBody>
            </p:sp>
            <p:sp>
              <p:nvSpPr>
                <p:cNvPr id="42" name="Oval 21"/>
                <p:cNvSpPr>
                  <a:spLocks noChangeArrowheads="1"/>
                </p:cNvSpPr>
                <p:nvPr/>
              </p:nvSpPr>
              <p:spPr bwMode="auto">
                <a:xfrm>
                  <a:off x="0" y="3126"/>
                  <a:ext cx="420" cy="342"/>
                </a:xfrm>
                <a:prstGeom prst="ellips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>
                <a:off x="6183313" y="2260600"/>
                <a:ext cx="2619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3"/>
              <p:cNvSpPr>
                <a:spLocks noChangeShapeType="1"/>
              </p:cNvSpPr>
              <p:nvPr/>
            </p:nvSpPr>
            <p:spPr bwMode="auto">
              <a:xfrm>
                <a:off x="5299075" y="2260600"/>
                <a:ext cx="2143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" name="Group 24"/>
              <p:cNvGrpSpPr>
                <a:grpSpLocks/>
              </p:cNvGrpSpPr>
              <p:nvPr/>
            </p:nvGrpSpPr>
            <p:grpSpPr bwMode="auto">
              <a:xfrm>
                <a:off x="5505450" y="1981200"/>
                <a:ext cx="666750" cy="542925"/>
                <a:chOff x="0" y="3126"/>
                <a:chExt cx="420" cy="342"/>
              </a:xfrm>
            </p:grpSpPr>
            <p:sp>
              <p:nvSpPr>
                <p:cNvPr id="3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6" y="3180"/>
                  <a:ext cx="31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dirty="0" smtClean="0">
                      <a:latin typeface="Courier New" pitchFamily="49" charset="0"/>
                    </a:rPr>
                    <a:t>f2</a:t>
                  </a:r>
                  <a:endParaRPr lang="en-US" dirty="0">
                    <a:latin typeface="Courier New" pitchFamily="49" charset="0"/>
                  </a:endParaRPr>
                </a:p>
              </p:txBody>
            </p:sp>
            <p:sp>
              <p:nvSpPr>
                <p:cNvPr id="40" name="Oval 26"/>
                <p:cNvSpPr>
                  <a:spLocks noChangeArrowheads="1"/>
                </p:cNvSpPr>
                <p:nvPr/>
              </p:nvSpPr>
              <p:spPr bwMode="auto">
                <a:xfrm>
                  <a:off x="0" y="3126"/>
                  <a:ext cx="420" cy="342"/>
                </a:xfrm>
                <a:prstGeom prst="ellips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" name="Group 27"/>
              <p:cNvGrpSpPr>
                <a:grpSpLocks/>
              </p:cNvGrpSpPr>
              <p:nvPr/>
            </p:nvGrpSpPr>
            <p:grpSpPr bwMode="auto">
              <a:xfrm>
                <a:off x="6134101" y="1760538"/>
                <a:ext cx="457200" cy="1068388"/>
                <a:chOff x="4698" y="285"/>
                <a:chExt cx="288" cy="673"/>
              </a:xfrm>
            </p:grpSpPr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4698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3145 h 144"/>
                    <a:gd name="T6" fmla="*/ 0 w 288"/>
                    <a:gd name="T7" fmla="*/ 3145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9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" name="Group 30"/>
              <p:cNvGrpSpPr>
                <a:grpSpLocks/>
              </p:cNvGrpSpPr>
              <p:nvPr/>
            </p:nvGrpSpPr>
            <p:grpSpPr bwMode="auto">
              <a:xfrm>
                <a:off x="2257431" y="1760538"/>
                <a:ext cx="457200" cy="1068388"/>
                <a:chOff x="4692" y="285"/>
                <a:chExt cx="288" cy="673"/>
              </a:xfrm>
            </p:grpSpPr>
            <p:sp>
              <p:nvSpPr>
                <p:cNvPr id="35" name="Freeform 31"/>
                <p:cNvSpPr>
                  <a:spLocks/>
                </p:cNvSpPr>
                <p:nvPr/>
              </p:nvSpPr>
              <p:spPr bwMode="auto">
                <a:xfrm>
                  <a:off x="4692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3145 h 144"/>
                    <a:gd name="T6" fmla="*/ 0 w 288"/>
                    <a:gd name="T7" fmla="*/ 3145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" name="Text Box 34"/>
              <p:cNvSpPr txBox="1">
                <a:spLocks noChangeArrowheads="1"/>
              </p:cNvSpPr>
              <p:nvPr/>
            </p:nvSpPr>
            <p:spPr bwMode="auto">
              <a:xfrm>
                <a:off x="6129338" y="2816225"/>
                <a:ext cx="79851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/>
                  <a:t>outQ</a:t>
                </a:r>
                <a:endParaRPr lang="en-US" baseline="-25000"/>
              </a:p>
            </p:txBody>
          </p:sp>
        </p:grpSp>
      </p:grpSp>
      <p:sp>
        <p:nvSpPr>
          <p:cNvPr id="51" name="Oval 50"/>
          <p:cNvSpPr/>
          <p:nvPr/>
        </p:nvSpPr>
        <p:spPr bwMode="auto">
          <a:xfrm>
            <a:off x="2756659" y="3063240"/>
            <a:ext cx="60960" cy="65908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021420" y="3070794"/>
            <a:ext cx="60960" cy="65908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 txBox="1">
            <a:spLocks noGrp="1"/>
          </p:cNvSpPr>
          <p:nvPr>
            <p:ph type="ctrTitle"/>
          </p:nvPr>
        </p:nvSpPr>
        <p:spPr>
          <a:xfrm>
            <a:off x="778111" y="810121"/>
            <a:ext cx="76477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power of computers comes from the fact that the instructions in a program are </a:t>
            </a:r>
            <a:r>
              <a:rPr lang="en-US" sz="3600" i="1" dirty="0" smtClean="0">
                <a:solidFill>
                  <a:srgbClr val="FF0000"/>
                </a:solidFill>
              </a:rPr>
              <a:t>not</a:t>
            </a:r>
            <a:r>
              <a:rPr lang="en-US" sz="3600" dirty="0" smtClean="0"/>
              <a:t> independent of each other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CADB5FF0-9E4C-4A76-B146-CFD9F86D279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46715" y="3853543"/>
            <a:ext cx="4049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 </a:t>
            </a:r>
            <a:r>
              <a:rPr lang="en-US" sz="2400" dirty="0"/>
              <a:t>must deal with hazard</a:t>
            </a:r>
          </a:p>
        </p:txBody>
      </p:sp>
    </p:spTree>
    <p:extLst>
      <p:ext uri="{BB962C8B-B14F-4D97-AF65-F5344CB8AC3E}">
        <p14:creationId xmlns:p14="http://schemas.microsoft.com/office/powerpoint/2010/main" val="87457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Contributors </a:t>
            </a:r>
            <a:r>
              <a:rPr lang="en-US" sz="4000" dirty="0"/>
              <a:t>to the </a:t>
            </a:r>
            <a:r>
              <a:rPr lang="en-US" sz="4000" dirty="0" smtClean="0"/>
              <a:t>course </a:t>
            </a:r>
            <a:r>
              <a:rPr lang="en-US" sz="4000" dirty="0"/>
              <a:t>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8" y="1526627"/>
            <a:ext cx="7911662" cy="4807498"/>
          </a:xfrm>
        </p:spPr>
        <p:txBody>
          <a:bodyPr/>
          <a:lstStyle/>
          <a:p>
            <a:r>
              <a:rPr lang="en-US" sz="2400" dirty="0" smtClean="0"/>
              <a:t>Arvind, </a:t>
            </a:r>
            <a:r>
              <a:rPr lang="en-US" sz="2400" dirty="0" err="1" smtClean="0"/>
              <a:t>Rishiyur</a:t>
            </a:r>
            <a:r>
              <a:rPr lang="en-US" sz="2400" dirty="0" smtClean="0"/>
              <a:t> S. Nikhil, Joel Emer, </a:t>
            </a:r>
            <a:r>
              <a:rPr lang="en-US" sz="2400" dirty="0" err="1" smtClean="0"/>
              <a:t>Muralidaran</a:t>
            </a:r>
            <a:r>
              <a:rPr lang="en-US" sz="2400" dirty="0" smtClean="0"/>
              <a:t> </a:t>
            </a:r>
            <a:r>
              <a:rPr lang="en-US" sz="2400" dirty="0" err="1" smtClean="0"/>
              <a:t>Vijayaraghavan</a:t>
            </a:r>
            <a:endParaRPr lang="en-US" sz="2400" dirty="0" smtClean="0"/>
          </a:p>
          <a:p>
            <a:r>
              <a:rPr lang="en-US" sz="2400" dirty="0" smtClean="0"/>
              <a:t>Staff and students in 6.375 (Spring 2013), 6.S195 (Fall 2012), 6.S078 (Spring 2012)</a:t>
            </a:r>
            <a:endParaRPr lang="en-US" sz="2400" dirty="0"/>
          </a:p>
          <a:p>
            <a:pPr lvl="1"/>
            <a:r>
              <a:rPr lang="en-US" sz="2000" dirty="0" err="1" smtClean="0"/>
              <a:t>Asif</a:t>
            </a:r>
            <a:r>
              <a:rPr lang="en-US" sz="2000" dirty="0" smtClean="0"/>
              <a:t> Khan, Richard </a:t>
            </a:r>
            <a:r>
              <a:rPr lang="en-US" sz="2000" dirty="0" err="1" smtClean="0"/>
              <a:t>Ruhler</a:t>
            </a:r>
            <a:r>
              <a:rPr lang="en-US" sz="2000" dirty="0" smtClean="0"/>
              <a:t>, Sang </a:t>
            </a:r>
            <a:r>
              <a:rPr lang="en-US" sz="2000" dirty="0"/>
              <a:t>Woo </a:t>
            </a:r>
            <a:r>
              <a:rPr lang="en-US" sz="2000" dirty="0" smtClean="0"/>
              <a:t>Jun, Abhinav Agarwal, Myron King, </a:t>
            </a:r>
            <a:r>
              <a:rPr lang="en-US" sz="2000" dirty="0" err="1" smtClean="0"/>
              <a:t>Kermin</a:t>
            </a:r>
            <a:r>
              <a:rPr lang="en-US" sz="2000" dirty="0" smtClean="0"/>
              <a:t> Fleming, Ming Liu, Li-Shiuan </a:t>
            </a:r>
            <a:r>
              <a:rPr lang="en-US" sz="2000" dirty="0"/>
              <a:t>Peh </a:t>
            </a:r>
          </a:p>
          <a:p>
            <a:r>
              <a:rPr lang="en-US" sz="2400" dirty="0" smtClean="0"/>
              <a:t>External</a:t>
            </a:r>
          </a:p>
          <a:p>
            <a:pPr lvl="1"/>
            <a:r>
              <a:rPr lang="en-US" sz="2000" dirty="0" smtClean="0"/>
              <a:t>Prof </a:t>
            </a:r>
            <a:r>
              <a:rPr lang="en-US" sz="2000" dirty="0" err="1" smtClean="0"/>
              <a:t>Amey</a:t>
            </a:r>
            <a:r>
              <a:rPr lang="en-US" sz="2000" dirty="0" smtClean="0"/>
              <a:t> </a:t>
            </a:r>
            <a:r>
              <a:rPr lang="en-US" sz="2000" dirty="0" err="1" smtClean="0"/>
              <a:t>Karkare</a:t>
            </a:r>
            <a:r>
              <a:rPr lang="en-US" sz="2000" dirty="0"/>
              <a:t> </a:t>
            </a:r>
            <a:r>
              <a:rPr lang="en-US" sz="2000" dirty="0" smtClean="0"/>
              <a:t>&amp; students at IIT Kanpur</a:t>
            </a:r>
          </a:p>
          <a:p>
            <a:pPr lvl="1"/>
            <a:r>
              <a:rPr lang="en-US" sz="2000" dirty="0" smtClean="0"/>
              <a:t>Prof Jihong Kim &amp; students at Seoul Nation University</a:t>
            </a:r>
          </a:p>
          <a:p>
            <a:pPr lvl="1"/>
            <a:r>
              <a:rPr lang="en-US" sz="2000" dirty="0" smtClean="0"/>
              <a:t>Prof Derek Chiou, University of Texas at Austin </a:t>
            </a:r>
          </a:p>
          <a:p>
            <a:pPr lvl="1"/>
            <a:r>
              <a:rPr lang="en-US" sz="2000" dirty="0"/>
              <a:t>Prof </a:t>
            </a:r>
            <a:r>
              <a:rPr lang="en-US" sz="2000" dirty="0" err="1"/>
              <a:t>Yoav</a:t>
            </a:r>
            <a:r>
              <a:rPr lang="en-US" sz="2000" dirty="0"/>
              <a:t> </a:t>
            </a:r>
            <a:r>
              <a:rPr lang="en-US" sz="2000" dirty="0" err="1" smtClean="0"/>
              <a:t>Etsion</a:t>
            </a:r>
            <a:r>
              <a:rPr lang="en-US" sz="2000" dirty="0" smtClean="0"/>
              <a:t> &amp; students at </a:t>
            </a:r>
            <a:r>
              <a:rPr lang="en-US" sz="2000" dirty="0" err="1" smtClean="0"/>
              <a:t>Technion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4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31480" cy="1143000"/>
          </a:xfrm>
        </p:spPr>
        <p:txBody>
          <a:bodyPr/>
          <a:lstStyle/>
          <a:p>
            <a:r>
              <a:rPr lang="en-US" sz="4000" dirty="0" smtClean="0"/>
              <a:t>Control Hazards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8769"/>
            <a:ext cx="7772400" cy="308255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 smtClean="0"/>
              <a:t>Inst</a:t>
            </a:r>
            <a:r>
              <a:rPr lang="en-US" sz="2000" baseline="-25000" dirty="0" smtClean="0"/>
              <a:t>i+1 </a:t>
            </a:r>
            <a:r>
              <a:rPr lang="en-US" sz="2000" dirty="0" smtClean="0"/>
              <a:t> is not known until </a:t>
            </a:r>
            <a:r>
              <a:rPr lang="en-US" sz="2000" dirty="0" err="1" smtClean="0"/>
              <a:t>Inst</a:t>
            </a:r>
            <a:r>
              <a:rPr lang="en-US" sz="2000" baseline="-25000" dirty="0" err="1" smtClean="0"/>
              <a:t>i</a:t>
            </a:r>
            <a:r>
              <a:rPr lang="en-US" sz="2000" baseline="-25000" dirty="0"/>
              <a:t> </a:t>
            </a:r>
            <a:r>
              <a:rPr lang="en-US" sz="2000" dirty="0" smtClean="0"/>
              <a:t>is at least decoded. So which instruction should be fetched?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General solution – </a:t>
            </a:r>
            <a:r>
              <a:rPr lang="en-US" sz="2000" i="1" dirty="0" smtClean="0"/>
              <a:t>speculate</a:t>
            </a:r>
            <a:r>
              <a:rPr lang="en-US" sz="2000" dirty="0" smtClean="0"/>
              <a:t>, i.e., predict the next instruction address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requires the next-instruction-address prediction machinery; can be as simple as pc+4 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prediction </a:t>
            </a:r>
            <a:r>
              <a:rPr lang="en-US" sz="1600" dirty="0"/>
              <a:t>machinery </a:t>
            </a:r>
            <a:r>
              <a:rPr lang="en-US" sz="1600" dirty="0" smtClean="0"/>
              <a:t>is usually </a:t>
            </a:r>
            <a:r>
              <a:rPr lang="en-US" sz="1600" dirty="0"/>
              <a:t>elaborate </a:t>
            </a:r>
            <a:r>
              <a:rPr lang="en-US" sz="1600" dirty="0" smtClean="0"/>
              <a:t>because it dynamically learns from the past behavior of the program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What if speculation goes wrong?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machinery to kill the wrong-path instructions, restore the correct processor state and restart the execution at the correct pc </a:t>
            </a:r>
          </a:p>
          <a:p>
            <a:pPr lvl="1">
              <a:spcBef>
                <a:spcPts val="0"/>
              </a:spcBef>
            </a:pPr>
            <a:endParaRPr lang="en-US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1074739" y="1437333"/>
            <a:ext cx="4741862" cy="2153761"/>
            <a:chOff x="1074738" y="1334770"/>
            <a:chExt cx="7153275" cy="3520600"/>
          </a:xfrm>
        </p:grpSpPr>
        <p:sp>
          <p:nvSpPr>
            <p:cNvPr id="8" name="Rectangle 7"/>
            <p:cNvSpPr/>
            <p:nvPr/>
          </p:nvSpPr>
          <p:spPr bwMode="auto">
            <a:xfrm>
              <a:off x="2828109" y="1334770"/>
              <a:ext cx="77810" cy="35206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1074738" y="2876550"/>
              <a:ext cx="452437" cy="9445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PC</a:t>
              </a:r>
            </a:p>
          </p:txBody>
        </p: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3829050" y="2886075"/>
              <a:ext cx="1101725" cy="9445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Decode</a:t>
              </a: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4956175" y="1558925"/>
              <a:ext cx="3217863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Register File</a:t>
              </a:r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5967413" y="2879725"/>
              <a:ext cx="1101725" cy="9445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Execute</a:t>
              </a:r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7065963" y="4073128"/>
              <a:ext cx="1101725" cy="78224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Data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Memory</a:t>
              </a:r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5654675" y="3654425"/>
              <a:ext cx="311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4940300" y="3441700"/>
              <a:ext cx="10239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5670550" y="3049587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5511800" y="3235325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V="1">
              <a:off x="5680075" y="2254250"/>
              <a:ext cx="0" cy="796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V="1">
              <a:off x="5521325" y="2273300"/>
              <a:ext cx="0" cy="950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rot="16200000" flipV="1">
              <a:off x="2100263" y="3001962"/>
              <a:ext cx="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1549400" y="4072733"/>
              <a:ext cx="1101725" cy="78263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Inst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Memory</a:t>
              </a:r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 rot="5400000">
              <a:off x="1519634" y="3820716"/>
              <a:ext cx="50403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 rot="5400000">
              <a:off x="2241323" y="3886774"/>
              <a:ext cx="360816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rot="16200000" flipV="1">
              <a:off x="2545557" y="3584127"/>
              <a:ext cx="0" cy="2460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grpSp>
          <p:nvGrpSpPr>
            <p:cNvPr id="25" name="Group 20"/>
            <p:cNvGrpSpPr>
              <a:grpSpLocks/>
            </p:cNvGrpSpPr>
            <p:nvPr/>
          </p:nvGrpSpPr>
          <p:grpSpPr bwMode="auto">
            <a:xfrm>
              <a:off x="7058025" y="3535362"/>
              <a:ext cx="247650" cy="537371"/>
              <a:chOff x="1707" y="2541"/>
              <a:chExt cx="156" cy="530"/>
            </a:xfrm>
          </p:grpSpPr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6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/>
              </a:p>
            </p:txBody>
          </p:sp>
        </p:grp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rot="16200000" flipV="1">
              <a:off x="4541044" y="2869406"/>
              <a:ext cx="0" cy="22399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V="1">
              <a:off x="5657850" y="3651250"/>
              <a:ext cx="0" cy="3381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" name="Line 8"/>
            <p:cNvSpPr>
              <a:spLocks noChangeShapeType="1"/>
            </p:cNvSpPr>
            <p:nvPr/>
          </p:nvSpPr>
          <p:spPr bwMode="auto">
            <a:xfrm flipH="1">
              <a:off x="4926013" y="3046412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 flipH="1">
              <a:off x="4919663" y="3232150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 flipH="1" flipV="1">
              <a:off x="5208588" y="2273300"/>
              <a:ext cx="0" cy="7762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H="1" flipV="1">
              <a:off x="5367338" y="2270125"/>
              <a:ext cx="0" cy="950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2" name="AutoShape 10"/>
            <p:cNvSpPr>
              <a:spLocks noChangeArrowheads="1"/>
            </p:cNvSpPr>
            <p:nvPr/>
          </p:nvSpPr>
          <p:spPr bwMode="auto">
            <a:xfrm rot="10800000" flipH="1">
              <a:off x="7666038" y="2598737"/>
              <a:ext cx="561975" cy="230188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500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 flipH="1" flipV="1">
              <a:off x="8032750" y="2820986"/>
              <a:ext cx="0" cy="124698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 flipH="1" flipV="1">
              <a:off x="7947025" y="2266950"/>
              <a:ext cx="0" cy="3206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5" name="Line 8"/>
            <p:cNvSpPr>
              <a:spLocks noChangeShapeType="1"/>
            </p:cNvSpPr>
            <p:nvPr/>
          </p:nvSpPr>
          <p:spPr bwMode="auto">
            <a:xfrm flipH="1">
              <a:off x="7072313" y="3233737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 flipH="1" flipV="1">
              <a:off x="7519988" y="2271712"/>
              <a:ext cx="0" cy="9509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7" name="Line 8"/>
            <p:cNvSpPr>
              <a:spLocks noChangeShapeType="1"/>
            </p:cNvSpPr>
            <p:nvPr/>
          </p:nvSpPr>
          <p:spPr bwMode="auto">
            <a:xfrm flipH="1">
              <a:off x="7059613" y="3394075"/>
              <a:ext cx="7762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 flipH="1" flipV="1">
              <a:off x="7827963" y="2835275"/>
              <a:ext cx="0" cy="557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9" name="AutoShape 10"/>
            <p:cNvSpPr>
              <a:spLocks noChangeArrowheads="1"/>
            </p:cNvSpPr>
            <p:nvPr/>
          </p:nvSpPr>
          <p:spPr bwMode="auto">
            <a:xfrm rot="16200000" flipH="1" flipV="1">
              <a:off x="1550194" y="2993231"/>
              <a:ext cx="561975" cy="230187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500"/>
            </a:p>
          </p:txBody>
        </p:sp>
        <p:sp>
          <p:nvSpPr>
            <p:cNvPr id="40" name="Oval 37"/>
            <p:cNvSpPr>
              <a:spLocks noChangeArrowheads="1"/>
            </p:cNvSpPr>
            <p:nvPr/>
          </p:nvSpPr>
          <p:spPr bwMode="auto">
            <a:xfrm>
              <a:off x="2119313" y="3108325"/>
              <a:ext cx="287337" cy="2873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900"/>
                <a:t>+4</a:t>
              </a:r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 rot="16200000" flipV="1">
              <a:off x="2156619" y="3488531"/>
              <a:ext cx="2016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 rot="16200000" flipH="1">
              <a:off x="1621632" y="3005930"/>
              <a:ext cx="0" cy="2016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rot="16200000" flipH="1">
              <a:off x="2028032" y="3167855"/>
              <a:ext cx="0" cy="182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" name="Line 8"/>
            <p:cNvSpPr>
              <a:spLocks noChangeShapeType="1"/>
            </p:cNvSpPr>
            <p:nvPr/>
          </p:nvSpPr>
          <p:spPr bwMode="auto">
            <a:xfrm flipH="1">
              <a:off x="7065963" y="3048000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 flipH="1" flipV="1">
              <a:off x="7348538" y="2619375"/>
              <a:ext cx="0" cy="430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 rot="16200000" flipV="1">
              <a:off x="4735513" y="26987"/>
              <a:ext cx="0" cy="5210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 rot="16200000" flipH="1">
              <a:off x="2035969" y="2897981"/>
              <a:ext cx="0" cy="1825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 flipV="1">
              <a:off x="2133600" y="2619271"/>
              <a:ext cx="3958" cy="377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9" name="Rectangle 17"/>
            <p:cNvSpPr>
              <a:spLocks noChangeArrowheads="1"/>
            </p:cNvSpPr>
            <p:nvPr/>
          </p:nvSpPr>
          <p:spPr bwMode="auto">
            <a:xfrm>
              <a:off x="2671763" y="2895600"/>
              <a:ext cx="452437" cy="933450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050" dirty="0" smtClean="0">
                  <a:solidFill>
                    <a:srgbClr val="FF0000"/>
                  </a:solidFill>
                  <a:latin typeface="Verdana" pitchFamily="-96" charset="0"/>
                </a:rPr>
                <a:t>f2d</a:t>
              </a:r>
              <a:endParaRPr lang="en-US" sz="1050" dirty="0">
                <a:solidFill>
                  <a:srgbClr val="FF0000"/>
                </a:solidFill>
                <a:latin typeface="Verdana" pitchFamily="-96" charset="0"/>
              </a:endParaRPr>
            </a:p>
          </p:txBody>
        </p:sp>
        <p:sp>
          <p:nvSpPr>
            <p:cNvPr id="50" name="Line 8"/>
            <p:cNvSpPr>
              <a:spLocks noChangeShapeType="1"/>
            </p:cNvSpPr>
            <p:nvPr/>
          </p:nvSpPr>
          <p:spPr bwMode="auto">
            <a:xfrm flipH="1">
              <a:off x="3121025" y="3652837"/>
              <a:ext cx="311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 flipH="1" flipV="1">
              <a:off x="3429000" y="3649662"/>
              <a:ext cx="0" cy="3381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2" name="Line 8"/>
            <p:cNvSpPr>
              <a:spLocks noChangeShapeType="1"/>
            </p:cNvSpPr>
            <p:nvPr/>
          </p:nvSpPr>
          <p:spPr bwMode="auto">
            <a:xfrm>
              <a:off x="3125788" y="3449637"/>
              <a:ext cx="69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3" name="AutoShape 52"/>
            <p:cNvSpPr>
              <a:spLocks noChangeArrowheads="1"/>
            </p:cNvSpPr>
            <p:nvPr/>
          </p:nvSpPr>
          <p:spPr bwMode="auto">
            <a:xfrm>
              <a:off x="1168400" y="3654425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200"/>
            </a:p>
          </p:txBody>
        </p:sp>
        <p:sp>
          <p:nvSpPr>
            <p:cNvPr id="54" name="AutoShape 53"/>
            <p:cNvSpPr>
              <a:spLocks noChangeArrowheads="1"/>
            </p:cNvSpPr>
            <p:nvPr/>
          </p:nvSpPr>
          <p:spPr bwMode="auto">
            <a:xfrm>
              <a:off x="2778125" y="3659187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20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2404635" y="1598435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Inst</a:t>
            </a:r>
            <a:r>
              <a:rPr lang="en-US" baseline="-25000" dirty="0" err="1"/>
              <a:t>i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66775" y="1598435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</a:t>
            </a:r>
            <a:r>
              <a:rPr lang="en-US" baseline="-25000" dirty="0" smtClean="0"/>
              <a:t>i+1</a:t>
            </a:r>
            <a:endParaRPr lang="en-US" dirty="0"/>
          </a:p>
        </p:txBody>
      </p:sp>
      <p:sp>
        <p:nvSpPr>
          <p:cNvPr id="62" name="Date Placeholder 6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63" name="Footer Placeholder 6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1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3352800" y="2446567"/>
            <a:ext cx="635794" cy="44196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529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Two-stage Pipelined SMIPS</a:t>
            </a:r>
            <a:endParaRPr lang="en-US" sz="2800" dirty="0" smtClean="0"/>
          </a:p>
        </p:txBody>
      </p:sp>
      <p:sp>
        <p:nvSpPr>
          <p:cNvPr id="62" name="Rectangle 61"/>
          <p:cNvSpPr/>
          <p:nvPr/>
        </p:nvSpPr>
        <p:spPr bwMode="auto">
          <a:xfrm>
            <a:off x="2828109" y="1714471"/>
            <a:ext cx="77810" cy="3520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5298" name="Rectangle 17"/>
          <p:cNvSpPr>
            <a:spLocks noChangeArrowheads="1"/>
          </p:cNvSpPr>
          <p:nvPr/>
        </p:nvSpPr>
        <p:spPr bwMode="auto">
          <a:xfrm>
            <a:off x="1074738" y="3256251"/>
            <a:ext cx="452437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PC</a:t>
            </a:r>
          </a:p>
        </p:txBody>
      </p:sp>
      <p:sp>
        <p:nvSpPr>
          <p:cNvPr id="55300" name="Rectangle 17"/>
          <p:cNvSpPr>
            <a:spLocks noChangeArrowheads="1"/>
          </p:cNvSpPr>
          <p:nvPr/>
        </p:nvSpPr>
        <p:spPr bwMode="auto">
          <a:xfrm>
            <a:off x="3829050" y="3265776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55301" name="Rectangle 17"/>
          <p:cNvSpPr>
            <a:spLocks noChangeArrowheads="1"/>
          </p:cNvSpPr>
          <p:nvPr/>
        </p:nvSpPr>
        <p:spPr bwMode="auto">
          <a:xfrm>
            <a:off x="4956175" y="1938626"/>
            <a:ext cx="3217863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/>
              <a:t>Register File</a:t>
            </a:r>
          </a:p>
        </p:txBody>
      </p:sp>
      <p:sp>
        <p:nvSpPr>
          <p:cNvPr id="55302" name="Rectangle 17"/>
          <p:cNvSpPr>
            <a:spLocks noChangeArrowheads="1"/>
          </p:cNvSpPr>
          <p:nvPr/>
        </p:nvSpPr>
        <p:spPr bwMode="auto">
          <a:xfrm>
            <a:off x="5967413" y="3259426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55303" name="Rectangle 17"/>
          <p:cNvSpPr>
            <a:spLocks noChangeArrowheads="1"/>
          </p:cNvSpPr>
          <p:nvPr/>
        </p:nvSpPr>
        <p:spPr bwMode="auto">
          <a:xfrm>
            <a:off x="7065963" y="4452829"/>
            <a:ext cx="1101725" cy="78224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Memory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5654675" y="4034126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5" name="Line 8"/>
          <p:cNvSpPr>
            <a:spLocks noChangeShapeType="1"/>
          </p:cNvSpPr>
          <p:nvPr/>
        </p:nvSpPr>
        <p:spPr bwMode="auto">
          <a:xfrm>
            <a:off x="4940300" y="3821401"/>
            <a:ext cx="10239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8"/>
          <p:cNvSpPr>
            <a:spLocks noChangeShapeType="1"/>
          </p:cNvSpPr>
          <p:nvPr/>
        </p:nvSpPr>
        <p:spPr bwMode="auto">
          <a:xfrm>
            <a:off x="5670550" y="3429288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8"/>
          <p:cNvSpPr>
            <a:spLocks noChangeShapeType="1"/>
          </p:cNvSpPr>
          <p:nvPr/>
        </p:nvSpPr>
        <p:spPr bwMode="auto">
          <a:xfrm>
            <a:off x="5511800" y="3615026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4"/>
          <p:cNvSpPr>
            <a:spLocks noChangeShapeType="1"/>
          </p:cNvSpPr>
          <p:nvPr/>
        </p:nvSpPr>
        <p:spPr bwMode="auto">
          <a:xfrm flipV="1">
            <a:off x="5680075" y="2633951"/>
            <a:ext cx="0" cy="796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Line 15"/>
          <p:cNvSpPr>
            <a:spLocks noChangeShapeType="1"/>
          </p:cNvSpPr>
          <p:nvPr/>
        </p:nvSpPr>
        <p:spPr bwMode="auto">
          <a:xfrm flipV="1">
            <a:off x="5521325" y="2653001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Line 17"/>
          <p:cNvSpPr>
            <a:spLocks noChangeShapeType="1"/>
          </p:cNvSpPr>
          <p:nvPr/>
        </p:nvSpPr>
        <p:spPr bwMode="auto">
          <a:xfrm rot="16200000" flipV="1">
            <a:off x="2100263" y="3381663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549400" y="4452434"/>
            <a:ext cx="1101725" cy="78263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Memory</a:t>
            </a:r>
          </a:p>
        </p:txBody>
      </p:sp>
      <p:sp>
        <p:nvSpPr>
          <p:cNvPr id="55310" name="Line 8"/>
          <p:cNvSpPr>
            <a:spLocks noChangeShapeType="1"/>
          </p:cNvSpPr>
          <p:nvPr/>
        </p:nvSpPr>
        <p:spPr bwMode="auto">
          <a:xfrm rot="5400000">
            <a:off x="1519634" y="4200417"/>
            <a:ext cx="50403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2" name="Line 8"/>
          <p:cNvSpPr>
            <a:spLocks noChangeShapeType="1"/>
          </p:cNvSpPr>
          <p:nvPr/>
        </p:nvSpPr>
        <p:spPr bwMode="auto">
          <a:xfrm rot="5400000">
            <a:off x="2241323" y="4266475"/>
            <a:ext cx="360816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3" name="Line 19"/>
          <p:cNvSpPr>
            <a:spLocks noChangeShapeType="1"/>
          </p:cNvSpPr>
          <p:nvPr/>
        </p:nvSpPr>
        <p:spPr bwMode="auto">
          <a:xfrm rot="16200000" flipV="1">
            <a:off x="2545557" y="3963828"/>
            <a:ext cx="0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55314" name="Group 20"/>
          <p:cNvGrpSpPr>
            <a:grpSpLocks/>
          </p:cNvGrpSpPr>
          <p:nvPr/>
        </p:nvGrpSpPr>
        <p:grpSpPr bwMode="auto">
          <a:xfrm>
            <a:off x="7058025" y="3915063"/>
            <a:ext cx="247650" cy="537371"/>
            <a:chOff x="1707" y="2541"/>
            <a:chExt cx="156" cy="530"/>
          </a:xfrm>
        </p:grpSpPr>
        <p:sp>
          <p:nvSpPr>
            <p:cNvPr id="55355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56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15" name="Line 23"/>
          <p:cNvSpPr>
            <a:spLocks noChangeShapeType="1"/>
          </p:cNvSpPr>
          <p:nvPr/>
        </p:nvSpPr>
        <p:spPr bwMode="auto">
          <a:xfrm rot="16200000" flipV="1">
            <a:off x="4541044" y="3249107"/>
            <a:ext cx="0" cy="2239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6" name="Line 24"/>
          <p:cNvSpPr>
            <a:spLocks noChangeShapeType="1"/>
          </p:cNvSpPr>
          <p:nvPr/>
        </p:nvSpPr>
        <p:spPr bwMode="auto">
          <a:xfrm flipV="1">
            <a:off x="5657850" y="4030951"/>
            <a:ext cx="0" cy="338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Line 8"/>
          <p:cNvSpPr>
            <a:spLocks noChangeShapeType="1"/>
          </p:cNvSpPr>
          <p:nvPr/>
        </p:nvSpPr>
        <p:spPr bwMode="auto">
          <a:xfrm flipH="1">
            <a:off x="4926013" y="3426113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8" name="Line 8"/>
          <p:cNvSpPr>
            <a:spLocks noChangeShapeType="1"/>
          </p:cNvSpPr>
          <p:nvPr/>
        </p:nvSpPr>
        <p:spPr bwMode="auto">
          <a:xfrm flipH="1">
            <a:off x="4919663" y="3611851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9" name="Line 27"/>
          <p:cNvSpPr>
            <a:spLocks noChangeShapeType="1"/>
          </p:cNvSpPr>
          <p:nvPr/>
        </p:nvSpPr>
        <p:spPr bwMode="auto">
          <a:xfrm flipH="1" flipV="1">
            <a:off x="5208588" y="2653001"/>
            <a:ext cx="0" cy="776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0" name="Line 28"/>
          <p:cNvSpPr>
            <a:spLocks noChangeShapeType="1"/>
          </p:cNvSpPr>
          <p:nvPr/>
        </p:nvSpPr>
        <p:spPr bwMode="auto">
          <a:xfrm flipH="1" flipV="1">
            <a:off x="5367338" y="2649826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1" name="AutoShape 10"/>
          <p:cNvSpPr>
            <a:spLocks noChangeArrowheads="1"/>
          </p:cNvSpPr>
          <p:nvPr/>
        </p:nvSpPr>
        <p:spPr bwMode="auto">
          <a:xfrm rot="10800000" flipH="1">
            <a:off x="7666038" y="2978438"/>
            <a:ext cx="561975" cy="230188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55322" name="Line 30"/>
          <p:cNvSpPr>
            <a:spLocks noChangeShapeType="1"/>
          </p:cNvSpPr>
          <p:nvPr/>
        </p:nvSpPr>
        <p:spPr bwMode="auto">
          <a:xfrm flipH="1" flipV="1">
            <a:off x="8032750" y="3200687"/>
            <a:ext cx="0" cy="124698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3" name="Line 31"/>
          <p:cNvSpPr>
            <a:spLocks noChangeShapeType="1"/>
          </p:cNvSpPr>
          <p:nvPr/>
        </p:nvSpPr>
        <p:spPr bwMode="auto">
          <a:xfrm flipH="1" flipV="1">
            <a:off x="7947025" y="2646651"/>
            <a:ext cx="0" cy="320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4" name="Line 8"/>
          <p:cNvSpPr>
            <a:spLocks noChangeShapeType="1"/>
          </p:cNvSpPr>
          <p:nvPr/>
        </p:nvSpPr>
        <p:spPr bwMode="auto">
          <a:xfrm flipH="1">
            <a:off x="7072313" y="36134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5" name="Line 33"/>
          <p:cNvSpPr>
            <a:spLocks noChangeShapeType="1"/>
          </p:cNvSpPr>
          <p:nvPr/>
        </p:nvSpPr>
        <p:spPr bwMode="auto">
          <a:xfrm flipH="1" flipV="1">
            <a:off x="7519988" y="2651413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6" name="Line 8"/>
          <p:cNvSpPr>
            <a:spLocks noChangeShapeType="1"/>
          </p:cNvSpPr>
          <p:nvPr/>
        </p:nvSpPr>
        <p:spPr bwMode="auto">
          <a:xfrm flipH="1">
            <a:off x="7059613" y="3773776"/>
            <a:ext cx="776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7" name="Line 35"/>
          <p:cNvSpPr>
            <a:spLocks noChangeShapeType="1"/>
          </p:cNvSpPr>
          <p:nvPr/>
        </p:nvSpPr>
        <p:spPr bwMode="auto">
          <a:xfrm flipH="1" flipV="1">
            <a:off x="7827963" y="3214976"/>
            <a:ext cx="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8" name="AutoShape 10"/>
          <p:cNvSpPr>
            <a:spLocks noChangeArrowheads="1"/>
          </p:cNvSpPr>
          <p:nvPr/>
        </p:nvSpPr>
        <p:spPr bwMode="auto">
          <a:xfrm rot="16200000" flipH="1" flipV="1">
            <a:off x="1550194" y="3372932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55329" name="Oval 37"/>
          <p:cNvSpPr>
            <a:spLocks noChangeArrowheads="1"/>
          </p:cNvSpPr>
          <p:nvPr/>
        </p:nvSpPr>
        <p:spPr bwMode="auto">
          <a:xfrm>
            <a:off x="2119313" y="3430876"/>
            <a:ext cx="426244" cy="344487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 dirty="0" err="1" smtClean="0"/>
              <a:t>pred</a:t>
            </a:r>
            <a:endParaRPr lang="en-US" sz="1200" dirty="0"/>
          </a:p>
        </p:txBody>
      </p:sp>
      <p:sp>
        <p:nvSpPr>
          <p:cNvPr id="55330" name="Line 8"/>
          <p:cNvSpPr>
            <a:spLocks noChangeShapeType="1"/>
          </p:cNvSpPr>
          <p:nvPr/>
        </p:nvSpPr>
        <p:spPr bwMode="auto">
          <a:xfrm rot="16200000" flipV="1">
            <a:off x="2156619" y="3868232"/>
            <a:ext cx="201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1" name="Line 40"/>
          <p:cNvSpPr>
            <a:spLocks noChangeShapeType="1"/>
          </p:cNvSpPr>
          <p:nvPr/>
        </p:nvSpPr>
        <p:spPr bwMode="auto">
          <a:xfrm rot="16200000" flipH="1">
            <a:off x="1621632" y="3385631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2" name="Line 41"/>
          <p:cNvSpPr>
            <a:spLocks noChangeShapeType="1"/>
          </p:cNvSpPr>
          <p:nvPr/>
        </p:nvSpPr>
        <p:spPr bwMode="auto">
          <a:xfrm rot="16200000" flipH="1">
            <a:off x="2028032" y="3547556"/>
            <a:ext cx="0" cy="182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3" name="Line 8"/>
          <p:cNvSpPr>
            <a:spLocks noChangeShapeType="1"/>
          </p:cNvSpPr>
          <p:nvPr/>
        </p:nvSpPr>
        <p:spPr bwMode="auto">
          <a:xfrm flipH="1" flipV="1">
            <a:off x="7065963" y="3427700"/>
            <a:ext cx="115887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4" name="Line 43"/>
          <p:cNvSpPr>
            <a:spLocks noChangeShapeType="1"/>
          </p:cNvSpPr>
          <p:nvPr/>
        </p:nvSpPr>
        <p:spPr bwMode="auto">
          <a:xfrm flipH="1" flipV="1">
            <a:off x="7180898" y="2999076"/>
            <a:ext cx="0" cy="430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5" name="Line 44"/>
          <p:cNvSpPr>
            <a:spLocks noChangeShapeType="1"/>
          </p:cNvSpPr>
          <p:nvPr/>
        </p:nvSpPr>
        <p:spPr bwMode="auto">
          <a:xfrm rot="16200000" flipH="1" flipV="1">
            <a:off x="4655661" y="486540"/>
            <a:ext cx="1" cy="505047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36" name="Line 45"/>
          <p:cNvSpPr>
            <a:spLocks noChangeShapeType="1"/>
          </p:cNvSpPr>
          <p:nvPr/>
        </p:nvSpPr>
        <p:spPr bwMode="auto">
          <a:xfrm rot="16200000" flipH="1">
            <a:off x="2035969" y="3277682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7" name="Line 46"/>
          <p:cNvSpPr>
            <a:spLocks noChangeShapeType="1"/>
          </p:cNvSpPr>
          <p:nvPr/>
        </p:nvSpPr>
        <p:spPr bwMode="auto">
          <a:xfrm flipV="1">
            <a:off x="2133600" y="2998972"/>
            <a:ext cx="3958" cy="37716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6366" name="Rectangle 17"/>
          <p:cNvSpPr>
            <a:spLocks noChangeArrowheads="1"/>
          </p:cNvSpPr>
          <p:nvPr/>
        </p:nvSpPr>
        <p:spPr bwMode="auto">
          <a:xfrm>
            <a:off x="2671763" y="3275301"/>
            <a:ext cx="452437" cy="933450"/>
          </a:xfrm>
          <a:prstGeom prst="rect">
            <a:avLst/>
          </a:prstGeom>
          <a:solidFill>
            <a:srgbClr val="FFC0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latin typeface="Verdana" pitchFamily="-96" charset="0"/>
              </a:rPr>
              <a:t>f2d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55339" name="Line 8"/>
          <p:cNvSpPr>
            <a:spLocks noChangeShapeType="1"/>
          </p:cNvSpPr>
          <p:nvPr/>
        </p:nvSpPr>
        <p:spPr bwMode="auto">
          <a:xfrm flipH="1">
            <a:off x="3121025" y="4032538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40" name="Line 49"/>
          <p:cNvSpPr>
            <a:spLocks noChangeShapeType="1"/>
          </p:cNvSpPr>
          <p:nvPr/>
        </p:nvSpPr>
        <p:spPr bwMode="auto">
          <a:xfrm flipH="1" flipV="1">
            <a:off x="3429000" y="4029363"/>
            <a:ext cx="0" cy="338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41" name="Line 8"/>
          <p:cNvSpPr>
            <a:spLocks noChangeShapeType="1"/>
          </p:cNvSpPr>
          <p:nvPr/>
        </p:nvSpPr>
        <p:spPr bwMode="auto">
          <a:xfrm>
            <a:off x="3125788" y="3829338"/>
            <a:ext cx="695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42" name="AutoShape 52"/>
          <p:cNvSpPr>
            <a:spLocks noChangeArrowheads="1"/>
          </p:cNvSpPr>
          <p:nvPr/>
        </p:nvSpPr>
        <p:spPr bwMode="auto">
          <a:xfrm>
            <a:off x="1168400" y="4034126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55343" name="AutoShape 53"/>
          <p:cNvSpPr>
            <a:spLocks noChangeArrowheads="1"/>
          </p:cNvSpPr>
          <p:nvPr/>
        </p:nvSpPr>
        <p:spPr bwMode="auto">
          <a:xfrm>
            <a:off x="2778125" y="403888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276542" y="5428216"/>
            <a:ext cx="3647439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Fetch stage must predict the next instruction to  fetch to have any pipelining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60327" y="1594635"/>
            <a:ext cx="1520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Fetch stage</a:t>
            </a:r>
            <a:endParaRPr lang="en-US" sz="1800" dirty="0"/>
          </a:p>
        </p:txBody>
      </p:sp>
      <p:sp>
        <p:nvSpPr>
          <p:cNvPr id="64" name="TextBox 63"/>
          <p:cNvSpPr txBox="1"/>
          <p:nvPr/>
        </p:nvSpPr>
        <p:spPr>
          <a:xfrm>
            <a:off x="2941186" y="1594635"/>
            <a:ext cx="562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Decode-</a:t>
            </a:r>
            <a:r>
              <a:rPr lang="en-US" sz="1800" dirty="0" err="1" smtClean="0"/>
              <a:t>RegisterFetch</a:t>
            </a:r>
            <a:r>
              <a:rPr lang="en-US" sz="1800" dirty="0" smtClean="0"/>
              <a:t>-Execute-Memory-</a:t>
            </a:r>
            <a:r>
              <a:rPr lang="en-US" sz="1800" dirty="0" err="1" smtClean="0"/>
              <a:t>WriteBack</a:t>
            </a:r>
            <a:r>
              <a:rPr lang="en-US" sz="1800" dirty="0" smtClean="0"/>
              <a:t> stage</a:t>
            </a:r>
            <a:endParaRPr lang="en-US" sz="1800" dirty="0"/>
          </a:p>
        </p:txBody>
      </p:sp>
      <p:sp>
        <p:nvSpPr>
          <p:cNvPr id="70" name="TextBox 69"/>
          <p:cNvSpPr txBox="1"/>
          <p:nvPr/>
        </p:nvSpPr>
        <p:spPr>
          <a:xfrm>
            <a:off x="4507231" y="5423372"/>
            <a:ext cx="3996689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case of a </a:t>
            </a:r>
            <a:r>
              <a:rPr lang="en-US" dirty="0" err="1" smtClean="0">
                <a:latin typeface="Comic Sans MS" pitchFamily="66" charset="0"/>
              </a:rPr>
              <a:t>misprediction</a:t>
            </a:r>
            <a:r>
              <a:rPr lang="en-US" dirty="0" smtClean="0">
                <a:latin typeface="Comic Sans MS" pitchFamily="66" charset="0"/>
              </a:rPr>
              <a:t> the Execute stage must kill the </a:t>
            </a:r>
            <a:r>
              <a:rPr lang="en-US" dirty="0" err="1" smtClean="0">
                <a:latin typeface="Comic Sans MS" pitchFamily="66" charset="0"/>
              </a:rPr>
              <a:t>mispredicted</a:t>
            </a:r>
            <a:r>
              <a:rPr lang="en-US" dirty="0" smtClean="0">
                <a:latin typeface="Comic Sans MS" pitchFamily="66" charset="0"/>
              </a:rPr>
              <a:t> instruction in f2d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6140" y="2460021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kill</a:t>
            </a:r>
            <a:endParaRPr lang="en-US" sz="1800" dirty="0"/>
          </a:p>
        </p:txBody>
      </p:sp>
      <p:sp>
        <p:nvSpPr>
          <p:cNvPr id="13" name="Freeform 12"/>
          <p:cNvSpPr/>
          <p:nvPr/>
        </p:nvSpPr>
        <p:spPr>
          <a:xfrm>
            <a:off x="3977640" y="2743200"/>
            <a:ext cx="3345180" cy="800100"/>
          </a:xfrm>
          <a:custGeom>
            <a:avLst/>
            <a:gdLst>
              <a:gd name="connsiteX0" fmla="*/ 3093720 w 3345180"/>
              <a:gd name="connsiteY0" fmla="*/ 800100 h 800100"/>
              <a:gd name="connsiteX1" fmla="*/ 3345180 w 3345180"/>
              <a:gd name="connsiteY1" fmla="*/ 792480 h 800100"/>
              <a:gd name="connsiteX2" fmla="*/ 3337560 w 3345180"/>
              <a:gd name="connsiteY2" fmla="*/ 129540 h 800100"/>
              <a:gd name="connsiteX3" fmla="*/ 281940 w 3345180"/>
              <a:gd name="connsiteY3" fmla="*/ 106680 h 800100"/>
              <a:gd name="connsiteX4" fmla="*/ 0 w 3345180"/>
              <a:gd name="connsiteY4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5180" h="800100">
                <a:moveTo>
                  <a:pt x="3093720" y="800100"/>
                </a:moveTo>
                <a:lnTo>
                  <a:pt x="3345180" y="792480"/>
                </a:lnTo>
                <a:lnTo>
                  <a:pt x="3337560" y="129540"/>
                </a:lnTo>
                <a:lnTo>
                  <a:pt x="281940" y="106680"/>
                </a:lnTo>
                <a:lnTo>
                  <a:pt x="0" y="0"/>
                </a:ln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3033713" y="2806988"/>
            <a:ext cx="387350" cy="468313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680075" y="2593005"/>
            <a:ext cx="15696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misprediction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816600" y="2923811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correct pc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0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0" grpId="0" build="p" animBg="1"/>
      <p:bldP spid="3" grpId="0"/>
      <p:bldP spid="13" grpId="0" animBg="1"/>
      <p:bldP spid="20" grpId="0"/>
      <p:bldP spid="7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Pipelining Two-Cycle SMIPS –</a:t>
            </a:r>
            <a:r>
              <a:rPr lang="en-US" sz="3600" dirty="0" err="1" smtClean="0"/>
              <a:t>singlerule</a:t>
            </a:r>
            <a:endParaRPr lang="en-US" sz="2800" dirty="0" smtClean="0"/>
          </a:p>
        </p:txBody>
      </p:sp>
      <p:sp>
        <p:nvSpPr>
          <p:cNvPr id="348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52575"/>
            <a:ext cx="8193943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doPipeline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iMem.req(pc);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newPpc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nextAddr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(pc);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newIr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Valid(Fetch2Decode{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pc:newPc,ppc:newPpc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       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inst:newIinst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validValue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irpc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x.inst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decode(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... register fetch ...;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rVal1, rVal2,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irpc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...memory operation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...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update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newIr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Invalid;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   end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pc 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newIr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53440" y="1851660"/>
            <a:ext cx="7772400" cy="1203428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53440" y="3116032"/>
            <a:ext cx="7772400" cy="297288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1119" y="1851660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fetch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82578" y="3120285"/>
            <a:ext cx="1143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execute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9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uiExpand="1" build="p"/>
      <p:bldP spid="3" grpId="0" animBg="1"/>
      <p:bldP spid="8" grpId="0" animBg="1"/>
      <p:bldP spid="6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Inelastic versus Elastic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980" y="1516380"/>
            <a:ext cx="7772400" cy="4114800"/>
          </a:xfrm>
        </p:spPr>
        <p:txBody>
          <a:bodyPr/>
          <a:lstStyle/>
          <a:p>
            <a:r>
              <a:rPr lang="en-US" sz="2400" dirty="0" smtClean="0"/>
              <a:t>The pipeline presented is inelastic, that is, it relies on executing Fetch and Execute together or atomically</a:t>
            </a:r>
          </a:p>
          <a:p>
            <a:r>
              <a:rPr lang="en-US" sz="2400" dirty="0" smtClean="0"/>
              <a:t>In a realistic machine, Fetch and Execute behave more asynchronously; for example memory latency or a functional unit may take variable number of cycles</a:t>
            </a:r>
          </a:p>
          <a:p>
            <a:r>
              <a:rPr lang="en-US" sz="2400" dirty="0" smtClean="0"/>
              <a:t>If we replace </a:t>
            </a:r>
            <a:r>
              <a:rPr lang="en-US" sz="2400" dirty="0" err="1" smtClean="0"/>
              <a:t>ir</a:t>
            </a:r>
            <a:r>
              <a:rPr lang="en-US" sz="2400" dirty="0" smtClean="0"/>
              <a:t> by a FIFO (f2d) then it is possible to make the machine more elastic, that is, Fetch keeps putting instructions into f2d and Execute keeps removing and executing instructions from f2d.</a:t>
            </a:r>
            <a:endParaRPr lang="en-US" sz="24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74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An elastic Two-Stage pipeline </a:t>
            </a:r>
            <a:endParaRPr lang="en-US" sz="2800" dirty="0" smtClean="0"/>
          </a:p>
        </p:txBody>
      </p:sp>
      <p:sp>
        <p:nvSpPr>
          <p:cNvPr id="348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52575"/>
            <a:ext cx="8193943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inst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(pc);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nextAddr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(pc); pc 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f2d.enq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(Fetch2Decode{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pc:pc,ppc:ppc,inst:inst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let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f2d.first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decode(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 register fetch ...;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rVal1, rVal2,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...memory operation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update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     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pc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f2d.clear;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else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f2d.deq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86681" y="2796539"/>
            <a:ext cx="2851579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Can these rules execute concurrently assuming the FIFO allows concurrent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enq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deq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and clear?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56886" y="5270837"/>
            <a:ext cx="2510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no – 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double writes in pc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7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An elastic Two-Stage pipeline:</a:t>
            </a:r>
            <a:br>
              <a:rPr lang="en-US" sz="3600" dirty="0" smtClean="0"/>
            </a:br>
            <a:r>
              <a:rPr lang="en-US" sz="2400" dirty="0" smtClean="0"/>
              <a:t>for concurrency make pc into an EHR </a:t>
            </a:r>
            <a:endParaRPr lang="en-US" sz="2800" dirty="0" smtClean="0"/>
          </a:p>
        </p:txBody>
      </p:sp>
      <p:sp>
        <p:nvSpPr>
          <p:cNvPr id="348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52575"/>
            <a:ext cx="8193943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inst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pc[0]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nextAddr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pc[0]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pc[0]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f2d.enq(Fetch2Decode{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pc: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[0]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ppc:ppc,inst:inst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let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 = f2d.first;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decode(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 register fetch ...;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rVal1, rVal2,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...memory operation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update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     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pc[1]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f2d.clear;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else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f2d.deq;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86681" y="2829197"/>
            <a:ext cx="2959348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hese rules can execute concurrently assuming the FIFO has</a:t>
            </a:r>
          </a:p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enq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CF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deq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) and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enq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&lt; clear)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8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11188" y="1576389"/>
            <a:ext cx="8532812" cy="4530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mkCFFifo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#(2, t))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provisos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(Bits#(t,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tSz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de-DE" sz="1800" dirty="0"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t) da &lt;- mkEhr(?);</a:t>
            </a:r>
          </a:p>
          <a:p>
            <a:r>
              <a:rPr lang="de-DE" sz="1800" dirty="0"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Bool) va &lt;- mkEhr(False);</a:t>
            </a:r>
          </a:p>
          <a:p>
            <a:r>
              <a:rPr lang="de-DE" sz="1800" dirty="0"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t) db &lt;- mkEhr(?);</a:t>
            </a:r>
          </a:p>
          <a:p>
            <a:r>
              <a:rPr lang="de-DE" sz="1800" dirty="0"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Bool) vb &lt;- mkEhr(False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canonicalize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&amp;&amp; !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da[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True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False;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(t x)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[0]);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[0] &lt;= 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] &lt;= True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[0]);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[0] &lt;= False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t first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[0]);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da[0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method Action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clear;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[1] &lt;= False ;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[1] &lt;= False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Conflict-free FIFO with a </a:t>
            </a:r>
            <a:r>
              <a:rPr lang="en-US" sz="4000" smtClean="0"/>
              <a:t>Clear method</a:t>
            </a:r>
            <a:endParaRPr lang="en-US" sz="4000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722984" y="1945607"/>
            <a:ext cx="3327400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there is only one element in the FIFO it resides in </a:t>
            </a:r>
            <a:r>
              <a:rPr lang="en-US" dirty="0" smtClean="0"/>
              <a:t>da</a:t>
            </a:r>
            <a:endParaRPr lang="en-US" dirty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294609" y="771465"/>
            <a:ext cx="1755775" cy="804923"/>
            <a:chOff x="6329363" y="1412800"/>
            <a:chExt cx="1755775" cy="804923"/>
          </a:xfrm>
        </p:grpSpPr>
        <p:sp>
          <p:nvSpPr>
            <p:cNvPr id="22539" name="Rectangle 34"/>
            <p:cNvSpPr>
              <a:spLocks noChangeArrowheads="1"/>
            </p:cNvSpPr>
            <p:nvPr/>
          </p:nvSpPr>
          <p:spPr bwMode="auto">
            <a:xfrm>
              <a:off x="6970713" y="1412800"/>
              <a:ext cx="201612" cy="415925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Char char="•"/>
              </a:pPr>
              <a:endParaRPr lang="en-US" dirty="0"/>
            </a:p>
          </p:txBody>
        </p:sp>
        <p:sp>
          <p:nvSpPr>
            <p:cNvPr id="22540" name="Rectangle 35"/>
            <p:cNvSpPr>
              <a:spLocks noChangeArrowheads="1"/>
            </p:cNvSpPr>
            <p:nvPr/>
          </p:nvSpPr>
          <p:spPr bwMode="auto">
            <a:xfrm>
              <a:off x="7265988" y="1412800"/>
              <a:ext cx="201612" cy="415925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Char char="•"/>
              </a:pPr>
              <a:endParaRPr lang="en-US"/>
            </a:p>
          </p:txBody>
        </p:sp>
        <p:sp>
          <p:nvSpPr>
            <p:cNvPr id="22541" name="TextBox 36"/>
            <p:cNvSpPr txBox="1">
              <a:spLocks noChangeArrowheads="1"/>
            </p:cNvSpPr>
            <p:nvPr/>
          </p:nvSpPr>
          <p:spPr bwMode="auto">
            <a:xfrm>
              <a:off x="6840538" y="1817613"/>
              <a:ext cx="91242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db </a:t>
              </a:r>
              <a:r>
                <a:rPr lang="en-US" dirty="0" err="1" smtClean="0"/>
                <a:t>da</a:t>
              </a:r>
              <a:endParaRPr lang="en-US" dirty="0"/>
            </a:p>
          </p:txBody>
        </p:sp>
        <p:cxnSp>
          <p:nvCxnSpPr>
            <p:cNvPr id="22542" name="Straight Arrow Connector 38"/>
            <p:cNvCxnSpPr>
              <a:cxnSpLocks noChangeShapeType="1"/>
            </p:cNvCxnSpPr>
            <p:nvPr/>
          </p:nvCxnSpPr>
          <p:spPr bwMode="auto">
            <a:xfrm>
              <a:off x="6329363" y="1673150"/>
              <a:ext cx="403225" cy="15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22543" name="Straight Arrow Connector 39"/>
            <p:cNvCxnSpPr>
              <a:cxnSpLocks noChangeShapeType="1"/>
            </p:cNvCxnSpPr>
            <p:nvPr/>
          </p:nvCxnSpPr>
          <p:spPr bwMode="auto">
            <a:xfrm>
              <a:off x="7681913" y="1673150"/>
              <a:ext cx="403225" cy="15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971334" y="4053908"/>
            <a:ext cx="2031325" cy="132343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first CF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CF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enq</a:t>
            </a:r>
            <a:endParaRPr lang="en-US" baseline="300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first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 clear</a:t>
            </a:r>
            <a:endParaRPr lang="en-US" baseline="30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2525" y="6019801"/>
            <a:ext cx="5145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Canonicalize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must be the last rule to fire!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5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Why </a:t>
            </a:r>
            <a:r>
              <a:rPr lang="en-US" sz="4000" dirty="0" err="1" smtClean="0"/>
              <a:t>canonicalize</a:t>
            </a:r>
            <a:r>
              <a:rPr lang="en-US" sz="4000" dirty="0" smtClean="0"/>
              <a:t> must be last rule to fire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503247" y="5088052"/>
            <a:ext cx="2031325" cy="132343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first CF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CF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enq</a:t>
            </a:r>
            <a:endParaRPr lang="en-US" baseline="300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first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 clear</a:t>
            </a:r>
            <a:endParaRPr lang="en-US" baseline="30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6662" y="1671773"/>
            <a:ext cx="4343401" cy="101566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foo 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f.deq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if (p)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f.clear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06287" y="3233057"/>
            <a:ext cx="69557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 rule foo. If p is false then </a:t>
            </a:r>
            <a:r>
              <a:rPr lang="en-US" dirty="0" err="1" smtClean="0"/>
              <a:t>canonicalize</a:t>
            </a:r>
            <a:r>
              <a:rPr lang="en-US" dirty="0" smtClean="0"/>
              <a:t> must fire after </a:t>
            </a:r>
            <a:r>
              <a:rPr lang="en-US" dirty="0" err="1" smtClean="0"/>
              <a:t>deq</a:t>
            </a:r>
            <a:r>
              <a:rPr lang="en-US" dirty="0" smtClean="0"/>
              <a:t> for proper concurrency.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 err="1" smtClean="0"/>
              <a:t>canonicalize</a:t>
            </a:r>
            <a:r>
              <a:rPr lang="en-US" dirty="0"/>
              <a:t> </a:t>
            </a:r>
            <a:r>
              <a:rPr lang="en-US" dirty="0" smtClean="0"/>
              <a:t>uses EHR indices between </a:t>
            </a:r>
            <a:r>
              <a:rPr lang="en-US" dirty="0" err="1" smtClean="0"/>
              <a:t>deq</a:t>
            </a:r>
            <a:r>
              <a:rPr lang="en-US" dirty="0" smtClean="0"/>
              <a:t> and clear, then </a:t>
            </a:r>
            <a:r>
              <a:rPr lang="en-US" dirty="0" err="1" smtClean="0"/>
              <a:t>canonicalize</a:t>
            </a:r>
            <a:r>
              <a:rPr lang="en-US" dirty="0" smtClean="0"/>
              <a:t> won’t fire when p is false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52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Correctness issue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67206" y="2818513"/>
            <a:ext cx="198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&lt;</a:t>
            </a:r>
            <a:r>
              <a:rPr lang="en-US" sz="1800" dirty="0" err="1" smtClean="0"/>
              <a:t>inst</a:t>
            </a:r>
            <a:r>
              <a:rPr lang="en-US" sz="1800" dirty="0" smtClean="0"/>
              <a:t>, pc, </a:t>
            </a:r>
            <a:r>
              <a:rPr lang="en-US" sz="1800" dirty="0" err="1" smtClean="0"/>
              <a:t>ppc</a:t>
            </a:r>
            <a:r>
              <a:rPr lang="en-US" sz="1800" dirty="0" smtClean="0"/>
              <a:t>&gt;</a:t>
            </a:r>
            <a:endParaRPr lang="en-US" sz="1800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892737" y="3441226"/>
            <a:ext cx="7772400" cy="279193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/>
              <a:t>Once Execute redirects the PC,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no wrong path instruction should be executed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the next instruction executed must be the redirected one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This is true for the code shown because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Execute changes the pc and clears the FIFO atomically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Fetch reads the pc and </a:t>
            </a:r>
            <a:r>
              <a:rPr lang="en-US" sz="2000" dirty="0" err="1" smtClean="0"/>
              <a:t>enqueues</a:t>
            </a:r>
            <a:r>
              <a:rPr lang="en-US" sz="2000" dirty="0" smtClean="0"/>
              <a:t> the FIFO atomically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35126" y="1694830"/>
            <a:ext cx="1286540" cy="144602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Fetch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245396" y="1730271"/>
            <a:ext cx="1286540" cy="144602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Execute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3221666" y="2731504"/>
            <a:ext cx="893134" cy="531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4394790" y="2735048"/>
            <a:ext cx="836429" cy="177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 flipV="1">
            <a:off x="3240361" y="2044286"/>
            <a:ext cx="824202" cy="230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H="1" flipV="1">
            <a:off x="4587240" y="2033654"/>
            <a:ext cx="654613" cy="1063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9" name="Group 38"/>
          <p:cNvGrpSpPr/>
          <p:nvPr/>
        </p:nvGrpSpPr>
        <p:grpSpPr>
          <a:xfrm flipH="1">
            <a:off x="3944946" y="2572015"/>
            <a:ext cx="447100" cy="329610"/>
            <a:chOff x="7893611" y="1936897"/>
            <a:chExt cx="447100" cy="329610"/>
          </a:xfrm>
        </p:grpSpPr>
        <p:sp>
          <p:nvSpPr>
            <p:cNvPr id="40" name="Rectangle 39"/>
            <p:cNvSpPr/>
            <p:nvPr/>
          </p:nvSpPr>
          <p:spPr bwMode="auto">
            <a:xfrm flipH="1" flipV="1">
              <a:off x="8032366" y="1936897"/>
              <a:ext cx="138223" cy="32961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 flipH="1" flipV="1">
              <a:off x="7893611" y="1936897"/>
              <a:ext cx="138223" cy="32961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flipH="1">
              <a:off x="8101477" y="1936897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H="1">
              <a:off x="8101477" y="2264557"/>
              <a:ext cx="239234" cy="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" name="Rectangle 5"/>
          <p:cNvSpPr/>
          <p:nvPr/>
        </p:nvSpPr>
        <p:spPr bwMode="auto">
          <a:xfrm>
            <a:off x="4102222" y="1949036"/>
            <a:ext cx="487680" cy="1905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PC</a:t>
            </a:r>
          </a:p>
        </p:txBody>
      </p:sp>
      <p:sp>
        <p:nvSpPr>
          <p:cNvPr id="11" name="Freeform 10"/>
          <p:cNvSpPr/>
          <p:nvPr/>
        </p:nvSpPr>
        <p:spPr>
          <a:xfrm>
            <a:off x="4322934" y="2308860"/>
            <a:ext cx="912006" cy="266700"/>
          </a:xfrm>
          <a:custGeom>
            <a:avLst/>
            <a:gdLst>
              <a:gd name="connsiteX0" fmla="*/ 982980 w 982980"/>
              <a:gd name="connsiteY0" fmla="*/ 7620 h 274320"/>
              <a:gd name="connsiteX1" fmla="*/ 7620 w 982980"/>
              <a:gd name="connsiteY1" fmla="*/ 0 h 274320"/>
              <a:gd name="connsiteX2" fmla="*/ 0 w 982980"/>
              <a:gd name="connsiteY2" fmla="*/ 274320 h 274320"/>
              <a:gd name="connsiteX0" fmla="*/ 982980 w 982980"/>
              <a:gd name="connsiteY0" fmla="*/ 0 h 266700"/>
              <a:gd name="connsiteX1" fmla="*/ 7620 w 982980"/>
              <a:gd name="connsiteY1" fmla="*/ 15240 h 266700"/>
              <a:gd name="connsiteX2" fmla="*/ 0 w 982980"/>
              <a:gd name="connsiteY2" fmla="*/ 266700 h 266700"/>
              <a:gd name="connsiteX0" fmla="*/ 982980 w 982980"/>
              <a:gd name="connsiteY0" fmla="*/ 0 h 266700"/>
              <a:gd name="connsiteX1" fmla="*/ 0 w 982980"/>
              <a:gd name="connsiteY1" fmla="*/ 0 h 266700"/>
              <a:gd name="connsiteX2" fmla="*/ 0 w 982980"/>
              <a:gd name="connsiteY2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2980" h="266700">
                <a:moveTo>
                  <a:pt x="982980" y="0"/>
                </a:moveTo>
                <a:lnTo>
                  <a:pt x="0" y="0"/>
                </a:lnTo>
                <a:lnTo>
                  <a:pt x="0" y="266700"/>
                </a:ln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5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Single-Cycle RISC Processor</a:t>
            </a:r>
            <a:endParaRPr lang="en-US" sz="2800" dirty="0" smtClean="0"/>
          </a:p>
        </p:txBody>
      </p:sp>
      <p:grpSp>
        <p:nvGrpSpPr>
          <p:cNvPr id="13314" name="Group 53"/>
          <p:cNvGrpSpPr>
            <a:grpSpLocks/>
          </p:cNvGrpSpPr>
          <p:nvPr/>
        </p:nvGrpSpPr>
        <p:grpSpPr bwMode="auto">
          <a:xfrm>
            <a:off x="1674813" y="1590675"/>
            <a:ext cx="5997575" cy="3797300"/>
            <a:chOff x="1674813" y="2027238"/>
            <a:chExt cx="5997575" cy="3797300"/>
          </a:xfrm>
        </p:grpSpPr>
        <p:sp>
          <p:nvSpPr>
            <p:cNvPr id="45059" name="Rectangle 17"/>
            <p:cNvSpPr>
              <a:spLocks noChangeArrowheads="1"/>
            </p:cNvSpPr>
            <p:nvPr/>
          </p:nvSpPr>
          <p:spPr bwMode="auto">
            <a:xfrm>
              <a:off x="1674813" y="3344863"/>
              <a:ext cx="452437" cy="94456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PC</a:t>
              </a:r>
            </a:p>
          </p:txBody>
        </p:sp>
        <p:sp>
          <p:nvSpPr>
            <p:cNvPr id="45060" name="Rectangle 17"/>
            <p:cNvSpPr>
              <a:spLocks noChangeArrowheads="1"/>
            </p:cNvSpPr>
            <p:nvPr/>
          </p:nvSpPr>
          <p:spPr bwMode="auto">
            <a:xfrm>
              <a:off x="2138363" y="4879976"/>
              <a:ext cx="1101725" cy="9445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Inst</a:t>
              </a:r>
            </a:p>
            <a:p>
              <a:pPr algn="ctr">
                <a:defRPr/>
              </a:pPr>
              <a:r>
                <a:rPr lang="en-US"/>
                <a:t>Memory</a:t>
              </a:r>
            </a:p>
          </p:txBody>
        </p:sp>
        <p:sp>
          <p:nvSpPr>
            <p:cNvPr id="13324" name="Rectangle 17"/>
            <p:cNvSpPr>
              <a:spLocks noChangeArrowheads="1"/>
            </p:cNvSpPr>
            <p:nvPr/>
          </p:nvSpPr>
          <p:spPr bwMode="auto">
            <a:xfrm>
              <a:off x="3273425" y="3354388"/>
              <a:ext cx="1101725" cy="9445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Decode</a:t>
              </a:r>
            </a:p>
          </p:txBody>
        </p:sp>
        <p:sp>
          <p:nvSpPr>
            <p:cNvPr id="45062" name="Rectangle 17"/>
            <p:cNvSpPr>
              <a:spLocks noChangeArrowheads="1"/>
            </p:cNvSpPr>
            <p:nvPr/>
          </p:nvSpPr>
          <p:spPr bwMode="auto">
            <a:xfrm>
              <a:off x="4400550" y="2027238"/>
              <a:ext cx="3217863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Register File</a:t>
              </a:r>
            </a:p>
          </p:txBody>
        </p:sp>
        <p:sp>
          <p:nvSpPr>
            <p:cNvPr id="13326" name="Rectangle 17"/>
            <p:cNvSpPr>
              <a:spLocks noChangeArrowheads="1"/>
            </p:cNvSpPr>
            <p:nvPr/>
          </p:nvSpPr>
          <p:spPr bwMode="auto">
            <a:xfrm>
              <a:off x="5411788" y="3348038"/>
              <a:ext cx="1101725" cy="9445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Execute</a:t>
              </a:r>
            </a:p>
          </p:txBody>
        </p:sp>
        <p:sp>
          <p:nvSpPr>
            <p:cNvPr id="45064" name="Rectangle 17"/>
            <p:cNvSpPr>
              <a:spLocks noChangeArrowheads="1"/>
            </p:cNvSpPr>
            <p:nvPr/>
          </p:nvSpPr>
          <p:spPr bwMode="auto">
            <a:xfrm>
              <a:off x="6510338" y="4851401"/>
              <a:ext cx="1101725" cy="9445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/>
                <a:t>Data</a:t>
              </a:r>
            </a:p>
            <a:p>
              <a:pPr algn="ctr">
                <a:defRPr/>
              </a:pPr>
              <a:r>
                <a:rPr lang="en-US"/>
                <a:t>Memory</a:t>
              </a:r>
            </a:p>
          </p:txBody>
        </p:sp>
        <p:sp>
          <p:nvSpPr>
            <p:cNvPr id="13328" name="Line 8"/>
            <p:cNvSpPr>
              <a:spLocks noChangeShapeType="1"/>
            </p:cNvSpPr>
            <p:nvPr/>
          </p:nvSpPr>
          <p:spPr bwMode="auto">
            <a:xfrm>
              <a:off x="5099050" y="4122738"/>
              <a:ext cx="311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8"/>
            <p:cNvSpPr>
              <a:spLocks noChangeShapeType="1"/>
            </p:cNvSpPr>
            <p:nvPr/>
          </p:nvSpPr>
          <p:spPr bwMode="auto">
            <a:xfrm>
              <a:off x="4384675" y="3910013"/>
              <a:ext cx="10239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8"/>
            <p:cNvSpPr>
              <a:spLocks noChangeShapeType="1"/>
            </p:cNvSpPr>
            <p:nvPr/>
          </p:nvSpPr>
          <p:spPr bwMode="auto">
            <a:xfrm>
              <a:off x="5114925" y="3517900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8"/>
            <p:cNvSpPr>
              <a:spLocks noChangeShapeType="1"/>
            </p:cNvSpPr>
            <p:nvPr/>
          </p:nvSpPr>
          <p:spPr bwMode="auto">
            <a:xfrm>
              <a:off x="4956175" y="3703638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16"/>
            <p:cNvSpPr>
              <a:spLocks noChangeShapeType="1"/>
            </p:cNvSpPr>
            <p:nvPr/>
          </p:nvSpPr>
          <p:spPr bwMode="auto">
            <a:xfrm flipV="1">
              <a:off x="5124450" y="2722563"/>
              <a:ext cx="0" cy="796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17"/>
            <p:cNvSpPr>
              <a:spLocks noChangeShapeType="1"/>
            </p:cNvSpPr>
            <p:nvPr/>
          </p:nvSpPr>
          <p:spPr bwMode="auto">
            <a:xfrm flipV="1">
              <a:off x="4965700" y="2741613"/>
              <a:ext cx="0" cy="950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Line 8"/>
            <p:cNvSpPr>
              <a:spLocks noChangeShapeType="1"/>
            </p:cNvSpPr>
            <p:nvPr/>
          </p:nvSpPr>
          <p:spPr bwMode="auto">
            <a:xfrm rot="5400000">
              <a:off x="1951037" y="4457701"/>
              <a:ext cx="8413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21"/>
            <p:cNvSpPr>
              <a:spLocks noChangeShapeType="1"/>
            </p:cNvSpPr>
            <p:nvPr/>
          </p:nvSpPr>
          <p:spPr bwMode="auto">
            <a:xfrm rot="16200000" flipV="1">
              <a:off x="2493169" y="3675856"/>
              <a:ext cx="0" cy="7318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8"/>
            <p:cNvSpPr>
              <a:spLocks noChangeShapeType="1"/>
            </p:cNvSpPr>
            <p:nvPr/>
          </p:nvSpPr>
          <p:spPr bwMode="auto">
            <a:xfrm rot="5400000">
              <a:off x="2600325" y="4454526"/>
              <a:ext cx="8413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23"/>
            <p:cNvSpPr>
              <a:spLocks noChangeShapeType="1"/>
            </p:cNvSpPr>
            <p:nvPr/>
          </p:nvSpPr>
          <p:spPr bwMode="auto">
            <a:xfrm rot="16200000" flipV="1">
              <a:off x="3145632" y="3915568"/>
              <a:ext cx="0" cy="2460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38" name="Group 25"/>
            <p:cNvGrpSpPr>
              <a:grpSpLocks/>
            </p:cNvGrpSpPr>
            <p:nvPr/>
          </p:nvGrpSpPr>
          <p:grpSpPr bwMode="auto">
            <a:xfrm>
              <a:off x="6502400" y="4003675"/>
              <a:ext cx="247650" cy="841375"/>
              <a:chOff x="1707" y="2541"/>
              <a:chExt cx="156" cy="530"/>
            </a:xfrm>
          </p:grpSpPr>
          <p:sp>
            <p:nvSpPr>
              <p:cNvPr id="13364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5" name="Line 27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39" name="Line 28"/>
            <p:cNvSpPr>
              <a:spLocks noChangeShapeType="1"/>
            </p:cNvSpPr>
            <p:nvPr/>
          </p:nvSpPr>
          <p:spPr bwMode="auto">
            <a:xfrm rot="16200000" flipV="1">
              <a:off x="3875882" y="3228181"/>
              <a:ext cx="0" cy="24590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Line 29"/>
            <p:cNvSpPr>
              <a:spLocks noChangeShapeType="1"/>
            </p:cNvSpPr>
            <p:nvPr/>
          </p:nvSpPr>
          <p:spPr bwMode="auto">
            <a:xfrm flipV="1">
              <a:off x="5102225" y="4119563"/>
              <a:ext cx="0" cy="3381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8"/>
            <p:cNvSpPr>
              <a:spLocks noChangeShapeType="1"/>
            </p:cNvSpPr>
            <p:nvPr/>
          </p:nvSpPr>
          <p:spPr bwMode="auto">
            <a:xfrm flipH="1">
              <a:off x="4370388" y="3514725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8"/>
            <p:cNvSpPr>
              <a:spLocks noChangeShapeType="1"/>
            </p:cNvSpPr>
            <p:nvPr/>
          </p:nvSpPr>
          <p:spPr bwMode="auto">
            <a:xfrm flipH="1">
              <a:off x="4364038" y="3700463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Line 32"/>
            <p:cNvSpPr>
              <a:spLocks noChangeShapeType="1"/>
            </p:cNvSpPr>
            <p:nvPr/>
          </p:nvSpPr>
          <p:spPr bwMode="auto">
            <a:xfrm flipH="1" flipV="1">
              <a:off x="4652963" y="2741613"/>
              <a:ext cx="0" cy="7762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33"/>
            <p:cNvSpPr>
              <a:spLocks noChangeShapeType="1"/>
            </p:cNvSpPr>
            <p:nvPr/>
          </p:nvSpPr>
          <p:spPr bwMode="auto">
            <a:xfrm flipH="1" flipV="1">
              <a:off x="4811713" y="2738438"/>
              <a:ext cx="0" cy="950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AutoShape 10"/>
            <p:cNvSpPr>
              <a:spLocks noChangeArrowheads="1"/>
            </p:cNvSpPr>
            <p:nvPr/>
          </p:nvSpPr>
          <p:spPr bwMode="auto">
            <a:xfrm rot="10800000" flipH="1">
              <a:off x="7110413" y="3067050"/>
              <a:ext cx="561975" cy="230188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 sz="900"/>
            </a:p>
          </p:txBody>
        </p:sp>
        <p:sp>
          <p:nvSpPr>
            <p:cNvPr id="13346" name="Line 38"/>
            <p:cNvSpPr>
              <a:spLocks noChangeShapeType="1"/>
            </p:cNvSpPr>
            <p:nvPr/>
          </p:nvSpPr>
          <p:spPr bwMode="auto">
            <a:xfrm flipH="1" flipV="1">
              <a:off x="7477125" y="3289300"/>
              <a:ext cx="0" cy="15541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Line 39"/>
            <p:cNvSpPr>
              <a:spLocks noChangeShapeType="1"/>
            </p:cNvSpPr>
            <p:nvPr/>
          </p:nvSpPr>
          <p:spPr bwMode="auto">
            <a:xfrm flipH="1" flipV="1">
              <a:off x="7391400" y="2735263"/>
              <a:ext cx="0" cy="3206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Line 8"/>
            <p:cNvSpPr>
              <a:spLocks noChangeShapeType="1"/>
            </p:cNvSpPr>
            <p:nvPr/>
          </p:nvSpPr>
          <p:spPr bwMode="auto">
            <a:xfrm flipH="1">
              <a:off x="6516688" y="3702050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Line 41"/>
            <p:cNvSpPr>
              <a:spLocks noChangeShapeType="1"/>
            </p:cNvSpPr>
            <p:nvPr/>
          </p:nvSpPr>
          <p:spPr bwMode="auto">
            <a:xfrm flipH="1" flipV="1">
              <a:off x="6964363" y="2740025"/>
              <a:ext cx="0" cy="9509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Line 8"/>
            <p:cNvSpPr>
              <a:spLocks noChangeShapeType="1"/>
            </p:cNvSpPr>
            <p:nvPr/>
          </p:nvSpPr>
          <p:spPr bwMode="auto">
            <a:xfrm flipH="1">
              <a:off x="6503988" y="3862388"/>
              <a:ext cx="7762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Line 43"/>
            <p:cNvSpPr>
              <a:spLocks noChangeShapeType="1"/>
            </p:cNvSpPr>
            <p:nvPr/>
          </p:nvSpPr>
          <p:spPr bwMode="auto">
            <a:xfrm flipH="1" flipV="1">
              <a:off x="7272338" y="3303588"/>
              <a:ext cx="0" cy="557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AutoShape 10"/>
            <p:cNvSpPr>
              <a:spLocks noChangeArrowheads="1"/>
            </p:cNvSpPr>
            <p:nvPr/>
          </p:nvSpPr>
          <p:spPr bwMode="auto">
            <a:xfrm rot="-5400000" flipH="1" flipV="1">
              <a:off x="2150269" y="3461544"/>
              <a:ext cx="561975" cy="230187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 sz="900"/>
            </a:p>
          </p:txBody>
        </p:sp>
        <p:sp>
          <p:nvSpPr>
            <p:cNvPr id="13353" name="Oval 45"/>
            <p:cNvSpPr>
              <a:spLocks noChangeArrowheads="1"/>
            </p:cNvSpPr>
            <p:nvPr/>
          </p:nvSpPr>
          <p:spPr bwMode="auto">
            <a:xfrm>
              <a:off x="2719388" y="3576638"/>
              <a:ext cx="287337" cy="2873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/>
                <a:t>+4</a:t>
              </a:r>
            </a:p>
          </p:txBody>
        </p:sp>
        <p:sp>
          <p:nvSpPr>
            <p:cNvPr id="13354" name="Line 8"/>
            <p:cNvSpPr>
              <a:spLocks noChangeShapeType="1"/>
            </p:cNvSpPr>
            <p:nvPr/>
          </p:nvSpPr>
          <p:spPr bwMode="auto">
            <a:xfrm rot="16200000" flipV="1">
              <a:off x="2756694" y="3956844"/>
              <a:ext cx="2016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47"/>
            <p:cNvSpPr>
              <a:spLocks noChangeShapeType="1"/>
            </p:cNvSpPr>
            <p:nvPr/>
          </p:nvSpPr>
          <p:spPr bwMode="auto">
            <a:xfrm flipV="1">
              <a:off x="2651125" y="4051300"/>
              <a:ext cx="0" cy="4016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Line 48"/>
            <p:cNvSpPr>
              <a:spLocks noChangeShapeType="1"/>
            </p:cNvSpPr>
            <p:nvPr/>
          </p:nvSpPr>
          <p:spPr bwMode="auto">
            <a:xfrm rot="16200000" flipH="1">
              <a:off x="2221707" y="3474243"/>
              <a:ext cx="0" cy="2016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Line 49"/>
            <p:cNvSpPr>
              <a:spLocks noChangeShapeType="1"/>
            </p:cNvSpPr>
            <p:nvPr/>
          </p:nvSpPr>
          <p:spPr bwMode="auto">
            <a:xfrm rot="16200000" flipH="1">
              <a:off x="2628107" y="3636168"/>
              <a:ext cx="0" cy="182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Line 8"/>
            <p:cNvSpPr>
              <a:spLocks noChangeShapeType="1"/>
            </p:cNvSpPr>
            <p:nvPr/>
          </p:nvSpPr>
          <p:spPr bwMode="auto">
            <a:xfrm flipH="1">
              <a:off x="6510338" y="3516313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Line 51"/>
            <p:cNvSpPr>
              <a:spLocks noChangeShapeType="1"/>
            </p:cNvSpPr>
            <p:nvPr/>
          </p:nvSpPr>
          <p:spPr bwMode="auto">
            <a:xfrm flipH="1" flipV="1">
              <a:off x="6792913" y="3165475"/>
              <a:ext cx="0" cy="3381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Line 52"/>
            <p:cNvSpPr>
              <a:spLocks noChangeShapeType="1"/>
            </p:cNvSpPr>
            <p:nvPr/>
          </p:nvSpPr>
          <p:spPr bwMode="auto">
            <a:xfrm rot="16200000" flipV="1">
              <a:off x="4758532" y="1153318"/>
              <a:ext cx="0" cy="40497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Line 53"/>
            <p:cNvSpPr>
              <a:spLocks noChangeShapeType="1"/>
            </p:cNvSpPr>
            <p:nvPr/>
          </p:nvSpPr>
          <p:spPr bwMode="auto">
            <a:xfrm rot="16200000" flipH="1">
              <a:off x="2636044" y="3366294"/>
              <a:ext cx="0" cy="1825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Line 54"/>
            <p:cNvSpPr>
              <a:spLocks noChangeShapeType="1"/>
            </p:cNvSpPr>
            <p:nvPr/>
          </p:nvSpPr>
          <p:spPr bwMode="auto">
            <a:xfrm flipH="1" flipV="1">
              <a:off x="2733675" y="3165475"/>
              <a:ext cx="0" cy="3111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AutoShape 55"/>
            <p:cNvSpPr>
              <a:spLocks noChangeArrowheads="1"/>
            </p:cNvSpPr>
            <p:nvPr/>
          </p:nvSpPr>
          <p:spPr bwMode="auto">
            <a:xfrm>
              <a:off x="1774825" y="4122738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996950" y="5500688"/>
            <a:ext cx="7720013" cy="8302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chemeClr val="accent1"/>
                </a:solidFill>
              </a:rPr>
              <a:t>Datapath</a:t>
            </a:r>
            <a:r>
              <a:rPr lang="en-US" sz="2400" dirty="0">
                <a:solidFill>
                  <a:schemeClr val="accent1"/>
                </a:solidFill>
              </a:rPr>
              <a:t> and control </a:t>
            </a:r>
            <a:r>
              <a:rPr lang="en-US" sz="2400" dirty="0" smtClean="0">
                <a:solidFill>
                  <a:schemeClr val="accent1"/>
                </a:solidFill>
              </a:rPr>
              <a:t>are </a:t>
            </a:r>
            <a:r>
              <a:rPr lang="en-US" sz="2400" dirty="0">
                <a:solidFill>
                  <a:schemeClr val="accent1"/>
                </a:solidFill>
              </a:rPr>
              <a:t>derived automatically from a high-level rule-based description 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7742238" y="1412875"/>
            <a:ext cx="14017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 read &amp; 1 write ports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905250" y="4321175"/>
            <a:ext cx="22574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separate Instruction &amp; Data memories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1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Single-Cycle Implementation </a:t>
            </a:r>
            <a:br>
              <a:rPr lang="en-US" sz="3600" dirty="0" smtClean="0"/>
            </a:br>
            <a:r>
              <a:rPr lang="en-US" sz="2400" i="1" dirty="0" smtClean="0"/>
              <a:t>code structure</a:t>
            </a:r>
            <a:endParaRPr lang="en-US" sz="2800" dirty="0" smtClean="0"/>
          </a:p>
        </p:txBody>
      </p:sp>
      <p:sp>
        <p:nvSpPr>
          <p:cNvPr id="3789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1188" y="1517650"/>
            <a:ext cx="8256587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mkProc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(Proc);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pc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mkIMemory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mkDMemory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doProc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inst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iMem.req(pc);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decode(inst);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rVal1 = rf.rd1(dInst.rSrc1);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rVal2 = rf.rd2(dInst.rSrc2);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rVal1, rVal2, pc);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320800" y="5743575"/>
            <a:ext cx="3570208" cy="37478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update rf, pc and dMem</a:t>
            </a:r>
            <a:endParaRPr lang="en-US"/>
          </a:p>
        </p:txBody>
      </p:sp>
      <p:sp>
        <p:nvSpPr>
          <p:cNvPr id="17" name="Freeform 16"/>
          <p:cNvSpPr/>
          <p:nvPr/>
        </p:nvSpPr>
        <p:spPr>
          <a:xfrm flipV="1">
            <a:off x="3519408" y="5490840"/>
            <a:ext cx="2828925" cy="206822"/>
          </a:xfrm>
          <a:custGeom>
            <a:avLst/>
            <a:gdLst>
              <a:gd name="connsiteX0" fmla="*/ 0 w 2457450"/>
              <a:gd name="connsiteY0" fmla="*/ 60375 h 146100"/>
              <a:gd name="connsiteX1" fmla="*/ 1028700 w 2457450"/>
              <a:gd name="connsiteY1" fmla="*/ 3225 h 146100"/>
              <a:gd name="connsiteX2" fmla="*/ 2457450 w 2457450"/>
              <a:gd name="connsiteY2" fmla="*/ 146100 h 146100"/>
              <a:gd name="connsiteX0" fmla="*/ 0 w 2457450"/>
              <a:gd name="connsiteY0" fmla="*/ 95894 h 143519"/>
              <a:gd name="connsiteX1" fmla="*/ 1028700 w 2457450"/>
              <a:gd name="connsiteY1" fmla="*/ 644 h 143519"/>
              <a:gd name="connsiteX2" fmla="*/ 2457450 w 2457450"/>
              <a:gd name="connsiteY2" fmla="*/ 143519 h 143519"/>
              <a:gd name="connsiteX0" fmla="*/ 0 w 3352800"/>
              <a:gd name="connsiteY0" fmla="*/ 329026 h 329026"/>
              <a:gd name="connsiteX1" fmla="*/ 1924050 w 3352800"/>
              <a:gd name="connsiteY1" fmla="*/ 5176 h 329026"/>
              <a:gd name="connsiteX2" fmla="*/ 3352800 w 3352800"/>
              <a:gd name="connsiteY2" fmla="*/ 148051 h 329026"/>
              <a:gd name="connsiteX0" fmla="*/ 0 w 3352800"/>
              <a:gd name="connsiteY0" fmla="*/ 206822 h 206822"/>
              <a:gd name="connsiteX1" fmla="*/ 1876425 w 3352800"/>
              <a:gd name="connsiteY1" fmla="*/ 63947 h 206822"/>
              <a:gd name="connsiteX2" fmla="*/ 3352800 w 3352800"/>
              <a:gd name="connsiteY2" fmla="*/ 25847 h 206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0" h="206822">
                <a:moveTo>
                  <a:pt x="0" y="206822"/>
                </a:moveTo>
                <a:cubicBezTo>
                  <a:pt x="309562" y="171103"/>
                  <a:pt x="1317625" y="94109"/>
                  <a:pt x="1876425" y="63947"/>
                </a:cubicBezTo>
                <a:cubicBezTo>
                  <a:pt x="2435225" y="33785"/>
                  <a:pt x="2843212" y="-38447"/>
                  <a:pt x="3352800" y="25847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01138" y="5518193"/>
            <a:ext cx="2233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produces values needed to update the processor state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Right Brace 7"/>
          <p:cNvSpPr/>
          <p:nvPr/>
        </p:nvSpPr>
        <p:spPr bwMode="auto">
          <a:xfrm>
            <a:off x="5867400" y="1954922"/>
            <a:ext cx="219075" cy="1264528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01138" y="2402520"/>
            <a:ext cx="2688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instantiate the state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03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  <p:bldP spid="14" grpId="0" animBg="1"/>
      <p:bldP spid="17" grpId="0" animBg="1"/>
      <p:bldP spid="18" grpId="0"/>
      <p:bldP spid="8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Execute Function</a:t>
            </a:r>
          </a:p>
        </p:txBody>
      </p:sp>
      <p:sp>
        <p:nvSpPr>
          <p:cNvPr id="2662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4838" y="1509713"/>
            <a:ext cx="8539162" cy="4918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ExecInst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exec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DecodedInst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Data rVal1,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Data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rVal2,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pc);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ExecInst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?;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=</a:t>
            </a:r>
          </a:p>
          <a:p>
            <a:pPr>
              <a:lnSpc>
                <a:spcPct val="90000"/>
              </a:lnSpc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aluVal2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=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aluRes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= 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= </a:t>
            </a:r>
          </a:p>
          <a:p>
            <a:pPr>
              <a:lnSpc>
                <a:spcPct val="90000"/>
              </a:lnSpc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brTaken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  =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eInst.brTaken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brAddr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= 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= </a:t>
            </a:r>
          </a:p>
          <a:p>
            <a:pPr>
              <a:lnSpc>
                <a:spcPct val="90000"/>
              </a:lnSpc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= 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indent="-342900"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4836" y="2732085"/>
            <a:ext cx="4493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(rVal2,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dInst.imm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98900" y="2935157"/>
            <a:ext cx="5570756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alu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(rVal1, aluVal2,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dInst.aluFunc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74836" y="2212915"/>
            <a:ext cx="2031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74836" y="3246788"/>
            <a:ext cx="58785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==St? rVal2 :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==J ||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)?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pc+4) 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aluRes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4836" y="4159532"/>
            <a:ext cx="5416868" cy="3747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aluBr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(rVal1, rVal2,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dInst.brFunc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74836" y="4711628"/>
            <a:ext cx="58785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brAddrCalc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(pc, rVal1,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(?,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dInst.imm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brTaken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74836" y="4389800"/>
            <a:ext cx="1415772" cy="3747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brTaken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74836" y="5458205"/>
            <a:ext cx="5992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||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==St)?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aluRes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74836" y="5882243"/>
            <a:ext cx="1723549" cy="3747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dInst.dst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endParaRPr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2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Branch Address Calculation</a:t>
            </a:r>
            <a:endParaRPr lang="en-US" sz="2800" smtClean="0"/>
          </a:p>
        </p:txBody>
      </p:sp>
      <p:sp>
        <p:nvSpPr>
          <p:cNvPr id="3584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52575"/>
            <a:ext cx="8543925" cy="4002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brAddrCalc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pc, Data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Data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taken);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pcPlus4 = pc + 4; 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targetAddr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J  : {pcPlus4[31:28],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[27:0]};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Br : (taken? pcPlus4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: pcPlus4);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Alu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St,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Unsupported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pcPlus4;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endcase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targetAddr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endfunction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Single-Cycle SMIPS </a:t>
            </a:r>
            <a:r>
              <a:rPr lang="en-US" sz="2400" i="1" dirty="0" smtClean="0"/>
              <a:t>atomic state updates</a:t>
            </a:r>
            <a:endParaRPr lang="en-US" sz="2800" dirty="0" smtClean="0"/>
          </a:p>
        </p:txBody>
      </p:sp>
      <p:sp>
        <p:nvSpPr>
          <p:cNvPr id="3993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9068" y="155257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{op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?});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dummy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{op: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St,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data});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rf.wr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pc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eInst.brTaken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?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: pc + 4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82502" y="1552575"/>
            <a:ext cx="7953154" cy="3668354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97305" y="5306921"/>
            <a:ext cx="1938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state updates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6286819" y="5220929"/>
            <a:ext cx="703362" cy="286047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283063" y="5707031"/>
            <a:ext cx="6552593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The whole processor is described using one rule; lots of big combinational functions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uiExpand="1" build="p"/>
      <p:bldP spid="8" grpId="0" uiExpand="1" animBg="1"/>
      <p:bldP spid="9" grpId="0" uiExpand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Processor interface</a:t>
            </a:r>
          </a:p>
        </p:txBody>
      </p:sp>
      <p:pic>
        <p:nvPicPr>
          <p:cNvPr id="1026" name="Picture 2" descr="C:\Users\Arvind\Dropbox\CACA\Book\ch06_SMIPS_1_and_2_cycle\Fig_SMIPS_Basic_Host_Ifc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662" y="1425053"/>
            <a:ext cx="6891354" cy="315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45820" y="4678280"/>
            <a:ext cx="79476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</a:pPr>
            <a:r>
              <a:rPr lang="en-US" sz="1800" b="1" kern="0" dirty="0">
                <a:solidFill>
                  <a:srgbClr val="40458C"/>
                </a:solidFill>
                <a:latin typeface="Courier New"/>
                <a:ea typeface="Calibri"/>
              </a:rPr>
              <a:t>interface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 </a:t>
            </a:r>
            <a:r>
              <a:rPr lang="en-US" sz="1800" kern="0" dirty="0" err="1">
                <a:solidFill>
                  <a:srgbClr val="40458C"/>
                </a:solidFill>
                <a:latin typeface="Courier New"/>
                <a:ea typeface="Calibri"/>
              </a:rPr>
              <a:t>Proc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;</a:t>
            </a:r>
            <a:endParaRPr lang="en-US" sz="1800" kern="0" dirty="0">
              <a:solidFill>
                <a:srgbClr val="40458C"/>
              </a:solidFill>
              <a:latin typeface="Consolas"/>
              <a:ea typeface="Calibri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</a:pP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   </a:t>
            </a:r>
            <a:r>
              <a:rPr lang="en-US" sz="1800" b="1" kern="0" dirty="0">
                <a:solidFill>
                  <a:srgbClr val="40458C"/>
                </a:solidFill>
                <a:latin typeface="Courier New"/>
                <a:ea typeface="Calibri"/>
              </a:rPr>
              <a:t>method Action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 </a:t>
            </a:r>
            <a:r>
              <a:rPr lang="en-US" sz="1800" kern="0" dirty="0" err="1">
                <a:solidFill>
                  <a:srgbClr val="40458C"/>
                </a:solidFill>
                <a:latin typeface="Courier New"/>
                <a:ea typeface="Calibri"/>
              </a:rPr>
              <a:t>hostToCpu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(</a:t>
            </a:r>
            <a:r>
              <a:rPr lang="en-US" sz="1800" kern="0" dirty="0" err="1">
                <a:solidFill>
                  <a:srgbClr val="40458C"/>
                </a:solidFill>
                <a:latin typeface="Courier New"/>
                <a:ea typeface="Calibri"/>
              </a:rPr>
              <a:t>Addr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 </a:t>
            </a:r>
            <a:r>
              <a:rPr lang="en-US" sz="1800" kern="0" dirty="0" err="1">
                <a:solidFill>
                  <a:srgbClr val="40458C"/>
                </a:solidFill>
                <a:latin typeface="Courier New"/>
                <a:ea typeface="Calibri"/>
              </a:rPr>
              <a:t>startpc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);</a:t>
            </a:r>
            <a:endParaRPr lang="en-US" sz="1800" kern="0" dirty="0">
              <a:solidFill>
                <a:srgbClr val="40458C"/>
              </a:solidFill>
              <a:latin typeface="Consolas"/>
              <a:ea typeface="Calibri"/>
            </a:endParaRPr>
          </a:p>
          <a:p>
            <a:pPr lvl="0" eaLnBrk="0" hangingPunct="0"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</a:pPr>
            <a:r>
              <a:rPr lang="en-US" sz="1800" b="1" kern="0" dirty="0" smtClean="0">
                <a:solidFill>
                  <a:srgbClr val="40458C"/>
                </a:solidFill>
                <a:latin typeface="Courier New"/>
                <a:ea typeface="Calibri"/>
              </a:rPr>
              <a:t>   method</a:t>
            </a:r>
            <a:r>
              <a:rPr lang="en-US" sz="1800" kern="0" dirty="0" smtClean="0">
                <a:solidFill>
                  <a:srgbClr val="40458C"/>
                </a:solidFill>
                <a:latin typeface="Courier New"/>
                <a:ea typeface="Calibri"/>
              </a:rPr>
              <a:t> </a:t>
            </a:r>
            <a:r>
              <a:rPr lang="en-US" sz="1800" b="1" kern="0" dirty="0" err="1">
                <a:solidFill>
                  <a:srgbClr val="40458C"/>
                </a:solidFill>
                <a:latin typeface="Courier New"/>
                <a:ea typeface="Calibri"/>
              </a:rPr>
              <a:t>ActionValue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#(Tuple2#(</a:t>
            </a:r>
            <a:r>
              <a:rPr lang="en-US" sz="1800" kern="0" dirty="0" err="1">
                <a:solidFill>
                  <a:srgbClr val="40458C"/>
                </a:solidFill>
                <a:latin typeface="Courier New"/>
                <a:ea typeface="Calibri"/>
              </a:rPr>
              <a:t>RIndx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, Data)) </a:t>
            </a:r>
            <a:r>
              <a:rPr lang="en-US" sz="1800" kern="0" dirty="0" err="1">
                <a:solidFill>
                  <a:srgbClr val="40458C"/>
                </a:solidFill>
                <a:latin typeface="Courier New"/>
                <a:ea typeface="Calibri"/>
              </a:rPr>
              <a:t>cpuToHost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;</a:t>
            </a:r>
            <a:endParaRPr lang="en-US" sz="1800" kern="0" dirty="0">
              <a:solidFill>
                <a:srgbClr val="40458C"/>
              </a:solidFill>
              <a:latin typeface="Consolas"/>
              <a:ea typeface="Calibri"/>
            </a:endParaRPr>
          </a:p>
          <a:p>
            <a:pPr lvl="0" eaLnBrk="0" hangingPunct="0"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</a:pPr>
            <a:r>
              <a:rPr lang="en-US" sz="1800" b="1" kern="0" dirty="0" err="1" smtClean="0">
                <a:solidFill>
                  <a:srgbClr val="40458C"/>
                </a:solidFill>
                <a:latin typeface="Courier New"/>
                <a:ea typeface="Calibri"/>
              </a:rPr>
              <a:t>endinterface</a:t>
            </a:r>
            <a:endParaRPr lang="en-US" sz="1800" b="1" kern="0" dirty="0">
              <a:solidFill>
                <a:srgbClr val="40458C"/>
              </a:solidFill>
              <a:latin typeface="Consolas"/>
              <a:ea typeface="Calibri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819650" y="5558951"/>
            <a:ext cx="232410" cy="319658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929693" y="5798175"/>
            <a:ext cx="3233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Stream of register values from the CPU</a:t>
            </a:r>
            <a:endParaRPr lang="en-US" sz="18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58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Coprocessor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" y="1516807"/>
            <a:ext cx="7772400" cy="3466674"/>
          </a:xfrm>
        </p:spPr>
        <p:txBody>
          <a:bodyPr/>
          <a:lstStyle/>
          <a:p>
            <a:r>
              <a:rPr lang="en-US" sz="2000" dirty="0" smtClean="0"/>
              <a:t>MIPS allows extra sets of 32-registers each to support system calls, floating point, debugging  etc. These registers are known as coprocessor registers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registers </a:t>
            </a:r>
            <a:r>
              <a:rPr lang="en-US" sz="1800" dirty="0" smtClean="0"/>
              <a:t>in the n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set are </a:t>
            </a:r>
            <a:r>
              <a:rPr lang="en-US" sz="1800" dirty="0"/>
              <a:t>written and read using instructions </a:t>
            </a:r>
            <a:r>
              <a:rPr lang="en-US" sz="1800" dirty="0" err="1" smtClean="0"/>
              <a:t>MTCn</a:t>
            </a:r>
            <a:r>
              <a:rPr lang="en-US" sz="1800" dirty="0" smtClean="0"/>
              <a:t> </a:t>
            </a:r>
            <a:r>
              <a:rPr lang="en-US" sz="1800" dirty="0"/>
              <a:t>and </a:t>
            </a:r>
            <a:r>
              <a:rPr lang="en-US" sz="1800" dirty="0" err="1" smtClean="0"/>
              <a:t>MFCn</a:t>
            </a:r>
            <a:r>
              <a:rPr lang="en-US" sz="1800" dirty="0" smtClean="0"/>
              <a:t>, respectively</a:t>
            </a:r>
          </a:p>
          <a:p>
            <a:pPr lvl="1"/>
            <a:r>
              <a:rPr lang="en-US" sz="1800" dirty="0"/>
              <a:t>S</a:t>
            </a:r>
            <a:r>
              <a:rPr lang="en-US" sz="1800" dirty="0" smtClean="0"/>
              <a:t>et 0 is used to </a:t>
            </a:r>
            <a:r>
              <a:rPr lang="en-US" sz="1800" dirty="0"/>
              <a:t>get the results of program execution (Pass/Fail), the number of instructions executed and the cycle </a:t>
            </a:r>
            <a:r>
              <a:rPr lang="en-US" sz="1800" dirty="0" smtClean="0"/>
              <a:t>counts</a:t>
            </a:r>
          </a:p>
          <a:p>
            <a:pPr lvl="1"/>
            <a:r>
              <a:rPr lang="en-US" sz="1800" dirty="0" smtClean="0"/>
              <a:t>Type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FullIndx</a:t>
            </a:r>
            <a:r>
              <a:rPr lang="en-US" sz="1800" dirty="0" smtClean="0"/>
              <a:t> is used to refer to the normal registers plus the coprocessor set 0 registers</a:t>
            </a:r>
          </a:p>
          <a:p>
            <a:pPr lvl="1"/>
            <a:r>
              <a:rPr lang="en-US" sz="1800" dirty="0" smtClean="0"/>
              <a:t>function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FullIndx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r)</a:t>
            </a:r>
            <a:r>
              <a:rPr lang="en-US" sz="1800" dirty="0" smtClean="0"/>
              <a:t> returns index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76185" y="5036977"/>
            <a:ext cx="8339137" cy="12003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Bit#(5)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latin typeface="Courier New"/>
                <a:ea typeface="Calibri"/>
              </a:rPr>
              <a:t>typedef</a:t>
            </a:r>
            <a:r>
              <a:rPr lang="en-US" sz="1800" dirty="0">
                <a:latin typeface="Courier New"/>
                <a:ea typeface="Calibri"/>
              </a:rPr>
              <a:t> </a:t>
            </a:r>
            <a:r>
              <a:rPr lang="en-US" sz="1800" dirty="0" err="1">
                <a:latin typeface="Courier New"/>
                <a:ea typeface="Calibri"/>
              </a:rPr>
              <a:t>enum</a:t>
            </a:r>
            <a:r>
              <a:rPr lang="en-US" sz="1800" dirty="0">
                <a:latin typeface="Courier New"/>
                <a:ea typeface="Calibri"/>
              </a:rPr>
              <a:t> {Normal, </a:t>
            </a:r>
            <a:r>
              <a:rPr lang="en-US" sz="1800" dirty="0" err="1">
                <a:latin typeface="Courier New"/>
                <a:ea typeface="Calibri"/>
              </a:rPr>
              <a:t>CopReg</a:t>
            </a:r>
            <a:r>
              <a:rPr lang="en-US" sz="1800" dirty="0">
                <a:latin typeface="Courier New"/>
                <a:ea typeface="Calibri"/>
              </a:rPr>
              <a:t>} </a:t>
            </a:r>
            <a:r>
              <a:rPr lang="en-US" sz="1800" dirty="0" err="1">
                <a:latin typeface="Courier New"/>
                <a:ea typeface="Calibri"/>
              </a:rPr>
              <a:t>RegType</a:t>
            </a:r>
            <a:r>
              <a:rPr lang="en-US" sz="1800" dirty="0">
                <a:latin typeface="Courier New"/>
                <a:ea typeface="Calibri"/>
              </a:rPr>
              <a:t> </a:t>
            </a:r>
            <a:r>
              <a:rPr lang="en-US" sz="1800" b="1" dirty="0">
                <a:latin typeface="Courier New"/>
                <a:ea typeface="Calibri"/>
              </a:rPr>
              <a:t>deriving</a:t>
            </a:r>
            <a:r>
              <a:rPr lang="en-US" sz="1800" dirty="0">
                <a:latin typeface="Courier New"/>
                <a:ea typeface="Calibri"/>
              </a:rPr>
              <a:t> (Bits, </a:t>
            </a:r>
            <a:r>
              <a:rPr lang="en-US" sz="1800" dirty="0" err="1">
                <a:latin typeface="Courier New"/>
                <a:ea typeface="Calibri"/>
              </a:rPr>
              <a:t>Eq</a:t>
            </a:r>
            <a:r>
              <a:rPr lang="en-US" sz="1800" dirty="0" smtClean="0">
                <a:latin typeface="Courier New"/>
                <a:ea typeface="Calibri"/>
              </a:rPr>
              <a:t>);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;}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FullIndx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deriving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2, 2013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L10-</a:t>
            </a:r>
            <a:fld id="{D02EE386-C9BD-4FB7-9577-6096B5320EC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8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42261</TotalTime>
  <Words>2365</Words>
  <Application>Microsoft Office PowerPoint</Application>
  <PresentationFormat>On-screen Show (4:3)</PresentationFormat>
  <Paragraphs>510</Paragraphs>
  <Slides>28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Blueprint</vt:lpstr>
      <vt:lpstr>PowerPoint Presentation</vt:lpstr>
      <vt:lpstr>Contributors to the course material</vt:lpstr>
      <vt:lpstr>Single-Cycle RISC Processor</vt:lpstr>
      <vt:lpstr>Single-Cycle Implementation  code structure</vt:lpstr>
      <vt:lpstr>Execute Function</vt:lpstr>
      <vt:lpstr>Branch Address Calculation</vt:lpstr>
      <vt:lpstr>Single-Cycle SMIPS atomic state updates</vt:lpstr>
      <vt:lpstr>Processor interface</vt:lpstr>
      <vt:lpstr>Coprocessor Registers</vt:lpstr>
      <vt:lpstr>Code with coprocessor calls</vt:lpstr>
      <vt:lpstr>Single-Cycle SMIPS:  Clock Speed</vt:lpstr>
      <vt:lpstr>Structural Hazards</vt:lpstr>
      <vt:lpstr>Two-Cycle SMIPS</vt:lpstr>
      <vt:lpstr>Two-Cycle SMIPS</vt:lpstr>
      <vt:lpstr>Two-Cycle SMIPS</vt:lpstr>
      <vt:lpstr>Two-Cycle SMIPS: Analysis </vt:lpstr>
      <vt:lpstr>Problems in Instruction pipelining</vt:lpstr>
      <vt:lpstr>Arithmetic versus Instruction pipelining</vt:lpstr>
      <vt:lpstr>The power of computers comes from the fact that the instructions in a program are not independent of each other</vt:lpstr>
      <vt:lpstr>Control Hazards</vt:lpstr>
      <vt:lpstr>Two-stage Pipelined SMIPS</vt:lpstr>
      <vt:lpstr>Pipelining Two-Cycle SMIPS –singlerule</vt:lpstr>
      <vt:lpstr>Inelastic versus Elastic pipeline</vt:lpstr>
      <vt:lpstr>An elastic Two-Stage pipeline </vt:lpstr>
      <vt:lpstr>An elastic Two-Stage pipeline: for concurrency make pc into an EHR </vt:lpstr>
      <vt:lpstr>Conflict-free FIFO with a Clear method</vt:lpstr>
      <vt:lpstr>Why canonicalize must be last rule to fire</vt:lpstr>
      <vt:lpstr>Correctness issue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1160</cp:revision>
  <cp:lastPrinted>2013-07-09T09:52:54Z</cp:lastPrinted>
  <dcterms:created xsi:type="dcterms:W3CDTF">2003-01-21T19:25:41Z</dcterms:created>
  <dcterms:modified xsi:type="dcterms:W3CDTF">2013-10-02T20:35:11Z</dcterms:modified>
</cp:coreProperties>
</file>