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267" r:id="rId2"/>
    <p:sldId id="269" r:id="rId3"/>
    <p:sldId id="277" r:id="rId4"/>
    <p:sldId id="270" r:id="rId5"/>
    <p:sldId id="271" r:id="rId6"/>
    <p:sldId id="272" r:id="rId7"/>
    <p:sldId id="273" r:id="rId8"/>
    <p:sldId id="274" r:id="rId9"/>
    <p:sldId id="275" r:id="rId10"/>
    <p:sldId id="268" r:id="rId11"/>
    <p:sldId id="256" r:id="rId12"/>
    <p:sldId id="257" r:id="rId13"/>
    <p:sldId id="259" r:id="rId14"/>
    <p:sldId id="258" r:id="rId15"/>
    <p:sldId id="260" r:id="rId16"/>
    <p:sldId id="261" r:id="rId17"/>
    <p:sldId id="262" r:id="rId18"/>
    <p:sldId id="263" r:id="rId19"/>
    <p:sldId id="264" r:id="rId20"/>
    <p:sldId id="265" r:id="rId21"/>
    <p:sldId id="278" r:id="rId22"/>
    <p:sldId id="266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6522" autoAdjust="0"/>
  </p:normalViewPr>
  <p:slideViewPr>
    <p:cSldViewPr snapToGrid="0">
      <p:cViewPr varScale="1">
        <p:scale>
          <a:sx n="85" d="100"/>
          <a:sy n="85" d="100"/>
        </p:scale>
        <p:origin x="-1524" y="-8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1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4144964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8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5AA62-5089-49C9-AE50-0213387652CA}" type="slidenum">
              <a:rPr lang="en-US" smtClean="0">
                <a:latin typeface="Tahoma" pitchFamily="-96" charset="0"/>
              </a:rPr>
              <a:pPr/>
              <a:t>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 reads and writes PC,</a:t>
            </a:r>
            <a:r>
              <a:rPr lang="en-US" baseline="0" dirty="0" smtClean="0"/>
              <a:t> writes epoch and </a:t>
            </a:r>
            <a:r>
              <a:rPr lang="en-US" baseline="0" dirty="0" err="1" smtClean="0"/>
              <a:t>enqs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 writes PC, writes epoch and </a:t>
            </a:r>
            <a:r>
              <a:rPr lang="en-US" baseline="0" dirty="0" err="1" smtClean="0"/>
              <a:t>deqs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Fetch &lt; Execute within the same cycle</a:t>
            </a:r>
          </a:p>
          <a:p>
            <a:r>
              <a:rPr lang="en-US" baseline="0" dirty="0" smtClean="0"/>
              <a:t>The machine works with both CF and Bypass FIFOs for </a:t>
            </a:r>
            <a:r>
              <a:rPr lang="en-US" baseline="0" dirty="0" err="1" smtClean="0"/>
              <a:t>ir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gives pipelined behavior</a:t>
            </a:r>
          </a:p>
          <a:p>
            <a:r>
              <a:rPr lang="en-US" baseline="0" dirty="0" smtClean="0"/>
              <a:t>If </a:t>
            </a:r>
            <a:r>
              <a:rPr lang="en-US" baseline="0" dirty="0" err="1" smtClean="0"/>
              <a:t>inEp</a:t>
            </a:r>
            <a:r>
              <a:rPr lang="en-US" baseline="0" dirty="0" smtClean="0"/>
              <a:t> was replaced by epoch in Execute, then Fetch and Execute can not be scheduled concurrently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L11-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L11-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40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000" dirty="0" smtClean="0">
                <a:solidFill>
                  <a:srgbClr val="660066"/>
                </a:solidFill>
              </a:rPr>
              <a:t>Control Hazards</a:t>
            </a:r>
            <a:endParaRPr lang="en-US" sz="40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Correctness issue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7206" y="281851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&lt;pc, </a:t>
            </a:r>
            <a:r>
              <a:rPr lang="en-US" sz="1800" dirty="0" err="1" smtClean="0"/>
              <a:t>ppc</a:t>
            </a:r>
            <a:r>
              <a:rPr lang="en-US" sz="1800" dirty="0" smtClean="0"/>
              <a:t>, </a:t>
            </a:r>
            <a:r>
              <a:rPr lang="en-US" sz="1800" dirty="0" err="1" smtClean="0"/>
              <a:t>inst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92737" y="3441226"/>
            <a:ext cx="7772400" cy="279193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Once Execute redirects the PC,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no wrong path instruction should be executed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the next instruction executed must be the redirected one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This is true for the code shown because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Execute changes the pc and clears the FIFO atomically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Fetch reads the pc and </a:t>
            </a:r>
            <a:r>
              <a:rPr lang="en-US" sz="2000" dirty="0" err="1" smtClean="0"/>
              <a:t>enqueues</a:t>
            </a:r>
            <a:r>
              <a:rPr lang="en-US" sz="2000" dirty="0" smtClean="0"/>
              <a:t> the FIFO atomically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35126" y="1694830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Fetch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5396" y="1730271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Execute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221666" y="2731504"/>
            <a:ext cx="893134" cy="5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394790" y="2735048"/>
            <a:ext cx="836429" cy="17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3240361" y="2044286"/>
            <a:ext cx="824202" cy="23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4587240" y="2033654"/>
            <a:ext cx="654613" cy="106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 flipH="1">
            <a:off x="3944946" y="2572015"/>
            <a:ext cx="447100" cy="329610"/>
            <a:chOff x="7893611" y="1936897"/>
            <a:chExt cx="447100" cy="329610"/>
          </a:xfrm>
        </p:grpSpPr>
        <p:sp>
          <p:nvSpPr>
            <p:cNvPr id="40" name="Rectangle 39"/>
            <p:cNvSpPr/>
            <p:nvPr/>
          </p:nvSpPr>
          <p:spPr bwMode="auto">
            <a:xfrm flipH="1" flipV="1">
              <a:off x="8032366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flipH="1" flipV="1">
              <a:off x="7893611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8101477" y="1936897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8101477" y="2264557"/>
              <a:ext cx="239234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 bwMode="auto">
          <a:xfrm>
            <a:off x="4102222" y="1949036"/>
            <a:ext cx="487680" cy="190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22934" y="2308860"/>
            <a:ext cx="912006" cy="266700"/>
          </a:xfrm>
          <a:custGeom>
            <a:avLst/>
            <a:gdLst>
              <a:gd name="connsiteX0" fmla="*/ 982980 w 982980"/>
              <a:gd name="connsiteY0" fmla="*/ 7620 h 274320"/>
              <a:gd name="connsiteX1" fmla="*/ 7620 w 982980"/>
              <a:gd name="connsiteY1" fmla="*/ 0 h 274320"/>
              <a:gd name="connsiteX2" fmla="*/ 0 w 982980"/>
              <a:gd name="connsiteY2" fmla="*/ 274320 h 274320"/>
              <a:gd name="connsiteX0" fmla="*/ 982980 w 982980"/>
              <a:gd name="connsiteY0" fmla="*/ 0 h 266700"/>
              <a:gd name="connsiteX1" fmla="*/ 7620 w 982980"/>
              <a:gd name="connsiteY1" fmla="*/ 15240 h 266700"/>
              <a:gd name="connsiteX2" fmla="*/ 0 w 982980"/>
              <a:gd name="connsiteY2" fmla="*/ 266700 h 266700"/>
              <a:gd name="connsiteX0" fmla="*/ 982980 w 982980"/>
              <a:gd name="connsiteY0" fmla="*/ 0 h 266700"/>
              <a:gd name="connsiteX1" fmla="*/ 0 w 982980"/>
              <a:gd name="connsiteY1" fmla="*/ 0 h 266700"/>
              <a:gd name="connsiteX2" fmla="*/ 0 w 98298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66700">
                <a:moveTo>
                  <a:pt x="982980" y="0"/>
                </a:moveTo>
                <a:lnTo>
                  <a:pt x="0" y="0"/>
                </a:lnTo>
                <a:lnTo>
                  <a:pt x="0" y="26670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0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Killing fetched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4" y="1522229"/>
            <a:ext cx="8220741" cy="4886191"/>
          </a:xfrm>
        </p:spPr>
        <p:txBody>
          <a:bodyPr/>
          <a:lstStyle/>
          <a:p>
            <a:r>
              <a:rPr lang="en-US" sz="2400" dirty="0" smtClean="0"/>
              <a:t>In the simple design with combinational memory we have discussed so far, the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instruction was present in the f2d. So the Execute stage can atomically</a:t>
            </a:r>
          </a:p>
          <a:p>
            <a:pPr lvl="1"/>
            <a:r>
              <a:rPr lang="en-US" sz="2000" dirty="0" smtClean="0"/>
              <a:t>Clear the f2d </a:t>
            </a:r>
          </a:p>
          <a:p>
            <a:pPr lvl="1"/>
            <a:r>
              <a:rPr lang="en-US" sz="2000" dirty="0" smtClean="0"/>
              <a:t>Set the pc to the correct target</a:t>
            </a:r>
          </a:p>
          <a:p>
            <a:pPr lvl="1"/>
            <a:endParaRPr lang="en-US" sz="2000" dirty="0" smtClean="0"/>
          </a:p>
          <a:p>
            <a:r>
              <a:rPr lang="en-US" sz="2400" dirty="0"/>
              <a:t>In highly pipelined </a:t>
            </a:r>
            <a:r>
              <a:rPr lang="en-US" sz="2400" dirty="0" smtClean="0"/>
              <a:t>machines there can be multiple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and partially executed instructions in the pipeline; </a:t>
            </a:r>
            <a:r>
              <a:rPr lang="en-US" sz="2400" dirty="0"/>
              <a:t>it </a:t>
            </a:r>
            <a:r>
              <a:rPr lang="en-US" sz="2400" dirty="0" smtClean="0"/>
              <a:t>will generally take more than one cycle to kill </a:t>
            </a:r>
            <a:r>
              <a:rPr lang="en-US" sz="2400" dirty="0"/>
              <a:t>all </a:t>
            </a:r>
            <a:r>
              <a:rPr lang="en-US" sz="2400" dirty="0" smtClean="0"/>
              <a:t>such instructions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46239" y="5899355"/>
            <a:ext cx="745781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Need a more general solution then clearing the f2d FIFO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Epoch: a method for managing control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35" y="1511595"/>
            <a:ext cx="7772400" cy="2468523"/>
          </a:xfrm>
        </p:spPr>
        <p:txBody>
          <a:bodyPr/>
          <a:lstStyle/>
          <a:p>
            <a:r>
              <a:rPr lang="en-US" sz="2400" dirty="0" smtClean="0"/>
              <a:t>Add an epoch register in the processor state </a:t>
            </a:r>
          </a:p>
          <a:p>
            <a:r>
              <a:rPr lang="en-US" sz="2400" dirty="0" smtClean="0"/>
              <a:t>The Execute stage changes </a:t>
            </a:r>
            <a:r>
              <a:rPr lang="en-US" sz="2400" dirty="0"/>
              <a:t>the </a:t>
            </a:r>
            <a:r>
              <a:rPr lang="en-US" sz="2400" dirty="0" smtClean="0"/>
              <a:t>epoch whenever the pc prediction is wrong and sets the pc to the correct value</a:t>
            </a:r>
          </a:p>
          <a:p>
            <a:r>
              <a:rPr lang="en-US" sz="2400" dirty="0" smtClean="0"/>
              <a:t>The Fetch stage associates the current epoch with every instruction when it is fetched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42876" y="3932540"/>
            <a:ext cx="3920927" cy="2648992"/>
            <a:chOff x="1074738" y="2305763"/>
            <a:chExt cx="3920927" cy="2648992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1074738" y="3344863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PC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559554" y="4454656"/>
              <a:ext cx="1101725" cy="5000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err="1" smtClean="0"/>
                <a:t>iMem</a:t>
              </a:r>
              <a:endParaRPr lang="en-US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rot="5400000" flipV="1">
              <a:off x="1548678" y="4259985"/>
              <a:ext cx="449929" cy="39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rot="16200000" flipV="1">
              <a:off x="2100263" y="3470275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-5400000" flipH="1" flipV="1">
              <a:off x="1550194" y="3461544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900"/>
            </a:p>
          </p:txBody>
        </p:sp>
        <p:sp>
          <p:nvSpPr>
            <p:cNvPr id="13" name="Oval 37"/>
            <p:cNvSpPr>
              <a:spLocks noChangeArrowheads="1"/>
            </p:cNvSpPr>
            <p:nvPr/>
          </p:nvSpPr>
          <p:spPr bwMode="auto">
            <a:xfrm>
              <a:off x="2119313" y="3576638"/>
              <a:ext cx="463869" cy="28733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err="1" smtClean="0"/>
                <a:t>pred</a:t>
              </a:r>
              <a:endParaRPr lang="en-US" sz="1200" dirty="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rot="16200000" flipV="1">
              <a:off x="2156619" y="3956844"/>
              <a:ext cx="2016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 rot="16200000" flipH="1">
              <a:off x="1621632" y="3474243"/>
              <a:ext cx="0" cy="2016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 rot="16200000" flipH="1">
              <a:off x="2028032" y="3636168"/>
              <a:ext cx="0" cy="182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rot="16200000" flipH="1" flipV="1">
              <a:off x="2933387" y="2291114"/>
              <a:ext cx="6315" cy="16122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rot="16200000" flipH="1">
              <a:off x="2035969" y="3366294"/>
              <a:ext cx="0" cy="182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H="1" flipV="1">
              <a:off x="2133600" y="3165475"/>
              <a:ext cx="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671763" y="3363913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125788" y="3811620"/>
              <a:ext cx="69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utoShape 52"/>
            <p:cNvSpPr>
              <a:spLocks noChangeArrowheads="1"/>
            </p:cNvSpPr>
            <p:nvPr/>
          </p:nvSpPr>
          <p:spPr bwMode="auto">
            <a:xfrm>
              <a:off x="1168400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3" name="AutoShape 53"/>
            <p:cNvSpPr>
              <a:spLocks noChangeArrowheads="1"/>
            </p:cNvSpPr>
            <p:nvPr/>
          </p:nvSpPr>
          <p:spPr bwMode="auto">
            <a:xfrm>
              <a:off x="2778125" y="412750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079500" y="2305763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00">
                  <a:solidFill>
                    <a:srgbClr val="FF0000"/>
                  </a:solidFill>
                  <a:latin typeface="Verdana" pitchFamily="-96" charset="0"/>
                </a:rPr>
                <a:t>Epoch</a:t>
              </a:r>
            </a:p>
          </p:txBody>
        </p:sp>
        <p:sp>
          <p:nvSpPr>
            <p:cNvPr id="25" name="AutoShape 52"/>
            <p:cNvSpPr>
              <a:spLocks noChangeArrowheads="1"/>
            </p:cNvSpPr>
            <p:nvPr/>
          </p:nvSpPr>
          <p:spPr bwMode="auto">
            <a:xfrm>
              <a:off x="1173163" y="3094271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 rot="5400000" flipH="1">
              <a:off x="1638300" y="2673350"/>
              <a:ext cx="395288" cy="598488"/>
              <a:chOff x="1707" y="2541"/>
              <a:chExt cx="156" cy="530"/>
            </a:xfrm>
          </p:grpSpPr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Freeform 26"/>
            <p:cNvSpPr/>
            <p:nvPr/>
          </p:nvSpPr>
          <p:spPr bwMode="auto">
            <a:xfrm>
              <a:off x="2328530" y="4210494"/>
              <a:ext cx="340242" cy="233916"/>
            </a:xfrm>
            <a:custGeom>
              <a:avLst/>
              <a:gdLst>
                <a:gd name="connsiteX0" fmla="*/ 0 w 542260"/>
                <a:gd name="connsiteY0" fmla="*/ 223283 h 223283"/>
                <a:gd name="connsiteX1" fmla="*/ 0 w 542260"/>
                <a:gd name="connsiteY1" fmla="*/ 0 h 223283"/>
                <a:gd name="connsiteX2" fmla="*/ 542260 w 542260"/>
                <a:gd name="connsiteY2" fmla="*/ 0 h 2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260" h="223283">
                  <a:moveTo>
                    <a:pt x="0" y="223283"/>
                  </a:moveTo>
                  <a:lnTo>
                    <a:pt x="0" y="0"/>
                  </a:lnTo>
                  <a:lnTo>
                    <a:pt x="54226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531088" y="2668772"/>
              <a:ext cx="1148317" cy="871870"/>
            </a:xfrm>
            <a:custGeom>
              <a:avLst/>
              <a:gdLst>
                <a:gd name="connsiteX0" fmla="*/ 0 w 1148317"/>
                <a:gd name="connsiteY0" fmla="*/ 0 h 871870"/>
                <a:gd name="connsiteX1" fmla="*/ 925033 w 1148317"/>
                <a:gd name="connsiteY1" fmla="*/ 0 h 871870"/>
                <a:gd name="connsiteX2" fmla="*/ 925033 w 1148317"/>
                <a:gd name="connsiteY2" fmla="*/ 871870 h 871870"/>
                <a:gd name="connsiteX3" fmla="*/ 1148317 w 1148317"/>
                <a:gd name="connsiteY3" fmla="*/ 871870 h 87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8317" h="871870">
                  <a:moveTo>
                    <a:pt x="0" y="0"/>
                  </a:moveTo>
                  <a:lnTo>
                    <a:pt x="925033" y="0"/>
                  </a:lnTo>
                  <a:lnTo>
                    <a:pt x="925033" y="871870"/>
                  </a:lnTo>
                  <a:lnTo>
                    <a:pt x="1148317" y="87187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278372" y="2551814"/>
              <a:ext cx="283535" cy="2073349"/>
            </a:xfrm>
            <a:custGeom>
              <a:avLst/>
              <a:gdLst>
                <a:gd name="connsiteX0" fmla="*/ 241005 w 283535"/>
                <a:gd name="connsiteY0" fmla="*/ 0 h 2073349"/>
                <a:gd name="connsiteX1" fmla="*/ 7088 w 283535"/>
                <a:gd name="connsiteY1" fmla="*/ 956930 h 2073349"/>
                <a:gd name="connsiteX2" fmla="*/ 283535 w 283535"/>
                <a:gd name="connsiteY2" fmla="*/ 2073349 h 207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35" h="2073349">
                  <a:moveTo>
                    <a:pt x="241005" y="0"/>
                  </a:moveTo>
                  <a:cubicBezTo>
                    <a:pt x="120502" y="305686"/>
                    <a:pt x="0" y="611372"/>
                    <a:pt x="7088" y="956930"/>
                  </a:cubicBezTo>
                  <a:cubicBezTo>
                    <a:pt x="14176" y="1302488"/>
                    <a:pt x="148855" y="1687918"/>
                    <a:pt x="283535" y="2073349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8800" y="2307266"/>
              <a:ext cx="8740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Fetch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79509" y="2353342"/>
              <a:ext cx="1196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Execute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75311" y="3590263"/>
              <a:ext cx="6511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inst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00118" y="2892059"/>
              <a:ext cx="12955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targetPC</a:t>
              </a:r>
              <a:endParaRPr lang="en-US" dirty="0" smtClean="0"/>
            </a:p>
          </p:txBody>
        </p:sp>
      </p:grp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639735" y="3891564"/>
            <a:ext cx="4603141" cy="23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epoch of the instruction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examined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it is ready to execute. If the processor epoch has changed the instruction is </a:t>
            </a:r>
            <a:r>
              <a:rPr lang="en-US" sz="2400" kern="0" dirty="0" smtClean="0">
                <a:latin typeface="+mn-lt"/>
              </a:rPr>
              <a:t>thrown </a:t>
            </a:r>
            <a:r>
              <a:rPr lang="en-US" sz="2400" kern="0" dirty="0">
                <a:latin typeface="+mn-lt"/>
              </a:rPr>
              <a:t>away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epoch based solution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4423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(pc[0]);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(pc[0]); pc[0]&lt;=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[0],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ppc:ppcF,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epoch:epoch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x=f2d.first;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x.epoch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... register fetch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pc[1]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 &lt;= epoch + 1;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03225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8135" y="1459803"/>
            <a:ext cx="48158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33274" y="2263138"/>
            <a:ext cx="66074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8135" y="3126738"/>
            <a:ext cx="48158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two values for epoch are sufficient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39" y="283535"/>
            <a:ext cx="8619461" cy="1143000"/>
          </a:xfrm>
        </p:spPr>
        <p:txBody>
          <a:bodyPr/>
          <a:lstStyle/>
          <a:p>
            <a:r>
              <a:rPr lang="en-US" sz="4000" dirty="0" smtClean="0"/>
              <a:t>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6" y="1511596"/>
            <a:ext cx="8188842" cy="4198088"/>
          </a:xfrm>
        </p:spPr>
        <p:txBody>
          <a:bodyPr/>
          <a:lstStyle/>
          <a:p>
            <a:r>
              <a:rPr lang="en-US" sz="2400" dirty="0" smtClean="0"/>
              <a:t>Epoch based solution kills one wrong-path instruction at a time in the execute stage</a:t>
            </a:r>
          </a:p>
          <a:p>
            <a:r>
              <a:rPr lang="en-US" sz="2400" dirty="0" smtClean="0"/>
              <a:t>It may be slow, but it is more robust in more complex pipelines, if you have multiple stages between fetch and execute or if you have outstanding instruction requests to the </a:t>
            </a:r>
            <a:r>
              <a:rPr lang="en-US" sz="2400" dirty="0" err="1" smtClean="0"/>
              <a:t>iMem</a:t>
            </a:r>
            <a:endParaRPr lang="en-US" sz="2400" dirty="0" smtClean="0"/>
          </a:p>
          <a:p>
            <a:r>
              <a:rPr lang="en-US" sz="2400" dirty="0" smtClean="0"/>
              <a:t>It requires the Execute stage to set the pc and epoch registers simultaneously which may result in a long combinational path from Execute to Fetch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3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Decoupled Fetch and Execute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7206" y="3176653"/>
            <a:ext cx="198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, epoch&gt;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282446" y="1697261"/>
            <a:ext cx="225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&lt;corrected pc, new epoch&gt;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944525" y="4035586"/>
            <a:ext cx="7772400" cy="2068034"/>
          </a:xfrm>
        </p:spPr>
        <p:txBody>
          <a:bodyPr/>
          <a:lstStyle/>
          <a:p>
            <a:r>
              <a:rPr lang="en-US" sz="2400" dirty="0" smtClean="0"/>
              <a:t>In decoupled systems a subsystem reads and modifies only local state atomically</a:t>
            </a:r>
          </a:p>
          <a:p>
            <a:pPr lvl="1"/>
            <a:r>
              <a:rPr lang="en-US" sz="2000" dirty="0" smtClean="0"/>
              <a:t>In our solution, pc and epoch are read by both rules</a:t>
            </a:r>
          </a:p>
          <a:p>
            <a:r>
              <a:rPr lang="en-US" sz="2400" dirty="0" smtClean="0"/>
              <a:t>Properly decoupled systems permit greater freedom in independent refinement of subsystems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935126" y="2052970"/>
            <a:ext cx="4596810" cy="1481469"/>
            <a:chOff x="1935126" y="1786270"/>
            <a:chExt cx="4596810" cy="1481469"/>
          </a:xfrm>
        </p:grpSpPr>
        <p:sp>
          <p:nvSpPr>
            <p:cNvPr id="7" name="Rectangle 6"/>
            <p:cNvSpPr/>
            <p:nvPr/>
          </p:nvSpPr>
          <p:spPr bwMode="auto">
            <a:xfrm>
              <a:off x="1935126" y="1786270"/>
              <a:ext cx="1286540" cy="1446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Fetch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396" y="1821711"/>
              <a:ext cx="1286540" cy="1446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Execute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013970" y="2076892"/>
              <a:ext cx="447100" cy="329610"/>
              <a:chOff x="7893611" y="1936897"/>
              <a:chExt cx="447100" cy="329610"/>
            </a:xfrm>
          </p:grpSpPr>
          <p:sp>
            <p:nvSpPr>
              <p:cNvPr id="27" name="Rectangle 26"/>
              <p:cNvSpPr/>
              <p:nvPr/>
            </p:nvSpPr>
            <p:spPr bwMode="auto">
              <a:xfrm flipH="1" flipV="1">
                <a:off x="8032366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 flipH="1" flipV="1">
                <a:off x="7893611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H="1">
                <a:off x="8101477" y="1936897"/>
                <a:ext cx="228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H="1">
                <a:off x="8101477" y="2264557"/>
                <a:ext cx="23923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Straight Arrow Connector 32"/>
            <p:cNvCxnSpPr/>
            <p:nvPr/>
          </p:nvCxnSpPr>
          <p:spPr bwMode="auto">
            <a:xfrm flipV="1">
              <a:off x="3221666" y="2822944"/>
              <a:ext cx="893134" cy="531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4394790" y="2826488"/>
              <a:ext cx="836429" cy="177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Straight Arrow Connector 35"/>
            <p:cNvCxnSpPr>
              <a:stCxn id="28" idx="3"/>
            </p:cNvCxnSpPr>
            <p:nvPr/>
          </p:nvCxnSpPr>
          <p:spPr bwMode="auto">
            <a:xfrm flipH="1" flipV="1">
              <a:off x="3189768" y="2239394"/>
              <a:ext cx="824202" cy="23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 flipV="1">
              <a:off x="4284921" y="2239394"/>
              <a:ext cx="956931" cy="1063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 flipH="1">
              <a:off x="3944946" y="2663455"/>
              <a:ext cx="447100" cy="329610"/>
              <a:chOff x="7893611" y="1936897"/>
              <a:chExt cx="447100" cy="329610"/>
            </a:xfrm>
          </p:grpSpPr>
          <p:sp>
            <p:nvSpPr>
              <p:cNvPr id="40" name="Rectangle 39"/>
              <p:cNvSpPr/>
              <p:nvPr/>
            </p:nvSpPr>
            <p:spPr bwMode="auto">
              <a:xfrm flipH="1" flipV="1">
                <a:off x="8032366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 flipH="1" flipV="1">
                <a:off x="7893611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flipH="1">
                <a:off x="8101477" y="1936897"/>
                <a:ext cx="228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>
                <a:off x="8101477" y="2264557"/>
                <a:ext cx="23923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2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39" y="283535"/>
            <a:ext cx="8619461" cy="1143000"/>
          </a:xfrm>
        </p:spPr>
        <p:txBody>
          <a:bodyPr/>
          <a:lstStyle/>
          <a:p>
            <a:r>
              <a:rPr lang="en-US" sz="4000" dirty="0" smtClean="0"/>
              <a:t>A decoupled solution using epochs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513" y="2282063"/>
            <a:ext cx="8188842" cy="4198088"/>
          </a:xfrm>
        </p:spPr>
        <p:txBody>
          <a:bodyPr/>
          <a:lstStyle/>
          <a:p>
            <a:r>
              <a:rPr lang="en-US" sz="2400" dirty="0" smtClean="0"/>
              <a:t>Add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and </a:t>
            </a:r>
            <a:r>
              <a:rPr lang="en-US" sz="2400" dirty="0" err="1" smtClean="0"/>
              <a:t>eEpoch</a:t>
            </a:r>
            <a:r>
              <a:rPr lang="en-US" sz="2400" dirty="0" smtClean="0"/>
              <a:t> registers to the processor state; initialize them to the same value </a:t>
            </a:r>
          </a:p>
          <a:p>
            <a:r>
              <a:rPr lang="en-US" sz="2400" dirty="0" smtClean="0"/>
              <a:t>The epoch changes whenever Execute detects  the pc prediction to be wrong. This change is reflected immediately in </a:t>
            </a:r>
            <a:r>
              <a:rPr lang="en-US" sz="2400" dirty="0" err="1" smtClean="0"/>
              <a:t>eEpoch</a:t>
            </a:r>
            <a:r>
              <a:rPr lang="en-US" sz="2400" dirty="0" smtClean="0"/>
              <a:t> and eventually in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via a message from Execute to Fetch</a:t>
            </a:r>
          </a:p>
          <a:p>
            <a:r>
              <a:rPr lang="en-US" sz="2400" dirty="0" smtClean="0"/>
              <a:t>Associate the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with every instruction when it is fetched </a:t>
            </a:r>
          </a:p>
          <a:p>
            <a:pPr lvl="0"/>
            <a:r>
              <a:rPr lang="en-US" sz="2400" dirty="0" smtClean="0"/>
              <a:t>In the execute stage, reject, i.e., kill, the instruction if its epoch does not match </a:t>
            </a:r>
            <a:r>
              <a:rPr lang="en-US" sz="2400" dirty="0" err="1" smtClean="0"/>
              <a:t>eEpoch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16200" y="1626567"/>
            <a:ext cx="103746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fEpoch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2962" y="1626567"/>
            <a:ext cx="109998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eEpoch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721005" y="1430867"/>
            <a:ext cx="45719" cy="85513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5533" y="1626567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31432" y="1626567"/>
            <a:ext cx="1186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7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Control Hazard resolution</a:t>
            </a:r>
            <a:br>
              <a:rPr lang="en-US" sz="3600" dirty="0" smtClean="0"/>
            </a:br>
            <a:r>
              <a:rPr lang="en-US" sz="2400" i="1" dirty="0" smtClean="0"/>
              <a:t>A robust two-rule solution</a:t>
            </a:r>
            <a:endParaRPr lang="en-US" sz="2800" dirty="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2027238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1227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910013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350962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470275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091532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409336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337719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1195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-5400000" flipH="1" flipV="1">
            <a:off x="1550194" y="34615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576638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956844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4742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636168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3662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H="1" flipV="1">
            <a:off x="2133600" y="31654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363913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121150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117975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917950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 rot="5400000" flipH="1">
            <a:off x="1638300" y="2673350"/>
            <a:ext cx="395288" cy="598488"/>
            <a:chOff x="1707" y="2541"/>
            <a:chExt cx="156" cy="530"/>
          </a:xfrm>
        </p:grpSpPr>
        <p:sp>
          <p:nvSpPr>
            <p:cNvPr id="5535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2675301" y="2357316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endParaRPr lang="en-US" sz="14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0731" y="2020800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FIFO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2581814" y="4253018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FIFO</a:t>
            </a:r>
            <a:endParaRPr lang="en-US" sz="1600" dirty="0"/>
          </a:p>
        </p:txBody>
      </p:sp>
      <p:sp>
        <p:nvSpPr>
          <p:cNvPr id="66" name="Freeform 65"/>
          <p:cNvSpPr/>
          <p:nvPr/>
        </p:nvSpPr>
        <p:spPr bwMode="auto">
          <a:xfrm>
            <a:off x="1531088" y="2530549"/>
            <a:ext cx="1148317" cy="893135"/>
          </a:xfrm>
          <a:custGeom>
            <a:avLst/>
            <a:gdLst>
              <a:gd name="connsiteX0" fmla="*/ 0 w 1148317"/>
              <a:gd name="connsiteY0" fmla="*/ 0 h 893135"/>
              <a:gd name="connsiteX1" fmla="*/ 754912 w 1148317"/>
              <a:gd name="connsiteY1" fmla="*/ 0 h 893135"/>
              <a:gd name="connsiteX2" fmla="*/ 754912 w 1148317"/>
              <a:gd name="connsiteY2" fmla="*/ 893135 h 893135"/>
              <a:gd name="connsiteX3" fmla="*/ 1148317 w 1148317"/>
              <a:gd name="connsiteY3" fmla="*/ 893135 h 89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8317" h="893135">
                <a:moveTo>
                  <a:pt x="0" y="0"/>
                </a:moveTo>
                <a:lnTo>
                  <a:pt x="754912" y="0"/>
                </a:lnTo>
                <a:lnTo>
                  <a:pt x="754912" y="893135"/>
                </a:lnTo>
                <a:lnTo>
                  <a:pt x="1148317" y="89313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3349256" y="1818167"/>
            <a:ext cx="616688" cy="3009014"/>
          </a:xfrm>
          <a:custGeom>
            <a:avLst/>
            <a:gdLst>
              <a:gd name="connsiteX0" fmla="*/ 616688 w 616688"/>
              <a:gd name="connsiteY0" fmla="*/ 0 h 3625703"/>
              <a:gd name="connsiteX1" fmla="*/ 616688 w 616688"/>
              <a:gd name="connsiteY1" fmla="*/ 935666 h 3625703"/>
              <a:gd name="connsiteX2" fmla="*/ 10632 w 616688"/>
              <a:gd name="connsiteY2" fmla="*/ 935666 h 3625703"/>
              <a:gd name="connsiteX3" fmla="*/ 0 w 616688"/>
              <a:gd name="connsiteY3" fmla="*/ 2913321 h 3625703"/>
              <a:gd name="connsiteX4" fmla="*/ 0 w 616688"/>
              <a:gd name="connsiteY4" fmla="*/ 3625703 h 362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 flipH="1">
            <a:off x="1885440" y="1832338"/>
            <a:ext cx="616688" cy="2994843"/>
          </a:xfrm>
          <a:custGeom>
            <a:avLst/>
            <a:gdLst>
              <a:gd name="connsiteX0" fmla="*/ 616688 w 616688"/>
              <a:gd name="connsiteY0" fmla="*/ 0 h 3625703"/>
              <a:gd name="connsiteX1" fmla="*/ 616688 w 616688"/>
              <a:gd name="connsiteY1" fmla="*/ 935666 h 3625703"/>
              <a:gd name="connsiteX2" fmla="*/ 10632 w 616688"/>
              <a:gd name="connsiteY2" fmla="*/ 935666 h 3625703"/>
              <a:gd name="connsiteX3" fmla="*/ 0 w 616688"/>
              <a:gd name="connsiteY3" fmla="*/ 2913321 h 3625703"/>
              <a:gd name="connsiteX4" fmla="*/ 0 w 616688"/>
              <a:gd name="connsiteY4" fmla="*/ 3625703 h 362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413244" y="2675603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redirect</a:t>
            </a:r>
          </a:p>
        </p:txBody>
      </p:sp>
      <p:sp>
        <p:nvSpPr>
          <p:cNvPr id="76" name="Freeform 75"/>
          <p:cNvSpPr/>
          <p:nvPr/>
        </p:nvSpPr>
        <p:spPr bwMode="auto">
          <a:xfrm>
            <a:off x="3115340" y="3062175"/>
            <a:ext cx="4231758" cy="435934"/>
          </a:xfrm>
          <a:custGeom>
            <a:avLst/>
            <a:gdLst>
              <a:gd name="connsiteX0" fmla="*/ 3944679 w 4231758"/>
              <a:gd name="connsiteY0" fmla="*/ 435934 h 435934"/>
              <a:gd name="connsiteX1" fmla="*/ 4231758 w 4231758"/>
              <a:gd name="connsiteY1" fmla="*/ 435934 h 435934"/>
              <a:gd name="connsiteX2" fmla="*/ 4231758 w 4231758"/>
              <a:gd name="connsiteY2" fmla="*/ 10632 h 435934"/>
              <a:gd name="connsiteX3" fmla="*/ 0 w 4231758"/>
              <a:gd name="connsiteY3" fmla="*/ 0 h 43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1758" h="435934">
                <a:moveTo>
                  <a:pt x="3944679" y="435934"/>
                </a:moveTo>
                <a:lnTo>
                  <a:pt x="4231758" y="435934"/>
                </a:lnTo>
                <a:lnTo>
                  <a:pt x="4231758" y="1063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flipH="1" flipV="1">
            <a:off x="2115879" y="2934586"/>
            <a:ext cx="552894" cy="1063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604973" y="4912244"/>
            <a:ext cx="4444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sends information about the target pc to Fetch, which  updates </a:t>
            </a:r>
            <a:r>
              <a:rPr lang="en-US" dirty="0" err="1" smtClean="0"/>
              <a:t>fEpoch</a:t>
            </a:r>
            <a:r>
              <a:rPr lang="en-US" dirty="0" smtClean="0"/>
              <a:t> and pc whenever it looks at the redirect PC </a:t>
            </a:r>
            <a:r>
              <a:rPr lang="en-US" dirty="0" err="1" smtClean="0"/>
              <a:t>fifo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4" name="Group 73"/>
          <p:cNvGrpSpPr/>
          <p:nvPr/>
        </p:nvGrpSpPr>
        <p:grpSpPr>
          <a:xfrm>
            <a:off x="1079500" y="1989552"/>
            <a:ext cx="452438" cy="994948"/>
            <a:chOff x="1079500" y="1989552"/>
            <a:chExt cx="452438" cy="994948"/>
          </a:xfrm>
        </p:grpSpPr>
        <p:sp>
          <p:nvSpPr>
            <p:cNvPr id="56377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5345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850553" y="2258857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fEpoch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76"/>
          <p:cNvGrpSpPr/>
          <p:nvPr/>
        </p:nvGrpSpPr>
        <p:grpSpPr>
          <a:xfrm>
            <a:off x="4230281" y="1936352"/>
            <a:ext cx="452438" cy="1019795"/>
            <a:chOff x="1079500" y="1964705"/>
            <a:chExt cx="452438" cy="1019795"/>
          </a:xfrm>
        </p:grpSpPr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81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825706" y="2258857"/>
              <a:ext cx="9268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eEpoch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Freeform 82"/>
          <p:cNvSpPr/>
          <p:nvPr/>
        </p:nvSpPr>
        <p:spPr bwMode="auto">
          <a:xfrm>
            <a:off x="4678326" y="2615609"/>
            <a:ext cx="159488" cy="446568"/>
          </a:xfrm>
          <a:custGeom>
            <a:avLst/>
            <a:gdLst>
              <a:gd name="connsiteX0" fmla="*/ 159488 w 159488"/>
              <a:gd name="connsiteY0" fmla="*/ 446568 h 446568"/>
              <a:gd name="connsiteX1" fmla="*/ 159488 w 159488"/>
              <a:gd name="connsiteY1" fmla="*/ 0 h 446568"/>
              <a:gd name="connsiteX2" fmla="*/ 0 w 159488"/>
              <a:gd name="connsiteY2" fmla="*/ 10633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 flipH="1">
            <a:off x="4075821" y="2874335"/>
            <a:ext cx="159488" cy="446568"/>
          </a:xfrm>
          <a:custGeom>
            <a:avLst/>
            <a:gdLst>
              <a:gd name="connsiteX0" fmla="*/ 159488 w 159488"/>
              <a:gd name="connsiteY0" fmla="*/ 446568 h 446568"/>
              <a:gd name="connsiteX1" fmla="*/ 159488 w 159488"/>
              <a:gd name="connsiteY1" fmla="*/ 0 h 446568"/>
              <a:gd name="connsiteX2" fmla="*/ 0 w 159488"/>
              <a:gd name="connsiteY2" fmla="*/ 10633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pipeline </a:t>
            </a:r>
            <a:br>
              <a:rPr lang="en-US" dirty="0"/>
            </a:br>
            <a:r>
              <a:rPr lang="en-US" dirty="0" smtClean="0"/>
              <a:t>Decoupled </a:t>
            </a:r>
            <a:r>
              <a:rPr lang="en-US" sz="2400" i="1" dirty="0" smtClean="0"/>
              <a:t>code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531620"/>
            <a:ext cx="7772400" cy="47015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#(Fetch2Execute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execRedirect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(False);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(False);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f2d.enq(...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...,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cs typeface="Courier New" pitchFamily="49" charset="0"/>
              </a:rPr>
              <a:t>Decode and execute the instruction; update state;</a:t>
            </a:r>
          </a:p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         In case of </a:t>
            </a:r>
            <a:r>
              <a:rPr lang="en-US" sz="1600" dirty="0" err="1" smtClean="0">
                <a:cs typeface="Courier New" pitchFamily="49" charset="0"/>
              </a:rPr>
              <a:t>misprediction</a:t>
            </a:r>
            <a:r>
              <a:rPr lang="en-US" sz="1600" dirty="0" smtClean="0">
                <a:cs typeface="Courier New" pitchFamily="49" charset="0"/>
              </a:rPr>
              <a:t>,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execRedirect.enq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cs typeface="Courier New" pitchFamily="49" charset="0"/>
              </a:rPr>
              <a:t>correct 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3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Fetch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392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execRedirect.notEmpty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nextAddrPredictor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(pc);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pc 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f2d.enq(Fetch2Execute{pc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pc,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epoch: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begin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execRedirect.first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execRedirect.deq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2040" y="1803849"/>
            <a:ext cx="370332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pass the pc and  predicted pc to the execute stage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 bwMode="auto">
          <a:xfrm flipV="1">
            <a:off x="5608320" y="2511735"/>
            <a:ext cx="1135380" cy="78870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366260" y="2511735"/>
            <a:ext cx="2377440" cy="87441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945255" y="5476689"/>
            <a:ext cx="446151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Notice: In case of PC redirection, nothing is </a:t>
            </a:r>
            <a:r>
              <a:rPr lang="en-US" dirty="0" err="1" smtClean="0">
                <a:latin typeface="Comic Sans MS" pitchFamily="66" charset="0"/>
              </a:rPr>
              <a:t>enqueued</a:t>
            </a:r>
            <a:r>
              <a:rPr lang="en-US" dirty="0" smtClean="0">
                <a:latin typeface="Comic Sans MS" pitchFamily="66" charset="0"/>
              </a:rPr>
              <a:t> into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0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3352800" y="2446567"/>
            <a:ext cx="635794" cy="44196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Pipelined SMIPS</a:t>
            </a:r>
            <a:endParaRPr lang="en-US" sz="28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2828109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256251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26577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1938626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25942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452829"/>
            <a:ext cx="1101725" cy="78224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034126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821401"/>
            <a:ext cx="10239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429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615026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633951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653001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381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49400" y="4452434"/>
            <a:ext cx="1101725" cy="7826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519634" y="4200417"/>
            <a:ext cx="5040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241323" y="4266475"/>
            <a:ext cx="360816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396382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5314" name="Group 20"/>
          <p:cNvGrpSpPr>
            <a:grpSpLocks/>
          </p:cNvGrpSpPr>
          <p:nvPr/>
        </p:nvGrpSpPr>
        <p:grpSpPr bwMode="auto">
          <a:xfrm>
            <a:off x="7058025" y="3915063"/>
            <a:ext cx="247650" cy="537371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249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030951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4261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611851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653001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649826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2978438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00687"/>
            <a:ext cx="0" cy="1246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646651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613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651413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773776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21497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16200000" flipH="1" flipV="1">
            <a:off x="1550194" y="3372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430876"/>
            <a:ext cx="426244" cy="344487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868232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385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547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Line 8"/>
          <p:cNvSpPr>
            <a:spLocks noChangeShapeType="1"/>
          </p:cNvSpPr>
          <p:nvPr/>
        </p:nvSpPr>
        <p:spPr bwMode="auto">
          <a:xfrm flipH="1" flipV="1">
            <a:off x="7065963" y="3427700"/>
            <a:ext cx="1158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 flipH="1" flipV="1">
            <a:off x="7180898" y="2999076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44"/>
          <p:cNvSpPr>
            <a:spLocks noChangeShapeType="1"/>
          </p:cNvSpPr>
          <p:nvPr/>
        </p:nvSpPr>
        <p:spPr bwMode="auto">
          <a:xfrm rot="16200000" flipH="1" flipV="1">
            <a:off x="4655661" y="486540"/>
            <a:ext cx="1" cy="50504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277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V="1">
            <a:off x="2133600" y="2998972"/>
            <a:ext cx="3958" cy="3771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275301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032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029363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829338"/>
            <a:ext cx="695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034126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5343" name="AutoShape 53"/>
          <p:cNvSpPr>
            <a:spLocks noChangeArrowheads="1"/>
          </p:cNvSpPr>
          <p:nvPr/>
        </p:nvSpPr>
        <p:spPr bwMode="auto">
          <a:xfrm>
            <a:off x="2778125" y="4038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76542" y="5428216"/>
            <a:ext cx="364743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 stage must predict the next instruction to  fetch to have any pipelining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0327" y="1594635"/>
            <a:ext cx="152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Fetch stage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2941186" y="1594635"/>
            <a:ext cx="5628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Decode-</a:t>
            </a:r>
            <a:r>
              <a:rPr lang="en-US" sz="1800" dirty="0" err="1" smtClean="0"/>
              <a:t>RegisterFetch</a:t>
            </a:r>
            <a:r>
              <a:rPr lang="en-US" sz="1800" dirty="0" smtClean="0"/>
              <a:t>-Execute-Memory-</a:t>
            </a:r>
            <a:r>
              <a:rPr lang="en-US" sz="1800" dirty="0" err="1" smtClean="0"/>
              <a:t>WriteBack</a:t>
            </a:r>
            <a:r>
              <a:rPr lang="en-US" sz="1800" dirty="0" smtClean="0"/>
              <a:t> stage</a:t>
            </a:r>
            <a:endParaRPr lang="en-US" sz="1800" dirty="0"/>
          </a:p>
        </p:txBody>
      </p:sp>
      <p:sp>
        <p:nvSpPr>
          <p:cNvPr id="70" name="TextBox 69"/>
          <p:cNvSpPr txBox="1"/>
          <p:nvPr/>
        </p:nvSpPr>
        <p:spPr>
          <a:xfrm>
            <a:off x="4507231" y="5423372"/>
            <a:ext cx="399668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case of a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r>
              <a:rPr lang="en-US" dirty="0" smtClean="0">
                <a:latin typeface="Comic Sans MS" pitchFamily="66" charset="0"/>
              </a:rPr>
              <a:t> the Execute stage must kill the </a:t>
            </a:r>
            <a:r>
              <a:rPr lang="en-US" dirty="0" err="1" smtClean="0">
                <a:latin typeface="Comic Sans MS" pitchFamily="66" charset="0"/>
              </a:rPr>
              <a:t>mispredicted</a:t>
            </a:r>
            <a:r>
              <a:rPr lang="en-US" dirty="0" smtClean="0">
                <a:latin typeface="Comic Sans MS" pitchFamily="66" charset="0"/>
              </a:rPr>
              <a:t> instruction in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6140" y="246002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kill</a:t>
            </a:r>
            <a:endParaRPr lang="en-US" sz="1800" dirty="0"/>
          </a:p>
        </p:txBody>
      </p:sp>
      <p:sp>
        <p:nvSpPr>
          <p:cNvPr id="13" name="Freeform 12"/>
          <p:cNvSpPr/>
          <p:nvPr/>
        </p:nvSpPr>
        <p:spPr>
          <a:xfrm>
            <a:off x="3977640" y="2743200"/>
            <a:ext cx="3345180" cy="800100"/>
          </a:xfrm>
          <a:custGeom>
            <a:avLst/>
            <a:gdLst>
              <a:gd name="connsiteX0" fmla="*/ 3093720 w 3345180"/>
              <a:gd name="connsiteY0" fmla="*/ 800100 h 800100"/>
              <a:gd name="connsiteX1" fmla="*/ 3345180 w 3345180"/>
              <a:gd name="connsiteY1" fmla="*/ 792480 h 800100"/>
              <a:gd name="connsiteX2" fmla="*/ 3337560 w 3345180"/>
              <a:gd name="connsiteY2" fmla="*/ 129540 h 800100"/>
              <a:gd name="connsiteX3" fmla="*/ 281940 w 3345180"/>
              <a:gd name="connsiteY3" fmla="*/ 106680 h 800100"/>
              <a:gd name="connsiteX4" fmla="*/ 0 w 3345180"/>
              <a:gd name="connsiteY4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5180" h="800100">
                <a:moveTo>
                  <a:pt x="3093720" y="800100"/>
                </a:moveTo>
                <a:lnTo>
                  <a:pt x="3345180" y="792480"/>
                </a:lnTo>
                <a:lnTo>
                  <a:pt x="3337560" y="129540"/>
                </a:lnTo>
                <a:lnTo>
                  <a:pt x="281940" y="106680"/>
                </a:lnTo>
                <a:lnTo>
                  <a:pt x="0" y="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33713" y="2806988"/>
            <a:ext cx="387350" cy="46831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680075" y="2593005"/>
            <a:ext cx="1569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misprediction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816600" y="2923811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correct pc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3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build="p" animBg="1"/>
      <p:bldP spid="3" grpId="0"/>
      <p:bldP spid="13" grpId="0" animBg="1"/>
      <p:bldP spid="20" grpId="0"/>
      <p:bldP spid="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40"/>
            <a:ext cx="851154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f2d.first.inst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f2d.first.pc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f2d.first.ppc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= f2d.first.epoch;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rVal1 = rf.rd1(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(dInst.src1));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rVal2 = rf.rd2(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(dInst.src2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));  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?});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&lt;-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{op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St,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execRedirect.enq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9838" y="757076"/>
            <a:ext cx="265604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 returns a flag if there was a fetch </a:t>
            </a:r>
            <a:r>
              <a:rPr lang="en-US" dirty="0" err="1" smtClean="0">
                <a:latin typeface="Comic Sans MS" pitchFamily="66" charset="0"/>
              </a:rPr>
              <a:t>misprediction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6766560" y="1782886"/>
            <a:ext cx="1569720" cy="156229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718560" y="5682827"/>
            <a:ext cx="47852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4774" y="6082937"/>
            <a:ext cx="3031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yes, assuming CF FIFOs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1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25437"/>
            <a:ext cx="7772400" cy="1639529"/>
          </a:xfrm>
        </p:spPr>
        <p:txBody>
          <a:bodyPr/>
          <a:lstStyle/>
          <a:p>
            <a:r>
              <a:rPr lang="en-US" sz="4000" dirty="0" smtClean="0"/>
              <a:t>We will study more sophisticated branch prediction schemes later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CADB5FF0-9E4C-4A76-B146-CFD9F86D279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Consider a different two-stage pipeline</a:t>
            </a:r>
            <a:endParaRPr lang="en-US" sz="3200" dirty="0" smtClean="0"/>
          </a:p>
        </p:txBody>
      </p:sp>
      <p:sp>
        <p:nvSpPr>
          <p:cNvPr id="62" name="Rectangle 61"/>
          <p:cNvSpPr/>
          <p:nvPr/>
        </p:nvSpPr>
        <p:spPr bwMode="auto">
          <a:xfrm>
            <a:off x="2828109" y="1714471"/>
            <a:ext cx="77810" cy="3520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256251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648075" y="326577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5099050" y="1938626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259426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452829"/>
            <a:ext cx="1101725" cy="78224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034126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749800" y="3821401"/>
            <a:ext cx="1214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429288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615026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633951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653001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381663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49400" y="4452434"/>
            <a:ext cx="1101725" cy="7826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519634" y="4200417"/>
            <a:ext cx="50403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241323" y="4266475"/>
            <a:ext cx="360816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396382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55314" name="Group 20"/>
          <p:cNvGrpSpPr>
            <a:grpSpLocks/>
          </p:cNvGrpSpPr>
          <p:nvPr/>
        </p:nvGrpSpPr>
        <p:grpSpPr bwMode="auto">
          <a:xfrm>
            <a:off x="7058025" y="3915063"/>
            <a:ext cx="247650" cy="537371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249107"/>
            <a:ext cx="0" cy="2239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030951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749800" y="3426112"/>
            <a:ext cx="468313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749800" y="3611851"/>
            <a:ext cx="627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653001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649826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2978438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00687"/>
            <a:ext cx="0" cy="124698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646651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6134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651413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773776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21497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16200000" flipH="1" flipV="1">
            <a:off x="1550194" y="3372932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488026"/>
            <a:ext cx="426244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 dirty="0" err="1" smtClean="0"/>
              <a:t>pred</a:t>
            </a:r>
            <a:endParaRPr lang="en-US" sz="1200" dirty="0"/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868232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385631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547556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3" name="Line 8"/>
          <p:cNvSpPr>
            <a:spLocks noChangeShapeType="1"/>
          </p:cNvSpPr>
          <p:nvPr/>
        </p:nvSpPr>
        <p:spPr bwMode="auto">
          <a:xfrm flipH="1">
            <a:off x="7065963" y="3427701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4" name="Line 43"/>
          <p:cNvSpPr>
            <a:spLocks noChangeShapeType="1"/>
          </p:cNvSpPr>
          <p:nvPr/>
        </p:nvSpPr>
        <p:spPr bwMode="auto">
          <a:xfrm flipH="1" flipV="1">
            <a:off x="7348538" y="2999076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5" name="Line 44"/>
          <p:cNvSpPr>
            <a:spLocks noChangeShapeType="1"/>
          </p:cNvSpPr>
          <p:nvPr/>
        </p:nvSpPr>
        <p:spPr bwMode="auto">
          <a:xfrm rot="16200000" flipV="1">
            <a:off x="4735513" y="406688"/>
            <a:ext cx="0" cy="521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277682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V="1">
            <a:off x="2133600" y="2998972"/>
            <a:ext cx="3958" cy="3771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275301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0325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029363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9" y="3829338"/>
            <a:ext cx="531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034126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55343" name="AutoShape 53"/>
          <p:cNvSpPr>
            <a:spLocks noChangeArrowheads="1"/>
          </p:cNvSpPr>
          <p:nvPr/>
        </p:nvSpPr>
        <p:spPr bwMode="auto">
          <a:xfrm>
            <a:off x="2778125" y="403888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97559" y="5364418"/>
            <a:ext cx="804037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Suppose we move the pipeline stage from Fetch to after Decode and Register 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9877" y="1594635"/>
            <a:ext cx="80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Fetch</a:t>
            </a:r>
            <a:endParaRPr lang="en-US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5036685" y="1594635"/>
            <a:ext cx="3577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Execute, Memory, </a:t>
            </a:r>
            <a:r>
              <a:rPr lang="en-US" sz="1800" dirty="0" err="1" smtClean="0"/>
              <a:t>WriteBack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189485" y="2594462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Inst</a:t>
            </a:r>
            <a:r>
              <a:rPr lang="en-US" baseline="-25000" dirty="0" err="1"/>
              <a:t>i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716088" y="2624396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97558" y="6074586"/>
            <a:ext cx="455946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What hazards will the pipeline have?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50382" y="1594635"/>
            <a:ext cx="1750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Decode,</a:t>
            </a:r>
          </a:p>
          <a:p>
            <a:r>
              <a:rPr lang="en-US" sz="1800" dirty="0" err="1" smtClean="0"/>
              <a:t>RegisterFetch</a:t>
            </a:r>
            <a:endParaRPr lang="en-US" sz="1800" dirty="0"/>
          </a:p>
        </p:txBody>
      </p:sp>
      <p:sp>
        <p:nvSpPr>
          <p:cNvPr id="66" name="TextBox 65"/>
          <p:cNvSpPr txBox="1"/>
          <p:nvPr/>
        </p:nvSpPr>
        <p:spPr>
          <a:xfrm>
            <a:off x="5386308" y="6097283"/>
            <a:ext cx="12165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Control? 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24641" y="6097283"/>
            <a:ext cx="60825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00913" y="6097283"/>
            <a:ext cx="16729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Any other?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22083 -0.00139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31771 0.00278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5" grpId="0" build="p" animBg="1"/>
      <p:bldP spid="5" grpId="0"/>
      <p:bldP spid="70" grpId="0" build="p"/>
      <p:bldP spid="66" grpId="0" build="p"/>
      <p:bldP spid="67" grpId="0" build="p"/>
      <p:bldP spid="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Two-stage Pipelined SMIPS</a:t>
            </a:r>
            <a:endParaRPr lang="en-US" sz="28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1074738" y="1594635"/>
            <a:ext cx="6690288" cy="2774454"/>
            <a:chOff x="1074738" y="1594635"/>
            <a:chExt cx="6690288" cy="2774454"/>
          </a:xfrm>
        </p:grpSpPr>
        <p:sp>
          <p:nvSpPr>
            <p:cNvPr id="4" name="Oval 3"/>
            <p:cNvSpPr/>
            <p:nvPr/>
          </p:nvSpPr>
          <p:spPr bwMode="auto">
            <a:xfrm>
              <a:off x="3108233" y="2243910"/>
              <a:ext cx="567537" cy="336827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639872" y="1685965"/>
              <a:ext cx="69457" cy="268312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5298" name="Rectangle 17"/>
            <p:cNvSpPr>
              <a:spLocks noChangeArrowheads="1"/>
            </p:cNvSpPr>
            <p:nvPr/>
          </p:nvSpPr>
          <p:spPr bwMode="auto">
            <a:xfrm>
              <a:off x="1074738" y="2860988"/>
              <a:ext cx="403865" cy="7198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PC</a:t>
              </a:r>
            </a:p>
          </p:txBody>
        </p:sp>
        <p:sp>
          <p:nvSpPr>
            <p:cNvPr id="55300" name="Rectangle 17"/>
            <p:cNvSpPr>
              <a:spLocks noChangeArrowheads="1"/>
            </p:cNvSpPr>
            <p:nvPr/>
          </p:nvSpPr>
          <p:spPr bwMode="auto">
            <a:xfrm>
              <a:off x="3533354" y="2868247"/>
              <a:ext cx="983447" cy="71987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Decode</a:t>
              </a:r>
            </a:p>
          </p:txBody>
        </p:sp>
        <p:sp>
          <p:nvSpPr>
            <p:cNvPr id="55301" name="Rectangle 17"/>
            <p:cNvSpPr>
              <a:spLocks noChangeArrowheads="1"/>
            </p:cNvSpPr>
            <p:nvPr/>
          </p:nvSpPr>
          <p:spPr bwMode="auto">
            <a:xfrm>
              <a:off x="4539474" y="1856798"/>
              <a:ext cx="2872401" cy="54202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Register File</a:t>
              </a:r>
            </a:p>
          </p:txBody>
        </p:sp>
        <p:sp>
          <p:nvSpPr>
            <p:cNvPr id="55302" name="Rectangle 17"/>
            <p:cNvSpPr>
              <a:spLocks noChangeArrowheads="1"/>
            </p:cNvSpPr>
            <p:nvPr/>
          </p:nvSpPr>
          <p:spPr bwMode="auto">
            <a:xfrm>
              <a:off x="5442148" y="2863407"/>
              <a:ext cx="983447" cy="71987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Execute</a:t>
              </a:r>
            </a:p>
          </p:txBody>
        </p:sp>
        <p:sp>
          <p:nvSpPr>
            <p:cNvPr id="55303" name="Rectangle 17"/>
            <p:cNvSpPr>
              <a:spLocks noChangeArrowheads="1"/>
            </p:cNvSpPr>
            <p:nvPr/>
          </p:nvSpPr>
          <p:spPr bwMode="auto">
            <a:xfrm>
              <a:off x="6422760" y="3772925"/>
              <a:ext cx="983447" cy="5961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</a:t>
              </a:r>
            </a:p>
            <a:p>
              <a:pPr algn="ctr">
                <a:lnSpc>
                  <a:spcPct val="9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Memory</a:t>
              </a:r>
            </a:p>
          </p:txBody>
        </p:sp>
        <p:sp>
          <p:nvSpPr>
            <p:cNvPr id="55304" name="Line 8"/>
            <p:cNvSpPr>
              <a:spLocks noChangeShapeType="1"/>
            </p:cNvSpPr>
            <p:nvPr/>
          </p:nvSpPr>
          <p:spPr bwMode="auto">
            <a:xfrm>
              <a:off x="5162985" y="3453823"/>
              <a:ext cx="2777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05" name="Line 8"/>
            <p:cNvSpPr>
              <a:spLocks noChangeShapeType="1"/>
            </p:cNvSpPr>
            <p:nvPr/>
          </p:nvSpPr>
          <p:spPr bwMode="auto">
            <a:xfrm>
              <a:off x="4525303" y="3291700"/>
              <a:ext cx="9140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06" name="Line 8"/>
            <p:cNvSpPr>
              <a:spLocks noChangeShapeType="1"/>
            </p:cNvSpPr>
            <p:nvPr/>
          </p:nvSpPr>
          <p:spPr bwMode="auto">
            <a:xfrm>
              <a:off x="5177155" y="2992863"/>
              <a:ext cx="2607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07" name="Line 8"/>
            <p:cNvSpPr>
              <a:spLocks noChangeShapeType="1"/>
            </p:cNvSpPr>
            <p:nvPr/>
          </p:nvSpPr>
          <p:spPr bwMode="auto">
            <a:xfrm>
              <a:off x="5035448" y="3134418"/>
              <a:ext cx="40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08" name="Line 14"/>
            <p:cNvSpPr>
              <a:spLocks noChangeShapeType="1"/>
            </p:cNvSpPr>
            <p:nvPr/>
          </p:nvSpPr>
          <p:spPr bwMode="auto">
            <a:xfrm flipV="1">
              <a:off x="5185658" y="2386720"/>
              <a:ext cx="0" cy="60735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09" name="Line 15"/>
            <p:cNvSpPr>
              <a:spLocks noChangeShapeType="1"/>
            </p:cNvSpPr>
            <p:nvPr/>
          </p:nvSpPr>
          <p:spPr bwMode="auto">
            <a:xfrm flipV="1">
              <a:off x="5043951" y="2401238"/>
              <a:ext cx="0" cy="724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1" name="Line 17"/>
            <p:cNvSpPr>
              <a:spLocks noChangeShapeType="1"/>
            </p:cNvSpPr>
            <p:nvPr/>
          </p:nvSpPr>
          <p:spPr bwMode="auto">
            <a:xfrm rot="16200000" flipV="1">
              <a:off x="1990165" y="2881974"/>
              <a:ext cx="0" cy="10202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299" name="Rectangle 17"/>
            <p:cNvSpPr>
              <a:spLocks noChangeArrowheads="1"/>
            </p:cNvSpPr>
            <p:nvPr/>
          </p:nvSpPr>
          <p:spPr bwMode="auto">
            <a:xfrm>
              <a:off x="1498441" y="3772624"/>
              <a:ext cx="983447" cy="59646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 err="1"/>
                <a:t>Inst</a:t>
              </a:r>
              <a:endParaRPr lang="en-US" sz="1800" dirty="0"/>
            </a:p>
            <a:p>
              <a:pPr algn="ctr"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Memory</a:t>
              </a:r>
            </a:p>
          </p:txBody>
        </p:sp>
        <p:sp>
          <p:nvSpPr>
            <p:cNvPr id="55310" name="Line 8"/>
            <p:cNvSpPr>
              <a:spLocks noChangeShapeType="1"/>
            </p:cNvSpPr>
            <p:nvPr/>
          </p:nvSpPr>
          <p:spPr bwMode="auto">
            <a:xfrm rot="5400000">
              <a:off x="1504765" y="3580557"/>
              <a:ext cx="3841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2" name="Line 8"/>
            <p:cNvSpPr>
              <a:spLocks noChangeShapeType="1"/>
            </p:cNvSpPr>
            <p:nvPr/>
          </p:nvSpPr>
          <p:spPr bwMode="auto">
            <a:xfrm rot="5400000">
              <a:off x="2139629" y="3630797"/>
              <a:ext cx="274986" cy="14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3" name="Line 19"/>
            <p:cNvSpPr>
              <a:spLocks noChangeShapeType="1"/>
            </p:cNvSpPr>
            <p:nvPr/>
          </p:nvSpPr>
          <p:spPr bwMode="auto">
            <a:xfrm rot="16200000" flipV="1">
              <a:off x="2387654" y="3384189"/>
              <a:ext cx="0" cy="2196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5314" name="Group 20"/>
            <p:cNvGrpSpPr>
              <a:grpSpLocks/>
            </p:cNvGrpSpPr>
            <p:nvPr/>
          </p:nvGrpSpPr>
          <p:grpSpPr bwMode="auto">
            <a:xfrm>
              <a:off x="6415675" y="3363082"/>
              <a:ext cx="221063" cy="409542"/>
              <a:chOff x="1707" y="2541"/>
              <a:chExt cx="156" cy="530"/>
            </a:xfrm>
          </p:grpSpPr>
          <p:sp>
            <p:nvSpPr>
              <p:cNvPr id="55355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55356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5315" name="Line 23"/>
            <p:cNvSpPr>
              <a:spLocks noChangeShapeType="1"/>
            </p:cNvSpPr>
            <p:nvPr/>
          </p:nvSpPr>
          <p:spPr bwMode="auto">
            <a:xfrm rot="16200000" flipV="1">
              <a:off x="4168910" y="2709362"/>
              <a:ext cx="0" cy="19994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6" name="Line 24"/>
            <p:cNvSpPr>
              <a:spLocks noChangeShapeType="1"/>
            </p:cNvSpPr>
            <p:nvPr/>
          </p:nvSpPr>
          <p:spPr bwMode="auto">
            <a:xfrm flipV="1">
              <a:off x="5165819" y="3451403"/>
              <a:ext cx="0" cy="2577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7" name="Line 8"/>
            <p:cNvSpPr>
              <a:spLocks noChangeShapeType="1"/>
            </p:cNvSpPr>
            <p:nvPr/>
          </p:nvSpPr>
          <p:spPr bwMode="auto">
            <a:xfrm flipH="1">
              <a:off x="4512550" y="2990443"/>
              <a:ext cx="2607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8" name="Line 8"/>
            <p:cNvSpPr>
              <a:spLocks noChangeShapeType="1"/>
            </p:cNvSpPr>
            <p:nvPr/>
          </p:nvSpPr>
          <p:spPr bwMode="auto">
            <a:xfrm flipH="1">
              <a:off x="4506882" y="3131998"/>
              <a:ext cx="40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19" name="Line 27"/>
            <p:cNvSpPr>
              <a:spLocks noChangeShapeType="1"/>
            </p:cNvSpPr>
            <p:nvPr/>
          </p:nvSpPr>
          <p:spPr bwMode="auto">
            <a:xfrm flipH="1" flipV="1">
              <a:off x="4764788" y="2401238"/>
              <a:ext cx="0" cy="5916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0" name="Line 28"/>
            <p:cNvSpPr>
              <a:spLocks noChangeShapeType="1"/>
            </p:cNvSpPr>
            <p:nvPr/>
          </p:nvSpPr>
          <p:spPr bwMode="auto">
            <a:xfrm flipH="1" flipV="1">
              <a:off x="4906495" y="2398818"/>
              <a:ext cx="0" cy="7247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1" name="AutoShape 10"/>
            <p:cNvSpPr>
              <a:spLocks noChangeArrowheads="1"/>
            </p:cNvSpPr>
            <p:nvPr/>
          </p:nvSpPr>
          <p:spPr bwMode="auto">
            <a:xfrm rot="10800000" flipH="1">
              <a:off x="6958413" y="2649261"/>
              <a:ext cx="501643" cy="175431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800"/>
            </a:p>
          </p:txBody>
        </p:sp>
        <p:sp>
          <p:nvSpPr>
            <p:cNvPr id="55322" name="Line 30"/>
            <p:cNvSpPr>
              <a:spLocks noChangeShapeType="1"/>
            </p:cNvSpPr>
            <p:nvPr/>
          </p:nvSpPr>
          <p:spPr bwMode="auto">
            <a:xfrm flipH="1" flipV="1">
              <a:off x="7285756" y="2818641"/>
              <a:ext cx="0" cy="9503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3" name="Line 31"/>
            <p:cNvSpPr>
              <a:spLocks noChangeShapeType="1"/>
            </p:cNvSpPr>
            <p:nvPr/>
          </p:nvSpPr>
          <p:spPr bwMode="auto">
            <a:xfrm flipH="1" flipV="1">
              <a:off x="7209234" y="2396399"/>
              <a:ext cx="0" cy="2443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4" name="Line 8"/>
            <p:cNvSpPr>
              <a:spLocks noChangeShapeType="1"/>
            </p:cNvSpPr>
            <p:nvPr/>
          </p:nvSpPr>
          <p:spPr bwMode="auto">
            <a:xfrm flipH="1">
              <a:off x="6428429" y="3133207"/>
              <a:ext cx="40811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5" name="Line 33"/>
            <p:cNvSpPr>
              <a:spLocks noChangeShapeType="1"/>
            </p:cNvSpPr>
            <p:nvPr/>
          </p:nvSpPr>
          <p:spPr bwMode="auto">
            <a:xfrm flipH="1" flipV="1">
              <a:off x="6828042" y="2400028"/>
              <a:ext cx="0" cy="7247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6" name="Line 8"/>
            <p:cNvSpPr>
              <a:spLocks noChangeShapeType="1"/>
            </p:cNvSpPr>
            <p:nvPr/>
          </p:nvSpPr>
          <p:spPr bwMode="auto">
            <a:xfrm flipH="1">
              <a:off x="6417092" y="3255404"/>
              <a:ext cx="6929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7" name="Line 35"/>
            <p:cNvSpPr>
              <a:spLocks noChangeShapeType="1"/>
            </p:cNvSpPr>
            <p:nvPr/>
          </p:nvSpPr>
          <p:spPr bwMode="auto">
            <a:xfrm flipH="1" flipV="1">
              <a:off x="7102954" y="2829531"/>
              <a:ext cx="0" cy="4246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28" name="AutoShape 10"/>
            <p:cNvSpPr>
              <a:spLocks noChangeArrowheads="1"/>
            </p:cNvSpPr>
            <p:nvPr/>
          </p:nvSpPr>
          <p:spPr bwMode="auto">
            <a:xfrm rot="16200000" flipH="1" flipV="1">
              <a:off x="1535825" y="2934891"/>
              <a:ext cx="428293" cy="205475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800"/>
            </a:p>
          </p:txBody>
        </p:sp>
        <p:sp>
          <p:nvSpPr>
            <p:cNvPr id="55329" name="Oval 37"/>
            <p:cNvSpPr>
              <a:spLocks noChangeArrowheads="1"/>
            </p:cNvSpPr>
            <p:nvPr/>
          </p:nvSpPr>
          <p:spPr bwMode="auto">
            <a:xfrm>
              <a:off x="2007170" y="2994073"/>
              <a:ext cx="380484" cy="26254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100" dirty="0" err="1" smtClean="0"/>
                <a:t>pred</a:t>
              </a:r>
              <a:endParaRPr lang="en-US" sz="1100" dirty="0"/>
            </a:p>
          </p:txBody>
        </p:sp>
        <p:sp>
          <p:nvSpPr>
            <p:cNvPr id="55330" name="Line 8"/>
            <p:cNvSpPr>
              <a:spLocks noChangeShapeType="1"/>
            </p:cNvSpPr>
            <p:nvPr/>
          </p:nvSpPr>
          <p:spPr bwMode="auto">
            <a:xfrm rot="16200000" flipV="1">
              <a:off x="2053628" y="3327391"/>
              <a:ext cx="1536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1" name="Line 40"/>
            <p:cNvSpPr>
              <a:spLocks noChangeShapeType="1"/>
            </p:cNvSpPr>
            <p:nvPr/>
          </p:nvSpPr>
          <p:spPr bwMode="auto">
            <a:xfrm rot="16200000" flipH="1">
              <a:off x="1562919" y="2946434"/>
              <a:ext cx="0" cy="1799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2" name="Line 41"/>
            <p:cNvSpPr>
              <a:spLocks noChangeShapeType="1"/>
            </p:cNvSpPr>
            <p:nvPr/>
          </p:nvSpPr>
          <p:spPr bwMode="auto">
            <a:xfrm rot="16200000" flipH="1">
              <a:off x="1925689" y="3071083"/>
              <a:ext cx="0" cy="1629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3" name="Line 8"/>
            <p:cNvSpPr>
              <a:spLocks noChangeShapeType="1"/>
            </p:cNvSpPr>
            <p:nvPr/>
          </p:nvSpPr>
          <p:spPr bwMode="auto">
            <a:xfrm flipH="1" flipV="1">
              <a:off x="6422760" y="2991653"/>
              <a:ext cx="103446" cy="24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4" name="Line 43"/>
            <p:cNvSpPr>
              <a:spLocks noChangeShapeType="1"/>
            </p:cNvSpPr>
            <p:nvPr/>
          </p:nvSpPr>
          <p:spPr bwMode="auto">
            <a:xfrm flipH="1" flipV="1">
              <a:off x="6525356" y="2664989"/>
              <a:ext cx="0" cy="3278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5" name="Line 44"/>
            <p:cNvSpPr>
              <a:spLocks noChangeShapeType="1"/>
            </p:cNvSpPr>
            <p:nvPr/>
          </p:nvSpPr>
          <p:spPr bwMode="auto">
            <a:xfrm rot="16200000" flipH="1" flipV="1">
              <a:off x="4271222" y="420535"/>
              <a:ext cx="1" cy="45082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6" name="Line 45"/>
            <p:cNvSpPr>
              <a:spLocks noChangeShapeType="1"/>
            </p:cNvSpPr>
            <p:nvPr/>
          </p:nvSpPr>
          <p:spPr bwMode="auto">
            <a:xfrm rot="16200000" flipH="1">
              <a:off x="1932774" y="2865407"/>
              <a:ext cx="0" cy="1629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37" name="Line 46"/>
            <p:cNvSpPr>
              <a:spLocks noChangeShapeType="1"/>
            </p:cNvSpPr>
            <p:nvPr/>
          </p:nvSpPr>
          <p:spPr bwMode="auto">
            <a:xfrm flipV="1">
              <a:off x="2019923" y="2664910"/>
              <a:ext cx="3533" cy="2874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6366" name="Rectangle 17"/>
            <p:cNvSpPr>
              <a:spLocks noChangeArrowheads="1"/>
            </p:cNvSpPr>
            <p:nvPr/>
          </p:nvSpPr>
          <p:spPr bwMode="auto">
            <a:xfrm>
              <a:off x="2500310" y="2875506"/>
              <a:ext cx="403865" cy="71140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40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4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5339" name="Line 8"/>
            <p:cNvSpPr>
              <a:spLocks noChangeShapeType="1"/>
            </p:cNvSpPr>
            <p:nvPr/>
          </p:nvSpPr>
          <p:spPr bwMode="auto">
            <a:xfrm flipH="1">
              <a:off x="2901341" y="3452612"/>
              <a:ext cx="2777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40" name="Line 49"/>
            <p:cNvSpPr>
              <a:spLocks noChangeShapeType="1"/>
            </p:cNvSpPr>
            <p:nvPr/>
          </p:nvSpPr>
          <p:spPr bwMode="auto">
            <a:xfrm flipH="1" flipV="1">
              <a:off x="3176252" y="3450193"/>
              <a:ext cx="0" cy="2577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41" name="Line 8"/>
            <p:cNvSpPr>
              <a:spLocks noChangeShapeType="1"/>
            </p:cNvSpPr>
            <p:nvPr/>
          </p:nvSpPr>
          <p:spPr bwMode="auto">
            <a:xfrm>
              <a:off x="2905592" y="3297749"/>
              <a:ext cx="6206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5342" name="AutoShape 52"/>
            <p:cNvSpPr>
              <a:spLocks noChangeArrowheads="1"/>
            </p:cNvSpPr>
            <p:nvPr/>
          </p:nvSpPr>
          <p:spPr bwMode="auto">
            <a:xfrm>
              <a:off x="1158345" y="3453823"/>
              <a:ext cx="228149" cy="12340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55343" name="AutoShape 53"/>
            <p:cNvSpPr>
              <a:spLocks noChangeArrowheads="1"/>
            </p:cNvSpPr>
            <p:nvPr/>
          </p:nvSpPr>
          <p:spPr bwMode="auto">
            <a:xfrm>
              <a:off x="2595254" y="3457452"/>
              <a:ext cx="228149" cy="123406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1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40403" y="1594635"/>
              <a:ext cx="13706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Fetch stage</a:t>
              </a:r>
              <a:endParaRPr lang="en-US" sz="1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40809" y="1594635"/>
              <a:ext cx="5024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Decode-</a:t>
              </a:r>
              <a:r>
                <a:rPr lang="en-US" sz="1600" dirty="0" err="1" smtClean="0"/>
                <a:t>RegisterFetch</a:t>
              </a:r>
              <a:r>
                <a:rPr lang="en-US" sz="1600" dirty="0" smtClean="0"/>
                <a:t>-Execute-Memory-</a:t>
              </a:r>
              <a:r>
                <a:rPr lang="en-US" sz="1600" dirty="0" err="1" smtClean="0"/>
                <a:t>WriteBack</a:t>
              </a:r>
              <a:r>
                <a:rPr lang="en-US" sz="1600" dirty="0" smtClean="0"/>
                <a:t> stage</a:t>
              </a:r>
              <a:endParaRPr lang="en-US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55847" y="2254164"/>
              <a:ext cx="4748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kill</a:t>
              </a:r>
              <a:endParaRPr lang="en-US" sz="16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665992" y="2469981"/>
              <a:ext cx="2986050" cy="609773"/>
            </a:xfrm>
            <a:custGeom>
              <a:avLst/>
              <a:gdLst>
                <a:gd name="connsiteX0" fmla="*/ 3093720 w 3345180"/>
                <a:gd name="connsiteY0" fmla="*/ 800100 h 800100"/>
                <a:gd name="connsiteX1" fmla="*/ 3345180 w 3345180"/>
                <a:gd name="connsiteY1" fmla="*/ 792480 h 800100"/>
                <a:gd name="connsiteX2" fmla="*/ 3337560 w 3345180"/>
                <a:gd name="connsiteY2" fmla="*/ 129540 h 800100"/>
                <a:gd name="connsiteX3" fmla="*/ 281940 w 3345180"/>
                <a:gd name="connsiteY3" fmla="*/ 106680 h 800100"/>
                <a:gd name="connsiteX4" fmla="*/ 0 w 3345180"/>
                <a:gd name="connsiteY4" fmla="*/ 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180" h="800100">
                  <a:moveTo>
                    <a:pt x="3093720" y="800100"/>
                  </a:moveTo>
                  <a:lnTo>
                    <a:pt x="3345180" y="792480"/>
                  </a:lnTo>
                  <a:lnTo>
                    <a:pt x="3337560" y="129540"/>
                  </a:lnTo>
                  <a:lnTo>
                    <a:pt x="281940" y="106680"/>
                  </a:lnTo>
                  <a:lnTo>
                    <a:pt x="0" y="0"/>
                  </a:lnTo>
                </a:path>
              </a:pathLst>
            </a:cu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H="1">
              <a:off x="2823402" y="2518595"/>
              <a:ext cx="345765" cy="35691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5185658" y="2355514"/>
              <a:ext cx="139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rgbClr val="FF0000"/>
                  </a:solidFill>
                </a:rPr>
                <a:t>misprediction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307526" y="2607628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correct pc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>
            <a:off x="2823402" y="3631505"/>
            <a:ext cx="392528" cy="940495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918948" y="4574456"/>
            <a:ext cx="7369642" cy="179684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f2d must contain a Maybe type value because sometimes the fetched instruction </a:t>
            </a:r>
            <a:r>
              <a:rPr lang="en-US" sz="2000" dirty="0" smtClean="0"/>
              <a:t>is killed</a:t>
            </a:r>
            <a:endParaRPr lang="en-US" sz="2000" dirty="0"/>
          </a:p>
          <a:p>
            <a:r>
              <a:rPr lang="en-US" sz="2000" dirty="0"/>
              <a:t>Fetch2Decode type captures all the information that needs to be passed from Fetch to Decode, i.e.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/>
              <a:t> </a:t>
            </a:r>
            <a:r>
              <a:rPr lang="en-US" sz="2000" smtClean="0"/>
              <a:t>      Fetch2Decode {</a:t>
            </a:r>
            <a:r>
              <a:rPr lang="en-US" sz="2000" dirty="0" err="1"/>
              <a:t>pc:Addr</a:t>
            </a:r>
            <a:r>
              <a:rPr lang="en-US" sz="2000" dirty="0" smtClean="0"/>
              <a:t>, </a:t>
            </a:r>
            <a:r>
              <a:rPr lang="en-US" sz="2000" dirty="0" err="1" smtClean="0"/>
              <a:t>ppc</a:t>
            </a:r>
            <a:r>
              <a:rPr lang="en-US" sz="2000" dirty="0" smtClean="0"/>
              <a:t>: </a:t>
            </a:r>
            <a:r>
              <a:rPr lang="en-US" sz="2000" dirty="0" err="1" smtClean="0"/>
              <a:t>Addr</a:t>
            </a:r>
            <a:r>
              <a:rPr lang="en-US" sz="2000" dirty="0" smtClean="0"/>
              <a:t>, </a:t>
            </a:r>
            <a:r>
              <a:rPr lang="en-US" sz="2000" dirty="0" err="1" smtClean="0"/>
              <a:t>inst:Inst</a:t>
            </a:r>
            <a:r>
              <a:rPr lang="en-US" sz="2000" dirty="0" smtClean="0"/>
              <a:t>}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4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Pipelining Two-Cycle SMIPS –single rule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iMem.req(pc);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newf2d = Valid (Fetch2Decode{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pc:pc,ppc:ppcF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inst:instF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(f2d))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(?,f2d);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					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newf2d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Invalid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 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f2d &lt;= newf2d;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53440" y="1851660"/>
            <a:ext cx="7772400" cy="12034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3440" y="3116032"/>
            <a:ext cx="7772400" cy="297288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1119" y="185166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2578" y="3120285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2020529" y="2743200"/>
            <a:ext cx="2883310" cy="2986548"/>
          </a:xfrm>
          <a:custGeom>
            <a:avLst/>
            <a:gdLst>
              <a:gd name="connsiteX0" fmla="*/ 0 w 2883310"/>
              <a:gd name="connsiteY0" fmla="*/ 0 h 2986548"/>
              <a:gd name="connsiteX1" fmla="*/ 1143000 w 2883310"/>
              <a:gd name="connsiteY1" fmla="*/ 2086897 h 2986548"/>
              <a:gd name="connsiteX2" fmla="*/ 2883310 w 2883310"/>
              <a:gd name="connsiteY2" fmla="*/ 2986548 h 298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3310" h="2986548">
                <a:moveTo>
                  <a:pt x="0" y="0"/>
                </a:moveTo>
                <a:cubicBezTo>
                  <a:pt x="331224" y="794569"/>
                  <a:pt x="662448" y="1589139"/>
                  <a:pt x="1143000" y="2086897"/>
                </a:cubicBezTo>
                <a:cubicBezTo>
                  <a:pt x="1623552" y="2584655"/>
                  <a:pt x="2253431" y="2785601"/>
                  <a:pt x="2883310" y="298654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206181" y="2448232"/>
            <a:ext cx="110613" cy="2898058"/>
          </a:xfrm>
          <a:custGeom>
            <a:avLst/>
            <a:gdLst>
              <a:gd name="connsiteX0" fmla="*/ 0 w 110613"/>
              <a:gd name="connsiteY0" fmla="*/ 0 h 2898058"/>
              <a:gd name="connsiteX1" fmla="*/ 110613 w 110613"/>
              <a:gd name="connsiteY1" fmla="*/ 2898058 h 289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0613" h="2898058">
                <a:moveTo>
                  <a:pt x="0" y="0"/>
                </a:moveTo>
                <a:lnTo>
                  <a:pt x="110613" y="289805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2083" y="3787207"/>
            <a:ext cx="2213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these values are being redefined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9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uiExpand="1" build="p"/>
      <p:bldP spid="3" grpId="0" animBg="1"/>
      <p:bldP spid="8" grpId="0" animBg="1"/>
      <p:bldP spid="6" grpId="0"/>
      <p:bldP spid="10" grpId="0"/>
      <p:bldP spid="5" grpId="0" animBg="1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 versus Elastic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" y="151638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pipeline presented is inelastic, that is, it relies on executing Fetch and Execute together or atomically</a:t>
            </a:r>
          </a:p>
          <a:p>
            <a:r>
              <a:rPr lang="en-US" sz="2400" dirty="0" smtClean="0"/>
              <a:t>In a realistic machine, Fetch and Execute behave more asynchronously; for example memory latency or a functional unit may take variable number of cycles</a:t>
            </a:r>
          </a:p>
          <a:p>
            <a:r>
              <a:rPr lang="en-US" sz="2400" dirty="0" smtClean="0"/>
              <a:t>If we replace f2d register by a FIFO then it is possible to make the machine more elastic, that is, Fetch keeps putting instructions into f2d and Execute keeps removing and executing instructions from f2d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4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4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(pc);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f2d.clear;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681" y="2796539"/>
            <a:ext cx="2851579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assuming the FIFO allows concurrent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clear?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67339" y="5269126"/>
            <a:ext cx="2129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 because of a possible double write in pc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pipeline:</a:t>
            </a:r>
            <a:br>
              <a:rPr lang="en-US" sz="3600" dirty="0" smtClean="0"/>
            </a:br>
            <a:r>
              <a:rPr lang="en-US" sz="2400" dirty="0" smtClean="0"/>
              <a:t>for concurrency make pc into an EHR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pc[0]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ppc:ppcF,inst:inst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decode(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 register fetch ...;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...memory operation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eInst.mispredict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     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pc[1]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f2d.clear;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6681" y="2829197"/>
            <a:ext cx="2959348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hese rules can execute concurrently assuming the FIFO has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CF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 and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clear)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48797" y="5026670"/>
            <a:ext cx="249723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Double writes in pc have been replaced by prioritized writes in pc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11188" y="1576389"/>
            <a:ext cx="8532812" cy="453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mkCFFifo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#(2, t))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provisos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(Bits#(t,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tSz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da &lt;- mkEhr(?);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va &lt;- mkEhr(False);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t) db &lt;- mkEhr(?);</a:t>
            </a:r>
          </a:p>
          <a:p>
            <a:r>
              <a:rPr lang="de-DE" sz="1800" dirty="0">
                <a:latin typeface="Courier New" pitchFamily="49" charset="0"/>
                <a:cs typeface="Courier New" pitchFamily="49" charset="0"/>
              </a:rPr>
              <a:t>  Ehr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de-DE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e-DE" sz="1800" dirty="0">
                <a:latin typeface="Courier New" pitchFamily="49" charset="0"/>
                <a:cs typeface="Courier New" pitchFamily="49" charset="0"/>
              </a:rPr>
              <a:t>Bool) vb &lt;- mkEhr(False</a:t>
            </a:r>
            <a:r>
              <a:rPr lang="de-DE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canonicalize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da[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False;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(t x)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] &lt;= True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 &lt;= False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 first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[0]);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da[0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method Action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clear;</a:t>
            </a:r>
          </a:p>
          <a:p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&lt;= False ;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[1] &lt;= False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endmethod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Conflict-free FIFO with a </a:t>
            </a:r>
            <a:r>
              <a:rPr lang="en-US" sz="4000" smtClean="0"/>
              <a:t>Clear method</a:t>
            </a:r>
            <a:endParaRPr lang="en-US" sz="40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22984" y="1945607"/>
            <a:ext cx="33274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there is only one element in the FIFO it resides in </a:t>
            </a:r>
            <a:r>
              <a:rPr lang="en-US" dirty="0" smtClean="0"/>
              <a:t>da</a:t>
            </a:r>
            <a:endParaRPr lang="en-US" dirty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94609" y="771465"/>
            <a:ext cx="1755775" cy="804923"/>
            <a:chOff x="6329363" y="1412800"/>
            <a:chExt cx="1755775" cy="804923"/>
          </a:xfrm>
        </p:grpSpPr>
        <p:sp>
          <p:nvSpPr>
            <p:cNvPr id="22539" name="Rectangle 34"/>
            <p:cNvSpPr>
              <a:spLocks noChangeArrowheads="1"/>
            </p:cNvSpPr>
            <p:nvPr/>
          </p:nvSpPr>
          <p:spPr bwMode="auto">
            <a:xfrm>
              <a:off x="6970713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 dirty="0"/>
            </a:p>
          </p:txBody>
        </p:sp>
        <p:sp>
          <p:nvSpPr>
            <p:cNvPr id="22540" name="Rectangle 35"/>
            <p:cNvSpPr>
              <a:spLocks noChangeArrowheads="1"/>
            </p:cNvSpPr>
            <p:nvPr/>
          </p:nvSpPr>
          <p:spPr bwMode="auto">
            <a:xfrm>
              <a:off x="7265988" y="1412800"/>
              <a:ext cx="201612" cy="415925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Char char="•"/>
              </a:pPr>
              <a:endParaRPr lang="en-US"/>
            </a:p>
          </p:txBody>
        </p:sp>
        <p:sp>
          <p:nvSpPr>
            <p:cNvPr id="22541" name="TextBox 36"/>
            <p:cNvSpPr txBox="1">
              <a:spLocks noChangeArrowheads="1"/>
            </p:cNvSpPr>
            <p:nvPr/>
          </p:nvSpPr>
          <p:spPr bwMode="auto">
            <a:xfrm>
              <a:off x="6840538" y="1817613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db </a:t>
              </a:r>
              <a:r>
                <a:rPr lang="en-US" dirty="0" err="1" smtClean="0"/>
                <a:t>da</a:t>
              </a:r>
              <a:endParaRPr lang="en-US" dirty="0"/>
            </a:p>
          </p:txBody>
        </p:sp>
        <p:cxnSp>
          <p:nvCxnSpPr>
            <p:cNvPr id="22542" name="Straight Arrow Connector 38"/>
            <p:cNvCxnSpPr>
              <a:cxnSpLocks noChangeShapeType="1"/>
            </p:cNvCxnSpPr>
            <p:nvPr/>
          </p:nvCxnSpPr>
          <p:spPr bwMode="auto">
            <a:xfrm>
              <a:off x="632936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22543" name="Straight Arrow Connector 39"/>
            <p:cNvCxnSpPr>
              <a:cxnSpLocks noChangeShapeType="1"/>
            </p:cNvCxnSpPr>
            <p:nvPr/>
          </p:nvCxnSpPr>
          <p:spPr bwMode="auto">
            <a:xfrm>
              <a:off x="7681913" y="1673150"/>
              <a:ext cx="403225" cy="15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971334" y="4053908"/>
            <a:ext cx="2031325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clear</a:t>
            </a:r>
            <a:endParaRPr lang="en-US" baseline="30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52525" y="6019801"/>
            <a:ext cx="5145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Canonicalize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must be the last rule to fire!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</a:t>
            </a:r>
            <a:r>
              <a:rPr lang="en-US" sz="4000" dirty="0" err="1" smtClean="0"/>
              <a:t>canonicalize</a:t>
            </a:r>
            <a:r>
              <a:rPr lang="en-US" sz="4000" dirty="0" smtClean="0"/>
              <a:t> must be the last rule to fire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503247" y="5088052"/>
            <a:ext cx="2031325" cy="132343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 CF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enq</a:t>
            </a:r>
            <a:endParaRPr lang="en-US" baseline="30000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first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clear</a:t>
            </a:r>
            <a:endParaRPr lang="en-US" baseline="30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6662" y="1671773"/>
            <a:ext cx="4343401" cy="101566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foo 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if (p)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f.clear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6287" y="3233057"/>
            <a:ext cx="6955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rule foo. If p is false then </a:t>
            </a:r>
            <a:r>
              <a:rPr lang="en-US" dirty="0" err="1" smtClean="0"/>
              <a:t>canonicalize</a:t>
            </a:r>
            <a:r>
              <a:rPr lang="en-US" dirty="0" smtClean="0"/>
              <a:t> must fire after </a:t>
            </a:r>
            <a:r>
              <a:rPr lang="en-US" dirty="0" err="1" smtClean="0"/>
              <a:t>deq</a:t>
            </a:r>
            <a:r>
              <a:rPr lang="en-US" dirty="0" smtClean="0"/>
              <a:t> for proper concurrency.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 smtClean="0"/>
              <a:t>canonicalize</a:t>
            </a:r>
            <a:r>
              <a:rPr lang="en-US" dirty="0"/>
              <a:t> </a:t>
            </a:r>
            <a:r>
              <a:rPr lang="en-US" dirty="0" smtClean="0"/>
              <a:t>uses EHR indices between </a:t>
            </a:r>
            <a:r>
              <a:rPr lang="en-US" dirty="0" err="1" smtClean="0"/>
              <a:t>deq</a:t>
            </a:r>
            <a:r>
              <a:rPr lang="en-US" dirty="0" smtClean="0"/>
              <a:t> and clear, then </a:t>
            </a:r>
            <a:r>
              <a:rPr lang="en-US" dirty="0" err="1" smtClean="0"/>
              <a:t>canonicalize</a:t>
            </a:r>
            <a:r>
              <a:rPr lang="en-US" dirty="0" smtClean="0"/>
              <a:t> won’t fire when p is false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L11-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42683</TotalTime>
  <Words>1827</Words>
  <Application>Microsoft Office PowerPoint</Application>
  <PresentationFormat>On-screen Show (4:3)</PresentationFormat>
  <Paragraphs>387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Blueprint</vt:lpstr>
      <vt:lpstr>PowerPoint Presentation</vt:lpstr>
      <vt:lpstr>Two-stage Pipelined SMIPS</vt:lpstr>
      <vt:lpstr>Two-stage Pipelined SMIPS</vt:lpstr>
      <vt:lpstr>Pipelining Two-Cycle SMIPS –single rule</vt:lpstr>
      <vt:lpstr>Inelastic versus Elastic pipeline</vt:lpstr>
      <vt:lpstr>An elastic Two-Stage pipeline </vt:lpstr>
      <vt:lpstr>An elastic Two-Stage pipeline: for concurrency make pc into an EHR </vt:lpstr>
      <vt:lpstr>Conflict-free FIFO with a Clear method</vt:lpstr>
      <vt:lpstr>Why canonicalize must be the last rule to fire</vt:lpstr>
      <vt:lpstr>Correctness issue</vt:lpstr>
      <vt:lpstr>Killing fetched instructions</vt:lpstr>
      <vt:lpstr>Epoch: a method for managing control hazards</vt:lpstr>
      <vt:lpstr>An epoch based solution</vt:lpstr>
      <vt:lpstr>Discussion</vt:lpstr>
      <vt:lpstr>Decoupled Fetch and Execute</vt:lpstr>
      <vt:lpstr>A decoupled solution using epochs</vt:lpstr>
      <vt:lpstr>Control Hazard resolution A robust two-rule solution</vt:lpstr>
      <vt:lpstr>Two-stage pipeline  Decoupled code structure</vt:lpstr>
      <vt:lpstr>The Fetch rule</vt:lpstr>
      <vt:lpstr>The Execute rule</vt:lpstr>
      <vt:lpstr>We will study more sophisticated branch prediction schemes later</vt:lpstr>
      <vt:lpstr>Consider a different two-stage pipeline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1043</cp:revision>
  <cp:lastPrinted>1601-01-01T00:00:00Z</cp:lastPrinted>
  <dcterms:created xsi:type="dcterms:W3CDTF">2003-01-21T19:25:41Z</dcterms:created>
  <dcterms:modified xsi:type="dcterms:W3CDTF">2013-10-08T22:20:54Z</dcterms:modified>
</cp:coreProperties>
</file>