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095" r:id="rId2"/>
    <p:sldId id="1401" r:id="rId3"/>
    <p:sldId id="1294" r:id="rId4"/>
    <p:sldId id="1409" r:id="rId5"/>
    <p:sldId id="1410" r:id="rId6"/>
    <p:sldId id="1407" r:id="rId7"/>
    <p:sldId id="1408" r:id="rId8"/>
    <p:sldId id="1406" r:id="rId9"/>
    <p:sldId id="1305" r:id="rId10"/>
    <p:sldId id="1362" r:id="rId11"/>
    <p:sldId id="1364" r:id="rId12"/>
    <p:sldId id="1363" r:id="rId13"/>
    <p:sldId id="1379" r:id="rId14"/>
    <p:sldId id="1296" r:id="rId15"/>
    <p:sldId id="1381" r:id="rId16"/>
    <p:sldId id="1300" r:id="rId17"/>
    <p:sldId id="1301" r:id="rId18"/>
    <p:sldId id="1359" r:id="rId19"/>
    <p:sldId id="1380" r:id="rId20"/>
    <p:sldId id="1304" r:id="rId21"/>
    <p:sldId id="1367" r:id="rId22"/>
    <p:sldId id="1372" r:id="rId23"/>
    <p:sldId id="1368" r:id="rId24"/>
    <p:sldId id="1373" r:id="rId25"/>
    <p:sldId id="1374" r:id="rId26"/>
    <p:sldId id="1377" r:id="rId27"/>
    <p:sldId id="1378" r:id="rId28"/>
    <p:sldId id="1382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6522" autoAdjust="0"/>
  </p:normalViewPr>
  <p:slideViewPr>
    <p:cSldViewPr snapToGrid="0">
      <p:cViewPr>
        <p:scale>
          <a:sx n="80" d="100"/>
          <a:sy n="80" d="100"/>
        </p:scale>
        <p:origin x="-2514" y="-114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55491F45-0594-4AF7-8293-D1A0D15D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E79281E9-3A20-49E2-A213-05B2ED7A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DC15D-8F5E-49B7-BE16-F9F2B23650F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 respect to branches the important steps are…</a:t>
            </a:r>
          </a:p>
          <a:p>
            <a:r>
              <a:rPr lang="en-US" smtClean="0"/>
              <a:t>With ‘stall style’ dependence resolution - correct next PC calculation waits for …</a:t>
            </a:r>
          </a:p>
          <a:p>
            <a:r>
              <a:rPr lang="en-US" smtClean="0"/>
              <a:t>To alleviate stalls speculate next PC – now dependence info is speculation check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88" tIns="46242" rIns="92488" bIns="46242" anchor="b"/>
          <a:lstStyle/>
          <a:p>
            <a:pPr algn="r" defTabSz="92423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B961A76-B2CE-49B7-BEBA-CF9B3A3E1DAB}" type="slidenum">
              <a:rPr lang="en-US" sz="1300">
                <a:latin typeface="Tahoma" pitchFamily="34" charset="0"/>
              </a:rPr>
              <a:pPr algn="r" defTabSz="92423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L14-</a:t>
            </a:r>
            <a:fld id="{D79286D4-C110-430A-829F-6E705EAAE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L14-</a:t>
            </a:r>
            <a:fld id="{CE25CA52-471A-4AC0-8BD8-A3168241D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</a:t>
            </a:r>
            <a:r>
              <a:rPr lang="en-US" sz="2400" smtClean="0">
                <a:solidFill>
                  <a:srgbClr val="660066"/>
                </a:solidFill>
              </a:rPr>
              <a:t>Architecture:</a:t>
            </a: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Branch Prediction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79286D4-C110-430A-829F-6E705EAAE9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Branch Prediction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4069" y="3743325"/>
            <a:ext cx="7772400" cy="2524125"/>
          </a:xfrm>
        </p:spPr>
        <p:txBody>
          <a:bodyPr/>
          <a:lstStyle/>
          <a:p>
            <a:r>
              <a:rPr lang="en-US" sz="2000" dirty="0">
                <a:latin typeface="Verdana" pitchFamily="34" charset="0"/>
              </a:rPr>
              <a:t>ISA can attach preferred direction semantics to branches, e.g., Motorola MC88110</a:t>
            </a:r>
          </a:p>
          <a:p>
            <a:pPr lvl="1"/>
            <a:r>
              <a:rPr lang="en-US" sz="2000" dirty="0">
                <a:latin typeface="Verdana" pitchFamily="34" charset="0"/>
              </a:rPr>
              <a:t>bne0</a:t>
            </a:r>
            <a:r>
              <a:rPr lang="en-US" sz="2000" i="1" dirty="0">
                <a:latin typeface="Verdana" pitchFamily="34" charset="0"/>
              </a:rPr>
              <a:t> (preferred  taken)	 </a:t>
            </a:r>
            <a:r>
              <a:rPr lang="en-US" sz="2000" dirty="0">
                <a:latin typeface="Verdana" pitchFamily="34" charset="0"/>
              </a:rPr>
              <a:t>beq0</a:t>
            </a:r>
            <a:r>
              <a:rPr lang="en-US" sz="2000" i="1" dirty="0">
                <a:latin typeface="Verdana" pitchFamily="34" charset="0"/>
              </a:rPr>
              <a:t> (not taken</a:t>
            </a:r>
            <a:r>
              <a:rPr lang="en-US" sz="2000" i="1" dirty="0" smtClean="0">
                <a:latin typeface="Verdana" pitchFamily="34" charset="0"/>
              </a:rPr>
              <a:t>)</a:t>
            </a:r>
          </a:p>
          <a:p>
            <a:pPr lvl="1"/>
            <a:endParaRPr lang="en-US" sz="2000" dirty="0">
              <a:latin typeface="Verdana" pitchFamily="34" charset="0"/>
            </a:endParaRPr>
          </a:p>
          <a:p>
            <a:r>
              <a:rPr lang="en-US" sz="2000" dirty="0">
                <a:latin typeface="Verdana" pitchFamily="34" charset="0"/>
              </a:rPr>
              <a:t>ISA can allow arbitrary choice of statically predicted direction, e.g., HP PA-RISC, Intel </a:t>
            </a:r>
            <a:r>
              <a:rPr lang="en-US" sz="2000" dirty="0" smtClean="0">
                <a:latin typeface="Verdana" pitchFamily="34" charset="0"/>
              </a:rPr>
              <a:t>IA-64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reported </a:t>
            </a:r>
            <a:r>
              <a:rPr lang="en-US" sz="2000" dirty="0">
                <a:latin typeface="Verdana" pitchFamily="34" charset="0"/>
              </a:rPr>
              <a:t>as ~80% accurate</a:t>
            </a:r>
            <a:endParaRPr lang="en-US" sz="3600" dirty="0"/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600075" y="1536700"/>
            <a:ext cx="7150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0" dirty="0">
                <a:latin typeface="Verdana" pitchFamily="34" charset="0"/>
              </a:rPr>
              <a:t>Overall probability a branch is taken is ~60-70% but: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97200" y="1879600"/>
            <a:ext cx="1346200" cy="1709738"/>
            <a:chOff x="2997200" y="1841500"/>
            <a:chExt cx="1346200" cy="1709738"/>
          </a:xfrm>
        </p:grpSpPr>
        <p:sp>
          <p:nvSpPr>
            <p:cNvPr id="11282" name="AutoShape 6"/>
            <p:cNvSpPr>
              <a:spLocks noChangeArrowheads="1"/>
            </p:cNvSpPr>
            <p:nvPr/>
          </p:nvSpPr>
          <p:spPr bwMode="auto">
            <a:xfrm>
              <a:off x="3924300" y="2173288"/>
              <a:ext cx="152400" cy="152400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AutoShape 7"/>
            <p:cNvSpPr>
              <a:spLocks noChangeArrowheads="1"/>
            </p:cNvSpPr>
            <p:nvPr/>
          </p:nvSpPr>
          <p:spPr bwMode="auto">
            <a:xfrm>
              <a:off x="3657600" y="2832100"/>
              <a:ext cx="685800" cy="457200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b="0">
                  <a:latin typeface="Verdana" pitchFamily="34" charset="0"/>
                </a:rPr>
                <a:t>JZ</a:t>
              </a:r>
            </a:p>
          </p:txBody>
        </p:sp>
        <p:sp>
          <p:nvSpPr>
            <p:cNvPr id="11284" name="Line 8"/>
            <p:cNvSpPr>
              <a:spLocks noChangeShapeType="1"/>
            </p:cNvSpPr>
            <p:nvPr/>
          </p:nvSpPr>
          <p:spPr bwMode="auto">
            <a:xfrm>
              <a:off x="4000501" y="2325688"/>
              <a:ext cx="0" cy="5064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9"/>
            <p:cNvSpPr>
              <a:spLocks noChangeShapeType="1"/>
            </p:cNvSpPr>
            <p:nvPr/>
          </p:nvSpPr>
          <p:spPr bwMode="auto">
            <a:xfrm flipH="1">
              <a:off x="4000499" y="3289300"/>
              <a:ext cx="0" cy="2619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10"/>
            <p:cNvSpPr>
              <a:spLocks noChangeShapeType="1"/>
            </p:cNvSpPr>
            <p:nvPr/>
          </p:nvSpPr>
          <p:spPr bwMode="auto">
            <a:xfrm flipH="1">
              <a:off x="3992563" y="1841500"/>
              <a:ext cx="0" cy="3492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Freeform 11"/>
            <p:cNvSpPr>
              <a:spLocks/>
            </p:cNvSpPr>
            <p:nvPr/>
          </p:nvSpPr>
          <p:spPr bwMode="auto">
            <a:xfrm>
              <a:off x="2997200" y="2254250"/>
              <a:ext cx="919163" cy="806450"/>
            </a:xfrm>
            <a:custGeom>
              <a:avLst/>
              <a:gdLst>
                <a:gd name="T0" fmla="*/ 398 w 579"/>
                <a:gd name="T1" fmla="*/ 719 h 719"/>
                <a:gd name="T2" fmla="*/ 0 w 579"/>
                <a:gd name="T3" fmla="*/ 719 h 719"/>
                <a:gd name="T4" fmla="*/ 0 w 579"/>
                <a:gd name="T5" fmla="*/ 0 h 719"/>
                <a:gd name="T6" fmla="*/ 579 w 579"/>
                <a:gd name="T7" fmla="*/ 0 h 7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9"/>
                <a:gd name="T13" fmla="*/ 0 h 719"/>
                <a:gd name="T14" fmla="*/ 579 w 579"/>
                <a:gd name="T15" fmla="*/ 719 h 7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3" name="Group 12"/>
          <p:cNvGrpSpPr>
            <a:grpSpLocks/>
          </p:cNvGrpSpPr>
          <p:nvPr/>
        </p:nvGrpSpPr>
        <p:grpSpPr bwMode="auto">
          <a:xfrm>
            <a:off x="5892800" y="1879600"/>
            <a:ext cx="1309688" cy="1720850"/>
            <a:chOff x="3975" y="960"/>
            <a:chExt cx="825" cy="1084"/>
          </a:xfrm>
        </p:grpSpPr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>
                <a:gd name="T0" fmla="*/ 398 w 579"/>
                <a:gd name="T1" fmla="*/ 719 h 719"/>
                <a:gd name="T2" fmla="*/ 0 w 579"/>
                <a:gd name="T3" fmla="*/ 719 h 719"/>
                <a:gd name="T4" fmla="*/ 0 w 579"/>
                <a:gd name="T5" fmla="*/ 0 h 719"/>
                <a:gd name="T6" fmla="*/ 579 w 579"/>
                <a:gd name="T7" fmla="*/ 0 h 7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9"/>
                <a:gd name="T13" fmla="*/ 0 h 719"/>
                <a:gd name="T14" fmla="*/ 579 w 579"/>
                <a:gd name="T15" fmla="*/ 719 h 7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b="0">
                  <a:latin typeface="Verdana" pitchFamily="34" charset="0"/>
                </a:rPr>
                <a:t>JZ</a:t>
              </a:r>
            </a:p>
          </p:txBody>
        </p:sp>
      </p:grpSp>
      <p:sp>
        <p:nvSpPr>
          <p:cNvPr id="11274" name="Text Box 19"/>
          <p:cNvSpPr txBox="1">
            <a:spLocks noChangeArrowheads="1"/>
          </p:cNvSpPr>
          <p:nvPr/>
        </p:nvSpPr>
        <p:spPr bwMode="auto">
          <a:xfrm>
            <a:off x="1414463" y="22653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 i="1">
                <a:solidFill>
                  <a:srgbClr val="56127A"/>
                </a:solidFill>
                <a:latin typeface="Verdana" pitchFamily="34" charset="0"/>
              </a:rPr>
              <a:t>backward</a:t>
            </a:r>
          </a:p>
          <a:p>
            <a:pPr algn="ctr" eaLnBrk="0" hangingPunct="0"/>
            <a:r>
              <a:rPr lang="en-US" sz="2000" b="0" i="1">
                <a:solidFill>
                  <a:srgbClr val="56127A"/>
                </a:solidFill>
                <a:latin typeface="Verdana" pitchFamily="34" charset="0"/>
              </a:rPr>
              <a:t>90%</a:t>
            </a:r>
          </a:p>
        </p:txBody>
      </p:sp>
      <p:sp>
        <p:nvSpPr>
          <p:cNvPr id="11275" name="Text Box 20"/>
          <p:cNvSpPr txBox="1">
            <a:spLocks noChangeArrowheads="1"/>
          </p:cNvSpPr>
          <p:nvPr/>
        </p:nvSpPr>
        <p:spPr bwMode="auto">
          <a:xfrm>
            <a:off x="4618038" y="2265363"/>
            <a:ext cx="11620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 i="1">
                <a:solidFill>
                  <a:srgbClr val="56127A"/>
                </a:solidFill>
                <a:latin typeface="Verdana" pitchFamily="34" charset="0"/>
              </a:rPr>
              <a:t>forward</a:t>
            </a:r>
          </a:p>
          <a:p>
            <a:pPr algn="ctr" eaLnBrk="0" hangingPunct="0"/>
            <a:r>
              <a:rPr lang="en-US" sz="2000" b="0" i="1">
                <a:solidFill>
                  <a:srgbClr val="56127A"/>
                </a:solidFill>
                <a:latin typeface="Verdana" pitchFamily="34" charset="0"/>
              </a:rPr>
              <a:t>50%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11302" y="6172170"/>
            <a:ext cx="2965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... but our ISA is fixed!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Branch Prediction</a:t>
            </a:r>
            <a:endParaRPr lang="en-US" sz="2400" dirty="0" smtClean="0">
              <a:latin typeface="+mn-lt"/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3249613" y="2846388"/>
            <a:ext cx="1856777" cy="182061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024599" y="3835400"/>
            <a:ext cx="263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5116113" y="3754625"/>
            <a:ext cx="242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 flipH="1" flipV="1">
            <a:off x="4052888" y="2078038"/>
            <a:ext cx="17462" cy="782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4065588" y="2084388"/>
            <a:ext cx="3555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1703466" y="3154288"/>
            <a:ext cx="47609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dirty="0" smtClean="0"/>
              <a:t>pc</a:t>
            </a:r>
            <a:endParaRPr lang="en-US" sz="2000" b="0" dirty="0">
              <a:latin typeface="Verdana" pitchFamily="34" charset="0"/>
            </a:endParaRPr>
          </a:p>
        </p:txBody>
      </p:sp>
      <p:sp>
        <p:nvSpPr>
          <p:cNvPr id="12303" name="Rectangle 13"/>
          <p:cNvSpPr>
            <a:spLocks noChangeArrowheads="1"/>
          </p:cNvSpPr>
          <p:nvPr/>
        </p:nvSpPr>
        <p:spPr bwMode="auto">
          <a:xfrm>
            <a:off x="5089488" y="1647825"/>
            <a:ext cx="25320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000" b="0" dirty="0">
                <a:latin typeface="Verdana" pitchFamily="34" charset="0"/>
              </a:rPr>
              <a:t>Truth/Feedback</a:t>
            </a:r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6040663" y="3360925"/>
            <a:ext cx="1436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0" dirty="0">
                <a:latin typeface="Verdana" pitchFamily="34" charset="0"/>
              </a:rPr>
              <a:t>Prediction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3651401" y="3546101"/>
            <a:ext cx="13144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b="0" dirty="0">
                <a:latin typeface="Verdana" pitchFamily="34" charset="0"/>
              </a:rPr>
              <a:t>Predictor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6469457" y="4545033"/>
            <a:ext cx="2144712" cy="1090042"/>
          </a:xfrm>
          <a:prstGeom prst="rect">
            <a:avLst/>
          </a:prstGeom>
          <a:noFill/>
          <a:ln w="12700">
            <a:solidFill>
              <a:srgbClr val="DADADA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ts val="300"/>
              </a:spcBef>
            </a:pPr>
            <a:r>
              <a:rPr lang="en-US" sz="2000" b="0" dirty="0">
                <a:latin typeface="Verdana" pitchFamily="34" charset="0"/>
              </a:rPr>
              <a:t>Operations</a:t>
            </a:r>
          </a:p>
          <a:p>
            <a:pPr lvl="1" eaLnBrk="0" hangingPunct="0">
              <a:spcBef>
                <a:spcPts val="300"/>
              </a:spcBef>
              <a:buFontTx/>
              <a:buChar char="•"/>
            </a:pPr>
            <a:r>
              <a:rPr lang="en-US" sz="2000" b="0" dirty="0">
                <a:latin typeface="Verdana" pitchFamily="34" charset="0"/>
              </a:rPr>
              <a:t> Predict</a:t>
            </a:r>
          </a:p>
          <a:p>
            <a:pPr lvl="1" eaLnBrk="0" hangingPunct="0">
              <a:spcBef>
                <a:spcPts val="300"/>
              </a:spcBef>
              <a:buFontTx/>
              <a:buChar char="•"/>
            </a:pPr>
            <a:r>
              <a:rPr lang="en-US" sz="2000" b="0" dirty="0">
                <a:latin typeface="Verdana" pitchFamily="34" charset="0"/>
              </a:rPr>
              <a:t> Update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rapezoid 7"/>
          <p:cNvSpPr/>
          <p:nvPr/>
        </p:nvSpPr>
        <p:spPr bwMode="auto">
          <a:xfrm rot="5400000">
            <a:off x="2349201" y="3706075"/>
            <a:ext cx="1073748" cy="277050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1795463" y="3584050"/>
            <a:ext cx="952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77266" y="2846388"/>
            <a:ext cx="9861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update</a:t>
            </a:r>
            <a:endParaRPr lang="en-US" sz="1800" dirty="0"/>
          </a:p>
        </p:txBody>
      </p:sp>
      <p:sp>
        <p:nvSpPr>
          <p:cNvPr id="26" name="TextBox 25"/>
          <p:cNvSpPr txBox="1"/>
          <p:nvPr/>
        </p:nvSpPr>
        <p:spPr>
          <a:xfrm rot="16200000" flipV="1">
            <a:off x="2941996" y="3641208"/>
            <a:ext cx="98456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predict</a:t>
            </a:r>
            <a:endParaRPr lang="en-US" sz="1800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2410692" y="3764478"/>
            <a:ext cx="3087584" cy="1163781"/>
          </a:xfrm>
          <a:custGeom>
            <a:avLst/>
            <a:gdLst>
              <a:gd name="connsiteX0" fmla="*/ 3087584 w 3099459"/>
              <a:gd name="connsiteY0" fmla="*/ 0 h 1151906"/>
              <a:gd name="connsiteX1" fmla="*/ 3099459 w 3099459"/>
              <a:gd name="connsiteY1" fmla="*/ 1151906 h 1151906"/>
              <a:gd name="connsiteX2" fmla="*/ 0 w 3099459"/>
              <a:gd name="connsiteY2" fmla="*/ 1116280 h 1151906"/>
              <a:gd name="connsiteX3" fmla="*/ 23750 w 3099459"/>
              <a:gd name="connsiteY3" fmla="*/ 285008 h 1151906"/>
              <a:gd name="connsiteX4" fmla="*/ 368135 w 3099459"/>
              <a:gd name="connsiteY4" fmla="*/ 285008 h 1151906"/>
              <a:gd name="connsiteX0" fmla="*/ 3075709 w 3087584"/>
              <a:gd name="connsiteY0" fmla="*/ 0 h 1163781"/>
              <a:gd name="connsiteX1" fmla="*/ 3087584 w 3087584"/>
              <a:gd name="connsiteY1" fmla="*/ 1151906 h 1163781"/>
              <a:gd name="connsiteX2" fmla="*/ 0 w 3087584"/>
              <a:gd name="connsiteY2" fmla="*/ 1163781 h 1163781"/>
              <a:gd name="connsiteX3" fmla="*/ 11875 w 3087584"/>
              <a:gd name="connsiteY3" fmla="*/ 285008 h 1163781"/>
              <a:gd name="connsiteX4" fmla="*/ 356260 w 3087584"/>
              <a:gd name="connsiteY4" fmla="*/ 285008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7584" h="1163781">
                <a:moveTo>
                  <a:pt x="3075709" y="0"/>
                </a:moveTo>
                <a:lnTo>
                  <a:pt x="3087584" y="1151906"/>
                </a:lnTo>
                <a:lnTo>
                  <a:pt x="0" y="1163781"/>
                </a:lnTo>
                <a:lnTo>
                  <a:pt x="11875" y="285008"/>
                </a:lnTo>
                <a:lnTo>
                  <a:pt x="356260" y="28500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Dynamic Branch Prediction</a:t>
            </a:r>
            <a:br>
              <a:rPr lang="en-US" smtClean="0"/>
            </a:br>
            <a:r>
              <a:rPr lang="en-US" sz="2400" i="1" smtClean="0"/>
              <a:t>learning based on past behavior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2300" y="1552575"/>
            <a:ext cx="7772400" cy="2314575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Temporal correlation</a:t>
            </a:r>
          </a:p>
          <a:p>
            <a:pPr lvl="1"/>
            <a:r>
              <a:rPr lang="en-US" sz="2000" dirty="0">
                <a:latin typeface="Verdana" pitchFamily="34" charset="0"/>
              </a:rPr>
              <a:t>The way a branch resolves may be a good predictor of the way it will resolve at the next </a:t>
            </a:r>
            <a:r>
              <a:rPr lang="en-US" sz="2000" dirty="0" smtClean="0">
                <a:latin typeface="Verdana" pitchFamily="34" charset="0"/>
              </a:rPr>
              <a:t>execution</a:t>
            </a:r>
            <a:endParaRPr lang="en-US" sz="2400" dirty="0">
              <a:latin typeface="Verdana" pitchFamily="34" charset="0"/>
            </a:endParaRPr>
          </a:p>
          <a:p>
            <a:r>
              <a:rPr lang="en-US" sz="2400" dirty="0">
                <a:latin typeface="Verdana" pitchFamily="34" charset="0"/>
              </a:rPr>
              <a:t>Spatial correlation </a:t>
            </a:r>
          </a:p>
          <a:p>
            <a:pPr lvl="1"/>
            <a:r>
              <a:rPr lang="en-US" sz="2000" dirty="0">
                <a:latin typeface="Verdana" pitchFamily="34" charset="0"/>
              </a:rPr>
              <a:t>Several branches may resolve in a highly correlated manner (a preferred path of execution)</a:t>
            </a:r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33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50863" y="1511300"/>
            <a:ext cx="7986712" cy="4783138"/>
          </a:xfrm>
        </p:spPr>
        <p:txBody>
          <a:bodyPr/>
          <a:lstStyle/>
          <a:p>
            <a:r>
              <a:rPr lang="en-US" sz="2400" dirty="0" smtClean="0"/>
              <a:t>There is a plethora of branch prediction schemes – their importance grows with the depth of processor pipeline</a:t>
            </a:r>
          </a:p>
          <a:p>
            <a:r>
              <a:rPr lang="en-US" sz="2400" dirty="0" smtClean="0"/>
              <a:t>Processors often use more than one prediction scheme</a:t>
            </a:r>
          </a:p>
          <a:p>
            <a:r>
              <a:rPr lang="en-US" sz="2400" dirty="0" smtClean="0"/>
              <a:t>It is usually easy to understand the data structures required to implement a  particular scheme</a:t>
            </a:r>
          </a:p>
          <a:p>
            <a:r>
              <a:rPr lang="en-US" sz="2400" dirty="0" smtClean="0"/>
              <a:t>It takes considerably more effort to 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ntegrate a prediction scheme in the pipeline 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nderstand the interactions between various schemes</a:t>
            </a:r>
          </a:p>
          <a:p>
            <a:pPr lvl="1"/>
            <a:r>
              <a:rPr lang="en-US" sz="2000" dirty="0" smtClean="0"/>
              <a:t>Understand the performance implications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6172170"/>
            <a:ext cx="3958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will start with the basics ...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0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ChangeArrowheads="1"/>
          </p:cNvSpPr>
          <p:nvPr/>
        </p:nvSpPr>
        <p:spPr bwMode="auto">
          <a:xfrm>
            <a:off x="617538" y="3971925"/>
            <a:ext cx="80772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i="1" dirty="0"/>
              <a:t>Instruction	</a:t>
            </a:r>
            <a:r>
              <a:rPr lang="en-US" i="1" dirty="0" smtClean="0"/>
              <a:t>   Direction known after</a:t>
            </a:r>
            <a:r>
              <a:rPr lang="en-US" i="1" dirty="0"/>
              <a:t> </a:t>
            </a:r>
            <a:r>
              <a:rPr lang="en-US" i="1" dirty="0" smtClean="0"/>
              <a:t>   Target known after</a:t>
            </a:r>
            <a:endParaRPr lang="en-US" i="1" dirty="0"/>
          </a:p>
          <a:p>
            <a:pPr marL="285750" indent="-285750" eaLnBrk="0" hangingPunct="0">
              <a:spcBef>
                <a:spcPct val="50000"/>
              </a:spcBef>
            </a:pPr>
            <a:r>
              <a:rPr lang="en-US" dirty="0"/>
              <a:t>J</a:t>
            </a:r>
          </a:p>
          <a:p>
            <a:pPr marL="285750" indent="-285750" eaLnBrk="0" hangingPunct="0">
              <a:spcBef>
                <a:spcPct val="50000"/>
              </a:spcBef>
            </a:pPr>
            <a:r>
              <a:rPr lang="en-US" dirty="0"/>
              <a:t>JR</a:t>
            </a:r>
          </a:p>
          <a:p>
            <a:pPr marL="285750" indent="-285750" eaLnBrk="0" hangingPunct="0">
              <a:spcBef>
                <a:spcPct val="50000"/>
              </a:spcBef>
            </a:pPr>
            <a:r>
              <a:rPr lang="en-US" dirty="0"/>
              <a:t>BEQZ/BNEZ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07975"/>
            <a:ext cx="7899400" cy="1192213"/>
          </a:xfrm>
        </p:spPr>
        <p:txBody>
          <a:bodyPr/>
          <a:lstStyle/>
          <a:p>
            <a:r>
              <a:rPr lang="en-US" smtClean="0"/>
              <a:t>MIPS Branches and Jumps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30238" y="1535113"/>
            <a:ext cx="7929562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Each instruction fetch depends on </a:t>
            </a:r>
            <a:r>
              <a:rPr lang="en-US" sz="2400" dirty="0" smtClean="0"/>
              <a:t>some  </a:t>
            </a:r>
            <a:r>
              <a:rPr lang="en-US" sz="2400" dirty="0"/>
              <a:t>information from the preceding instruction: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/>
              <a:t>   1. Is the preceding instruction a taken branch?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/>
              <a:t>   2. If so, what is the target address?</a:t>
            </a:r>
          </a:p>
        </p:txBody>
      </p:sp>
      <p:sp>
        <p:nvSpPr>
          <p:cNvPr id="2107398" name="Text Box 6"/>
          <p:cNvSpPr txBox="1">
            <a:spLocks noChangeArrowheads="1"/>
          </p:cNvSpPr>
          <p:nvPr/>
        </p:nvSpPr>
        <p:spPr bwMode="auto">
          <a:xfrm>
            <a:off x="6084888" y="5302250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399" name="Text Box 7"/>
          <p:cNvSpPr txBox="1">
            <a:spLocks noChangeArrowheads="1"/>
          </p:cNvSpPr>
          <p:nvPr/>
        </p:nvSpPr>
        <p:spPr bwMode="auto">
          <a:xfrm>
            <a:off x="2894013" y="4394200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400" name="Text Box 8"/>
          <p:cNvSpPr txBox="1">
            <a:spLocks noChangeArrowheads="1"/>
          </p:cNvSpPr>
          <p:nvPr/>
        </p:nvSpPr>
        <p:spPr bwMode="auto">
          <a:xfrm>
            <a:off x="6084888" y="4394200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401" name="Text Box 9"/>
          <p:cNvSpPr txBox="1">
            <a:spLocks noChangeArrowheads="1"/>
          </p:cNvSpPr>
          <p:nvPr/>
        </p:nvSpPr>
        <p:spPr bwMode="auto">
          <a:xfrm>
            <a:off x="2894013" y="4840288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402" name="Text Box 10"/>
          <p:cNvSpPr txBox="1">
            <a:spLocks noChangeArrowheads="1"/>
          </p:cNvSpPr>
          <p:nvPr/>
        </p:nvSpPr>
        <p:spPr bwMode="auto">
          <a:xfrm>
            <a:off x="6084888" y="4840288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After Reg. Fetch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897188" y="5302250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After Exec</a:t>
            </a:r>
            <a:endParaRPr lang="en-US" baseline="300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3363" y="5813495"/>
            <a:ext cx="6951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predictor can redirect the pc only after the relevant information required by the predictor is available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7398" grpId="0" autoUpdateAnimBg="0"/>
      <p:bldP spid="2107399" grpId="0" autoUpdateAnimBg="0"/>
      <p:bldP spid="2107400" grpId="0" autoUpdateAnimBg="0"/>
      <p:bldP spid="2107401" grpId="0" autoUpdateAnimBg="0"/>
      <p:bldP spid="2107402" grpId="0" autoUpdateAnimBg="0"/>
      <p:bldP spid="18" grpId="0" autoUpdateAnimBg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15313" cy="1143000"/>
          </a:xfrm>
        </p:spPr>
        <p:txBody>
          <a:bodyPr/>
          <a:lstStyle/>
          <a:p>
            <a:r>
              <a:rPr lang="en-US" sz="4000" dirty="0" smtClean="0"/>
              <a:t>Overview of control prediction</a:t>
            </a:r>
          </a:p>
        </p:txBody>
      </p:sp>
      <p:sp>
        <p:nvSpPr>
          <p:cNvPr id="2190340" name="Text Box 4"/>
          <p:cNvSpPr txBox="1">
            <a:spLocks noChangeArrowheads="1"/>
          </p:cNvSpPr>
          <p:nvPr/>
        </p:nvSpPr>
        <p:spPr bwMode="auto">
          <a:xfrm>
            <a:off x="279401" y="4367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2190362" name="Text Box 26"/>
          <p:cNvSpPr txBox="1">
            <a:spLocks noChangeArrowheads="1"/>
          </p:cNvSpPr>
          <p:nvPr/>
        </p:nvSpPr>
        <p:spPr bwMode="auto">
          <a:xfrm>
            <a:off x="1902571" y="4095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2190363" name="Text Box 27"/>
          <p:cNvSpPr txBox="1">
            <a:spLocks noChangeArrowheads="1"/>
          </p:cNvSpPr>
          <p:nvPr/>
        </p:nvSpPr>
        <p:spPr bwMode="auto">
          <a:xfrm>
            <a:off x="3516806" y="4095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2190364" name="Text Box 28"/>
          <p:cNvSpPr txBox="1">
            <a:spLocks noChangeArrowheads="1"/>
          </p:cNvSpPr>
          <p:nvPr/>
        </p:nvSpPr>
        <p:spPr bwMode="auto">
          <a:xfrm>
            <a:off x="5695725" y="4095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7434" name="Rectangle 30"/>
          <p:cNvSpPr>
            <a:spLocks noChangeArrowheads="1"/>
          </p:cNvSpPr>
          <p:nvPr/>
        </p:nvSpPr>
        <p:spPr bwMode="auto">
          <a:xfrm>
            <a:off x="1196181" y="1851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Next </a:t>
            </a:r>
            <a:r>
              <a:rPr lang="en-US" sz="1800" dirty="0" err="1"/>
              <a:t>Addr</a:t>
            </a:r>
            <a:endParaRPr lang="en-US" sz="1800" dirty="0"/>
          </a:p>
          <a:p>
            <a:pPr algn="ctr"/>
            <a:r>
              <a:rPr lang="en-US" sz="1800" dirty="0" err="1"/>
              <a:t>Pred</a:t>
            </a:r>
            <a:endParaRPr lang="en-US" sz="1800" dirty="0"/>
          </a:p>
        </p:txBody>
      </p:sp>
      <p:cxnSp>
        <p:nvCxnSpPr>
          <p:cNvPr id="17435" name="AutoShape 31"/>
          <p:cNvCxnSpPr>
            <a:cxnSpLocks noChangeShapeType="1"/>
            <a:stCxn id="17410" idx="3"/>
            <a:endCxn id="17434" idx="2"/>
          </p:cNvCxnSpPr>
          <p:nvPr/>
        </p:nvCxnSpPr>
        <p:spPr bwMode="auto">
          <a:xfrm flipV="1">
            <a:off x="1308100" y="2445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276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2190376" name="Text Box 40"/>
          <p:cNvSpPr txBox="1">
            <a:spLocks noChangeArrowheads="1"/>
          </p:cNvSpPr>
          <p:nvPr/>
        </p:nvSpPr>
        <p:spPr bwMode="auto">
          <a:xfrm>
            <a:off x="776582" y="2388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03300" y="2921000"/>
            <a:ext cx="8083550" cy="1524000"/>
            <a:chOff x="1003300" y="2921000"/>
            <a:chExt cx="8083550" cy="1524000"/>
          </a:xfrm>
        </p:grpSpPr>
        <p:sp>
          <p:nvSpPr>
            <p:cNvPr id="17410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44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17449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0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1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17443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17444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5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6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7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17438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17439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57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5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48378" y="5268410"/>
            <a:ext cx="847616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Given (pc, </a:t>
            </a:r>
            <a:r>
              <a:rPr lang="en-US" dirty="0" err="1" smtClean="0">
                <a:latin typeface="Comic Sans MS" pitchFamily="66" charset="0"/>
              </a:rPr>
              <a:t>ppc</a:t>
            </a:r>
            <a:r>
              <a:rPr lang="en-US" dirty="0" smtClean="0">
                <a:latin typeface="Comic Sans MS" pitchFamily="66" charset="0"/>
              </a:rPr>
              <a:t>), a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r>
              <a:rPr lang="en-US" dirty="0" smtClean="0">
                <a:latin typeface="Comic Sans MS" pitchFamily="66" charset="0"/>
              </a:rPr>
              <a:t> can be corrected (used to redirect the pc) as soon as it is detected. In fact, pc can be redirected as soon as we have a “better” prediction. However, for forward progress it is important that a correct pc should never be redirected. 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499350" y="1612293"/>
            <a:ext cx="1171574" cy="1915419"/>
            <a:chOff x="7499350" y="1612293"/>
            <a:chExt cx="1171574" cy="1915419"/>
          </a:xfrm>
        </p:grpSpPr>
        <p:sp>
          <p:nvSpPr>
            <p:cNvPr id="61" name="TextBox 60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61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2105025" y="2362200"/>
            <a:ext cx="1069974" cy="917575"/>
            <a:chOff x="2105025" y="2362200"/>
            <a:chExt cx="1069974" cy="917575"/>
          </a:xfrm>
        </p:grpSpPr>
        <p:sp>
          <p:nvSpPr>
            <p:cNvPr id="3" name="TextBox 2"/>
            <p:cNvSpPr txBox="1"/>
            <p:nvPr/>
          </p:nvSpPr>
          <p:spPr>
            <a:xfrm>
              <a:off x="2105025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457450" y="2238519"/>
            <a:ext cx="2565400" cy="1043773"/>
            <a:chOff x="2457450" y="2238519"/>
            <a:chExt cx="2565400" cy="1043773"/>
          </a:xfrm>
        </p:grpSpPr>
        <p:sp>
          <p:nvSpPr>
            <p:cNvPr id="51" name="TextBox 50"/>
            <p:cNvSpPr txBox="1"/>
            <p:nvPr/>
          </p:nvSpPr>
          <p:spPr>
            <a:xfrm>
              <a:off x="3952876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2457450" y="2094019"/>
            <a:ext cx="4479924" cy="1185755"/>
            <a:chOff x="2457450" y="2094019"/>
            <a:chExt cx="4479924" cy="1185755"/>
          </a:xfrm>
        </p:grpSpPr>
        <p:sp>
          <p:nvSpPr>
            <p:cNvPr id="50" name="TextBox 49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0340" grpId="0"/>
      <p:bldP spid="2190362" grpId="0"/>
      <p:bldP spid="2190363" grpId="0"/>
      <p:bldP spid="2190364" grpId="0"/>
      <p:bldP spid="2190376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339725"/>
            <a:ext cx="7902575" cy="1160463"/>
          </a:xfrm>
        </p:spPr>
        <p:txBody>
          <a:bodyPr lIns="90488" tIns="44450" rIns="90488" bIns="44450"/>
          <a:lstStyle/>
          <a:p>
            <a:r>
              <a:rPr lang="en-US" sz="4000" smtClean="0"/>
              <a:t>Next Address Predictor (NAP)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first attempt</a:t>
            </a:r>
            <a:endParaRPr lang="en-US" smtClean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771198" y="5235575"/>
            <a:ext cx="744274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smtClean="0"/>
              <a:t>Fetch: </a:t>
            </a:r>
            <a:r>
              <a:rPr lang="en-US" dirty="0" err="1" smtClean="0"/>
              <a:t>ppc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look up the target in BTB</a:t>
            </a:r>
          </a:p>
          <a:p>
            <a:pPr eaLnBrk="0" hangingPunct="0"/>
            <a:r>
              <a:rPr lang="en-US" dirty="0" smtClean="0"/>
              <a:t>Later check </a:t>
            </a:r>
            <a:r>
              <a:rPr lang="en-US" dirty="0"/>
              <a:t>prediction, if wrong then kill the instruction</a:t>
            </a:r>
          </a:p>
          <a:p>
            <a:pPr eaLnBrk="0" hangingPunct="0"/>
            <a:r>
              <a:rPr lang="en-US" dirty="0" smtClean="0"/>
              <a:t>and </a:t>
            </a:r>
            <a:r>
              <a:rPr lang="en-US" dirty="0"/>
              <a:t>update </a:t>
            </a:r>
            <a:r>
              <a:rPr lang="en-US" dirty="0" smtClean="0"/>
              <a:t>BTB</a:t>
            </a:r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741363" y="2709531"/>
            <a:ext cx="87210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iMem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1934597" y="2598738"/>
            <a:ext cx="65092" cy="520700"/>
            <a:chOff x="1177" y="1324"/>
            <a:chExt cx="41" cy="328"/>
          </a:xfrm>
        </p:grpSpPr>
        <p:sp>
          <p:nvSpPr>
            <p:cNvPr id="19529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1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2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2669670" y="4789487"/>
            <a:ext cx="187975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11"/>
          <p:cNvSpPr>
            <a:spLocks/>
          </p:cNvSpPr>
          <p:nvPr/>
        </p:nvSpPr>
        <p:spPr bwMode="auto">
          <a:xfrm>
            <a:off x="3723857" y="4395787"/>
            <a:ext cx="839857" cy="153988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9"/>
              <a:gd name="T22" fmla="*/ 0 h 97"/>
              <a:gd name="T23" fmla="*/ 529 w 529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Freeform 12"/>
          <p:cNvSpPr>
            <a:spLocks/>
          </p:cNvSpPr>
          <p:nvPr/>
        </p:nvSpPr>
        <p:spPr bwMode="auto">
          <a:xfrm>
            <a:off x="2656969" y="4548187"/>
            <a:ext cx="1906745" cy="153988"/>
          </a:xfrm>
          <a:custGeom>
            <a:avLst/>
            <a:gdLst>
              <a:gd name="T0" fmla="*/ 0 w 1201"/>
              <a:gd name="T1" fmla="*/ 96 h 97"/>
              <a:gd name="T2" fmla="*/ 48 w 1201"/>
              <a:gd name="T3" fmla="*/ 48 h 97"/>
              <a:gd name="T4" fmla="*/ 240 w 1201"/>
              <a:gd name="T5" fmla="*/ 48 h 97"/>
              <a:gd name="T6" fmla="*/ 288 w 1201"/>
              <a:gd name="T7" fmla="*/ 0 h 97"/>
              <a:gd name="T8" fmla="*/ 336 w 1201"/>
              <a:gd name="T9" fmla="*/ 48 h 97"/>
              <a:gd name="T10" fmla="*/ 1152 w 1201"/>
              <a:gd name="T11" fmla="*/ 48 h 97"/>
              <a:gd name="T12" fmla="*/ 1200 w 1201"/>
              <a:gd name="T13" fmla="*/ 96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1"/>
              <a:gd name="T22" fmla="*/ 0 h 97"/>
              <a:gd name="T23" fmla="*/ 1201 w 1201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3723857" y="478948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3366641" y="4013200"/>
            <a:ext cx="47609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9470" name="Freeform 15"/>
          <p:cNvSpPr>
            <a:spLocks/>
          </p:cNvSpPr>
          <p:nvPr/>
        </p:nvSpPr>
        <p:spPr bwMode="auto">
          <a:xfrm>
            <a:off x="2352144" y="2795588"/>
            <a:ext cx="763651" cy="1677988"/>
          </a:xfrm>
          <a:custGeom>
            <a:avLst/>
            <a:gdLst>
              <a:gd name="T0" fmla="*/ 480 w 481"/>
              <a:gd name="T1" fmla="*/ 1056 h 1057"/>
              <a:gd name="T2" fmla="*/ 480 w 481"/>
              <a:gd name="T3" fmla="*/ 0 h 1057"/>
              <a:gd name="T4" fmla="*/ 0 w 481"/>
              <a:gd name="T5" fmla="*/ 0 h 1057"/>
              <a:gd name="T6" fmla="*/ 0 60000 65536"/>
              <a:gd name="T7" fmla="*/ 0 60000 65536"/>
              <a:gd name="T8" fmla="*/ 0 60000 65536"/>
              <a:gd name="T9" fmla="*/ 0 w 481"/>
              <a:gd name="T10" fmla="*/ 0 h 1057"/>
              <a:gd name="T11" fmla="*/ 481 w 481"/>
              <a:gd name="T12" fmla="*/ 1057 h 10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Freeform 16"/>
          <p:cNvSpPr>
            <a:spLocks/>
          </p:cNvSpPr>
          <p:nvPr/>
        </p:nvSpPr>
        <p:spPr bwMode="auto">
          <a:xfrm>
            <a:off x="4181095" y="2808288"/>
            <a:ext cx="611238" cy="1512888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  <a:gd name="T6" fmla="*/ 0 60000 65536"/>
              <a:gd name="T7" fmla="*/ 0 60000 65536"/>
              <a:gd name="T8" fmla="*/ 0 60000 65536"/>
              <a:gd name="T9" fmla="*/ 0 w 385"/>
              <a:gd name="T10" fmla="*/ 0 h 1153"/>
              <a:gd name="T11" fmla="*/ 385 w 385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Rectangle 17"/>
          <p:cNvSpPr>
            <a:spLocks noChangeArrowheads="1"/>
          </p:cNvSpPr>
          <p:nvPr/>
        </p:nvSpPr>
        <p:spPr bwMode="auto">
          <a:xfrm>
            <a:off x="6689590" y="2065338"/>
            <a:ext cx="205896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Branch </a:t>
            </a:r>
            <a:r>
              <a:rPr lang="en-US" dirty="0" smtClean="0"/>
              <a:t>Target </a:t>
            </a:r>
            <a:endParaRPr lang="en-US" dirty="0"/>
          </a:p>
          <a:p>
            <a:pPr eaLnBrk="0" hangingPunct="0"/>
            <a:r>
              <a:rPr lang="en-US" dirty="0"/>
              <a:t>Buffer </a:t>
            </a:r>
            <a:r>
              <a:rPr lang="en-US" dirty="0" smtClean="0"/>
              <a:t> (BTB)</a:t>
            </a:r>
            <a:endParaRPr lang="en-US" dirty="0"/>
          </a:p>
          <a:p>
            <a:pPr eaLnBrk="0" hangingPunct="0"/>
            <a:r>
              <a:rPr lang="en-US" dirty="0"/>
              <a:t>(2</a:t>
            </a:r>
            <a:r>
              <a:rPr lang="en-US" baseline="30000" dirty="0"/>
              <a:t>k</a:t>
            </a:r>
            <a:r>
              <a:rPr lang="en-US" dirty="0"/>
              <a:t> entries)</a:t>
            </a:r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H="1">
            <a:off x="4098538" y="3487737"/>
            <a:ext cx="165114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4230312" y="3348038"/>
            <a:ext cx="331814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k</a:t>
            </a:r>
          </a:p>
        </p:txBody>
      </p:sp>
      <p:grpSp>
        <p:nvGrpSpPr>
          <p:cNvPr id="19475" name="Group 20"/>
          <p:cNvGrpSpPr>
            <a:grpSpLocks/>
          </p:cNvGrpSpPr>
          <p:nvPr/>
        </p:nvGrpSpPr>
        <p:grpSpPr bwMode="auto">
          <a:xfrm>
            <a:off x="1666287" y="1690688"/>
            <a:ext cx="687445" cy="3392487"/>
            <a:chOff x="1008" y="696"/>
            <a:chExt cx="433" cy="2305"/>
          </a:xfrm>
        </p:grpSpPr>
        <p:sp>
          <p:nvSpPr>
            <p:cNvPr id="19511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15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19526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7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8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6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17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19523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4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5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18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19520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1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2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9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>
                <a:gd name="T0" fmla="*/ 0 w 433"/>
                <a:gd name="T1" fmla="*/ 0 h 2304"/>
                <a:gd name="T2" fmla="*/ 432 w 433"/>
                <a:gd name="T3" fmla="*/ 0 h 2304"/>
                <a:gd name="T4" fmla="*/ 432 w 433"/>
                <a:gd name="T5" fmla="*/ 2303 h 2304"/>
                <a:gd name="T6" fmla="*/ 0 w 433"/>
                <a:gd name="T7" fmla="*/ 2303 h 2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3"/>
                <a:gd name="T13" fmla="*/ 0 h 2304"/>
                <a:gd name="T14" fmla="*/ 433 w 433"/>
                <a:gd name="T15" fmla="*/ 2304 h 2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9" name="Group 54"/>
          <p:cNvGrpSpPr>
            <a:grpSpLocks/>
          </p:cNvGrpSpPr>
          <p:nvPr/>
        </p:nvGrpSpPr>
        <p:grpSpPr bwMode="auto">
          <a:xfrm>
            <a:off x="4809797" y="1677988"/>
            <a:ext cx="1663837" cy="2260599"/>
            <a:chOff x="2988" y="688"/>
            <a:chExt cx="1048" cy="1424"/>
          </a:xfrm>
        </p:grpSpPr>
        <p:sp>
          <p:nvSpPr>
            <p:cNvPr id="19491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0" name="Rectangle 63"/>
          <p:cNvSpPr>
            <a:spLocks noChangeArrowheads="1"/>
          </p:cNvSpPr>
          <p:nvPr/>
        </p:nvSpPr>
        <p:spPr bwMode="auto">
          <a:xfrm>
            <a:off x="5119385" y="1604963"/>
            <a:ext cx="125264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predicted</a:t>
            </a:r>
          </a:p>
        </p:txBody>
      </p:sp>
      <p:sp>
        <p:nvSpPr>
          <p:cNvPr id="19481" name="Freeform 64"/>
          <p:cNvSpPr>
            <a:spLocks/>
          </p:cNvSpPr>
          <p:nvPr/>
        </p:nvSpPr>
        <p:spPr bwMode="auto">
          <a:xfrm>
            <a:off x="5667117" y="3951287"/>
            <a:ext cx="1588" cy="1169988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  <a:gd name="T4" fmla="*/ 0 60000 65536"/>
              <a:gd name="T5" fmla="*/ 0 60000 65536"/>
              <a:gd name="T6" fmla="*/ 0 w 1"/>
              <a:gd name="T7" fmla="*/ 0 h 737"/>
              <a:gd name="T8" fmla="*/ 1 w 1"/>
              <a:gd name="T9" fmla="*/ 737 h 7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Rectangle 66"/>
          <p:cNvSpPr>
            <a:spLocks noChangeArrowheads="1"/>
          </p:cNvSpPr>
          <p:nvPr/>
        </p:nvSpPr>
        <p:spPr bwMode="auto">
          <a:xfrm>
            <a:off x="5614726" y="4660900"/>
            <a:ext cx="95099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target</a:t>
            </a:r>
          </a:p>
        </p:txBody>
      </p:sp>
      <p:grpSp>
        <p:nvGrpSpPr>
          <p:cNvPr id="19485" name="Group 68"/>
          <p:cNvGrpSpPr>
            <a:grpSpLocks/>
          </p:cNvGrpSpPr>
          <p:nvPr/>
        </p:nvGrpSpPr>
        <p:grpSpPr bwMode="auto">
          <a:xfrm>
            <a:off x="5579798" y="2687638"/>
            <a:ext cx="65092" cy="520700"/>
            <a:chOff x="3473" y="1324"/>
            <a:chExt cx="41" cy="328"/>
          </a:xfrm>
        </p:grpSpPr>
        <p:sp>
          <p:nvSpPr>
            <p:cNvPr id="19487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6" name="Rectangle 73"/>
          <p:cNvSpPr>
            <a:spLocks noChangeArrowheads="1"/>
          </p:cNvSpPr>
          <p:nvPr/>
        </p:nvSpPr>
        <p:spPr bwMode="auto">
          <a:xfrm>
            <a:off x="5268622" y="1830388"/>
            <a:ext cx="955754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 target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4686" y="1632228"/>
            <a:ext cx="19913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pc is the only information NAP has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319088"/>
            <a:ext cx="7702550" cy="1168400"/>
          </a:xfrm>
        </p:spPr>
        <p:txBody>
          <a:bodyPr lIns="90488" tIns="44450" rIns="90488" bIns="44450"/>
          <a:lstStyle/>
          <a:p>
            <a:r>
              <a:rPr lang="en-US" smtClean="0"/>
              <a:t>Address Collisions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09588" y="3814763"/>
            <a:ext cx="6684962" cy="162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What will be fetched after the instruction at 1028?</a:t>
            </a:r>
          </a:p>
          <a:p>
            <a:pPr eaLnBrk="0" hangingPunct="0"/>
            <a:r>
              <a:rPr lang="en-US" dirty="0"/>
              <a:t>	NAP prediction	=	  		</a:t>
            </a:r>
          </a:p>
          <a:p>
            <a:pPr eaLnBrk="0" hangingPunct="0"/>
            <a:r>
              <a:rPr lang="en-US" dirty="0"/>
              <a:t>	Correct target	</a:t>
            </a:r>
            <a:r>
              <a:rPr lang="en-US" dirty="0">
                <a:solidFill>
                  <a:srgbClr val="56127A"/>
                </a:solidFill>
              </a:rPr>
              <a:t>	=			</a:t>
            </a:r>
          </a:p>
          <a:p>
            <a:pPr eaLnBrk="0" hangingPunct="0"/>
            <a:r>
              <a:rPr lang="en-US" dirty="0">
                <a:solidFill>
                  <a:srgbClr val="56127A"/>
                </a:solidFill>
                <a:latin typeface="Symbol" pitchFamily="18" charset="2"/>
              </a:rPr>
              <a:t>	</a:t>
            </a:r>
          </a:p>
          <a:p>
            <a:pPr eaLnBrk="0" hangingPunct="0"/>
            <a:r>
              <a:rPr lang="en-US" dirty="0">
                <a:solidFill>
                  <a:srgbClr val="56127A"/>
                </a:solidFill>
                <a:latin typeface="Symbol" pitchFamily="18" charset="2"/>
              </a:rPr>
              <a:t>	</a:t>
            </a:r>
            <a:endParaRPr lang="en-US" i="1" dirty="0">
              <a:solidFill>
                <a:srgbClr val="56127A"/>
              </a:solidFill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09613" y="2312988"/>
            <a:ext cx="1555750" cy="101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Assume a </a:t>
            </a:r>
          </a:p>
          <a:p>
            <a:pPr eaLnBrk="0" hangingPunct="0"/>
            <a:r>
              <a:rPr lang="en-US" dirty="0"/>
              <a:t>128-entry </a:t>
            </a:r>
          </a:p>
          <a:p>
            <a:pPr eaLnBrk="0" hangingPunct="0"/>
            <a:r>
              <a:rPr lang="en-US" dirty="0" smtClean="0"/>
              <a:t>BTB</a:t>
            </a:r>
            <a:endParaRPr lang="en-US" dirty="0"/>
          </a:p>
        </p:txBody>
      </p: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2398713" y="1562100"/>
            <a:ext cx="6375400" cy="2065338"/>
            <a:chOff x="1511" y="665"/>
            <a:chExt cx="4016" cy="1301"/>
          </a:xfrm>
        </p:grpSpPr>
        <p:grpSp>
          <p:nvGrpSpPr>
            <p:cNvPr id="20492" name="Group 6"/>
            <p:cNvGrpSpPr>
              <a:grpSpLocks/>
            </p:cNvGrpSpPr>
            <p:nvPr/>
          </p:nvGrpSpPr>
          <p:grpSpPr bwMode="auto">
            <a:xfrm>
              <a:off x="2096" y="1549"/>
              <a:ext cx="1040" cy="417"/>
              <a:chOff x="2096" y="1549"/>
              <a:chExt cx="1040" cy="417"/>
            </a:xfrm>
          </p:grpSpPr>
          <p:sp>
            <p:nvSpPr>
              <p:cNvPr id="20501" name="Rectangle 9"/>
              <p:cNvSpPr>
                <a:spLocks noChangeArrowheads="1"/>
              </p:cNvSpPr>
              <p:nvPr/>
            </p:nvSpPr>
            <p:spPr bwMode="auto">
              <a:xfrm>
                <a:off x="2096" y="1779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Rectangle 10"/>
              <p:cNvSpPr>
                <a:spLocks noChangeArrowheads="1"/>
              </p:cNvSpPr>
              <p:nvPr/>
            </p:nvSpPr>
            <p:spPr bwMode="auto">
              <a:xfrm>
                <a:off x="2319" y="1549"/>
                <a:ext cx="5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/>
                  <a:t>target</a:t>
                </a:r>
              </a:p>
            </p:txBody>
          </p:sp>
          <p:sp>
            <p:nvSpPr>
              <p:cNvPr id="20504" name="Rectangle 12"/>
              <p:cNvSpPr>
                <a:spLocks noChangeArrowheads="1"/>
              </p:cNvSpPr>
              <p:nvPr/>
            </p:nvSpPr>
            <p:spPr bwMode="auto">
              <a:xfrm>
                <a:off x="2286" y="1754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Rectangle 13"/>
              <p:cNvSpPr>
                <a:spLocks noChangeArrowheads="1"/>
              </p:cNvSpPr>
              <p:nvPr/>
            </p:nvSpPr>
            <p:spPr bwMode="auto">
              <a:xfrm>
                <a:off x="2326" y="1746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6" name="Rectangle 14"/>
              <p:cNvSpPr>
                <a:spLocks noChangeArrowheads="1"/>
              </p:cNvSpPr>
              <p:nvPr/>
            </p:nvSpPr>
            <p:spPr bwMode="auto">
              <a:xfrm>
                <a:off x="2319" y="1733"/>
                <a:ext cx="35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/>
                  <a:t>236</a:t>
                </a:r>
              </a:p>
            </p:txBody>
          </p:sp>
        </p:grpSp>
        <p:sp>
          <p:nvSpPr>
            <p:cNvPr id="20493" name="Rectangle 15"/>
            <p:cNvSpPr>
              <a:spLocks noChangeArrowheads="1"/>
            </p:cNvSpPr>
            <p:nvPr/>
          </p:nvSpPr>
          <p:spPr bwMode="auto">
            <a:xfrm>
              <a:off x="4015" y="1352"/>
              <a:ext cx="117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1028  Add .....</a:t>
              </a:r>
            </a:p>
          </p:txBody>
        </p:sp>
        <p:grpSp>
          <p:nvGrpSpPr>
            <p:cNvPr id="20494" name="Group 16"/>
            <p:cNvGrpSpPr>
              <a:grpSpLocks/>
            </p:cNvGrpSpPr>
            <p:nvPr/>
          </p:nvGrpSpPr>
          <p:grpSpPr bwMode="auto">
            <a:xfrm>
              <a:off x="4108" y="665"/>
              <a:ext cx="1419" cy="1220"/>
              <a:chOff x="4108" y="665"/>
              <a:chExt cx="1419" cy="1220"/>
            </a:xfrm>
          </p:grpSpPr>
          <p:sp>
            <p:nvSpPr>
              <p:cNvPr id="20497" name="Rectangle 17"/>
              <p:cNvSpPr>
                <a:spLocks noChangeArrowheads="1"/>
              </p:cNvSpPr>
              <p:nvPr/>
            </p:nvSpPr>
            <p:spPr bwMode="auto">
              <a:xfrm>
                <a:off x="4108" y="808"/>
                <a:ext cx="141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/>
                  <a:t>132  Jump 100</a:t>
                </a:r>
                <a:endParaRPr lang="en-US" sz="1400">
                  <a:solidFill>
                    <a:schemeClr val="bg2"/>
                  </a:solidFill>
                </a:endParaRPr>
              </a:p>
            </p:txBody>
          </p:sp>
          <p:sp>
            <p:nvSpPr>
              <p:cNvPr id="20498" name="Rectangle 18"/>
              <p:cNvSpPr>
                <a:spLocks noChangeArrowheads="1"/>
              </p:cNvSpPr>
              <p:nvPr/>
            </p:nvSpPr>
            <p:spPr bwMode="auto">
              <a:xfrm>
                <a:off x="4486" y="665"/>
                <a:ext cx="822" cy="12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95" name="Freeform 19"/>
            <p:cNvSpPr>
              <a:spLocks/>
            </p:cNvSpPr>
            <p:nvPr/>
          </p:nvSpPr>
          <p:spPr bwMode="auto">
            <a:xfrm>
              <a:off x="1511" y="951"/>
              <a:ext cx="2428" cy="970"/>
            </a:xfrm>
            <a:custGeom>
              <a:avLst/>
              <a:gdLst>
                <a:gd name="T0" fmla="*/ 2427 w 2428"/>
                <a:gd name="T1" fmla="*/ 0 h 970"/>
                <a:gd name="T2" fmla="*/ 0 w 2428"/>
                <a:gd name="T3" fmla="*/ 0 h 970"/>
                <a:gd name="T4" fmla="*/ 0 w 2428"/>
                <a:gd name="T5" fmla="*/ 969 h 970"/>
                <a:gd name="T6" fmla="*/ 507 w 2428"/>
                <a:gd name="T7" fmla="*/ 969 h 9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28"/>
                <a:gd name="T13" fmla="*/ 0 h 970"/>
                <a:gd name="T14" fmla="*/ 2428 w 2428"/>
                <a:gd name="T15" fmla="*/ 970 h 9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28" h="970">
                  <a:moveTo>
                    <a:pt x="2427" y="0"/>
                  </a:moveTo>
                  <a:lnTo>
                    <a:pt x="0" y="0"/>
                  </a:lnTo>
                  <a:lnTo>
                    <a:pt x="0" y="969"/>
                  </a:lnTo>
                  <a:lnTo>
                    <a:pt x="507" y="969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20"/>
            <p:cNvSpPr>
              <a:spLocks/>
            </p:cNvSpPr>
            <p:nvPr/>
          </p:nvSpPr>
          <p:spPr bwMode="auto">
            <a:xfrm>
              <a:off x="1607" y="1467"/>
              <a:ext cx="2428" cy="356"/>
            </a:xfrm>
            <a:custGeom>
              <a:avLst/>
              <a:gdLst>
                <a:gd name="T0" fmla="*/ 2427 w 2428"/>
                <a:gd name="T1" fmla="*/ 0 h 356"/>
                <a:gd name="T2" fmla="*/ 0 w 2428"/>
                <a:gd name="T3" fmla="*/ 0 h 356"/>
                <a:gd name="T4" fmla="*/ 0 w 2428"/>
                <a:gd name="T5" fmla="*/ 355 h 356"/>
                <a:gd name="T6" fmla="*/ 411 w 2428"/>
                <a:gd name="T7" fmla="*/ 355 h 3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28"/>
                <a:gd name="T13" fmla="*/ 0 h 356"/>
                <a:gd name="T14" fmla="*/ 2428 w 2428"/>
                <a:gd name="T15" fmla="*/ 356 h 3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28" h="356">
                  <a:moveTo>
                    <a:pt x="2427" y="0"/>
                  </a:moveTo>
                  <a:lnTo>
                    <a:pt x="0" y="0"/>
                  </a:lnTo>
                  <a:lnTo>
                    <a:pt x="0" y="355"/>
                  </a:lnTo>
                  <a:lnTo>
                    <a:pt x="411" y="355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21"/>
          <p:cNvSpPr>
            <a:spLocks noChangeArrowheads="1"/>
          </p:cNvSpPr>
          <p:nvPr/>
        </p:nvSpPr>
        <p:spPr bwMode="auto">
          <a:xfrm>
            <a:off x="7085013" y="3459163"/>
            <a:ext cx="14287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Instruction</a:t>
            </a:r>
          </a:p>
          <a:p>
            <a:pPr eaLnBrk="0" hangingPunct="0"/>
            <a:r>
              <a:rPr lang="en-US" sz="1800"/>
              <a:t>Memory</a:t>
            </a:r>
          </a:p>
        </p:txBody>
      </p:sp>
      <p:sp>
        <p:nvSpPr>
          <p:cNvPr id="2119702" name="Text Box 22"/>
          <p:cNvSpPr txBox="1">
            <a:spLocks noChangeArrowheads="1"/>
          </p:cNvSpPr>
          <p:nvPr/>
        </p:nvSpPr>
        <p:spPr bwMode="auto">
          <a:xfrm>
            <a:off x="4621213" y="4156075"/>
            <a:ext cx="6699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236</a:t>
            </a:r>
          </a:p>
        </p:txBody>
      </p:sp>
      <p:sp>
        <p:nvSpPr>
          <p:cNvPr id="2119703" name="Text Box 23"/>
          <p:cNvSpPr txBox="1">
            <a:spLocks noChangeArrowheads="1"/>
          </p:cNvSpPr>
          <p:nvPr/>
        </p:nvSpPr>
        <p:spPr bwMode="auto">
          <a:xfrm>
            <a:off x="4448175" y="4435475"/>
            <a:ext cx="831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1032</a:t>
            </a:r>
          </a:p>
        </p:txBody>
      </p:sp>
      <p:sp>
        <p:nvSpPr>
          <p:cNvPr id="2119704" name="Text Box 24"/>
          <p:cNvSpPr txBox="1">
            <a:spLocks noChangeArrowheads="1"/>
          </p:cNvSpPr>
          <p:nvPr/>
        </p:nvSpPr>
        <p:spPr bwMode="auto">
          <a:xfrm>
            <a:off x="1865313" y="5083175"/>
            <a:ext cx="49276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/>
              <a:t>kill</a:t>
            </a:r>
            <a:r>
              <a:rPr lang="en-US" dirty="0"/>
              <a:t>  PC=236 and </a:t>
            </a:r>
            <a:r>
              <a:rPr lang="en-US" i="1" dirty="0"/>
              <a:t>fetch</a:t>
            </a:r>
            <a:r>
              <a:rPr lang="en-US" dirty="0"/>
              <a:t> PC=1032</a:t>
            </a:r>
          </a:p>
          <a:p>
            <a:pPr eaLnBrk="0" hangingPunct="0"/>
            <a:endParaRPr lang="en-US" i="1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Is this a common occurrence?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</a:rPr>
              <a:t>	Can we avoid these bubbles?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1875" y="569592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81875" y="598173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2" grpId="0" autoUpdateAnimBg="0"/>
      <p:bldP spid="2119703" grpId="0" autoUpdateAnimBg="0"/>
      <p:bldP spid="2119704" grpId="0" uiExpand="1" build="p" autoUpdateAnimBg="0"/>
      <p:bldP spid="2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9125" cy="1143000"/>
          </a:xfrm>
        </p:spPr>
        <p:txBody>
          <a:bodyPr/>
          <a:lstStyle/>
          <a:p>
            <a:r>
              <a:rPr lang="en-US" sz="4000" dirty="0"/>
              <a:t>Use </a:t>
            </a:r>
            <a:r>
              <a:rPr lang="en-US" sz="4000" dirty="0" smtClean="0"/>
              <a:t>BTB </a:t>
            </a:r>
            <a:r>
              <a:rPr lang="en-US" sz="4000" dirty="0"/>
              <a:t>for Control Instructions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05000"/>
            <a:ext cx="7953375" cy="2314575"/>
          </a:xfrm>
        </p:spPr>
        <p:txBody>
          <a:bodyPr/>
          <a:lstStyle/>
          <a:p>
            <a:r>
              <a:rPr lang="en-US" sz="2400" dirty="0" smtClean="0"/>
              <a:t>BTB </a:t>
            </a:r>
            <a:r>
              <a:rPr lang="en-US" sz="2400" dirty="0"/>
              <a:t>contains useful information for branch and </a:t>
            </a:r>
            <a:r>
              <a:rPr lang="en-US" sz="2400" dirty="0" smtClean="0"/>
              <a:t>jump </a:t>
            </a:r>
            <a:r>
              <a:rPr lang="en-US" sz="2400" dirty="0"/>
              <a:t>instructions only</a:t>
            </a:r>
          </a:p>
          <a:p>
            <a:pPr marL="0" indent="0">
              <a:buNone/>
            </a:pPr>
            <a:r>
              <a:rPr lang="en-US" sz="2400" dirty="0">
                <a:latin typeface="Symbol" pitchFamily="18" charset="2"/>
              </a:rPr>
              <a:t>	</a:t>
            </a:r>
            <a:r>
              <a:rPr lang="en-US" sz="2400" dirty="0"/>
              <a:t> Do not update it for other instructions</a:t>
            </a:r>
          </a:p>
          <a:p>
            <a:endParaRPr lang="en-US" sz="2400" dirty="0"/>
          </a:p>
          <a:p>
            <a:r>
              <a:rPr lang="en-US" sz="2400" dirty="0"/>
              <a:t>For all other instructions the next PC is (PC)+</a:t>
            </a:r>
            <a:r>
              <a:rPr lang="en-US" sz="2400" dirty="0" smtClean="0"/>
              <a:t>4!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28875" y="4540389"/>
            <a:ext cx="5476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How to achieve this effect without decoding the instruction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Branch Target Buffer (BTB)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5114925"/>
            <a:ext cx="7772400" cy="1171575"/>
          </a:xfrm>
        </p:spPr>
        <p:txBody>
          <a:bodyPr/>
          <a:lstStyle/>
          <a:p>
            <a:r>
              <a:rPr lang="en-US" sz="2000" dirty="0"/>
              <a:t>Keep the (pc, target pc) in the BTB</a:t>
            </a:r>
          </a:p>
          <a:p>
            <a:r>
              <a:rPr lang="en-US" sz="2000" dirty="0" smtClean="0"/>
              <a:t>pc+4 is predicted if no pc match is found</a:t>
            </a:r>
          </a:p>
          <a:p>
            <a:r>
              <a:rPr lang="en-US" sz="2000" dirty="0" smtClean="0"/>
              <a:t>BTB </a:t>
            </a:r>
            <a:r>
              <a:rPr lang="en-US" sz="2000" dirty="0"/>
              <a:t>is updated only for branches and </a:t>
            </a:r>
            <a:r>
              <a:rPr lang="en-US" sz="2000" dirty="0" smtClean="0"/>
              <a:t>jumps</a:t>
            </a:r>
          </a:p>
          <a:p>
            <a:endParaRPr lang="en-US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75138" y="1508125"/>
            <a:ext cx="379095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2</a:t>
            </a:r>
            <a:r>
              <a:rPr lang="en-US" baseline="30000"/>
              <a:t>k</a:t>
            </a:r>
            <a:r>
              <a:rPr lang="en-US"/>
              <a:t>-entry direct-mapped BTB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00088" y="1489075"/>
            <a:ext cx="7681912" cy="3705225"/>
            <a:chOff x="380" y="510"/>
            <a:chExt cx="4839" cy="2499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80" y="510"/>
              <a:ext cx="746" cy="2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/>
                <a:t>I-Cache</a:t>
              </a: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98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96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>
                  <a:gd name="T0" fmla="*/ 0 w 529"/>
                  <a:gd name="T1" fmla="*/ 96 h 97"/>
                  <a:gd name="T2" fmla="*/ 48 w 529"/>
                  <a:gd name="T3" fmla="*/ 48 h 97"/>
                  <a:gd name="T4" fmla="*/ 240 w 529"/>
                  <a:gd name="T5" fmla="*/ 48 h 97"/>
                  <a:gd name="T6" fmla="*/ 288 w 529"/>
                  <a:gd name="T7" fmla="*/ 0 h 97"/>
                  <a:gd name="T8" fmla="*/ 336 w 529"/>
                  <a:gd name="T9" fmla="*/ 48 h 97"/>
                  <a:gd name="T10" fmla="*/ 480 w 529"/>
                  <a:gd name="T11" fmla="*/ 48 h 97"/>
                  <a:gd name="T12" fmla="*/ 528 w 529"/>
                  <a:gd name="T13" fmla="*/ 96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9"/>
                  <a:gd name="T22" fmla="*/ 0 h 97"/>
                  <a:gd name="T23" fmla="*/ 529 w 529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>
                  <a:gd name="T0" fmla="*/ 0 w 1201"/>
                  <a:gd name="T1" fmla="*/ 96 h 97"/>
                  <a:gd name="T2" fmla="*/ 48 w 1201"/>
                  <a:gd name="T3" fmla="*/ 48 h 97"/>
                  <a:gd name="T4" fmla="*/ 240 w 1201"/>
                  <a:gd name="T5" fmla="*/ 48 h 97"/>
                  <a:gd name="T6" fmla="*/ 288 w 1201"/>
                  <a:gd name="T7" fmla="*/ 0 h 97"/>
                  <a:gd name="T8" fmla="*/ 336 w 1201"/>
                  <a:gd name="T9" fmla="*/ 48 h 97"/>
                  <a:gd name="T10" fmla="*/ 1152 w 1201"/>
                  <a:gd name="T11" fmla="*/ 48 h 97"/>
                  <a:gd name="T12" fmla="*/ 1200 w 1201"/>
                  <a:gd name="T13" fmla="*/ 96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1"/>
                  <a:gd name="T22" fmla="*/ 0 h 97"/>
                  <a:gd name="T23" fmla="*/ 1201 w 1201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94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607" y="536"/>
              <a:ext cx="322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/>
                <a:t>PC</a:t>
              </a:r>
            </a:p>
          </p:txBody>
        </p:sp>
        <p:sp>
          <p:nvSpPr>
            <p:cNvPr id="14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>
                <a:gd name="T0" fmla="*/ 480 w 481"/>
                <a:gd name="T1" fmla="*/ 1056 h 1057"/>
                <a:gd name="T2" fmla="*/ 480 w 481"/>
                <a:gd name="T3" fmla="*/ 0 h 1057"/>
                <a:gd name="T4" fmla="*/ 0 w 481"/>
                <a:gd name="T5" fmla="*/ 0 h 1057"/>
                <a:gd name="T6" fmla="*/ 0 60000 65536"/>
                <a:gd name="T7" fmla="*/ 0 60000 65536"/>
                <a:gd name="T8" fmla="*/ 0 60000 65536"/>
                <a:gd name="T9" fmla="*/ 0 w 481"/>
                <a:gd name="T10" fmla="*/ 0 h 1057"/>
                <a:gd name="T11" fmla="*/ 481 w 481"/>
                <a:gd name="T12" fmla="*/ 1057 h 10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>
                <a:gd name="T0" fmla="*/ 0 w 385"/>
                <a:gd name="T1" fmla="*/ 1152 h 1153"/>
                <a:gd name="T2" fmla="*/ 0 w 385"/>
                <a:gd name="T3" fmla="*/ 0 h 1153"/>
                <a:gd name="T4" fmla="*/ 384 w 385"/>
                <a:gd name="T5" fmla="*/ 0 h 1153"/>
                <a:gd name="T6" fmla="*/ 0 60000 65536"/>
                <a:gd name="T7" fmla="*/ 0 60000 65536"/>
                <a:gd name="T8" fmla="*/ 0 60000 65536"/>
                <a:gd name="T9" fmla="*/ 0 w 385"/>
                <a:gd name="T10" fmla="*/ 0 h 1153"/>
                <a:gd name="T11" fmla="*/ 385 w 385"/>
                <a:gd name="T12" fmla="*/ 1153 h 1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9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k</a:t>
              </a:r>
            </a:p>
          </p:txBody>
        </p: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039"/>
              <a:chOff x="512" y="896"/>
              <a:chExt cx="433" cy="2039"/>
            </a:xfrm>
          </p:grpSpPr>
          <p:sp>
            <p:nvSpPr>
              <p:cNvPr id="79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91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4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5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88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Line 38"/>
              <p:cNvSpPr>
                <a:spLocks noChangeShapeType="1"/>
              </p:cNvSpPr>
              <p:nvPr/>
            </p:nvSpPr>
            <p:spPr bwMode="auto">
              <a:xfrm>
                <a:off x="516" y="27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038"/>
              </a:xfrm>
              <a:custGeom>
                <a:avLst/>
                <a:gdLst>
                  <a:gd name="T0" fmla="*/ 0 w 433"/>
                  <a:gd name="T1" fmla="*/ 0 h 2304"/>
                  <a:gd name="T2" fmla="*/ 432 w 433"/>
                  <a:gd name="T3" fmla="*/ 0 h 2304"/>
                  <a:gd name="T4" fmla="*/ 432 w 433"/>
                  <a:gd name="T5" fmla="*/ 2303 h 2304"/>
                  <a:gd name="T6" fmla="*/ 0 w 433"/>
                  <a:gd name="T7" fmla="*/ 2303 h 23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3"/>
                  <a:gd name="T13" fmla="*/ 0 h 2304"/>
                  <a:gd name="T14" fmla="*/ 433 w 433"/>
                  <a:gd name="T15" fmla="*/ 2304 h 23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42"/>
            <p:cNvGrpSpPr>
              <a:grpSpLocks/>
            </p:cNvGrpSpPr>
            <p:nvPr/>
          </p:nvGrpSpPr>
          <p:grpSpPr bwMode="auto">
            <a:xfrm>
              <a:off x="2543" y="770"/>
              <a:ext cx="2676" cy="2239"/>
              <a:chOff x="2543" y="770"/>
              <a:chExt cx="2676" cy="2239"/>
            </a:xfrm>
          </p:grpSpPr>
          <p:grpSp>
            <p:nvGrpSpPr>
              <p:cNvPr id="21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694" cy="2207"/>
                <a:chOff x="4719" y="874"/>
                <a:chExt cx="694" cy="2207"/>
              </a:xfrm>
            </p:grpSpPr>
            <p:grpSp>
              <p:nvGrpSpPr>
                <p:cNvPr id="62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7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3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9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/>
                    <a:t>Valid</a:t>
                  </a:r>
                </a:p>
              </p:txBody>
            </p:sp>
            <p:grpSp>
              <p:nvGrpSpPr>
                <p:cNvPr id="64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>
                    <a:gd name="T0" fmla="*/ 0 w 1"/>
                    <a:gd name="T1" fmla="*/ 744 h 745"/>
                    <a:gd name="T2" fmla="*/ 0 w 1"/>
                    <a:gd name="T3" fmla="*/ 0 h 745"/>
                    <a:gd name="T4" fmla="*/ 0 60000 65536"/>
                    <a:gd name="T5" fmla="*/ 0 60000 65536"/>
                    <a:gd name="T6" fmla="*/ 0 w 1"/>
                    <a:gd name="T7" fmla="*/ 0 h 745"/>
                    <a:gd name="T8" fmla="*/ 1 w 1"/>
                    <a:gd name="T9" fmla="*/ 745 h 74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Rectangle 60"/>
                <p:cNvSpPr>
                  <a:spLocks noChangeArrowheads="1"/>
                </p:cNvSpPr>
                <p:nvPr/>
              </p:nvSpPr>
              <p:spPr bwMode="auto">
                <a:xfrm>
                  <a:off x="4920" y="2770"/>
                  <a:ext cx="493" cy="2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/>
                    <a:t>valid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131" cy="2239"/>
                <a:chOff x="2543" y="770"/>
                <a:chExt cx="1131" cy="2239"/>
              </a:xfrm>
            </p:grpSpPr>
            <p:grpSp>
              <p:nvGrpSpPr>
                <p:cNvPr id="42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54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8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9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6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/>
                    <a:t>Entry PC</a:t>
                  </a:r>
                </a:p>
              </p:txBody>
            </p:sp>
            <p:sp>
              <p:nvSpPr>
                <p:cNvPr id="44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>
                    <a:gd name="T0" fmla="*/ 0 w 1"/>
                    <a:gd name="T1" fmla="*/ 256 h 257"/>
                    <a:gd name="T2" fmla="*/ 0 w 1"/>
                    <a:gd name="T3" fmla="*/ 0 h 257"/>
                    <a:gd name="T4" fmla="*/ 0 60000 65536"/>
                    <a:gd name="T5" fmla="*/ 0 60000 65536"/>
                    <a:gd name="T6" fmla="*/ 0 w 1"/>
                    <a:gd name="T7" fmla="*/ 0 h 257"/>
                    <a:gd name="T8" fmla="*/ 1 w 1"/>
                    <a:gd name="T9" fmla="*/ 257 h 25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>
                    <a:gd name="T0" fmla="*/ 0 w 1"/>
                    <a:gd name="T1" fmla="*/ 200 h 201"/>
                    <a:gd name="T2" fmla="*/ 0 w 1"/>
                    <a:gd name="T3" fmla="*/ 0 h 201"/>
                    <a:gd name="T4" fmla="*/ 0 60000 65536"/>
                    <a:gd name="T5" fmla="*/ 0 60000 65536"/>
                    <a:gd name="T6" fmla="*/ 0 w 1"/>
                    <a:gd name="T7" fmla="*/ 0 h 201"/>
                    <a:gd name="T8" fmla="*/ 1 w 1"/>
                    <a:gd name="T9" fmla="*/ 201 h 20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45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/>
                    <a:t>=</a:t>
                  </a:r>
                </a:p>
              </p:txBody>
            </p:sp>
            <p:sp>
              <p:nvSpPr>
                <p:cNvPr id="48" name="Rectangle 76"/>
                <p:cNvSpPr>
                  <a:spLocks noChangeArrowheads="1"/>
                </p:cNvSpPr>
                <p:nvPr/>
              </p:nvSpPr>
              <p:spPr bwMode="auto">
                <a:xfrm>
                  <a:off x="3061" y="2704"/>
                  <a:ext cx="613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/>
                    <a:t>match</a:t>
                  </a:r>
                </a:p>
              </p:txBody>
            </p:sp>
            <p:grpSp>
              <p:nvGrpSpPr>
                <p:cNvPr id="49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5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153" cy="2215"/>
                <a:chOff x="3636" y="858"/>
                <a:chExt cx="1153" cy="2215"/>
              </a:xfrm>
            </p:grpSpPr>
            <p:grpSp>
              <p:nvGrpSpPr>
                <p:cNvPr id="24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3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13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/>
                    <a:t>predicted</a:t>
                  </a:r>
                </a:p>
              </p:txBody>
            </p:sp>
            <p:sp>
              <p:nvSpPr>
                <p:cNvPr id="26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>
                    <a:gd name="T0" fmla="*/ 0 w 1"/>
                    <a:gd name="T1" fmla="*/ 736 h 737"/>
                    <a:gd name="T2" fmla="*/ 0 w 1"/>
                    <a:gd name="T3" fmla="*/ 0 h 737"/>
                    <a:gd name="T4" fmla="*/ 0 60000 65536"/>
                    <a:gd name="T5" fmla="*/ 0 60000 65536"/>
                    <a:gd name="T6" fmla="*/ 0 w 1"/>
                    <a:gd name="T7" fmla="*/ 0 h 737"/>
                    <a:gd name="T8" fmla="*/ 1 w 1"/>
                    <a:gd name="T9" fmla="*/ 737 h 73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Rectangle 94"/>
                <p:cNvSpPr>
                  <a:spLocks noChangeArrowheads="1"/>
                </p:cNvSpPr>
                <p:nvPr/>
              </p:nvSpPr>
              <p:spPr bwMode="auto">
                <a:xfrm>
                  <a:off x="4190" y="2769"/>
                  <a:ext cx="599" cy="27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/>
                    <a:t>target</a:t>
                  </a:r>
                </a:p>
              </p:txBody>
            </p:sp>
            <p:grpSp>
              <p:nvGrpSpPr>
                <p:cNvPr id="28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30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80"/>
                  <a:ext cx="713" cy="23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600"/>
                    <a:t>target PC</a:t>
                  </a:r>
                </a:p>
              </p:txBody>
            </p:sp>
          </p:grpSp>
        </p:grpSp>
        <p:sp>
          <p:nvSpPr>
            <p:cNvPr id="20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>
                <a:gd name="T0" fmla="*/ 0 w 1536"/>
                <a:gd name="T1" fmla="*/ 0 h 912"/>
                <a:gd name="T2" fmla="*/ 0 w 1536"/>
                <a:gd name="T3" fmla="*/ 912 h 912"/>
                <a:gd name="T4" fmla="*/ 1536 w 1536"/>
                <a:gd name="T5" fmla="*/ 912 h 912"/>
                <a:gd name="T6" fmla="*/ 0 60000 65536"/>
                <a:gd name="T7" fmla="*/ 0 60000 65536"/>
                <a:gd name="T8" fmla="*/ 0 60000 65536"/>
                <a:gd name="T9" fmla="*/ 0 w 1536"/>
                <a:gd name="T10" fmla="*/ 0 h 912"/>
                <a:gd name="T11" fmla="*/ 1536 w 153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" name="TextBox 108"/>
          <p:cNvSpPr txBox="1">
            <a:spLocks noChangeArrowheads="1"/>
          </p:cNvSpPr>
          <p:nvPr/>
        </p:nvSpPr>
        <p:spPr bwMode="auto">
          <a:xfrm>
            <a:off x="1358900" y="6207126"/>
            <a:ext cx="7450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Permits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ppc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to be determined </a:t>
            </a:r>
            <a:r>
              <a:rPr lang="en-US" i="1" dirty="0">
                <a:solidFill>
                  <a:srgbClr val="FF0000"/>
                </a:solidFill>
                <a:latin typeface="Comic Sans MS" pitchFamily="66" charset="0"/>
              </a:rPr>
              <a:t>before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instruction is decoded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6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169863"/>
            <a:ext cx="7842250" cy="1320800"/>
          </a:xfrm>
        </p:spPr>
        <p:txBody>
          <a:bodyPr lIns="90488" tIns="44450" rIns="90488" bIns="44450"/>
          <a:lstStyle/>
          <a:p>
            <a:r>
              <a:rPr lang="en-US" dirty="0" smtClean="0"/>
              <a:t>Consulting BTB Before Decoding</a:t>
            </a:r>
          </a:p>
        </p:txBody>
      </p:sp>
      <p:grpSp>
        <p:nvGrpSpPr>
          <p:cNvPr id="23554" name="Group 3"/>
          <p:cNvGrpSpPr>
            <a:grpSpLocks/>
          </p:cNvGrpSpPr>
          <p:nvPr/>
        </p:nvGrpSpPr>
        <p:grpSpPr bwMode="auto">
          <a:xfrm>
            <a:off x="1235075" y="1593850"/>
            <a:ext cx="7226300" cy="1936750"/>
            <a:chOff x="778" y="1004"/>
            <a:chExt cx="4518" cy="1220"/>
          </a:xfrm>
        </p:grpSpPr>
        <p:grpSp>
          <p:nvGrpSpPr>
            <p:cNvPr id="23560" name="Group 4"/>
            <p:cNvGrpSpPr>
              <a:grpSpLocks/>
            </p:cNvGrpSpPr>
            <p:nvPr/>
          </p:nvGrpSpPr>
          <p:grpSpPr bwMode="auto">
            <a:xfrm>
              <a:off x="3784" y="1004"/>
              <a:ext cx="1512" cy="1220"/>
              <a:chOff x="3784" y="1004"/>
              <a:chExt cx="1512" cy="1220"/>
            </a:xfrm>
          </p:grpSpPr>
          <p:sp>
            <p:nvSpPr>
              <p:cNvPr id="23574" name="Rectangle 5"/>
              <p:cNvSpPr>
                <a:spLocks noChangeArrowheads="1"/>
              </p:cNvSpPr>
              <p:nvPr/>
            </p:nvSpPr>
            <p:spPr bwMode="auto">
              <a:xfrm>
                <a:off x="3784" y="1691"/>
                <a:ext cx="1165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/>
                  <a:t>1028  Add .....</a:t>
                </a:r>
              </a:p>
            </p:txBody>
          </p:sp>
          <p:grpSp>
            <p:nvGrpSpPr>
              <p:cNvPr id="23575" name="Group 6"/>
              <p:cNvGrpSpPr>
                <a:grpSpLocks/>
              </p:cNvGrpSpPr>
              <p:nvPr/>
            </p:nvGrpSpPr>
            <p:grpSpPr bwMode="auto">
              <a:xfrm>
                <a:off x="3878" y="1004"/>
                <a:ext cx="1418" cy="1220"/>
                <a:chOff x="3878" y="1004"/>
                <a:chExt cx="1418" cy="1220"/>
              </a:xfrm>
            </p:grpSpPr>
            <p:sp>
              <p:nvSpPr>
                <p:cNvPr id="23576" name="Rectangle 7"/>
                <p:cNvSpPr>
                  <a:spLocks noChangeArrowheads="1"/>
                </p:cNvSpPr>
                <p:nvPr/>
              </p:nvSpPr>
              <p:spPr bwMode="auto">
                <a:xfrm>
                  <a:off x="3878" y="1147"/>
                  <a:ext cx="1418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US" sz="1800"/>
                    <a:t>132  Jump 100</a:t>
                  </a:r>
                  <a:endParaRPr lang="en-US" sz="140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577" name="Rectangle 8"/>
                <p:cNvSpPr>
                  <a:spLocks noChangeArrowheads="1"/>
                </p:cNvSpPr>
                <p:nvPr/>
              </p:nvSpPr>
              <p:spPr bwMode="auto">
                <a:xfrm>
                  <a:off x="4255" y="1004"/>
                  <a:ext cx="822" cy="122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778" y="1521"/>
              <a:ext cx="2189" cy="428"/>
              <a:chOff x="778" y="1521"/>
              <a:chExt cx="2189" cy="428"/>
            </a:xfrm>
          </p:grpSpPr>
          <p:sp>
            <p:nvSpPr>
              <p:cNvPr id="23565" name="Rectangle 12"/>
              <p:cNvSpPr>
                <a:spLocks noChangeArrowheads="1"/>
              </p:cNvSpPr>
              <p:nvPr/>
            </p:nvSpPr>
            <p:spPr bwMode="auto">
              <a:xfrm>
                <a:off x="1927" y="1762"/>
                <a:ext cx="1040" cy="13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Rectangle 13"/>
              <p:cNvSpPr>
                <a:spLocks noChangeArrowheads="1"/>
              </p:cNvSpPr>
              <p:nvPr/>
            </p:nvSpPr>
            <p:spPr bwMode="auto">
              <a:xfrm>
                <a:off x="2150" y="1532"/>
                <a:ext cx="4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/>
                  <a:t>target</a:t>
                </a:r>
              </a:p>
            </p:txBody>
          </p:sp>
          <p:sp>
            <p:nvSpPr>
              <p:cNvPr id="23568" name="Rectangle 15"/>
              <p:cNvSpPr>
                <a:spLocks noChangeArrowheads="1"/>
              </p:cNvSpPr>
              <p:nvPr/>
            </p:nvSpPr>
            <p:spPr bwMode="auto">
              <a:xfrm>
                <a:off x="2117" y="1737"/>
                <a:ext cx="67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9" name="Rectangle 16"/>
              <p:cNvSpPr>
                <a:spLocks noChangeArrowheads="1"/>
              </p:cNvSpPr>
              <p:nvPr/>
            </p:nvSpPr>
            <p:spPr bwMode="auto">
              <a:xfrm>
                <a:off x="2157" y="1729"/>
                <a:ext cx="33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0" name="Rectangle 17"/>
              <p:cNvSpPr>
                <a:spLocks noChangeArrowheads="1"/>
              </p:cNvSpPr>
              <p:nvPr/>
            </p:nvSpPr>
            <p:spPr bwMode="auto">
              <a:xfrm>
                <a:off x="2150" y="1716"/>
                <a:ext cx="35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/>
                  <a:t>236</a:t>
                </a:r>
              </a:p>
            </p:txBody>
          </p:sp>
          <p:sp>
            <p:nvSpPr>
              <p:cNvPr id="23571" name="Rectangle 18"/>
              <p:cNvSpPr>
                <a:spLocks noChangeArrowheads="1"/>
              </p:cNvSpPr>
              <p:nvPr/>
            </p:nvSpPr>
            <p:spPr bwMode="auto">
              <a:xfrm>
                <a:off x="778" y="1760"/>
                <a:ext cx="1040" cy="136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2" name="Rectangle 19"/>
              <p:cNvSpPr>
                <a:spLocks noChangeArrowheads="1"/>
              </p:cNvSpPr>
              <p:nvPr/>
            </p:nvSpPr>
            <p:spPr bwMode="auto">
              <a:xfrm>
                <a:off x="948" y="1521"/>
                <a:ext cx="65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/>
                  <a:t>entry PC</a:t>
                </a:r>
              </a:p>
            </p:txBody>
          </p:sp>
          <p:sp>
            <p:nvSpPr>
              <p:cNvPr id="23573" name="Rectangle 20"/>
              <p:cNvSpPr>
                <a:spLocks noChangeArrowheads="1"/>
              </p:cNvSpPr>
              <p:nvPr/>
            </p:nvSpPr>
            <p:spPr bwMode="auto">
              <a:xfrm>
                <a:off x="1063" y="1714"/>
                <a:ext cx="35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/>
                  <a:t>132</a:t>
                </a:r>
              </a:p>
            </p:txBody>
          </p:sp>
        </p:grpSp>
        <p:sp>
          <p:nvSpPr>
            <p:cNvPr id="23562" name="Freeform 21"/>
            <p:cNvSpPr>
              <a:spLocks/>
            </p:cNvSpPr>
            <p:nvPr/>
          </p:nvSpPr>
          <p:spPr bwMode="auto">
            <a:xfrm>
              <a:off x="1227" y="1268"/>
              <a:ext cx="2658" cy="286"/>
            </a:xfrm>
            <a:custGeom>
              <a:avLst/>
              <a:gdLst>
                <a:gd name="T0" fmla="*/ 2657 w 2658"/>
                <a:gd name="T1" fmla="*/ 0 h 286"/>
                <a:gd name="T2" fmla="*/ 0 w 2658"/>
                <a:gd name="T3" fmla="*/ 0 h 286"/>
                <a:gd name="T4" fmla="*/ 0 w 2658"/>
                <a:gd name="T5" fmla="*/ 285 h 286"/>
                <a:gd name="T6" fmla="*/ 0 60000 65536"/>
                <a:gd name="T7" fmla="*/ 0 60000 65536"/>
                <a:gd name="T8" fmla="*/ 0 60000 65536"/>
                <a:gd name="T9" fmla="*/ 0 w 2658"/>
                <a:gd name="T10" fmla="*/ 0 h 286"/>
                <a:gd name="T11" fmla="*/ 2658 w 2658"/>
                <a:gd name="T12" fmla="*/ 286 h 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58" h="286">
                  <a:moveTo>
                    <a:pt x="2657" y="0"/>
                  </a:moveTo>
                  <a:lnTo>
                    <a:pt x="0" y="0"/>
                  </a:lnTo>
                  <a:lnTo>
                    <a:pt x="0" y="285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5" name="Rectangle 22"/>
          <p:cNvSpPr>
            <a:spLocks noChangeArrowheads="1"/>
          </p:cNvSpPr>
          <p:nvPr/>
        </p:nvSpPr>
        <p:spPr bwMode="auto">
          <a:xfrm>
            <a:off x="757238" y="3957638"/>
            <a:ext cx="8121650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342900" indent="-342900" eaLnBrk="0" hangingPunct="0">
              <a:buBlip>
                <a:blip r:embed="rId2"/>
              </a:buBlip>
            </a:pPr>
            <a:r>
              <a:rPr lang="en-US" dirty="0"/>
              <a:t> </a:t>
            </a:r>
            <a:r>
              <a:rPr lang="en-US" dirty="0" smtClean="0"/>
              <a:t>If the </a:t>
            </a:r>
            <a:r>
              <a:rPr lang="en-US" dirty="0"/>
              <a:t>match for pc </a:t>
            </a:r>
            <a:r>
              <a:rPr lang="en-US" dirty="0" smtClean="0"/>
              <a:t>fails, pc+4 is fetched</a:t>
            </a:r>
          </a:p>
          <a:p>
            <a:pPr marL="800100" lvl="1" indent="-342900" eaLnBrk="0" hangingPunct="0">
              <a:buBlip>
                <a:blip r:embed="rId2"/>
              </a:buBlip>
            </a:pPr>
            <a:r>
              <a:rPr lang="en-US" dirty="0" smtClean="0"/>
              <a:t>pc=132, match succeeds, instruction at 236 is fetched</a:t>
            </a:r>
          </a:p>
          <a:p>
            <a:pPr marL="800100" lvl="1" indent="-342900" eaLnBrk="0" hangingPunct="0">
              <a:buBlip>
                <a:blip r:embed="rId2"/>
              </a:buBlip>
            </a:pPr>
            <a:r>
              <a:rPr lang="en-US" dirty="0" smtClean="0"/>
              <a:t>pc=1028, match fails, instruction at 1028+4 is fetched</a:t>
            </a:r>
          </a:p>
          <a:p>
            <a:pPr eaLnBrk="0" hangingPunct="0"/>
            <a:r>
              <a:rPr lang="en-US" i="1" dirty="0"/>
              <a:t>	 </a:t>
            </a:r>
            <a:r>
              <a:rPr lang="en-US" dirty="0">
                <a:latin typeface="Symbol" pitchFamily="18" charset="2"/>
              </a:rPr>
              <a:t></a:t>
            </a:r>
            <a:r>
              <a:rPr lang="en-US" i="1" dirty="0"/>
              <a:t> eliminates false predictions after ALU </a:t>
            </a:r>
            <a:r>
              <a:rPr lang="en-US" i="1" dirty="0" smtClean="0"/>
              <a:t>instructions</a:t>
            </a:r>
            <a:endParaRPr lang="en-US" dirty="0"/>
          </a:p>
          <a:p>
            <a:pPr marL="342900" indent="-342900" eaLnBrk="0" hangingPunct="0">
              <a:buBlip>
                <a:blip r:embed="rId2"/>
              </a:buBlip>
            </a:pPr>
            <a:r>
              <a:rPr lang="en-US" dirty="0"/>
              <a:t> BTB contains entries only for control transfer instructions</a:t>
            </a:r>
          </a:p>
          <a:p>
            <a:pPr lvl="1" eaLnBrk="0" hangingPunct="0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latin typeface="Symbol" pitchFamily="18" charset="2"/>
              </a:rPr>
              <a:t></a:t>
            </a:r>
            <a:r>
              <a:rPr lang="en-US" dirty="0" smtClean="0"/>
              <a:t> </a:t>
            </a:r>
            <a:r>
              <a:rPr lang="en-US" i="1" dirty="0"/>
              <a:t>more room to store branch targets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68588" y="5998976"/>
            <a:ext cx="500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Even very small BTBs are very effective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Next </a:t>
            </a:r>
            <a:r>
              <a:rPr lang="en-US" sz="4000" dirty="0" err="1" smtClean="0"/>
              <a:t>Addr</a:t>
            </a:r>
            <a:r>
              <a:rPr lang="en-US" sz="4000" dirty="0" smtClean="0"/>
              <a:t> Predictor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predPc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update(Redirect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6975" y="3286125"/>
            <a:ext cx="35621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implementations:</a:t>
            </a:r>
          </a:p>
          <a:p>
            <a:pPr marL="457200" indent="-457200">
              <a:buAutoNum type="alphaLcParenR"/>
            </a:pPr>
            <a:r>
              <a:rPr lang="en-US" dirty="0" smtClean="0"/>
              <a:t>Simple PC+4 predictor</a:t>
            </a:r>
          </a:p>
          <a:p>
            <a:pPr marL="457200" indent="-457200">
              <a:buAutoNum type="alphaLcParenR"/>
            </a:pPr>
            <a:r>
              <a:rPr lang="en-US" dirty="0" smtClean="0"/>
              <a:t>Predictor using BTB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PC+4 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mkPcPlus4(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predPc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update(Redirect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524000"/>
            <a:ext cx="84486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entryPcArr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Vector#(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BtbEntries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)=truncate(pc&gt;&gt;2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pc)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predPc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tag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[index] &amp;&amp; tag ==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entryPcArr.sub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(index))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ppcArr.sub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(index);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else 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(pc + 4);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Action update(Redirect redirect); ...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61268" cy="1143000"/>
          </a:xfrm>
        </p:spPr>
        <p:txBody>
          <a:bodyPr/>
          <a:lstStyle/>
          <a:p>
            <a:r>
              <a:rPr lang="en-US" sz="4000" dirty="0" smtClean="0"/>
              <a:t>BTB predictor update method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078" y="2743199"/>
            <a:ext cx="7155542" cy="2945082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update(Redirect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redirect);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redirect.taken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let index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redirect.pc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let tag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redirect.pc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[index] &lt;= True;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entryPcArr.upd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tag);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ppcArr.upd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redirect.nextPc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1267" y="1603169"/>
            <a:ext cx="73283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Input redirect </a:t>
            </a:r>
            <a:r>
              <a:rPr lang="en-US" dirty="0">
                <a:cs typeface="Courier New" pitchFamily="49" charset="0"/>
              </a:rPr>
              <a:t>contains pc, the correct next pc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whether the branch was taken or not (to avoid making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entries for not-taken </a:t>
            </a:r>
            <a:r>
              <a:rPr lang="en-US" dirty="0" smtClean="0">
                <a:cs typeface="Courier New" pitchFamily="49" charset="0"/>
              </a:rPr>
              <a:t>branches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6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42288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Integrating BTB in the 2-Stage pipeline</a:t>
            </a:r>
            <a:endParaRPr lang="en-US" sz="3600" dirty="0" smtClean="0"/>
          </a:p>
        </p:txBody>
      </p:sp>
      <p:sp>
        <p:nvSpPr>
          <p:cNvPr id="143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4"/>
            <a:ext cx="8151813" cy="464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edirect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mkBtb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 bwMode="auto">
          <a:xfrm flipH="1">
            <a:off x="2343150" y="3150632"/>
            <a:ext cx="600075" cy="18466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2-Stage-DH pipeline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doFetch</a:t>
            </a:r>
            <a:r>
              <a:rPr lang="en-US" dirty="0"/>
              <a:t>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else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0650" y="278130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update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btb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628899" y="3676650"/>
            <a:ext cx="2705100" cy="952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643187" y="3507373"/>
            <a:ext cx="258127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btb.predPc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(pc)</a:t>
            </a:r>
            <a:endParaRPr lang="en-US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5624" y="2965966"/>
            <a:ext cx="344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change pc only on a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mispredict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1686" y="2534500"/>
            <a:ext cx="79533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btb.update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redirect.first.mispredict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5" grpId="0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/>
              <a:t>2-Stage-DH pipeline</a:t>
            </a:r>
            <a:br>
              <a:rPr lang="en-US" sz="4000" dirty="0"/>
            </a:br>
            <a:r>
              <a:rPr lang="en-US" sz="4000" dirty="0" err="1"/>
              <a:t>doExecute</a:t>
            </a:r>
            <a:r>
              <a:rPr lang="en-US" sz="4000" dirty="0"/>
              <a:t> </a:t>
            </a:r>
            <a:r>
              <a:rPr lang="en-US" sz="4000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     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1950" y="5648325"/>
            <a:ext cx="461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send information about branch resolution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727793"/>
            <a:ext cx="8577989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ea typeface="Calibri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== J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Jr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Br)</a:t>
            </a:r>
            <a:b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</a:b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redirect.enq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(Redirect{pc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pc,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nextPc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eInst.addr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taken: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eInst.brTaken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brType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});</a:t>
            </a:r>
            <a:b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</a:b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</a:t>
            </a:r>
            <a:r>
              <a:rPr lang="en-US" sz="1600" b="1" dirty="0">
                <a:latin typeface="Courier New"/>
                <a:ea typeface="Calibri"/>
              </a:rPr>
              <a:t>if</a:t>
            </a:r>
            <a:r>
              <a:rPr lang="en-US" sz="1600" dirty="0">
                <a:latin typeface="Courier New"/>
                <a:ea typeface="Calibri"/>
              </a:rPr>
              <a:t>(</a:t>
            </a:r>
            <a:r>
              <a:rPr lang="en-US" sz="1600" dirty="0" err="1">
                <a:latin typeface="Courier New"/>
                <a:ea typeface="Calibri"/>
              </a:rPr>
              <a:t>eInst.mispredict</a:t>
            </a:r>
            <a:r>
              <a:rPr lang="en-US" sz="1600" dirty="0">
                <a:latin typeface="Courier New"/>
                <a:ea typeface="Calibri"/>
              </a:rPr>
              <a:t>) </a:t>
            </a:r>
            <a:r>
              <a:rPr lang="en-US" sz="1600" dirty="0" err="1">
                <a:latin typeface="Courier New"/>
                <a:ea typeface="Calibri"/>
              </a:rPr>
              <a:t>eEpoch</a:t>
            </a:r>
            <a:r>
              <a:rPr lang="en-US" sz="1600" dirty="0">
                <a:latin typeface="Courier New"/>
                <a:ea typeface="Calibri"/>
              </a:rPr>
              <a:t> &lt;= !</a:t>
            </a:r>
            <a:r>
              <a:rPr lang="en-US" sz="1600" dirty="0" err="1">
                <a:latin typeface="Courier New"/>
                <a:ea typeface="Calibri"/>
              </a:rPr>
              <a:t>eEpoch</a:t>
            </a:r>
            <a:r>
              <a:rPr lang="en-US" sz="1600" dirty="0">
                <a:latin typeface="Courier New"/>
                <a:ea typeface="Calibri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d2e.deq;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23" y="352302"/>
            <a:ext cx="8368145" cy="1143000"/>
          </a:xfrm>
        </p:spPr>
        <p:txBody>
          <a:bodyPr/>
          <a:lstStyle/>
          <a:p>
            <a:r>
              <a:rPr lang="en-US" dirty="0" smtClean="0"/>
              <a:t>Multiple Predictors:</a:t>
            </a:r>
            <a:r>
              <a:rPr lang="en-US" dirty="0"/>
              <a:t> </a:t>
            </a:r>
            <a:r>
              <a:rPr lang="en-US" dirty="0" smtClean="0"/>
              <a:t>BTB + Branch Direction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78" y="5291469"/>
            <a:ext cx="7772400" cy="131888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Suppose we maintain a table of how a particular Br has resolved before. At the decode stage we can consult this table to check if the incoming (pc, </a:t>
            </a:r>
            <a:r>
              <a:rPr lang="en-US" sz="2000" dirty="0" err="1" smtClean="0"/>
              <a:t>ppc</a:t>
            </a:r>
            <a:r>
              <a:rPr lang="en-US" sz="2000" dirty="0" smtClean="0"/>
              <a:t>) pair matches our prediction. If not redirect the pc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401" y="4367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902571" y="4095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516806" y="4095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695725" y="4095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196181" y="1851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Next </a:t>
            </a:r>
            <a:r>
              <a:rPr lang="en-US" sz="1800" dirty="0" err="1"/>
              <a:t>Addr</a:t>
            </a:r>
            <a:endParaRPr lang="en-US" sz="1800" dirty="0"/>
          </a:p>
          <a:p>
            <a:pPr algn="ctr"/>
            <a:r>
              <a:rPr lang="en-US" sz="1800" dirty="0" err="1"/>
              <a:t>Pred</a:t>
            </a:r>
            <a:endParaRPr lang="en-US" sz="1800" dirty="0"/>
          </a:p>
        </p:txBody>
      </p:sp>
      <p:cxnSp>
        <p:nvCxnSpPr>
          <p:cNvPr id="12" name="AutoShape 31"/>
          <p:cNvCxnSpPr>
            <a:cxnSpLocks noChangeShapeType="1"/>
            <a:stCxn id="16" idx="3"/>
            <a:endCxn id="11" idx="2"/>
          </p:cNvCxnSpPr>
          <p:nvPr/>
        </p:nvCxnSpPr>
        <p:spPr bwMode="auto">
          <a:xfrm flipV="1">
            <a:off x="1308100" y="2445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276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776582" y="2388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3300" y="2921000"/>
            <a:ext cx="8083550" cy="1524000"/>
            <a:chOff x="1003300" y="2921000"/>
            <a:chExt cx="8083550" cy="15240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99350" y="1612293"/>
            <a:ext cx="1171574" cy="1915419"/>
            <a:chOff x="7499350" y="1612293"/>
            <a:chExt cx="1171574" cy="1915419"/>
          </a:xfrm>
        </p:grpSpPr>
        <p:sp>
          <p:nvSpPr>
            <p:cNvPr id="38" name="TextBox 37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105025" y="2347570"/>
            <a:ext cx="1069974" cy="917575"/>
            <a:chOff x="2105025" y="2362200"/>
            <a:chExt cx="1069974" cy="917575"/>
          </a:xfrm>
        </p:grpSpPr>
        <p:sp>
          <p:nvSpPr>
            <p:cNvPr id="41" name="TextBox 40"/>
            <p:cNvSpPr txBox="1"/>
            <p:nvPr/>
          </p:nvSpPr>
          <p:spPr>
            <a:xfrm>
              <a:off x="2105025" y="2624866"/>
              <a:ext cx="1069974" cy="58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Br 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Dir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Pred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457450" y="2238519"/>
            <a:ext cx="2565400" cy="1043773"/>
            <a:chOff x="2457450" y="2238519"/>
            <a:chExt cx="2565400" cy="1043773"/>
          </a:xfrm>
        </p:grpSpPr>
        <p:sp>
          <p:nvSpPr>
            <p:cNvPr id="45" name="TextBox 44"/>
            <p:cNvSpPr txBox="1"/>
            <p:nvPr/>
          </p:nvSpPr>
          <p:spPr>
            <a:xfrm>
              <a:off x="3952876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457450" y="2094019"/>
            <a:ext cx="4479924" cy="1185755"/>
            <a:chOff x="2457450" y="2094019"/>
            <a:chExt cx="4479924" cy="1185755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36810" y="4691371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stay tuned</a:t>
            </a:r>
            <a:endParaRPr lang="en-U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"/>
          <p:cNvGrpSpPr>
            <a:grpSpLocks/>
          </p:cNvGrpSpPr>
          <p:nvPr/>
        </p:nvGrpSpPr>
        <p:grpSpPr bwMode="auto">
          <a:xfrm>
            <a:off x="6051550" y="1350963"/>
            <a:ext cx="2481263" cy="5168900"/>
            <a:chOff x="3229" y="879"/>
            <a:chExt cx="1563" cy="3256"/>
          </a:xfrm>
        </p:grpSpPr>
        <p:sp>
          <p:nvSpPr>
            <p:cNvPr id="9229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30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31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32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i="1"/>
            </a:p>
          </p:txBody>
        </p:sp>
        <p:sp>
          <p:nvSpPr>
            <p:cNvPr id="9233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I-cache</a:t>
              </a:r>
            </a:p>
          </p:txBody>
        </p:sp>
        <p:sp>
          <p:nvSpPr>
            <p:cNvPr id="9234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Fetch Buffer</a:t>
              </a:r>
            </a:p>
          </p:txBody>
        </p:sp>
        <p:sp>
          <p:nvSpPr>
            <p:cNvPr id="9235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Issue</a:t>
              </a:r>
            </a:p>
            <a:p>
              <a:pPr algn="ctr" eaLnBrk="0" hangingPunct="0"/>
              <a:r>
                <a:rPr lang="en-US" sz="1800"/>
                <a:t>Buffer</a:t>
              </a:r>
            </a:p>
          </p:txBody>
        </p:sp>
        <p:sp>
          <p:nvSpPr>
            <p:cNvPr id="9236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Func.</a:t>
              </a:r>
            </a:p>
            <a:p>
              <a:pPr algn="ctr" eaLnBrk="0" hangingPunct="0"/>
              <a:r>
                <a:rPr lang="en-US" sz="1800"/>
                <a:t>Units</a:t>
              </a:r>
            </a:p>
          </p:txBody>
        </p:sp>
        <p:sp>
          <p:nvSpPr>
            <p:cNvPr id="9237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Arch.</a:t>
              </a:r>
            </a:p>
            <a:p>
              <a:pPr algn="ctr" eaLnBrk="0" hangingPunct="0"/>
              <a:r>
                <a:rPr lang="en-US" sz="1800"/>
                <a:t>State</a:t>
              </a:r>
            </a:p>
          </p:txBody>
        </p:sp>
        <p:sp>
          <p:nvSpPr>
            <p:cNvPr id="9238" name="Line 12"/>
            <p:cNvSpPr>
              <a:spLocks noChangeAspect="1" noChangeShapeType="1"/>
            </p:cNvSpPr>
            <p:nvPr/>
          </p:nvSpPr>
          <p:spPr bwMode="auto">
            <a:xfrm rot="54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/>
                <a:t>Execute</a:t>
              </a:r>
            </a:p>
          </p:txBody>
        </p:sp>
        <p:sp>
          <p:nvSpPr>
            <p:cNvPr id="9243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/>
                <a:t>Decode</a:t>
              </a:r>
            </a:p>
          </p:txBody>
        </p:sp>
        <p:sp>
          <p:nvSpPr>
            <p:cNvPr id="9244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Result</a:t>
              </a:r>
            </a:p>
            <a:p>
              <a:pPr algn="ctr" eaLnBrk="0" hangingPunct="0"/>
              <a:r>
                <a:rPr lang="en-US" sz="1800"/>
                <a:t>Buffer</a:t>
              </a:r>
            </a:p>
          </p:txBody>
        </p:sp>
        <p:sp>
          <p:nvSpPr>
            <p:cNvPr id="9245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/>
                <a:t>Commit</a:t>
              </a:r>
            </a:p>
          </p:txBody>
        </p:sp>
        <p:sp>
          <p:nvSpPr>
            <p:cNvPr id="9248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PC</a:t>
              </a:r>
            </a:p>
          </p:txBody>
        </p:sp>
        <p:sp>
          <p:nvSpPr>
            <p:cNvPr id="9249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i="1"/>
                <a:t>Fetch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565650" y="1266826"/>
            <a:ext cx="1727200" cy="4597404"/>
            <a:chOff x="2876" y="798"/>
            <a:chExt cx="1088" cy="2896"/>
          </a:xfrm>
        </p:grpSpPr>
        <p:sp>
          <p:nvSpPr>
            <p:cNvPr id="9226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>
                <a:gd name="T0" fmla="*/ 608 w 608"/>
                <a:gd name="T1" fmla="*/ 2765 h 2774"/>
                <a:gd name="T2" fmla="*/ 466 w 608"/>
                <a:gd name="T3" fmla="*/ 2744 h 2774"/>
                <a:gd name="T4" fmla="*/ 424 w 608"/>
                <a:gd name="T5" fmla="*/ 2712 h 2774"/>
                <a:gd name="T6" fmla="*/ 393 w 608"/>
                <a:gd name="T7" fmla="*/ 2707 h 2774"/>
                <a:gd name="T8" fmla="*/ 351 w 608"/>
                <a:gd name="T9" fmla="*/ 2676 h 2774"/>
                <a:gd name="T10" fmla="*/ 288 w 608"/>
                <a:gd name="T11" fmla="*/ 2655 h 2774"/>
                <a:gd name="T12" fmla="*/ 225 w 608"/>
                <a:gd name="T13" fmla="*/ 2602 h 2774"/>
                <a:gd name="T14" fmla="*/ 173 w 608"/>
                <a:gd name="T15" fmla="*/ 2529 h 2774"/>
                <a:gd name="T16" fmla="*/ 152 w 608"/>
                <a:gd name="T17" fmla="*/ 2477 h 2774"/>
                <a:gd name="T18" fmla="*/ 110 w 608"/>
                <a:gd name="T19" fmla="*/ 2456 h 2774"/>
                <a:gd name="T20" fmla="*/ 58 w 608"/>
                <a:gd name="T21" fmla="*/ 2309 h 2774"/>
                <a:gd name="T22" fmla="*/ 37 w 608"/>
                <a:gd name="T23" fmla="*/ 2215 h 2774"/>
                <a:gd name="T24" fmla="*/ 26 w 608"/>
                <a:gd name="T25" fmla="*/ 2152 h 2774"/>
                <a:gd name="T26" fmla="*/ 16 w 608"/>
                <a:gd name="T27" fmla="*/ 2089 h 2774"/>
                <a:gd name="T28" fmla="*/ 0 w 608"/>
                <a:gd name="T29" fmla="*/ 1754 h 2774"/>
                <a:gd name="T30" fmla="*/ 5 w 608"/>
                <a:gd name="T31" fmla="*/ 1073 h 2774"/>
                <a:gd name="T32" fmla="*/ 84 w 608"/>
                <a:gd name="T33" fmla="*/ 393 h 2774"/>
                <a:gd name="T34" fmla="*/ 147 w 608"/>
                <a:gd name="T35" fmla="*/ 204 h 2774"/>
                <a:gd name="T36" fmla="*/ 183 w 608"/>
                <a:gd name="T37" fmla="*/ 183 h 2774"/>
                <a:gd name="T38" fmla="*/ 225 w 608"/>
                <a:gd name="T39" fmla="*/ 152 h 2774"/>
                <a:gd name="T40" fmla="*/ 241 w 608"/>
                <a:gd name="T41" fmla="*/ 131 h 2774"/>
                <a:gd name="T42" fmla="*/ 325 w 608"/>
                <a:gd name="T43" fmla="*/ 68 h 2774"/>
                <a:gd name="T44" fmla="*/ 513 w 608"/>
                <a:gd name="T45" fmla="*/ 10 h 2774"/>
                <a:gd name="T46" fmla="*/ 534 w 608"/>
                <a:gd name="T47" fmla="*/ 5 h 2774"/>
                <a:gd name="T48" fmla="*/ 566 w 608"/>
                <a:gd name="T49" fmla="*/ 0 h 27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8"/>
                <a:gd name="T76" fmla="*/ 0 h 2774"/>
                <a:gd name="T77" fmla="*/ 608 w 608"/>
                <a:gd name="T78" fmla="*/ 2774 h 27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Text Box 26"/>
            <p:cNvSpPr txBox="1">
              <a:spLocks noChangeArrowheads="1"/>
            </p:cNvSpPr>
            <p:nvPr/>
          </p:nvSpPr>
          <p:spPr bwMode="auto">
            <a:xfrm>
              <a:off x="3086" y="3290"/>
              <a:ext cx="77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Branch</a:t>
              </a:r>
              <a:br>
                <a:rPr lang="en-US" sz="1800" dirty="0"/>
              </a:br>
              <a:r>
                <a:rPr lang="en-US" sz="1800" dirty="0"/>
                <a:t>executed</a:t>
              </a:r>
            </a:p>
          </p:txBody>
        </p:sp>
        <p:sp>
          <p:nvSpPr>
            <p:cNvPr id="9228" name="Text Box 27"/>
            <p:cNvSpPr txBox="1">
              <a:spLocks noChangeArrowheads="1"/>
            </p:cNvSpPr>
            <p:nvPr/>
          </p:nvSpPr>
          <p:spPr bwMode="auto">
            <a:xfrm>
              <a:off x="2876" y="798"/>
              <a:ext cx="8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800" dirty="0"/>
                <a:t>Next fetch </a:t>
              </a:r>
              <a:r>
                <a:rPr lang="en-US" sz="1800" dirty="0" smtClean="0"/>
                <a:t>started</a:t>
              </a:r>
              <a:endParaRPr lang="en-US" sz="1800" dirty="0"/>
            </a:p>
          </p:txBody>
        </p:sp>
      </p:grpSp>
      <p:sp>
        <p:nvSpPr>
          <p:cNvPr id="9220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Penalty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8814" y="1811213"/>
            <a:ext cx="4500811" cy="3548062"/>
          </a:xfrm>
        </p:spPr>
        <p:txBody>
          <a:bodyPr/>
          <a:lstStyle/>
          <a:p>
            <a:r>
              <a:rPr lang="en-US" sz="2000" dirty="0"/>
              <a:t>Modern processors may have &gt; 10 pipeline stages between next PC calculation and branch resolution </a:t>
            </a:r>
            <a:r>
              <a:rPr lang="en-US" sz="2000" dirty="0" smtClean="0"/>
              <a:t>!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How much work is lost if pipeline doesn’t follow correct instruction flow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1800" dirty="0"/>
              <a:t>Loop length x pipeline </a:t>
            </a:r>
            <a:r>
              <a:rPr lang="en-US" sz="1800" dirty="0" smtClean="0"/>
              <a:t>width</a:t>
            </a:r>
          </a:p>
          <a:p>
            <a:r>
              <a:rPr lang="en-US" sz="2000" dirty="0">
                <a:solidFill>
                  <a:srgbClr val="FF0000"/>
                </a:solidFill>
              </a:rPr>
              <a:t>What fraction of executed instructions are branch </a:t>
            </a:r>
            <a:r>
              <a:rPr lang="en-US" sz="2000" dirty="0" smtClean="0">
                <a:solidFill>
                  <a:srgbClr val="FF0000"/>
                </a:solidFill>
              </a:rPr>
              <a:t>instructions?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61415" y="5543554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omic Sans MS" panose="030F0702030302020204" pitchFamily="66" charset="0"/>
              </a:rPr>
              <a:t>superscalarity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565650" y="4487069"/>
            <a:ext cx="0" cy="105648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frequent are branches?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664371"/>
            <a:ext cx="8226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      </a:t>
            </a:r>
            <a:r>
              <a:rPr lang="en-US" dirty="0" smtClean="0">
                <a:solidFill>
                  <a:srgbClr val="FF0000"/>
                </a:solidFill>
              </a:rPr>
              <a:t>Spec INT 2006 on ARM Cortex 7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416819"/>
              </p:ext>
            </p:extLst>
          </p:nvPr>
        </p:nvGraphicFramePr>
        <p:xfrm>
          <a:off x="1368629" y="2196936"/>
          <a:ext cx="7106634" cy="3807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159"/>
                <a:gridCol w="1606487"/>
                <a:gridCol w="1069247"/>
                <a:gridCol w="1069247"/>
                <a:gridCol w="1069247"/>
                <a:gridCol w="1069247"/>
              </a:tblGrid>
              <a:tr h="30875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ARM Cortex-A9; ARMv7 ISA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Benchmark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2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astar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1.47E+10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bzip2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2.41E+10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gcc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5.61E+09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gobmk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5.75E+10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hmmer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1.56E+10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1.06E+11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libquantum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3.97E+08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omnetpp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2.67E+09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perlbench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2.69E+09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sjeng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1.34E+10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81936" y="6105744"/>
            <a:ext cx="423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12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6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frequent are branches?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664371"/>
            <a:ext cx="790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      </a:t>
            </a:r>
            <a:r>
              <a:rPr lang="en-US" dirty="0" smtClean="0">
                <a:solidFill>
                  <a:srgbClr val="FF0000"/>
                </a:solidFill>
              </a:rPr>
              <a:t>Spec FP 2006 on ARM Cortex 7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9128"/>
              </p:ext>
            </p:extLst>
          </p:nvPr>
        </p:nvGraphicFramePr>
        <p:xfrm>
          <a:off x="1341912" y="2274494"/>
          <a:ext cx="6607113" cy="2967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159"/>
                <a:gridCol w="1330036"/>
                <a:gridCol w="1092530"/>
                <a:gridCol w="1033153"/>
                <a:gridCol w="938151"/>
                <a:gridCol w="990084"/>
              </a:tblGrid>
              <a:tr h="3499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ARM Cortex-A9; ARMv7 ISA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0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Benchmark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bwaves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3.84E+11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cactusADM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1.02E+10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leslie3D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4.92E+10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1.38E+10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tonto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1.30E+10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81.22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79535" y="5644429"/>
            <a:ext cx="4204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8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frequent are branches?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117709"/>
              </p:ext>
            </p:extLst>
          </p:nvPr>
        </p:nvGraphicFramePr>
        <p:xfrm>
          <a:off x="831273" y="2030687"/>
          <a:ext cx="7503720" cy="3860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620"/>
                <a:gridCol w="1324842"/>
                <a:gridCol w="1176398"/>
                <a:gridCol w="1250620"/>
                <a:gridCol w="1250620"/>
                <a:gridCol w="1250620"/>
              </a:tblGrid>
              <a:tr h="3443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core i7; x86 ISA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0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Benchmark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astar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5.71E+10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66.7</a:t>
                      </a:r>
                    </a:p>
                  </a:txBody>
                  <a:tcPr marL="9525" marR="9525" marT="9525" marB="0" anchor="b"/>
                </a:tc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bzip2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4.25E+10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45.9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hmmer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2.57E+10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54.8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gcc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6.29E+09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gobmk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8.93E+10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1.09E+11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27.6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libquantum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4.18E+08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omnetpp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2.55E+09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perlbench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2.91E+09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40.8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sjeng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2.11E+10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51.4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545621"/>
            <a:ext cx="6979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        </a:t>
            </a:r>
            <a:r>
              <a:rPr lang="en-US" dirty="0" smtClean="0">
                <a:solidFill>
                  <a:srgbClr val="FF0000"/>
                </a:solidFill>
              </a:rPr>
              <a:t>Spec INT 2006 on X86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4437" y="6176994"/>
            <a:ext cx="4977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10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11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8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frequent are branches?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664371"/>
            <a:ext cx="6822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        </a:t>
            </a:r>
            <a:r>
              <a:rPr lang="en-US" dirty="0" smtClean="0">
                <a:solidFill>
                  <a:srgbClr val="FF0000"/>
                </a:solidFill>
              </a:rPr>
              <a:t>Spec FP 2006 on X86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17222"/>
              </p:ext>
            </p:extLst>
          </p:nvPr>
        </p:nvGraphicFramePr>
        <p:xfrm>
          <a:off x="831273" y="2280800"/>
          <a:ext cx="7276110" cy="2860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2685"/>
                <a:gridCol w="1290953"/>
                <a:gridCol w="1134417"/>
                <a:gridCol w="1212685"/>
                <a:gridCol w="1212685"/>
                <a:gridCol w="1212685"/>
              </a:tblGrid>
              <a:tr h="2842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core i7; x86 ISA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6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Benchmark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bwaves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3.41E+10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cactusADM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1.05E+10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25.8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leslie3D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6.25E+10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46.9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milc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3.29E+10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51.8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tonto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4.88E+09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53.3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42.4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44436" y="5408764"/>
            <a:ext cx="427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27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79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2569" y="1608117"/>
            <a:ext cx="7772400" cy="4114800"/>
          </a:xfrm>
        </p:spPr>
        <p:txBody>
          <a:bodyPr/>
          <a:lstStyle/>
          <a:p>
            <a:r>
              <a:rPr lang="en-US" sz="2800" dirty="0"/>
              <a:t>No pipelined processor </a:t>
            </a:r>
            <a:r>
              <a:rPr lang="en-US" sz="2800" dirty="0" smtClean="0"/>
              <a:t>can </a:t>
            </a:r>
            <a:r>
              <a:rPr lang="en-US" sz="2800" dirty="0"/>
              <a:t>work without a next address </a:t>
            </a:r>
            <a:r>
              <a:rPr lang="en-US" sz="2800" dirty="0" smtClean="0"/>
              <a:t>prediction</a:t>
            </a:r>
          </a:p>
          <a:p>
            <a:endParaRPr lang="en-US" sz="2800" dirty="0"/>
          </a:p>
          <a:p>
            <a:r>
              <a:rPr lang="en-US" sz="2800" dirty="0" smtClean="0"/>
              <a:t>Control transfer happens every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to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instruction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79286D4-C110-430A-829F-6E705EAAE9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7517" cy="1143000"/>
          </a:xfrm>
        </p:spPr>
        <p:txBody>
          <a:bodyPr/>
          <a:lstStyle/>
          <a:p>
            <a:r>
              <a:rPr lang="en-US" sz="4000" dirty="0" smtClean="0"/>
              <a:t>Simplest Next Address Prediction (NAP)</a:t>
            </a:r>
          </a:p>
        </p:txBody>
      </p:sp>
      <p:sp>
        <p:nvSpPr>
          <p:cNvPr id="13314" name="Subtitle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43199" y="1577887"/>
            <a:ext cx="7772400" cy="4114800"/>
          </a:xfrm>
        </p:spPr>
        <p:txBody>
          <a:bodyPr/>
          <a:lstStyle/>
          <a:p>
            <a:r>
              <a:rPr lang="en-US" sz="2400" dirty="0" smtClean="0"/>
              <a:t>What is it?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Is this a good idea?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Can </a:t>
            </a:r>
            <a:r>
              <a:rPr lang="en-US" sz="2400" dirty="0"/>
              <a:t>we do better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2289" y="2091537"/>
            <a:ext cx="69123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pc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, pc+4, pc+8,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…i.e., Jumps and Branch are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predicted not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taken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92289" y="4675236"/>
            <a:ext cx="69123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Yes, by knowing something about the program or by learning from the past behavior of the program, aka dynamic branch prediction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2289" y="3373835"/>
            <a:ext cx="69123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yes, because most instructions are not control transfer instructions (reported 70% accuracy)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BE49CFAA-92BB-45AE-A2AC-2CF4188AC6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  <p:bldP spid="7" grpId="0"/>
      <p:bldP spid="15" grpId="0"/>
      <p:bldP spid="10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44724</TotalTime>
  <Words>1801</Words>
  <Application>Microsoft Office PowerPoint</Application>
  <PresentationFormat>On-screen Show (4:3)</PresentationFormat>
  <Paragraphs>628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Contributors to the course material</vt:lpstr>
      <vt:lpstr>Control Flow Penalty</vt:lpstr>
      <vt:lpstr>How frequent are branches?</vt:lpstr>
      <vt:lpstr>How frequent are branches?</vt:lpstr>
      <vt:lpstr>How frequent are branches?</vt:lpstr>
      <vt:lpstr>How frequent are branches?</vt:lpstr>
      <vt:lpstr>Observations</vt:lpstr>
      <vt:lpstr>Simplest Next Address Prediction (NAP)</vt:lpstr>
      <vt:lpstr>Static Branch Prediction</vt:lpstr>
      <vt:lpstr>Dynamic Branch Prediction</vt:lpstr>
      <vt:lpstr>Dynamic Branch Prediction learning based on past behavior</vt:lpstr>
      <vt:lpstr>Observations</vt:lpstr>
      <vt:lpstr>MIPS Branches and Jumps</vt:lpstr>
      <vt:lpstr>Overview of control prediction</vt:lpstr>
      <vt:lpstr>Next Address Predictor (NAP) first attempt</vt:lpstr>
      <vt:lpstr>Address Collisions</vt:lpstr>
      <vt:lpstr>Use BTB for Control Instructions only</vt:lpstr>
      <vt:lpstr>Branch Target Buffer (BTB)</vt:lpstr>
      <vt:lpstr>Consulting BTB Before Decoding</vt:lpstr>
      <vt:lpstr>Next Addr Predictor interface</vt:lpstr>
      <vt:lpstr>Simple PC+4 predictor</vt:lpstr>
      <vt:lpstr>BTB predictor</vt:lpstr>
      <vt:lpstr>BTB predictor update method</vt:lpstr>
      <vt:lpstr>Integrating BTB in the 2-Stage pipeline</vt:lpstr>
      <vt:lpstr>2-Stage-DH pipeline doFetch rule</vt:lpstr>
      <vt:lpstr>2-Stage-DH pipeline doExecute rule</vt:lpstr>
      <vt:lpstr>Multiple Predictors: BTB + Branch Direction Predictors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1272</cp:revision>
  <cp:lastPrinted>2012-10-24T18:08:48Z</cp:lastPrinted>
  <dcterms:created xsi:type="dcterms:W3CDTF">2003-01-21T19:25:41Z</dcterms:created>
  <dcterms:modified xsi:type="dcterms:W3CDTF">2013-10-22T21:36:02Z</dcterms:modified>
</cp:coreProperties>
</file>